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84" r:id="rId3"/>
    <p:sldId id="414" r:id="rId5"/>
    <p:sldId id="400" r:id="rId6"/>
    <p:sldId id="379" r:id="rId7"/>
    <p:sldId id="403" r:id="rId8"/>
  </p:sldIdLst>
  <p:sldSz cx="9144000" cy="5143500" type="screen16x9"/>
  <p:notesSz cx="6858000" cy="9144000"/>
  <p:embeddedFontLst>
    <p:embeddedFont>
      <p:font typeface="微软雅黑" panose="020B0503020204020204" pitchFamily="34" charset="-122"/>
      <p:regular r:id="rId12"/>
    </p:embeddedFont>
    <p:embeddedFont>
      <p:font typeface="Calibri" panose="020F0502020204030204" pitchFamily="34" charset="0"/>
      <p:regular r:id="rId13"/>
      <p:bold r:id="rId14"/>
      <p:italic r:id="rId15"/>
      <p:boldItalic r:id="rId16"/>
    </p:embeddedFont>
    <p:embeddedFont>
      <p:font typeface="字魂5号-无外润黑体" panose="00000500000000000000" charset="-122"/>
      <p:regular r:id="rId17"/>
    </p:embeddedFont>
    <p:embeddedFont>
      <p:font typeface="字魂59号-创粗黑" panose="00000500000000000000" charset="-122"/>
      <p:regular r:id="rId18"/>
    </p:embeddedFont>
  </p:embeddedFontLst>
  <p:custDataLst>
    <p:tags r:id="rId19"/>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D5"/>
    <a:srgbClr val="FFFFCC"/>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0"/>
  </p:normalViewPr>
  <p:slideViewPr>
    <p:cSldViewPr snapToGrid="0">
      <p:cViewPr>
        <p:scale>
          <a:sx n="75" d="100"/>
          <a:sy n="75" d="100"/>
        </p:scale>
        <p:origin x="2436" y="1158"/>
      </p:cViewPr>
      <p:guideLst/>
    </p:cSldViewPr>
  </p:slideViewPr>
  <p:notesTextViewPr>
    <p:cViewPr>
      <p:scale>
        <a:sx n="1" d="1"/>
        <a:sy n="1" d="1"/>
      </p:scale>
      <p:origin x="0" y="0"/>
    </p:cViewPr>
  </p:notesTextViewPr>
  <p:sorterViewPr showFormatting="0">
    <p:cViewPr>
      <p:scale>
        <a:sx n="116" d="100"/>
        <a:sy n="116" d="100"/>
      </p:scale>
      <p:origin x="0" y="-14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8.xml"/><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1" fontAlgn="base" latinLnBrk="0" hangingPunct="1">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342900" marR="0" lvl="1"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685800" marR="0" lvl="2"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1028700" marR="0" lvl="3"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1371600" marR="0" lvl="4"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1E537610-B3E9-4438-B703-EE74B58B6B7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fontAlgn="base">
      <a:spcBef>
        <a:spcPct val="30000"/>
      </a:spcBef>
      <a:spcAft>
        <a:spcPct val="0"/>
      </a:spcAft>
      <a:defRPr sz="900" kern="1200">
        <a:solidFill>
          <a:schemeClr val="tx1"/>
        </a:solidFill>
        <a:latin typeface="+mn-lt"/>
        <a:ea typeface="+mn-ea"/>
        <a:cs typeface="+mn-cs"/>
      </a:defRPr>
    </a:lvl1pPr>
    <a:lvl2pPr marL="342900" algn="l" defTabSz="685800" rtl="0" fontAlgn="base">
      <a:spcBef>
        <a:spcPct val="30000"/>
      </a:spcBef>
      <a:spcAft>
        <a:spcPct val="0"/>
      </a:spcAft>
      <a:defRPr sz="900" kern="1200">
        <a:solidFill>
          <a:schemeClr val="tx1"/>
        </a:solidFill>
        <a:latin typeface="+mn-lt"/>
        <a:ea typeface="+mn-ea"/>
        <a:cs typeface="+mn-cs"/>
      </a:defRPr>
    </a:lvl2pPr>
    <a:lvl3pPr marL="685800" algn="l" defTabSz="685800" rtl="0" fontAlgn="base">
      <a:spcBef>
        <a:spcPct val="30000"/>
      </a:spcBef>
      <a:spcAft>
        <a:spcPct val="0"/>
      </a:spcAft>
      <a:defRPr sz="900" kern="1200">
        <a:solidFill>
          <a:schemeClr val="tx1"/>
        </a:solidFill>
        <a:latin typeface="+mn-lt"/>
        <a:ea typeface="+mn-ea"/>
        <a:cs typeface="+mn-cs"/>
      </a:defRPr>
    </a:lvl3pPr>
    <a:lvl4pPr marL="1028700" algn="l" defTabSz="685800" rtl="0" fontAlgn="base">
      <a:spcBef>
        <a:spcPct val="30000"/>
      </a:spcBef>
      <a:spcAft>
        <a:spcPct val="0"/>
      </a:spcAft>
      <a:defRPr sz="900" kern="1200">
        <a:solidFill>
          <a:schemeClr val="tx1"/>
        </a:solidFill>
        <a:latin typeface="+mn-lt"/>
        <a:ea typeface="+mn-ea"/>
        <a:cs typeface="+mn-cs"/>
      </a:defRPr>
    </a:lvl4pPr>
    <a:lvl5pPr marL="1371600" algn="l" defTabSz="685800"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As part of Phase 2, we focus on two significant technologies to achieve our goals in Zero Hunger (SDG2), Good Health and Well-Being (SDG3), and Reduced Inequalities (SDG10). </a:t>
            </a: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The first technology is the application of UAV in precision agriculture, which plays an important role in achieving Zero Hunger (SDG2) and really potential in the future.</a:t>
            </a:r>
            <a:endParaRPr lang="zh-CN" altLang="en-US" dirty="0"/>
          </a:p>
          <a:p>
            <a:pPr lvl="0" eaLnBrk="1" hangingPunct="1">
              <a:spcBef>
                <a:spcPct val="0"/>
              </a:spcBef>
            </a:pPr>
            <a:r>
              <a:rPr lang="zh-CN" altLang="en-US" dirty="0"/>
              <a:t>The second one is the EMG Based Control of UAV (Unmanned Aerial Vehicle)  which is a simple and effective way to permit not only amateur users but also some disabled people to control the UAV. </a:t>
            </a: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Nowadays, most of developing countries need to improve the crop productivity. For example, over 70% people are living by farming in India[1]. However, conventional agricultural methods fall short due to challenges like plant diseases and pests, underscoring the divide between developed and developing countries. </a:t>
            </a:r>
            <a:endParaRPr lang="zh-CN" altLang="en-US" dirty="0"/>
          </a:p>
          <a:p>
            <a:pPr lvl="0" eaLnBrk="1" hangingPunct="1">
              <a:spcBef>
                <a:spcPct val="0"/>
              </a:spcBef>
            </a:pPr>
            <a:r>
              <a:rPr lang="zh-CN" altLang="en-US" dirty="0"/>
              <a:t>To reduce such inequality(SDG10), we can use relative technology in the precision farming which is more helpful and benefitial for productivity.</a:t>
            </a:r>
            <a:endParaRPr lang="zh-CN" altLang="en-US" dirty="0"/>
          </a:p>
          <a:p>
            <a:pPr lvl="0" eaLnBrk="1" hangingPunct="1">
              <a:spcBef>
                <a:spcPct val="0"/>
              </a:spcBef>
            </a:pPr>
            <a:r>
              <a:rPr lang="zh-CN" altLang="en-US" dirty="0"/>
              <a:t>Using remote sensing technology, precision agriculture can be implemented based on pre-existing maps of targeted variables. Remote sensing offers an efficient and cost-effective method for farmers to collect data, visualize, and analyze the condition of crops and soil throughout various stages of the growth cycle.[5]</a:t>
            </a: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This method offers considerable advantages, particularly for persons with disabilities, by leveraging EMG signals. Therefore, we want to use the EMG to control the drone which is simple and easy, even disabled people can learn it quickly. Based on the application of UAV in agriculture, it's also important for crop productivity.</a:t>
            </a:r>
            <a:endParaRPr lang="zh-CN" altLang="en-US" dirty="0"/>
          </a:p>
          <a:p>
            <a:pPr lvl="0" eaLnBrk="1" hangingPunct="1">
              <a:spcBef>
                <a:spcPct val="0"/>
              </a:spcBef>
            </a:pPr>
            <a:r>
              <a:rPr lang="zh-CN" altLang="en-US" dirty="0"/>
              <a:t>In this way, it's also helpful to achieve our goals of Good Health and Well-Being (SDG3) and Reduced Inequalities (SDG10).</a:t>
            </a:r>
            <a:endParaRPr lang="zh-CN" altLang="en-US" dirty="0"/>
          </a:p>
          <a:p>
            <a:pPr lvl="0" eaLnBrk="1" hangingPunct="1">
              <a:spcBef>
                <a:spcPct val="0"/>
              </a:spcBef>
            </a:pPr>
            <a:r>
              <a:rPr lang="zh-CN" altLang="en-US" dirty="0"/>
              <a:t>The field of health benefits significantly from EMG technology. Prompt diagnosis is essential and of great importance in medical practices. By comparing the health profiles of individuals who are healthy with those who are not, it becomes possible to facilitate the early detection of not only Alzheimer's disease but also Parkinson’s disease.</a:t>
            </a:r>
            <a:endParaRPr lang="zh-CN" altLang="en-US" dirty="0"/>
          </a:p>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两栏内容">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比较">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x-none"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5.png"/><Relationship Id="rId7" Type="http://schemas.openxmlformats.org/officeDocument/2006/relationships/tags" Target="../tags/tag6.xml"/><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7.jpeg"/><Relationship Id="rId3" Type="http://schemas.openxmlformats.org/officeDocument/2006/relationships/image" Target="../media/image4.png"/><Relationship Id="rId2" Type="http://schemas.openxmlformats.org/officeDocument/2006/relationships/tags" Target="../tags/tag4.xml"/><Relationship Id="rId16" Type="http://schemas.openxmlformats.org/officeDocument/2006/relationships/notesSlide" Target="../notesSlides/notesSlide3.xml"/><Relationship Id="rId15" Type="http://schemas.openxmlformats.org/officeDocument/2006/relationships/slideLayout" Target="../slideLayouts/slideLayout3.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image" Target="../media/image8.jpe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9.jpeg"/><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10.jpe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直角三角形 30"/>
          <p:cNvSpPr/>
          <p:nvPr/>
        </p:nvSpPr>
        <p:spPr>
          <a:xfrm rot="4500000">
            <a:off x="8099928" y="3764230"/>
            <a:ext cx="3264253" cy="2814012"/>
          </a:xfrm>
          <a:prstGeom prst="rtTriangl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0" name="图片 99"/>
          <p:cNvPicPr/>
          <p:nvPr/>
        </p:nvPicPr>
        <p:blipFill>
          <a:blip r:embed="rId1"/>
          <a:srcRect l="9389" t="2167" r="9958"/>
          <a:stretch>
            <a:fillRect/>
          </a:stretch>
        </p:blipFill>
        <p:spPr>
          <a:xfrm>
            <a:off x="884555" y="186690"/>
            <a:ext cx="7374890" cy="4472940"/>
          </a:xfrm>
          <a:prstGeom prst="rect">
            <a:avLst/>
          </a:prstGeom>
          <a:noFill/>
          <a:ln w="9525">
            <a:noFill/>
          </a:ln>
        </p:spPr>
      </p:pic>
      <p:sp>
        <p:nvSpPr>
          <p:cNvPr id="3" name="文本框 2"/>
          <p:cNvSpPr txBox="1"/>
          <p:nvPr>
            <p:custDataLst>
              <p:tags r:id="rId2"/>
            </p:custDataLst>
          </p:nvPr>
        </p:nvSpPr>
        <p:spPr>
          <a:xfrm>
            <a:off x="3145155" y="4568190"/>
            <a:ext cx="2853055" cy="491490"/>
          </a:xfrm>
          <a:prstGeom prst="rect">
            <a:avLst/>
          </a:prstGeom>
          <a:noFill/>
        </p:spPr>
        <p:txBody>
          <a:bodyPr wrap="square" rtlCol="0">
            <a:spAutoFit/>
          </a:bodyPr>
          <a:p>
            <a:r>
              <a:rPr lang="en-GB" altLang="zh-CN" b="1"/>
              <a:t>Source:</a:t>
            </a:r>
            <a:r>
              <a:rPr lang="zh-CN" altLang="en-US" b="1"/>
              <a:t>https://www.unoosa.org/oosa/en/ourwork/space4sdgs/</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1" name="图片 100"/>
          <p:cNvPicPr/>
          <p:nvPr/>
        </p:nvPicPr>
        <p:blipFill>
          <a:blip r:embed="rId1"/>
          <a:stretch>
            <a:fillRect/>
          </a:stretch>
        </p:blipFill>
        <p:spPr>
          <a:xfrm>
            <a:off x="2042795" y="118110"/>
            <a:ext cx="1884680" cy="1958975"/>
          </a:xfrm>
          <a:prstGeom prst="round2DiagRect">
            <a:avLst/>
          </a:prstGeom>
          <a:noFill/>
          <a:ln w="9525">
            <a:noFill/>
          </a:ln>
        </p:spPr>
      </p:pic>
      <p:pic>
        <p:nvPicPr>
          <p:cNvPr id="103" name="图片 102"/>
          <p:cNvPicPr/>
          <p:nvPr/>
        </p:nvPicPr>
        <p:blipFill>
          <a:blip r:embed="rId2"/>
          <a:stretch>
            <a:fillRect/>
          </a:stretch>
        </p:blipFill>
        <p:spPr>
          <a:xfrm>
            <a:off x="3215640" y="3023870"/>
            <a:ext cx="1884680" cy="1958975"/>
          </a:xfrm>
          <a:prstGeom prst="round2DiagRect">
            <a:avLst/>
          </a:prstGeom>
          <a:noFill/>
          <a:ln w="9525">
            <a:noFill/>
          </a:ln>
        </p:spPr>
      </p:pic>
      <p:pic>
        <p:nvPicPr>
          <p:cNvPr id="104" name="图片 103"/>
          <p:cNvPicPr/>
          <p:nvPr>
            <p:custDataLst>
              <p:tags r:id="rId3"/>
            </p:custDataLst>
          </p:nvPr>
        </p:nvPicPr>
        <p:blipFill>
          <a:blip r:embed="rId4"/>
          <a:stretch>
            <a:fillRect/>
          </a:stretch>
        </p:blipFill>
        <p:spPr>
          <a:xfrm>
            <a:off x="5751830" y="1037590"/>
            <a:ext cx="1884045" cy="1958975"/>
          </a:xfrm>
          <a:prstGeom prst="snip2DiagRect">
            <a:avLst/>
          </a:prstGeom>
          <a:noFill/>
          <a:ln w="9525">
            <a:noFill/>
          </a:ln>
        </p:spPr>
      </p:pic>
      <p:sp>
        <p:nvSpPr>
          <p:cNvPr id="2" name="文本框 1"/>
          <p:cNvSpPr txBox="1"/>
          <p:nvPr/>
        </p:nvSpPr>
        <p:spPr>
          <a:xfrm>
            <a:off x="2294255" y="2289810"/>
            <a:ext cx="3853815" cy="521970"/>
          </a:xfrm>
          <a:prstGeom prst="rect">
            <a:avLst/>
          </a:prstGeom>
          <a:noFill/>
        </p:spPr>
        <p:txBody>
          <a:bodyPr wrap="square" rtlCol="0">
            <a:spAutoFit/>
          </a:bodyPr>
          <a:p>
            <a:r>
              <a:rPr lang="en-US" altLang="zh-CN"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a:t>
            </a:r>
            <a:r>
              <a:rPr lang="zh-CN" altLang="en-US"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ur goals in</a:t>
            </a:r>
            <a:r>
              <a:rPr lang="en-US" altLang="zh-CN"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SDGs</a:t>
            </a:r>
            <a:endParaRPr lang="en-US" altLang="zh-CN"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文本框 2"/>
          <p:cNvSpPr txBox="1"/>
          <p:nvPr/>
        </p:nvSpPr>
        <p:spPr>
          <a:xfrm>
            <a:off x="5511165" y="3379470"/>
            <a:ext cx="2853055" cy="491490"/>
          </a:xfrm>
          <a:prstGeom prst="rect">
            <a:avLst/>
          </a:prstGeom>
          <a:noFill/>
        </p:spPr>
        <p:txBody>
          <a:bodyPr wrap="square" rtlCol="0">
            <a:spAutoFit/>
          </a:bodyPr>
          <a:p>
            <a:r>
              <a:rPr lang="en-GB" altLang="zh-CN" b="1"/>
              <a:t>Source:</a:t>
            </a:r>
            <a:r>
              <a:rPr lang="zh-CN" altLang="en-US" b="1"/>
              <a:t>https://www.unoosa.org/oosa/en/ourwork/space4sdgs/</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498475" y="1270"/>
            <a:ext cx="996950" cy="85979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custDataLst>
              <p:tags r:id="rId1"/>
            </p:custDataLst>
          </p:nvPr>
        </p:nvSpPr>
        <p:spPr>
          <a:xfrm>
            <a:off x="498475" y="103505"/>
            <a:ext cx="4643755" cy="521970"/>
          </a:xfrm>
          <a:prstGeom prst="rect">
            <a:avLst/>
          </a:prstGeom>
          <a:noFill/>
        </p:spPr>
        <p:txBody>
          <a:bodyPr wrap="square" rtlCol="0">
            <a:spAutoFit/>
          </a:bodyPr>
          <a:p>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How to achieve our</a:t>
            </a:r>
            <a:r>
              <a:rPr lang="en-US" altLang="zh-CN"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SDGs</a:t>
            </a:r>
            <a:r>
              <a:rPr lang="en-GB" altLang="en-US"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endParaRPr lang="en-GB" altLang="en-US"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01" name="图片 100"/>
          <p:cNvPicPr/>
          <p:nvPr>
            <p:custDataLst>
              <p:tags r:id="rId2"/>
            </p:custDataLst>
          </p:nvPr>
        </p:nvPicPr>
        <p:blipFill>
          <a:blip r:embed="rId3"/>
          <a:stretch>
            <a:fillRect/>
          </a:stretch>
        </p:blipFill>
        <p:spPr>
          <a:xfrm>
            <a:off x="1101725" y="543560"/>
            <a:ext cx="1087755" cy="1138555"/>
          </a:xfrm>
          <a:prstGeom prst="round2DiagRect">
            <a:avLst/>
          </a:prstGeom>
          <a:noFill/>
          <a:ln w="9525">
            <a:noFill/>
          </a:ln>
        </p:spPr>
      </p:pic>
      <p:pic>
        <p:nvPicPr>
          <p:cNvPr id="100" name="图片 99"/>
          <p:cNvPicPr/>
          <p:nvPr/>
        </p:nvPicPr>
        <p:blipFill>
          <a:blip r:embed="rId4"/>
          <a:stretch>
            <a:fillRect/>
          </a:stretch>
        </p:blipFill>
        <p:spPr>
          <a:xfrm>
            <a:off x="4015105" y="808355"/>
            <a:ext cx="2546350" cy="1818640"/>
          </a:xfrm>
          <a:prstGeom prst="rect">
            <a:avLst/>
          </a:prstGeom>
          <a:noFill/>
          <a:ln w="9525">
            <a:noFill/>
          </a:ln>
        </p:spPr>
      </p:pic>
      <p:pic>
        <p:nvPicPr>
          <p:cNvPr id="104" name="图片 103"/>
          <p:cNvPicPr/>
          <p:nvPr>
            <p:custDataLst>
              <p:tags r:id="rId5"/>
            </p:custDataLst>
          </p:nvPr>
        </p:nvPicPr>
        <p:blipFill>
          <a:blip r:embed="rId6"/>
          <a:stretch>
            <a:fillRect/>
          </a:stretch>
        </p:blipFill>
        <p:spPr>
          <a:xfrm>
            <a:off x="1102360" y="3470275"/>
            <a:ext cx="1087120" cy="1139190"/>
          </a:xfrm>
          <a:prstGeom prst="snip2DiagRect">
            <a:avLst/>
          </a:prstGeom>
          <a:noFill/>
          <a:ln w="9525">
            <a:noFill/>
          </a:ln>
        </p:spPr>
      </p:pic>
      <p:pic>
        <p:nvPicPr>
          <p:cNvPr id="103" name="图片 102"/>
          <p:cNvPicPr/>
          <p:nvPr>
            <p:custDataLst>
              <p:tags r:id="rId7"/>
            </p:custDataLst>
          </p:nvPr>
        </p:nvPicPr>
        <p:blipFill>
          <a:blip r:embed="rId8"/>
          <a:stretch>
            <a:fillRect/>
          </a:stretch>
        </p:blipFill>
        <p:spPr>
          <a:xfrm>
            <a:off x="1095375" y="2007235"/>
            <a:ext cx="1094105" cy="1138555"/>
          </a:xfrm>
          <a:prstGeom prst="round2DiagRect">
            <a:avLst/>
          </a:prstGeom>
          <a:noFill/>
          <a:ln w="9525">
            <a:noFill/>
          </a:ln>
        </p:spPr>
      </p:pic>
      <p:sp>
        <p:nvSpPr>
          <p:cNvPr id="4" name="文本框 3"/>
          <p:cNvSpPr txBox="1"/>
          <p:nvPr>
            <p:custDataLst>
              <p:tags r:id="rId9"/>
            </p:custDataLst>
          </p:nvPr>
        </p:nvSpPr>
        <p:spPr>
          <a:xfrm>
            <a:off x="6722745" y="716915"/>
            <a:ext cx="2034540" cy="965200"/>
          </a:xfrm>
          <a:prstGeom prst="rect">
            <a:avLst/>
          </a:prstGeom>
          <a:noFill/>
        </p:spPr>
        <p:txBody>
          <a:bodyPr wrap="square" rtlCol="0">
            <a:noAutofit/>
          </a:bodyPr>
          <a:p>
            <a:pPr algn="ctr"/>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Precision </a:t>
            </a:r>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Agriculture</a:t>
            </a:r>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5" name="图片 4"/>
          <p:cNvPicPr/>
          <p:nvPr/>
        </p:nvPicPr>
        <p:blipFill>
          <a:blip r:embed="rId10"/>
          <a:stretch>
            <a:fillRect/>
          </a:stretch>
        </p:blipFill>
        <p:spPr>
          <a:xfrm>
            <a:off x="4015105" y="2665730"/>
            <a:ext cx="2546350" cy="1869440"/>
          </a:xfrm>
          <a:prstGeom prst="rect">
            <a:avLst/>
          </a:prstGeom>
          <a:noFill/>
          <a:ln w="9525">
            <a:noFill/>
          </a:ln>
        </p:spPr>
      </p:pic>
      <p:sp>
        <p:nvSpPr>
          <p:cNvPr id="6" name="文本框 5"/>
          <p:cNvSpPr txBox="1"/>
          <p:nvPr/>
        </p:nvSpPr>
        <p:spPr>
          <a:xfrm>
            <a:off x="6561455" y="2626995"/>
            <a:ext cx="2582545" cy="953135"/>
          </a:xfrm>
          <a:prstGeom prst="rect">
            <a:avLst/>
          </a:prstGeom>
          <a:noFill/>
        </p:spPr>
        <p:txBody>
          <a:bodyPr wrap="square" rtlCol="0">
            <a:spAutoFit/>
          </a:bodyPr>
          <a:p>
            <a:pPr algn="ctr">
              <a:buClrTx/>
              <a:buSzTx/>
              <a:buFontTx/>
            </a:pPr>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EMG Based </a:t>
            </a:r>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buClrTx/>
              <a:buSzTx/>
              <a:buFontTx/>
            </a:pPr>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Control of UAV</a:t>
            </a:r>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cxnSp>
        <p:nvCxnSpPr>
          <p:cNvPr id="7" name="肘形连接符 6"/>
          <p:cNvCxnSpPr>
            <a:stCxn id="101" idx="0"/>
            <a:endCxn id="100" idx="1"/>
          </p:cNvCxnSpPr>
          <p:nvPr/>
        </p:nvCxnSpPr>
        <p:spPr>
          <a:xfrm>
            <a:off x="2189480" y="1113155"/>
            <a:ext cx="1825625" cy="604520"/>
          </a:xfrm>
          <a:prstGeom prst="bentConnector3">
            <a:avLst>
              <a:gd name="adj1" fmla="val 50017"/>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8" name="肘形连接符 7"/>
          <p:cNvCxnSpPr/>
          <p:nvPr/>
        </p:nvCxnSpPr>
        <p:spPr>
          <a:xfrm rot="16200000">
            <a:off x="1962150" y="2778125"/>
            <a:ext cx="6985" cy="6985"/>
          </a:xfrm>
          <a:prstGeom prst="bentConnector3">
            <a:avLst>
              <a:gd name="adj1" fmla="val 45455"/>
            </a:avLst>
          </a:prstGeom>
          <a:ln>
            <a:tailEnd type="arrow"/>
          </a:ln>
        </p:spPr>
        <p:style>
          <a:lnRef idx="2">
            <a:schemeClr val="accent1"/>
          </a:lnRef>
          <a:fillRef idx="0">
            <a:srgbClr val="FFFFFF"/>
          </a:fillRef>
          <a:effectRef idx="0">
            <a:srgbClr val="FFFFFF"/>
          </a:effectRef>
          <a:fontRef idx="minor">
            <a:schemeClr val="tx1"/>
          </a:fontRef>
        </p:style>
      </p:cxnSp>
      <p:cxnSp>
        <p:nvCxnSpPr>
          <p:cNvPr id="9" name="肘形连接符 8"/>
          <p:cNvCxnSpPr>
            <a:stCxn id="104" idx="0"/>
            <a:endCxn id="100" idx="1"/>
          </p:cNvCxnSpPr>
          <p:nvPr/>
        </p:nvCxnSpPr>
        <p:spPr>
          <a:xfrm flipV="1">
            <a:off x="2189480" y="1717675"/>
            <a:ext cx="1825625" cy="2322195"/>
          </a:xfrm>
          <a:prstGeom prst="bentConnector3">
            <a:avLst>
              <a:gd name="adj1" fmla="val 50017"/>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10" name="肘形连接符 9"/>
          <p:cNvCxnSpPr>
            <a:stCxn id="103" idx="0"/>
            <a:endCxn id="5" idx="1"/>
          </p:cNvCxnSpPr>
          <p:nvPr>
            <p:custDataLst>
              <p:tags r:id="rId11"/>
            </p:custDataLst>
          </p:nvPr>
        </p:nvCxnSpPr>
        <p:spPr>
          <a:xfrm>
            <a:off x="2189480" y="2576830"/>
            <a:ext cx="1825625" cy="1023620"/>
          </a:xfrm>
          <a:prstGeom prst="bentConnector3">
            <a:avLst>
              <a:gd name="adj1" fmla="val 50017"/>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11" name="肘形连接符 10"/>
          <p:cNvCxnSpPr>
            <a:stCxn id="104" idx="0"/>
            <a:endCxn id="5" idx="1"/>
          </p:cNvCxnSpPr>
          <p:nvPr>
            <p:custDataLst>
              <p:tags r:id="rId12"/>
            </p:custDataLst>
          </p:nvPr>
        </p:nvCxnSpPr>
        <p:spPr>
          <a:xfrm flipV="1">
            <a:off x="2189480" y="3600450"/>
            <a:ext cx="1825625" cy="439420"/>
          </a:xfrm>
          <a:prstGeom prst="bentConnector3">
            <a:avLst>
              <a:gd name="adj1" fmla="val 50017"/>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sp>
        <p:nvSpPr>
          <p:cNvPr id="2" name="文本框 1"/>
          <p:cNvSpPr txBox="1"/>
          <p:nvPr>
            <p:custDataLst>
              <p:tags r:id="rId13"/>
            </p:custDataLst>
          </p:nvPr>
        </p:nvSpPr>
        <p:spPr>
          <a:xfrm>
            <a:off x="5031105" y="133985"/>
            <a:ext cx="4112895" cy="491490"/>
          </a:xfrm>
          <a:prstGeom prst="rect">
            <a:avLst/>
          </a:prstGeom>
          <a:noFill/>
        </p:spPr>
        <p:txBody>
          <a:bodyPr wrap="square" rtlCol="0">
            <a:spAutoFit/>
          </a:bodyPr>
          <a:p>
            <a:r>
              <a:rPr lang="en-GB" altLang="zh-CN" b="1"/>
              <a:t>Source:</a:t>
            </a:r>
            <a:r>
              <a:rPr lang="zh-CN" altLang="en-US" b="1"/>
              <a:t>https://aster-fab.com/producing-more-with-less-precision-farming-to-feed-10bn-people/</a:t>
            </a:r>
            <a:endParaRPr lang="zh-CN" altLang="en-US" b="1"/>
          </a:p>
        </p:txBody>
      </p:sp>
      <p:sp>
        <p:nvSpPr>
          <p:cNvPr id="12" name="文本框 11"/>
          <p:cNvSpPr txBox="1"/>
          <p:nvPr>
            <p:custDataLst>
              <p:tags r:id="rId14"/>
            </p:custDataLst>
          </p:nvPr>
        </p:nvSpPr>
        <p:spPr>
          <a:xfrm>
            <a:off x="3749040" y="4573905"/>
            <a:ext cx="3815080" cy="491490"/>
          </a:xfrm>
          <a:prstGeom prst="rect">
            <a:avLst/>
          </a:prstGeom>
          <a:noFill/>
        </p:spPr>
        <p:txBody>
          <a:bodyPr wrap="square" rtlCol="0">
            <a:spAutoFit/>
          </a:bodyPr>
          <a:p>
            <a:r>
              <a:rPr lang="en-GB" altLang="zh-CN" b="1"/>
              <a:t>Source:</a:t>
            </a:r>
            <a:r>
              <a:rPr lang="zh-CN" altLang="en-US" b="1"/>
              <a:t>https://dl.acm.org/doi/abs/10.1145/3319502.3374823?cid=99658989019Multi-Drone</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custDataLst>
              <p:tags r:id="rId1"/>
            </p:custDataLst>
          </p:nvPr>
        </p:nvSpPr>
        <p:spPr>
          <a:xfrm>
            <a:off x="201930" y="177800"/>
            <a:ext cx="3703955" cy="529590"/>
          </a:xfrm>
          <a:prstGeom prst="rect">
            <a:avLst/>
          </a:prstGeom>
          <a:noFill/>
        </p:spPr>
        <p:txBody>
          <a:bodyPr wrap="square" rtlCol="0">
            <a:noAutofit/>
          </a:bodyPr>
          <a:p>
            <a:pPr algn="ctr"/>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Precision Agriculture</a:t>
            </a:r>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02" name="图片 101"/>
          <p:cNvPicPr/>
          <p:nvPr/>
        </p:nvPicPr>
        <p:blipFill>
          <a:blip r:embed="rId2"/>
          <a:stretch>
            <a:fillRect/>
          </a:stretch>
        </p:blipFill>
        <p:spPr>
          <a:xfrm>
            <a:off x="0" y="1037590"/>
            <a:ext cx="4107815" cy="2814320"/>
          </a:xfrm>
          <a:prstGeom prst="rect">
            <a:avLst/>
          </a:prstGeom>
          <a:noFill/>
          <a:ln w="9525">
            <a:noFill/>
          </a:ln>
        </p:spPr>
      </p:pic>
      <p:sp>
        <p:nvSpPr>
          <p:cNvPr id="2" name="文本框 1"/>
          <p:cNvSpPr txBox="1"/>
          <p:nvPr>
            <p:custDataLst>
              <p:tags r:id="rId3"/>
            </p:custDataLst>
          </p:nvPr>
        </p:nvSpPr>
        <p:spPr>
          <a:xfrm>
            <a:off x="4382135" y="1233170"/>
            <a:ext cx="4966335" cy="2485390"/>
          </a:xfrm>
          <a:prstGeom prst="rect">
            <a:avLst/>
          </a:prstGeom>
          <a:noFill/>
        </p:spPr>
        <p:txBody>
          <a:bodyPr wrap="square" rtlCol="0">
            <a:noAutofit/>
          </a:bodyPr>
          <a:p>
            <a:pPr algn="l"/>
            <a:r>
              <a:rPr lang="en-US" alt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1.  </a:t>
            </a:r>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Plant Diseases &amp; Pests</a:t>
            </a:r>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r>
              <a:rPr lang="en-US" alt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  P</a:t>
            </a:r>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roductivity</a:t>
            </a:r>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r>
              <a:rPr lang="en-US" alt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  Efficient &amp; Cost-Effective</a:t>
            </a:r>
            <a:endParaRPr lang="en-US" alt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文本框 2"/>
          <p:cNvSpPr txBox="1"/>
          <p:nvPr>
            <p:custDataLst>
              <p:tags r:id="rId4"/>
            </p:custDataLst>
          </p:nvPr>
        </p:nvSpPr>
        <p:spPr>
          <a:xfrm>
            <a:off x="627380" y="4103370"/>
            <a:ext cx="2853055" cy="491490"/>
          </a:xfrm>
          <a:prstGeom prst="rect">
            <a:avLst/>
          </a:prstGeom>
          <a:noFill/>
        </p:spPr>
        <p:txBody>
          <a:bodyPr wrap="square" rtlCol="0">
            <a:spAutoFit/>
          </a:bodyPr>
          <a:p>
            <a:r>
              <a:rPr lang="en-GB" altLang="zh-CN" b="1"/>
              <a:t>Source:</a:t>
            </a:r>
            <a:r>
              <a:rPr lang="zh-CN" altLang="en-US" b="1"/>
              <a:t>https://khetigaadi.com/blog/traditional-farming/</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a:off x="-498475" y="1270"/>
            <a:ext cx="996950" cy="85979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86534" y="4715503"/>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custDataLst>
              <p:tags r:id="rId1"/>
            </p:custDataLst>
          </p:nvPr>
        </p:nvSpPr>
        <p:spPr>
          <a:xfrm>
            <a:off x="274955" y="69850"/>
            <a:ext cx="5088255" cy="521970"/>
          </a:xfrm>
          <a:prstGeom prst="rect">
            <a:avLst/>
          </a:prstGeom>
          <a:noFill/>
        </p:spPr>
        <p:txBody>
          <a:bodyPr wrap="square" rtlCol="0">
            <a:spAutoFit/>
          </a:bodyPr>
          <a:p>
            <a:pPr algn="ctr">
              <a:buClrTx/>
              <a:buSzTx/>
              <a:buFontTx/>
            </a:pPr>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EMG Based Control of UAV</a:t>
            </a:r>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03" name="图片 102"/>
          <p:cNvPicPr/>
          <p:nvPr/>
        </p:nvPicPr>
        <p:blipFill>
          <a:blip r:embed="rId2"/>
          <a:stretch>
            <a:fillRect/>
          </a:stretch>
        </p:blipFill>
        <p:spPr>
          <a:xfrm>
            <a:off x="274955" y="1596390"/>
            <a:ext cx="3028950" cy="1715770"/>
          </a:xfrm>
          <a:prstGeom prst="rect">
            <a:avLst/>
          </a:prstGeom>
          <a:noFill/>
          <a:ln w="9525">
            <a:noFill/>
          </a:ln>
        </p:spPr>
      </p:pic>
      <p:sp>
        <p:nvSpPr>
          <p:cNvPr id="2" name="文本框 1"/>
          <p:cNvSpPr txBox="1"/>
          <p:nvPr>
            <p:custDataLst>
              <p:tags r:id="rId3"/>
            </p:custDataLst>
          </p:nvPr>
        </p:nvSpPr>
        <p:spPr>
          <a:xfrm>
            <a:off x="4382135" y="1233170"/>
            <a:ext cx="4966335" cy="2485390"/>
          </a:xfrm>
          <a:prstGeom prst="rect">
            <a:avLst/>
          </a:prstGeom>
          <a:noFill/>
        </p:spPr>
        <p:txBody>
          <a:bodyPr wrap="square" rtlCol="0">
            <a:noAutofit/>
          </a:bodyPr>
          <a:p>
            <a:pPr algn="l"/>
            <a:r>
              <a:rPr lang="en-US" alt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1.  Easy to learn</a:t>
            </a:r>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r>
              <a:rPr lang="en-US" alt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  </a:t>
            </a:r>
            <a:r>
              <a:rPr lang="en-US"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a:t>
            </a:r>
            <a:r>
              <a:rPr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ealth</a:t>
            </a:r>
            <a:r>
              <a:rPr lang="en-US"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y F</a:t>
            </a:r>
            <a:r>
              <a:rPr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ield</a:t>
            </a:r>
            <a:endParaRPr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endPar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r>
              <a:rPr lang="en-US" alt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  Digitalize &amp; </a:t>
            </a:r>
            <a:r>
              <a:rPr lang="en-US" alt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P</a:t>
            </a:r>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roductivity</a:t>
            </a:r>
            <a:endParaRPr lang="en-US" alt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文本框 2"/>
          <p:cNvSpPr txBox="1"/>
          <p:nvPr>
            <p:custDataLst>
              <p:tags r:id="rId4"/>
            </p:custDataLst>
          </p:nvPr>
        </p:nvSpPr>
        <p:spPr>
          <a:xfrm>
            <a:off x="274955" y="4104640"/>
            <a:ext cx="4916170" cy="491490"/>
          </a:xfrm>
          <a:prstGeom prst="rect">
            <a:avLst/>
          </a:prstGeom>
          <a:noFill/>
        </p:spPr>
        <p:txBody>
          <a:bodyPr wrap="square" rtlCol="0">
            <a:spAutoFit/>
          </a:bodyPr>
          <a:p>
            <a:r>
              <a:rPr lang="en-GB" altLang="zh-CN" b="1"/>
              <a:t>Source:</a:t>
            </a:r>
            <a:r>
              <a:rPr lang="zh-CN" altLang="en-US" b="1"/>
              <a:t>https://botland.store/gravity-medical-sensors/10833-dfrobot-gravity-analogue-emg-sensor-6959420912780.html</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ISPRING_PRESENTATION_TITLE" val="极简几何毕业论文答辩PPT模板"/>
  <p:tag name="commondata" val="eyJoZGlkIjoiODEzMTQ4NTI5Mjc5YzZjNjhmNjJjZGNkNWZmNzcxMjk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opwn3xm">
      <a:majorFont>
        <a:latin typeface="字魂5号-无外润黑体"/>
        <a:ea typeface="字魂59号-创粗黑"/>
        <a:cs typeface=""/>
      </a:majorFont>
      <a:minorFont>
        <a:latin typeface="字魂5号-无外润黑体"/>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725</Words>
  <Application>WPS 演示</Application>
  <PresentationFormat>全屏显示(16:9)</PresentationFormat>
  <Paragraphs>38</Paragraphs>
  <Slides>5</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宋体</vt:lpstr>
      <vt:lpstr>Wingdings</vt:lpstr>
      <vt:lpstr>微软雅黑</vt:lpstr>
      <vt:lpstr>Times New Roman</vt:lpstr>
      <vt:lpstr>Calibri</vt:lpstr>
      <vt:lpstr>字魂5号-无外润黑体</vt:lpstr>
      <vt:lpstr>Arial Unicode MS</vt:lpstr>
      <vt:lpstr>字魂59号-创粗黑</vt:lpstr>
      <vt:lpstr>Office 主题</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极简几何毕业论文答辩PPT模板</dc:title>
  <dc:creator>dreamsummit</dc:creator>
  <cp:lastModifiedBy>邹龙飞</cp:lastModifiedBy>
  <cp:revision>160</cp:revision>
  <dcterms:created xsi:type="dcterms:W3CDTF">2015-04-27T05:53:00Z</dcterms:created>
  <dcterms:modified xsi:type="dcterms:W3CDTF">2024-03-12T14:15:41Z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DE48CEC953214F318C8F918128241CAC_13</vt:lpwstr>
  </property>
</Properties>
</file>