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99" r:id="rId3"/>
    <p:sldId id="400" r:id="rId5"/>
    <p:sldId id="415" r:id="rId6"/>
    <p:sldId id="404" r:id="rId7"/>
  </p:sldIdLst>
  <p:sldSz cx="9144000" cy="5143500" type="screen16x9"/>
  <p:notesSz cx="6858000" cy="9144000"/>
  <p:embeddedFontLst>
    <p:embeddedFont>
      <p:font typeface="微软雅黑" panose="020B0503020204020204" pitchFamily="34" charset="-122"/>
      <p:regular r:id="rId11"/>
    </p:embeddedFont>
    <p:embeddedFont>
      <p:font typeface="Calibri" panose="020F0502020204030204" pitchFamily="34" charset="0"/>
      <p:regular r:id="rId12"/>
      <p:bold r:id="rId13"/>
      <p:italic r:id="rId14"/>
      <p:boldItalic r:id="rId15"/>
    </p:embeddedFont>
    <p:embeddedFont>
      <p:font typeface="字魂59号-创粗黑" panose="00000500000000000000" charset="-122"/>
      <p:regular r:id="rId16"/>
    </p:embeddedFont>
  </p:embeddedFontLst>
  <p:custDataLst>
    <p:tags r:id="rId17"/>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6A3"/>
    <a:srgbClr val="F04242"/>
    <a:srgbClr val="F6949E"/>
    <a:srgbClr val="FF6363"/>
    <a:srgbClr val="52729B"/>
    <a:srgbClr val="5D838E"/>
    <a:srgbClr val="74A19C"/>
    <a:srgbClr val="678F8F"/>
    <a:srgbClr val="9B637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p:cViewPr>
        <p:scale>
          <a:sx n="75" d="100"/>
          <a:sy n="75" d="100"/>
        </p:scale>
        <p:origin x="2436" y="1158"/>
      </p:cViewPr>
      <p:guideLst/>
    </p:cSldViewPr>
  </p:slid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6.xml"/><Relationship Id="rId16" Type="http://schemas.openxmlformats.org/officeDocument/2006/relationships/font" Target="fonts/font6.fntdata"/><Relationship Id="rId15" Type="http://schemas.openxmlformats.org/officeDocument/2006/relationships/font" Target="fonts/font5.fntdata"/><Relationship Id="rId14" Type="http://schemas.openxmlformats.org/officeDocument/2006/relationships/font" Target="fonts/font4.fntdata"/><Relationship Id="rId13" Type="http://schemas.openxmlformats.org/officeDocument/2006/relationships/font" Target="fonts/font3.fntdata"/><Relationship Id="rId12" Type="http://schemas.openxmlformats.org/officeDocument/2006/relationships/font" Target="fonts/font2.fntdata"/><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rgbClr val="9AC6A3"/>
              </a:solidFill>
              <a:ln>
                <a:solidFill>
                  <a:schemeClr val="bg1"/>
                </a:solidFill>
              </a:ln>
              <a:effectLst/>
            </c:spPr>
          </c:dPt>
          <c:dPt>
            <c:idx val="1"/>
            <c:bubble3D val="0"/>
            <c:spPr>
              <a:solidFill>
                <a:srgbClr val="F6949E"/>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Number of employed persons with disabilities</c:v>
                </c:pt>
                <c:pt idx="1">
                  <c:v>Number of persons with disabilities of working age</c:v>
                </c:pt>
              </c:strCache>
            </c:strRef>
          </c:cat>
          <c:val>
            <c:numRef>
              <c:f>Sheet1!$B$2:$B$3</c:f>
              <c:numCache>
                <c:formatCode>General</c:formatCode>
                <c:ptCount val="2"/>
                <c:pt idx="0">
                  <c:v>948.4</c:v>
                </c:pt>
                <c:pt idx="1">
                  <c:v>3200</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0070555032925682"/>
          <c:y val="0.0307692307692308"/>
          <c:w val="0.985888993414864"/>
          <c:h val="0.221025641025641"/>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6949E"/>
            </a:solidFill>
          </c:spPr>
          <c:explosion val="0"/>
          <c:dPt>
            <c:idx val="0"/>
            <c:bubble3D val="0"/>
            <c:spPr>
              <a:solidFill>
                <a:srgbClr val="9AC6A3"/>
              </a:solidFill>
              <a:ln>
                <a:solidFill>
                  <a:schemeClr val="bg1"/>
                </a:solidFill>
              </a:ln>
              <a:effectLst/>
            </c:spPr>
          </c:dPt>
          <c:dPt>
            <c:idx val="1"/>
            <c:bubble3D val="0"/>
            <c:spPr>
              <a:solidFill>
                <a:srgbClr val="F6949E"/>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Total number of persons with disabilities</c:v>
                </c:pt>
                <c:pt idx="1">
                  <c:v>total population</c:v>
                </c:pt>
              </c:strCache>
            </c:strRef>
          </c:cat>
          <c:val>
            <c:numRef>
              <c:f>Sheet1!$B$2:$B$3</c:f>
              <c:numCache>
                <c:formatCode>General</c:formatCode>
                <c:ptCount val="2"/>
                <c:pt idx="0">
                  <c:v>8500</c:v>
                </c:pt>
                <c:pt idx="1">
                  <c:v>140000</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115004703668862"/>
          <c:y val="0.0286875448242888"/>
          <c:w val="0.770225776105362"/>
          <c:h val="0.2020081281377"/>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1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a:solidFill>
              <a:srgbClr val="000000">
                <a:alpha val="100000"/>
              </a:srgbClr>
            </a:solidFill>
            <a:miter lim="800000"/>
          </a:ln>
        </p:spPr>
      </p:sp>
      <p:sp>
        <p:nvSpPr>
          <p:cNvPr id="307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Myo-armband was placed on the forearm gripping tight enough to examine any type of contraction and relaxation of the muscles. Specific gestures performed by the muscles would cause contraction and relaxation in muscles generating EMG signals. The signals varied for different gestures. The goal was to discriminate these signals with respect to their specific gestures and to use them as command signals for the quadcopter.</a:t>
            </a:r>
            <a:endParaRPr lang="zh-CN" altLang="en-US" dirty="0"/>
          </a:p>
        </p:txBody>
      </p:sp>
      <p:sp>
        <p:nvSpPr>
          <p:cNvPr id="307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chart" Target="../charts/chart2.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50533" y="1370013"/>
            <a:ext cx="5529263" cy="645160"/>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en-US" altLang="zh-CN" sz="3600" kern="1200" cap="none" spc="0" normalizeH="0" baseline="0" noProof="0" dirty="0">
                <a:solidFill>
                  <a:schemeClr val="tx1">
                    <a:lumMod val="85000"/>
                    <a:lumOff val="15000"/>
                  </a:schemeClr>
                </a:solidFill>
                <a:latin typeface="+mn-lt"/>
                <a:ea typeface="+mn-ea"/>
                <a:cs typeface="+mn-ea"/>
                <a:sym typeface="+mn-lt"/>
              </a:rPr>
              <a:t>PART 2</a:t>
            </a:r>
            <a:endParaRPr kumimoji="0" lang="en-US" altLang="zh-CN" sz="3600" kern="1200" cap="none" spc="0" normalizeH="0" baseline="0" noProof="0" dirty="0">
              <a:solidFill>
                <a:schemeClr val="tx1">
                  <a:lumMod val="85000"/>
                  <a:lumOff val="15000"/>
                </a:schemeClr>
              </a:solidFill>
              <a:latin typeface="+mn-lt"/>
              <a:ea typeface="+mn-ea"/>
              <a:cs typeface="+mn-ea"/>
              <a:sym typeface="+mn-lt"/>
            </a:endParaRPr>
          </a:p>
        </p:txBody>
      </p:sp>
      <p:sp>
        <p:nvSpPr>
          <p:cNvPr id="16" name="文本框 15"/>
          <p:cNvSpPr txBox="1"/>
          <p:nvPr/>
        </p:nvSpPr>
        <p:spPr>
          <a:xfrm>
            <a:off x="450850" y="2016125"/>
            <a:ext cx="6252210" cy="1260475"/>
          </a:xfrm>
          <a:prstGeom prst="rect">
            <a:avLst/>
          </a:prstGeom>
          <a:noFill/>
          <a:ln w="9525">
            <a:noFill/>
          </a:ln>
        </p:spPr>
        <p:txBody>
          <a:bodyPr wrap="square">
            <a:spAutoFit/>
          </a:bodyPr>
          <a:lstStyle/>
          <a:p>
            <a:pPr eaLnBrk="1" hangingPunct="1"/>
            <a:r>
              <a:rPr lang="en-US" altLang="zh-CN" sz="1900" dirty="0">
                <a:latin typeface="+mn-lt"/>
                <a:ea typeface="+mn-ea"/>
                <a:cs typeface="+mn-ea"/>
                <a:sym typeface="+mn-lt"/>
              </a:rPr>
              <a:t>Importance of promoting the employment of persons with disabilities</a:t>
            </a:r>
            <a:endParaRPr lang="en-US" altLang="zh-CN" sz="1900" dirty="0">
              <a:latin typeface="+mn-lt"/>
              <a:ea typeface="+mn-ea"/>
              <a:cs typeface="+mn-ea"/>
              <a:sym typeface="+mn-lt"/>
            </a:endParaRPr>
          </a:p>
          <a:p>
            <a:pPr eaLnBrk="1" hangingPunct="1"/>
            <a:endParaRPr lang="en-US" altLang="zh-CN" sz="1900" dirty="0">
              <a:latin typeface="+mn-lt"/>
              <a:ea typeface="+mn-ea"/>
              <a:cs typeface="+mn-ea"/>
              <a:sym typeface="+mn-lt"/>
            </a:endParaRPr>
          </a:p>
          <a:p>
            <a:pPr eaLnBrk="1" hangingPunct="1"/>
            <a:endParaRPr lang="en-US" altLang="zh-CN" sz="1900" dirty="0">
              <a:latin typeface="+mn-lt"/>
              <a:ea typeface="+mn-ea"/>
              <a:cs typeface="+mn-ea"/>
              <a:sym typeface="+mn-lt"/>
            </a:endParaRPr>
          </a:p>
        </p:txBody>
      </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a:off x="450704" y="3604651"/>
            <a:ext cx="18991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ppt_x"/>
                                          </p:val>
                                        </p:tav>
                                        <p:tav tm="100000">
                                          <p:val>
                                            <p:strVal val="#ppt_x"/>
                                          </p:val>
                                        </p:tav>
                                      </p:tavLst>
                                    </p:anim>
                                    <p:anim calcmode="lin" valueType="num">
                                      <p:cBhvr>
                                        <p:cTn id="8" dur="250" fill="hold"/>
                                        <p:tgtEl>
                                          <p:spTgt spid="15"/>
                                        </p:tgtEl>
                                        <p:attrNameLst>
                                          <p:attrName>ppt_y</p:attrName>
                                        </p:attrNameLst>
                                      </p:cBhvr>
                                      <p:tavLst>
                                        <p:tav tm="0">
                                          <p:val>
                                            <p:strVal val="#ppt_y-#ppt_h/2"/>
                                          </p:val>
                                        </p:tav>
                                        <p:tav tm="100000">
                                          <p:val>
                                            <p:strVal val="#ppt_y"/>
                                          </p:val>
                                        </p:tav>
                                      </p:tavLst>
                                    </p:anim>
                                    <p:anim calcmode="lin" valueType="num">
                                      <p:cBhvr>
                                        <p:cTn id="9" dur="250" fill="hold"/>
                                        <p:tgtEl>
                                          <p:spTgt spid="15"/>
                                        </p:tgtEl>
                                        <p:attrNameLst>
                                          <p:attrName>ppt_w</p:attrName>
                                        </p:attrNameLst>
                                      </p:cBhvr>
                                      <p:tavLst>
                                        <p:tav tm="0">
                                          <p:val>
                                            <p:strVal val="#ppt_w"/>
                                          </p:val>
                                        </p:tav>
                                        <p:tav tm="100000">
                                          <p:val>
                                            <p:strVal val="#ppt_w"/>
                                          </p:val>
                                        </p:tav>
                                      </p:tavLst>
                                    </p:anim>
                                    <p:anim calcmode="lin" valueType="num">
                                      <p:cBhvr>
                                        <p:cTn id="10" dur="25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98530" y="1243"/>
            <a:ext cx="8409305" cy="979805"/>
            <a:chOff x="-498530" y="1243"/>
            <a:chExt cx="8409305" cy="979805"/>
          </a:xfrm>
        </p:grpSpPr>
        <p:sp>
          <p:nvSpPr>
            <p:cNvPr id="40" name="文本框 39"/>
            <p:cNvSpPr txBox="1"/>
            <p:nvPr/>
          </p:nvSpPr>
          <p:spPr>
            <a:xfrm>
              <a:off x="706065" y="68553"/>
              <a:ext cx="7204710" cy="912495"/>
            </a:xfrm>
            <a:prstGeom prst="rect">
              <a:avLst/>
            </a:prstGeom>
            <a:noFill/>
          </p:spPr>
          <p:txBody>
            <a:bodyPr wrap="square">
              <a:noAutofit/>
            </a:bodyPr>
            <a:lstStyle/>
            <a:p>
              <a:pPr marR="0" defTabSz="685800" eaLnBrk="1" fontAlgn="auto" hangingPunct="1">
                <a:spcBef>
                  <a:spcPts val="0"/>
                </a:spcBef>
                <a:spcAft>
                  <a:spcPts val="0"/>
                </a:spcAft>
                <a:buClrTx/>
                <a:buSzTx/>
                <a:buFontTx/>
                <a:buNone/>
                <a:defRPr/>
              </a:pPr>
              <a:r>
                <a:rPr kumimoji="0" lang="zh-CN" altLang="en-US" sz="2400" kern="1200" cap="none" spc="0" normalizeH="0" baseline="0" noProof="0" dirty="0">
                  <a:solidFill>
                    <a:schemeClr val="accent6">
                      <a:lumMod val="75000"/>
                    </a:schemeClr>
                  </a:solidFill>
                  <a:latin typeface="+mn-lt"/>
                  <a:ea typeface="+mn-ea"/>
                  <a:cs typeface="+mn-ea"/>
                  <a:sym typeface="+mn-lt"/>
                </a:rPr>
                <a:t>Profile of the disabled population and current employment situation</a:t>
              </a:r>
              <a:endParaRPr kumimoji="0" lang="zh-CN" altLang="en-US" sz="2400" kern="1200" cap="none" spc="0" normalizeH="0" baseline="0" noProof="0" dirty="0">
                <a:solidFill>
                  <a:schemeClr val="accent6">
                    <a:lumMod val="75000"/>
                  </a:schemeClr>
                </a:solidFill>
                <a:latin typeface="+mn-lt"/>
                <a:ea typeface="+mn-ea"/>
                <a:cs typeface="+mn-ea"/>
                <a:sym typeface="+mn-lt"/>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aphicFrame>
        <p:nvGraphicFramePr>
          <p:cNvPr id="5" name="图表 14"/>
          <p:cNvGraphicFramePr/>
          <p:nvPr>
            <p:custDataLst>
              <p:tags r:id="rId3"/>
            </p:custDataLst>
          </p:nvPr>
        </p:nvGraphicFramePr>
        <p:xfrm>
          <a:off x="4431665" y="927735"/>
          <a:ext cx="3725545" cy="31394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12"/>
          <p:cNvGraphicFramePr/>
          <p:nvPr>
            <p:custDataLst>
              <p:tags r:id="rId4"/>
            </p:custDataLst>
          </p:nvPr>
        </p:nvGraphicFramePr>
        <p:xfrm>
          <a:off x="1207770" y="927735"/>
          <a:ext cx="3223895" cy="31388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4"/>
          <p:cNvSpPr txBox="1"/>
          <p:nvPr/>
        </p:nvSpPr>
        <p:spPr>
          <a:xfrm>
            <a:off x="106680" y="81280"/>
            <a:ext cx="7442200" cy="768350"/>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Comparison of U.S. Views</a:t>
            </a:r>
            <a:endParaRPr lang="en-US" altLang="zh-CN" sz="4400" dirty="0">
              <a:latin typeface="+mn-lt"/>
              <a:ea typeface="+mn-ea"/>
              <a:cs typeface="+mn-ea"/>
              <a:sym typeface="+mn-lt"/>
            </a:endParaRPr>
          </a:p>
        </p:txBody>
      </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2143760" y="1526540"/>
            <a:ext cx="878840" cy="1198880"/>
          </a:xfrm>
          <a:prstGeom prst="rect">
            <a:avLst/>
          </a:prstGeom>
          <a:solidFill>
            <a:srgbClr val="FFFFFF"/>
          </a:solidFill>
          <a:ln>
            <a:noFill/>
          </a:ln>
        </p:spPr>
        <p:txBody>
          <a:bodyPr wrap="none" rtlCol="0" anchor="t">
            <a:spAutoFit/>
          </a:bodyPr>
          <a:p>
            <a:pPr algn="ctr"/>
            <a:r>
              <a:rPr lang="zh-CN" altLang="en-US" sz="7200" b="1">
                <a:ln w="22225">
                  <a:solidFill>
                    <a:schemeClr val="accent2"/>
                  </a:solidFill>
                  <a:prstDash val="solid"/>
                </a:ln>
                <a:solidFill>
                  <a:srgbClr val="FF6363"/>
                </a:solidFill>
                <a:effectLst/>
              </a:rPr>
              <a:t>×</a:t>
            </a:r>
            <a:endParaRPr lang="zh-CN" altLang="en-US" sz="7200" b="1">
              <a:ln w="22225">
                <a:solidFill>
                  <a:schemeClr val="accent2"/>
                </a:solidFill>
                <a:prstDash val="solid"/>
              </a:ln>
              <a:solidFill>
                <a:srgbClr val="FF6363"/>
              </a:solidFill>
              <a:effectLst/>
            </a:endParaRPr>
          </a:p>
        </p:txBody>
      </p:sp>
      <p:sp>
        <p:nvSpPr>
          <p:cNvPr id="3" name="矩形 2"/>
          <p:cNvSpPr/>
          <p:nvPr>
            <p:custDataLst>
              <p:tags r:id="rId1"/>
            </p:custDataLst>
          </p:nvPr>
        </p:nvSpPr>
        <p:spPr>
          <a:xfrm>
            <a:off x="2143760" y="2924175"/>
            <a:ext cx="784225" cy="1213485"/>
          </a:xfrm>
          <a:prstGeom prst="rect">
            <a:avLst/>
          </a:prstGeom>
          <a:noFill/>
          <a:ln>
            <a:noFill/>
          </a:ln>
        </p:spPr>
        <p:txBody>
          <a:bodyPr wrap="none" rtlCol="0" anchor="t">
            <a:noAutofit/>
          </a:bodyPr>
          <a:p>
            <a:pPr algn="ctr"/>
            <a:r>
              <a:rPr lang="en-US" altLang="zh-CN" sz="7200" b="1">
                <a:ln w="22225">
                  <a:solidFill>
                    <a:schemeClr val="accent2"/>
                  </a:solidFill>
                  <a:prstDash val="solid"/>
                </a:ln>
                <a:solidFill>
                  <a:srgbClr val="FF6363"/>
                </a:solidFill>
                <a:effectLst/>
              </a:rPr>
              <a:t>√</a:t>
            </a:r>
            <a:endParaRPr lang="en-US" altLang="zh-CN" sz="7200" b="1">
              <a:ln w="22225">
                <a:solidFill>
                  <a:schemeClr val="accent2"/>
                </a:solidFill>
                <a:prstDash val="solid"/>
              </a:ln>
              <a:solidFill>
                <a:srgbClr val="FF6363"/>
              </a:solidFill>
              <a:effectLst/>
            </a:endParaRPr>
          </a:p>
        </p:txBody>
      </p:sp>
      <p:sp>
        <p:nvSpPr>
          <p:cNvPr id="4" name="文本框 3"/>
          <p:cNvSpPr txBox="1"/>
          <p:nvPr/>
        </p:nvSpPr>
        <p:spPr>
          <a:xfrm>
            <a:off x="3225165" y="1942465"/>
            <a:ext cx="3626485" cy="460375"/>
          </a:xfrm>
          <a:prstGeom prst="rect">
            <a:avLst/>
          </a:prstGeom>
          <a:noFill/>
        </p:spPr>
        <p:txBody>
          <a:bodyPr wrap="square" rtlCol="0">
            <a:spAutoFit/>
          </a:bodyPr>
          <a:p>
            <a:r>
              <a:rPr lang="zh-CN" altLang="en-US" sz="2400"/>
              <a:t>Equality of opportunity</a:t>
            </a:r>
            <a:endParaRPr lang="zh-CN" altLang="en-US" sz="2400"/>
          </a:p>
        </p:txBody>
      </p:sp>
      <p:sp>
        <p:nvSpPr>
          <p:cNvPr id="5" name="文本框 4"/>
          <p:cNvSpPr txBox="1"/>
          <p:nvPr>
            <p:custDataLst>
              <p:tags r:id="rId2"/>
            </p:custDataLst>
          </p:nvPr>
        </p:nvSpPr>
        <p:spPr>
          <a:xfrm>
            <a:off x="3225165" y="3246755"/>
            <a:ext cx="3626485" cy="460375"/>
          </a:xfrm>
          <a:prstGeom prst="rect">
            <a:avLst/>
          </a:prstGeom>
          <a:noFill/>
        </p:spPr>
        <p:txBody>
          <a:bodyPr wrap="square" rtlCol="0">
            <a:spAutoFit/>
          </a:bodyPr>
          <a:p>
            <a:r>
              <a:rPr lang="zh-CN" altLang="en-US" sz="2400"/>
              <a:t>Equality of results</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椭圆 49"/>
          <p:cNvSpPr/>
          <p:nvPr/>
        </p:nvSpPr>
        <p:spPr>
          <a:xfrm>
            <a:off x="4992688" y="-206890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4" name="组合 43"/>
          <p:cNvGrpSpPr/>
          <p:nvPr/>
        </p:nvGrpSpPr>
        <p:grpSpPr>
          <a:xfrm>
            <a:off x="-498530" y="1243"/>
            <a:ext cx="8503920" cy="1204595"/>
            <a:chOff x="-498530" y="1243"/>
            <a:chExt cx="8503920" cy="1204595"/>
          </a:xfrm>
        </p:grpSpPr>
        <p:sp>
          <p:nvSpPr>
            <p:cNvPr id="45" name="文本框 44"/>
            <p:cNvSpPr txBox="1"/>
            <p:nvPr/>
          </p:nvSpPr>
          <p:spPr>
            <a:xfrm>
              <a:off x="498420" y="106018"/>
              <a:ext cx="7506970" cy="1099820"/>
            </a:xfrm>
            <a:prstGeom prst="rect">
              <a:avLst/>
            </a:prstGeom>
            <a:noFill/>
          </p:spPr>
          <p:txBody>
            <a:bodyPr wrap="square">
              <a:noAutofit/>
            </a:bodyPr>
            <a:lstStyle/>
            <a:p>
              <a:pPr eaLnBrk="1" fontAlgn="auto" hangingPunct="1">
                <a:spcBef>
                  <a:spcPts val="0"/>
                </a:spcBef>
                <a:spcAft>
                  <a:spcPts val="0"/>
                </a:spcAft>
                <a:defRPr/>
              </a:pPr>
              <a:r>
                <a:rPr lang="zh-CN" altLang="en-US" sz="2400" noProof="0" dirty="0">
                  <a:solidFill>
                    <a:schemeClr val="accent6">
                      <a:lumMod val="75000"/>
                    </a:schemeClr>
                  </a:solidFill>
                  <a:latin typeface="+mn-lt"/>
                  <a:ea typeface="+mn-ea"/>
                  <a:cs typeface="+mn-ea"/>
                  <a:sym typeface="+mn-lt"/>
                </a:rPr>
                <a:t>Technical aids for the employment of persons with disabilities</a:t>
              </a:r>
              <a:r>
                <a:rPr lang="en-US" altLang="zh-CN" sz="2400" noProof="0" dirty="0">
                  <a:solidFill>
                    <a:schemeClr val="accent6">
                      <a:lumMod val="75000"/>
                    </a:schemeClr>
                  </a:solidFill>
                  <a:latin typeface="+mn-lt"/>
                  <a:ea typeface="+mn-ea"/>
                  <a:cs typeface="+mn-ea"/>
                  <a:sym typeface="+mn-lt"/>
                </a:rPr>
                <a:t>——EMG</a:t>
              </a:r>
              <a:endParaRPr lang="en-US" altLang="zh-CN" sz="2400" noProof="0" dirty="0">
                <a:solidFill>
                  <a:schemeClr val="accent6">
                    <a:lumMod val="75000"/>
                  </a:schemeClr>
                </a:solidFill>
                <a:latin typeface="+mn-lt"/>
                <a:ea typeface="+mn-ea"/>
                <a:cs typeface="+mn-ea"/>
                <a:sym typeface="+mn-lt"/>
              </a:endParaRPr>
            </a:p>
          </p:txBody>
        </p:sp>
        <p:sp>
          <p:nvSpPr>
            <p:cNvPr id="46" name="椭圆 4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椭圆 47"/>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24840" y="1713230"/>
            <a:ext cx="2645410" cy="1717675"/>
          </a:xfrm>
          <a:prstGeom prst="rect">
            <a:avLst/>
          </a:prstGeom>
          <a:noFill/>
        </p:spPr>
        <p:txBody>
          <a:bodyPr wrap="square" rtlCol="0">
            <a:noAutofit/>
          </a:bodyPr>
          <a:p>
            <a:r>
              <a:rPr lang="zh-CN" altLang="en-US" sz="2400"/>
              <a:t>EMG controls drones to help with agricultural irrigation tasks</a:t>
            </a:r>
            <a:endParaRPr lang="zh-CN" altLang="en-US" sz="2400"/>
          </a:p>
        </p:txBody>
      </p:sp>
      <p:pic>
        <p:nvPicPr>
          <p:cNvPr id="29" name="图片 28"/>
          <p:cNvPicPr>
            <a:picLocks noChangeAspect="1"/>
          </p:cNvPicPr>
          <p:nvPr>
            <p:custDataLst>
              <p:tags r:id="rId1"/>
            </p:custDataLst>
          </p:nvPr>
        </p:nvPicPr>
        <p:blipFill>
          <a:blip r:embed="rId2"/>
          <a:stretch>
            <a:fillRect/>
          </a:stretch>
        </p:blipFill>
        <p:spPr>
          <a:xfrm>
            <a:off x="3529330" y="1589405"/>
            <a:ext cx="4008120" cy="195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ISPRING_PRESENTATION_TITLE" val="极简几何毕业论文答辩PPT模板"/>
  <p:tag name="commondata" val="eyJoZGlkIjoiNGViYjgzZmRiYmRiN2Y2MTk2MzEyNWRmZDI4ZTRlODIifQ=="/>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337</Words>
  <Application>WPS 演示</Application>
  <PresentationFormat>全屏显示(16:9)</PresentationFormat>
  <Paragraphs>22</Paragraphs>
  <Slides>4</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宋体</vt:lpstr>
      <vt:lpstr>Wingdings</vt:lpstr>
      <vt:lpstr>微软雅黑</vt:lpstr>
      <vt:lpstr>Calibri</vt:lpstr>
      <vt:lpstr>字魂5号-无外润黑体</vt:lpstr>
      <vt:lpstr>黑体</vt:lpstr>
      <vt:lpstr>Arial Unicode MS</vt:lpstr>
      <vt:lpstr>字魂59号-创粗黑</vt:lpstr>
      <vt:lpstr>Office 主题</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GCL</cp:lastModifiedBy>
  <cp:revision>154</cp:revision>
  <dcterms:created xsi:type="dcterms:W3CDTF">2015-04-27T05:53:00Z</dcterms:created>
  <dcterms:modified xsi:type="dcterms:W3CDTF">2024-03-12T13:49:35Z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3B14B9DF7D0549429D32ED3500E7AF41</vt:lpwstr>
  </property>
</Properties>
</file>