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9"/>
  </p:notesMasterIdLst>
  <p:sldIdLst>
    <p:sldId id="306" r:id="rId2"/>
    <p:sldId id="317" r:id="rId3"/>
    <p:sldId id="304" r:id="rId4"/>
    <p:sldId id="269" r:id="rId5"/>
    <p:sldId id="271" r:id="rId6"/>
    <p:sldId id="283" r:id="rId7"/>
    <p:sldId id="273" r:id="rId8"/>
    <p:sldId id="274" r:id="rId9"/>
    <p:sldId id="275" r:id="rId10"/>
    <p:sldId id="276" r:id="rId11"/>
    <p:sldId id="277" r:id="rId12"/>
    <p:sldId id="297" r:id="rId13"/>
    <p:sldId id="266" r:id="rId14"/>
    <p:sldId id="324" r:id="rId15"/>
    <p:sldId id="263" r:id="rId16"/>
    <p:sldId id="294" r:id="rId17"/>
    <p:sldId id="259" r:id="rId18"/>
    <p:sldId id="280" r:id="rId19"/>
    <p:sldId id="319" r:id="rId20"/>
    <p:sldId id="322" r:id="rId21"/>
    <p:sldId id="323" r:id="rId22"/>
    <p:sldId id="320" r:id="rId23"/>
    <p:sldId id="321" r:id="rId24"/>
    <p:sldId id="279" r:id="rId25"/>
    <p:sldId id="281" r:id="rId26"/>
    <p:sldId id="268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70960"/>
  </p:normalViewPr>
  <p:slideViewPr>
    <p:cSldViewPr snapToGrid="0" snapToObjects="1">
      <p:cViewPr varScale="1">
        <p:scale>
          <a:sx n="74" d="100"/>
          <a:sy n="74" d="100"/>
        </p:scale>
        <p:origin x="2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3057B-E41B-D045-BFB6-725CDD385E67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B6DE4-517E-2243-A021-DE7EB3D5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education/guides/zysk7ty/revision/2#glossary-zh7cq6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Chemists measure the amount of a substance in a unit called ‘the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This is a convenient way of counting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atoms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B6DE4-517E-2243-A021-DE7EB3D5D3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3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B6DE4-517E-2243-A021-DE7EB3D5D3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not infectious</a:t>
            </a:r>
            <a:r>
              <a:rPr lang="en-US" baseline="0" dirty="0"/>
              <a:t> diseases that accounts for ¼ of global deaths? Or malaria? Or kidney disease? Or </a:t>
            </a:r>
            <a:r>
              <a:rPr lang="en-US" baseline="0" dirty="0" err="1"/>
              <a:t>alzheimer</a:t>
            </a:r>
            <a:r>
              <a:rPr lang="en-US" baseline="0" dirty="0"/>
              <a:t>? Or stroke?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B6DE4-517E-2243-A021-DE7EB3D5D3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B6DE4-517E-2243-A021-DE7EB3D5D3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7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B6DE4-517E-2243-A021-DE7EB3D5D3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8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infectious</a:t>
            </a:r>
            <a:r>
              <a:rPr lang="en-US" baseline="0" dirty="0"/>
              <a:t> diseases that accounts for ¼ of global deaths? Or malaria? Or kidney disease? Or </a:t>
            </a:r>
            <a:r>
              <a:rPr lang="en-US" baseline="0" dirty="0" err="1"/>
              <a:t>alzheimer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B6DE4-517E-2243-A021-DE7EB3D5D3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0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B6DE4-517E-2243-A021-DE7EB3D5D3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E969-9BD4-BF4F-9D98-39E95801F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BA310-9718-8C4B-A1C1-68EB76E2F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29552-21CF-7147-9AB3-5C683B7D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B036-73AD-5343-AC14-D6FE43408BD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B5F5D-944A-3342-B4A3-4E84CD32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11B34-2BFF-5E46-80E4-700689BF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63C-6060-5840-869F-F50DCE893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5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FD25-13BD-474E-802C-95C09933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47EC2-347D-B041-A7AF-C9B4B4EBD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D454-2213-1A45-ABC0-A4273AA9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B036-73AD-5343-AC14-D6FE43408BD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56563-46E7-BD4F-BB1A-2AB47710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34145-D5F2-264B-B9D3-B61CF67D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63C-6060-5840-869F-F50DCE893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F2F57-6BEF-3B4B-96AC-B331A1D9E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F5C17-98A8-3E40-8AC3-98BEB719D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7FF5-7DB4-224C-A56D-C616D2A3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B036-73AD-5343-AC14-D6FE43408BD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BAF8D-0BCA-E646-B370-BDA20FFC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557C-7B92-CF46-8E9C-C489D3E9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63C-6060-5840-869F-F50DCE893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1066800"/>
            <a:ext cx="11582400" cy="1676400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4" descr="big_logo_new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23200" y="5514398"/>
            <a:ext cx="4267200" cy="134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4648791" y="4191001"/>
            <a:ext cx="29113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66"/>
                </a:solidFill>
              </a:rPr>
              <a:t>c.walti@leeds.ac.uk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err="1">
                <a:solidFill>
                  <a:srgbClr val="000066"/>
                </a:solidFill>
              </a:rPr>
              <a:t>ext</a:t>
            </a:r>
            <a:r>
              <a:rPr lang="en-US" sz="2400" dirty="0">
                <a:solidFill>
                  <a:srgbClr val="000066"/>
                </a:solidFill>
              </a:rPr>
              <a:t> 32023</a:t>
            </a: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3887756" y="3352801"/>
            <a:ext cx="48926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66"/>
                </a:solidFill>
              </a:rPr>
              <a:t>Prof Christoph W</a:t>
            </a:r>
            <a:r>
              <a:rPr lang="en-US" altLang="ja-JP" sz="2400" b="1" dirty="0">
                <a:solidFill>
                  <a:srgbClr val="000066"/>
                </a:solidFill>
                <a:ea typeface="ＭＳ Ｐゴシック" charset="-128"/>
                <a:cs typeface="ＭＳ Ｐゴシック" charset="-128"/>
              </a:rPr>
              <a:t>älti</a:t>
            </a:r>
            <a:endParaRPr lang="en-US" sz="2400" b="1" dirty="0">
              <a:solidFill>
                <a:srgbClr val="000066"/>
              </a:solidFill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862F-C3A5-D94E-B00C-15A9A2E4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C776-5828-A449-8CB2-D8FC1942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A3AA9-7AFC-1A48-AF2C-4F3F1E03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B036-73AD-5343-AC14-D6FE43408BD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A60CF-8891-C04A-8633-DC1ADB8A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CA514-ABFF-0C4C-A1B2-18CA8BEE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63C-6060-5840-869F-F50DCE893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0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C082-705C-DC47-84B3-711B042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FACB2-29BC-CD47-B6FB-54E309268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851F0-E53E-3044-949C-B3366409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B036-73AD-5343-AC14-D6FE43408BD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B828-5786-C340-8A07-31076769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35E3-9889-5F4B-AB09-E22A188D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63C-6060-5840-869F-F50DCE893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F04E-0BC8-FA48-82D8-0B9D7BBD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5B0D1-87CB-7B42-9604-3D2B56731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592C1-9DC1-C542-9F93-56B48DCB8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B936F-FBA1-0845-97A6-324BF045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B036-73AD-5343-AC14-D6FE43408BD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CDB92-CF8E-9441-85A4-ADF5225C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B61C0-725E-9140-84D1-7F3AF69B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63C-6060-5840-869F-F50DCE893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8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C428-CC1F-9C4B-BA36-45783497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244CA-B3BF-E242-9B78-3D082796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C342F-9D20-1843-A979-5085581E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B0EA8-C35A-2144-9107-B98DB55A1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7328A-8B49-A84E-8F2B-277F37F5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598F0-25E0-FA4B-8912-C2C2E09A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B036-73AD-5343-AC14-D6FE43408BD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115F3-83E2-3D4B-BB2E-53982FBB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A03CA-5BC9-F342-BD03-3156CA38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63C-6060-5840-869F-F50DCE893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3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8634-FDF0-1242-8F53-8088E190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C6AA2-94E8-6948-AE0F-582D8735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B036-73AD-5343-AC14-D6FE43408BD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EDED6-3F5D-7E4E-A551-F9F6CB21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A7D2C-D6DD-4845-90F2-5FCB0CB0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63C-6060-5840-869F-F50DCE893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4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C25F9-C94C-5448-B7BD-D60FC04E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B036-73AD-5343-AC14-D6FE43408BD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83E21-509F-CD46-B641-CB5C0E79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C844C-16F7-7E45-9206-2C3D3245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63C-6060-5840-869F-F50DCE893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1E39-D456-CA48-842A-49EBBFBE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C701D-1D42-B346-9DF7-192916DA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63B0F-F79E-FA42-A6CE-8FB89C8C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402C9-A43C-C94D-B1C3-BFDE12B1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B036-73AD-5343-AC14-D6FE43408BD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ECEF6-E387-1E45-BF76-F58156EF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39F44-2FC9-DE4B-82F9-BF75C8F7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63C-6060-5840-869F-F50DCE893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4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A6FA-7675-A64A-978F-8A83C72A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5EE57-75AB-9944-B7D7-66843EC2F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6EDD5-2F0B-1F4A-817B-848BB7185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3B994-C1D3-C74A-9778-850DACE6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B036-73AD-5343-AC14-D6FE43408BD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67E85-6C64-1949-820F-3D504D88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7034D-F657-4C49-8E18-6ACB73AE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363C-6060-5840-869F-F50DCE893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2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756BC-F261-A74B-A692-A0E1F4CE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172B5-3050-834E-9BC0-C2BD7236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BD76F-8CE3-264F-B4B9-82CEBF95A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7B036-73AD-5343-AC14-D6FE43408BD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AA195-002C-A447-AD11-DA9ACFD32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A1BC-CE12-9F4C-A9F7-686EE2D6E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A363C-6060-5840-869F-F50DCE893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2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1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.actis@leeds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hyperlink" Target="https://www.youtube.com/watch?v=y8YVGYvvino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hyperlink" Target="https://www.youtube.com/watch?v=bwn7UoxiLNk&amp;feature=youtu.b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1274" y="1385191"/>
            <a:ext cx="9284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Continuous Glucose Monitoring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995" y="4803735"/>
            <a:ext cx="115309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effectLst/>
                <a:latin typeface="Calibri" charset="0"/>
                <a:ea typeface="Calibri" charset="0"/>
                <a:cs typeface="Calibri" charset="0"/>
              </a:rPr>
              <a:t>Dr</a:t>
            </a:r>
            <a:r>
              <a:rPr lang="en-US" sz="3600" dirty="0">
                <a:effectLst/>
                <a:latin typeface="Calibri" charset="0"/>
                <a:ea typeface="Calibri" charset="0"/>
                <a:cs typeface="Calibri" charset="0"/>
              </a:rPr>
              <a:t> Paolo </a:t>
            </a:r>
            <a:r>
              <a:rPr lang="en-US" sz="3600" dirty="0" err="1">
                <a:effectLst/>
                <a:latin typeface="Calibri" charset="0"/>
                <a:ea typeface="Calibri" charset="0"/>
                <a:cs typeface="Calibri" charset="0"/>
              </a:rPr>
              <a:t>Actis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3600" dirty="0">
                <a:effectLst/>
                <a:latin typeface="Calibri" charset="0"/>
                <a:ea typeface="Calibri" charset="0"/>
                <a:cs typeface="Calibri" charset="0"/>
                <a:hlinkClick r:id="rId2"/>
              </a:rPr>
              <a:t>p.actis@leeds.ac.uk</a:t>
            </a:r>
            <a:endParaRPr lang="en-US" sz="3600" dirty="0">
              <a:effectLst/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dirty="0">
                <a:effectLst/>
                <a:latin typeface="Times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1727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542" y="1182029"/>
            <a:ext cx="6505736" cy="2499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0612" y="5824413"/>
            <a:ext cx="10222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Source</a:t>
            </a:r>
            <a:r>
              <a:rPr lang="en-US" dirty="0"/>
              <a:t>: The blood </a:t>
            </a:r>
            <a:r>
              <a:rPr lang="en-US" dirty="0" err="1"/>
              <a:t>peptidome</a:t>
            </a:r>
            <a:r>
              <a:rPr lang="en-US" dirty="0"/>
              <a:t>: a higher dimension of information content for cancer biomarker discovery,</a:t>
            </a:r>
          </a:p>
          <a:p>
            <a:r>
              <a:rPr lang="en-US" dirty="0"/>
              <a:t>	Nature Reviews Cancer, 2006</a:t>
            </a:r>
          </a:p>
        </p:txBody>
      </p:sp>
    </p:spTree>
    <p:extLst>
      <p:ext uri="{BB962C8B-B14F-4D97-AF65-F5344CB8AC3E}">
        <p14:creationId xmlns:p14="http://schemas.microsoft.com/office/powerpoint/2010/main" val="176714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8071" y="1784195"/>
            <a:ext cx="100076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Cancer biomarker 10</a:t>
            </a:r>
            <a:r>
              <a:rPr lang="en-US" sz="3600" baseline="30000" dirty="0"/>
              <a:t>-15 </a:t>
            </a:r>
            <a:r>
              <a:rPr lang="en-US" sz="3600" dirty="0"/>
              <a:t>M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Moles=?</a:t>
            </a:r>
          </a:p>
          <a:p>
            <a:endParaRPr lang="en-US" sz="3600" dirty="0"/>
          </a:p>
          <a:p>
            <a:r>
              <a:rPr lang="en-US" sz="3600" dirty="0"/>
              <a:t>10</a:t>
            </a:r>
            <a:r>
              <a:rPr lang="en-US" sz="3600" baseline="30000" dirty="0"/>
              <a:t>-15</a:t>
            </a:r>
            <a:r>
              <a:rPr lang="en-US" sz="3600" dirty="0"/>
              <a:t> </a:t>
            </a:r>
            <a:r>
              <a:rPr lang="en-US" sz="3600" dirty="0" err="1"/>
              <a:t>mol</a:t>
            </a:r>
            <a:r>
              <a:rPr lang="en-US" sz="3600" dirty="0"/>
              <a:t>/L  10</a:t>
            </a:r>
            <a:r>
              <a:rPr lang="en-US" sz="3600" baseline="30000" dirty="0"/>
              <a:t>-5</a:t>
            </a:r>
            <a:r>
              <a:rPr lang="en-US" sz="3600" dirty="0"/>
              <a:t> L = 10</a:t>
            </a:r>
            <a:r>
              <a:rPr lang="en-US" sz="3600" baseline="30000" dirty="0"/>
              <a:t>-20</a:t>
            </a:r>
            <a:r>
              <a:rPr lang="en-US" sz="3600" dirty="0"/>
              <a:t> </a:t>
            </a:r>
            <a:r>
              <a:rPr lang="en-US" sz="3600" dirty="0" err="1"/>
              <a:t>mol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10</a:t>
            </a:r>
            <a:r>
              <a:rPr lang="en-US" sz="3600" baseline="30000" dirty="0"/>
              <a:t>-20</a:t>
            </a:r>
            <a:r>
              <a:rPr lang="en-US" sz="3600" dirty="0"/>
              <a:t> </a:t>
            </a:r>
            <a:r>
              <a:rPr lang="en-US" sz="3600" dirty="0" err="1"/>
              <a:t>mol</a:t>
            </a:r>
            <a:r>
              <a:rPr lang="en-US" sz="3600" dirty="0"/>
              <a:t> 6 10</a:t>
            </a:r>
            <a:r>
              <a:rPr lang="en-US" sz="3600" baseline="30000" dirty="0"/>
              <a:t>23</a:t>
            </a:r>
            <a:r>
              <a:rPr lang="en-US" sz="3600" dirty="0"/>
              <a:t> mol</a:t>
            </a:r>
            <a:r>
              <a:rPr lang="en-US" sz="3600" baseline="30000" dirty="0"/>
              <a:t>-1</a:t>
            </a:r>
            <a:r>
              <a:rPr lang="en-US" sz="3600" dirty="0"/>
              <a:t> = 6 10</a:t>
            </a:r>
            <a:r>
              <a:rPr lang="en-US" sz="3600" baseline="30000" dirty="0"/>
              <a:t>3 </a:t>
            </a:r>
            <a:r>
              <a:rPr lang="en-US" sz="3600" dirty="0"/>
              <a:t>biomarker molecules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7373" y="350177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9207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8843" y="1219200"/>
          <a:ext cx="11266713" cy="3843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5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24"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Glucose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Cancer Biomarker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52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Concentration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 </a:t>
                      </a:r>
                      <a:r>
                        <a:rPr lang="en-US" sz="3600" dirty="0" err="1"/>
                        <a:t>mM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fM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52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Number of molecules</a:t>
                      </a:r>
                    </a:p>
                    <a:p>
                      <a:pPr algn="ctr"/>
                      <a:r>
                        <a:rPr lang="en-US" sz="3600" dirty="0"/>
                        <a:t>(10</a:t>
                      </a:r>
                      <a:r>
                        <a:rPr lang="en-US" sz="3600" baseline="0" dirty="0"/>
                        <a:t> µL droplet)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3.5 10</a:t>
                      </a:r>
                      <a:r>
                        <a:rPr lang="en-US" sz="4400" baseline="30000" dirty="0"/>
                        <a:t>16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6 10</a:t>
                      </a:r>
                      <a:r>
                        <a:rPr lang="en-US" sz="4400" baseline="30000" dirty="0"/>
                        <a:t>3 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2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641" y="2196935"/>
            <a:ext cx="1123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Why Continuous Glucose Monitoring ?</a:t>
            </a:r>
          </a:p>
        </p:txBody>
      </p:sp>
    </p:spTree>
    <p:extLst>
      <p:ext uri="{BB962C8B-B14F-4D97-AF65-F5344CB8AC3E}">
        <p14:creationId xmlns:p14="http://schemas.microsoft.com/office/powerpoint/2010/main" val="6573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19358" y="509741"/>
            <a:ext cx="4789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Facts about Diabetes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75224" y="6092041"/>
            <a:ext cx="243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Sources</a:t>
            </a:r>
            <a:r>
              <a:rPr lang="en-US" dirty="0"/>
              <a:t>: WHO, 11/2021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D97240-88FF-3749-A87D-A258C9749809}"/>
              </a:ext>
            </a:extLst>
          </p:cNvPr>
          <p:cNvSpPr/>
          <p:nvPr/>
        </p:nvSpPr>
        <p:spPr>
          <a:xfrm>
            <a:off x="524933" y="1976490"/>
            <a:ext cx="10668000" cy="3356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400" dirty="0">
                <a:solidFill>
                  <a:srgbClr val="3C4245"/>
                </a:solidFill>
                <a:latin typeface="Arial" panose="020B0604020202020204" pitchFamily="34" charset="0"/>
              </a:rPr>
              <a:t>Diabetes is a chronic disease that occurs either when the pancreas does not produce enough insulin or when the body cannot effectively use the insulin it produces. Insulin is a hormone that regulates blood sugar. Hyperglycaemia, or raised blood sugar, is a common effect of uncontrolled diabetes and over time leads to serious damage to many of the body's systems, especially the nerves and blood vessels.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03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19358" y="509741"/>
            <a:ext cx="4789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Facts about Diabetes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260" y="1847050"/>
            <a:ext cx="115309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effectLst/>
                <a:latin typeface="Calibri" charset="0"/>
                <a:ea typeface="Calibri" charset="0"/>
                <a:cs typeface="Calibri" charset="0"/>
              </a:rPr>
              <a:t>Globally, 422 million adults were living with diabetes in 2014, compared to 108 million in 1980.</a:t>
            </a:r>
            <a:r>
              <a:rPr lang="en-US" dirty="0">
                <a:effectLst/>
                <a:latin typeface="Times" charset="0"/>
              </a:rPr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6260" y="3325091"/>
            <a:ext cx="681443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2. Diabetes caused 1.9 million deaths in 2019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70690" y="6092042"/>
            <a:ext cx="243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Sources</a:t>
            </a:r>
            <a:r>
              <a:rPr lang="en-US" dirty="0"/>
              <a:t>: WHO, 11/2021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260" y="4452156"/>
            <a:ext cx="67005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3. CGM market valued at US$ 1.3bn in 2016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8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55273" y="2581341"/>
            <a:ext cx="7730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effectLst/>
                <a:latin typeface="Calibri" charset="0"/>
                <a:ea typeface="Calibri" charset="0"/>
                <a:cs typeface="Calibri" charset="0"/>
              </a:rPr>
              <a:t>Because patients want it</a:t>
            </a:r>
          </a:p>
        </p:txBody>
      </p:sp>
    </p:spTree>
    <p:extLst>
      <p:ext uri="{BB962C8B-B14F-4D97-AF65-F5344CB8AC3E}">
        <p14:creationId xmlns:p14="http://schemas.microsoft.com/office/powerpoint/2010/main" val="205397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33" y="1786416"/>
            <a:ext cx="7104908" cy="44611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14240" y="325120"/>
            <a:ext cx="3697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freeStyle</a:t>
            </a:r>
            <a:r>
              <a:rPr lang="en-US" sz="4000" b="1" dirty="0"/>
              <a:t> </a:t>
            </a:r>
            <a:r>
              <a:rPr lang="en-US" sz="4000" b="1" dirty="0" err="1"/>
              <a:t>Libre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11573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307" y="1737587"/>
            <a:ext cx="5750560" cy="31148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2247B4-EF60-0043-94ED-8B4707D035C0}"/>
              </a:ext>
            </a:extLst>
          </p:cNvPr>
          <p:cNvSpPr/>
          <p:nvPr/>
        </p:nvSpPr>
        <p:spPr>
          <a:xfrm>
            <a:off x="6248400" y="2936942"/>
            <a:ext cx="49429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dirty="0">
                <a:effectLst/>
                <a:latin typeface="Calibri" charset="0"/>
                <a:ea typeface="Calibri" charset="0"/>
                <a:cs typeface="Calibri" charset="0"/>
              </a:rPr>
              <a:t>Watch the Video on Minerva</a:t>
            </a:r>
          </a:p>
        </p:txBody>
      </p:sp>
    </p:spTree>
    <p:extLst>
      <p:ext uri="{BB962C8B-B14F-4D97-AF65-F5344CB8AC3E}">
        <p14:creationId xmlns:p14="http://schemas.microsoft.com/office/powerpoint/2010/main" val="1031332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nsor Image">
            <a:extLst>
              <a:ext uri="{FF2B5EF4-FFF2-40B4-BE49-F238E27FC236}">
                <a16:creationId xmlns:a16="http://schemas.microsoft.com/office/drawing/2014/main" id="{03443FD1-9F3B-6A4A-B8F2-A9C7A888E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1" y="920376"/>
            <a:ext cx="733964" cy="437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B4884C-BA57-374C-B078-DE5A8A80202E}"/>
              </a:ext>
            </a:extLst>
          </p:cNvPr>
          <p:cNvSpPr/>
          <p:nvPr/>
        </p:nvSpPr>
        <p:spPr>
          <a:xfrm>
            <a:off x="723381" y="5614458"/>
            <a:ext cx="2319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cap="all" dirty="0">
                <a:solidFill>
                  <a:srgbClr val="000000"/>
                </a:solidFill>
                <a:latin typeface="Roboto" panose="02000000000000000000" pitchFamily="2" charset="0"/>
              </a:rPr>
              <a:t>ACTUAL SIZE:</a:t>
            </a:r>
            <a:br>
              <a:rPr lang="en-GB" dirty="0"/>
            </a:br>
            <a:r>
              <a:rPr lang="en-GB" b="1" cap="all" dirty="0">
                <a:solidFill>
                  <a:srgbClr val="000000"/>
                </a:solidFill>
                <a:latin typeface="Roboto" panose="02000000000000000000" pitchFamily="2" charset="0"/>
              </a:rPr>
              <a:t>3.5 MM X 18.3 MM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02899-0C7B-D546-A968-D3D4C2AA79B5}"/>
              </a:ext>
            </a:extLst>
          </p:cNvPr>
          <p:cNvSpPr txBox="1"/>
          <p:nvPr/>
        </p:nvSpPr>
        <p:spPr>
          <a:xfrm>
            <a:off x="5047373" y="350177"/>
            <a:ext cx="3453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Eversense</a:t>
            </a:r>
            <a:r>
              <a:rPr lang="en-US" sz="4000" b="1" dirty="0"/>
              <a:t> CGM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26A688-77B6-C848-876C-9B983C2F431A}"/>
              </a:ext>
            </a:extLst>
          </p:cNvPr>
          <p:cNvSpPr/>
          <p:nvPr/>
        </p:nvSpPr>
        <p:spPr>
          <a:xfrm>
            <a:off x="5858933" y="4229464"/>
            <a:ext cx="58081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Roboto" panose="02000000000000000000" pitchFamily="2" charset="0"/>
              </a:rPr>
              <a:t>90 days of highly accurate CGM readings</a:t>
            </a:r>
          </a:p>
          <a:p>
            <a:endParaRPr lang="en-GB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Roboto" panose="02000000000000000000" pitchFamily="2" charset="0"/>
              </a:rPr>
              <a:t>Needs to be implanted by a medical professional</a:t>
            </a:r>
          </a:p>
          <a:p>
            <a:endParaRPr lang="en-GB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Roboto" panose="02000000000000000000" pitchFamily="2" charset="0"/>
              </a:rPr>
              <a:t>Optical Readout</a:t>
            </a:r>
          </a:p>
          <a:p>
            <a:endParaRPr lang="en-GB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Roboto" panose="02000000000000000000" pitchFamily="2" charset="0"/>
              </a:rPr>
              <a:t>On body vibe alerts</a:t>
            </a:r>
            <a:endParaRPr lang="en-US" dirty="0"/>
          </a:p>
        </p:txBody>
      </p:sp>
      <p:pic>
        <p:nvPicPr>
          <p:cNvPr id="3090" name="Picture 18" descr="Eversense 90-day Continuous Glucose Monitor CE Marked in Europe | Medgadget">
            <a:extLst>
              <a:ext uri="{FF2B5EF4-FFF2-40B4-BE49-F238E27FC236}">
                <a16:creationId xmlns:a16="http://schemas.microsoft.com/office/drawing/2014/main" id="{36781347-DFF3-3B47-B0F0-4D1043326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10" y="1381228"/>
            <a:ext cx="4976725" cy="213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90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ltiscale approaches developed at 3D Technologies Research Group (NT3D)">
            <a:extLst>
              <a:ext uri="{FF2B5EF4-FFF2-40B4-BE49-F238E27FC236}">
                <a16:creationId xmlns:a16="http://schemas.microsoft.com/office/drawing/2014/main" id="{D5F3D208-B10B-0544-950C-8318CD60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8" y="211666"/>
            <a:ext cx="7168993" cy="643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0FEDBF-4D25-F04E-9A6A-C812C161C5A2}"/>
              </a:ext>
            </a:extLst>
          </p:cNvPr>
          <p:cNvSpPr txBox="1"/>
          <p:nvPr/>
        </p:nvSpPr>
        <p:spPr>
          <a:xfrm>
            <a:off x="8512146" y="6277001"/>
            <a:ext cx="367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Dernowsek</a:t>
            </a:r>
            <a:r>
              <a:rPr lang="en-US" dirty="0"/>
              <a:t> et al, 2018, Biomechanics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43AD9-1D29-0C4A-82E1-6D2E0A0A383D}"/>
              </a:ext>
            </a:extLst>
          </p:cNvPr>
          <p:cNvSpPr txBox="1"/>
          <p:nvPr/>
        </p:nvSpPr>
        <p:spPr>
          <a:xfrm>
            <a:off x="7423483" y="544942"/>
            <a:ext cx="4673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 electronics journey through the human body</a:t>
            </a:r>
          </a:p>
        </p:txBody>
      </p:sp>
    </p:spTree>
    <p:extLst>
      <p:ext uri="{BB962C8B-B14F-4D97-AF65-F5344CB8AC3E}">
        <p14:creationId xmlns:p14="http://schemas.microsoft.com/office/powerpoint/2010/main" val="179280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D02899-0C7B-D546-A968-D3D4C2AA79B5}"/>
              </a:ext>
            </a:extLst>
          </p:cNvPr>
          <p:cNvSpPr txBox="1"/>
          <p:nvPr/>
        </p:nvSpPr>
        <p:spPr>
          <a:xfrm>
            <a:off x="4563754" y="282444"/>
            <a:ext cx="3453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Eversense</a:t>
            </a:r>
            <a:r>
              <a:rPr lang="en-US" sz="4000" b="1" dirty="0"/>
              <a:t> CGM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26A688-77B6-C848-876C-9B983C2F431A}"/>
              </a:ext>
            </a:extLst>
          </p:cNvPr>
          <p:cNvSpPr/>
          <p:nvPr/>
        </p:nvSpPr>
        <p:spPr>
          <a:xfrm>
            <a:off x="1828801" y="2110138"/>
            <a:ext cx="89238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Last year the FDA approved its use for 180 days</a:t>
            </a:r>
          </a:p>
          <a:p>
            <a:endParaRPr lang="en-US" sz="3600" dirty="0"/>
          </a:p>
          <a:p>
            <a:pPr algn="ctr"/>
            <a:r>
              <a:rPr lang="en-US" sz="3600" dirty="0"/>
              <a:t>but</a:t>
            </a:r>
          </a:p>
        </p:txBody>
      </p:sp>
    </p:spTree>
    <p:extLst>
      <p:ext uri="{BB962C8B-B14F-4D97-AF65-F5344CB8AC3E}">
        <p14:creationId xmlns:p14="http://schemas.microsoft.com/office/powerpoint/2010/main" val="2723714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D02899-0C7B-D546-A968-D3D4C2AA79B5}"/>
              </a:ext>
            </a:extLst>
          </p:cNvPr>
          <p:cNvSpPr txBox="1"/>
          <p:nvPr/>
        </p:nvSpPr>
        <p:spPr>
          <a:xfrm>
            <a:off x="4563754" y="282444"/>
            <a:ext cx="3453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Eversense</a:t>
            </a:r>
            <a:r>
              <a:rPr lang="en-US" sz="4000" b="1" dirty="0"/>
              <a:t> CGM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26A688-77B6-C848-876C-9B983C2F431A}"/>
              </a:ext>
            </a:extLst>
          </p:cNvPr>
          <p:cNvSpPr/>
          <p:nvPr/>
        </p:nvSpPr>
        <p:spPr>
          <a:xfrm>
            <a:off x="1828801" y="2110138"/>
            <a:ext cx="89238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Last year FDA approved its use for 180 days</a:t>
            </a:r>
          </a:p>
          <a:p>
            <a:endParaRPr lang="en-US" sz="3600" dirty="0"/>
          </a:p>
          <a:p>
            <a:pPr algn="ctr"/>
            <a:r>
              <a:rPr lang="en-US" sz="3600" dirty="0"/>
              <a:t>But</a:t>
            </a:r>
          </a:p>
          <a:p>
            <a:pPr algn="ctr"/>
            <a:r>
              <a:rPr lang="en-US" sz="3600" dirty="0"/>
              <a:t>twice a day calibration with finger-prick test</a:t>
            </a:r>
          </a:p>
        </p:txBody>
      </p:sp>
    </p:spTree>
    <p:extLst>
      <p:ext uri="{BB962C8B-B14F-4D97-AF65-F5344CB8AC3E}">
        <p14:creationId xmlns:p14="http://schemas.microsoft.com/office/powerpoint/2010/main" val="1965897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D02899-0C7B-D546-A968-D3D4C2AA79B5}"/>
              </a:ext>
            </a:extLst>
          </p:cNvPr>
          <p:cNvSpPr txBox="1"/>
          <p:nvPr/>
        </p:nvSpPr>
        <p:spPr>
          <a:xfrm>
            <a:off x="5047373" y="350177"/>
            <a:ext cx="3453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Eversense</a:t>
            </a:r>
            <a:r>
              <a:rPr lang="en-US" sz="4000" b="1" dirty="0"/>
              <a:t> CGM</a:t>
            </a:r>
          </a:p>
        </p:txBody>
      </p:sp>
      <p:pic>
        <p:nvPicPr>
          <p:cNvPr id="5122" name="Picture 2" descr="FIG. 1. ">
            <a:extLst>
              <a:ext uri="{FF2B5EF4-FFF2-40B4-BE49-F238E27FC236}">
                <a16:creationId xmlns:a16="http://schemas.microsoft.com/office/drawing/2014/main" id="{B5ED081A-5C57-C14B-9A61-02A56422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543" y="1201208"/>
            <a:ext cx="9857487" cy="445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B82C86-A401-504D-81BA-03FEAF3F6191}"/>
              </a:ext>
            </a:extLst>
          </p:cNvPr>
          <p:cNvSpPr/>
          <p:nvPr/>
        </p:nvSpPr>
        <p:spPr>
          <a:xfrm>
            <a:off x="6096000" y="6138491"/>
            <a:ext cx="5666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www.liebertpub.com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/10.1089/dia.2018.0028#</a:t>
            </a:r>
          </a:p>
        </p:txBody>
      </p:sp>
    </p:spTree>
    <p:extLst>
      <p:ext uri="{BB962C8B-B14F-4D97-AF65-F5344CB8AC3E}">
        <p14:creationId xmlns:p14="http://schemas.microsoft.com/office/powerpoint/2010/main" val="2515478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D02899-0C7B-D546-A968-D3D4C2AA79B5}"/>
              </a:ext>
            </a:extLst>
          </p:cNvPr>
          <p:cNvSpPr txBox="1"/>
          <p:nvPr/>
        </p:nvSpPr>
        <p:spPr>
          <a:xfrm>
            <a:off x="5047373" y="350177"/>
            <a:ext cx="3453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Eversense</a:t>
            </a:r>
            <a:r>
              <a:rPr lang="en-US" sz="4000" b="1" dirty="0"/>
              <a:t> CGM</a:t>
            </a:r>
          </a:p>
        </p:txBody>
      </p:sp>
      <p:pic>
        <p:nvPicPr>
          <p:cNvPr id="7170" name="Picture 2" descr="FIG. 2. ">
            <a:extLst>
              <a:ext uri="{FF2B5EF4-FFF2-40B4-BE49-F238E27FC236}">
                <a16:creationId xmlns:a16="http://schemas.microsoft.com/office/drawing/2014/main" id="{6D5E4813-B44C-B04A-AE0D-D53E144F7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955" y="1177532"/>
            <a:ext cx="7918089" cy="502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9BBFC1-C845-B944-91C8-094520F81882}"/>
              </a:ext>
            </a:extLst>
          </p:cNvPr>
          <p:cNvSpPr/>
          <p:nvPr/>
        </p:nvSpPr>
        <p:spPr>
          <a:xfrm>
            <a:off x="5447220" y="6197601"/>
            <a:ext cx="5666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www.liebertpub.com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/10.1089/dia.2018.0028#</a:t>
            </a:r>
          </a:p>
        </p:txBody>
      </p:sp>
    </p:spTree>
    <p:extLst>
      <p:ext uri="{BB962C8B-B14F-4D97-AF65-F5344CB8AC3E}">
        <p14:creationId xmlns:p14="http://schemas.microsoft.com/office/powerpoint/2010/main" val="212974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1798320"/>
            <a:ext cx="5563715" cy="41727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6560" y="386080"/>
            <a:ext cx="3697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Start-up in CGM</a:t>
            </a:r>
          </a:p>
        </p:txBody>
      </p:sp>
    </p:spTree>
    <p:extLst>
      <p:ext uri="{BB962C8B-B14F-4D97-AF65-F5344CB8AC3E}">
        <p14:creationId xmlns:p14="http://schemas.microsoft.com/office/powerpoint/2010/main" val="1798654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47591"/>
            <a:ext cx="7620000" cy="372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3891" y="439387"/>
            <a:ext cx="1808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profusa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74370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1516062"/>
            <a:ext cx="5727700" cy="3825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8570" y="447040"/>
            <a:ext cx="516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A tattoo </a:t>
            </a:r>
            <a:r>
              <a:rPr lang="en-US" sz="4000" b="1" dirty="0"/>
              <a:t>CGM?</a:t>
            </a:r>
          </a:p>
        </p:txBody>
      </p:sp>
    </p:spTree>
    <p:extLst>
      <p:ext uri="{BB962C8B-B14F-4D97-AF65-F5344CB8AC3E}">
        <p14:creationId xmlns:p14="http://schemas.microsoft.com/office/powerpoint/2010/main" val="1396336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716" y="1727200"/>
            <a:ext cx="6494483" cy="41037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98570" y="447040"/>
            <a:ext cx="516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 contact-</a:t>
            </a:r>
            <a:r>
              <a:rPr lang="en-US" sz="4000" b="1" dirty="0" err="1"/>
              <a:t>lense</a:t>
            </a:r>
            <a:r>
              <a:rPr lang="en-US" sz="4000" b="1" dirty="0"/>
              <a:t> CGM?</a:t>
            </a:r>
          </a:p>
        </p:txBody>
      </p:sp>
    </p:spTree>
    <p:extLst>
      <p:ext uri="{BB962C8B-B14F-4D97-AF65-F5344CB8AC3E}">
        <p14:creationId xmlns:p14="http://schemas.microsoft.com/office/powerpoint/2010/main" val="33685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581" t="20637" r="34327" b="1288"/>
          <a:stretch/>
        </p:blipFill>
        <p:spPr>
          <a:xfrm>
            <a:off x="3942081" y="284480"/>
            <a:ext cx="4124960" cy="642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4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05145" y="372479"/>
            <a:ext cx="1293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Mole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17902" y="1868931"/>
            <a:ext cx="6668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One mole (</a:t>
            </a:r>
            <a:r>
              <a:rPr lang="en-US" sz="4000" dirty="0" err="1"/>
              <a:t>mol</a:t>
            </a:r>
            <a:r>
              <a:rPr lang="en-US" sz="4000" dirty="0"/>
              <a:t>) of potatoes contains 6.022 10</a:t>
            </a:r>
            <a:r>
              <a:rPr lang="en-US" sz="4000" baseline="30000" dirty="0"/>
              <a:t>23</a:t>
            </a:r>
            <a:r>
              <a:rPr lang="en-US" sz="4000" dirty="0"/>
              <a:t> potatoes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3696" y="4942949"/>
            <a:ext cx="7976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Avogadro’s Constant: 6.022 10</a:t>
            </a:r>
            <a:r>
              <a:rPr lang="en-US" sz="4000" baseline="30000" dirty="0"/>
              <a:t>23</a:t>
            </a:r>
            <a:r>
              <a:rPr lang="en-US" sz="4000" dirty="0"/>
              <a:t> mol</a:t>
            </a:r>
            <a:r>
              <a:rPr lang="en-US" sz="4000" baseline="30000" dirty="0"/>
              <a:t>-1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337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51726" y="417084"/>
            <a:ext cx="2904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Molarity (M)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0585" y="2531276"/>
            <a:ext cx="1054525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Molarity (M): </a:t>
            </a:r>
            <a:r>
              <a:rPr lang="en-US" sz="4000" dirty="0"/>
              <a:t>moles per unit volume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Example: 1M (one molar) = 1mol/L= 6.022 10</a:t>
            </a:r>
            <a:r>
              <a:rPr lang="en-US" sz="4000" baseline="30000" dirty="0"/>
              <a:t>23</a:t>
            </a:r>
            <a:r>
              <a:rPr lang="en-US" sz="4000" dirty="0"/>
              <a:t> L</a:t>
            </a:r>
            <a:r>
              <a:rPr lang="en-US" sz="4000" baseline="30000" dirty="0"/>
              <a:t>-1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0740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581" t="20637" r="34327" b="1288"/>
          <a:stretch/>
        </p:blipFill>
        <p:spPr>
          <a:xfrm>
            <a:off x="3942081" y="284480"/>
            <a:ext cx="4124960" cy="642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6272" y="2564780"/>
            <a:ext cx="9835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many glucose molecules are present in a 10 </a:t>
            </a:r>
            <a:r>
              <a:rPr lang="el-GR" sz="3600" dirty="0"/>
              <a:t>μ</a:t>
            </a:r>
            <a:r>
              <a:rPr lang="en-US" sz="3600" dirty="0"/>
              <a:t>L blood droplet if the glucose meter reads 5.8 </a:t>
            </a:r>
            <a:r>
              <a:rPr lang="en-US" sz="3600" dirty="0" err="1"/>
              <a:t>mM</a:t>
            </a:r>
            <a:r>
              <a:rPr lang="en-US" sz="3600" dirty="0"/>
              <a:t>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7373" y="350177"/>
            <a:ext cx="1993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Example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6953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047" y="1851102"/>
            <a:ext cx="102307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Moles=?</a:t>
            </a:r>
          </a:p>
          <a:p>
            <a:endParaRPr lang="en-US" sz="3600" dirty="0"/>
          </a:p>
          <a:p>
            <a:r>
              <a:rPr lang="en-US" sz="3600" dirty="0"/>
              <a:t>5.8 10</a:t>
            </a:r>
            <a:r>
              <a:rPr lang="en-US" sz="3600" baseline="30000" dirty="0"/>
              <a:t>-3</a:t>
            </a:r>
            <a:r>
              <a:rPr lang="en-US" sz="3600" dirty="0"/>
              <a:t> </a:t>
            </a:r>
            <a:r>
              <a:rPr lang="en-US" sz="3600" dirty="0" err="1"/>
              <a:t>mol</a:t>
            </a:r>
            <a:r>
              <a:rPr lang="en-US" sz="3600" dirty="0"/>
              <a:t>/L  10</a:t>
            </a:r>
            <a:r>
              <a:rPr lang="en-US" sz="3600" baseline="30000" dirty="0"/>
              <a:t>-5</a:t>
            </a:r>
            <a:r>
              <a:rPr lang="en-US" sz="3600" dirty="0"/>
              <a:t> L = 5.8 10</a:t>
            </a:r>
            <a:r>
              <a:rPr lang="en-US" sz="3600" baseline="30000" dirty="0"/>
              <a:t>-8</a:t>
            </a:r>
            <a:r>
              <a:rPr lang="en-US" sz="3600" dirty="0"/>
              <a:t> </a:t>
            </a:r>
            <a:r>
              <a:rPr lang="en-US" sz="3600" dirty="0" err="1"/>
              <a:t>mol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5.8 10</a:t>
            </a:r>
            <a:r>
              <a:rPr lang="en-US" sz="3600" baseline="30000" dirty="0"/>
              <a:t>-8</a:t>
            </a:r>
            <a:r>
              <a:rPr lang="en-US" sz="3600" dirty="0"/>
              <a:t> </a:t>
            </a:r>
            <a:r>
              <a:rPr lang="en-US" sz="3600" dirty="0" err="1"/>
              <a:t>mol</a:t>
            </a:r>
            <a:r>
              <a:rPr lang="en-US" sz="3600" dirty="0"/>
              <a:t> 6 10</a:t>
            </a:r>
            <a:r>
              <a:rPr lang="en-US" sz="3600" baseline="30000" dirty="0"/>
              <a:t>23</a:t>
            </a:r>
            <a:r>
              <a:rPr lang="en-US" sz="3600" dirty="0"/>
              <a:t> mol</a:t>
            </a:r>
            <a:r>
              <a:rPr lang="en-US" sz="3600" baseline="30000" dirty="0"/>
              <a:t>-1</a:t>
            </a:r>
            <a:r>
              <a:rPr lang="en-US" sz="3600" dirty="0"/>
              <a:t> = 3.5 10</a:t>
            </a:r>
            <a:r>
              <a:rPr lang="en-US" sz="3600" baseline="30000" dirty="0"/>
              <a:t>16</a:t>
            </a:r>
            <a:r>
              <a:rPr lang="en-US" sz="3600" dirty="0"/>
              <a:t> glucose molecules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7373" y="350177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85107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0910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What if I want to measure </a:t>
            </a:r>
          </a:p>
          <a:p>
            <a:pPr algn="ctr"/>
            <a:r>
              <a:rPr lang="en-US" sz="5400" dirty="0"/>
              <a:t>a cancer biomarker?</a:t>
            </a:r>
          </a:p>
        </p:txBody>
      </p:sp>
    </p:spTree>
    <p:extLst>
      <p:ext uri="{BB962C8B-B14F-4D97-AF65-F5344CB8AC3E}">
        <p14:creationId xmlns:p14="http://schemas.microsoft.com/office/powerpoint/2010/main" val="153121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</TotalTime>
  <Words>532</Words>
  <Application>Microsoft Macintosh PowerPoint</Application>
  <PresentationFormat>Widescreen</PresentationFormat>
  <Paragraphs>93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Roboto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p.actis@leeds.ac.uk</dc:creator>
  <cp:lastModifiedBy>Paolo Actis</cp:lastModifiedBy>
  <cp:revision>65</cp:revision>
  <dcterms:created xsi:type="dcterms:W3CDTF">2017-01-27T15:50:43Z</dcterms:created>
  <dcterms:modified xsi:type="dcterms:W3CDTF">2023-02-20T13:37:27Z</dcterms:modified>
</cp:coreProperties>
</file>