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4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28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11" autoAdjust="0"/>
  </p:normalViewPr>
  <p:slideViewPr>
    <p:cSldViewPr>
      <p:cViewPr varScale="1">
        <p:scale>
          <a:sx n="55" d="100"/>
          <a:sy n="55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0FF4-D85D-46D6-9A5D-BEE9B184BAF3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01AB-C80D-4570-B8E2-66C7FE7A7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84A15-13DC-49DC-AD87-6E3E939870F0}" type="slidenum">
              <a:rPr lang="en-GB"/>
              <a:pPr/>
              <a:t>4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275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EF7B8-939F-4B82-8010-F2B1CB3EA8C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30392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61B47-310C-4204-A50D-B07354DDEC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09856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0B8FE-EA97-4C88-9472-5FEBC14B766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17704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E4500-BAC4-421F-9DCC-CF39EF99970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9298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D0460-E7F6-44C6-A8FC-712FBE3EEB2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7759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0CB69-30BE-4C56-BEBC-36EC18621C6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3949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0376F-0B01-4F6C-88F0-B9298EB6B87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48775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259A4-00E6-4AEB-8D24-1E1FAAEF96B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50020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67950-F756-499C-83F7-5192E03F048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4308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10161-5E76-4C87-A956-9B4951DE8FE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5293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41852-5049-48E7-A808-1431CA29F33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99881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B637F-9190-425E-B6BB-2F0FD008B73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92104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6B8D4-79D7-4B84-82D7-19622D8FB7C8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9464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4D0A7-625B-41F5-B07E-49C40D3F1F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15764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4D5D4-FC04-4C54-8B78-D761BEA2631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19682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8750C-4A9B-45C6-A442-4B0116E0E22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96428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8E24F-26C1-4304-9635-B2F1363F3E1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32245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C54980-80FC-41E7-BEF5-A8319101D91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83543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A7B9B-CB48-43AA-9BF0-6AC7B089E70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2028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B515F-456C-4A37-BC72-3E0C74F173B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3424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DF8F7-B704-4C47-B4D9-D436D204C13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8197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10280-6BD1-479F-9823-1834EC87C7E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04404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7B5CD-507F-44FD-8D27-9CDB3B1AB41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59662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41414-CF90-42BB-A358-25D9360F06D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05122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3BE56-5A5A-4918-A57C-774AF7B2F2B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86580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727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D3B1EA-F809-4BB7-B3C2-67AE1AE0A4A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185750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CCCD8-9B8A-4812-A717-3191AC10331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59343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97FE1-3737-4B6D-89BE-061061794D7A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612970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3D115-174B-4A8C-965B-1ECE0177F4C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230161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A5B58-8237-458D-B5AD-0BED1A50B27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978435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5C49B-52C1-4694-8BDD-2C80F47AA7C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8750368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F4D8-2E04-49A1-AE14-31E470185AA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4965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B9904-D288-4726-B479-E88D72C7303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335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FD8AF-4163-4C42-916F-19A5B029F66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7206277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6C42D-B291-4A68-9666-5CC15349AE7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979195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6FF2E-B3BF-4141-8AE0-957106F64600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14196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D7C4A-E829-4499-8D8E-3B5846C9C066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01248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D93FE-E9AF-4C58-9479-663098F6AA2A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62579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2C799-0B24-40E3-8C19-D8E96170183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53705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CF00F-A08E-4481-9068-AF7D250B0D9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360029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5C5F6-3F90-42AD-B8BE-50CF76383461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7076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234E8-2274-4368-8AF6-7CA87B28C4D1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130779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386D7-481C-4005-81CB-4EB2BF2690A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3808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FCA7D-5EB0-4EC2-B904-A7D1C2189B3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88349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0E55F-BAC8-493C-BE42-D3C5C241755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296970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4E652-12AC-44E1-83CD-46DF6F274AF2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596571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B327-60E5-4801-9035-0DD150AD2DB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58473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2B15F-B119-43C2-A007-AEEADAA63865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87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4B21C-5679-479F-8DAF-25B42427B72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7023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CEADF-E58D-46AA-86EF-F94BF701103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9914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EED52-1152-45B9-ADE8-29DBF29D7E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2^32 = 4292967296 = 4.3 x 10^9 =4,000 million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2^128 = 3.40282366920… x 10^38 = 300 million </a:t>
            </a:r>
            <a:r>
              <a:rPr lang="en-GB" dirty="0" err="1" smtClean="0"/>
              <a:t>million</a:t>
            </a:r>
            <a:r>
              <a:rPr lang="en-GB" dirty="0" smtClean="0"/>
              <a:t> </a:t>
            </a:r>
            <a:r>
              <a:rPr lang="en-GB" dirty="0" err="1" smtClean="0"/>
              <a:t>million</a:t>
            </a:r>
            <a:r>
              <a:rPr lang="en-GB" dirty="0" smtClean="0"/>
              <a:t> </a:t>
            </a:r>
            <a:r>
              <a:rPr lang="en-GB" dirty="0" err="1" smtClean="0"/>
              <a:t>million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 million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 million.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188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ELEC5440                     Modern data communication networks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93B3-6931-480A-AD4E-E8A693B272E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568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pPr/>
              <a:t>10/2/2018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3.wmf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5" Type="http://schemas.openxmlformats.org/officeDocument/2006/relationships/image" Target="../media/image22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ltGray">
          <a:xfrm>
            <a:off x="76200" y="76200"/>
            <a:ext cx="8991600" cy="67056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2400">
              <a:solidFill>
                <a:srgbClr val="8D010F"/>
              </a:solidFill>
              <a:latin typeface="Times" pitchFamily="18" charset="0"/>
            </a:endParaRPr>
          </a:p>
        </p:txBody>
      </p:sp>
      <p:pic>
        <p:nvPicPr>
          <p:cNvPr id="8" name="Picture 3" descr="LeedsUni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925" y="441325"/>
            <a:ext cx="2274888" cy="647700"/>
          </a:xfrm>
          <a:prstGeom prst="rect">
            <a:avLst/>
          </a:prstGeom>
          <a:noFill/>
        </p:spPr>
      </p:pic>
      <p:sp>
        <p:nvSpPr>
          <p:cNvPr id="9" name="Line 4"/>
          <p:cNvSpPr>
            <a:spLocks noChangeShapeType="1"/>
          </p:cNvSpPr>
          <p:nvPr/>
        </p:nvSpPr>
        <p:spPr bwMode="white">
          <a:xfrm>
            <a:off x="201613" y="1341438"/>
            <a:ext cx="871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ltGray">
          <a:xfrm>
            <a:off x="355600" y="420688"/>
            <a:ext cx="4876800" cy="73818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36000" anchor="b"/>
          <a:lstStyle/>
          <a:p>
            <a:pPr eaLnBrk="0" hangingPunc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School of </a:t>
            </a:r>
            <a:r>
              <a:rPr lang="en-US" sz="28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&amp;</a:t>
            </a:r>
            <a:r>
              <a:rPr lang="en-US" sz="2800" dirty="0" smtClean="0">
                <a:solidFill>
                  <a:schemeClr val="bg1"/>
                </a:solidFill>
              </a:rPr>
              <a:t>EE</a:t>
            </a:r>
            <a:endParaRPr lang="en-US" sz="2800" dirty="0">
              <a:solidFill>
                <a:schemeClr val="bg1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</a:rPr>
              <a:t>FACULTY OF </a:t>
            </a:r>
            <a:r>
              <a:rPr lang="en-US" sz="1400" dirty="0" smtClean="0">
                <a:solidFill>
                  <a:schemeClr val="bg1"/>
                </a:solidFill>
              </a:rPr>
              <a:t>ENGINEERING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349250" y="2565400"/>
            <a:ext cx="7772400" cy="109855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Communications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Network Security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352425" y="3990975"/>
            <a:ext cx="5394325" cy="166814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ELEC5471M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>
                <a:solidFill>
                  <a:schemeClr val="bg1"/>
                </a:solidFill>
              </a:rPr>
              <a:t>Section 3.  The Network Layer and IP.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07270-24C8-4289-8D52-0822253FD34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6"/>
          <p:cNvSpPr>
            <a:spLocks noChangeArrowheads="1"/>
          </p:cNvSpPr>
          <p:nvPr/>
        </p:nvSpPr>
        <p:spPr bwMode="auto">
          <a:xfrm>
            <a:off x="2699792" y="476672"/>
            <a:ext cx="547275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+mj-lt"/>
                <a:ea typeface="SimSun" pitchFamily="2" charset="-122"/>
              </a:rPr>
              <a:t>IPv4 datagram format</a:t>
            </a:r>
            <a:endParaRPr lang="en-US" sz="3200" dirty="0">
              <a:solidFill>
                <a:srgbClr val="FF0000"/>
              </a:solidFill>
              <a:latin typeface="+mj-lt"/>
              <a:ea typeface="SimSun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5288" y="765175"/>
            <a:ext cx="8069262" cy="5210175"/>
            <a:chOff x="-71" y="629"/>
            <a:chExt cx="5844" cy="3418"/>
          </a:xfrm>
        </p:grpSpPr>
        <p:sp>
          <p:nvSpPr>
            <p:cNvPr id="9221" name="Rectangle 8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9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1705" y="1061"/>
              <a:ext cx="38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ver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24" name="Text Box 11"/>
            <p:cNvSpPr txBox="1">
              <a:spLocks noChangeArrowheads="1"/>
            </p:cNvSpPr>
            <p:nvPr/>
          </p:nvSpPr>
          <p:spPr bwMode="auto">
            <a:xfrm>
              <a:off x="3261" y="1100"/>
              <a:ext cx="6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length</a:t>
              </a:r>
              <a:endParaRPr lang="en-US" altLang="zh-CN" sz="18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25" name="Line 12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13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Text Box 14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>
                  <a:latin typeface="Comic Sans MS" pitchFamily="66" charset="0"/>
                  <a:ea typeface="SimSun" pitchFamily="2" charset="-122"/>
                </a:rPr>
                <a:t>32 bits</a:t>
              </a:r>
              <a:endParaRPr lang="en-US" altLang="zh-CN" sz="1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28" name="Line 15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6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7"/>
            <p:cNvSpPr txBox="1">
              <a:spLocks noChangeArrowheads="1"/>
            </p:cNvSpPr>
            <p:nvPr/>
          </p:nvSpPr>
          <p:spPr bwMode="auto">
            <a:xfrm>
              <a:off x="2280" y="2881"/>
              <a:ext cx="1575" cy="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>
                  <a:latin typeface="Comic Sans MS" pitchFamily="66" charset="0"/>
                  <a:ea typeface="SimSun" pitchFamily="2" charset="-122"/>
                </a:rPr>
                <a:t>data </a:t>
              </a:r>
            </a:p>
            <a:p>
              <a:pPr algn="ctr" eaLnBrk="0" hangingPunct="0"/>
              <a:r>
                <a:rPr lang="en-US" altLang="zh-CN" sz="2000">
                  <a:latin typeface="Comic Sans MS" pitchFamily="66" charset="0"/>
                  <a:ea typeface="SimSun" pitchFamily="2" charset="-122"/>
                </a:rPr>
                <a:t>(variable length,</a:t>
              </a:r>
            </a:p>
            <a:p>
              <a:pPr algn="ctr" eaLnBrk="0" hangingPunct="0"/>
              <a:r>
                <a:rPr lang="en-US" altLang="zh-CN" sz="2000">
                  <a:latin typeface="Comic Sans MS" pitchFamily="66" charset="0"/>
                  <a:ea typeface="SimSun" pitchFamily="2" charset="-122"/>
                </a:rPr>
                <a:t>typically a TCP </a:t>
              </a:r>
            </a:p>
            <a:p>
              <a:pPr algn="ctr" eaLnBrk="0" hangingPunct="0"/>
              <a:r>
                <a:rPr lang="en-US" altLang="zh-CN" sz="2000">
                  <a:latin typeface="Comic Sans MS" pitchFamily="66" charset="0"/>
                  <a:ea typeface="SimSun" pitchFamily="2" charset="-122"/>
                </a:rPr>
                <a:t>or UDP segment)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1" name="Text Box 18"/>
            <p:cNvSpPr txBox="1">
              <a:spLocks noChangeArrowheads="1"/>
            </p:cNvSpPr>
            <p:nvPr/>
          </p:nvSpPr>
          <p:spPr bwMode="auto">
            <a:xfrm>
              <a:off x="1715" y="1405"/>
              <a:ext cx="1355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>
                  <a:latin typeface="Comic Sans MS" pitchFamily="66" charset="0"/>
                  <a:ea typeface="SimSun" pitchFamily="2" charset="-122"/>
                </a:rPr>
                <a:t>16-bit identifier</a:t>
              </a:r>
              <a:endParaRPr lang="en-US" altLang="zh-CN" sz="16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2" name="Line 19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20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Text Box 21"/>
            <p:cNvSpPr txBox="1">
              <a:spLocks noChangeArrowheads="1"/>
            </p:cNvSpPr>
            <p:nvPr/>
          </p:nvSpPr>
          <p:spPr bwMode="auto">
            <a:xfrm>
              <a:off x="3188" y="1637"/>
              <a:ext cx="92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Internet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 checksum</a:t>
              </a:r>
              <a:endParaRPr lang="en-US" altLang="zh-CN" sz="18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5" name="Text Box 22"/>
            <p:cNvSpPr txBox="1">
              <a:spLocks noChangeArrowheads="1"/>
            </p:cNvSpPr>
            <p:nvPr/>
          </p:nvSpPr>
          <p:spPr bwMode="auto">
            <a:xfrm>
              <a:off x="1721" y="1619"/>
              <a:ext cx="69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time to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live</a:t>
              </a:r>
              <a:endParaRPr lang="en-US" altLang="zh-CN" sz="18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6" name="Text Box 23"/>
            <p:cNvSpPr txBox="1">
              <a:spLocks noChangeArrowheads="1"/>
            </p:cNvSpPr>
            <p:nvPr/>
          </p:nvSpPr>
          <p:spPr bwMode="auto">
            <a:xfrm>
              <a:off x="1963" y="2047"/>
              <a:ext cx="205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32 bit source IP address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7" name="Text Box 24"/>
            <p:cNvSpPr txBox="1">
              <a:spLocks noChangeArrowheads="1"/>
            </p:cNvSpPr>
            <p:nvPr/>
          </p:nvSpPr>
          <p:spPr bwMode="auto">
            <a:xfrm>
              <a:off x="-22" y="629"/>
              <a:ext cx="1599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IP protocol version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number</a:t>
              </a:r>
              <a:endParaRPr lang="en-US" altLang="zh-CN" sz="10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8" name="Text Box 25"/>
            <p:cNvSpPr txBox="1">
              <a:spLocks noChangeArrowheads="1"/>
            </p:cNvSpPr>
            <p:nvPr/>
          </p:nvSpPr>
          <p:spPr bwMode="auto">
            <a:xfrm>
              <a:off x="370" y="974"/>
              <a:ext cx="1205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header length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 (bytes)</a:t>
              </a:r>
              <a:endParaRPr lang="en-US" altLang="zh-CN" sz="10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39" name="Text Box 26"/>
            <p:cNvSpPr txBox="1">
              <a:spLocks noChangeArrowheads="1"/>
            </p:cNvSpPr>
            <p:nvPr/>
          </p:nvSpPr>
          <p:spPr bwMode="auto">
            <a:xfrm>
              <a:off x="158" y="1604"/>
              <a:ext cx="1473" cy="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max number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remaining hops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(decremented at 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each router)</a:t>
              </a:r>
            </a:p>
          </p:txBody>
        </p:sp>
        <p:sp>
          <p:nvSpPr>
            <p:cNvPr id="9240" name="Line 27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8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29"/>
            <p:cNvSpPr txBox="1">
              <a:spLocks noChangeArrowheads="1"/>
            </p:cNvSpPr>
            <p:nvPr/>
          </p:nvSpPr>
          <p:spPr bwMode="auto">
            <a:xfrm>
              <a:off x="4452" y="1214"/>
              <a:ext cx="1321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for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fragmentation/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reassembly</a:t>
              </a:r>
            </a:p>
          </p:txBody>
        </p:sp>
        <p:sp>
          <p:nvSpPr>
            <p:cNvPr id="9243" name="Text Box 30"/>
            <p:cNvSpPr txBox="1">
              <a:spLocks noChangeArrowheads="1"/>
            </p:cNvSpPr>
            <p:nvPr/>
          </p:nvSpPr>
          <p:spPr bwMode="auto">
            <a:xfrm>
              <a:off x="4433" y="752"/>
              <a:ext cx="1283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total datagram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length (bytes)</a:t>
              </a:r>
            </a:p>
          </p:txBody>
        </p:sp>
        <p:sp>
          <p:nvSpPr>
            <p:cNvPr id="9244" name="Text Box 31"/>
            <p:cNvSpPr txBox="1">
              <a:spLocks noChangeArrowheads="1"/>
            </p:cNvSpPr>
            <p:nvPr/>
          </p:nvSpPr>
          <p:spPr bwMode="auto">
            <a:xfrm>
              <a:off x="-71" y="2408"/>
              <a:ext cx="171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upper layer protocol</a:t>
              </a:r>
            </a:p>
            <a:p>
              <a:pPr algn="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to deliver payload to</a:t>
              </a:r>
            </a:p>
          </p:txBody>
        </p:sp>
        <p:sp>
          <p:nvSpPr>
            <p:cNvPr id="9245" name="Line 32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33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34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Text Box 35"/>
            <p:cNvSpPr txBox="1">
              <a:spLocks noChangeArrowheads="1"/>
            </p:cNvSpPr>
            <p:nvPr/>
          </p:nvSpPr>
          <p:spPr bwMode="auto">
            <a:xfrm>
              <a:off x="1973" y="995"/>
              <a:ext cx="5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head.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len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49" name="Text Box 36"/>
            <p:cNvSpPr txBox="1">
              <a:spLocks noChangeArrowheads="1"/>
            </p:cNvSpPr>
            <p:nvPr/>
          </p:nvSpPr>
          <p:spPr bwMode="auto">
            <a:xfrm>
              <a:off x="2369" y="989"/>
              <a:ext cx="69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type of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service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50" name="Line 37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38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Text Box 39"/>
            <p:cNvSpPr txBox="1">
              <a:spLocks noChangeArrowheads="1"/>
            </p:cNvSpPr>
            <p:nvPr/>
          </p:nvSpPr>
          <p:spPr bwMode="auto">
            <a:xfrm>
              <a:off x="330" y="1322"/>
              <a:ext cx="127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zh-CN" altLang="en-US" sz="1800">
                  <a:latin typeface="Comic Sans MS" pitchFamily="66" charset="0"/>
                  <a:ea typeface="SimSun" pitchFamily="2" charset="-122"/>
                </a:rPr>
                <a:t>“</a:t>
              </a:r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type” of data </a:t>
              </a:r>
              <a:endParaRPr lang="en-US" altLang="zh-CN" sz="10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53" name="Line 40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41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Text Box 42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flgs</a:t>
              </a:r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Text Box 44"/>
            <p:cNvSpPr txBox="1">
              <a:spLocks noChangeArrowheads="1"/>
            </p:cNvSpPr>
            <p:nvPr/>
          </p:nvSpPr>
          <p:spPr bwMode="auto">
            <a:xfrm>
              <a:off x="3316" y="1315"/>
              <a:ext cx="901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fragment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 offset</a:t>
              </a:r>
              <a:endParaRPr lang="en-US" altLang="zh-CN" sz="20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58" name="Line 45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6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47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48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49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Text Box 50"/>
            <p:cNvSpPr txBox="1">
              <a:spLocks noChangeArrowheads="1"/>
            </p:cNvSpPr>
            <p:nvPr/>
          </p:nvSpPr>
          <p:spPr bwMode="auto">
            <a:xfrm>
              <a:off x="2411" y="1613"/>
              <a:ext cx="570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upper</a:t>
              </a:r>
            </a:p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 layer</a:t>
              </a:r>
              <a:endParaRPr lang="en-US" altLang="zh-CN" sz="18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64" name="Line 51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52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Text Box 53"/>
            <p:cNvSpPr txBox="1">
              <a:spLocks noChangeArrowheads="1"/>
            </p:cNvSpPr>
            <p:nvPr/>
          </p:nvSpPr>
          <p:spPr bwMode="auto">
            <a:xfrm>
              <a:off x="1810" y="2323"/>
              <a:ext cx="240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32 bit destination IP address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67" name="Line 54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Text Box 55"/>
            <p:cNvSpPr txBox="1">
              <a:spLocks noChangeArrowheads="1"/>
            </p:cNvSpPr>
            <p:nvPr/>
          </p:nvSpPr>
          <p:spPr bwMode="auto">
            <a:xfrm>
              <a:off x="2317" y="2617"/>
              <a:ext cx="134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Options (if any)</a:t>
              </a:r>
              <a:endParaRPr lang="en-US" altLang="zh-CN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9269" name="Text Box 56"/>
            <p:cNvSpPr txBox="1">
              <a:spLocks noChangeArrowheads="1"/>
            </p:cNvSpPr>
            <p:nvPr/>
          </p:nvSpPr>
          <p:spPr bwMode="auto">
            <a:xfrm>
              <a:off x="4380" y="2600"/>
              <a:ext cx="1307" cy="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E.g. timestamp,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record route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taken, specify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list of routers </a:t>
              </a:r>
            </a:p>
            <a:p>
              <a:pPr eaLnBrk="0" hangingPunct="0"/>
              <a:r>
                <a:rPr lang="en-US" altLang="zh-CN" sz="1800">
                  <a:latin typeface="Comic Sans MS" pitchFamily="66" charset="0"/>
                  <a:ea typeface="SimSun" pitchFamily="2" charset="-122"/>
                </a:rPr>
                <a:t>to visit.</a:t>
              </a:r>
            </a:p>
          </p:txBody>
        </p:sp>
        <p:sp>
          <p:nvSpPr>
            <p:cNvPr id="9270" name="Line 57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1C39E-7575-4359-9BCD-0F39D05CEC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b="1" smtClean="0"/>
              <a:t>IPv4 </a:t>
            </a:r>
            <a:r>
              <a:rPr lang="en-GB" smtClean="0"/>
              <a:t> 32-bit addresses</a:t>
            </a:r>
          </a:p>
          <a:p>
            <a:pPr marL="971550" lvl="1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b="1" smtClean="0"/>
              <a:t>Class-based addresses</a:t>
            </a:r>
            <a:r>
              <a:rPr lang="en-GB" sz="2400" smtClean="0"/>
              <a:t>. (5 address classes)</a:t>
            </a:r>
          </a:p>
          <a:p>
            <a:pPr marL="971550" lvl="1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b="1" smtClean="0"/>
              <a:t>Subnetting</a:t>
            </a:r>
            <a:r>
              <a:rPr lang="en-GB" sz="2400" smtClean="0"/>
              <a:t>. (To allow single address per site)</a:t>
            </a:r>
          </a:p>
          <a:p>
            <a:pPr marL="971550" lvl="1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b="1" smtClean="0"/>
              <a:t>Classless addresses</a:t>
            </a:r>
            <a:r>
              <a:rPr lang="en-GB" sz="2400" smtClean="0"/>
              <a:t>. (Removed fixed class boundaries)</a:t>
            </a:r>
          </a:p>
          <a:p>
            <a:pPr marL="971550" lvl="1" indent="-514350" eaLnBrk="1" hangingPunct="1">
              <a:lnSpc>
                <a:spcPct val="90000"/>
              </a:lnSpc>
              <a:buFontTx/>
              <a:buAutoNum type="arabicPeriod"/>
            </a:pPr>
            <a:r>
              <a:rPr lang="en-GB" sz="2400" b="1" smtClean="0"/>
              <a:t>Network address translation</a:t>
            </a:r>
            <a:r>
              <a:rPr lang="en-GB" sz="2400" smtClean="0"/>
              <a:t>. (NAT; assigns single IP address per access network).</a:t>
            </a:r>
          </a:p>
          <a:p>
            <a:pPr eaLnBrk="1" hangingPunct="1">
              <a:lnSpc>
                <a:spcPct val="90000"/>
              </a:lnSpc>
            </a:pPr>
            <a:r>
              <a:rPr lang="en-GB" b="1" smtClean="0"/>
              <a:t>IPv6</a:t>
            </a:r>
            <a:r>
              <a:rPr lang="en-GB" smtClean="0"/>
              <a:t> 128-bit addresses	</a:t>
            </a:r>
          </a:p>
          <a:p>
            <a:pPr marL="971550" lvl="1" indent="-514350" eaLnBrk="1" hangingPunct="1">
              <a:lnSpc>
                <a:spcPct val="90000"/>
              </a:lnSpc>
              <a:buFontTx/>
              <a:buAutoNum type="arabicPeriod" startAt="5"/>
            </a:pPr>
            <a:r>
              <a:rPr lang="en-GB" sz="2400" smtClean="0"/>
              <a:t>Massive increase in addresses.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4F1C27-952B-4D74-B683-7B4BD849A0C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IPv4 addresses are referred to by </a:t>
            </a:r>
            <a:r>
              <a:rPr lang="en-GB" b="1" i="1" smtClean="0"/>
              <a:t>dotted decimal notation.</a:t>
            </a:r>
            <a:endParaRPr lang="en-GB" smtClean="0"/>
          </a:p>
          <a:p>
            <a:pPr lvl="1" eaLnBrk="1" hangingPunct="1"/>
            <a:r>
              <a:rPr lang="en-GB" smtClean="0"/>
              <a:t>The 32-bit address is broken in 4 bytes.</a:t>
            </a:r>
          </a:p>
          <a:p>
            <a:pPr lvl="1" eaLnBrk="1" hangingPunct="1"/>
            <a:r>
              <a:rPr lang="en-GB" smtClean="0"/>
              <a:t>Each byte is converted to decimal.</a:t>
            </a:r>
          </a:p>
          <a:p>
            <a:pPr lvl="1" eaLnBrk="1" hangingPunct="1"/>
            <a:r>
              <a:rPr lang="en-GB" smtClean="0"/>
              <a:t>The address is referred to as four decimal numbers with full-stops (periods) between them.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10000000 00000011 00000010 00000011 =  128.3.2.3</a:t>
            </a:r>
          </a:p>
          <a:p>
            <a:pPr lvl="1" eaLnBrk="1" hangingPunct="1">
              <a:buFontTx/>
              <a:buNone/>
            </a:pPr>
            <a:r>
              <a:rPr lang="en-GB" sz="2400" smtClean="0"/>
              <a:t>This is class B, netid 128.3 and hostid 2.3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52513" y="7731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C5707-26D3-4766-88BB-B5FA94A3C33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2954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sz="2800" b="1" dirty="0" smtClean="0"/>
              <a:t>Class-based addresses</a:t>
            </a:r>
            <a:r>
              <a:rPr lang="en-GB" sz="2800" dirty="0" smtClean="0"/>
              <a:t> </a:t>
            </a:r>
          </a:p>
          <a:p>
            <a:pPr marL="457200" lvl="1" indent="0" eaLnBrk="1" hangingPunct="1">
              <a:buNone/>
            </a:pPr>
            <a:r>
              <a:rPr lang="en-GB" sz="2400" dirty="0" smtClean="0"/>
              <a:t>32-bit address divided into five classes A, B, C, D, E:</a:t>
            </a:r>
          </a:p>
          <a:p>
            <a:pPr marL="514350" indent="-514350" eaLnBrk="1" hangingPunct="1"/>
            <a:endParaRPr lang="en-GB" sz="2800" dirty="0" smtClean="0"/>
          </a:p>
          <a:p>
            <a:pPr marL="514350" indent="-514350" eaLnBrk="1" hangingPunct="1"/>
            <a:endParaRPr lang="en-GB" sz="2800" dirty="0" smtClean="0"/>
          </a:p>
        </p:txBody>
      </p:sp>
      <p:pic>
        <p:nvPicPr>
          <p:cNvPr id="12292" name="Picture 4" descr="AddssFrmt_Page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420938"/>
            <a:ext cx="6743700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52513" y="7731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330DB1-2E31-4DBB-8A9B-2BFF78D37AF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pPr eaLnBrk="1" hangingPunct="1"/>
            <a:r>
              <a:rPr lang="en-GB" smtClean="0"/>
              <a:t>Dotted decimal notation example:</a:t>
            </a:r>
          </a:p>
        </p:txBody>
      </p:sp>
      <p:pic>
        <p:nvPicPr>
          <p:cNvPr id="13317" name="Picture 5" descr="EG1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2276475"/>
            <a:ext cx="8353425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48263" y="2276475"/>
            <a:ext cx="1584325" cy="366713"/>
          </a:xfrm>
          <a:prstGeom prst="rect">
            <a:avLst/>
          </a:prstGeom>
          <a:solidFill>
            <a:srgbClr val="BCE2D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/>
              <a:t>previously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2440B-6380-4DA3-922B-50A45EA4EAF3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14340" name="Picture 5" descr="EG1Q&amp;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476375"/>
            <a:ext cx="80645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5148263" y="1484313"/>
            <a:ext cx="1439862" cy="366712"/>
          </a:xfrm>
          <a:prstGeom prst="rect">
            <a:avLst/>
          </a:prstGeom>
          <a:solidFill>
            <a:srgbClr val="BCE2D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 b="1"/>
              <a:t>previously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3179FE-EE22-4C37-BB17-377B8F48F24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725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smtClean="0"/>
              <a:t>Class-based addresses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Classes A, B &amp; C are for unicast, D for multicast and E is reserved.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Class A has a 7-bit Net-ID field and 24-bit Host-ID field.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Class B 14-bit Net-ID field and 16-bit Host-ID field.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Class C 21-bit Net-ID field and 8-bit Host-ID field.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Host-IDs of all 0s or 1s are special: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0s refers to network (in the Net-ID)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1s means broadcast the packet over the destination network (in the NetID part).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Net-IDs of all 0s or 1s are special: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0s means the same network as the source network (NetID).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 Address of all 1s means broadcast the packet over the source network.</a:t>
            </a:r>
          </a:p>
          <a:p>
            <a:pPr eaLnBrk="1" hangingPunct="1">
              <a:lnSpc>
                <a:spcPct val="80000"/>
              </a:lnSpc>
            </a:pPr>
            <a:endParaRPr lang="en-GB" sz="240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85430-A188-49C6-975E-998B178ED8E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 D addresses are reserved for multicasting.</a:t>
            </a:r>
          </a:p>
          <a:p>
            <a:pPr eaLnBrk="1" hangingPunct="1"/>
            <a:r>
              <a:rPr lang="en-GB" smtClean="0"/>
              <a:t>Assigned by ICANN</a:t>
            </a:r>
          </a:p>
          <a:p>
            <a:pPr eaLnBrk="1" hangingPunct="1"/>
            <a:r>
              <a:rPr lang="en-GB" smtClean="0"/>
              <a:t>Mainly used for conferences etc.</a:t>
            </a:r>
          </a:p>
          <a:p>
            <a:pPr eaLnBrk="1" hangingPunct="1"/>
            <a:r>
              <a:rPr lang="en-GB" smtClean="0"/>
              <a:t>Permanent multicast group addresses:</a:t>
            </a:r>
          </a:p>
          <a:p>
            <a:pPr lvl="1" eaLnBrk="1" hangingPunct="1"/>
            <a:r>
              <a:rPr lang="en-GB" smtClean="0"/>
              <a:t>224.0.1 : All hosts on broadcast network.</a:t>
            </a:r>
          </a:p>
          <a:p>
            <a:pPr lvl="1" eaLnBrk="1" hangingPunct="1"/>
            <a:r>
              <a:rPr lang="en-GB" smtClean="0"/>
              <a:t>224.0.2 : All routers on the same site network.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725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smtClean="0"/>
              <a:t>Class-based addresses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0349B-09BD-4D8E-8BF3-4520827EA7F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43363" cy="44926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GB" sz="2400" b="1" smtClean="0"/>
              <a:t>Subnetting</a:t>
            </a:r>
            <a:r>
              <a:rPr lang="en-GB" sz="2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This is a method to reduce the required number of netids i.e. where many routers are used rather than MAC bridges.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NetID now refers to a complete site (rather than a single subnet).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Netid is Internet part.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HostID consists of 2 subfields: subnetid and local hostid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smtClean="0"/>
              <a:t>Routers on local site are </a:t>
            </a:r>
            <a:r>
              <a:rPr lang="en-GB" sz="2000" b="1" smtClean="0"/>
              <a:t>subnet routers.</a:t>
            </a:r>
          </a:p>
          <a:p>
            <a:pPr lvl="1" eaLnBrk="1" hangingPunct="1">
              <a:lnSpc>
                <a:spcPct val="80000"/>
              </a:lnSpc>
            </a:pPr>
            <a:endParaRPr lang="en-GB" sz="2000" smtClean="0"/>
          </a:p>
        </p:txBody>
      </p:sp>
      <p:pic>
        <p:nvPicPr>
          <p:cNvPr id="17413" name="Picture 6" descr="AddssFrmt_Pag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2349500"/>
            <a:ext cx="4484687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61731-A249-4699-AFF2-EADACB75CFF4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210949" name="Picture 5" descr="EG2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557338"/>
            <a:ext cx="8064500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950" name="Picture 6" descr="EG2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3314700"/>
            <a:ext cx="806450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F1EB-D544-4E16-94A2-4C35026B636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67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609600"/>
            <a:ext cx="8640960" cy="114300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Communications and Network Security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GB" sz="5400" b="1" dirty="0">
              <a:solidFill>
                <a:srgbClr val="FF0000"/>
              </a:solidFill>
            </a:endParaRPr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196752"/>
            <a:ext cx="3960440" cy="511256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Learning Objectives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To provide students with a knowledge and understanding of data communications and wireless sensor networks and how they are, and could be, used in a range of applications.  (See module catalogue).</a:t>
            </a:r>
          </a:p>
        </p:txBody>
      </p:sp>
      <p:sp>
        <p:nvSpPr>
          <p:cNvPr id="16794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500563" y="1124744"/>
            <a:ext cx="4248150" cy="51845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 smtClean="0"/>
              <a:t>I will cover these objectives by: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Introductory lecture and the ISO/OSI 7-layer protocol architecture.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The Internet and the TCP/IP architecture.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You will examine the transport layer and in particular TCP and UDP</a:t>
            </a:r>
            <a:r>
              <a:rPr lang="en-GB" sz="2000" dirty="0"/>
              <a:t>. 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en-GB" sz="2000" dirty="0" smtClean="0"/>
              <a:t>Examining </a:t>
            </a:r>
            <a:r>
              <a:rPr lang="en-GB" sz="2000" dirty="0"/>
              <a:t>the way in which security can be provided across networks will be considered.</a:t>
            </a:r>
            <a:endParaRPr lang="en-GB" sz="2000" dirty="0" smtClean="0"/>
          </a:p>
          <a:p>
            <a:pPr lvl="1">
              <a:lnSpc>
                <a:spcPct val="80000"/>
              </a:lnSpc>
            </a:pPr>
            <a:r>
              <a:rPr lang="en-GB" sz="2000" dirty="0" smtClean="0">
                <a:solidFill>
                  <a:srgbClr val="FF0000"/>
                </a:solidFill>
              </a:rPr>
              <a:t>We’ll consider the functions of the network layer and IP.</a:t>
            </a:r>
          </a:p>
          <a:p>
            <a:pPr lvl="1">
              <a:lnSpc>
                <a:spcPct val="80000"/>
              </a:lnSpc>
            </a:pPr>
            <a:r>
              <a:rPr lang="en-GB" sz="2000" dirty="0" smtClean="0"/>
              <a:t>We will develop methods of sharing a common transmission medium (MAC).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19140-C122-4709-B3CD-FE89449F8D3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3"/>
            </a:pPr>
            <a:r>
              <a:rPr lang="en-GB" sz="2800" b="1" smtClean="0"/>
              <a:t>Classless addresses</a:t>
            </a:r>
          </a:p>
          <a:p>
            <a:pPr lvl="1" eaLnBrk="1" hangingPunct="1"/>
            <a:r>
              <a:rPr lang="en-GB" sz="2400" smtClean="0"/>
              <a:t>The definition of network part of the IP address can now be any number of bits.</a:t>
            </a:r>
          </a:p>
          <a:p>
            <a:pPr lvl="1" eaLnBrk="1" hangingPunct="1"/>
            <a:r>
              <a:rPr lang="en-GB" sz="2400" smtClean="0"/>
              <a:t>Address expressed in dotted decimal as w.x.y.z / n  . </a:t>
            </a:r>
          </a:p>
          <a:p>
            <a:pPr lvl="1" eaLnBrk="1" hangingPunct="1"/>
            <a:r>
              <a:rPr lang="en-GB" sz="2400" smtClean="0"/>
              <a:t>Where n now indicates the number of bits in the network part of the address.</a:t>
            </a:r>
          </a:p>
          <a:p>
            <a:pPr lvl="1" eaLnBrk="1" hangingPunct="1"/>
            <a:r>
              <a:rPr lang="en-GB" sz="2400" smtClean="0"/>
              <a:t>E.g. if a network requires say 1000 host addresses it can have address w.x.y.z/22 i.e. the first 22 bits represent the netid and the last 10 bits the hostid.</a:t>
            </a:r>
          </a:p>
          <a:p>
            <a:pPr lvl="1" eaLnBrk="1" hangingPunct="1"/>
            <a:r>
              <a:rPr lang="en-GB" sz="2400" smtClean="0"/>
              <a:t>Uses Classless Inter-domain routing (CIDR)</a:t>
            </a:r>
          </a:p>
          <a:p>
            <a:pPr marL="514350" indent="-514350" eaLnBrk="1" hangingPunct="1"/>
            <a:endParaRPr lang="en-GB" sz="280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4BD92-95E9-4A47-A90B-D5783402CB1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rabicPeriod" startAt="4"/>
            </a:pPr>
            <a:r>
              <a:rPr lang="en-GB" sz="2800" b="1" smtClean="0"/>
              <a:t>Network address translation (NAT)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smtClean="0"/>
              <a:t>This is basically a temporary fix as IP(v4) addresses are running out.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800" smtClean="0"/>
              <a:t>An intermediary (a NAT router or Access gateway) uses transport layer information to save on Network layer addresses!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800" smtClean="0"/>
              <a:t>A reserved number of IP addresses are kept as ‘private addresses’ i.e. addresses not to be used on the Internet.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GB" sz="2800" smtClean="0"/>
              <a:t>TCP uses port addresses to indicate processes and in effect these are used to address the ‘private addresses’.</a:t>
            </a:r>
          </a:p>
          <a:p>
            <a:pPr marL="514350" indent="-514350" eaLnBrk="1" hangingPunct="1">
              <a:lnSpc>
                <a:spcPct val="80000"/>
              </a:lnSpc>
            </a:pPr>
            <a:endParaRPr lang="en-GB" sz="280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455BB-C73C-45BD-8D5A-F596AACB097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2890837" cy="4210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Network address translation: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a) blocks of private addresses,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b) NAT operation,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c) IP/TCP header fields.</a:t>
            </a:r>
          </a:p>
        </p:txBody>
      </p:sp>
      <p:pic>
        <p:nvPicPr>
          <p:cNvPr id="21508" name="Picture 5" descr="scanOfFig6_7_v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4363" y="333375"/>
            <a:ext cx="5913437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242CAB-DD74-4901-91F1-1258D1293CF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5"/>
            </a:pPr>
            <a:r>
              <a:rPr lang="en-GB" b="1" smtClean="0"/>
              <a:t>IPv6</a:t>
            </a:r>
          </a:p>
          <a:p>
            <a:pPr lvl="1" eaLnBrk="1" hangingPunct="1"/>
            <a:r>
              <a:rPr lang="en-GB" smtClean="0"/>
              <a:t>The long term solution to the chronic shortage of Internet addresses is the introduction of IPv6.</a:t>
            </a:r>
          </a:p>
          <a:p>
            <a:pPr lvl="1" eaLnBrk="1" hangingPunct="1"/>
            <a:r>
              <a:rPr lang="en-GB" smtClean="0"/>
              <a:t>Uses 128-bit address field.</a:t>
            </a:r>
          </a:p>
          <a:p>
            <a:pPr lvl="1" eaLnBrk="1" hangingPunct="1"/>
            <a:r>
              <a:rPr lang="en-GB" smtClean="0"/>
              <a:t>More IPv6 addresses than grains of sand on the planet!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  <a:latin typeface="+mj-lt"/>
              </a:rPr>
              <a:t>Internet Protocol, addressing schemes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D3018-40E8-4BE2-B853-24752D4D41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main features offered by IPv6 are:</a:t>
            </a:r>
          </a:p>
          <a:p>
            <a:pPr lvl="1" eaLnBrk="1" hangingPunct="1"/>
            <a:r>
              <a:rPr lang="en-GB" smtClean="0"/>
              <a:t>Increased address space (2</a:t>
            </a:r>
            <a:r>
              <a:rPr lang="en-GB" baseline="30000" smtClean="0"/>
              <a:t>128</a:t>
            </a:r>
            <a:r>
              <a:rPr lang="en-GB" smtClean="0"/>
              <a:t> addresses!)</a:t>
            </a:r>
          </a:p>
          <a:p>
            <a:pPr lvl="1" eaLnBrk="1" hangingPunct="1"/>
            <a:r>
              <a:rPr lang="en-GB" smtClean="0"/>
              <a:t>Hierarchical addresses</a:t>
            </a:r>
          </a:p>
          <a:p>
            <a:pPr lvl="1" eaLnBrk="1" hangingPunct="1"/>
            <a:r>
              <a:rPr lang="en-GB" smtClean="0"/>
              <a:t>Simplified header</a:t>
            </a:r>
          </a:p>
          <a:p>
            <a:pPr lvl="1" eaLnBrk="1" hangingPunct="1"/>
            <a:r>
              <a:rPr lang="en-GB" smtClean="0"/>
              <a:t>Improved security</a:t>
            </a:r>
          </a:p>
          <a:p>
            <a:pPr lvl="1" eaLnBrk="1" hangingPunct="1"/>
            <a:r>
              <a:rPr lang="en-GB" smtClean="0"/>
              <a:t>Autoconfiguration facility</a:t>
            </a:r>
          </a:p>
          <a:p>
            <a:pPr lvl="1" eaLnBrk="1" hangingPunct="1"/>
            <a:r>
              <a:rPr lang="en-GB" smtClean="0"/>
              <a:t>QoS guarantees</a:t>
            </a:r>
          </a:p>
          <a:p>
            <a:pPr lvl="1" eaLnBrk="1" hangingPunct="1"/>
            <a:r>
              <a:rPr lang="en-GB" smtClean="0"/>
              <a:t>Support of mobile computing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27313" y="620713"/>
            <a:ext cx="3889375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>
                <a:solidFill>
                  <a:srgbClr val="FF0000"/>
                </a:solidFill>
              </a:rPr>
              <a:t>IPv6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A38973-10C9-45F0-8861-C8723D0649E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Compared to IPv4 a number of fields have been dropped or made optional.</a:t>
            </a:r>
          </a:p>
          <a:p>
            <a:pPr eaLnBrk="1" hangingPunct="1"/>
            <a:r>
              <a:rPr lang="en-GB" smtClean="0"/>
              <a:t>Main/basic header is 40 bytes.</a:t>
            </a:r>
          </a:p>
          <a:p>
            <a:pPr lvl="1" eaLnBrk="1" hangingPunct="1"/>
            <a:r>
              <a:rPr lang="en-GB" smtClean="0"/>
              <a:t>Version: 6</a:t>
            </a:r>
          </a:p>
          <a:p>
            <a:pPr lvl="1" eaLnBrk="1" hangingPunct="1"/>
            <a:r>
              <a:rPr lang="en-GB" smtClean="0"/>
              <a:t>Traffic class is similar to ToS of IPv4.  4-bit priority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313" y="620713"/>
            <a:ext cx="3889375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>
                <a:solidFill>
                  <a:srgbClr val="FF0000"/>
                </a:solidFill>
              </a:rPr>
              <a:t>IPv6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500DAC-1660-4B09-961D-B4CBF153B7C8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25603" name="Picture 5" descr="C06NF041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549275"/>
            <a:ext cx="7912100" cy="5600700"/>
          </a:xfrm>
          <a:solidFill>
            <a:schemeClr val="accent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1FCBA-1DA3-4EDE-B82C-24DEB676A17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en-GB" sz="2800" b="1" smtClean="0"/>
              <a:t>IPv6</a:t>
            </a:r>
            <a:r>
              <a:rPr lang="en-GB" sz="2800" smtClean="0"/>
              <a:t> not only offers more addresses it also provides better QoS support, more efficient service and better flexibility.</a:t>
            </a:r>
          </a:p>
          <a:p>
            <a:pPr eaLnBrk="1" hangingPunct="1"/>
            <a:r>
              <a:rPr lang="en-GB" sz="2800" smtClean="0"/>
              <a:t>IPv6 position and order of extension headers: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55650" y="620713"/>
            <a:ext cx="7561263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Internet Protocol, addressing schemes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6629" name="Picture 6" descr="C06NF04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644900"/>
            <a:ext cx="79676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31639" y="46531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EH (1)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9B91F6-CDC4-4D43-9B9C-5DEEFB893F1C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27651" name="Picture 4" descr="C06NF042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1989138"/>
            <a:ext cx="6846888" cy="4130675"/>
          </a:xfr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879475" y="1484313"/>
            <a:ext cx="615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IPv6 needs to exist with IPv4:</a:t>
            </a:r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468313" y="6216650"/>
            <a:ext cx="820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IPv6 addresses: (a) prefix formats and their use; (b) IPv4 address types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650" y="620713"/>
            <a:ext cx="7561263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Internet Protocol, addressing schemes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539B-53E5-423D-82E6-FEDE25BBDA71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28676" name="Picture 5" descr="C06NF042b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3" y="1484313"/>
            <a:ext cx="8229600" cy="4273550"/>
          </a:xfrm>
          <a:solidFill>
            <a:schemeClr val="accent1"/>
          </a:solidFill>
        </p:spPr>
      </p:pic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68313" y="5805488"/>
            <a:ext cx="820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IPv6 addresses: (c) provider-based unicast address format;                                                    		 (d) multicast address format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620713"/>
            <a:ext cx="7561263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Internet Protocol, addressing schemes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83DB-628E-4ECF-B686-468DD3C0B541}" type="slidenum">
              <a:rPr lang="en-GB"/>
              <a:pPr/>
              <a:t>3</a:t>
            </a:fld>
            <a:endParaRPr lang="en-GB"/>
          </a:p>
        </p:txBody>
      </p:sp>
      <p:sp>
        <p:nvSpPr>
          <p:cNvPr id="168963" name="Rectangle 7171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96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What must you contribute?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Lectures will be the basic </a:t>
            </a:r>
            <a:r>
              <a:rPr lang="en-GB" sz="1800" dirty="0" smtClean="0"/>
              <a:t>provision of material but </a:t>
            </a:r>
            <a:r>
              <a:rPr lang="en-GB" sz="1800" dirty="0"/>
              <a:t>YOUR private study is also required.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Also you need to do the web examples suggested, you need to read </a:t>
            </a:r>
            <a:r>
              <a:rPr lang="en-GB" sz="1800" dirty="0" smtClean="0"/>
              <a:t>from all the </a:t>
            </a:r>
            <a:r>
              <a:rPr lang="en-GB" sz="1800" dirty="0"/>
              <a:t>advised texts and consult the other suggested texts.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You must spend time before each lecture preparing yourself for what the lecture will be about and after each lecture going over the content and checking your understanding.</a:t>
            </a:r>
          </a:p>
          <a:p>
            <a:pPr>
              <a:lnSpc>
                <a:spcPct val="90000"/>
              </a:lnSpc>
            </a:pPr>
            <a:endParaRPr lang="en-GB" sz="1800" dirty="0"/>
          </a:p>
        </p:txBody>
      </p:sp>
      <p:sp>
        <p:nvSpPr>
          <p:cNvPr id="168964" name="Rectangle 7172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4114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The Assessment of the module: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Will check you have all met the </a:t>
            </a:r>
            <a:r>
              <a:rPr lang="en-GB" sz="1800" dirty="0" smtClean="0"/>
              <a:t>learning objectives</a:t>
            </a:r>
            <a:r>
              <a:rPr lang="en-GB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Will grade to what extent you have exceeded the objectives.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The exam questions I set will be on: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The </a:t>
            </a:r>
            <a:r>
              <a:rPr lang="en-GB" sz="1800" dirty="0"/>
              <a:t>layered protocol architectures (ISO and TCP/IP).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The transport layer and sessions across a </a:t>
            </a:r>
            <a:r>
              <a:rPr lang="en-GB" sz="1800" dirty="0" smtClean="0"/>
              <a:t>network, TCP &amp; UDP </a:t>
            </a:r>
            <a:r>
              <a:rPr lang="en-GB" sz="1800" dirty="0"/>
              <a:t>operation (including </a:t>
            </a:r>
            <a:r>
              <a:rPr lang="en-GB" sz="1800" dirty="0" smtClean="0"/>
              <a:t>congestion control</a:t>
            </a:r>
            <a:r>
              <a:rPr lang="en-GB" sz="1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Network layer issues (including addressing and routing).</a:t>
            </a:r>
          </a:p>
          <a:p>
            <a:pPr lvl="1">
              <a:lnSpc>
                <a:spcPct val="90000"/>
              </a:lnSpc>
            </a:pPr>
            <a:r>
              <a:rPr lang="en-GB" sz="1800" dirty="0" smtClean="0"/>
              <a:t>Link layer issues (e.g. MAC).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There will also be a project on the security aspects</a:t>
            </a:r>
            <a:r>
              <a:rPr lang="en-GB" sz="2600" dirty="0" smtClean="0"/>
              <a:t>.</a:t>
            </a:r>
            <a:endParaRPr lang="en-GB" sz="2600" dirty="0"/>
          </a:p>
          <a:p>
            <a:pPr lvl="1"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609600"/>
            <a:ext cx="8640960" cy="114300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Communications and Network Security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GB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Internet Protocol, IPv6 addressing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/>
              <a:t>The way IPv6 addresses are written down:</a:t>
            </a:r>
          </a:p>
          <a:p>
            <a:r>
              <a:rPr lang="en-GB" sz="2800" dirty="0" smtClean="0"/>
              <a:t>IPv6 addresses are written as 8 groups, each of 16 bits.  </a:t>
            </a:r>
          </a:p>
          <a:p>
            <a:r>
              <a:rPr lang="en-GB" sz="2800" dirty="0" smtClean="0"/>
              <a:t>Each group is represented as 4 hexadecimal characters.</a:t>
            </a:r>
          </a:p>
          <a:p>
            <a:r>
              <a:rPr lang="en-GB" sz="2800" dirty="0" smtClean="0"/>
              <a:t>Colons (:) separate the groups.</a:t>
            </a:r>
          </a:p>
          <a:p>
            <a:r>
              <a:rPr lang="en-GB" sz="2800" dirty="0" smtClean="0"/>
              <a:t>All zero groups (:0000</a:t>
            </a:r>
            <a:r>
              <a:rPr lang="en-GB" sz="2800" dirty="0" smtClean="0">
                <a:sym typeface="Wingdings" pitchFamily="2" charset="2"/>
              </a:rPr>
              <a:t>:) are dropped and leading zeros are dropped.</a:t>
            </a:r>
          </a:p>
          <a:p>
            <a:r>
              <a:rPr lang="en-GB" sz="2800" dirty="0" smtClean="0">
                <a:sym typeface="Wingdings" pitchFamily="2" charset="2"/>
              </a:rPr>
              <a:t>E.g. 1111111011011100101110101001100001110110..</a:t>
            </a:r>
          </a:p>
          <a:p>
            <a:r>
              <a:rPr lang="en-GB" sz="2800" dirty="0" smtClean="0">
                <a:sym typeface="Wingdings" pitchFamily="2" charset="2"/>
              </a:rPr>
              <a:t>    = FEDC:BA98:7654:3210:0000:0123:0000</a:t>
            </a:r>
          </a:p>
          <a:p>
            <a:r>
              <a:rPr lang="en-GB" sz="2800" dirty="0" smtClean="0">
                <a:sym typeface="Wingdings" pitchFamily="2" charset="2"/>
              </a:rPr>
              <a:t>Written as:</a:t>
            </a:r>
          </a:p>
          <a:p>
            <a:r>
              <a:rPr lang="en-GB" sz="2800" dirty="0" smtClean="0">
                <a:sym typeface="Wingdings" pitchFamily="2" charset="2"/>
              </a:rPr>
              <a:t>       FEDC:BA98:7654:3210::123: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A84A47-0A2F-4581-9604-AC80AFE84C33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GB" dirty="0" smtClean="0"/>
              <a:t>Widespread deployment of IPv4 makes switch-off  impractical.</a:t>
            </a:r>
          </a:p>
          <a:p>
            <a:pPr marL="609600" indent="-609600" eaLnBrk="1" hangingPunct="1"/>
            <a:r>
              <a:rPr lang="en-GB" dirty="0" smtClean="0"/>
              <a:t>3 different cases must be catered for: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dirty="0" smtClean="0"/>
              <a:t>IPv4 and IPv6 hosts communicating with a single server.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dirty="0" smtClean="0"/>
              <a:t>IPv6 source and destination communicating across IPv4 sections of network.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dirty="0" smtClean="0"/>
              <a:t>IPv6 host communicating with an IPv4 host.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55650" y="620713"/>
            <a:ext cx="7561263" cy="796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IPv4 and IPv6 Interoperability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7F100-9A87-411A-AF43-8D8F0403A3DA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30723" name="Picture 4" descr="C06NF04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19250" y="1279301"/>
            <a:ext cx="5784850" cy="4525963"/>
          </a:xfrm>
          <a:solidFill>
            <a:schemeClr val="accent1"/>
          </a:solidFill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900113" y="5840437"/>
            <a:ext cx="712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IPv6/IPv4 interoperability using dual (IPv6/IPv4) protocols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285750" y="332656"/>
            <a:ext cx="86487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+mj-lt"/>
              </a:rPr>
              <a:t>1. IPv4 and IPv6 hosts communicating with a single server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030E9-7E25-4DB6-A720-D62C5E52834B}" type="slidenum">
              <a:rPr lang="en-US" smtClean="0"/>
              <a:pPr/>
              <a:t>33</a:t>
            </a:fld>
            <a:endParaRPr lang="en-US" smtClean="0"/>
          </a:p>
        </p:txBody>
      </p:sp>
      <p:pic>
        <p:nvPicPr>
          <p:cNvPr id="31747" name="Picture 4" descr="C06NF048a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3" y="2056879"/>
            <a:ext cx="8229600" cy="2308225"/>
          </a:xfrm>
          <a:solidFill>
            <a:schemeClr val="accent1"/>
          </a:solidFill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50825" y="4694907"/>
            <a:ext cx="8332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IPv6/IPv4 interoperability using dual stacks and tunneling:              (a) schematic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684213" y="404664"/>
            <a:ext cx="77041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+mj-lt"/>
              </a:rPr>
              <a:t>2. IPv6 source and destination communicating across IPv4 sections of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8EA143-8411-4E18-8A7E-AF5D7987594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23850" y="5373688"/>
            <a:ext cx="83327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</a:rPr>
              <a:t>IPv6/IPv4 interoperability using dual stacks and tunneling:              (b) protocols</a:t>
            </a:r>
          </a:p>
        </p:txBody>
      </p:sp>
      <p:pic>
        <p:nvPicPr>
          <p:cNvPr id="32772" name="Picture 3" descr="C06NF048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620713"/>
            <a:ext cx="7726362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38F4E0-E48C-4AD9-A99E-4FD32279742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95288" y="4076700"/>
            <a:ext cx="2663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IPv6/IPv4 interoperability using translators: (a) network level</a:t>
            </a:r>
          </a:p>
        </p:txBody>
      </p:sp>
      <p:pic>
        <p:nvPicPr>
          <p:cNvPr id="33796" name="Picture 3" descr="C06NF049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620713"/>
            <a:ext cx="528637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-396552" y="692150"/>
            <a:ext cx="356361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</a:pPr>
            <a:r>
              <a:rPr lang="en-GB" sz="3200" dirty="0">
                <a:solidFill>
                  <a:srgbClr val="FF0000"/>
                </a:solidFill>
                <a:latin typeface="+mj-lt"/>
              </a:rPr>
              <a:t>    3. IPv6 host communicating with an IPv4 host.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D0D4E6-F749-4C54-B544-724AA7965BF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95288" y="1125538"/>
            <a:ext cx="289877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</a:rPr>
              <a:t>IPv6/IPv4 interoperability using translators: (b) application level</a:t>
            </a:r>
          </a:p>
        </p:txBody>
      </p:sp>
      <p:pic>
        <p:nvPicPr>
          <p:cNvPr id="34820" name="Picture 3" descr="C06NF049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620713"/>
            <a:ext cx="518160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A05FC-96B8-4A0C-A6EE-7A974A06AD7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52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IP Summary items: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IPv4 and addressing </a:t>
            </a:r>
          </a:p>
          <a:p>
            <a:pPr lvl="1"/>
            <a:r>
              <a:rPr lang="en-GB" dirty="0" smtClean="0"/>
              <a:t>Addressing: dotted decimal notation</a:t>
            </a:r>
          </a:p>
          <a:p>
            <a:pPr lvl="1" eaLnBrk="1" hangingPunct="1"/>
            <a:r>
              <a:rPr lang="en-GB" dirty="0" smtClean="0"/>
              <a:t>Classless, </a:t>
            </a:r>
            <a:r>
              <a:rPr lang="en-GB" dirty="0" err="1" smtClean="0"/>
              <a:t>subnetting</a:t>
            </a:r>
            <a:r>
              <a:rPr lang="en-GB" dirty="0" smtClean="0"/>
              <a:t>, NAT</a:t>
            </a:r>
          </a:p>
          <a:p>
            <a:pPr eaLnBrk="1" hangingPunct="1"/>
            <a:r>
              <a:rPr lang="en-GB" dirty="0" smtClean="0"/>
              <a:t>IPv6</a:t>
            </a:r>
          </a:p>
          <a:p>
            <a:pPr lvl="1" eaLnBrk="1" hangingPunct="1"/>
            <a:r>
              <a:rPr lang="en-GB" dirty="0" smtClean="0"/>
              <a:t>Addressing, functions, operation</a:t>
            </a:r>
          </a:p>
          <a:p>
            <a:pPr lvl="1" eaLnBrk="1" hangingPunct="1"/>
            <a:r>
              <a:rPr lang="en-GB" dirty="0" smtClean="0"/>
              <a:t>8 Groups of 4 Hex digits.</a:t>
            </a:r>
          </a:p>
          <a:p>
            <a:pPr lvl="1" eaLnBrk="1" hangingPunct="1"/>
            <a:r>
              <a:rPr lang="en-GB" dirty="0" smtClean="0"/>
              <a:t>Interoperation with IPv4</a:t>
            </a:r>
          </a:p>
          <a:p>
            <a:pPr eaLnBrk="1" hangingPunct="1"/>
            <a:endParaRPr lang="en-GB" dirty="0" smtClean="0"/>
          </a:p>
          <a:p>
            <a:pPr lvl="1" eaLnBrk="1" hangingPunct="1"/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9C35D-468F-4D30-B955-A6E286650A2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652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Key Network layer function: Routing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Routing (link-state, distance vector, Internet, Routers)</a:t>
            </a:r>
          </a:p>
          <a:p>
            <a:pPr eaLnBrk="1" hangingPunct="1"/>
            <a:r>
              <a:rPr lang="en-GB" smtClean="0"/>
              <a:t>QoS Routing</a:t>
            </a:r>
          </a:p>
          <a:p>
            <a:pPr eaLnBrk="1" hangingPunct="1"/>
            <a:r>
              <a:rPr lang="en-GB" smtClean="0"/>
              <a:t>Routing in Wireless Networks</a:t>
            </a:r>
            <a:endParaRPr lang="en-US" smtClean="0"/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953362-C8B8-487D-8E8B-8C059100DCA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0213"/>
            <a:ext cx="7062788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FF0000"/>
                </a:solidFill>
                <a:ea typeface="SimSun" pitchFamily="2" charset="-122"/>
              </a:rPr>
              <a:t>Introduction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What</a:t>
            </a:r>
            <a:r>
              <a:rPr lang="en-US" altLang="zh-CN" sz="28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800" smtClean="0">
                <a:ea typeface="SimSun" pitchFamily="2" charset="-122"/>
              </a:rPr>
              <a:t>s inside a router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IP: Internet Protocol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Routing algorithms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Link state</a:t>
            </a:r>
          </a:p>
          <a:p>
            <a:pPr lvl="1" eaLnBrk="1" hangingPunct="1"/>
            <a:r>
              <a:rPr lang="en-GB" altLang="zh-CN" sz="2400" smtClean="0">
                <a:ea typeface="SimSun" pitchFamily="2" charset="-122"/>
              </a:rPr>
              <a:t>Distance-Vector</a:t>
            </a: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GB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Network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ACCB-BCF8-4C94-BCFA-2ED901B02F35}" type="slidenum">
              <a:rPr lang="en-GB"/>
              <a:pPr/>
              <a:t>4</a:t>
            </a:fld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000" dirty="0"/>
              <a:t>To be given by:</a:t>
            </a:r>
          </a:p>
          <a:p>
            <a:pPr>
              <a:lnSpc>
                <a:spcPct val="80000"/>
              </a:lnSpc>
            </a:pPr>
            <a:endParaRPr lang="en-GB" b="1" dirty="0"/>
          </a:p>
          <a:p>
            <a:pPr lvl="1">
              <a:lnSpc>
                <a:spcPct val="80000"/>
              </a:lnSpc>
            </a:pPr>
            <a:r>
              <a:rPr lang="en-GB" smtClean="0"/>
              <a:t>Prof </a:t>
            </a:r>
            <a:r>
              <a:rPr lang="en-GB" dirty="0"/>
              <a:t>A. H. Kemp</a:t>
            </a:r>
          </a:p>
          <a:p>
            <a:pPr lvl="1">
              <a:lnSpc>
                <a:spcPct val="80000"/>
              </a:lnSpc>
            </a:pPr>
            <a:endParaRPr lang="en-GB" dirty="0"/>
          </a:p>
          <a:p>
            <a:pPr lvl="1">
              <a:lnSpc>
                <a:spcPct val="80000"/>
              </a:lnSpc>
            </a:pPr>
            <a:r>
              <a:rPr lang="en-GB" dirty="0" smtClean="0"/>
              <a:t>Possibly with </a:t>
            </a:r>
            <a:r>
              <a:rPr lang="en-GB" dirty="0"/>
              <a:t>support from </a:t>
            </a:r>
            <a:r>
              <a:rPr lang="en-GB" dirty="0" smtClean="0"/>
              <a:t>experts </a:t>
            </a:r>
            <a:r>
              <a:rPr lang="en-GB" dirty="0"/>
              <a:t>studying in the field</a:t>
            </a:r>
            <a:r>
              <a:rPr lang="en-GB" dirty="0" smtClean="0"/>
              <a:t>.</a:t>
            </a:r>
          </a:p>
          <a:p>
            <a:pPr>
              <a:lnSpc>
                <a:spcPct val="80000"/>
              </a:lnSpc>
            </a:pPr>
            <a:endParaRPr lang="en-GB" sz="2400" dirty="0" smtClean="0"/>
          </a:p>
          <a:p>
            <a:pPr>
              <a:lnSpc>
                <a:spcPct val="80000"/>
              </a:lnSpc>
            </a:pPr>
            <a:r>
              <a:rPr lang="en-GB" sz="2400" dirty="0" smtClean="0"/>
              <a:t>Assessment will be by 1 exam of 3 hours duration.</a:t>
            </a:r>
            <a:endParaRPr lang="en-GB" sz="240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3810000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GB" sz="2400" dirty="0">
                <a:cs typeface="Times New Roman" pitchFamily="18" charset="0"/>
              </a:rPr>
              <a:t>Advised texts:  </a:t>
            </a:r>
          </a:p>
          <a:p>
            <a:pPr lvl="1">
              <a:lnSpc>
                <a:spcPct val="120000"/>
              </a:lnSpc>
            </a:pPr>
            <a:r>
              <a:rPr lang="en-GB" sz="2000" i="1" dirty="0">
                <a:cs typeface="Times New Roman" pitchFamily="18" charset="0"/>
              </a:rPr>
              <a:t>Computer </a:t>
            </a:r>
            <a:r>
              <a:rPr lang="en-GB" sz="2000" i="1" dirty="0" smtClean="0">
                <a:cs typeface="Times New Roman" pitchFamily="18" charset="0"/>
              </a:rPr>
              <a:t>Networking   </a:t>
            </a:r>
            <a:r>
              <a:rPr lang="en-GB" sz="2000" dirty="0">
                <a:cs typeface="Times New Roman" pitchFamily="18" charset="0"/>
              </a:rPr>
              <a:t>by Kurose and Ross ISBN:0201976994</a:t>
            </a:r>
          </a:p>
          <a:p>
            <a:pPr lvl="1">
              <a:lnSpc>
                <a:spcPct val="120000"/>
              </a:lnSpc>
            </a:pPr>
            <a:r>
              <a:rPr lang="en-US" sz="2000" i="1" dirty="0" smtClean="0"/>
              <a:t>Protocols and architectures for wireless sensor networks </a:t>
            </a:r>
            <a:r>
              <a:rPr lang="en-US" sz="2000" dirty="0" smtClean="0"/>
              <a:t> by </a:t>
            </a:r>
            <a:r>
              <a:rPr lang="en-US" sz="2000" dirty="0" err="1" smtClean="0"/>
              <a:t>Holger</a:t>
            </a:r>
            <a:r>
              <a:rPr lang="en-US" sz="2000" dirty="0" smtClean="0"/>
              <a:t>, K. and </a:t>
            </a:r>
            <a:r>
              <a:rPr lang="en-US" sz="2000" dirty="0" err="1" smtClean="0"/>
              <a:t>Willig</a:t>
            </a:r>
            <a:r>
              <a:rPr lang="en-US" sz="2000" dirty="0" smtClean="0"/>
              <a:t>, A. Hoboken, NJ : Wiley, 2007, c2005. </a:t>
            </a:r>
          </a:p>
          <a:p>
            <a:pPr lvl="1">
              <a:lnSpc>
                <a:spcPct val="120000"/>
              </a:lnSpc>
            </a:pPr>
            <a:r>
              <a:rPr lang="en-GB" sz="2000" i="1" dirty="0" smtClean="0">
                <a:cs typeface="Times New Roman" pitchFamily="18" charset="0"/>
              </a:rPr>
              <a:t>Computer </a:t>
            </a:r>
            <a:r>
              <a:rPr lang="en-GB" sz="2000" i="1" dirty="0">
                <a:cs typeface="Times New Roman" pitchFamily="18" charset="0"/>
              </a:rPr>
              <a:t>Networks</a:t>
            </a:r>
            <a:r>
              <a:rPr lang="en-GB" sz="2000" dirty="0">
                <a:cs typeface="Times New Roman" pitchFamily="18" charset="0"/>
              </a:rPr>
              <a:t>, by </a:t>
            </a:r>
            <a:r>
              <a:rPr lang="en-GB" sz="2000" dirty="0" err="1">
                <a:cs typeface="Times New Roman" pitchFamily="18" charset="0"/>
              </a:rPr>
              <a:t>Tanenbaum</a:t>
            </a:r>
            <a:r>
              <a:rPr lang="en-GB" sz="2000" dirty="0">
                <a:cs typeface="Times New Roman" pitchFamily="18" charset="0"/>
              </a:rPr>
              <a:t> ISBN:0133499456</a:t>
            </a:r>
          </a:p>
          <a:p>
            <a:pPr lvl="1">
              <a:lnSpc>
                <a:spcPct val="120000"/>
              </a:lnSpc>
            </a:pPr>
            <a:r>
              <a:rPr lang="en-GB" sz="2000" i="1" dirty="0">
                <a:cs typeface="Times New Roman" pitchFamily="18" charset="0"/>
              </a:rPr>
              <a:t>Multimedia communications</a:t>
            </a:r>
            <a:r>
              <a:rPr lang="en-GB" sz="2000" dirty="0">
                <a:cs typeface="Times New Roman" pitchFamily="18" charset="0"/>
              </a:rPr>
              <a:t> by </a:t>
            </a:r>
            <a:r>
              <a:rPr lang="en-GB" sz="2000" dirty="0" err="1">
                <a:cs typeface="Times New Roman" pitchFamily="18" charset="0"/>
              </a:rPr>
              <a:t>Halsall</a:t>
            </a:r>
            <a:r>
              <a:rPr lang="en-GB" sz="2000" dirty="0">
                <a:cs typeface="Times New Roman" pitchFamily="18" charset="0"/>
              </a:rPr>
              <a:t> ISBN:0201398184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cs typeface="Times New Roman" pitchFamily="18" charset="0"/>
              </a:rPr>
              <a:t>Also for general reading: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cs typeface="Times New Roman" pitchFamily="18" charset="0"/>
              </a:rPr>
              <a:t>Data &amp; Computer Communications, by Stallings ISBN:0135712742</a:t>
            </a:r>
          </a:p>
          <a:p>
            <a:pPr lvl="1">
              <a:lnSpc>
                <a:spcPct val="80000"/>
              </a:lnSpc>
            </a:pPr>
            <a:endParaRPr lang="en-GB" sz="20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GB" sz="2000" dirty="0"/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1520" y="609600"/>
            <a:ext cx="8640960" cy="1143000"/>
          </a:xfrm>
        </p:spPr>
        <p:txBody>
          <a:bodyPr>
            <a:normAutofit fontScale="90000"/>
          </a:bodyPr>
          <a:lstStyle/>
          <a:p>
            <a:pPr lvl="0"/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Communications and Network Security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3600" dirty="0" smtClean="0">
                <a:solidFill>
                  <a:srgbClr val="FF0000"/>
                </a:solidFill>
              </a:rPr>
              <a:t>ELEC5471M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GB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77FB3-0258-45FF-AF35-9BC0708BB43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2875"/>
            <a:ext cx="4759325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00" smtClean="0">
                <a:ea typeface="SimSun" pitchFamily="2" charset="-122"/>
              </a:rPr>
              <a:t>In computer networking, the term </a:t>
            </a:r>
            <a:r>
              <a:rPr lang="en-US" altLang="zh-CN" sz="2100" b="1" smtClean="0">
                <a:solidFill>
                  <a:srgbClr val="FF0000"/>
                </a:solidFill>
                <a:ea typeface="SimSun" pitchFamily="2" charset="-122"/>
              </a:rPr>
              <a:t>Routing</a:t>
            </a:r>
            <a:r>
              <a:rPr lang="en-US" altLang="zh-CN" sz="2100" smtClean="0">
                <a:ea typeface="SimSun" pitchFamily="2" charset="-122"/>
              </a:rPr>
              <a:t> refers to selecting paths in a computer network along which to send data. </a:t>
            </a: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>
                <a:ea typeface="SimSun" pitchFamily="2" charset="-122"/>
              </a:rPr>
              <a:t>Routing occurs at the </a:t>
            </a:r>
            <a:r>
              <a:rPr lang="en-US" altLang="zh-CN" sz="2100" smtClean="0">
                <a:solidFill>
                  <a:srgbClr val="FF0000"/>
                </a:solidFill>
                <a:ea typeface="SimSun" pitchFamily="2" charset="-122"/>
              </a:rPr>
              <a:t>Network layer</a:t>
            </a:r>
            <a:r>
              <a:rPr lang="en-US" altLang="zh-CN" sz="2100" smtClean="0">
                <a:ea typeface="SimSun" pitchFamily="2" charset="-122"/>
              </a:rPr>
              <a:t> (layer 3) of the OSI seven-layer protocol stack.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00" smtClean="0">
                <a:ea typeface="SimSun" pitchFamily="2" charset="-122"/>
              </a:rPr>
              <a:t>A </a:t>
            </a:r>
            <a:r>
              <a:rPr lang="en-US" altLang="zh-CN" sz="2100" b="1" smtClean="0">
                <a:solidFill>
                  <a:srgbClr val="FF0000"/>
                </a:solidFill>
                <a:ea typeface="SimSun" pitchFamily="2" charset="-122"/>
              </a:rPr>
              <a:t>Router</a:t>
            </a:r>
            <a:r>
              <a:rPr lang="en-US" altLang="zh-CN" sz="2100" smtClean="0">
                <a:ea typeface="SimSun" pitchFamily="2" charset="-122"/>
              </a:rPr>
              <a:t> is a computer networking device that forwards data packets across a network toward their destinations, through a process known as routing </a:t>
            </a:r>
            <a:endParaRPr lang="en-US" sz="2100" smtClean="0"/>
          </a:p>
          <a:p>
            <a:pPr eaLnBrk="1" hangingPunct="1">
              <a:lnSpc>
                <a:spcPct val="80000"/>
              </a:lnSpc>
            </a:pPr>
            <a:r>
              <a:rPr lang="en-GB" sz="2100" smtClean="0"/>
              <a:t>Routing is the most important function of the </a:t>
            </a:r>
            <a:r>
              <a:rPr lang="en-GB" sz="2100" smtClean="0">
                <a:solidFill>
                  <a:srgbClr val="FF0000"/>
                </a:solidFill>
              </a:rPr>
              <a:t>network layer</a:t>
            </a:r>
            <a:endParaRPr lang="en-US" sz="2100" smtClean="0">
              <a:solidFill>
                <a:srgbClr val="FF0000"/>
              </a:solidFill>
            </a:endParaRPr>
          </a:p>
        </p:txBody>
      </p:sp>
      <p:sp>
        <p:nvSpPr>
          <p:cNvPr id="1043" name="Freeform 4"/>
          <p:cNvSpPr>
            <a:spLocks/>
          </p:cNvSpPr>
          <p:nvPr/>
        </p:nvSpPr>
        <p:spPr bwMode="auto">
          <a:xfrm>
            <a:off x="7207250" y="202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5 h 1255"/>
              <a:gd name="T12" fmla="*/ 1385174 w 1292"/>
              <a:gd name="T13" fmla="*/ 1650792 h 1255"/>
              <a:gd name="T14" fmla="*/ 1669170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Freeform 5"/>
          <p:cNvSpPr>
            <a:spLocks/>
          </p:cNvSpPr>
          <p:nvPr/>
        </p:nvSpPr>
        <p:spPr bwMode="auto">
          <a:xfrm>
            <a:off x="5327650" y="1882775"/>
            <a:ext cx="1866900" cy="1589088"/>
          </a:xfrm>
          <a:custGeom>
            <a:avLst/>
            <a:gdLst>
              <a:gd name="T0" fmla="*/ 766265 w 1340"/>
              <a:gd name="T1" fmla="*/ 56038 h 1191"/>
              <a:gd name="T2" fmla="*/ 114243 w 1340"/>
              <a:gd name="T3" fmla="*/ 80055 h 1191"/>
              <a:gd name="T4" fmla="*/ 80806 w 1340"/>
              <a:gd name="T5" fmla="*/ 536367 h 1191"/>
              <a:gd name="T6" fmla="*/ 39010 w 1340"/>
              <a:gd name="T7" fmla="*/ 960658 h 1191"/>
              <a:gd name="T8" fmla="*/ 156039 w 1340"/>
              <a:gd name="T9" fmla="*/ 1160795 h 1191"/>
              <a:gd name="T10" fmla="*/ 749546 w 1340"/>
              <a:gd name="T11" fmla="*/ 1168800 h 1191"/>
              <a:gd name="T12" fmla="*/ 891654 w 1340"/>
              <a:gd name="T13" fmla="*/ 1505030 h 1191"/>
              <a:gd name="T14" fmla="*/ 1719220 w 1340"/>
              <a:gd name="T15" fmla="*/ 1465003 h 1191"/>
              <a:gd name="T16" fmla="*/ 1777735 w 1340"/>
              <a:gd name="T17" fmla="*/ 760521 h 1191"/>
              <a:gd name="T18" fmla="*/ 1677424 w 1340"/>
              <a:gd name="T19" fmla="*/ 456312 h 1191"/>
              <a:gd name="T20" fmla="*/ 1058839 w 1340"/>
              <a:gd name="T21" fmla="*/ 384263 h 1191"/>
              <a:gd name="T22" fmla="*/ 766265 w 1340"/>
              <a:gd name="T23" fmla="*/ 5603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Freeform 6"/>
          <p:cNvSpPr>
            <a:spLocks/>
          </p:cNvSpPr>
          <p:nvPr/>
        </p:nvSpPr>
        <p:spPr bwMode="auto">
          <a:xfrm>
            <a:off x="5695950" y="3333750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445125" y="2017713"/>
            <a:ext cx="733425" cy="319087"/>
            <a:chOff x="3552" y="246"/>
            <a:chExt cx="527" cy="248"/>
          </a:xfrm>
        </p:grpSpPr>
        <p:graphicFrame>
          <p:nvGraphicFramePr>
            <p:cNvPr id="1039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Clip" r:id="rId4" imgW="1305000" imgH="1085760" progId="">
                    <p:embed/>
                  </p:oleObj>
                </mc:Choice>
                <mc:Fallback>
                  <p:oleObj name="Clip" r:id="rId4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0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Clip" r:id="rId6" imgW="676440" imgH="485640" progId="">
                    <p:embed/>
                  </p:oleObj>
                </mc:Choice>
                <mc:Fallback>
                  <p:oleObj name="Clip" r:id="rId6" imgW="676440" imgH="48564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45125" y="2613025"/>
            <a:ext cx="733425" cy="319088"/>
            <a:chOff x="3552" y="246"/>
            <a:chExt cx="527" cy="248"/>
          </a:xfrm>
        </p:grpSpPr>
        <p:graphicFrame>
          <p:nvGraphicFramePr>
            <p:cNvPr id="1037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Clip" r:id="rId8" imgW="1305000" imgH="1085760" progId="">
                    <p:embed/>
                  </p:oleObj>
                </mc:Choice>
                <mc:Fallback>
                  <p:oleObj name="Clip" r:id="rId8" imgW="1305000" imgH="108576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8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Clip" r:id="rId9" imgW="676440" imgH="485640" progId="">
                    <p:embed/>
                  </p:oleObj>
                </mc:Choice>
                <mc:Fallback>
                  <p:oleObj name="Clip" r:id="rId9" imgW="676440" imgH="48564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821363" y="2400300"/>
            <a:ext cx="69850" cy="214313"/>
            <a:chOff x="3842" y="406"/>
            <a:chExt cx="51" cy="167"/>
          </a:xfrm>
        </p:grpSpPr>
        <p:sp>
          <p:nvSpPr>
            <p:cNvPr id="1439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291263" y="2903538"/>
            <a:ext cx="209550" cy="395287"/>
            <a:chOff x="4180" y="783"/>
            <a:chExt cx="150" cy="307"/>
          </a:xfrm>
        </p:grpSpPr>
        <p:sp>
          <p:nvSpPr>
            <p:cNvPr id="1431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2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-5400000">
            <a:off x="6604000" y="2981325"/>
            <a:ext cx="80963" cy="233363"/>
            <a:chOff x="3842" y="406"/>
            <a:chExt cx="51" cy="167"/>
          </a:xfrm>
        </p:grpSpPr>
        <p:sp>
          <p:nvSpPr>
            <p:cNvPr id="1428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0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1" name="Line 32"/>
          <p:cNvSpPr>
            <a:spLocks noChangeShapeType="1"/>
          </p:cNvSpPr>
          <p:nvPr/>
        </p:nvSpPr>
        <p:spPr bwMode="auto">
          <a:xfrm>
            <a:off x="6427788" y="281146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Line 33"/>
          <p:cNvSpPr>
            <a:spLocks noChangeShapeType="1"/>
          </p:cNvSpPr>
          <p:nvPr/>
        </p:nvSpPr>
        <p:spPr bwMode="auto">
          <a:xfrm>
            <a:off x="6430963" y="280828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34"/>
          <p:cNvSpPr>
            <a:spLocks noChangeShapeType="1"/>
          </p:cNvSpPr>
          <p:nvPr/>
        </p:nvSpPr>
        <p:spPr bwMode="auto">
          <a:xfrm>
            <a:off x="6926263" y="280670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Line 35"/>
          <p:cNvSpPr>
            <a:spLocks noChangeShapeType="1"/>
          </p:cNvSpPr>
          <p:nvPr/>
        </p:nvSpPr>
        <p:spPr bwMode="auto">
          <a:xfrm>
            <a:off x="6127750" y="227171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Line 36"/>
          <p:cNvSpPr>
            <a:spLocks noChangeShapeType="1"/>
          </p:cNvSpPr>
          <p:nvPr/>
        </p:nvSpPr>
        <p:spPr bwMode="auto">
          <a:xfrm flipV="1">
            <a:off x="6140450" y="255746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7"/>
          <p:cNvSpPr>
            <a:spLocks noChangeShapeType="1"/>
          </p:cNvSpPr>
          <p:nvPr/>
        </p:nvSpPr>
        <p:spPr bwMode="auto">
          <a:xfrm flipV="1">
            <a:off x="6667500" y="264318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786563" y="2881313"/>
            <a:ext cx="209550" cy="395287"/>
            <a:chOff x="4180" y="783"/>
            <a:chExt cx="150" cy="307"/>
          </a:xfrm>
        </p:grpSpPr>
        <p:sp>
          <p:nvSpPr>
            <p:cNvPr id="1420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2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4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6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829300" y="3500438"/>
            <a:ext cx="479425" cy="925512"/>
            <a:chOff x="3314" y="1248"/>
            <a:chExt cx="344" cy="694"/>
          </a:xfrm>
        </p:grpSpPr>
        <p:graphicFrame>
          <p:nvGraphicFramePr>
            <p:cNvPr id="1035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Clip" r:id="rId10" imgW="1305000" imgH="1085760" progId="">
                    <p:embed/>
                  </p:oleObj>
                </mc:Choice>
                <mc:Fallback>
                  <p:oleObj name="Clip" r:id="rId10" imgW="1305000" imgH="1085760" progId="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6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Clip" r:id="rId11" imgW="1305000" imgH="1085760" progId="">
                    <p:embed/>
                  </p:oleObj>
                </mc:Choice>
                <mc:Fallback>
                  <p:oleObj name="Clip" r:id="rId11" imgW="1305000" imgH="1085760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4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1417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8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9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6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6" name="Object 57"/>
          <p:cNvGraphicFramePr>
            <a:graphicFrameLocks noChangeAspect="1"/>
          </p:cNvGraphicFramePr>
          <p:nvPr/>
        </p:nvGraphicFramePr>
        <p:xfrm>
          <a:off x="6697663" y="45100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Clip" r:id="rId12" imgW="1305000" imgH="1085760" progId="">
                  <p:embed/>
                </p:oleObj>
              </mc:Choice>
              <mc:Fallback>
                <p:oleObj name="Clip" r:id="rId12" imgW="1305000" imgH="1085760" progId="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51008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8"/>
          <p:cNvGraphicFramePr>
            <a:graphicFrameLocks noChangeAspect="1"/>
          </p:cNvGraphicFramePr>
          <p:nvPr/>
        </p:nvGraphicFramePr>
        <p:xfrm>
          <a:off x="6083300" y="44989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Clip" r:id="rId13" imgW="1305000" imgH="1085760" progId="">
                  <p:embed/>
                </p:oleObj>
              </mc:Choice>
              <mc:Fallback>
                <p:oleObj name="Clip" r:id="rId13" imgW="1305000" imgH="108576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49897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9" name="Oval 59"/>
          <p:cNvSpPr>
            <a:spLocks noChangeArrowheads="1"/>
          </p:cNvSpPr>
          <p:nvPr/>
        </p:nvSpPr>
        <p:spPr bwMode="auto">
          <a:xfrm rot="-5400000">
            <a:off x="6500019" y="4602956"/>
            <a:ext cx="63500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Oval 60"/>
          <p:cNvSpPr>
            <a:spLocks noChangeArrowheads="1"/>
          </p:cNvSpPr>
          <p:nvPr/>
        </p:nvSpPr>
        <p:spPr bwMode="auto">
          <a:xfrm rot="-5400000">
            <a:off x="6584951" y="4600575"/>
            <a:ext cx="63500" cy="6667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Oval 61"/>
          <p:cNvSpPr>
            <a:spLocks noChangeArrowheads="1"/>
          </p:cNvSpPr>
          <p:nvPr/>
        </p:nvSpPr>
        <p:spPr bwMode="auto">
          <a:xfrm rot="-5400000">
            <a:off x="6662737" y="4605338"/>
            <a:ext cx="61913" cy="65088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Line 62"/>
          <p:cNvSpPr>
            <a:spLocks noChangeShapeType="1"/>
          </p:cNvSpPr>
          <p:nvPr/>
        </p:nvSpPr>
        <p:spPr bwMode="auto">
          <a:xfrm rot="-5400000">
            <a:off x="6922294" y="44854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Line 63"/>
          <p:cNvSpPr>
            <a:spLocks noChangeShapeType="1"/>
          </p:cNvSpPr>
          <p:nvPr/>
        </p:nvSpPr>
        <p:spPr bwMode="auto">
          <a:xfrm rot="5400000" flipH="1">
            <a:off x="6296025" y="44767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Line 64"/>
          <p:cNvSpPr>
            <a:spLocks noChangeShapeType="1"/>
          </p:cNvSpPr>
          <p:nvPr/>
        </p:nvSpPr>
        <p:spPr bwMode="auto">
          <a:xfrm rot="16200000" flipV="1">
            <a:off x="6642894" y="41378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Line 65"/>
          <p:cNvSpPr>
            <a:spLocks noChangeShapeType="1"/>
          </p:cNvSpPr>
          <p:nvPr/>
        </p:nvSpPr>
        <p:spPr bwMode="auto">
          <a:xfrm flipV="1">
            <a:off x="6308725" y="40767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Line 66"/>
          <p:cNvSpPr>
            <a:spLocks noChangeShapeType="1"/>
          </p:cNvSpPr>
          <p:nvPr/>
        </p:nvSpPr>
        <p:spPr bwMode="auto">
          <a:xfrm>
            <a:off x="6910388" y="412273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Line 67"/>
          <p:cNvSpPr>
            <a:spLocks noChangeShapeType="1"/>
          </p:cNvSpPr>
          <p:nvPr/>
        </p:nvSpPr>
        <p:spPr bwMode="auto">
          <a:xfrm flipH="1">
            <a:off x="7705725" y="41195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8" name="Object 68"/>
          <p:cNvGraphicFramePr>
            <a:graphicFrameLocks noChangeAspect="1"/>
          </p:cNvGraphicFramePr>
          <p:nvPr/>
        </p:nvGraphicFramePr>
        <p:xfrm>
          <a:off x="7883525" y="36718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Clip" r:id="rId14" imgW="981000" imgH="1209600" progId="">
                  <p:embed/>
                </p:oleObj>
              </mc:Choice>
              <mc:Fallback>
                <p:oleObj name="Clip" r:id="rId14" imgW="981000" imgH="120960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671888"/>
                        <a:ext cx="2032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9"/>
          <p:cNvGraphicFramePr>
            <a:graphicFrameLocks noChangeAspect="1"/>
          </p:cNvGraphicFramePr>
          <p:nvPr/>
        </p:nvGraphicFramePr>
        <p:xfrm>
          <a:off x="6546850" y="375285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Clip" r:id="rId16" imgW="981000" imgH="1209600" progId="">
                  <p:embed/>
                </p:oleObj>
              </mc:Choice>
              <mc:Fallback>
                <p:oleObj name="Clip" r:id="rId16" imgW="981000" imgH="1209600" progId="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3752850"/>
                        <a:ext cx="203200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6894513" y="4949825"/>
            <a:ext cx="406400" cy="427038"/>
            <a:chOff x="2870" y="1518"/>
            <a:chExt cx="292" cy="320"/>
          </a:xfrm>
        </p:grpSpPr>
        <p:graphicFrame>
          <p:nvGraphicFramePr>
            <p:cNvPr id="1033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" name="Clip" r:id="rId17" imgW="819000" imgH="847800" progId="">
                    <p:embed/>
                  </p:oleObj>
                </mc:Choice>
                <mc:Fallback>
                  <p:oleObj name="Clip" r:id="rId17" imgW="819000" imgH="847800" progId="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Clip" r:id="rId19" imgW="1266840" imgH="1200240" progId="">
                    <p:embed/>
                  </p:oleObj>
                </mc:Choice>
                <mc:Fallback>
                  <p:oleObj name="Clip" r:id="rId19" imgW="1266840" imgH="1200240" progId="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7672388" y="4981575"/>
            <a:ext cx="406400" cy="427038"/>
            <a:chOff x="2870" y="1518"/>
            <a:chExt cx="292" cy="320"/>
          </a:xfrm>
        </p:grpSpPr>
        <p:graphicFrame>
          <p:nvGraphicFramePr>
            <p:cNvPr id="1031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Clip" r:id="rId21" imgW="819000" imgH="847800" progId="">
                    <p:embed/>
                  </p:oleObj>
                </mc:Choice>
                <mc:Fallback>
                  <p:oleObj name="Clip" r:id="rId21" imgW="819000" imgH="847800" progId="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Clip" r:id="rId22" imgW="1266840" imgH="1200240" progId="">
                    <p:embed/>
                  </p:oleObj>
                </mc:Choice>
                <mc:Fallback>
                  <p:oleObj name="Clip" r:id="rId22" imgW="1266840" imgH="1200240" progId="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7258050" y="4697413"/>
            <a:ext cx="379413" cy="376237"/>
            <a:chOff x="4733" y="2082"/>
            <a:chExt cx="272" cy="282"/>
          </a:xfrm>
        </p:grpSpPr>
        <p:graphicFrame>
          <p:nvGraphicFramePr>
            <p:cNvPr id="1030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Clip" r:id="rId23" imgW="819000" imgH="847800" progId="">
                    <p:embed/>
                  </p:oleObj>
                </mc:Choice>
                <mc:Fallback>
                  <p:oleObj name="Clip" r:id="rId23" imgW="819000" imgH="847800" progId="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2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1" name="Line 79"/>
          <p:cNvSpPr>
            <a:spLocks noChangeShapeType="1"/>
          </p:cNvSpPr>
          <p:nvPr/>
        </p:nvSpPr>
        <p:spPr bwMode="auto">
          <a:xfrm>
            <a:off x="7564438" y="46005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8285163" y="4024313"/>
            <a:ext cx="207962" cy="409575"/>
            <a:chOff x="4180" y="783"/>
            <a:chExt cx="150" cy="307"/>
          </a:xfrm>
        </p:grpSpPr>
        <p:sp>
          <p:nvSpPr>
            <p:cNvPr id="1404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5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6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7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8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9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0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1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8272463" y="4468813"/>
            <a:ext cx="207962" cy="409575"/>
            <a:chOff x="4180" y="783"/>
            <a:chExt cx="150" cy="307"/>
          </a:xfrm>
        </p:grpSpPr>
        <p:sp>
          <p:nvSpPr>
            <p:cNvPr id="1396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9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0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1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4" name="Line 98"/>
          <p:cNvSpPr>
            <a:spLocks noChangeShapeType="1"/>
          </p:cNvSpPr>
          <p:nvPr/>
        </p:nvSpPr>
        <p:spPr bwMode="auto">
          <a:xfrm rot="5400000" flipH="1">
            <a:off x="7898606" y="439816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" name="Line 99"/>
          <p:cNvSpPr>
            <a:spLocks noChangeShapeType="1"/>
          </p:cNvSpPr>
          <p:nvPr/>
        </p:nvSpPr>
        <p:spPr bwMode="auto">
          <a:xfrm rot="-5400000">
            <a:off x="8252619" y="465058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6" name="Line 100"/>
          <p:cNvSpPr>
            <a:spLocks noChangeShapeType="1"/>
          </p:cNvSpPr>
          <p:nvPr/>
        </p:nvSpPr>
        <p:spPr bwMode="auto">
          <a:xfrm rot="-5400000">
            <a:off x="8242300" y="41814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7" name="Line 101"/>
          <p:cNvSpPr>
            <a:spLocks noChangeShapeType="1"/>
          </p:cNvSpPr>
          <p:nvPr/>
        </p:nvSpPr>
        <p:spPr bwMode="auto">
          <a:xfrm flipV="1">
            <a:off x="6921500" y="232251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8" name="Line 102"/>
          <p:cNvSpPr>
            <a:spLocks noChangeShapeType="1"/>
          </p:cNvSpPr>
          <p:nvPr/>
        </p:nvSpPr>
        <p:spPr bwMode="auto">
          <a:xfrm>
            <a:off x="7856538" y="230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9" name="Line 103"/>
          <p:cNvSpPr>
            <a:spLocks noChangeShapeType="1"/>
          </p:cNvSpPr>
          <p:nvPr/>
        </p:nvSpPr>
        <p:spPr bwMode="auto">
          <a:xfrm flipH="1">
            <a:off x="8375650" y="264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Line 104"/>
          <p:cNvSpPr>
            <a:spLocks noChangeShapeType="1"/>
          </p:cNvSpPr>
          <p:nvPr/>
        </p:nvSpPr>
        <p:spPr bwMode="auto">
          <a:xfrm>
            <a:off x="7605713" y="24193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1" name="Line 105"/>
          <p:cNvSpPr>
            <a:spLocks noChangeShapeType="1"/>
          </p:cNvSpPr>
          <p:nvPr/>
        </p:nvSpPr>
        <p:spPr bwMode="auto">
          <a:xfrm>
            <a:off x="7631113" y="306705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2" name="Line 106"/>
          <p:cNvSpPr>
            <a:spLocks noChangeShapeType="1"/>
          </p:cNvSpPr>
          <p:nvPr/>
        </p:nvSpPr>
        <p:spPr bwMode="auto">
          <a:xfrm flipH="1">
            <a:off x="8091488" y="35321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3" name="Line 107"/>
          <p:cNvSpPr>
            <a:spLocks noChangeShapeType="1"/>
          </p:cNvSpPr>
          <p:nvPr/>
        </p:nvSpPr>
        <p:spPr bwMode="auto">
          <a:xfrm flipH="1">
            <a:off x="7864475" y="261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Line 108"/>
          <p:cNvSpPr>
            <a:spLocks noChangeShapeType="1"/>
          </p:cNvSpPr>
          <p:nvPr/>
        </p:nvSpPr>
        <p:spPr bwMode="auto">
          <a:xfrm flipH="1">
            <a:off x="7874000" y="205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Line 109"/>
          <p:cNvSpPr>
            <a:spLocks noChangeShapeType="1"/>
          </p:cNvSpPr>
          <p:nvPr/>
        </p:nvSpPr>
        <p:spPr bwMode="auto">
          <a:xfrm flipH="1">
            <a:off x="8591550" y="222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10"/>
          <p:cNvGrpSpPr>
            <a:grpSpLocks/>
          </p:cNvGrpSpPr>
          <p:nvPr/>
        </p:nvGrpSpPr>
        <p:grpSpPr bwMode="auto">
          <a:xfrm>
            <a:off x="6402388" y="2419350"/>
            <a:ext cx="501650" cy="233363"/>
            <a:chOff x="3600" y="219"/>
            <a:chExt cx="360" cy="175"/>
          </a:xfrm>
        </p:grpSpPr>
        <p:sp>
          <p:nvSpPr>
            <p:cNvPr id="1383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87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93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4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5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90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1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124"/>
          <p:cNvGrpSpPr>
            <a:grpSpLocks/>
          </p:cNvGrpSpPr>
          <p:nvPr/>
        </p:nvGrpSpPr>
        <p:grpSpPr bwMode="auto">
          <a:xfrm>
            <a:off x="7354888" y="2190750"/>
            <a:ext cx="501650" cy="233363"/>
            <a:chOff x="3600" y="219"/>
            <a:chExt cx="360" cy="175"/>
          </a:xfrm>
        </p:grpSpPr>
        <p:sp>
          <p:nvSpPr>
            <p:cNvPr id="1370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74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80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1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77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8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9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138"/>
          <p:cNvGrpSpPr>
            <a:grpSpLocks/>
          </p:cNvGrpSpPr>
          <p:nvPr/>
        </p:nvGrpSpPr>
        <p:grpSpPr bwMode="auto">
          <a:xfrm>
            <a:off x="7372350" y="2847975"/>
            <a:ext cx="501650" cy="233363"/>
            <a:chOff x="3600" y="219"/>
            <a:chExt cx="360" cy="175"/>
          </a:xfrm>
        </p:grpSpPr>
        <p:sp>
          <p:nvSpPr>
            <p:cNvPr id="1357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61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67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8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9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64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5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oup 152"/>
          <p:cNvGrpSpPr>
            <a:grpSpLocks/>
          </p:cNvGrpSpPr>
          <p:nvPr/>
        </p:nvGrpSpPr>
        <p:grpSpPr bwMode="auto">
          <a:xfrm>
            <a:off x="8342313" y="2398713"/>
            <a:ext cx="500062" cy="233362"/>
            <a:chOff x="3600" y="219"/>
            <a:chExt cx="360" cy="175"/>
          </a:xfrm>
        </p:grpSpPr>
        <p:sp>
          <p:nvSpPr>
            <p:cNvPr id="1344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48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4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5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6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1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2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3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166"/>
          <p:cNvGrpSpPr>
            <a:grpSpLocks/>
          </p:cNvGrpSpPr>
          <p:nvPr/>
        </p:nvGrpSpPr>
        <p:grpSpPr bwMode="auto">
          <a:xfrm>
            <a:off x="8148638" y="3295650"/>
            <a:ext cx="501650" cy="233363"/>
            <a:chOff x="3600" y="219"/>
            <a:chExt cx="360" cy="175"/>
          </a:xfrm>
        </p:grpSpPr>
        <p:sp>
          <p:nvSpPr>
            <p:cNvPr id="1331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35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41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3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38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oup 180"/>
          <p:cNvGrpSpPr>
            <a:grpSpLocks/>
          </p:cNvGrpSpPr>
          <p:nvPr/>
        </p:nvGrpSpPr>
        <p:grpSpPr bwMode="auto">
          <a:xfrm>
            <a:off x="7815263" y="3879850"/>
            <a:ext cx="501650" cy="234950"/>
            <a:chOff x="3600" y="219"/>
            <a:chExt cx="360" cy="175"/>
          </a:xfrm>
        </p:grpSpPr>
        <p:sp>
          <p:nvSpPr>
            <p:cNvPr id="1318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9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0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22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28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9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0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4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25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6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7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5" name="Group 194"/>
          <p:cNvGrpSpPr>
            <a:grpSpLocks/>
          </p:cNvGrpSpPr>
          <p:nvPr/>
        </p:nvGrpSpPr>
        <p:grpSpPr bwMode="auto">
          <a:xfrm>
            <a:off x="7205663" y="4368800"/>
            <a:ext cx="500062" cy="233363"/>
            <a:chOff x="3600" y="219"/>
            <a:chExt cx="360" cy="175"/>
          </a:xfrm>
        </p:grpSpPr>
        <p:sp>
          <p:nvSpPr>
            <p:cNvPr id="1305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7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8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309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6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15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7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12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48" name="Group 208"/>
          <p:cNvGrpSpPr>
            <a:grpSpLocks/>
          </p:cNvGrpSpPr>
          <p:nvPr/>
        </p:nvGrpSpPr>
        <p:grpSpPr bwMode="auto">
          <a:xfrm>
            <a:off x="6402388" y="3992563"/>
            <a:ext cx="501650" cy="233362"/>
            <a:chOff x="3600" y="219"/>
            <a:chExt cx="360" cy="175"/>
          </a:xfrm>
        </p:grpSpPr>
        <p:sp>
          <p:nvSpPr>
            <p:cNvPr id="1292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3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4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5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>
                <a:latin typeface="Times New Roman" pitchFamily="18" charset="0"/>
                <a:ea typeface="SimSun" pitchFamily="2" charset="-122"/>
              </a:endParaRPr>
            </a:p>
          </p:txBody>
        </p:sp>
        <p:sp>
          <p:nvSpPr>
            <p:cNvPr id="1296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9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02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50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99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4" name="Line 222"/>
          <p:cNvSpPr>
            <a:spLocks noChangeShapeType="1"/>
          </p:cNvSpPr>
          <p:nvPr/>
        </p:nvSpPr>
        <p:spPr bwMode="auto">
          <a:xfrm flipV="1">
            <a:off x="6657975" y="420528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7" name="Group 223"/>
          <p:cNvGrpSpPr>
            <a:grpSpLocks/>
          </p:cNvGrpSpPr>
          <p:nvPr/>
        </p:nvGrpSpPr>
        <p:grpSpPr bwMode="auto">
          <a:xfrm>
            <a:off x="6226175" y="1916113"/>
            <a:ext cx="2809875" cy="2973387"/>
            <a:chOff x="3658" y="1203"/>
            <a:chExt cx="1770" cy="1873"/>
          </a:xfrm>
        </p:grpSpPr>
        <p:grpSp>
          <p:nvGrpSpPr>
            <p:cNvPr id="1058" name="Group 224"/>
            <p:cNvGrpSpPr>
              <a:grpSpLocks/>
            </p:cNvGrpSpPr>
            <p:nvPr/>
          </p:nvGrpSpPr>
          <p:grpSpPr bwMode="auto">
            <a:xfrm>
              <a:off x="3712" y="2313"/>
              <a:ext cx="513" cy="442"/>
              <a:chOff x="3937" y="633"/>
              <a:chExt cx="513" cy="442"/>
            </a:xfrm>
          </p:grpSpPr>
          <p:sp>
            <p:nvSpPr>
              <p:cNvPr id="1271" name="Line 2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2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Oval 2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2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2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Rectangle 2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277" name="Oval 2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8" name="Group 2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89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1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9" name="Group 2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86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7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8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80" name="Rectangle 2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Rectangle 2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2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2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Rectangle 2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Text Box 2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070" name="Group 246"/>
            <p:cNvGrpSpPr>
              <a:grpSpLocks/>
            </p:cNvGrpSpPr>
            <p:nvPr/>
          </p:nvGrpSpPr>
          <p:grpSpPr bwMode="auto">
            <a:xfrm>
              <a:off x="4261" y="1671"/>
              <a:ext cx="513" cy="442"/>
              <a:chOff x="3937" y="633"/>
              <a:chExt cx="513" cy="442"/>
            </a:xfrm>
          </p:grpSpPr>
          <p:sp>
            <p:nvSpPr>
              <p:cNvPr id="1250" name="Line 2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2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2" name="Oval 2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Line 2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Line 2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Rectangle 2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256" name="Oval 2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2" name="Group 2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68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" name="Line 2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" name="Line 2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3" name="Group 2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65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" name="Line 2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" name="Line 2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9" name="Rectangle 2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Rectangle 2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Line 2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Line 2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Rectangle 2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Text Box 2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086" name="Group 268"/>
            <p:cNvGrpSpPr>
              <a:grpSpLocks/>
            </p:cNvGrpSpPr>
            <p:nvPr/>
          </p:nvGrpSpPr>
          <p:grpSpPr bwMode="auto">
            <a:xfrm>
              <a:off x="4270" y="1203"/>
              <a:ext cx="513" cy="442"/>
              <a:chOff x="3937" y="633"/>
              <a:chExt cx="513" cy="442"/>
            </a:xfrm>
          </p:grpSpPr>
          <p:sp>
            <p:nvSpPr>
              <p:cNvPr id="1229" name="Line 2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Line 2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Oval 2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Line 2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2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Rectangle 2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235" name="Oval 2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7" name="Group 2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47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8" name="Line 2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" name="Line 2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8" name="Group 2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4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5" name="Line 2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" name="Line 2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8" name="Rectangle 2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Rectangle 2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2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2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Rectangle 2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Text Box 2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089" name="Group 290"/>
            <p:cNvGrpSpPr>
              <a:grpSpLocks/>
            </p:cNvGrpSpPr>
            <p:nvPr/>
          </p:nvGrpSpPr>
          <p:grpSpPr bwMode="auto">
            <a:xfrm>
              <a:off x="4477" y="2241"/>
              <a:ext cx="513" cy="442"/>
              <a:chOff x="3937" y="633"/>
              <a:chExt cx="513" cy="442"/>
            </a:xfrm>
          </p:grpSpPr>
          <p:sp>
            <p:nvSpPr>
              <p:cNvPr id="1208" name="Line 2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2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Oval 2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2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Rectangle 2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214" name="Oval 2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0" name="Group 2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26" name="Line 2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7" name="Line 3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8" name="Line 3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1" name="Group 3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23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4" name="Line 3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" name="Line 3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17" name="Rectangle 3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" name="Rectangle 3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Line 3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Line 3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Rectangle 3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Text Box 3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092" name="Group 312"/>
            <p:cNvGrpSpPr>
              <a:grpSpLocks/>
            </p:cNvGrpSpPr>
            <p:nvPr/>
          </p:nvGrpSpPr>
          <p:grpSpPr bwMode="auto">
            <a:xfrm>
              <a:off x="4786" y="1860"/>
              <a:ext cx="513" cy="442"/>
              <a:chOff x="3937" y="633"/>
              <a:chExt cx="513" cy="442"/>
            </a:xfrm>
          </p:grpSpPr>
          <p:sp>
            <p:nvSpPr>
              <p:cNvPr id="1187" name="Line 3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Line 3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Oval 3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Line 3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Line 3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Rectangle 3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93" name="Oval 3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3" name="Group 3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205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6" name="Line 3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7" name="Line 3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5" name="Group 3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202" name="Line 3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3" name="Line 3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4" name="Line 3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96" name="Rectangle 3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Rectangle 3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Line 3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3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Rectangle 3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Text Box 3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096" name="Group 334"/>
            <p:cNvGrpSpPr>
              <a:grpSpLocks/>
            </p:cNvGrpSpPr>
            <p:nvPr/>
          </p:nvGrpSpPr>
          <p:grpSpPr bwMode="auto">
            <a:xfrm>
              <a:off x="4915" y="1323"/>
              <a:ext cx="513" cy="442"/>
              <a:chOff x="3937" y="633"/>
              <a:chExt cx="513" cy="442"/>
            </a:xfrm>
          </p:grpSpPr>
          <p:sp>
            <p:nvSpPr>
              <p:cNvPr id="1166" name="Line 3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3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Oval 3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3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3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Rectangle 3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72" name="Oval 3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8" name="Group 3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184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5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6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9" name="Group 3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181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2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3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75" name="Rectangle 3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Rectangle 3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3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3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Rectangle 3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Text Box 3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116" name="Group 356"/>
            <p:cNvGrpSpPr>
              <a:grpSpLocks/>
            </p:cNvGrpSpPr>
            <p:nvPr/>
          </p:nvGrpSpPr>
          <p:grpSpPr bwMode="auto">
            <a:xfrm>
              <a:off x="4189" y="2634"/>
              <a:ext cx="513" cy="442"/>
              <a:chOff x="3937" y="633"/>
              <a:chExt cx="513" cy="442"/>
            </a:xfrm>
          </p:grpSpPr>
          <p:sp>
            <p:nvSpPr>
              <p:cNvPr id="1145" name="Line 3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Line 3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Oval 3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3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3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0" name="Rectangle 3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51" name="Oval 3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17" name="Group 3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163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4" name="Line 3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5" name="Line 3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18" name="Group 3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160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1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2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54" name="Rectangle 3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Rectangle 3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Line 3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Line 3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Rectangle 3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Text Box 3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  <p:grpSp>
          <p:nvGrpSpPr>
            <p:cNvPr id="1119" name="Group 378"/>
            <p:cNvGrpSpPr>
              <a:grpSpLocks/>
            </p:cNvGrpSpPr>
            <p:nvPr/>
          </p:nvGrpSpPr>
          <p:grpSpPr bwMode="auto">
            <a:xfrm>
              <a:off x="3658" y="1308"/>
              <a:ext cx="513" cy="442"/>
              <a:chOff x="3937" y="633"/>
              <a:chExt cx="513" cy="442"/>
            </a:xfrm>
          </p:grpSpPr>
          <p:sp>
            <p:nvSpPr>
              <p:cNvPr id="1124" name="Line 37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Line 38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Oval 38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Line 38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Line 38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Rectangle 38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30" name="Oval 38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0" name="Group 38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142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3" name="Line 3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4" name="Line 3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1" name="Group 39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139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" name="Line 3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" name="Line 3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3" name="Rectangle 39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Rectangle 39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Line 39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39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Rectangle 39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Text Box 39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endParaRPr lang="zh-CN" altLang="en-US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</p:grpSp>
      </p:grpSp>
      <p:grpSp>
        <p:nvGrpSpPr>
          <p:cNvPr id="1122" name="Group 400"/>
          <p:cNvGrpSpPr>
            <a:grpSpLocks/>
          </p:cNvGrpSpPr>
          <p:nvPr/>
        </p:nvGrpSpPr>
        <p:grpSpPr bwMode="auto">
          <a:xfrm>
            <a:off x="5111750" y="1544638"/>
            <a:ext cx="3767138" cy="3783012"/>
            <a:chOff x="2956" y="969"/>
            <a:chExt cx="2373" cy="2383"/>
          </a:xfrm>
        </p:grpSpPr>
        <p:grpSp>
          <p:nvGrpSpPr>
            <p:cNvPr id="1123" name="Group 401"/>
            <p:cNvGrpSpPr>
              <a:grpSpLocks/>
            </p:cNvGrpSpPr>
            <p:nvPr/>
          </p:nvGrpSpPr>
          <p:grpSpPr bwMode="auto">
            <a:xfrm>
              <a:off x="2956" y="969"/>
              <a:ext cx="513" cy="547"/>
              <a:chOff x="2956" y="969"/>
              <a:chExt cx="513" cy="547"/>
            </a:xfrm>
          </p:grpSpPr>
          <p:sp>
            <p:nvSpPr>
              <p:cNvPr id="1108" name="Rectangle 402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Rectangle 403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" name="Rectangle 404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" name="Text Box 405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transport</a:t>
                </a: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  <a:endParaRPr lang="en-US" altLang="zh-CN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12" name="Line 406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407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408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409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1" name="Group 410"/>
            <p:cNvGrpSpPr>
              <a:grpSpLocks/>
            </p:cNvGrpSpPr>
            <p:nvPr/>
          </p:nvGrpSpPr>
          <p:grpSpPr bwMode="auto">
            <a:xfrm>
              <a:off x="4816" y="2805"/>
              <a:ext cx="513" cy="547"/>
              <a:chOff x="2956" y="969"/>
              <a:chExt cx="513" cy="547"/>
            </a:xfrm>
          </p:grpSpPr>
          <p:sp>
            <p:nvSpPr>
              <p:cNvPr id="1100" name="Rectangle 4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Rectangle 4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Rectangle 4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Text Box 4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application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transport</a:t>
                </a:r>
              </a:p>
              <a:p>
                <a:pPr algn="ctr" eaLnBrk="0" hangingPunct="0"/>
                <a:r>
                  <a:rPr lang="en-US" altLang="zh-CN" sz="1000">
                    <a:solidFill>
                      <a:schemeClr val="bg1"/>
                    </a:solidFill>
                    <a:latin typeface="Comic Sans MS" pitchFamily="66" charset="0"/>
                    <a:ea typeface="SimSun" pitchFamily="2" charset="-122"/>
                  </a:rPr>
                  <a:t>network</a:t>
                </a:r>
                <a:endParaRPr lang="en-US" altLang="zh-CN" sz="1000">
                  <a:latin typeface="Comic Sans MS" pitchFamily="66" charset="0"/>
                  <a:ea typeface="SimSun" pitchFamily="2" charset="-122"/>
                </a:endParaRP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data link</a:t>
                </a:r>
              </a:p>
              <a:p>
                <a:pPr algn="ctr" eaLnBrk="0" hangingPunct="0"/>
                <a:r>
                  <a:rPr lang="en-US" altLang="zh-CN" sz="1000">
                    <a:latin typeface="Comic Sans MS" pitchFamily="66" charset="0"/>
                    <a:ea typeface="SimSun" pitchFamily="2" charset="-122"/>
                  </a:rPr>
                  <a:t>physical</a:t>
                </a:r>
                <a:endParaRPr lang="en-US" altLang="zh-CN" sz="2400">
                  <a:latin typeface="Times New Roman" pitchFamily="18" charset="0"/>
                  <a:ea typeface="SimSun" pitchFamily="2" charset="-122"/>
                </a:endParaRPr>
              </a:p>
            </p:txBody>
          </p:sp>
          <p:sp>
            <p:nvSpPr>
              <p:cNvPr id="1104" name="Line 4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" name="Line 4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" name="Line 4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" name="Line 4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7" name="Rectangle 41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What is “Routing”?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19915F-B536-462D-A4BB-09BF8C9DC9C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062788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Introduction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  <a:ea typeface="SimSun" pitchFamily="2" charset="-122"/>
              </a:rPr>
              <a:t>What</a:t>
            </a:r>
            <a:r>
              <a:rPr lang="en-US" altLang="zh-CN" sz="280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800" smtClean="0">
                <a:solidFill>
                  <a:srgbClr val="FF0000"/>
                </a:solidFill>
                <a:ea typeface="SimSun" pitchFamily="2" charset="-122"/>
              </a:rPr>
              <a:t>s inside a router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Routing algorithms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Link state</a:t>
            </a:r>
          </a:p>
          <a:p>
            <a:pPr lvl="1" eaLnBrk="1" hangingPunct="1"/>
            <a:r>
              <a:rPr lang="en-GB" altLang="zh-CN" sz="2400" smtClean="0">
                <a:ea typeface="SimSun" pitchFamily="2" charset="-122"/>
              </a:rPr>
              <a:t>Distance-Vector</a:t>
            </a: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GB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Network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E8FA63-E084-4F28-B992-89BC3091139B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9750" y="1557338"/>
            <a:ext cx="7848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GB" altLang="zh-CN" sz="2400">
                <a:latin typeface="Times New Roman" pitchFamily="18" charset="0"/>
                <a:ea typeface="SimSun" pitchFamily="2" charset="-122"/>
              </a:rPr>
              <a:t>Four components</a:t>
            </a: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 : </a:t>
            </a:r>
          </a:p>
          <a:p>
            <a:pPr marL="457200" indent="-457200">
              <a:buFontTx/>
              <a:buChar char="•"/>
            </a:pPr>
            <a:r>
              <a:rPr lang="en-US" altLang="zh-CN" sz="2000">
                <a:latin typeface="Times New Roman" pitchFamily="18" charset="0"/>
                <a:ea typeface="SimSun" pitchFamily="2" charset="-122"/>
              </a:rPr>
              <a:t>Input Ports, Switching Fabric, Output Ports and Routing Processor</a:t>
            </a: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 </a:t>
            </a:r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10244" name="Picture 4" descr="461 swtch compon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566988"/>
            <a:ext cx="6399212" cy="352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Router Architecture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3CBB2-AD88-4648-A61E-A83E8C54A50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772400" cy="2232025"/>
          </a:xfrm>
        </p:spPr>
        <p:txBody>
          <a:bodyPr/>
          <a:lstStyle/>
          <a:p>
            <a:pPr eaLnBrk="1" hangingPunct="1"/>
            <a:r>
              <a:rPr lang="en-US" sz="2800" smtClean="0"/>
              <a:t>Input Port Queuing</a:t>
            </a:r>
          </a:p>
          <a:p>
            <a:pPr lvl="1" eaLnBrk="1" hangingPunct="1"/>
            <a:r>
              <a:rPr lang="en-US" sz="2400" smtClean="0"/>
              <a:t>Fabric slower than input ports combined -&gt; queuing may occur at </a:t>
            </a:r>
            <a:r>
              <a:rPr lang="en-US" sz="2400" smtClean="0">
                <a:solidFill>
                  <a:srgbClr val="FF0000"/>
                </a:solidFill>
              </a:rPr>
              <a:t>input queues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Queuing delay and loss due to input buffer overflow!</a:t>
            </a:r>
          </a:p>
          <a:p>
            <a:pPr lvl="1" eaLnBrk="1" hangingPunct="1"/>
            <a:endParaRPr lang="en-US" sz="2400" smtClean="0">
              <a:solidFill>
                <a:srgbClr val="FF0000"/>
              </a:solidFill>
            </a:endParaRPr>
          </a:p>
        </p:txBody>
      </p:sp>
      <p:pic>
        <p:nvPicPr>
          <p:cNvPr id="11268" name="Picture 4" descr="466 HOL Block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525838"/>
            <a:ext cx="6900862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Where does Queuing Occur?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E5DB5-CC6D-4982-A881-50BD68D41E84}" type="slidenum">
              <a:rPr lang="en-US" smtClean="0"/>
              <a:pPr/>
              <a:t>44</a:t>
            </a:fld>
            <a:endParaRPr lang="en-US" smtClean="0"/>
          </a:p>
        </p:txBody>
      </p:sp>
      <p:pic>
        <p:nvPicPr>
          <p:cNvPr id="12291" name="Picture 3" descr="04-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773238"/>
            <a:ext cx="6965950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288" y="4581525"/>
            <a:ext cx="79930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buffering when arrival rate (via switch) exceeds output line speed</a:t>
            </a:r>
          </a:p>
          <a:p>
            <a:pPr lvl="1">
              <a:buFontTx/>
              <a:buChar char="•"/>
            </a:pP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queuing can cause delay and loss due to output port buffer overflow!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00113" y="1268413"/>
            <a:ext cx="6696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Output port queuing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719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Where does Queuing Occur?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FB3B9-4169-438C-9B4D-C07243F27CD1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062788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Introduction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What</a:t>
            </a:r>
            <a:r>
              <a:rPr lang="en-US" altLang="zh-CN" sz="28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800" smtClean="0">
                <a:ea typeface="SimSun" pitchFamily="2" charset="-122"/>
              </a:rPr>
              <a:t>s inside a router</a:t>
            </a: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Routing algorithms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Link state routing algorithm</a:t>
            </a:r>
          </a:p>
          <a:p>
            <a:pPr lvl="1" eaLnBrk="1" hangingPunct="1"/>
            <a:r>
              <a:rPr lang="en-GB" altLang="zh-CN" sz="2400" smtClean="0">
                <a:ea typeface="SimSun" pitchFamily="2" charset="-122"/>
              </a:rPr>
              <a:t>Distance-Vector algorithm</a:t>
            </a: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Network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0D9F8-853F-4FA4-9F43-185C1E3B16B5}" type="slidenum">
              <a:rPr lang="en-US" smtClean="0"/>
              <a:pPr/>
              <a:t>46</a:t>
            </a:fld>
            <a:endParaRPr 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4342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53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58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63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68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373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4409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4407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8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4405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6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4403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4401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4399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4389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0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1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2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3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4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5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6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7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98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4340" name="Text Box 72"/>
          <p:cNvSpPr txBox="1">
            <a:spLocks noChangeArrowheads="1"/>
          </p:cNvSpPr>
          <p:nvPr/>
        </p:nvSpPr>
        <p:spPr bwMode="auto">
          <a:xfrm>
            <a:off x="539750" y="3716338"/>
            <a:ext cx="80327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Graph: G = (N,E)</a:t>
            </a:r>
          </a:p>
          <a:p>
            <a:endParaRPr lang="en-US" sz="1800"/>
          </a:p>
          <a:p>
            <a:r>
              <a:rPr lang="en-US" sz="1800"/>
              <a:t>N = set of routers = { u, v, w, x, y, z }</a:t>
            </a:r>
          </a:p>
          <a:p>
            <a:endParaRPr lang="en-US" sz="1800"/>
          </a:p>
          <a:p>
            <a:r>
              <a:rPr lang="en-US" sz="1800"/>
              <a:t>E = set of links ={ (u,v), (u,x), (u,w), (v,x), (v,w), (x,w), (x,y), (w,y), (w,z), (y,z) }</a:t>
            </a:r>
          </a:p>
          <a:p>
            <a:r>
              <a:rPr lang="en-GB" sz="1800"/>
              <a:t>       or edges, E.</a:t>
            </a:r>
            <a:endParaRPr lang="en-US" sz="1800"/>
          </a:p>
        </p:txBody>
      </p:sp>
      <p:sp>
        <p:nvSpPr>
          <p:cNvPr id="14341" name="Rectangle 7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Graph Abstraction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7CA09-3F4C-4B9B-8D89-9EF4FBB1EE3E}" type="slidenum">
              <a:rPr lang="en-US" smtClean="0"/>
              <a:pPr/>
              <a:t>47</a:t>
            </a:fld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4213" y="1628775"/>
            <a:ext cx="3571875" cy="2236788"/>
            <a:chOff x="3162" y="1071"/>
            <a:chExt cx="2250" cy="1409"/>
          </a:xfrm>
        </p:grpSpPr>
        <p:sp>
          <p:nvSpPr>
            <p:cNvPr id="15369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75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80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85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90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2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395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5400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5436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7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5434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5432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5430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542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542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5416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17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18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19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0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1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2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3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4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25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364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5115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800">
                <a:latin typeface="Comic Sans MS" pitchFamily="66" charset="0"/>
              </a:rPr>
              <a:t> c(x,x’) = cost of link (x,x’)</a:t>
            </a:r>
          </a:p>
          <a:p>
            <a:pPr eaLnBrk="0" hangingPunct="0"/>
            <a:endParaRPr lang="en-US" sz="1800">
              <a:latin typeface="Comic Sans MS" pitchFamily="66" charset="0"/>
            </a:endParaRPr>
          </a:p>
          <a:p>
            <a:pPr eaLnBrk="0" hangingPunct="0"/>
            <a:r>
              <a:rPr lang="en-US" sz="1800">
                <a:latin typeface="Comic Sans MS" pitchFamily="66" charset="0"/>
              </a:rPr>
              <a:t>   - e.g., c(w,z) = 5</a:t>
            </a:r>
          </a:p>
          <a:p>
            <a:pPr eaLnBrk="0" hangingPunct="0"/>
            <a:endParaRPr lang="en-US" sz="1800">
              <a:latin typeface="Comic Sans MS" pitchFamily="66" charset="0"/>
            </a:endParaRPr>
          </a:p>
          <a:p>
            <a:pPr eaLnBrk="0" hangingPunct="0">
              <a:buFontTx/>
              <a:buChar char="•"/>
            </a:pPr>
            <a:r>
              <a:rPr lang="en-US" sz="1800">
                <a:latin typeface="Comic Sans MS" pitchFamily="66" charset="0"/>
              </a:rPr>
              <a:t> cost could always be 1, or </a:t>
            </a:r>
          </a:p>
          <a:p>
            <a:pPr eaLnBrk="0" hangingPunct="0"/>
            <a:r>
              <a:rPr lang="en-US" sz="1800">
                <a:latin typeface="Comic Sans MS" pitchFamily="66" charset="0"/>
              </a:rPr>
              <a:t>inversely related to bandwidth,</a:t>
            </a:r>
          </a:p>
          <a:p>
            <a:pPr eaLnBrk="0" hangingPunct="0"/>
            <a:r>
              <a:rPr lang="en-US" sz="1800">
                <a:latin typeface="Comic Sans MS" pitchFamily="66" charset="0"/>
              </a:rPr>
              <a:t>or inversely related to </a:t>
            </a:r>
          </a:p>
          <a:p>
            <a:pPr eaLnBrk="0" hangingPunct="0"/>
            <a:r>
              <a:rPr lang="en-US" sz="1800">
                <a:latin typeface="Comic Sans MS" pitchFamily="66" charset="0"/>
              </a:rPr>
              <a:t>congestion</a:t>
            </a:r>
          </a:p>
        </p:txBody>
      </p:sp>
      <p:sp>
        <p:nvSpPr>
          <p:cNvPr id="15365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of path (x</a:t>
            </a:r>
            <a:r>
              <a:rPr lang="en-US" sz="1800" baseline="-25000">
                <a:latin typeface="Comic Sans MS" pitchFamily="66" charset="0"/>
              </a:rPr>
              <a:t>1</a:t>
            </a:r>
            <a:r>
              <a:rPr lang="en-US" sz="1800">
                <a:latin typeface="Comic Sans MS" pitchFamily="66" charset="0"/>
              </a:rPr>
              <a:t>, x</a:t>
            </a:r>
            <a:r>
              <a:rPr lang="en-US" sz="1800" baseline="-25000">
                <a:latin typeface="Comic Sans MS" pitchFamily="66" charset="0"/>
              </a:rPr>
              <a:t>2</a:t>
            </a:r>
            <a:r>
              <a:rPr lang="en-US" sz="1800">
                <a:latin typeface="Comic Sans MS" pitchFamily="66" charset="0"/>
              </a:rPr>
              <a:t>, x</a:t>
            </a:r>
            <a:r>
              <a:rPr lang="en-US" sz="1800" baseline="-25000">
                <a:latin typeface="Comic Sans MS" pitchFamily="66" charset="0"/>
              </a:rPr>
              <a:t>3</a:t>
            </a:r>
            <a:r>
              <a:rPr lang="en-US" sz="1800">
                <a:latin typeface="Comic Sans MS" pitchFamily="66" charset="0"/>
              </a:rPr>
              <a:t>,…, x</a:t>
            </a:r>
            <a:r>
              <a:rPr lang="en-US" sz="1800" baseline="-25000">
                <a:latin typeface="Comic Sans MS" pitchFamily="66" charset="0"/>
              </a:rPr>
              <a:t>p</a:t>
            </a:r>
            <a:r>
              <a:rPr lang="en-US" sz="1800">
                <a:latin typeface="Comic Sans MS" pitchFamily="66" charset="0"/>
              </a:rPr>
              <a:t>) = c(x</a:t>
            </a:r>
            <a:r>
              <a:rPr lang="en-US" sz="1800" baseline="-25000">
                <a:latin typeface="Comic Sans MS" pitchFamily="66" charset="0"/>
              </a:rPr>
              <a:t>1</a:t>
            </a:r>
            <a:r>
              <a:rPr lang="en-US" sz="1800">
                <a:latin typeface="Comic Sans MS" pitchFamily="66" charset="0"/>
              </a:rPr>
              <a:t>,x</a:t>
            </a:r>
            <a:r>
              <a:rPr lang="en-US" sz="1800" baseline="-25000">
                <a:latin typeface="Comic Sans MS" pitchFamily="66" charset="0"/>
              </a:rPr>
              <a:t>2</a:t>
            </a:r>
            <a:r>
              <a:rPr lang="en-US" sz="1800">
                <a:latin typeface="Comic Sans MS" pitchFamily="66" charset="0"/>
              </a:rPr>
              <a:t>) + c(x</a:t>
            </a:r>
            <a:r>
              <a:rPr lang="en-US" sz="1800" baseline="-25000">
                <a:latin typeface="Comic Sans MS" pitchFamily="66" charset="0"/>
              </a:rPr>
              <a:t>2</a:t>
            </a:r>
            <a:r>
              <a:rPr lang="en-US" sz="1800">
                <a:latin typeface="Comic Sans MS" pitchFamily="66" charset="0"/>
              </a:rPr>
              <a:t>,x</a:t>
            </a:r>
            <a:r>
              <a:rPr lang="en-US" sz="1800" baseline="-25000">
                <a:latin typeface="Comic Sans MS" pitchFamily="66" charset="0"/>
              </a:rPr>
              <a:t>3</a:t>
            </a:r>
            <a:r>
              <a:rPr lang="en-US" sz="1800">
                <a:latin typeface="Comic Sans MS" pitchFamily="66" charset="0"/>
              </a:rPr>
              <a:t>) + … + c(x</a:t>
            </a:r>
            <a:r>
              <a:rPr lang="en-US" sz="1800" baseline="-25000">
                <a:latin typeface="Comic Sans MS" pitchFamily="66" charset="0"/>
              </a:rPr>
              <a:t>p-1</a:t>
            </a:r>
            <a:r>
              <a:rPr lang="en-US" sz="1800">
                <a:latin typeface="Comic Sans MS" pitchFamily="66" charset="0"/>
              </a:rPr>
              <a:t>,x</a:t>
            </a:r>
            <a:r>
              <a:rPr lang="en-US" sz="1800" baseline="-25000">
                <a:latin typeface="Comic Sans MS" pitchFamily="66" charset="0"/>
              </a:rPr>
              <a:t>p</a:t>
            </a:r>
            <a:r>
              <a:rPr lang="en-US" sz="1800">
                <a:latin typeface="Comic Sans MS" pitchFamily="66" charset="0"/>
              </a:rPr>
              <a:t>)  </a:t>
            </a:r>
          </a:p>
        </p:txBody>
      </p:sp>
      <p:sp>
        <p:nvSpPr>
          <p:cNvPr id="15366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Question: What’s the least-cost path between u and z ?</a:t>
            </a:r>
          </a:p>
        </p:txBody>
      </p:sp>
      <p:sp>
        <p:nvSpPr>
          <p:cNvPr id="15367" name="Text Box 76"/>
          <p:cNvSpPr txBox="1">
            <a:spLocks noChangeArrowheads="1"/>
          </p:cNvSpPr>
          <p:nvPr/>
        </p:nvSpPr>
        <p:spPr bwMode="auto">
          <a:xfrm>
            <a:off x="509588" y="5445125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Routing algorithm: algorithm that finds least-cost path</a:t>
            </a:r>
          </a:p>
        </p:txBody>
      </p:sp>
      <p:sp>
        <p:nvSpPr>
          <p:cNvPr id="15368" name="Rectangle 78"/>
          <p:cNvSpPr>
            <a:spLocks noChangeArrowheads="1"/>
          </p:cNvSpPr>
          <p:nvPr/>
        </p:nvSpPr>
        <p:spPr bwMode="auto">
          <a:xfrm>
            <a:off x="1763713" y="814388"/>
            <a:ext cx="4220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Graph abstraction: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D55C01-4E7C-4509-86D3-DFD065417A1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39052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</a:rPr>
              <a:t>Global or decentralized information?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Global: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all routers have complete topology, link cost info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“link state” algorithms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Decentralized: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router knows physically-connected </a:t>
            </a:r>
            <a:r>
              <a:rPr lang="en-GB" sz="2000" smtClean="0"/>
              <a:t>neighbours</a:t>
            </a:r>
            <a:r>
              <a:rPr lang="en-US" sz="2000" smtClean="0"/>
              <a:t>, link costs to </a:t>
            </a:r>
            <a:r>
              <a:rPr lang="en-GB" sz="2000" smtClean="0"/>
              <a:t>neighbours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iterative process of computation, exchange of info with </a:t>
            </a:r>
            <a:r>
              <a:rPr lang="en-GB" sz="2000" smtClean="0"/>
              <a:t>neighbours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“distance vector” algorithms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8112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200" smtClean="0">
                <a:solidFill>
                  <a:srgbClr val="FF0000"/>
                </a:solidFill>
              </a:rPr>
              <a:t>Static or dynamic?</a:t>
            </a:r>
          </a:p>
          <a:p>
            <a:pPr eaLnBrk="1" hangingPunct="1">
              <a:buFontTx/>
              <a:buNone/>
            </a:pPr>
            <a:r>
              <a:rPr lang="en-US" sz="2200" smtClean="0">
                <a:solidFill>
                  <a:schemeClr val="accent2"/>
                </a:solidFill>
              </a:rPr>
              <a:t>Static:</a:t>
            </a:r>
            <a:r>
              <a:rPr lang="en-US" sz="2200" smtClean="0"/>
              <a:t> </a:t>
            </a:r>
          </a:p>
          <a:p>
            <a:pPr eaLnBrk="1" hangingPunct="1"/>
            <a:r>
              <a:rPr lang="en-US" sz="2200" smtClean="0"/>
              <a:t>routes change slowly over time</a:t>
            </a:r>
          </a:p>
          <a:p>
            <a:pPr eaLnBrk="1" hangingPunct="1">
              <a:buFontTx/>
              <a:buNone/>
            </a:pPr>
            <a:r>
              <a:rPr lang="en-US" sz="2200" smtClean="0">
                <a:solidFill>
                  <a:schemeClr val="accent2"/>
                </a:solidFill>
              </a:rPr>
              <a:t>Dynamic:</a:t>
            </a:r>
            <a:r>
              <a:rPr lang="en-US" sz="2200" smtClean="0"/>
              <a:t> </a:t>
            </a:r>
          </a:p>
          <a:p>
            <a:pPr eaLnBrk="1" hangingPunct="1"/>
            <a:r>
              <a:rPr lang="en-US" sz="2200" smtClean="0"/>
              <a:t>routes change more quickly</a:t>
            </a:r>
          </a:p>
          <a:p>
            <a:pPr lvl="1" eaLnBrk="1" hangingPunct="1"/>
            <a:r>
              <a:rPr lang="en-US" sz="2200" smtClean="0"/>
              <a:t>periodic update</a:t>
            </a:r>
          </a:p>
          <a:p>
            <a:pPr lvl="1" eaLnBrk="1" hangingPunct="1"/>
            <a:r>
              <a:rPr lang="en-US" sz="2200" smtClean="0"/>
              <a:t>in response to link cost changes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Routing Algorithm classification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E4CD8-AFD7-4EB1-AF43-E757F7C898AF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062788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Introduction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What</a:t>
            </a:r>
            <a:r>
              <a:rPr lang="en-US" altLang="zh-CN" sz="28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800" smtClean="0">
                <a:ea typeface="SimSun" pitchFamily="2" charset="-122"/>
              </a:rPr>
              <a:t>s inside a router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Routing algorithms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  <a:ea typeface="SimSun" pitchFamily="2" charset="-122"/>
              </a:rPr>
              <a:t>Link state</a:t>
            </a:r>
          </a:p>
          <a:p>
            <a:pPr lvl="1" eaLnBrk="1" hangingPunct="1"/>
            <a:r>
              <a:rPr lang="en-GB" altLang="zh-CN" sz="2400" smtClean="0">
                <a:ea typeface="SimSun" pitchFamily="2" charset="-122"/>
              </a:rPr>
              <a:t>Distance-Vector</a:t>
            </a: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GB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Network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9E95C-CF06-4BEC-9DA6-EC0EF7E0024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620713"/>
            <a:ext cx="7344816" cy="796925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The Network Layer &amp; Internet Protocol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Addressing</a:t>
            </a:r>
          </a:p>
          <a:p>
            <a:pPr eaLnBrk="1" hangingPunct="1"/>
            <a:r>
              <a:rPr lang="en-GB" dirty="0" smtClean="0"/>
              <a:t>IPv6 (&amp; IPv4 interoperability)</a:t>
            </a:r>
          </a:p>
          <a:p>
            <a:pPr eaLnBrk="1" hangingPunct="1"/>
            <a:r>
              <a:rPr lang="en-GB" dirty="0" smtClean="0"/>
              <a:t>Routing (link-state, distance vector, Internet, Routers)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1C6D6-EC28-427A-83B5-C97CFCF460B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Dijkstra’s algorithm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net topology, link costs known to all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accomplished via “link state broadcast”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nodes have same info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computes least cost paths from one node (‘source’) to all other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gives </a:t>
            </a:r>
            <a:r>
              <a:rPr lang="en-US" sz="2000" smtClean="0">
                <a:solidFill>
                  <a:schemeClr val="accent2"/>
                </a:solidFill>
              </a:rPr>
              <a:t>forwarding table</a:t>
            </a:r>
            <a:r>
              <a:rPr lang="en-US" sz="2000" smtClean="0"/>
              <a:t> for that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iterative: after k iterations, know least cost path to k destinations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600200"/>
            <a:ext cx="403383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Notation: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c(x,y):</a:t>
            </a:r>
            <a:r>
              <a:rPr lang="en-US" sz="2000" smtClean="0"/>
              <a:t> link cost from node x to y;  = ∞ if not direct </a:t>
            </a:r>
            <a:r>
              <a:rPr lang="en-GB" sz="2000" smtClean="0"/>
              <a:t>neighbours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D(v):</a:t>
            </a:r>
            <a:r>
              <a:rPr lang="en-US" sz="2000" smtClean="0"/>
              <a:t> current value of cost of path from source to dest. 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p(v):</a:t>
            </a:r>
            <a:r>
              <a:rPr lang="en-US" sz="2000" smtClean="0"/>
              <a:t> predecessor node along path from source to 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N</a:t>
            </a:r>
            <a:r>
              <a:rPr lang="en-US" sz="2400" smtClean="0">
                <a:solidFill>
                  <a:schemeClr val="accent2"/>
                </a:solidFill>
                <a:cs typeface="Arial" charset="0"/>
              </a:rPr>
              <a:t>'</a:t>
            </a:r>
            <a:r>
              <a:rPr lang="en-US" sz="2400" smtClean="0">
                <a:solidFill>
                  <a:schemeClr val="accent2"/>
                </a:solidFill>
              </a:rPr>
              <a:t>:</a:t>
            </a:r>
            <a:r>
              <a:rPr lang="en-US" sz="2000" smtClean="0"/>
              <a:t> set of nodes whose least cost path definitively known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A Link-State Routing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30AD51-5C29-4591-9F24-8AB3DF9C1174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pPr eaLnBrk="0" hangingPunct="0"/>
            <a:r>
              <a:rPr lang="en-US" sz="2000"/>
              <a:t>2   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= {u} </a:t>
            </a:r>
          </a:p>
          <a:p>
            <a:pPr eaLnBrk="0" hangingPunct="0"/>
            <a:r>
              <a:rPr lang="en-US" sz="2000"/>
              <a:t>3    for all nodes v </a:t>
            </a:r>
          </a:p>
          <a:p>
            <a:pPr eaLnBrk="0" hangingPunct="0"/>
            <a:r>
              <a:rPr lang="en-US" sz="2000"/>
              <a:t>4      if v adjacent to u </a:t>
            </a:r>
          </a:p>
          <a:p>
            <a:pPr eaLnBrk="0" hangingPunct="0"/>
            <a:r>
              <a:rPr lang="en-US" sz="2000"/>
              <a:t>5          then D(v) = c(u,v) </a:t>
            </a:r>
          </a:p>
          <a:p>
            <a:pPr eaLnBrk="0" hangingPunct="0"/>
            <a:r>
              <a:rPr lang="en-US" sz="2000"/>
              <a:t>6      else D(v) = </a:t>
            </a:r>
            <a:r>
              <a:rPr lang="en-US" sz="2000">
                <a:cs typeface="Arial" charset="0"/>
              </a:rPr>
              <a:t>∞</a:t>
            </a:r>
            <a:r>
              <a:rPr lang="en-US" sz="2000"/>
              <a:t> </a:t>
            </a:r>
          </a:p>
          <a:p>
            <a:pPr eaLnBrk="0" hangingPunct="0"/>
            <a:r>
              <a:rPr lang="en-US" sz="2000"/>
              <a:t>7 </a:t>
            </a:r>
          </a:p>
          <a:p>
            <a:pPr eaLnBrk="0" hangingPunct="0"/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pPr eaLnBrk="0" hangingPunct="0"/>
            <a:r>
              <a:rPr lang="en-US" sz="2000"/>
              <a:t>9     find w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such that D(w) is a minimum </a:t>
            </a:r>
          </a:p>
          <a:p>
            <a:pPr eaLnBrk="0" hangingPunct="0"/>
            <a:r>
              <a:rPr lang="en-US" sz="2000"/>
              <a:t>10    add w to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</a:t>
            </a:r>
          </a:p>
          <a:p>
            <a:pPr eaLnBrk="0" hangingPunct="0"/>
            <a:r>
              <a:rPr lang="en-US" sz="2000"/>
              <a:t>11    update D(v) for all v adjacent to w and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: </a:t>
            </a:r>
          </a:p>
          <a:p>
            <a:pPr eaLnBrk="0" hangingPunct="0"/>
            <a:r>
              <a:rPr lang="en-US" sz="2000"/>
              <a:t>12       </a:t>
            </a:r>
            <a:r>
              <a:rPr lang="en-US" sz="2000">
                <a:solidFill>
                  <a:srgbClr val="FF0000"/>
                </a:solidFill>
              </a:rPr>
              <a:t>D(v) = min( D(v), D(w) + c(w,v) ) </a:t>
            </a:r>
          </a:p>
          <a:p>
            <a:pPr eaLnBrk="0" hangingPunct="0"/>
            <a:r>
              <a:rPr lang="en-US" sz="2000"/>
              <a:t>13    /* new cost to v is either old cost to v or known </a:t>
            </a:r>
          </a:p>
          <a:p>
            <a:pPr eaLnBrk="0" hangingPunct="0"/>
            <a:r>
              <a:rPr lang="en-US" sz="2000"/>
              <a:t>14     shortest path cost to w plus cost from w to v */ </a:t>
            </a:r>
          </a:p>
          <a:p>
            <a:pPr eaLnBrk="0" hangingPunct="0"/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Dijsktra’s</a:t>
            </a:r>
            <a:r>
              <a:rPr lang="en-US" sz="3200" dirty="0" smtClean="0">
                <a:solidFill>
                  <a:srgbClr val="FF0000"/>
                </a:solidFill>
              </a:rPr>
              <a:t>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1100F-036E-42E7-AC34-14818E0BA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Step</a:t>
            </a:r>
          </a:p>
          <a:p>
            <a:pPr algn="r" eaLnBrk="0" hangingPunct="0"/>
            <a:r>
              <a:rPr lang="en-US" sz="2000"/>
              <a:t>0</a:t>
            </a:r>
          </a:p>
          <a:p>
            <a:pPr algn="r" eaLnBrk="0" hangingPunct="0"/>
            <a:r>
              <a:rPr lang="en-US" sz="2000"/>
              <a:t>1</a:t>
            </a:r>
          </a:p>
          <a:p>
            <a:pPr algn="r" eaLnBrk="0" hangingPunct="0"/>
            <a:r>
              <a:rPr lang="en-US" sz="2000"/>
              <a:t>2</a:t>
            </a:r>
          </a:p>
          <a:p>
            <a:pPr algn="r" eaLnBrk="0" hangingPunct="0"/>
            <a:r>
              <a:rPr lang="en-US" sz="2000"/>
              <a:t>3</a:t>
            </a:r>
          </a:p>
          <a:p>
            <a:pPr algn="r" eaLnBrk="0" hangingPunct="0"/>
            <a:r>
              <a:rPr lang="en-US" sz="2000"/>
              <a:t>4</a:t>
            </a:r>
          </a:p>
          <a:p>
            <a:pPr algn="r" eaLnBrk="0" hangingPunct="0"/>
            <a:r>
              <a:rPr lang="en-US" sz="2000"/>
              <a:t>5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 eaLnBrk="0" hangingPunct="0"/>
            <a:r>
              <a:rPr lang="en-US" sz="2000"/>
              <a:t>u</a:t>
            </a:r>
          </a:p>
          <a:p>
            <a:pPr algn="r" eaLnBrk="0" hangingPunct="0"/>
            <a:r>
              <a:rPr lang="en-US" sz="2000"/>
              <a:t>ux</a:t>
            </a:r>
          </a:p>
          <a:p>
            <a:pPr algn="r" eaLnBrk="0" hangingPunct="0"/>
            <a:r>
              <a:rPr lang="en-US" sz="2000"/>
              <a:t>uxy</a:t>
            </a:r>
          </a:p>
          <a:p>
            <a:pPr algn="r" eaLnBrk="0" hangingPunct="0"/>
            <a:r>
              <a:rPr lang="en-US" sz="2000"/>
              <a:t>uxyv</a:t>
            </a:r>
          </a:p>
          <a:p>
            <a:pPr algn="r" eaLnBrk="0" hangingPunct="0"/>
            <a:r>
              <a:rPr lang="en-US" sz="2000"/>
              <a:t>uxyvw</a:t>
            </a:r>
          </a:p>
          <a:p>
            <a:pPr algn="r" eaLnBrk="0" hangingPunct="0"/>
            <a:r>
              <a:rPr lang="en-US" sz="2000"/>
              <a:t>uxyvwz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D(v),p(v)</a:t>
            </a:r>
          </a:p>
          <a:p>
            <a:pPr algn="r" eaLnBrk="0" hangingPunct="0"/>
            <a:r>
              <a:rPr lang="en-US" sz="2000"/>
              <a:t>2,u</a:t>
            </a:r>
          </a:p>
          <a:p>
            <a:pPr algn="r" eaLnBrk="0" hangingPunct="0"/>
            <a:r>
              <a:rPr lang="en-US" sz="2000"/>
              <a:t>2,u</a:t>
            </a:r>
          </a:p>
          <a:p>
            <a:pPr algn="r" eaLnBrk="0" hangingPunct="0"/>
            <a:r>
              <a:rPr lang="en-US" sz="2000"/>
              <a:t>2,u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D(w),p(w)</a:t>
            </a:r>
          </a:p>
          <a:p>
            <a:pPr algn="r" eaLnBrk="0" hangingPunct="0"/>
            <a:r>
              <a:rPr lang="en-US" sz="2000"/>
              <a:t>5,u</a:t>
            </a:r>
          </a:p>
          <a:p>
            <a:pPr algn="r" eaLnBrk="0" hangingPunct="0"/>
            <a:r>
              <a:rPr lang="en-US" sz="2000"/>
              <a:t>4,x</a:t>
            </a:r>
          </a:p>
          <a:p>
            <a:pPr algn="r" eaLnBrk="0" hangingPunct="0"/>
            <a:r>
              <a:rPr lang="en-US" sz="2000"/>
              <a:t>3,y</a:t>
            </a:r>
          </a:p>
          <a:p>
            <a:pPr algn="r" eaLnBrk="0" hangingPunct="0"/>
            <a:r>
              <a:rPr lang="en-US" sz="2000"/>
              <a:t>3,y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D(x),p(x)</a:t>
            </a:r>
          </a:p>
          <a:p>
            <a:pPr algn="r" eaLnBrk="0" hangingPunct="0"/>
            <a:r>
              <a:rPr lang="en-US" sz="2000"/>
              <a:t>1,u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D(y),p(y)</a:t>
            </a:r>
          </a:p>
          <a:p>
            <a:pPr algn="r" eaLnBrk="0" hangingPunct="0"/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 eaLnBrk="0" hangingPunct="0"/>
            <a:r>
              <a:rPr lang="en-US" sz="2000"/>
              <a:t>2,x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/>
              <a:t>D(z),p(z)</a:t>
            </a:r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∞ </a:t>
            </a:r>
            <a:endParaRPr lang="en-US" sz="2000"/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∞ </a:t>
            </a:r>
            <a:endParaRPr lang="en-US" sz="2000"/>
          </a:p>
          <a:p>
            <a:pPr algn="r" eaLnBrk="0" hangingPunct="0"/>
            <a:r>
              <a:rPr lang="en-US" sz="2000"/>
              <a:t>4,y</a:t>
            </a:r>
          </a:p>
          <a:p>
            <a:pPr algn="r" eaLnBrk="0" hangingPunct="0"/>
            <a:r>
              <a:rPr lang="en-US" sz="2000"/>
              <a:t>4,y</a:t>
            </a:r>
          </a:p>
          <a:p>
            <a:pPr algn="r" eaLnBrk="0" hangingPunct="0"/>
            <a:r>
              <a:rPr lang="en-US" sz="2000"/>
              <a:t>4,y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39988" y="3716338"/>
            <a:ext cx="3571875" cy="2236787"/>
            <a:chOff x="3162" y="1071"/>
            <a:chExt cx="2250" cy="1409"/>
          </a:xfrm>
        </p:grpSpPr>
        <p:sp>
          <p:nvSpPr>
            <p:cNvPr id="20503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09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14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19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24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29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534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20570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1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20568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9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20566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7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20564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5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0562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3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20560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1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20550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1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2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3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4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5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6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7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8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559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0661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661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661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661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661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2" name="Rectangle 91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Dijkstra’s</a:t>
            </a:r>
            <a:r>
              <a:rPr lang="en-US" sz="3200" dirty="0" smtClean="0">
                <a:solidFill>
                  <a:srgbClr val="FF0000"/>
                </a:solidFill>
              </a:rPr>
              <a:t> algorithm: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614" grpId="0" animBg="1"/>
      <p:bldP spid="406615" grpId="0" animBg="1"/>
      <p:bldP spid="406616" grpId="0" animBg="1"/>
      <p:bldP spid="406617" grpId="0" animBg="1"/>
      <p:bldP spid="4066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B0C29-A36B-4AB8-8630-089B5D7E5D3E}" type="slidenum">
              <a:rPr lang="en-US" smtClean="0"/>
              <a:pPr/>
              <a:t>53</a:t>
            </a:fld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1773238"/>
            <a:ext cx="3244850" cy="1500187"/>
            <a:chOff x="1385" y="1287"/>
            <a:chExt cx="2044" cy="945"/>
          </a:xfrm>
        </p:grpSpPr>
        <p:sp>
          <p:nvSpPr>
            <p:cNvPr id="2159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0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0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1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1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1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2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62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21647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8" name="Text Box 4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2164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Text Box 4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2164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2164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2" name="Text Box 5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2163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0" name="Text Box 5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2163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38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</p:grpSp>
      <p:sp>
        <p:nvSpPr>
          <p:cNvPr id="21508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>
                <a:solidFill>
                  <a:srgbClr val="FF0000"/>
                </a:solidFill>
                <a:latin typeface="Comic Sans MS" pitchFamily="66" charset="0"/>
              </a:rPr>
              <a:t>Resulting shortest-path tree from u: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030288" y="3933825"/>
            <a:ext cx="2319337" cy="2271713"/>
            <a:chOff x="259" y="2771"/>
            <a:chExt cx="1461" cy="1431"/>
          </a:xfrm>
        </p:grpSpPr>
        <p:sp>
          <p:nvSpPr>
            <p:cNvPr id="21582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83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84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v</a:t>
              </a:r>
            </a:p>
          </p:txBody>
        </p:sp>
        <p:sp>
          <p:nvSpPr>
            <p:cNvPr id="21585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21586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21587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w</a:t>
              </a:r>
            </a:p>
          </p:txBody>
        </p:sp>
        <p:sp>
          <p:nvSpPr>
            <p:cNvPr id="21588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21589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(u,v)</a:t>
              </a:r>
            </a:p>
          </p:txBody>
        </p:sp>
        <p:sp>
          <p:nvSpPr>
            <p:cNvPr id="21590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(u,x)</a:t>
              </a:r>
            </a:p>
          </p:txBody>
        </p:sp>
        <p:sp>
          <p:nvSpPr>
            <p:cNvPr id="21591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(u,x)</a:t>
              </a:r>
            </a:p>
          </p:txBody>
        </p:sp>
        <p:sp>
          <p:nvSpPr>
            <p:cNvPr id="21592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(u,x)</a:t>
              </a:r>
            </a:p>
          </p:txBody>
        </p:sp>
        <p:sp>
          <p:nvSpPr>
            <p:cNvPr id="21593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(u,x)</a:t>
              </a:r>
            </a:p>
          </p:txBody>
        </p:sp>
        <p:sp>
          <p:nvSpPr>
            <p:cNvPr id="21594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destination</a:t>
              </a:r>
            </a:p>
          </p:txBody>
        </p:sp>
        <p:sp>
          <p:nvSpPr>
            <p:cNvPr id="21595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link</a:t>
              </a:r>
            </a:p>
          </p:txBody>
        </p:sp>
      </p:grpSp>
      <p:sp>
        <p:nvSpPr>
          <p:cNvPr id="21510" name="Text Box 73"/>
          <p:cNvSpPr txBox="1">
            <a:spLocks noChangeArrowheads="1"/>
          </p:cNvSpPr>
          <p:nvPr/>
        </p:nvSpPr>
        <p:spPr bwMode="auto">
          <a:xfrm>
            <a:off x="539750" y="3429000"/>
            <a:ext cx="3514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u="sng">
                <a:solidFill>
                  <a:srgbClr val="FF0000"/>
                </a:solidFill>
                <a:latin typeface="Comic Sans MS" pitchFamily="66" charset="0"/>
              </a:rPr>
              <a:t>Resulting forwarding table in u:</a:t>
            </a:r>
          </a:p>
        </p:txBody>
      </p: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5219700" y="1628775"/>
            <a:ext cx="3571875" cy="2236788"/>
            <a:chOff x="3162" y="1071"/>
            <a:chExt cx="2250" cy="1409"/>
          </a:xfrm>
        </p:grpSpPr>
        <p:sp>
          <p:nvSpPr>
            <p:cNvPr id="21513" name="Freeform 75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Freeform 76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77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78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79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80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19" name="Oval 81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82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83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84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85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24" name="Oval 86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87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88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89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Rectangle 90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29" name="Oval 91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Oval 92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93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94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95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34" name="Oval 96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Oval 97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98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99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Rectangle 100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39" name="Oval 101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102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103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104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Rectangle 105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544" name="Oval 106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Freeform 107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Freeform 108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Freeform 109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110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Freeform 111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Freeform 112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Freeform 113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Freeform 114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Freeform 115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16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21580" name="Rectangle 1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Text Box 118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9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21578" name="Rectangle 12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Text Box 12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" name="Group 122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21576" name="Rectangle 1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Text Box 124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4" name="Group 125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21574" name="Rectangle 12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Text Box 127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" name="Group 128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1572" name="Rectangle 1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Text Box 130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" name="Group 131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21570" name="Rectangle 13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Text Box 133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21560" name="Text Box 134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1" name="Text Box 135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2" name="Text Box 136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3" name="Text Box 137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4" name="Text Box 138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5" name="Text Box 139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6" name="Text Box 140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7" name="Text Box 141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8" name="Text Box 142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569" name="Text Box 143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1512" name="Rectangle 14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Dijkstra’s</a:t>
            </a:r>
            <a:r>
              <a:rPr lang="en-US" sz="3200" dirty="0" smtClean="0">
                <a:solidFill>
                  <a:srgbClr val="FF0000"/>
                </a:solidFill>
              </a:rPr>
              <a:t> algorithm: example 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5BDC0-B693-4989-81EB-11B97B69FEB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73238"/>
            <a:ext cx="8001000" cy="2651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Algorithm complexity: </a:t>
            </a:r>
            <a:r>
              <a:rPr lang="en-US" smtClean="0"/>
              <a:t>n nodes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iteration: need to check all nodes, w, not in 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n(n+1)/2 Complexity:O(n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smtClean="0">
                <a:solidFill>
                  <a:srgbClr val="FF0000"/>
                </a:solidFill>
              </a:rPr>
              <a:t>Dijkstra’s</a:t>
            </a:r>
            <a:r>
              <a:rPr lang="en-US" sz="3200" dirty="0" smtClean="0">
                <a:solidFill>
                  <a:srgbClr val="FF0000"/>
                </a:solidFill>
              </a:rPr>
              <a:t> algorithm, discussion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468FE-19F2-45EF-8CCF-3FCB87AE0A7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412875"/>
            <a:ext cx="7062788" cy="4648200"/>
          </a:xfrm>
          <a:noFill/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Introduction</a:t>
            </a:r>
          </a:p>
          <a:p>
            <a:pPr eaLnBrk="1" hangingPunct="1"/>
            <a:r>
              <a:rPr lang="en-US" altLang="zh-CN" sz="2800" smtClean="0">
                <a:ea typeface="SimSun" pitchFamily="2" charset="-122"/>
              </a:rPr>
              <a:t>What</a:t>
            </a:r>
            <a:r>
              <a:rPr lang="en-US" altLang="zh-CN" sz="2800" smtClean="0">
                <a:latin typeface="Times New Roman" pitchFamily="18" charset="0"/>
                <a:ea typeface="SimSun" pitchFamily="2" charset="-122"/>
              </a:rPr>
              <a:t>’</a:t>
            </a:r>
            <a:r>
              <a:rPr lang="en-US" altLang="zh-CN" sz="2800" smtClean="0">
                <a:ea typeface="SimSun" pitchFamily="2" charset="-122"/>
              </a:rPr>
              <a:t>s inside a router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Routing algorithms</a:t>
            </a:r>
          </a:p>
          <a:p>
            <a:pPr lvl="1" eaLnBrk="1" hangingPunct="1"/>
            <a:r>
              <a:rPr lang="en-US" altLang="zh-CN" sz="2400" smtClean="0">
                <a:ea typeface="SimSun" pitchFamily="2" charset="-122"/>
              </a:rPr>
              <a:t>Link state</a:t>
            </a:r>
          </a:p>
          <a:p>
            <a:pPr lvl="1" eaLnBrk="1" hangingPunct="1"/>
            <a:r>
              <a:rPr lang="en-GB" altLang="zh-CN" sz="2400" smtClean="0">
                <a:solidFill>
                  <a:srgbClr val="FF0000"/>
                </a:solidFill>
                <a:ea typeface="SimSun" pitchFamily="2" charset="-122"/>
              </a:rPr>
              <a:t>Distance-Vector</a:t>
            </a:r>
            <a:endParaRPr lang="en-US" altLang="zh-CN" sz="2400" smtClean="0">
              <a:solidFill>
                <a:srgbClr val="FF0000"/>
              </a:solidFill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solidFill>
                <a:srgbClr val="FF0000"/>
              </a:solidFill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GB" altLang="zh-CN" sz="2400" smtClean="0">
              <a:ea typeface="SimSun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sz="2400" smtClean="0">
              <a:ea typeface="SimSun" pitchFamily="2" charset="-122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207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Network Layer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A9A4E9-4874-406F-960B-8F38B537B42B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600" smtClean="0"/>
              <a:t>A </a:t>
            </a:r>
            <a:r>
              <a:rPr lang="en-GB" sz="2600" smtClean="0">
                <a:solidFill>
                  <a:srgbClr val="FF0000"/>
                </a:solidFill>
              </a:rPr>
              <a:t>decentralized</a:t>
            </a:r>
            <a:r>
              <a:rPr lang="en-GB" sz="2600" smtClean="0"/>
              <a:t> routing algorithm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/>
              <a:t>Compared with LS, DV algorithm is iterative, asynchronous and distributed</a:t>
            </a:r>
          </a:p>
          <a:p>
            <a:pPr eaLnBrk="1" hangingPunct="1">
              <a:lnSpc>
                <a:spcPct val="90000"/>
              </a:lnSpc>
            </a:pPr>
            <a:r>
              <a:rPr lang="en-GB" sz="2600" smtClean="0">
                <a:solidFill>
                  <a:srgbClr val="FF0000"/>
                </a:solidFill>
              </a:rPr>
              <a:t>No global information</a:t>
            </a:r>
            <a:r>
              <a:rPr lang="en-GB" sz="2600" smtClean="0"/>
              <a:t>, each node only receives some information from one or more of its </a:t>
            </a:r>
            <a:r>
              <a:rPr lang="en-GB" sz="2600" smtClean="0">
                <a:solidFill>
                  <a:srgbClr val="FF0000"/>
                </a:solidFill>
              </a:rPr>
              <a:t>directly</a:t>
            </a:r>
            <a:r>
              <a:rPr lang="en-GB" sz="2600" smtClean="0"/>
              <a:t> attached neighbours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smtClean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5175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 (DV)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EA73619-30F2-404D-957C-DDF802DAC115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 Algorithm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Bellman-Ford Equation (dynamic programming)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mtClean="0"/>
              <a:t>Define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mtClean="0"/>
              <a:t>d</a:t>
            </a:r>
            <a:r>
              <a:rPr lang="en-US" baseline="-25000" smtClean="0"/>
              <a:t>x</a:t>
            </a:r>
            <a:r>
              <a:rPr lang="en-US" smtClean="0"/>
              <a:t>(y) := cost of least-cost path from x to y</a:t>
            </a:r>
          </a:p>
          <a:p>
            <a:pPr eaLnBrk="1" hangingPunct="1">
              <a:buFont typeface="ZapfDingbats" pitchFamily="82" charset="2"/>
              <a:buNone/>
            </a:pPr>
            <a:endParaRPr lang="en-US" smtClean="0"/>
          </a:p>
          <a:p>
            <a:pPr eaLnBrk="1" hangingPunct="1">
              <a:buFont typeface="ZapfDingbats" pitchFamily="82" charset="2"/>
              <a:buNone/>
            </a:pPr>
            <a:r>
              <a:rPr lang="en-US" smtClean="0"/>
              <a:t>Then</a:t>
            </a:r>
          </a:p>
          <a:p>
            <a:pPr eaLnBrk="1" hangingPunct="1">
              <a:buFont typeface="ZapfDingbats" pitchFamily="82" charset="2"/>
              <a:buNone/>
            </a:pPr>
            <a:endParaRPr lang="en-US" smtClean="0"/>
          </a:p>
          <a:p>
            <a:pPr eaLnBrk="1" hangingPunct="1"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(y) = min {c(x,v) + d</a:t>
            </a:r>
            <a:r>
              <a:rPr lang="en-US" baseline="-25000" smtClean="0">
                <a:solidFill>
                  <a:srgbClr val="FF0000"/>
                </a:solidFill>
              </a:rPr>
              <a:t>v</a:t>
            </a:r>
            <a:r>
              <a:rPr lang="en-US" smtClean="0">
                <a:solidFill>
                  <a:srgbClr val="FF0000"/>
                </a:solidFill>
              </a:rPr>
              <a:t>(y) }</a:t>
            </a:r>
          </a:p>
          <a:p>
            <a:pPr eaLnBrk="1" hangingPunct="1">
              <a:buFont typeface="ZapfDingbats" pitchFamily="82" charset="2"/>
              <a:buNone/>
            </a:pPr>
            <a:endParaRPr lang="en-US" smtClean="0"/>
          </a:p>
          <a:p>
            <a:pPr eaLnBrk="1" hangingPunct="1">
              <a:buFont typeface="ZapfDingbats" pitchFamily="82" charset="2"/>
              <a:buNone/>
            </a:pPr>
            <a:r>
              <a:rPr lang="en-US" smtClean="0"/>
              <a:t>where min is taken over all neighbours v of x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490538" y="46101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1943100" y="49530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rgbClr val="FF0000"/>
                </a:solidFill>
                <a:latin typeface="Comic Sans MS" pitchFamily="66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BA68256-ABDE-4A54-9871-8F27875D7E93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Bellman-Ford example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2663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4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4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5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5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6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666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2670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2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2669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0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2669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2669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6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669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4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2669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2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26681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2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3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4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5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6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7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8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89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90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6630" name="Text Box 73"/>
          <p:cNvSpPr txBox="1">
            <a:spLocks noChangeArrowheads="1"/>
          </p:cNvSpPr>
          <p:nvPr/>
        </p:nvSpPr>
        <p:spPr bwMode="auto">
          <a:xfrm>
            <a:off x="3654425" y="1776413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Clearly, d</a:t>
            </a:r>
            <a:r>
              <a:rPr lang="en-US" sz="2400" baseline="-25000">
                <a:latin typeface="Comic Sans MS" pitchFamily="66" charset="0"/>
              </a:rPr>
              <a:t>v</a:t>
            </a:r>
            <a:r>
              <a:rPr lang="en-US" sz="2400">
                <a:latin typeface="Comic Sans MS" pitchFamily="66" charset="0"/>
              </a:rPr>
              <a:t>(z) = 5, d</a:t>
            </a:r>
            <a:r>
              <a:rPr lang="en-US" sz="2400" baseline="-25000">
                <a:latin typeface="Comic Sans MS" pitchFamily="66" charset="0"/>
              </a:rPr>
              <a:t>x</a:t>
            </a:r>
            <a:r>
              <a:rPr lang="en-US" sz="2400">
                <a:latin typeface="Comic Sans MS" pitchFamily="66" charset="0"/>
              </a:rPr>
              <a:t>(z) = 3, d</a:t>
            </a:r>
            <a:r>
              <a:rPr lang="en-US" sz="2400" baseline="-25000">
                <a:latin typeface="Comic Sans MS" pitchFamily="66" charset="0"/>
              </a:rPr>
              <a:t>w</a:t>
            </a:r>
            <a:r>
              <a:rPr lang="en-US" sz="2400">
                <a:latin typeface="Comic Sans MS" pitchFamily="66" charset="0"/>
              </a:rPr>
              <a:t>(z) = 3</a:t>
            </a:r>
          </a:p>
        </p:txBody>
      </p:sp>
      <p:sp>
        <p:nvSpPr>
          <p:cNvPr id="26631" name="Text Box 74"/>
          <p:cNvSpPr txBox="1">
            <a:spLocks noChangeArrowheads="1"/>
          </p:cNvSpPr>
          <p:nvPr/>
        </p:nvSpPr>
        <p:spPr bwMode="auto">
          <a:xfrm>
            <a:off x="4275138" y="2935288"/>
            <a:ext cx="4057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d</a:t>
            </a:r>
            <a:r>
              <a:rPr lang="en-US" sz="2400" baseline="-25000">
                <a:latin typeface="Comic Sans MS" pitchFamily="66" charset="0"/>
              </a:rPr>
              <a:t>u</a:t>
            </a:r>
            <a:r>
              <a:rPr lang="en-US" sz="2400">
                <a:latin typeface="Comic Sans MS" pitchFamily="66" charset="0"/>
              </a:rPr>
              <a:t>(z) = min { c(u,v) + d</a:t>
            </a:r>
            <a:r>
              <a:rPr lang="en-US" sz="2400" baseline="-25000">
                <a:latin typeface="Comic Sans MS" pitchFamily="66" charset="0"/>
              </a:rPr>
              <a:t>v</a:t>
            </a:r>
            <a:r>
              <a:rPr lang="en-US" sz="2400">
                <a:latin typeface="Comic Sans MS" pitchFamily="66" charset="0"/>
              </a:rPr>
              <a:t>(z),</a:t>
            </a:r>
          </a:p>
          <a:p>
            <a:pPr eaLnBrk="0" hangingPunct="0"/>
            <a:r>
              <a:rPr lang="en-US" sz="2400">
                <a:latin typeface="Comic Sans MS" pitchFamily="66" charset="0"/>
              </a:rPr>
              <a:t>                    c(u,x) + d</a:t>
            </a:r>
            <a:r>
              <a:rPr lang="en-US" sz="2400" baseline="-25000">
                <a:latin typeface="Comic Sans MS" pitchFamily="66" charset="0"/>
              </a:rPr>
              <a:t>x</a:t>
            </a:r>
            <a:r>
              <a:rPr lang="en-US" sz="2400">
                <a:latin typeface="Comic Sans MS" pitchFamily="66" charset="0"/>
              </a:rPr>
              <a:t>(z),</a:t>
            </a:r>
          </a:p>
          <a:p>
            <a:pPr eaLnBrk="0" hangingPunct="0"/>
            <a:r>
              <a:rPr lang="en-US" sz="2400">
                <a:latin typeface="Comic Sans MS" pitchFamily="66" charset="0"/>
              </a:rPr>
              <a:t>                    c(u,w) + d</a:t>
            </a:r>
            <a:r>
              <a:rPr lang="en-US" sz="2400" baseline="-25000">
                <a:latin typeface="Comic Sans MS" pitchFamily="66" charset="0"/>
              </a:rPr>
              <a:t>w</a:t>
            </a:r>
            <a:r>
              <a:rPr lang="en-US" sz="2400">
                <a:latin typeface="Comic Sans MS" pitchFamily="66" charset="0"/>
              </a:rPr>
              <a:t>(z) }</a:t>
            </a:r>
          </a:p>
          <a:p>
            <a:pPr eaLnBrk="0" hangingPunct="0"/>
            <a:r>
              <a:rPr lang="en-US" sz="2400">
                <a:latin typeface="Comic Sans MS" pitchFamily="66" charset="0"/>
              </a:rPr>
              <a:t>         = min {2 + 5,</a:t>
            </a:r>
          </a:p>
          <a:p>
            <a:pPr eaLnBrk="0" hangingPunct="0"/>
            <a:r>
              <a:rPr lang="en-US" sz="2400">
                <a:latin typeface="Comic Sans MS" pitchFamily="66" charset="0"/>
              </a:rPr>
              <a:t>                    1 + 3,</a:t>
            </a:r>
          </a:p>
          <a:p>
            <a:pPr eaLnBrk="0" hangingPunct="0"/>
            <a:r>
              <a:rPr lang="en-US" sz="2400">
                <a:latin typeface="Comic Sans MS" pitchFamily="66" charset="0"/>
              </a:rPr>
              <a:t>                    5 + 3}  = 4</a:t>
            </a:r>
          </a:p>
        </p:txBody>
      </p:sp>
      <p:sp>
        <p:nvSpPr>
          <p:cNvPr id="26632" name="Text Box 75"/>
          <p:cNvSpPr txBox="1">
            <a:spLocks noChangeArrowheads="1"/>
          </p:cNvSpPr>
          <p:nvPr/>
        </p:nvSpPr>
        <p:spPr bwMode="auto">
          <a:xfrm>
            <a:off x="461963" y="5332413"/>
            <a:ext cx="5997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Node that achieves minimum is next</a:t>
            </a:r>
          </a:p>
          <a:p>
            <a:pPr eaLnBrk="0" hangingPunct="0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hop in shortest path </a:t>
            </a:r>
            <a:r>
              <a:rPr 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forwarding table</a:t>
            </a:r>
          </a:p>
        </p:txBody>
      </p:sp>
      <p:sp>
        <p:nvSpPr>
          <p:cNvPr id="26633" name="Text Box 76"/>
          <p:cNvSpPr txBox="1">
            <a:spLocks noChangeArrowheads="1"/>
          </p:cNvSpPr>
          <p:nvPr/>
        </p:nvSpPr>
        <p:spPr bwMode="auto">
          <a:xfrm>
            <a:off x="3862388" y="247332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B-F equation says: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AF99DEC-5A05-4E81-9848-7FBDBC3C9950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 Algorithm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(y)</a:t>
            </a:r>
            <a:r>
              <a:rPr lang="en-US" smtClean="0"/>
              <a:t> = estimate of least cost from x to y</a:t>
            </a:r>
          </a:p>
          <a:p>
            <a:pPr eaLnBrk="1" hangingPunct="1"/>
            <a:r>
              <a:rPr lang="en-US" smtClean="0"/>
              <a:t>Distance vector: </a:t>
            </a:r>
            <a:r>
              <a:rPr lang="en-US" b="1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 = [D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(y): y </a:t>
            </a:r>
            <a:r>
              <a:rPr lang="ru-RU" smtClean="0">
                <a:solidFill>
                  <a:srgbClr val="FF0000"/>
                </a:solidFill>
              </a:rPr>
              <a:t>є</a:t>
            </a:r>
            <a:r>
              <a:rPr lang="en-US" smtClean="0">
                <a:solidFill>
                  <a:srgbClr val="FF0000"/>
                </a:solidFill>
              </a:rPr>
              <a:t> N ]</a:t>
            </a:r>
            <a:endParaRPr lang="ru-RU" smtClean="0">
              <a:solidFill>
                <a:srgbClr val="FF0000"/>
              </a:solidFill>
            </a:endParaRPr>
          </a:p>
          <a:p>
            <a:pPr eaLnBrk="1" hangingPunct="1"/>
            <a:r>
              <a:rPr lang="en-US" smtClean="0"/>
              <a:t>Node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knows cost to each neighbour </a:t>
            </a:r>
            <a:r>
              <a:rPr lang="en-US" smtClean="0">
                <a:solidFill>
                  <a:srgbClr val="FF0000"/>
                </a:solidFill>
              </a:rPr>
              <a:t>v</a:t>
            </a:r>
            <a:r>
              <a:rPr lang="en-US" smtClean="0"/>
              <a:t>: </a:t>
            </a:r>
            <a:r>
              <a:rPr lang="en-US" smtClean="0">
                <a:solidFill>
                  <a:srgbClr val="FF0000"/>
                </a:solidFill>
              </a:rPr>
              <a:t>c(x,v)</a:t>
            </a:r>
          </a:p>
          <a:p>
            <a:pPr eaLnBrk="1" hangingPunct="1"/>
            <a:r>
              <a:rPr lang="en-US" smtClean="0"/>
              <a:t>Node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maintains </a:t>
            </a:r>
            <a:r>
              <a:rPr lang="en-US" b="1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 = [D</a:t>
            </a:r>
            <a:r>
              <a:rPr lang="en-US" baseline="-25000" smtClean="0">
                <a:solidFill>
                  <a:srgbClr val="FF0000"/>
                </a:solidFill>
              </a:rPr>
              <a:t>x</a:t>
            </a:r>
            <a:r>
              <a:rPr lang="en-US" smtClean="0">
                <a:solidFill>
                  <a:srgbClr val="FF0000"/>
                </a:solidFill>
              </a:rPr>
              <a:t>(y): y </a:t>
            </a:r>
            <a:r>
              <a:rPr lang="ru-RU" smtClean="0">
                <a:solidFill>
                  <a:srgbClr val="FF0000"/>
                </a:solidFill>
              </a:rPr>
              <a:t>є</a:t>
            </a:r>
            <a:r>
              <a:rPr lang="en-US" smtClean="0">
                <a:solidFill>
                  <a:srgbClr val="FF0000"/>
                </a:solidFill>
              </a:rPr>
              <a:t> N ]</a:t>
            </a:r>
          </a:p>
          <a:p>
            <a:pPr eaLnBrk="1" hangingPunct="1"/>
            <a:r>
              <a:rPr lang="en-US" smtClean="0"/>
              <a:t>Node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also maintains its neighbours’ distance vectors</a:t>
            </a:r>
          </a:p>
          <a:p>
            <a:pPr lvl="1" eaLnBrk="1" hangingPunct="1"/>
            <a:r>
              <a:rPr lang="en-US" smtClean="0"/>
              <a:t>For each neighbour </a:t>
            </a:r>
            <a:r>
              <a:rPr lang="en-US" smtClean="0">
                <a:solidFill>
                  <a:srgbClr val="FF0000"/>
                </a:solidFill>
              </a:rPr>
              <a:t>v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x</a:t>
            </a:r>
            <a:r>
              <a:rPr lang="en-US" smtClean="0"/>
              <a:t> maintains </a:t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D</a:t>
            </a:r>
            <a:r>
              <a:rPr lang="en-US" baseline="-25000" smtClean="0">
                <a:solidFill>
                  <a:srgbClr val="FF0000"/>
                </a:solidFill>
              </a:rPr>
              <a:t>v</a:t>
            </a:r>
            <a:r>
              <a:rPr lang="en-US" smtClean="0">
                <a:solidFill>
                  <a:srgbClr val="FF0000"/>
                </a:solidFill>
              </a:rPr>
              <a:t> = [D</a:t>
            </a:r>
            <a:r>
              <a:rPr lang="en-US" baseline="-25000" smtClean="0">
                <a:solidFill>
                  <a:srgbClr val="FF0000"/>
                </a:solidFill>
              </a:rPr>
              <a:t>v</a:t>
            </a:r>
            <a:r>
              <a:rPr lang="en-US" smtClean="0">
                <a:solidFill>
                  <a:srgbClr val="FF0000"/>
                </a:solidFill>
              </a:rPr>
              <a:t>(y): y </a:t>
            </a:r>
            <a:r>
              <a:rPr lang="ru-RU" smtClean="0">
                <a:solidFill>
                  <a:srgbClr val="FF0000"/>
                </a:solidFill>
              </a:rPr>
              <a:t>є</a:t>
            </a:r>
            <a:r>
              <a:rPr lang="en-US" smtClean="0">
                <a:solidFill>
                  <a:srgbClr val="FF0000"/>
                </a:solidFill>
              </a:rPr>
              <a:t> N ]</a:t>
            </a:r>
            <a:endParaRPr lang="en-US" smtClean="0"/>
          </a:p>
          <a:p>
            <a:pPr eaLnBrk="1" hangingPunct="1">
              <a:buFont typeface="ZapfDingbats" pitchFamily="82" charset="2"/>
              <a:buNone/>
            </a:pPr>
            <a:endParaRPr lang="en-US" smtClean="0">
              <a:solidFill>
                <a:srgbClr val="FF0000"/>
              </a:solidFill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B2B2C-A323-46DD-82C4-176A132B043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IP Addresses</a:t>
            </a:r>
          </a:p>
          <a:p>
            <a:pPr lvl="1" eaLnBrk="1" hangingPunct="1"/>
            <a:r>
              <a:rPr lang="en-GB" dirty="0" smtClean="0"/>
              <a:t>Addressing over the Internet is a crucial issue.</a:t>
            </a:r>
          </a:p>
          <a:p>
            <a:pPr lvl="1" eaLnBrk="1" hangingPunct="1"/>
            <a:r>
              <a:rPr lang="en-GB" dirty="0" smtClean="0"/>
              <a:t>IPv4 is prevalent and several addressing schemes exist.</a:t>
            </a:r>
          </a:p>
          <a:p>
            <a:pPr lvl="1" eaLnBrk="1" hangingPunct="1"/>
            <a:r>
              <a:rPr lang="en-GB" dirty="0" smtClean="0"/>
              <a:t>IPv6 has been defined and introduced and will soon become dominant across the Internet.  It has a different addressing solution.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132138" y="620713"/>
            <a:ext cx="3313112" cy="796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>
                <a:solidFill>
                  <a:srgbClr val="000000"/>
                </a:solidFill>
              </a:rPr>
              <a:t>Internet Protocol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620713"/>
            <a:ext cx="7344816" cy="796925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The Network Layer &amp; Internet Protocol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CBB9D64-9D52-427F-B57F-FAD8EC88E6B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 algorithm (4)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Basic idea: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Each node periodically sends its own distance vector estimate to neighbours</a:t>
            </a:r>
          </a:p>
          <a:p>
            <a:pPr eaLnBrk="1" hangingPunct="1"/>
            <a:r>
              <a:rPr lang="en-US" sz="2400" smtClean="0"/>
              <a:t>When a node x receives new DV estimate from neighbor, it updates its own DV using B-F equation: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757238" y="3908425"/>
            <a:ext cx="710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latin typeface="Times" pitchFamily="18" charset="0"/>
                <a:cs typeface="Times New Roman" pitchFamily="18" charset="0"/>
              </a:rPr>
              <a:t> N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>
                <a:latin typeface="Comic Sans MS" pitchFamily="66" charset="0"/>
              </a:rPr>
              <a:t>Under minor, natural conditions, the estimate 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(y) converge to the actual least cost </a:t>
            </a:r>
            <a:r>
              <a:rPr lang="en-US" sz="2400">
                <a:latin typeface="Comic Sans MS" pitchFamily="66" charset="0"/>
              </a:rPr>
              <a:t>d</a:t>
            </a:r>
            <a:r>
              <a:rPr lang="en-US" sz="2400" baseline="-25000">
                <a:latin typeface="Comic Sans MS" pitchFamily="66" charset="0"/>
              </a:rPr>
              <a:t>x</a:t>
            </a:r>
            <a:r>
              <a:rPr lang="en-US" sz="2400">
                <a:latin typeface="Comic Sans MS" pitchFamily="66" charset="0"/>
              </a:rPr>
              <a:t>(y)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01B2916-6726-49CB-8064-2A990F69D6A8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 Algorithm (5)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3781425" cy="46482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Iterative, asynchronous: </a:t>
            </a:r>
            <a:r>
              <a:rPr lang="en-US" sz="2000" smtClean="0"/>
              <a:t>each local iteration caused by: </a:t>
            </a:r>
          </a:p>
          <a:p>
            <a:pPr eaLnBrk="1" hangingPunct="1"/>
            <a:r>
              <a:rPr lang="en-US" sz="2000" smtClean="0"/>
              <a:t>local link cost change </a:t>
            </a:r>
          </a:p>
          <a:p>
            <a:pPr eaLnBrk="1" hangingPunct="1"/>
            <a:r>
              <a:rPr lang="en-US" sz="2000" smtClean="0"/>
              <a:t>DV update message from neighbour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Distributed:</a:t>
            </a:r>
            <a:endParaRPr lang="en-US" sz="2400" smtClean="0"/>
          </a:p>
          <a:p>
            <a:pPr eaLnBrk="1" hangingPunct="1"/>
            <a:r>
              <a:rPr lang="en-US" sz="2000" smtClean="0"/>
              <a:t>each node notifies neighbours </a:t>
            </a:r>
            <a:r>
              <a:rPr lang="en-US" sz="2000" i="1" smtClean="0"/>
              <a:t>only</a:t>
            </a:r>
            <a:r>
              <a:rPr lang="en-US" sz="2000" smtClean="0"/>
              <a:t> when its DV changes</a:t>
            </a:r>
          </a:p>
          <a:p>
            <a:pPr lvl="1" eaLnBrk="1" hangingPunct="1"/>
            <a:r>
              <a:rPr lang="en-US" sz="1800" smtClean="0"/>
              <a:t>neighbours then notify their neighbours if necessary</a:t>
            </a:r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29225" y="1762125"/>
            <a:ext cx="3552825" cy="4141788"/>
            <a:chOff x="3354" y="954"/>
            <a:chExt cx="2238" cy="2609"/>
          </a:xfrm>
        </p:grpSpPr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3372" y="954"/>
              <a:ext cx="2220" cy="2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sz="2400" i="1">
                  <a:solidFill>
                    <a:schemeClr val="accent2"/>
                  </a:solidFill>
                </a:rPr>
                <a:t>wait</a:t>
              </a:r>
              <a:r>
                <a:rPr lang="en-US" sz="2000"/>
                <a:t> for (change in local link cost msg from neighbour)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2000"/>
            </a:p>
            <a:p>
              <a:pPr eaLnBrk="0" hangingPunct="0">
                <a:spcBef>
                  <a:spcPct val="50000"/>
                </a:spcBef>
              </a:pPr>
              <a:r>
                <a:rPr lang="en-US" sz="2400" i="1">
                  <a:solidFill>
                    <a:schemeClr val="accent2"/>
                  </a:solidFill>
                </a:rPr>
                <a:t>recompute</a:t>
              </a:r>
              <a:r>
                <a:rPr lang="en-US" sz="2000"/>
                <a:t> estimates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2000"/>
            </a:p>
            <a:p>
              <a:pPr eaLnBrk="0" hangingPunct="0">
                <a:spcBef>
                  <a:spcPct val="50000"/>
                </a:spcBef>
              </a:pPr>
              <a:r>
                <a:rPr lang="en-US" sz="2000"/>
                <a:t>if DV to any dest has changed, </a:t>
              </a:r>
              <a:r>
                <a:rPr lang="en-US" sz="2400" i="1">
                  <a:solidFill>
                    <a:schemeClr val="accent2"/>
                  </a:solidFill>
                </a:rPr>
                <a:t>notify</a:t>
              </a:r>
              <a:r>
                <a:rPr lang="en-US" sz="2000"/>
                <a:t> neighbours </a:t>
              </a:r>
              <a:endParaRPr lang="en-US" sz="2400"/>
            </a:p>
            <a:p>
              <a:pPr algn="ctr"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4344" y="1776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4338" y="2418"/>
              <a:ext cx="0" cy="3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Freeform 8"/>
            <p:cNvSpPr>
              <a:spLocks/>
            </p:cNvSpPr>
            <p:nvPr/>
          </p:nvSpPr>
          <p:spPr bwMode="auto">
            <a:xfrm>
              <a:off x="3354" y="1212"/>
              <a:ext cx="978" cy="2256"/>
            </a:xfrm>
            <a:custGeom>
              <a:avLst/>
              <a:gdLst>
                <a:gd name="T0" fmla="*/ 960 w 978"/>
                <a:gd name="T1" fmla="*/ 2010 h 2256"/>
                <a:gd name="T2" fmla="*/ 961 w 978"/>
                <a:gd name="T3" fmla="*/ 2256 h 2256"/>
                <a:gd name="T4" fmla="*/ 0 w 978"/>
                <a:gd name="T5" fmla="*/ 2256 h 2256"/>
                <a:gd name="T6" fmla="*/ 0 w 978"/>
                <a:gd name="T7" fmla="*/ 0 h 2256"/>
                <a:gd name="T8" fmla="*/ 978 w 978"/>
                <a:gd name="T9" fmla="*/ 0 h 2256"/>
                <a:gd name="T10" fmla="*/ 978 w 978"/>
                <a:gd name="T11" fmla="*/ 155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4873625" y="1379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Each node: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9492C17-ABB2-4A7D-BF8F-0A4DA1F5A83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3087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8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8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x   y   z</a:t>
              </a:r>
            </a:p>
          </p:txBody>
        </p:sp>
        <p:sp>
          <p:nvSpPr>
            <p:cNvPr id="3088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3088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y</a:t>
              </a:r>
            </a:p>
          </p:txBody>
        </p:sp>
        <p:sp>
          <p:nvSpPr>
            <p:cNvPr id="3088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z</a:t>
              </a:r>
            </a:p>
          </p:txBody>
        </p:sp>
        <p:sp>
          <p:nvSpPr>
            <p:cNvPr id="3088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0  2   7</a:t>
              </a:r>
            </a:p>
          </p:txBody>
        </p:sp>
        <p:sp>
          <p:nvSpPr>
            <p:cNvPr id="3088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8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8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8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9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9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∞</a:t>
              </a:r>
            </a:p>
          </p:txBody>
        </p:sp>
        <p:sp>
          <p:nvSpPr>
            <p:cNvPr id="30892" name="Text Box 16"/>
            <p:cNvSpPr txBox="1">
              <a:spLocks noChangeArrowheads="1"/>
            </p:cNvSpPr>
            <p:nvPr/>
          </p:nvSpPr>
          <p:spPr bwMode="auto">
            <a:xfrm rot="-54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from</a:t>
              </a:r>
            </a:p>
          </p:txBody>
        </p:sp>
        <p:sp>
          <p:nvSpPr>
            <p:cNvPr id="3089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>
                  <a:latin typeface="Comic Sans MS" pitchFamily="66" charset="0"/>
                </a:rPr>
                <a:t>cost to</a:t>
              </a:r>
            </a:p>
          </p:txBody>
        </p:sp>
      </p:grpSp>
      <p:sp>
        <p:nvSpPr>
          <p:cNvPr id="30725" name="Text Box 18"/>
          <p:cNvSpPr txBox="1">
            <a:spLocks noChangeArrowheads="1"/>
          </p:cNvSpPr>
          <p:nvPr/>
        </p:nvSpPr>
        <p:spPr bwMode="auto">
          <a:xfrm rot="-54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26" name="Text Box 19"/>
          <p:cNvSpPr txBox="1">
            <a:spLocks noChangeArrowheads="1"/>
          </p:cNvSpPr>
          <p:nvPr/>
        </p:nvSpPr>
        <p:spPr bwMode="auto">
          <a:xfrm rot="-54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27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30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31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32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33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0  2   3</a:t>
            </a:r>
          </a:p>
        </p:txBody>
      </p:sp>
      <p:sp>
        <p:nvSpPr>
          <p:cNvPr id="30734" name="Text Box 27"/>
          <p:cNvSpPr txBox="1">
            <a:spLocks noChangeArrowheads="1"/>
          </p:cNvSpPr>
          <p:nvPr/>
        </p:nvSpPr>
        <p:spPr bwMode="auto">
          <a:xfrm rot="-54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35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36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39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40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41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42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0  2   3</a:t>
            </a:r>
          </a:p>
        </p:txBody>
      </p:sp>
      <p:sp>
        <p:nvSpPr>
          <p:cNvPr id="30743" name="Text Box 36"/>
          <p:cNvSpPr txBox="1">
            <a:spLocks noChangeArrowheads="1"/>
          </p:cNvSpPr>
          <p:nvPr/>
        </p:nvSpPr>
        <p:spPr bwMode="auto">
          <a:xfrm rot="-54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44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45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6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7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48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49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50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51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752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753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754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755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756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57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8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9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60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61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62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63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0  2   7</a:t>
            </a:r>
          </a:p>
        </p:txBody>
      </p:sp>
      <p:sp>
        <p:nvSpPr>
          <p:cNvPr id="30764" name="Text Box 57"/>
          <p:cNvSpPr txBox="1">
            <a:spLocks noChangeArrowheads="1"/>
          </p:cNvSpPr>
          <p:nvPr/>
        </p:nvSpPr>
        <p:spPr bwMode="auto">
          <a:xfrm rot="-54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65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66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7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8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69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70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71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72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0  2   3</a:t>
            </a:r>
          </a:p>
        </p:txBody>
      </p:sp>
      <p:sp>
        <p:nvSpPr>
          <p:cNvPr id="30773" name="Text Box 66"/>
          <p:cNvSpPr txBox="1">
            <a:spLocks noChangeArrowheads="1"/>
          </p:cNvSpPr>
          <p:nvPr/>
        </p:nvSpPr>
        <p:spPr bwMode="auto">
          <a:xfrm rot="-54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74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75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6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7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78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79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80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81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0  2   3</a:t>
            </a:r>
          </a:p>
        </p:txBody>
      </p:sp>
      <p:sp>
        <p:nvSpPr>
          <p:cNvPr id="30782" name="Text Box 75"/>
          <p:cNvSpPr txBox="1">
            <a:spLocks noChangeArrowheads="1"/>
          </p:cNvSpPr>
          <p:nvPr/>
        </p:nvSpPr>
        <p:spPr bwMode="auto">
          <a:xfrm rot="-54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83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84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5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6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87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88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89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90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0  2   7</a:t>
            </a:r>
          </a:p>
        </p:txBody>
      </p:sp>
      <p:sp>
        <p:nvSpPr>
          <p:cNvPr id="30791" name="Text Box 84"/>
          <p:cNvSpPr txBox="1">
            <a:spLocks noChangeArrowheads="1"/>
          </p:cNvSpPr>
          <p:nvPr/>
        </p:nvSpPr>
        <p:spPr bwMode="auto">
          <a:xfrm rot="-54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from</a:t>
            </a:r>
          </a:p>
        </p:txBody>
      </p:sp>
      <p:sp>
        <p:nvSpPr>
          <p:cNvPr id="30792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793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94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95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   y   z</a:t>
            </a:r>
          </a:p>
        </p:txBody>
      </p:sp>
      <p:sp>
        <p:nvSpPr>
          <p:cNvPr id="30796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x</a:t>
            </a:r>
          </a:p>
        </p:txBody>
      </p:sp>
      <p:sp>
        <p:nvSpPr>
          <p:cNvPr id="30797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y</a:t>
            </a:r>
          </a:p>
        </p:txBody>
      </p:sp>
      <p:sp>
        <p:nvSpPr>
          <p:cNvPr id="30798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z</a:t>
            </a:r>
          </a:p>
        </p:txBody>
      </p:sp>
      <p:sp>
        <p:nvSpPr>
          <p:cNvPr id="30799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800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801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</p:txBody>
      </p:sp>
      <p:sp>
        <p:nvSpPr>
          <p:cNvPr id="30802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7</a:t>
            </a:r>
          </a:p>
        </p:txBody>
      </p:sp>
      <p:sp>
        <p:nvSpPr>
          <p:cNvPr id="30803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1</a:t>
            </a:r>
          </a:p>
        </p:txBody>
      </p:sp>
      <p:sp>
        <p:nvSpPr>
          <p:cNvPr id="30804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0</a:t>
            </a:r>
          </a:p>
        </p:txBody>
      </p:sp>
      <p:sp>
        <p:nvSpPr>
          <p:cNvPr id="30805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cost to</a:t>
            </a:r>
          </a:p>
        </p:txBody>
      </p:sp>
      <p:sp>
        <p:nvSpPr>
          <p:cNvPr id="30806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</a:t>
            </a:r>
          </a:p>
          <a:p>
            <a:pPr eaLnBrk="0" hangingPunct="0"/>
            <a:r>
              <a:rPr lang="en-US" sz="1800">
                <a:latin typeface="Comic Sans MS" pitchFamily="66" charset="0"/>
              </a:rPr>
              <a:t>2   0   1</a:t>
            </a:r>
          </a:p>
        </p:txBody>
      </p:sp>
      <p:sp>
        <p:nvSpPr>
          <p:cNvPr id="30807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∞ ∞  ∞</a:t>
            </a:r>
          </a:p>
        </p:txBody>
      </p:sp>
      <p:sp>
        <p:nvSpPr>
          <p:cNvPr id="30808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2   0   1</a:t>
            </a:r>
          </a:p>
        </p:txBody>
      </p:sp>
      <p:sp>
        <p:nvSpPr>
          <p:cNvPr id="30809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7   1   0</a:t>
            </a:r>
          </a:p>
        </p:txBody>
      </p:sp>
      <p:sp>
        <p:nvSpPr>
          <p:cNvPr id="30810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2  0   1</a:t>
            </a:r>
          </a:p>
        </p:txBody>
      </p:sp>
      <p:sp>
        <p:nvSpPr>
          <p:cNvPr id="30811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7   1   0</a:t>
            </a:r>
          </a:p>
        </p:txBody>
      </p:sp>
      <p:sp>
        <p:nvSpPr>
          <p:cNvPr id="30812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2  0   1</a:t>
            </a:r>
          </a:p>
        </p:txBody>
      </p:sp>
      <p:sp>
        <p:nvSpPr>
          <p:cNvPr id="30813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3  1   0</a:t>
            </a:r>
          </a:p>
        </p:txBody>
      </p:sp>
      <p:sp>
        <p:nvSpPr>
          <p:cNvPr id="30814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2   0   1</a:t>
            </a:r>
          </a:p>
        </p:txBody>
      </p:sp>
      <p:sp>
        <p:nvSpPr>
          <p:cNvPr id="30815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3  1   0</a:t>
            </a:r>
          </a:p>
        </p:txBody>
      </p:sp>
      <p:sp>
        <p:nvSpPr>
          <p:cNvPr id="30816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2  0   1</a:t>
            </a:r>
          </a:p>
        </p:txBody>
      </p:sp>
      <p:sp>
        <p:nvSpPr>
          <p:cNvPr id="30817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3  1   0</a:t>
            </a:r>
          </a:p>
        </p:txBody>
      </p:sp>
      <p:sp>
        <p:nvSpPr>
          <p:cNvPr id="30818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2  0   1</a:t>
            </a:r>
          </a:p>
        </p:txBody>
      </p:sp>
      <p:sp>
        <p:nvSpPr>
          <p:cNvPr id="30819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3  1   0</a:t>
            </a:r>
          </a:p>
        </p:txBody>
      </p:sp>
      <p:sp>
        <p:nvSpPr>
          <p:cNvPr id="30820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1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2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3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4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5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6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7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8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9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30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31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mic Sans MS" pitchFamily="66" charset="0"/>
              </a:rPr>
              <a:t>time</a:t>
            </a:r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3084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3084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085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3087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3086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2400">
                    <a:latin typeface="Times New Roman" pitchFamily="18" charset="0"/>
                  </a:endParaRPr>
                </a:p>
              </p:txBody>
            </p:sp>
            <p:sp>
              <p:nvSpPr>
                <p:cNvPr id="3087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3087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7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>
                        <a:latin typeface="Comic Sans MS" pitchFamily="66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0857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omic Sans MS" pitchFamily="66" charset="0"/>
                  </a:rPr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0858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omic Sans MS" pitchFamily="66" charset="0"/>
                  </a:rPr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0859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omic Sans MS" pitchFamily="66" charset="0"/>
                  </a:rPr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8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3086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GB" sz="2400">
                    <a:latin typeface="Times New Roman" pitchFamily="18" charset="0"/>
                  </a:endParaRPr>
                </a:p>
              </p:txBody>
            </p:sp>
            <p:sp>
              <p:nvSpPr>
                <p:cNvPr id="3086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3086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6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>
                        <a:latin typeface="Comic Sans MS" pitchFamily="66" charset="0"/>
                      </a:rPr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0833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>
                <a:latin typeface="Comic Sans MS" pitchFamily="66" charset="0"/>
              </a:rPr>
              <a:t>node x table</a:t>
            </a:r>
          </a:p>
        </p:txBody>
      </p:sp>
      <p:sp>
        <p:nvSpPr>
          <p:cNvPr id="30834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>
                <a:latin typeface="Comic Sans MS" pitchFamily="66" charset="0"/>
              </a:rPr>
              <a:t>node y table</a:t>
            </a:r>
          </a:p>
        </p:txBody>
      </p:sp>
      <p:sp>
        <p:nvSpPr>
          <p:cNvPr id="30835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u="sng">
                <a:latin typeface="Comic Sans MS" pitchFamily="66" charset="0"/>
              </a:rPr>
              <a:t>node z table</a:t>
            </a:r>
          </a:p>
        </p:txBody>
      </p:sp>
      <p:sp>
        <p:nvSpPr>
          <p:cNvPr id="30836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7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8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9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0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1" name="Rectangle 168"/>
          <p:cNvSpPr>
            <a:spLocks noChangeArrowheads="1"/>
          </p:cNvSpPr>
          <p:nvPr/>
        </p:nvSpPr>
        <p:spPr bwMode="auto">
          <a:xfrm>
            <a:off x="1590675" y="187325"/>
            <a:ext cx="454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fr-FR" sz="1800" baseline="-25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 = min{c(x,y) + D</a:t>
            </a:r>
            <a:r>
              <a:rPr lang="fr-FR" sz="1800" baseline="-25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(y), c(x,z) + D</a:t>
            </a:r>
            <a:r>
              <a:rPr lang="fr-FR" sz="1800" baseline="-250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z</a:t>
            </a:r>
            <a: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(y)} </a:t>
            </a:r>
            <a:b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</a:br>
            <a:r>
              <a:rPr lang="fr-FR" sz="180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0842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43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sz="1800" i="1">
                <a:latin typeface="Comic Sans MS" pitchFamily="66" charset="0"/>
              </a:rPr>
              <a:t>D</a:t>
            </a:r>
            <a:r>
              <a:rPr lang="fr-FR" sz="1800" i="1" baseline="-25000">
                <a:latin typeface="Comic Sans MS" pitchFamily="66" charset="0"/>
              </a:rPr>
              <a:t>x</a:t>
            </a:r>
            <a:r>
              <a:rPr lang="fr-FR" sz="1800" i="1">
                <a:latin typeface="Comic Sans MS" pitchFamily="66" charset="0"/>
              </a:rPr>
              <a:t>(z) = </a:t>
            </a:r>
            <a:r>
              <a:rPr lang="fr-FR" sz="1800">
                <a:latin typeface="Comic Sans MS" pitchFamily="66" charset="0"/>
              </a:rPr>
              <a:t>min{</a:t>
            </a:r>
            <a:r>
              <a:rPr lang="fr-FR" sz="1800" i="1">
                <a:latin typeface="Comic Sans MS" pitchFamily="66" charset="0"/>
              </a:rPr>
              <a:t>c(x,y) + </a:t>
            </a:r>
            <a:br>
              <a:rPr lang="fr-FR" sz="1800" i="1">
                <a:latin typeface="Comic Sans MS" pitchFamily="66" charset="0"/>
              </a:rPr>
            </a:br>
            <a:r>
              <a:rPr lang="fr-FR" sz="1800" i="1">
                <a:latin typeface="Comic Sans MS" pitchFamily="66" charset="0"/>
              </a:rPr>
              <a:t>      D</a:t>
            </a:r>
            <a:r>
              <a:rPr lang="fr-FR" sz="1800" i="1" baseline="-25000">
                <a:latin typeface="Comic Sans MS" pitchFamily="66" charset="0"/>
              </a:rPr>
              <a:t>y</a:t>
            </a:r>
            <a:r>
              <a:rPr lang="fr-FR" sz="1800" i="1">
                <a:latin typeface="Comic Sans MS" pitchFamily="66" charset="0"/>
              </a:rPr>
              <a:t>(z), c(x,z) + D</a:t>
            </a:r>
            <a:r>
              <a:rPr lang="fr-FR" sz="1800" i="1" baseline="-25000">
                <a:latin typeface="Comic Sans MS" pitchFamily="66" charset="0"/>
              </a:rPr>
              <a:t>z</a:t>
            </a:r>
            <a:r>
              <a:rPr lang="fr-FR" sz="1800" i="1">
                <a:latin typeface="Comic Sans MS" pitchFamily="66" charset="0"/>
              </a:rPr>
              <a:t>(z)</a:t>
            </a:r>
            <a:r>
              <a:rPr lang="fr-FR" sz="1800">
                <a:latin typeface="Comic Sans MS" pitchFamily="66" charset="0"/>
              </a:rPr>
              <a:t>} </a:t>
            </a:r>
          </a:p>
          <a:p>
            <a:pPr algn="just" eaLnBrk="0" hangingPunct="0"/>
            <a:r>
              <a:rPr lang="fr-FR" sz="1800">
                <a:latin typeface="Comic Sans MS" pitchFamily="66" charset="0"/>
              </a:rPr>
              <a:t>= min{2+1 , 7+0} = 3</a:t>
            </a:r>
          </a:p>
        </p:txBody>
      </p:sp>
      <p:sp>
        <p:nvSpPr>
          <p:cNvPr id="30844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E614D3C-6DBF-45ED-8A88-4F1C34D6F93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Vector: link cost changes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Link cost changes:</a:t>
            </a:r>
            <a:endParaRPr lang="en-US" sz="2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node detects local link cost change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updates routing info, recalculates </a:t>
            </a:r>
            <a:br>
              <a:rPr lang="en-US" sz="2000">
                <a:latin typeface="Comic Sans MS" pitchFamily="66" charset="0"/>
              </a:rPr>
            </a:br>
            <a:r>
              <a:rPr lang="en-US" sz="2000">
                <a:latin typeface="Comic Sans MS" pitchFamily="66" charset="0"/>
              </a:rPr>
              <a:t>distance vector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if DV changes, notify neighbours </a:t>
            </a:r>
            <a:endParaRPr lang="en-US" sz="240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31752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1758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9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0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31785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6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1777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0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1781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1783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1763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64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65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31769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1773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1775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7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1767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68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1" name="Rectangle 41"/>
          <p:cNvSpPr>
            <a:spLocks noChangeArrowheads="1"/>
          </p:cNvSpPr>
          <p:nvPr/>
        </p:nvSpPr>
        <p:spPr bwMode="auto">
          <a:xfrm>
            <a:off x="1547813" y="3429000"/>
            <a:ext cx="7304087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At time </a:t>
            </a:r>
            <a:r>
              <a:rPr lang="en-US" sz="1800" i="1">
                <a:latin typeface="Comic Sans MS" pitchFamily="66" charset="0"/>
              </a:rPr>
              <a:t>t</a:t>
            </a:r>
            <a:r>
              <a:rPr lang="en-US" sz="1800" i="1" baseline="-25000">
                <a:latin typeface="Comic Sans MS" pitchFamily="66" charset="0"/>
              </a:rPr>
              <a:t>0</a:t>
            </a:r>
            <a:r>
              <a:rPr lang="en-US" sz="1800">
                <a:latin typeface="Comic Sans MS" pitchFamily="66" charset="0"/>
              </a:rPr>
              <a:t>, </a:t>
            </a:r>
            <a:r>
              <a:rPr lang="en-US" sz="1800" i="1">
                <a:latin typeface="Comic Sans MS" pitchFamily="66" charset="0"/>
              </a:rPr>
              <a:t>y</a:t>
            </a:r>
            <a:r>
              <a:rPr lang="en-US" sz="1800">
                <a:latin typeface="Comic Sans MS" pitchFamily="66" charset="0"/>
              </a:rPr>
              <a:t> detects the link-cost change, updates its DV, 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and informs its neighbours.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endParaRPr lang="en-US" sz="1800">
              <a:latin typeface="Comic Sans MS" pitchFamily="66" charset="0"/>
            </a:endParaRP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At time </a:t>
            </a:r>
            <a:r>
              <a:rPr lang="en-US" sz="1800" i="1">
                <a:latin typeface="Comic Sans MS" pitchFamily="66" charset="0"/>
              </a:rPr>
              <a:t>t</a:t>
            </a:r>
            <a:r>
              <a:rPr lang="en-US" sz="1800" i="1" baseline="-25000">
                <a:latin typeface="Comic Sans MS" pitchFamily="66" charset="0"/>
              </a:rPr>
              <a:t>1</a:t>
            </a:r>
            <a:r>
              <a:rPr lang="en-US" sz="1800">
                <a:latin typeface="Comic Sans MS" pitchFamily="66" charset="0"/>
              </a:rPr>
              <a:t>, </a:t>
            </a:r>
            <a:r>
              <a:rPr lang="en-US" sz="1800" i="1">
                <a:latin typeface="Comic Sans MS" pitchFamily="66" charset="0"/>
              </a:rPr>
              <a:t>z</a:t>
            </a:r>
            <a:r>
              <a:rPr lang="en-US" sz="1800">
                <a:latin typeface="Comic Sans MS" pitchFamily="66" charset="0"/>
              </a:rPr>
              <a:t> receives the update from </a:t>
            </a:r>
            <a:r>
              <a:rPr lang="en-US" sz="1800" i="1">
                <a:latin typeface="Comic Sans MS" pitchFamily="66" charset="0"/>
              </a:rPr>
              <a:t>y</a:t>
            </a:r>
            <a:r>
              <a:rPr lang="en-US" sz="1800">
                <a:latin typeface="Comic Sans MS" pitchFamily="66" charset="0"/>
              </a:rPr>
              <a:t> and updates its table. 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It computes a new least cost to </a:t>
            </a:r>
            <a:r>
              <a:rPr lang="en-US" sz="1800" i="1">
                <a:latin typeface="Comic Sans MS" pitchFamily="66" charset="0"/>
              </a:rPr>
              <a:t>x</a:t>
            </a:r>
            <a:r>
              <a:rPr lang="en-US" sz="1800">
                <a:latin typeface="Comic Sans MS" pitchFamily="66" charset="0"/>
              </a:rPr>
              <a:t>  and sends its neighbours its DV.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endParaRPr lang="en-US" sz="1800">
              <a:latin typeface="Comic Sans MS" pitchFamily="66" charset="0"/>
            </a:endParaRP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At time </a:t>
            </a:r>
            <a:r>
              <a:rPr lang="en-US" sz="1800" i="1">
                <a:latin typeface="Comic Sans MS" pitchFamily="66" charset="0"/>
              </a:rPr>
              <a:t>t</a:t>
            </a:r>
            <a:r>
              <a:rPr lang="en-US" sz="1800" i="1" baseline="-25000">
                <a:latin typeface="Comic Sans MS" pitchFamily="66" charset="0"/>
              </a:rPr>
              <a:t>2</a:t>
            </a:r>
            <a:r>
              <a:rPr lang="en-US" sz="1800">
                <a:latin typeface="Comic Sans MS" pitchFamily="66" charset="0"/>
              </a:rPr>
              <a:t>, </a:t>
            </a:r>
            <a:r>
              <a:rPr lang="en-US" sz="1800" i="1">
                <a:latin typeface="Comic Sans MS" pitchFamily="66" charset="0"/>
              </a:rPr>
              <a:t>y</a:t>
            </a:r>
            <a:r>
              <a:rPr lang="en-US" sz="1800">
                <a:latin typeface="Comic Sans MS" pitchFamily="66" charset="0"/>
              </a:rPr>
              <a:t> receives </a:t>
            </a:r>
            <a:r>
              <a:rPr lang="en-US" sz="1800" i="1">
                <a:latin typeface="Comic Sans MS" pitchFamily="66" charset="0"/>
              </a:rPr>
              <a:t>z</a:t>
            </a:r>
            <a:r>
              <a:rPr lang="en-US" sz="1800">
                <a:latin typeface="Comic Sans MS" pitchFamily="66" charset="0"/>
              </a:rPr>
              <a:t>’s update and updates its distance table. 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 i="1">
                <a:latin typeface="Comic Sans MS" pitchFamily="66" charset="0"/>
              </a:rPr>
              <a:t>y</a:t>
            </a:r>
            <a:r>
              <a:rPr lang="en-US" sz="1800">
                <a:latin typeface="Comic Sans MS" pitchFamily="66" charset="0"/>
              </a:rPr>
              <a:t>’s least costs do not change and hence </a:t>
            </a:r>
            <a:r>
              <a:rPr lang="en-US" sz="1800" i="1">
                <a:latin typeface="Comic Sans MS" pitchFamily="66" charset="0"/>
              </a:rPr>
              <a:t>y</a:t>
            </a:r>
            <a:r>
              <a:rPr lang="en-US" sz="1800">
                <a:latin typeface="Comic Sans MS" pitchFamily="66" charset="0"/>
              </a:rPr>
              <a:t>  does </a:t>
            </a:r>
            <a:r>
              <a:rPr lang="en-US" sz="1800" i="1">
                <a:latin typeface="Comic Sans MS" pitchFamily="66" charset="0"/>
              </a:rPr>
              <a:t>not</a:t>
            </a:r>
            <a:r>
              <a:rPr lang="en-US" sz="1800">
                <a:latin typeface="Comic Sans MS" pitchFamily="66" charset="0"/>
              </a:rPr>
              <a:t> send any 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r>
              <a:rPr lang="en-US" sz="1800">
                <a:latin typeface="Comic Sans MS" pitchFamily="66" charset="0"/>
              </a:rPr>
              <a:t>message to </a:t>
            </a:r>
            <a:r>
              <a:rPr lang="en-US" sz="1800" i="1">
                <a:latin typeface="Comic Sans MS" pitchFamily="66" charset="0"/>
              </a:rPr>
              <a:t>z</a:t>
            </a:r>
            <a:r>
              <a:rPr lang="en-US" sz="1800">
                <a:latin typeface="Comic Sans MS" pitchFamily="66" charset="0"/>
              </a:rPr>
              <a:t>. </a:t>
            </a:r>
          </a:p>
          <a:p>
            <a:pPr eaLnBrk="0" hangingPunct="0">
              <a:tabLst>
                <a:tab pos="228600" algn="l"/>
                <a:tab pos="457200" algn="l"/>
              </a:tabLst>
            </a:pPr>
            <a:endParaRPr lang="en-US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9FBE128-ED44-4DA3-8C91-2D64FA43C98D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Distance Vector: link cost changes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962025" y="1346200"/>
            <a:ext cx="3810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Link cost changes:</a:t>
            </a:r>
            <a:endParaRPr lang="en-US" sz="2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good news travels fast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bad news travels slow - “count to infinity” problem!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>
                <a:latin typeface="Comic Sans MS" pitchFamily="66" charset="0"/>
              </a:rPr>
              <a:t>44 iterations before algorithm stabilizes: see text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GB" sz="2000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GB" sz="2000">
                <a:solidFill>
                  <a:srgbClr val="FF0000"/>
                </a:solidFill>
                <a:latin typeface="Comic Sans MS" pitchFamily="66" charset="0"/>
              </a:rPr>
              <a:t>Please read section 4.5.2 of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Kurose &amp; Ross (Ed. 4)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sz="2000">
              <a:solidFill>
                <a:srgbClr val="FF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89563" y="1600200"/>
            <a:ext cx="2184400" cy="1314450"/>
            <a:chOff x="3805" y="938"/>
            <a:chExt cx="1376" cy="828"/>
          </a:xfrm>
        </p:grpSpPr>
        <p:sp>
          <p:nvSpPr>
            <p:cNvPr id="32775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2781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32808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Comic Sans MS" pitchFamily="66" charset="0"/>
                  </a:rPr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32800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3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2804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2806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2786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88" name="Text Box 28"/>
            <p:cNvSpPr txBox="1">
              <a:spLocks noChangeArrowheads="1"/>
            </p:cNvSpPr>
            <p:nvPr/>
          </p:nvSpPr>
          <p:spPr bwMode="auto">
            <a:xfrm>
              <a:off x="4351" y="152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Comic Sans MS" pitchFamily="66" charset="0"/>
                </a:rPr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32792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2796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2798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>
                      <a:latin typeface="Comic Sans MS" pitchFamily="66" charset="0"/>
                    </a:rPr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32790" name="Text Box 38"/>
            <p:cNvSpPr txBox="1">
              <a:spLocks noChangeArrowheads="1"/>
            </p:cNvSpPr>
            <p:nvPr/>
          </p:nvSpPr>
          <p:spPr bwMode="auto">
            <a:xfrm>
              <a:off x="3964" y="93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791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C86F117-AB88-4E9D-A003-4EE6858F9DCC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Comparison of LS and DV algorithms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Message complexity</a:t>
            </a:r>
            <a:endParaRPr lang="en-US" sz="24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LS:</a:t>
            </a:r>
            <a:r>
              <a:rPr lang="en-US" sz="2000" smtClean="0"/>
              <a:t> with n nodes, E links, O(nE) msgs sent  </a:t>
            </a:r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DV:</a:t>
            </a:r>
            <a:r>
              <a:rPr lang="en-US" sz="2000" smtClean="0">
                <a:solidFill>
                  <a:srgbClr val="FF0000"/>
                </a:solidFill>
              </a:rPr>
              <a:t> </a:t>
            </a:r>
            <a:r>
              <a:rPr lang="en-US" sz="2000" smtClean="0"/>
              <a:t>exchange between neighbours only</a:t>
            </a:r>
          </a:p>
          <a:p>
            <a:pPr lvl="1" eaLnBrk="1" hangingPunct="1"/>
            <a:r>
              <a:rPr lang="en-US" sz="2000" smtClean="0"/>
              <a:t>convergence time varies</a:t>
            </a:r>
            <a:endParaRPr lang="en-US" sz="1800" smtClean="0"/>
          </a:p>
          <a:p>
            <a:pPr eaLnBrk="1" hangingPunct="1">
              <a:spcBef>
                <a:spcPct val="50000"/>
              </a:spcBef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Speed of Convergence</a:t>
            </a:r>
            <a:endParaRPr lang="en-US" sz="24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LS:</a:t>
            </a:r>
            <a:r>
              <a:rPr lang="en-US" sz="2000" smtClean="0"/>
              <a:t> O(n</a:t>
            </a:r>
            <a:r>
              <a:rPr lang="en-US" sz="2000" b="1" baseline="30000" smtClean="0"/>
              <a:t>2</a:t>
            </a:r>
            <a:r>
              <a:rPr lang="en-US" sz="2000" smtClean="0"/>
              <a:t>) algorithm requires O(nE) msgs</a:t>
            </a:r>
          </a:p>
          <a:p>
            <a:pPr lvl="1" eaLnBrk="1" hangingPunct="1">
              <a:buFont typeface="ZapfDingbats" pitchFamily="82" charset="2"/>
              <a:buNone/>
            </a:pPr>
            <a:endParaRPr lang="en-US" sz="18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DV</a:t>
            </a:r>
            <a:r>
              <a:rPr lang="en-US" sz="2000" smtClean="0"/>
              <a:t>: convergence time varies</a:t>
            </a:r>
          </a:p>
          <a:p>
            <a:pPr lvl="1" eaLnBrk="1" hangingPunct="1"/>
            <a:r>
              <a:rPr lang="en-US" sz="2000" smtClean="0"/>
              <a:t>may be routing loops</a:t>
            </a:r>
          </a:p>
          <a:p>
            <a:pPr lvl="1" eaLnBrk="1" hangingPunct="1"/>
            <a:r>
              <a:rPr lang="en-US" sz="2000" smtClean="0"/>
              <a:t>count-to-infinity problem</a:t>
            </a:r>
            <a:endParaRPr lang="en-US" sz="1800" smtClean="0"/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295400"/>
            <a:ext cx="4010025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Robustness:</a:t>
            </a:r>
            <a:r>
              <a:rPr lang="en-US" sz="2400" smtClean="0"/>
              <a:t> what happens if router malfunctions?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LS: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000" smtClean="0"/>
              <a:t>node can advertise incorrect </a:t>
            </a:r>
            <a:r>
              <a:rPr lang="en-US" sz="2000" i="1" smtClean="0">
                <a:solidFill>
                  <a:schemeClr val="accent2"/>
                </a:solidFill>
              </a:rPr>
              <a:t>link</a:t>
            </a:r>
            <a:r>
              <a:rPr lang="en-US" sz="2000" smtClean="0"/>
              <a:t> cost</a:t>
            </a:r>
          </a:p>
          <a:p>
            <a:pPr lvl="1" eaLnBrk="1" hangingPunct="1"/>
            <a:r>
              <a:rPr lang="en-US" sz="2000" smtClean="0"/>
              <a:t>each node computes only its </a:t>
            </a:r>
            <a:r>
              <a:rPr lang="en-US" sz="2000" i="1" smtClean="0"/>
              <a:t>own</a:t>
            </a:r>
            <a:r>
              <a:rPr lang="en-US" sz="2000" smtClean="0"/>
              <a:t> table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DV:</a:t>
            </a:r>
            <a:endParaRPr lang="en-US" sz="2400" smtClean="0"/>
          </a:p>
          <a:p>
            <a:pPr lvl="1" eaLnBrk="1" hangingPunct="1"/>
            <a:r>
              <a:rPr lang="en-US" sz="2000" smtClean="0"/>
              <a:t>DV node can advertise incorrect </a:t>
            </a:r>
            <a:r>
              <a:rPr lang="en-US" sz="2000" i="1" smtClean="0">
                <a:solidFill>
                  <a:schemeClr val="accent2"/>
                </a:solidFill>
              </a:rPr>
              <a:t>path</a:t>
            </a:r>
            <a:r>
              <a:rPr lang="en-US" sz="2000" smtClean="0"/>
              <a:t> cost</a:t>
            </a:r>
          </a:p>
          <a:p>
            <a:pPr lvl="1" eaLnBrk="1" hangingPunct="1"/>
            <a:r>
              <a:rPr lang="en-US" sz="2000" smtClean="0"/>
              <a:t>each node’s table used by others </a:t>
            </a:r>
          </a:p>
          <a:p>
            <a:pPr lvl="2" eaLnBrk="1" hangingPunct="1"/>
            <a:r>
              <a:rPr lang="en-US" sz="1800" smtClean="0"/>
              <a:t>error propagate thru network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527E12E-5311-48C4-8709-458C17618B4C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smtClean="0">
                <a:solidFill>
                  <a:srgbClr val="FF0000"/>
                </a:solidFill>
              </a:rPr>
              <a:t>Summary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How a router works</a:t>
            </a:r>
          </a:p>
          <a:p>
            <a:pPr eaLnBrk="1" hangingPunct="1"/>
            <a:r>
              <a:rPr lang="en-GB" altLang="zh-CN" smtClean="0">
                <a:ea typeface="SimSun" pitchFamily="2" charset="-122"/>
              </a:rPr>
              <a:t>LS routing algorithm</a:t>
            </a:r>
          </a:p>
          <a:p>
            <a:pPr eaLnBrk="1" hangingPunct="1"/>
            <a:r>
              <a:rPr lang="en-GB" altLang="zh-CN" smtClean="0">
                <a:ea typeface="SimSun" pitchFamily="2" charset="-122"/>
              </a:rPr>
              <a:t>DV routing algorithm</a:t>
            </a:r>
            <a:endParaRPr lang="en-US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C34F25-2E85-47F6-ABF2-BCD021B7013E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6147" name="Picture 5" descr="FigN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74" y="621431"/>
            <a:ext cx="6991350" cy="59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764704"/>
            <a:ext cx="159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  <a:latin typeface="+mj-lt"/>
              </a:rPr>
              <a:t>Context: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95DAE-58B4-48E0-A48D-B9991987A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Addressing</a:t>
            </a:r>
          </a:p>
          <a:p>
            <a:pPr lvl="1" eaLnBrk="1" hangingPunct="1"/>
            <a:r>
              <a:rPr lang="en-GB" dirty="0" smtClean="0"/>
              <a:t>Each host, gateway, router (interface) has a unique Internet-wide IP address assigned to it.</a:t>
            </a:r>
          </a:p>
          <a:p>
            <a:pPr lvl="1" eaLnBrk="1" hangingPunct="1"/>
            <a:r>
              <a:rPr lang="en-GB" dirty="0" smtClean="0"/>
              <a:t>The address can be broken down into a </a:t>
            </a:r>
            <a:r>
              <a:rPr lang="en-GB" sz="3200" dirty="0" smtClean="0"/>
              <a:t>net-id</a:t>
            </a:r>
            <a:r>
              <a:rPr lang="en-GB" dirty="0" smtClean="0"/>
              <a:t> and a </a:t>
            </a:r>
            <a:r>
              <a:rPr lang="en-GB" sz="3200" dirty="0" smtClean="0"/>
              <a:t>host-id</a:t>
            </a:r>
            <a:r>
              <a:rPr lang="en-GB" dirty="0" smtClean="0"/>
              <a:t>.</a:t>
            </a:r>
          </a:p>
          <a:p>
            <a:pPr lvl="1" eaLnBrk="1" hangingPunct="1"/>
            <a:r>
              <a:rPr lang="en-GB" dirty="0" smtClean="0"/>
              <a:t>IPv4 defines a 32-bit address space and 4 schemes have been used to better utilize this.  A fifth scheme uses a wider address space.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987675" y="620713"/>
            <a:ext cx="3313113" cy="796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3200">
                <a:solidFill>
                  <a:srgbClr val="000000"/>
                </a:solidFill>
              </a:rPr>
              <a:t>Internet Protocol</a:t>
            </a: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620713"/>
            <a:ext cx="7344816" cy="796925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The Network Layer &amp; Internet Protocol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FDEA91-9C4E-44E3-8915-46EB479DA82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23950"/>
            <a:ext cx="1584325" cy="5184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dirty="0" smtClean="0">
                <a:solidFill>
                  <a:srgbClr val="FF0000"/>
                </a:solidFill>
              </a:rPr>
              <a:t>Net-work layer context</a:t>
            </a:r>
          </a:p>
        </p:txBody>
      </p:sp>
      <p:pic>
        <p:nvPicPr>
          <p:cNvPr id="8196" name="Picture 5" descr="C06NF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620713"/>
            <a:ext cx="6985000" cy="548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500</TotalTime>
  <Words>3881</Words>
  <Application>Microsoft Office PowerPoint</Application>
  <PresentationFormat>On-screen Show (4:3)</PresentationFormat>
  <Paragraphs>938</Paragraphs>
  <Slides>66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MS Mincho</vt:lpstr>
      <vt:lpstr>宋体</vt:lpstr>
      <vt:lpstr>宋体</vt:lpstr>
      <vt:lpstr>Arial</vt:lpstr>
      <vt:lpstr>Calibri</vt:lpstr>
      <vt:lpstr>Comic Sans MS</vt:lpstr>
      <vt:lpstr>Times</vt:lpstr>
      <vt:lpstr>Times New Roman</vt:lpstr>
      <vt:lpstr>Wingdings</vt:lpstr>
      <vt:lpstr>ZapfDingbats</vt:lpstr>
      <vt:lpstr>Blank</vt:lpstr>
      <vt:lpstr>Clip</vt:lpstr>
      <vt:lpstr>PowerPoint Presentation</vt:lpstr>
      <vt:lpstr>Data Communications and Network Security </vt:lpstr>
      <vt:lpstr>Data Communications and Network Security </vt:lpstr>
      <vt:lpstr>Data Communications and Network Security ELEC5471M </vt:lpstr>
      <vt:lpstr>The Network Layer &amp; Internet Protocol</vt:lpstr>
      <vt:lpstr>The Network Layer &amp; Internet Protocol</vt:lpstr>
      <vt:lpstr>PowerPoint Presentation</vt:lpstr>
      <vt:lpstr>The Network Layer &amp; Internet Protocol</vt:lpstr>
      <vt:lpstr>Net-work layer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Class-based addresses</vt:lpstr>
      <vt:lpstr>Class-based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Protocol, IPv6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Summary items:</vt:lpstr>
      <vt:lpstr>Key Network layer function: Routing</vt:lpstr>
      <vt:lpstr>Network Layer</vt:lpstr>
      <vt:lpstr>What is “Routing”?</vt:lpstr>
      <vt:lpstr>Network Layer</vt:lpstr>
      <vt:lpstr>Router Architecture Overview</vt:lpstr>
      <vt:lpstr>Where does Queuing Occur?</vt:lpstr>
      <vt:lpstr>Where does Queuing Occur? </vt:lpstr>
      <vt:lpstr>Network Layer</vt:lpstr>
      <vt:lpstr>Graph Abstraction</vt:lpstr>
      <vt:lpstr>PowerPoint Presentation</vt:lpstr>
      <vt:lpstr>Routing Algorithm classification</vt:lpstr>
      <vt:lpstr>Network Layer</vt:lpstr>
      <vt:lpstr>A Link-State Routing Algorithm</vt:lpstr>
      <vt:lpstr>Dijsktra’s Algorithm</vt:lpstr>
      <vt:lpstr>Dijkstra’s algorithm: example</vt:lpstr>
      <vt:lpstr>Dijkstra’s algorithm: example (2)</vt:lpstr>
      <vt:lpstr>Dijkstra’s algorithm, discussion</vt:lpstr>
      <vt:lpstr>Network Layer</vt:lpstr>
      <vt:lpstr>Distance Vector (DV) Algorithm</vt:lpstr>
      <vt:lpstr>Distance Vector Algorithm </vt:lpstr>
      <vt:lpstr>Bellman-Ford example </vt:lpstr>
      <vt:lpstr>Distance Vector Algorithm </vt:lpstr>
      <vt:lpstr>Distance vector algorithm (4)</vt:lpstr>
      <vt:lpstr>Distance Vector Algorithm (5)</vt:lpstr>
      <vt:lpstr>PowerPoint Presentation</vt:lpstr>
      <vt:lpstr>Distance Vector: link cost changes</vt:lpstr>
      <vt:lpstr>Distance Vector: link cost changes</vt:lpstr>
      <vt:lpstr>Comparison of LS and DV algorithms</vt:lpstr>
      <vt:lpstr>Summary</vt:lpstr>
    </vt:vector>
  </TitlesOfParts>
  <Company>University of Leeds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Kemp</dc:creator>
  <cp:lastModifiedBy>Andrew Kemp</cp:lastModifiedBy>
  <cp:revision>58</cp:revision>
  <dcterms:created xsi:type="dcterms:W3CDTF">2010-07-29T10:09:31Z</dcterms:created>
  <dcterms:modified xsi:type="dcterms:W3CDTF">2018-10-02T15:55:22Z</dcterms:modified>
</cp:coreProperties>
</file>