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10"/>
  </p:notesMasterIdLst>
  <p:sldIdLst>
    <p:sldId id="417" r:id="rId3"/>
    <p:sldId id="385" r:id="rId4"/>
    <p:sldId id="405" r:id="rId5"/>
    <p:sldId id="418" r:id="rId6"/>
    <p:sldId id="406" r:id="rId7"/>
    <p:sldId id="419"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26" autoAdjust="0"/>
  </p:normalViewPr>
  <p:slideViewPr>
    <p:cSldViewPr snapToGrid="0">
      <p:cViewPr varScale="1">
        <p:scale>
          <a:sx n="70" d="100"/>
          <a:sy n="70" d="100"/>
        </p:scale>
        <p:origin x="15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294E-D077-4167-AAC7-B8728A593871}"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6974-F8B9-46D1-AAB0-A5743A96FF3D}" type="slidenum">
              <a:rPr lang="zh-CN" altLang="en-US" smtClean="0"/>
              <a:t>‹#›</a:t>
            </a:fld>
            <a:endParaRPr lang="zh-CN" altLang="en-US"/>
          </a:p>
        </p:txBody>
      </p:sp>
    </p:spTree>
    <p:extLst>
      <p:ext uri="{BB962C8B-B14F-4D97-AF65-F5344CB8AC3E}">
        <p14:creationId xmlns:p14="http://schemas.microsoft.com/office/powerpoint/2010/main" val="144663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Hello I’m Leo, next I will introduce the part of </a:t>
            </a:r>
            <a:r>
              <a:rPr lang="en-US" altLang="zh-CN" sz="1200" dirty="0">
                <a:solidFill>
                  <a:prstClr val="black"/>
                </a:solidFill>
                <a:latin typeface="字魂5号-无外润黑体"/>
                <a:cs typeface="+mn-ea"/>
                <a:sym typeface="+mn-lt"/>
              </a:rPr>
              <a:t>System E</a:t>
            </a:r>
            <a:r>
              <a:rPr lang="en-US" altLang="zh-CN" sz="1200" dirty="0">
                <a:solidFill>
                  <a:prstClr val="black"/>
                </a:solidFill>
                <a:latin typeface="Abadi" panose="020F0502020204030204" pitchFamily="34" charset="0"/>
                <a:cs typeface="+mn-ea"/>
                <a:sym typeface="+mn-lt"/>
              </a:rPr>
              <a:t>x</a:t>
            </a:r>
            <a:r>
              <a:rPr lang="en-US" altLang="zh-CN" sz="1200" dirty="0">
                <a:solidFill>
                  <a:prstClr val="black"/>
                </a:solidFill>
                <a:latin typeface="字魂5号-无外润黑体"/>
                <a:cs typeface="+mn-ea"/>
                <a:sym typeface="+mn-lt"/>
              </a:rPr>
              <a:t>planation,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overall goals, functions and block diagram of the system.</a:t>
            </a:r>
            <a:endParaRPr lang="zh-CN" altLang="en-US" sz="1200" dirty="0">
              <a:solidFill>
                <a:prstClr val="black"/>
              </a:solidFill>
              <a:latin typeface="字魂5号-无外润黑体"/>
              <a:cs typeface="+mn-ea"/>
              <a:sym typeface="+mn-lt"/>
            </a:endParaRPr>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overall goal of this system is to first solve the employment problem of people with disabilities in the third world to reduce inequality, increase food production by controlling drone irrigation to reduce hunger, and provide better health testing and higher-end employment for people with disabilities. post.</a:t>
            </a: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lstStyle/>
          <a:p>
            <a:pPr algn="l"/>
            <a:r>
              <a:rPr lang="en-GB" altLang="zh-CN" sz="2800" b="0" i="0" dirty="0">
                <a:solidFill>
                  <a:srgbClr val="0D0D0D"/>
                </a:solidFill>
                <a:effectLst/>
                <a:latin typeface="Söhne"/>
              </a:rPr>
              <a:t>"Alright, let me break down </a:t>
            </a:r>
            <a:r>
              <a:rPr lang="en-US" altLang="zh-CN" sz="2800" b="0" i="0" dirty="0">
                <a:solidFill>
                  <a:srgbClr val="0D0D0D"/>
                </a:solidFill>
                <a:effectLst/>
                <a:latin typeface="Söhne"/>
              </a:rPr>
              <a:t>What’s the function of the System</a:t>
            </a:r>
            <a:r>
              <a:rPr lang="en-GB" altLang="zh-CN" sz="2800" b="0" i="0" dirty="0">
                <a:solidFill>
                  <a:srgbClr val="0D0D0D"/>
                </a:solidFill>
                <a:effectLst/>
                <a:latin typeface="Söhne"/>
              </a:rPr>
              <a:t>. So, we've got these muscle sensors picking up signals, right? They shoot those signals over to our server. Once the server does its thing—processing and all—it sends commands to our </a:t>
            </a:r>
            <a:r>
              <a:rPr lang="en-GB" altLang="zh-CN" sz="2800" b="0" i="0" dirty="0" err="1">
                <a:solidFill>
                  <a:srgbClr val="0D0D0D"/>
                </a:solidFill>
                <a:effectLst/>
                <a:latin typeface="Söhne"/>
              </a:rPr>
              <a:t>UAVs.Now</a:t>
            </a:r>
            <a:r>
              <a:rPr lang="en-GB" altLang="zh-CN" sz="2800" b="0" i="0" dirty="0">
                <a:solidFill>
                  <a:srgbClr val="0D0D0D"/>
                </a:solidFill>
                <a:effectLst/>
                <a:latin typeface="Söhne"/>
              </a:rPr>
              <a:t>, we've got two types of these flying buddies: the 'Detect UAV' and the 'Irrigation UAV.' The Detect UAV scouts around, gathers data, and sends it back to the server. Then, the server tells the Irrigation UAV to start watering based on that data.</a:t>
            </a:r>
          </a:p>
          <a:p>
            <a:pPr algn="l"/>
            <a:r>
              <a:rPr lang="en-GB" altLang="zh-CN" sz="2800" b="0" i="0" dirty="0">
                <a:solidFill>
                  <a:srgbClr val="0D0D0D"/>
                </a:solidFill>
                <a:effectLst/>
                <a:latin typeface="Söhne"/>
              </a:rPr>
              <a:t>According to the </a:t>
            </a:r>
            <a:r>
              <a:rPr lang="en-GB" altLang="zh-CN" sz="2800" b="0" i="0" dirty="0" err="1">
                <a:solidFill>
                  <a:srgbClr val="0D0D0D"/>
                </a:solidFill>
                <a:effectLst/>
                <a:latin typeface="Söhne"/>
              </a:rPr>
              <a:t>Overal</a:t>
            </a:r>
            <a:r>
              <a:rPr lang="en-GB" altLang="zh-CN" sz="2800" b="0" i="0" dirty="0">
                <a:solidFill>
                  <a:srgbClr val="0D0D0D"/>
                </a:solidFill>
                <a:effectLst/>
                <a:latin typeface="Söhne"/>
              </a:rPr>
              <a:t> Block Diagram: on one side, you've got the drone area, where all the action goes down. On the other, there's our central hub connected to the server. The muscle sensor sends signals to the server, which then directs the UAVs. Simple as that—signals in, commands out, and the job gets done."</a:t>
            </a:r>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Next I will introduce the part of </a:t>
            </a:r>
            <a:r>
              <a:rPr lang="en-GB" altLang="zh-CN" sz="1200" dirty="0">
                <a:solidFill>
                  <a:prstClr val="black">
                    <a:lumMod val="85000"/>
                    <a:lumOff val="15000"/>
                  </a:prstClr>
                </a:solidFill>
                <a:latin typeface="Abadi" panose="020B0604020104020204" pitchFamily="34" charset="0"/>
                <a:cs typeface="+mn-ea"/>
                <a:sym typeface="+mn-lt"/>
              </a:rPr>
              <a:t>Function of Subsystem</a:t>
            </a:r>
            <a:r>
              <a:rPr lang="en-US" altLang="zh-CN" sz="1200" dirty="0">
                <a:solidFill>
                  <a:prstClr val="black"/>
                </a:solidFill>
                <a:latin typeface="字魂5号-无外润黑体"/>
                <a:cs typeface="+mn-ea"/>
                <a:sym typeface="+mn-lt"/>
              </a:rPr>
              <a:t>,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subsystem like the </a:t>
            </a:r>
            <a:r>
              <a:rPr lang="en-US" altLang="zh-CN" sz="1200" b="0" dirty="0">
                <a:solidFill>
                  <a:srgbClr val="000000"/>
                </a:solidFill>
                <a:latin typeface="Abadi" panose="020B0604020104020204" pitchFamily="34" charset="0"/>
                <a:cs typeface="+mn-ea"/>
                <a:sym typeface="+mn-lt"/>
              </a:rPr>
              <a:t>EMG system and UAV system</a:t>
            </a:r>
            <a:r>
              <a:rPr lang="en-GB" altLang="zh-CN" sz="1200" b="0" dirty="0">
                <a:solidFill>
                  <a:prstClr val="black"/>
                </a:solidFill>
                <a:latin typeface="字魂5号-无外润黑体"/>
                <a:cs typeface="+mn-ea"/>
                <a:sym typeface="+mn-lt"/>
              </a:rPr>
              <a:t>.</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first subsystem of the system is the EMG system. We first simulate the connection of the EMG sensor: the EMG sensor has three electrodes, two are test electrodes and one is a reference electrode. After they are connected to the corresponding positions, we will use A differential amplifier removes noise and focuses only on differences in muscle signals. Once we get this signal, we will enter MATLAB. In order to facilitate the description of the process. We will replace MATLAB with hardware here. First, a high-pass filter is used on the differentially amplified EMG signal to remove all low-frequency signals and DC offsets. Next, a component called a lead-lag rectifier is used, which converts all signals into absolute values. Finally, the difference between the rectified signal and the reference electrode signal is amplified through an amplifier, and finally the envelope myoelectric output is obtained through the integrating amplifier output.</a:t>
            </a:r>
          </a:p>
          <a:p>
            <a:pPr lvl="0" eaLnBrk="1" hangingPunct="1">
              <a:spcBef>
                <a:spcPct val="0"/>
              </a:spcBef>
            </a:pPr>
            <a:r>
              <a:rPr lang="en-GB" altLang="zh-CN" dirty="0"/>
              <a:t>After obtaining the EMG envelope signal, we still have an unsolved problem: how to identify the information conveyed by the electromyographic signal? In order to solve this problem, our solution is to preprocess first and then use neural network related algorithms to identify the signal.</a:t>
            </a: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altLang="zh-CN" b="0" i="0" dirty="0">
                <a:solidFill>
                  <a:srgbClr val="0D0D0D"/>
                </a:solidFill>
                <a:effectLst/>
                <a:latin typeface="Söhne"/>
              </a:rPr>
              <a:t>Before that, we must first solve the preprocessing of the EMG signal. In order to be able to deal with the problem in the frequency domain, we prefer to use FFT to preprocess the EMG signal. There are many benefits to using FFT, including helping to </a:t>
            </a:r>
            <a:r>
              <a:rPr lang="en-GB" altLang="zh-CN" b="0" i="0" dirty="0" err="1">
                <a:solidFill>
                  <a:srgbClr val="0D0D0D"/>
                </a:solidFill>
                <a:effectLst/>
                <a:latin typeface="Söhne"/>
              </a:rPr>
              <a:t>analyze</a:t>
            </a:r>
            <a:r>
              <a:rPr lang="en-GB" altLang="zh-CN" b="0" i="0" dirty="0">
                <a:solidFill>
                  <a:srgbClr val="0D0D0D"/>
                </a:solidFill>
                <a:effectLst/>
                <a:latin typeface="Söhne"/>
              </a:rPr>
              <a:t> and filter out noise, and also </a:t>
            </a:r>
            <a:r>
              <a:rPr lang="en-GB" altLang="zh-CN" b="0" i="0" dirty="0" err="1">
                <a:solidFill>
                  <a:srgbClr val="0D0D0D"/>
                </a:solidFill>
                <a:effectLst/>
                <a:latin typeface="Söhne"/>
              </a:rPr>
              <a:t>analyzing</a:t>
            </a:r>
            <a:r>
              <a:rPr lang="en-GB" altLang="zh-CN" b="0" i="0" dirty="0">
                <a:solidFill>
                  <a:srgbClr val="0D0D0D"/>
                </a:solidFill>
                <a:effectLst/>
                <a:latin typeface="Söhne"/>
              </a:rPr>
              <a:t> the frequency characteristics of muscle activity to identify muscle fatigue, as well as the fast and effective characteristics we are all familiar with.</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2488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After solving the signal preprocessing, in order to realize the recognition of different muscle parts, we must identify the muscle patterns of different parts in a targeted manner. Naturally, we will think of using neural networks to solve the signal recognition problem. However, in the traditional sense The neural network algorithm on the Internet requires a large number of data sets. After comparison, we chose the Support vector machine (SVM), which can be implemented with only a small number of data sets, to identify myoelectric signals.</a:t>
            </a:r>
            <a:endParaRPr lang="zh-CN" altLang="en-US" dirty="0"/>
          </a:p>
        </p:txBody>
      </p:sp>
      <p:sp>
        <p:nvSpPr>
          <p:cNvPr id="4" name="灯片编号占位符 3"/>
          <p:cNvSpPr>
            <a:spLocks noGrp="1"/>
          </p:cNvSpPr>
          <p:nvPr>
            <p:ph type="sldNum" sz="quarter" idx="5"/>
          </p:nvPr>
        </p:nvSpPr>
        <p:spPr/>
        <p:txBody>
          <a:bodyPr/>
          <a:lstStyle/>
          <a:p>
            <a:fld id="{BCD56974-F8B9-46D1-AAB0-A5743A96FF3D}" type="slidenum">
              <a:rPr lang="zh-CN" altLang="en-US" smtClean="0"/>
              <a:t>7</a:t>
            </a:fld>
            <a:endParaRPr lang="zh-CN" altLang="en-US"/>
          </a:p>
        </p:txBody>
      </p:sp>
    </p:spTree>
    <p:extLst>
      <p:ext uri="{BB962C8B-B14F-4D97-AF65-F5344CB8AC3E}">
        <p14:creationId xmlns:p14="http://schemas.microsoft.com/office/powerpoint/2010/main" val="263475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defTabSz="914377">
              <a:defRPr/>
            </a:pPr>
            <a:endParaRPr lang="zh-CN" altLang="en-US"/>
          </a:p>
        </p:txBody>
      </p:sp>
      <p:sp>
        <p:nvSpPr>
          <p:cNvPr id="5" name="页脚占位符 4"/>
          <p:cNvSpPr>
            <a:spLocks noGrp="1"/>
          </p:cNvSpPr>
          <p:nvPr>
            <p:ph type="ftr" sz="quarter" idx="11"/>
          </p:nvPr>
        </p:nvSpPr>
        <p:spPr/>
        <p:txBody>
          <a:bodyPr/>
          <a:lstStyle/>
          <a:p>
            <a:pPr defTabSz="914377">
              <a:defRPr/>
            </a:pPr>
            <a:endParaRPr lang="zh-CN" altLang="en-US"/>
          </a:p>
        </p:txBody>
      </p:sp>
      <p:sp>
        <p:nvSpPr>
          <p:cNvPr id="6" name="灯片编号占位符 5"/>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26600610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9197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225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66226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6144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90112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8483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396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4759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588771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5856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9218000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8464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302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141412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52035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5743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28041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91133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94192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25038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238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6997064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88102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411449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93211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072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120692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576518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70926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127060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35688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950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91653462"/>
      </p:ext>
    </p:extLst>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98300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34002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3332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57356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156612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17485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51686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08316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057243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844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92028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90993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5511546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411724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64404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88802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711677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764276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8348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3805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12473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82586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89813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21633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685348289"/>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14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10310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3472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47" Type="http://schemas.openxmlformats.org/officeDocument/2006/relationships/slideLayout" Target="../slideLayouts/slideLayout50.xml"/><Relationship Id="rId50" Type="http://schemas.openxmlformats.org/officeDocument/2006/relationships/slideLayout" Target="../slideLayouts/slideLayout53.xml"/><Relationship Id="rId55" Type="http://schemas.openxmlformats.org/officeDocument/2006/relationships/slideLayout" Target="../slideLayouts/slideLayout58.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slideLayout" Target="../slideLayouts/slideLayout32.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slideLayout" Target="../slideLayouts/slideLayout48.xml"/><Relationship Id="rId53" Type="http://schemas.openxmlformats.org/officeDocument/2006/relationships/slideLayout" Target="../slideLayouts/slideLayout56.xml"/><Relationship Id="rId58" Type="http://schemas.openxmlformats.org/officeDocument/2006/relationships/slideLayout" Target="../slideLayouts/slideLayout61.xml"/><Relationship Id="rId5" Type="http://schemas.openxmlformats.org/officeDocument/2006/relationships/slideLayout" Target="../slideLayouts/slideLayout8.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48" Type="http://schemas.openxmlformats.org/officeDocument/2006/relationships/slideLayout" Target="../slideLayouts/slideLayout51.xml"/><Relationship Id="rId56" Type="http://schemas.openxmlformats.org/officeDocument/2006/relationships/slideLayout" Target="../slideLayouts/slideLayout59.xml"/><Relationship Id="rId8" Type="http://schemas.openxmlformats.org/officeDocument/2006/relationships/slideLayout" Target="../slideLayouts/slideLayout11.xml"/><Relationship Id="rId51" Type="http://schemas.openxmlformats.org/officeDocument/2006/relationships/slideLayout" Target="../slideLayouts/slideLayout54.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46" Type="http://schemas.openxmlformats.org/officeDocument/2006/relationships/slideLayout" Target="../slideLayouts/slideLayout49.xml"/><Relationship Id="rId59" Type="http://schemas.openxmlformats.org/officeDocument/2006/relationships/slideLayout" Target="../slideLayouts/slideLayout62.xml"/><Relationship Id="rId20" Type="http://schemas.openxmlformats.org/officeDocument/2006/relationships/slideLayout" Target="../slideLayouts/slideLayout23.xml"/><Relationship Id="rId41" Type="http://schemas.openxmlformats.org/officeDocument/2006/relationships/slideLayout" Target="../slideLayouts/slideLayout44.xml"/><Relationship Id="rId54" Type="http://schemas.openxmlformats.org/officeDocument/2006/relationships/slideLayout" Target="../slideLayouts/slideLayout57.xml"/><Relationship Id="rId1" Type="http://schemas.openxmlformats.org/officeDocument/2006/relationships/slideLayout" Target="../slideLayouts/slideLayout4.xml"/><Relationship Id="rId6" Type="http://schemas.openxmlformats.org/officeDocument/2006/relationships/slideLayout" Target="../slideLayouts/slideLayout9.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49" Type="http://schemas.openxmlformats.org/officeDocument/2006/relationships/slideLayout" Target="../slideLayouts/slideLayout52.xml"/><Relationship Id="rId57" Type="http://schemas.openxmlformats.org/officeDocument/2006/relationships/slideLayout" Target="../slideLayouts/slideLayout60.xml"/><Relationship Id="rId10" Type="http://schemas.openxmlformats.org/officeDocument/2006/relationships/slideLayout" Target="../slideLayouts/slideLayout13.xml"/><Relationship Id="rId31" Type="http://schemas.openxmlformats.org/officeDocument/2006/relationships/slideLayout" Target="../slideLayouts/slideLayout34.xml"/><Relationship Id="rId44" Type="http://schemas.openxmlformats.org/officeDocument/2006/relationships/slideLayout" Target="../slideLayouts/slideLayout47.xml"/><Relationship Id="rId52" Type="http://schemas.openxmlformats.org/officeDocument/2006/relationships/slideLayout" Target="../slideLayouts/slideLayout55.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6185"/>
            <a:ext cx="10515600" cy="132503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38200" y="1826684"/>
            <a:ext cx="10515600" cy="4349749"/>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838200" y="6356351"/>
            <a:ext cx="2743200" cy="366184"/>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endParaRPr lang="zh-CN" altLang="en-US"/>
          </a:p>
        </p:txBody>
      </p:sp>
      <p:sp>
        <p:nvSpPr>
          <p:cNvPr id="5" name="Footer Placeholder 4"/>
          <p:cNvSpPr>
            <a:spLocks noGrp="1"/>
          </p:cNvSpPr>
          <p:nvPr>
            <p:ph type="ftr" sz="quarter" idx="3"/>
          </p:nvPr>
        </p:nvSpPr>
        <p:spPr>
          <a:xfrm>
            <a:off x="4038600" y="6356351"/>
            <a:ext cx="4114800" cy="366184"/>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defTabSz="914377">
              <a:defRPr/>
            </a:pPr>
            <a:endParaRPr lang="zh-CN" altLang="en-US"/>
          </a:p>
        </p:txBody>
      </p:sp>
      <p:sp>
        <p:nvSpPr>
          <p:cNvPr id="6" name="Slide Number Placeholder 5"/>
          <p:cNvSpPr>
            <a:spLocks noGrp="1"/>
          </p:cNvSpPr>
          <p:nvPr>
            <p:ph type="sldNum" sz="quarter" idx="4"/>
          </p:nvPr>
        </p:nvSpPr>
        <p:spPr>
          <a:xfrm>
            <a:off x="8610600" y="6356351"/>
            <a:ext cx="2743200" cy="366184"/>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1862993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914377" rtl="0" fontAlgn="base">
        <a:lnSpc>
          <a:spcPct val="90000"/>
        </a:lnSpc>
        <a:spcBef>
          <a:spcPct val="0"/>
        </a:spcBef>
        <a:spcAft>
          <a:spcPct val="0"/>
        </a:spcAft>
        <a:defRPr sz="4400" kern="1200">
          <a:solidFill>
            <a:schemeClr val="tx1"/>
          </a:solidFill>
          <a:latin typeface="+mj-lt"/>
          <a:ea typeface="+mj-ea"/>
          <a:cs typeface="+mj-cs"/>
        </a:defRPr>
      </a:lvl1pPr>
      <a:lvl2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609585"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1219170"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828754"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2438339"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594" indent="-228594" algn="l" defTabSz="914377"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2971" indent="-228594" algn="l" defTabSz="914377"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4pPr>
      <a:lvl5pPr marL="2057349"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546017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 id="2147483714" r:id="rId49"/>
    <p:sldLayoutId id="2147483715" r:id="rId50"/>
    <p:sldLayoutId id="2147483716" r:id="rId51"/>
    <p:sldLayoutId id="2147483717" r:id="rId52"/>
    <p:sldLayoutId id="2147483718" r:id="rId53"/>
    <p:sldLayoutId id="2147483719" r:id="rId54"/>
    <p:sldLayoutId id="2147483720" r:id="rId55"/>
    <p:sldLayoutId id="2147483721" r:id="rId56"/>
    <p:sldLayoutId id="2147483722" r:id="rId57"/>
    <p:sldLayoutId id="2147483723" r:id="rId58"/>
    <p:sldLayoutId id="2147483724"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3044316" y="1980894"/>
            <a:ext cx="8750480" cy="2340840"/>
            <a:chOff x="4318880" y="1766424"/>
            <a:chExt cx="6568041" cy="1756010"/>
          </a:xfrm>
        </p:grpSpPr>
        <p:sp>
          <p:nvSpPr>
            <p:cNvPr id="11" name="文本框 2"/>
            <p:cNvSpPr txBox="1"/>
            <p:nvPr/>
          </p:nvSpPr>
          <p:spPr>
            <a:xfrm>
              <a:off x="4331795" y="2621992"/>
              <a:ext cx="6555126" cy="900442"/>
            </a:xfrm>
            <a:prstGeom prst="rect">
              <a:avLst/>
            </a:prstGeom>
            <a:noFill/>
            <a:ln w="9525">
              <a:noFill/>
            </a:ln>
          </p:spPr>
          <p:txBody>
            <a:bodyPr wrap="square">
              <a:spAutoFit/>
            </a:bodyPr>
            <a:lstStyle/>
            <a:p>
              <a:pPr defTabSz="914377">
                <a:defRPr/>
              </a:pPr>
              <a:r>
                <a:rPr lang="en-US" altLang="zh-CN" sz="7200" dirty="0">
                  <a:solidFill>
                    <a:prstClr val="black">
                      <a:lumMod val="85000"/>
                      <a:lumOff val="15000"/>
                    </a:prstClr>
                  </a:solidFill>
                  <a:latin typeface="Abadi" panose="020B0604020104020204" pitchFamily="34" charset="0"/>
                  <a:cs typeface="+mn-ea"/>
                  <a:sym typeface="+mn-lt"/>
                </a:rPr>
                <a:t>System Explanation</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766424"/>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a:t>
              </a:r>
              <a:r>
                <a:rPr lang="en-US" altLang="zh-CN" sz="4800" dirty="0">
                  <a:solidFill>
                    <a:prstClr val="black">
                      <a:lumMod val="85000"/>
                      <a:lumOff val="15000"/>
                    </a:prstClr>
                  </a:solidFill>
                  <a:latin typeface="Abadi" panose="020B0604020104020204" pitchFamily="34" charset="0"/>
                  <a:cs typeface="+mn-ea"/>
                  <a:sym typeface="+mn-lt"/>
                </a:rPr>
                <a:t> </a:t>
              </a:r>
              <a:r>
                <a:rPr lang="en-US" altLang="zh-CN" sz="5400" dirty="0">
                  <a:solidFill>
                    <a:prstClr val="black">
                      <a:lumMod val="85000"/>
                      <a:lumOff val="15000"/>
                    </a:prstClr>
                  </a:solidFill>
                  <a:latin typeface="Abadi" panose="020B0604020104020204" pitchFamily="34" charset="0"/>
                  <a:cs typeface="+mn-ea"/>
                  <a:sym typeface="+mn-lt"/>
                </a:rPr>
                <a:t>THREE</a:t>
              </a:r>
              <a:endParaRPr lang="zh-CN" altLang="en-US" sz="48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椭圆 10"/>
          <p:cNvSpPr/>
          <p:nvPr/>
        </p:nvSpPr>
        <p:spPr>
          <a:xfrm>
            <a:off x="1092200" y="2230967"/>
            <a:ext cx="3151717" cy="3151717"/>
          </a:xfrm>
          <a:prstGeom prst="ellipse">
            <a:avLst/>
          </a:prstGeom>
          <a:blipFill>
            <a:blip r:embed="rId3"/>
            <a:stretch>
              <a:fillRect/>
            </a:stretch>
          </a:blip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4D4D4D">
                  <a:lumMod val="75000"/>
                </a:srgbClr>
              </a:solidFill>
              <a:latin typeface="字魂5号-无外润黑体"/>
              <a:cs typeface="+mn-ea"/>
              <a:sym typeface="+mn-lt"/>
            </a:endParaRPr>
          </a:p>
        </p:txBody>
      </p:sp>
      <p:sp>
        <p:nvSpPr>
          <p:cNvPr id="12" name="椭圆 11"/>
          <p:cNvSpPr/>
          <p:nvPr/>
        </p:nvSpPr>
        <p:spPr>
          <a:xfrm>
            <a:off x="939800" y="2078567"/>
            <a:ext cx="3456517" cy="3456517"/>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字魂5号-无外润黑体"/>
              <a:cs typeface="+mn-ea"/>
              <a:sym typeface="+mn-lt"/>
            </a:endParaRPr>
          </a:p>
        </p:txBody>
      </p:sp>
      <p:cxnSp>
        <p:nvCxnSpPr>
          <p:cNvPr id="14" name="直接连接符 13"/>
          <p:cNvCxnSpPr>
            <a:stCxn id="12" idx="0"/>
            <a:endCxn id="18" idx="2"/>
          </p:cNvCxnSpPr>
          <p:nvPr/>
        </p:nvCxnSpPr>
        <p:spPr>
          <a:xfrm>
            <a:off x="2667001" y="2078567"/>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4396318" y="3801534"/>
            <a:ext cx="1037167" cy="6351"/>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667001" y="5535084"/>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433485" y="1598083"/>
            <a:ext cx="958849" cy="960966"/>
            <a:chOff x="3995936" y="1495374"/>
            <a:chExt cx="720080" cy="720080"/>
          </a:xfrm>
        </p:grpSpPr>
        <p:sp>
          <p:nvSpPr>
            <p:cNvPr id="18" name="椭圆 17"/>
            <p:cNvSpPr/>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70" name="TextBox 9"/>
            <p:cNvSpPr txBox="1"/>
            <p:nvPr/>
          </p:nvSpPr>
          <p:spPr>
            <a:xfrm>
              <a:off x="4120587" y="1534221"/>
              <a:ext cx="46371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01</a:t>
              </a:r>
              <a:endParaRPr lang="zh-CN" altLang="en-US" sz="3733" dirty="0">
                <a:solidFill>
                  <a:prstClr val="white"/>
                </a:solidFill>
                <a:latin typeface="字魂5号-无外润黑体"/>
                <a:cs typeface="+mn-ea"/>
                <a:sym typeface="+mn-lt"/>
              </a:endParaRPr>
            </a:p>
          </p:txBody>
        </p:sp>
      </p:grpSp>
      <p:grpSp>
        <p:nvGrpSpPr>
          <p:cNvPr id="20" name="组合 19"/>
          <p:cNvGrpSpPr/>
          <p:nvPr/>
        </p:nvGrpSpPr>
        <p:grpSpPr>
          <a:xfrm>
            <a:off x="5433482" y="3321053"/>
            <a:ext cx="958849" cy="958850"/>
            <a:chOff x="3995936" y="2786571"/>
            <a:chExt cx="720080" cy="720080"/>
          </a:xfrm>
        </p:grpSpPr>
        <p:sp>
          <p:nvSpPr>
            <p:cNvPr id="21" name="椭圆 20"/>
            <p:cNvSpPr/>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8" name="TextBox 12"/>
            <p:cNvSpPr txBox="1"/>
            <p:nvPr/>
          </p:nvSpPr>
          <p:spPr>
            <a:xfrm>
              <a:off x="4059194" y="2839011"/>
              <a:ext cx="586505" cy="500745"/>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02</a:t>
              </a:r>
              <a:endParaRPr lang="zh-CN" altLang="en-US" sz="3733" dirty="0">
                <a:solidFill>
                  <a:prstClr val="white"/>
                </a:solidFill>
                <a:latin typeface="字魂5号-无外润黑体"/>
                <a:cs typeface="+mn-ea"/>
                <a:sym typeface="+mn-lt"/>
              </a:endParaRPr>
            </a:p>
          </p:txBody>
        </p:sp>
      </p:grpSp>
      <p:grpSp>
        <p:nvGrpSpPr>
          <p:cNvPr id="23" name="组合 22"/>
          <p:cNvGrpSpPr/>
          <p:nvPr/>
        </p:nvGrpSpPr>
        <p:grpSpPr>
          <a:xfrm>
            <a:off x="5433486" y="5054599"/>
            <a:ext cx="958850" cy="960966"/>
            <a:chOff x="3995936" y="4087662"/>
            <a:chExt cx="720080" cy="720080"/>
          </a:xfrm>
        </p:grpSpPr>
        <p:sp>
          <p:nvSpPr>
            <p:cNvPr id="24" name="椭圆 23"/>
            <p:cNvSpPr/>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6" name="TextBox 15"/>
            <p:cNvSpPr txBox="1"/>
            <p:nvPr/>
          </p:nvSpPr>
          <p:spPr>
            <a:xfrm>
              <a:off x="4059191" y="4145426"/>
              <a:ext cx="58650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03</a:t>
              </a:r>
              <a:endParaRPr lang="zh-CN" altLang="en-US" sz="3733" dirty="0">
                <a:solidFill>
                  <a:prstClr val="white"/>
                </a:solidFill>
                <a:latin typeface="字魂5号-无外润黑体"/>
                <a:cs typeface="+mn-ea"/>
                <a:sym typeface="+mn-lt"/>
              </a:endParaRPr>
            </a:p>
          </p:txBody>
        </p:sp>
      </p:grpSp>
      <p:sp>
        <p:nvSpPr>
          <p:cNvPr id="27" name="矩形 26"/>
          <p:cNvSpPr/>
          <p:nvPr/>
        </p:nvSpPr>
        <p:spPr bwMode="auto">
          <a:xfrm>
            <a:off x="6558318" y="1847694"/>
            <a:ext cx="2694517" cy="420564"/>
          </a:xfrm>
          <a:prstGeom prst="rect">
            <a:avLst/>
          </a:prstGeom>
        </p:spPr>
        <p:txBody>
          <a:bodyPr>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Reducing Inequality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29" name="矩形 28"/>
          <p:cNvSpPr/>
          <p:nvPr/>
        </p:nvSpPr>
        <p:spPr bwMode="auto">
          <a:xfrm>
            <a:off x="6558318" y="3590196"/>
            <a:ext cx="5367869" cy="420564"/>
          </a:xfrm>
          <a:prstGeom prst="rect">
            <a:avLst/>
          </a:prstGeom>
        </p:spPr>
        <p:txBody>
          <a:bodyPr wrap="square">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Promote Agricultural Production Efficiency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1" name="矩形 30"/>
          <p:cNvSpPr/>
          <p:nvPr/>
        </p:nvSpPr>
        <p:spPr bwMode="auto">
          <a:xfrm>
            <a:off x="6558318" y="5184568"/>
            <a:ext cx="4750658" cy="748795"/>
          </a:xfrm>
          <a:prstGeom prst="rect">
            <a:avLst/>
          </a:prstGeom>
        </p:spPr>
        <p:txBody>
          <a:bodyPr wrap="square">
            <a:spAutoFit/>
          </a:bodyPr>
          <a:lstStyle/>
          <a:p>
            <a:pPr defTabSz="914377">
              <a:defRPr/>
            </a:pPr>
            <a:r>
              <a:rPr lang="en-GB" altLang="zh-CN" sz="2133" dirty="0">
                <a:solidFill>
                  <a:prstClr val="black">
                    <a:lumMod val="75000"/>
                    <a:lumOff val="25000"/>
                  </a:prstClr>
                </a:solidFill>
                <a:latin typeface="Arial" panose="020B0604020202020204" pitchFamily="34" charset="0"/>
                <a:cs typeface="Arial" panose="020B0604020202020204" pitchFamily="34" charset="0"/>
              </a:rPr>
              <a:t>Protecting the health of people with disabilities</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2" name="椭圆 31"/>
          <p:cNvSpPr/>
          <p:nvPr/>
        </p:nvSpPr>
        <p:spPr>
          <a:xfrm>
            <a:off x="7613653" y="-277084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2" name="组合 1">
            <a:extLst>
              <a:ext uri="{FF2B5EF4-FFF2-40B4-BE49-F238E27FC236}">
                <a16:creationId xmlns:a16="http://schemas.microsoft.com/office/drawing/2014/main" id="{5928885F-71F5-3481-8E71-77A8FB5DBB60}"/>
              </a:ext>
            </a:extLst>
          </p:cNvPr>
          <p:cNvGrpSpPr/>
          <p:nvPr/>
        </p:nvGrpSpPr>
        <p:grpSpPr>
          <a:xfrm>
            <a:off x="-651641" y="-115896"/>
            <a:ext cx="10014827" cy="1267679"/>
            <a:chOff x="-498530" y="1243"/>
            <a:chExt cx="6790429" cy="859534"/>
          </a:xfrm>
        </p:grpSpPr>
        <p:sp>
          <p:nvSpPr>
            <p:cNvPr id="3" name="文本框 2">
              <a:extLst>
                <a:ext uri="{FF2B5EF4-FFF2-40B4-BE49-F238E27FC236}">
                  <a16:creationId xmlns:a16="http://schemas.microsoft.com/office/drawing/2014/main" id="{18080323-6339-A4E5-879E-A4723891C975}"/>
                </a:ext>
              </a:extLst>
            </p:cNvPr>
            <p:cNvSpPr txBox="1"/>
            <p:nvPr/>
          </p:nvSpPr>
          <p:spPr>
            <a:xfrm>
              <a:off x="580527" y="283189"/>
              <a:ext cx="5711372" cy="521710"/>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accent6">
                      <a:lumMod val="75000"/>
                    </a:schemeClr>
                  </a:solidFill>
                  <a:latin typeface="+mn-lt"/>
                  <a:ea typeface="+mn-ea"/>
                  <a:cs typeface="+mn-ea"/>
                  <a:sym typeface="+mn-lt"/>
                </a:rPr>
                <a:t> </a:t>
              </a:r>
              <a:r>
                <a:rPr lang="en-US" altLang="zh-CN" sz="4400" dirty="0">
                  <a:solidFill>
                    <a:schemeClr val="accent6">
                      <a:lumMod val="75000"/>
                    </a:schemeClr>
                  </a:solidFill>
                  <a:latin typeface="Arial" panose="020B0604020202020204" pitchFamily="34" charset="0"/>
                  <a:cs typeface="Arial" panose="020B0604020202020204" pitchFamily="34" charset="0"/>
                  <a:sym typeface="+mn-lt"/>
                </a:rPr>
                <a:t>Aim of the System</a:t>
              </a:r>
              <a:endParaRPr lang="zh-CN" altLang="en-US" sz="4400" dirty="0">
                <a:solidFill>
                  <a:schemeClr val="accent6">
                    <a:lumMod val="75000"/>
                  </a:schemeClr>
                </a:solidFill>
                <a:latin typeface="Arial" panose="020B0604020202020204" pitchFamily="34" charset="0"/>
                <a:cs typeface="Arial" panose="020B0604020202020204" pitchFamily="34" charset="0"/>
                <a:sym typeface="+mn-lt"/>
              </a:endParaRPr>
            </a:p>
          </p:txBody>
        </p:sp>
        <p:sp>
          <p:nvSpPr>
            <p:cNvPr id="4" name="椭圆 3">
              <a:extLst>
                <a:ext uri="{FF2B5EF4-FFF2-40B4-BE49-F238E27FC236}">
                  <a16:creationId xmlns:a16="http://schemas.microsoft.com/office/drawing/2014/main" id="{CCA72335-E65C-5378-D76B-0C31B762564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363F7508-2635-7FCB-5DC7-E198F721B97D}"/>
              </a:ext>
            </a:extLst>
          </p:cNvPr>
          <p:cNvSpPr txBox="1"/>
          <p:nvPr/>
        </p:nvSpPr>
        <p:spPr>
          <a:xfrm>
            <a:off x="1802347" y="5566423"/>
            <a:ext cx="1580933" cy="369332"/>
          </a:xfrm>
          <a:prstGeom prst="rect">
            <a:avLst/>
          </a:prstGeom>
          <a:noFill/>
        </p:spPr>
        <p:txBody>
          <a:bodyPr wrap="square" rtlCol="0">
            <a:spAutoFit/>
          </a:bodyPr>
          <a:lstStyle/>
          <a:p>
            <a:r>
              <a:rPr lang="en-US" altLang="zh-CN" dirty="0"/>
              <a:t>Source: Bing AI</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4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17" presetClass="entr" presetSubtype="1" fill="hold" grpId="0" nodeType="afterEffect">
                                  <p:stCondLst>
                                    <p:cond delay="0"/>
                                  </p:stCondLst>
                                  <p:iterate type="lt">
                                    <p:tmPct val="40000"/>
                                  </p:iterate>
                                  <p:childTnLst>
                                    <p:set>
                                      <p:cBhvr>
                                        <p:cTn id="26" dur="1" fill="hold">
                                          <p:stCondLst>
                                            <p:cond delay="0"/>
                                          </p:stCondLst>
                                        </p:cTn>
                                        <p:tgtEl>
                                          <p:spTgt spid="27"/>
                                        </p:tgtEl>
                                        <p:attrNameLst>
                                          <p:attrName>style.visibility</p:attrName>
                                        </p:attrNameLst>
                                      </p:cBhvr>
                                      <p:to>
                                        <p:strVal val="visible"/>
                                      </p:to>
                                    </p:set>
                                    <p:anim calcmode="lin" valueType="num">
                                      <p:cBhvr>
                                        <p:cTn id="27" dur="250" fill="hold"/>
                                        <p:tgtEl>
                                          <p:spTgt spid="27"/>
                                        </p:tgtEl>
                                        <p:attrNameLst>
                                          <p:attrName>ppt_x</p:attrName>
                                        </p:attrNameLst>
                                      </p:cBhvr>
                                      <p:tavLst>
                                        <p:tav tm="0">
                                          <p:val>
                                            <p:strVal val="#ppt_x"/>
                                          </p:val>
                                        </p:tav>
                                        <p:tav tm="100000">
                                          <p:val>
                                            <p:strVal val="#ppt_x"/>
                                          </p:val>
                                        </p:tav>
                                      </p:tavLst>
                                    </p:anim>
                                    <p:anim calcmode="lin" valueType="num">
                                      <p:cBhvr>
                                        <p:cTn id="28" dur="250" fill="hold"/>
                                        <p:tgtEl>
                                          <p:spTgt spid="27"/>
                                        </p:tgtEl>
                                        <p:attrNameLst>
                                          <p:attrName>ppt_y</p:attrName>
                                        </p:attrNameLst>
                                      </p:cBhvr>
                                      <p:tavLst>
                                        <p:tav tm="0">
                                          <p:val>
                                            <p:strVal val="#ppt_y-#ppt_h/2"/>
                                          </p:val>
                                        </p:tav>
                                        <p:tav tm="100000">
                                          <p:val>
                                            <p:strVal val="#ppt_y"/>
                                          </p:val>
                                        </p:tav>
                                      </p:tavLst>
                                    </p:anim>
                                    <p:anim calcmode="lin" valueType="num">
                                      <p:cBhvr>
                                        <p:cTn id="29" dur="250" fill="hold"/>
                                        <p:tgtEl>
                                          <p:spTgt spid="27"/>
                                        </p:tgtEl>
                                        <p:attrNameLst>
                                          <p:attrName>ppt_w</p:attrName>
                                        </p:attrNameLst>
                                      </p:cBhvr>
                                      <p:tavLst>
                                        <p:tav tm="0">
                                          <p:val>
                                            <p:strVal val="#ppt_w"/>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childTnLst>
                                </p:cTn>
                              </p:par>
                            </p:childTnLst>
                          </p:cTn>
                        </p:par>
                        <p:par>
                          <p:cTn id="31" fill="hold">
                            <p:stCondLst>
                              <p:cond delay="245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4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500"/>
                            </p:stCondLst>
                            <p:childTnLst>
                              <p:par>
                                <p:cTn id="41" presetID="17" presetClass="entr" presetSubtype="1" fill="hold" grpId="0" nodeType="afterEffect">
                                  <p:stCondLst>
                                    <p:cond delay="0"/>
                                  </p:stCondLst>
                                  <p:iterate type="lt">
                                    <p:tmPct val="40000"/>
                                  </p:iterate>
                                  <p:childTnLst>
                                    <p:set>
                                      <p:cBhvr>
                                        <p:cTn id="42" dur="1" fill="hold">
                                          <p:stCondLst>
                                            <p:cond delay="0"/>
                                          </p:stCondLst>
                                        </p:cTn>
                                        <p:tgtEl>
                                          <p:spTgt spid="29"/>
                                        </p:tgtEl>
                                        <p:attrNameLst>
                                          <p:attrName>style.visibility</p:attrName>
                                        </p:attrNameLst>
                                      </p:cBhvr>
                                      <p:to>
                                        <p:strVal val="visible"/>
                                      </p:to>
                                    </p:set>
                                    <p:anim calcmode="lin" valueType="num">
                                      <p:cBhvr>
                                        <p:cTn id="43" dur="250" fill="hold"/>
                                        <p:tgtEl>
                                          <p:spTgt spid="29"/>
                                        </p:tgtEl>
                                        <p:attrNameLst>
                                          <p:attrName>ppt_x</p:attrName>
                                        </p:attrNameLst>
                                      </p:cBhvr>
                                      <p:tavLst>
                                        <p:tav tm="0">
                                          <p:val>
                                            <p:strVal val="#ppt_x"/>
                                          </p:val>
                                        </p:tav>
                                        <p:tav tm="100000">
                                          <p:val>
                                            <p:strVal val="#ppt_x"/>
                                          </p:val>
                                        </p:tav>
                                      </p:tavLst>
                                    </p:anim>
                                    <p:anim calcmode="lin" valueType="num">
                                      <p:cBhvr>
                                        <p:cTn id="44" dur="250" fill="hold"/>
                                        <p:tgtEl>
                                          <p:spTgt spid="29"/>
                                        </p:tgtEl>
                                        <p:attrNameLst>
                                          <p:attrName>ppt_y</p:attrName>
                                        </p:attrNameLst>
                                      </p:cBhvr>
                                      <p:tavLst>
                                        <p:tav tm="0">
                                          <p:val>
                                            <p:strVal val="#ppt_y-#ppt_h/2"/>
                                          </p:val>
                                        </p:tav>
                                        <p:tav tm="100000">
                                          <p:val>
                                            <p:strVal val="#ppt_y"/>
                                          </p:val>
                                        </p:tav>
                                      </p:tavLst>
                                    </p:anim>
                                    <p:anim calcmode="lin" valueType="num">
                                      <p:cBhvr>
                                        <p:cTn id="45" dur="250" fill="hold"/>
                                        <p:tgtEl>
                                          <p:spTgt spid="29"/>
                                        </p:tgtEl>
                                        <p:attrNameLst>
                                          <p:attrName>ppt_w</p:attrName>
                                        </p:attrNameLst>
                                      </p:cBhvr>
                                      <p:tavLst>
                                        <p:tav tm="0">
                                          <p:val>
                                            <p:strVal val="#ppt_w"/>
                                          </p:val>
                                        </p:tav>
                                        <p:tav tm="100000">
                                          <p:val>
                                            <p:strVal val="#ppt_w"/>
                                          </p:val>
                                        </p:tav>
                                      </p:tavLst>
                                    </p:anim>
                                    <p:anim calcmode="lin" valueType="num">
                                      <p:cBhvr>
                                        <p:cTn id="46" dur="250" fill="hold"/>
                                        <p:tgtEl>
                                          <p:spTgt spid="29"/>
                                        </p:tgtEl>
                                        <p:attrNameLst>
                                          <p:attrName>ppt_h</p:attrName>
                                        </p:attrNameLst>
                                      </p:cBhvr>
                                      <p:tavLst>
                                        <p:tav tm="0">
                                          <p:val>
                                            <p:fltVal val="0"/>
                                          </p:val>
                                        </p:tav>
                                        <p:tav tm="100000">
                                          <p:val>
                                            <p:strVal val="#ppt_h"/>
                                          </p:val>
                                        </p:tav>
                                      </p:tavLst>
                                    </p:anim>
                                  </p:childTnLst>
                                </p:cTn>
                              </p:par>
                            </p:childTnLst>
                          </p:cTn>
                        </p:par>
                        <p:par>
                          <p:cTn id="47" fill="hold">
                            <p:stCondLst>
                              <p:cond delay="4550"/>
                            </p:stCondLst>
                            <p:childTnLst>
                              <p:par>
                                <p:cTn id="48" presetID="22" presetClass="entr" presetSubtype="8"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4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500"/>
                            </p:stCondLst>
                            <p:childTnLst>
                              <p:par>
                                <p:cTn id="57" presetID="17" presetClass="entr" presetSubtype="1" fill="hold" grpId="0" nodeType="afterEffect">
                                  <p:stCondLst>
                                    <p:cond delay="0"/>
                                  </p:stCondLst>
                                  <p:iterate type="lt">
                                    <p:tmPct val="40000"/>
                                  </p:iterate>
                                  <p:childTnLst>
                                    <p:set>
                                      <p:cBhvr>
                                        <p:cTn id="58" dur="1" fill="hold">
                                          <p:stCondLst>
                                            <p:cond delay="0"/>
                                          </p:stCondLst>
                                        </p:cTn>
                                        <p:tgtEl>
                                          <p:spTgt spid="31"/>
                                        </p:tgtEl>
                                        <p:attrNameLst>
                                          <p:attrName>style.visibility</p:attrName>
                                        </p:attrNameLst>
                                      </p:cBhvr>
                                      <p:to>
                                        <p:strVal val="visible"/>
                                      </p:to>
                                    </p:set>
                                    <p:anim calcmode="lin" valueType="num">
                                      <p:cBhvr>
                                        <p:cTn id="59" dur="250" fill="hold"/>
                                        <p:tgtEl>
                                          <p:spTgt spid="31"/>
                                        </p:tgtEl>
                                        <p:attrNameLst>
                                          <p:attrName>ppt_x</p:attrName>
                                        </p:attrNameLst>
                                      </p:cBhvr>
                                      <p:tavLst>
                                        <p:tav tm="0">
                                          <p:val>
                                            <p:strVal val="#ppt_x"/>
                                          </p:val>
                                        </p:tav>
                                        <p:tav tm="100000">
                                          <p:val>
                                            <p:strVal val="#ppt_x"/>
                                          </p:val>
                                        </p:tav>
                                      </p:tavLst>
                                    </p:anim>
                                    <p:anim calcmode="lin" valueType="num">
                                      <p:cBhvr>
                                        <p:cTn id="60" dur="250" fill="hold"/>
                                        <p:tgtEl>
                                          <p:spTgt spid="31"/>
                                        </p:tgtEl>
                                        <p:attrNameLst>
                                          <p:attrName>ppt_y</p:attrName>
                                        </p:attrNameLst>
                                      </p:cBhvr>
                                      <p:tavLst>
                                        <p:tav tm="0">
                                          <p:val>
                                            <p:strVal val="#ppt_y-#ppt_h/2"/>
                                          </p:val>
                                        </p:tav>
                                        <p:tav tm="100000">
                                          <p:val>
                                            <p:strVal val="#ppt_y"/>
                                          </p:val>
                                        </p:tav>
                                      </p:tavLst>
                                    </p:anim>
                                    <p:anim calcmode="lin" valueType="num">
                                      <p:cBhvr>
                                        <p:cTn id="61" dur="250" fill="hold"/>
                                        <p:tgtEl>
                                          <p:spTgt spid="31"/>
                                        </p:tgtEl>
                                        <p:attrNameLst>
                                          <p:attrName>ppt_w</p:attrName>
                                        </p:attrNameLst>
                                      </p:cBhvr>
                                      <p:tavLst>
                                        <p:tav tm="0">
                                          <p:val>
                                            <p:strVal val="#ppt_w"/>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7"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2"/>
          <p:cNvSpPr/>
          <p:nvPr/>
        </p:nvSpPr>
        <p:spPr bwMode="auto">
          <a:xfrm>
            <a:off x="1255185" y="2407674"/>
            <a:ext cx="10001150" cy="159494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3" name="Freeform 3"/>
          <p:cNvSpPr/>
          <p:nvPr/>
        </p:nvSpPr>
        <p:spPr bwMode="auto">
          <a:xfrm>
            <a:off x="1255185" y="4059767"/>
            <a:ext cx="10001150" cy="1605988"/>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4" name="Freeform 4"/>
          <p:cNvSpPr/>
          <p:nvPr/>
        </p:nvSpPr>
        <p:spPr bwMode="auto">
          <a:xfrm>
            <a:off x="664706" y="833997"/>
            <a:ext cx="8996745" cy="153597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5" name="Freeform 5"/>
          <p:cNvSpPr/>
          <p:nvPr/>
        </p:nvSpPr>
        <p:spPr bwMode="auto">
          <a:xfrm>
            <a:off x="1176671" y="5722905"/>
            <a:ext cx="8484780" cy="993944"/>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10" name="Rectangle 10"/>
          <p:cNvSpPr>
            <a:spLocks noChangeArrowheads="1"/>
          </p:cNvSpPr>
          <p:nvPr/>
        </p:nvSpPr>
        <p:spPr bwMode="auto">
          <a:xfrm>
            <a:off x="8463381" y="3275111"/>
            <a:ext cx="2473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377">
              <a:defRPr/>
            </a:pPr>
            <a:r>
              <a:rPr lang="en-US" altLang="zh-CN" sz="2000" b="1" dirty="0">
                <a:solidFill>
                  <a:prstClr val="white"/>
                </a:solidFill>
                <a:latin typeface="字魂5号-无外润黑体"/>
                <a:cs typeface="+mn-ea"/>
                <a:sym typeface="+mn-lt"/>
              </a:rPr>
              <a:t>Function of the System</a:t>
            </a:r>
            <a:endParaRPr lang="zh-CN" altLang="en-US" b="1" dirty="0">
              <a:solidFill>
                <a:prstClr val="white"/>
              </a:solidFill>
              <a:latin typeface="字魂5号-无外润黑体"/>
              <a:cs typeface="+mn-ea"/>
              <a:sym typeface="+mn-lt"/>
            </a:endParaRPr>
          </a:p>
        </p:txBody>
      </p:sp>
      <p:sp>
        <p:nvSpPr>
          <p:cNvPr id="11" name="Rectangle 11"/>
          <p:cNvSpPr>
            <a:spLocks noChangeArrowheads="1"/>
          </p:cNvSpPr>
          <p:nvPr/>
        </p:nvSpPr>
        <p:spPr bwMode="auto">
          <a:xfrm>
            <a:off x="8550909" y="4450325"/>
            <a:ext cx="2466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7">
              <a:defRPr/>
            </a:pPr>
            <a:r>
              <a:rPr lang="en-US" altLang="zh-CN" sz="2000" b="1" dirty="0">
                <a:solidFill>
                  <a:prstClr val="white"/>
                </a:solidFill>
                <a:cs typeface="+mn-ea"/>
                <a:sym typeface="+mn-lt"/>
              </a:rPr>
              <a:t>Overall Block Diagram</a:t>
            </a:r>
            <a:endParaRPr lang="zh-CN" altLang="en-US" b="1" dirty="0">
              <a:solidFill>
                <a:prstClr val="white"/>
              </a:solidFill>
              <a:latin typeface="字魂5号-无外润黑体"/>
              <a:cs typeface="+mn-ea"/>
              <a:sym typeface="+mn-lt"/>
            </a:endParaRPr>
          </a:p>
        </p:txBody>
      </p:sp>
      <p:sp>
        <p:nvSpPr>
          <p:cNvPr id="16" name="椭圆 15"/>
          <p:cNvSpPr/>
          <p:nvPr/>
        </p:nvSpPr>
        <p:spPr>
          <a:xfrm>
            <a:off x="9118600" y="-235256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18" name="组合 17"/>
          <p:cNvGrpSpPr/>
          <p:nvPr/>
        </p:nvGrpSpPr>
        <p:grpSpPr>
          <a:xfrm>
            <a:off x="-664706" y="1658"/>
            <a:ext cx="9369227" cy="1146045"/>
            <a:chOff x="-498530" y="1243"/>
            <a:chExt cx="7026920" cy="859534"/>
          </a:xfrm>
        </p:grpSpPr>
        <p:sp>
          <p:nvSpPr>
            <p:cNvPr id="21" name="文本框 20"/>
            <p:cNvSpPr txBox="1"/>
            <p:nvPr/>
          </p:nvSpPr>
          <p:spPr>
            <a:xfrm>
              <a:off x="498529" y="105863"/>
              <a:ext cx="6029861"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rial" panose="020B0604020202020204" pitchFamily="34" charset="0"/>
                  <a:cs typeface="Arial" panose="020B0604020202020204" pitchFamily="34" charset="0"/>
                  <a:sym typeface="+mn-lt"/>
                </a:rPr>
                <a:t>Function and Block Diagram of the System</a:t>
              </a:r>
              <a:endParaRPr lang="zh-CN" altLang="en-US" sz="3200" dirty="0">
                <a:solidFill>
                  <a:srgbClr val="4D4D4D">
                    <a:lumMod val="75000"/>
                  </a:srgbClr>
                </a:solidFill>
                <a:latin typeface="Arial" panose="020B0604020202020204" pitchFamily="34" charset="0"/>
                <a:cs typeface="Arial" panose="020B0604020202020204" pitchFamily="34" charset="0"/>
                <a:sym typeface="+mn-lt"/>
              </a:endParaRPr>
            </a:p>
          </p:txBody>
        </p:sp>
        <p:sp>
          <p:nvSpPr>
            <p:cNvPr id="22" name="椭圆 2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24" name="椭圆 23"/>
          <p:cNvSpPr/>
          <p:nvPr/>
        </p:nvSpPr>
        <p:spPr>
          <a:xfrm>
            <a:off x="-2176169" y="608753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6" name="图片 5" descr="图示&#10;&#10;描述已自动生成">
            <a:extLst>
              <a:ext uri="{FF2B5EF4-FFF2-40B4-BE49-F238E27FC236}">
                <a16:creationId xmlns:a16="http://schemas.microsoft.com/office/drawing/2014/main" id="{5B4991BE-90E4-F0E0-8E48-0F7DA1265D30}"/>
              </a:ext>
            </a:extLst>
          </p:cNvPr>
          <p:cNvPicPr>
            <a:picLocks noChangeAspect="1"/>
          </p:cNvPicPr>
          <p:nvPr/>
        </p:nvPicPr>
        <p:blipFill rotWithShape="1">
          <a:blip r:embed="rId3">
            <a:extLst>
              <a:ext uri="{28A0092B-C50C-407E-A947-70E740481C1C}">
                <a14:useLocalDpi xmlns:a14="http://schemas.microsoft.com/office/drawing/2010/main" val="0"/>
              </a:ext>
            </a:extLst>
          </a:blip>
          <a:srcRect t="5387" r="1408"/>
          <a:stretch/>
        </p:blipFill>
        <p:spPr bwMode="auto">
          <a:xfrm>
            <a:off x="2091070" y="845522"/>
            <a:ext cx="5471545" cy="2931318"/>
          </a:xfrm>
          <a:prstGeom prst="rect">
            <a:avLst/>
          </a:prstGeom>
          <a:noFill/>
          <a:ln>
            <a:noFill/>
          </a:ln>
        </p:spPr>
      </p:pic>
      <p:pic>
        <p:nvPicPr>
          <p:cNvPr id="7" name="图片 6" descr="图示&#10;&#10;描述已自动生成">
            <a:extLst>
              <a:ext uri="{FF2B5EF4-FFF2-40B4-BE49-F238E27FC236}">
                <a16:creationId xmlns:a16="http://schemas.microsoft.com/office/drawing/2014/main" id="{3AA8CCCF-DFB7-0176-D19A-8C36BB5CD2A3}"/>
              </a:ext>
            </a:extLst>
          </p:cNvPr>
          <p:cNvPicPr>
            <a:picLocks noChangeAspect="1"/>
          </p:cNvPicPr>
          <p:nvPr/>
        </p:nvPicPr>
        <p:blipFill rotWithShape="1">
          <a:blip r:embed="rId4"/>
          <a:srcRect l="-1" t="8436" r="8898" b="9679"/>
          <a:stretch/>
        </p:blipFill>
        <p:spPr>
          <a:xfrm>
            <a:off x="2254682" y="4298950"/>
            <a:ext cx="4980088" cy="2337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childTnLst>
                                </p:cTn>
                              </p:par>
                              <p:par>
                                <p:cTn id="12" presetID="22" presetClass="entr" presetSubtype="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2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723939" y="1862582"/>
            <a:ext cx="9624507" cy="2182839"/>
            <a:chOff x="4318880" y="1884950"/>
            <a:chExt cx="6568041" cy="1637483"/>
          </a:xfrm>
        </p:grpSpPr>
        <p:sp>
          <p:nvSpPr>
            <p:cNvPr id="11" name="文本框 2"/>
            <p:cNvSpPr txBox="1"/>
            <p:nvPr/>
          </p:nvSpPr>
          <p:spPr>
            <a:xfrm>
              <a:off x="4331795" y="2621992"/>
              <a:ext cx="6555126" cy="900441"/>
            </a:xfrm>
            <a:prstGeom prst="rect">
              <a:avLst/>
            </a:prstGeom>
            <a:noFill/>
            <a:ln w="9525">
              <a:noFill/>
            </a:ln>
          </p:spPr>
          <p:txBody>
            <a:bodyPr wrap="square">
              <a:spAutoFit/>
            </a:bodyPr>
            <a:lstStyle/>
            <a:p>
              <a:pPr defTabSz="914377">
                <a:defRPr/>
              </a:pPr>
              <a:r>
                <a:rPr lang="en-GB" altLang="zh-CN" sz="7200" dirty="0">
                  <a:solidFill>
                    <a:prstClr val="black">
                      <a:lumMod val="85000"/>
                      <a:lumOff val="15000"/>
                    </a:prstClr>
                  </a:solidFill>
                  <a:latin typeface="Abadi" panose="020B0604020104020204" pitchFamily="34" charset="0"/>
                  <a:cs typeface="+mn-ea"/>
                  <a:sym typeface="+mn-lt"/>
                </a:rPr>
                <a:t>Function of Subsystem</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884950"/>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 FOUR</a:t>
              </a:r>
              <a:endParaRPr lang="zh-CN" altLang="en-US" sz="54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0" name="直接连接符 19"/>
          <p:cNvCxnSpPr/>
          <p:nvPr/>
        </p:nvCxnSpPr>
        <p:spPr>
          <a:xfrm>
            <a:off x="5273335" y="1471429"/>
            <a:ext cx="0" cy="4398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03435" y="2999662"/>
            <a:ext cx="939800" cy="94191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400" b="1" dirty="0">
              <a:solidFill>
                <a:prstClr val="white"/>
              </a:solidFill>
              <a:latin typeface="字魂5号-无外润黑体"/>
              <a:cs typeface="+mn-ea"/>
              <a:sym typeface="+mn-lt"/>
            </a:endParaRPr>
          </a:p>
        </p:txBody>
      </p:sp>
      <p:grpSp>
        <p:nvGrpSpPr>
          <p:cNvPr id="5" name="组合 4"/>
          <p:cNvGrpSpPr/>
          <p:nvPr/>
        </p:nvGrpSpPr>
        <p:grpSpPr>
          <a:xfrm>
            <a:off x="58823" y="1287196"/>
            <a:ext cx="4366675" cy="778955"/>
            <a:chOff x="1138443" y="1394387"/>
            <a:chExt cx="3276269" cy="584288"/>
          </a:xfrm>
        </p:grpSpPr>
        <p:sp>
          <p:nvSpPr>
            <p:cNvPr id="22" name="TextBox 12"/>
            <p:cNvSpPr txBox="1"/>
            <p:nvPr/>
          </p:nvSpPr>
          <p:spPr>
            <a:xfrm>
              <a:off x="1212260" y="1745265"/>
              <a:ext cx="2699790" cy="233410"/>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sp>
          <p:nvSpPr>
            <p:cNvPr id="39967" name="TextBox 13"/>
            <p:cNvSpPr txBox="1"/>
            <p:nvPr/>
          </p:nvSpPr>
          <p:spPr>
            <a:xfrm>
              <a:off x="1138443" y="1394387"/>
              <a:ext cx="3276269" cy="346291"/>
            </a:xfrm>
            <a:prstGeom prst="rect">
              <a:avLst/>
            </a:prstGeom>
            <a:noFill/>
            <a:ln w="9525">
              <a:noFill/>
            </a:ln>
          </p:spPr>
          <p:txBody>
            <a:bodyPr wrap="square">
              <a:spAutoFit/>
            </a:bodyPr>
            <a:lstStyle/>
            <a:p>
              <a:pPr algn="r" defTabSz="914377" fontAlgn="base">
                <a:spcBef>
                  <a:spcPct val="0"/>
                </a:spcBef>
                <a:spcAft>
                  <a:spcPct val="0"/>
                </a:spcAft>
              </a:pPr>
              <a:r>
                <a:rPr lang="en-US" altLang="zh-CN" sz="2400" b="1" dirty="0">
                  <a:solidFill>
                    <a:srgbClr val="000000"/>
                  </a:solidFill>
                  <a:latin typeface="Abadi" panose="020B0604020104020204" pitchFamily="34" charset="0"/>
                  <a:cs typeface="+mn-ea"/>
                  <a:sym typeface="+mn-lt"/>
                </a:rPr>
                <a:t>Simulation of EMG sensors</a:t>
              </a:r>
              <a:endParaRPr lang="zh-CN" altLang="en-US" sz="2400" b="1" dirty="0">
                <a:solidFill>
                  <a:srgbClr val="000000"/>
                </a:solidFill>
                <a:latin typeface="Abadi" panose="020B0604020104020204" pitchFamily="34" charset="0"/>
                <a:cs typeface="+mn-ea"/>
                <a:sym typeface="+mn-lt"/>
              </a:endParaRPr>
            </a:p>
          </p:txBody>
        </p:sp>
      </p:grpSp>
      <p:grpSp>
        <p:nvGrpSpPr>
          <p:cNvPr id="6" name="组合 5"/>
          <p:cNvGrpSpPr/>
          <p:nvPr/>
        </p:nvGrpSpPr>
        <p:grpSpPr>
          <a:xfrm>
            <a:off x="6539040" y="1328868"/>
            <a:ext cx="6124976" cy="601438"/>
            <a:chOff x="4608709" y="1550341"/>
            <a:chExt cx="4594916" cy="451392"/>
          </a:xfrm>
        </p:grpSpPr>
        <p:sp>
          <p:nvSpPr>
            <p:cNvPr id="24" name="TextBox 14"/>
            <p:cNvSpPr txBox="1"/>
            <p:nvPr/>
          </p:nvSpPr>
          <p:spPr>
            <a:xfrm>
              <a:off x="4608709" y="1550341"/>
              <a:ext cx="4594916" cy="346489"/>
            </a:xfrm>
            <a:prstGeom prst="rect">
              <a:avLst/>
            </a:prstGeom>
            <a:noFill/>
          </p:spPr>
          <p:txBody>
            <a:bodyPr wrap="square">
              <a:spAutoFit/>
            </a:bodyPr>
            <a:lstStyle>
              <a:defPPr>
                <a:defRPr lang="zh-CN"/>
              </a:defPPr>
              <a:lvl1pPr algn="r">
                <a:spcBef>
                  <a:spcPct val="0"/>
                </a:spcBef>
                <a:defRPr sz="2400" b="1">
                  <a:gradFill>
                    <a:gsLst>
                      <a:gs pos="0">
                        <a:srgbClr val="BE8C83"/>
                      </a:gs>
                      <a:gs pos="100000">
                        <a:srgbClr val="BE8C83"/>
                      </a:gs>
                      <a:gs pos="50000">
                        <a:srgbClr val="FFEEE2"/>
                      </a:gs>
                    </a:gsLst>
                    <a:lin ang="0" scaled="0"/>
                  </a:gradFill>
                  <a:latin typeface="微软雅黑" panose="020B0503020204020204" pitchFamily="34" charset="-122"/>
                  <a:ea typeface="微软雅黑" panose="020B0503020204020204" pitchFamily="34" charset="-122"/>
                </a:defRPr>
              </a:lvl1pPr>
            </a:lstStyle>
            <a:p>
              <a:pPr algn="l" defTabSz="914377">
                <a:defRPr/>
              </a:pPr>
              <a:r>
                <a:rPr lang="en-GB" altLang="zh-CN" dirty="0">
                  <a:solidFill>
                    <a:sysClr val="windowText" lastClr="000000"/>
                  </a:solidFill>
                  <a:latin typeface="Abadi" panose="020B0604020104020204" pitchFamily="34" charset="0"/>
                  <a:ea typeface="+mn-ea"/>
                  <a:cs typeface="+mn-ea"/>
                  <a:sym typeface="+mn-lt"/>
                </a:rPr>
                <a:t>Block diagram of EMG subsystem</a:t>
              </a:r>
              <a:endParaRPr lang="zh-CN" altLang="en-US" dirty="0">
                <a:solidFill>
                  <a:sysClr val="windowText" lastClr="000000"/>
                </a:solidFill>
                <a:latin typeface="Abadi" panose="020B0604020104020204" pitchFamily="34" charset="0"/>
                <a:ea typeface="+mn-ea"/>
                <a:cs typeface="+mn-ea"/>
                <a:sym typeface="+mn-lt"/>
              </a:endParaRPr>
            </a:p>
          </p:txBody>
        </p:sp>
        <p:sp>
          <p:nvSpPr>
            <p:cNvPr id="25" name="TextBox 15"/>
            <p:cNvSpPr txBox="1"/>
            <p:nvPr/>
          </p:nvSpPr>
          <p:spPr>
            <a:xfrm>
              <a:off x="5189422" y="1768189"/>
              <a:ext cx="2742318" cy="233544"/>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grpSp>
      <p:grpSp>
        <p:nvGrpSpPr>
          <p:cNvPr id="35" name="组合 34"/>
          <p:cNvGrpSpPr/>
          <p:nvPr/>
        </p:nvGrpSpPr>
        <p:grpSpPr>
          <a:xfrm>
            <a:off x="-664707" y="1657"/>
            <a:ext cx="5795057" cy="1146045"/>
            <a:chOff x="-498530" y="1243"/>
            <a:chExt cx="4346293" cy="859534"/>
          </a:xfrm>
        </p:grpSpPr>
        <p:sp>
          <p:nvSpPr>
            <p:cNvPr id="37" name="文本框 36"/>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47" name="椭圆 46"/>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48" name="矩形 47"/>
            <p:cNvSpPr/>
            <p:nvPr/>
          </p:nvSpPr>
          <p:spPr>
            <a:xfrm>
              <a:off x="513914" y="506933"/>
              <a:ext cx="961850" cy="269257"/>
            </a:xfrm>
            <a:prstGeom prst="rect">
              <a:avLst/>
            </a:prstGeom>
          </p:spPr>
          <p:txBody>
            <a:bodyPr wrap="none">
              <a:spAutoFit/>
            </a:bodyPr>
            <a:lstStyle/>
            <a:p>
              <a:pPr defTabSz="914377" eaLnBrk="0" fontAlgn="base" hangingPunct="0">
                <a:spcBef>
                  <a:spcPct val="0"/>
                </a:spcBef>
                <a:spcAft>
                  <a:spcPct val="0"/>
                </a:spcAft>
              </a:pPr>
              <a:r>
                <a:rPr lang="en-US" altLang="zh-CN" sz="1733" dirty="0">
                  <a:solidFill>
                    <a:prstClr val="black"/>
                  </a:solidFill>
                  <a:latin typeface="Abadi" panose="020B0604020104020204" pitchFamily="34" charset="0"/>
                  <a:cs typeface="+mn-ea"/>
                  <a:sym typeface="+mn-lt"/>
                </a:rPr>
                <a:t>PART FOUR</a:t>
              </a:r>
            </a:p>
          </p:txBody>
        </p:sp>
      </p:grpSp>
      <p:sp>
        <p:nvSpPr>
          <p:cNvPr id="49" name="椭圆 48"/>
          <p:cNvSpPr/>
          <p:nvPr/>
        </p:nvSpPr>
        <p:spPr>
          <a:xfrm>
            <a:off x="6652449" y="-2420689"/>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sp>
        <p:nvSpPr>
          <p:cNvPr id="50" name="椭圆 49"/>
          <p:cNvSpPr/>
          <p:nvPr/>
        </p:nvSpPr>
        <p:spPr>
          <a:xfrm>
            <a:off x="10487848" y="4812055"/>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2" name="图片 1" descr="IMG_256">
            <a:extLst>
              <a:ext uri="{FF2B5EF4-FFF2-40B4-BE49-F238E27FC236}">
                <a16:creationId xmlns:a16="http://schemas.microsoft.com/office/drawing/2014/main" id="{D0D1CC75-943B-86D6-16A1-488E1F60EA74}"/>
              </a:ext>
            </a:extLst>
          </p:cNvPr>
          <p:cNvPicPr>
            <a:picLocks noChangeAspect="1"/>
          </p:cNvPicPr>
          <p:nvPr/>
        </p:nvPicPr>
        <p:blipFill>
          <a:blip r:embed="rId3"/>
          <a:stretch>
            <a:fillRect/>
          </a:stretch>
        </p:blipFill>
        <p:spPr>
          <a:xfrm>
            <a:off x="130893" y="1703294"/>
            <a:ext cx="4660900" cy="4025900"/>
          </a:xfrm>
          <a:prstGeom prst="rect">
            <a:avLst/>
          </a:prstGeom>
          <a:noFill/>
          <a:ln w="9525">
            <a:noFill/>
          </a:ln>
        </p:spPr>
      </p:pic>
      <p:pic>
        <p:nvPicPr>
          <p:cNvPr id="3" name="图片 2" descr="IMG_256">
            <a:extLst>
              <a:ext uri="{FF2B5EF4-FFF2-40B4-BE49-F238E27FC236}">
                <a16:creationId xmlns:a16="http://schemas.microsoft.com/office/drawing/2014/main" id="{E3C4F35F-F9E8-3515-767B-B35B8B6F20C9}"/>
              </a:ext>
            </a:extLst>
          </p:cNvPr>
          <p:cNvPicPr>
            <a:picLocks noChangeAspect="1"/>
          </p:cNvPicPr>
          <p:nvPr/>
        </p:nvPicPr>
        <p:blipFill>
          <a:blip r:embed="rId4"/>
          <a:stretch>
            <a:fillRect/>
          </a:stretch>
        </p:blipFill>
        <p:spPr>
          <a:xfrm>
            <a:off x="5825567" y="1930306"/>
            <a:ext cx="5753100" cy="3571875"/>
          </a:xfrm>
          <a:prstGeom prst="rect">
            <a:avLst/>
          </a:prstGeom>
          <a:noFill/>
          <a:ln w="9525">
            <a:noFill/>
          </a:ln>
        </p:spPr>
      </p:pic>
      <p:sp>
        <p:nvSpPr>
          <p:cNvPr id="4" name="文本框 3">
            <a:extLst>
              <a:ext uri="{FF2B5EF4-FFF2-40B4-BE49-F238E27FC236}">
                <a16:creationId xmlns:a16="http://schemas.microsoft.com/office/drawing/2014/main" id="{DA0191E0-0D20-A6CF-1B3C-154BFF763FCB}"/>
              </a:ext>
            </a:extLst>
          </p:cNvPr>
          <p:cNvSpPr txBox="1"/>
          <p:nvPr/>
        </p:nvSpPr>
        <p:spPr>
          <a:xfrm>
            <a:off x="841247" y="5729194"/>
            <a:ext cx="3950545" cy="369332"/>
          </a:xfrm>
          <a:prstGeom prst="rect">
            <a:avLst/>
          </a:prstGeom>
          <a:noFill/>
        </p:spPr>
        <p:txBody>
          <a:bodyPr wrap="square" rtlCol="0">
            <a:spAutoFit/>
          </a:bodyPr>
          <a:lstStyle/>
          <a:p>
            <a:r>
              <a:rPr lang="en-US" altLang="zh-CN" dirty="0"/>
              <a:t>Source: </a:t>
            </a:r>
            <a:r>
              <a:rPr lang="en-US" altLang="zh-CN" sz="1800" kern="100" dirty="0" err="1">
                <a:solidFill>
                  <a:srgbClr val="333333"/>
                </a:solidFill>
                <a:effectLst/>
                <a:latin typeface="Times New Roman" panose="02020603050405020304" pitchFamily="18" charset="0"/>
                <a:ea typeface="SimSun" panose="02010600030101010101" pitchFamily="2" charset="-122"/>
              </a:rPr>
              <a:t>MyoWare</a:t>
            </a:r>
            <a:r>
              <a:rPr lang="en-US" altLang="zh-CN" sz="1800" kern="100" dirty="0">
                <a:solidFill>
                  <a:srgbClr val="333333"/>
                </a:solidFill>
                <a:effectLst/>
                <a:latin typeface="Times New Roman" panose="02020603050405020304" pitchFamily="18" charset="0"/>
                <a:ea typeface="SimSun" panose="02010600030101010101" pitchFamily="2" charset="-122"/>
              </a:rPr>
              <a:t> 2.0  </a:t>
            </a:r>
            <a:r>
              <a:rPr lang="en-US" altLang="zh-CN" sz="1800" kern="100" dirty="0" err="1">
                <a:solidFill>
                  <a:srgbClr val="333333"/>
                </a:solidFill>
                <a:effectLst/>
                <a:latin typeface="Times New Roman" panose="02020603050405020304" pitchFamily="18" charset="0"/>
                <a:ea typeface="SimSun" panose="02010600030101010101" pitchFamily="2" charset="-122"/>
              </a:rPr>
              <a:t>QuickStartGuide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250" fill="hold"/>
                                        <p:tgtEl>
                                          <p:spTgt spid="21"/>
                                        </p:tgtEl>
                                        <p:attrNameLst>
                                          <p:attrName>ppt_w</p:attrName>
                                        </p:attrNameLst>
                                      </p:cBhvr>
                                      <p:tavLst>
                                        <p:tav tm="0">
                                          <p:val>
                                            <p:fltVal val="0"/>
                                          </p:val>
                                        </p:tav>
                                        <p:tav tm="100000">
                                          <p:val>
                                            <p:strVal val="#ppt_w"/>
                                          </p:val>
                                        </p:tav>
                                      </p:tavLst>
                                    </p:anim>
                                    <p:anim calcmode="lin" valueType="num">
                                      <p:cBhvr>
                                        <p:cTn id="12" dur="250" fill="hold"/>
                                        <p:tgtEl>
                                          <p:spTgt spid="21"/>
                                        </p:tgtEl>
                                        <p:attrNameLst>
                                          <p:attrName>ppt_h</p:attrName>
                                        </p:attrNameLst>
                                      </p:cBhvr>
                                      <p:tavLst>
                                        <p:tav tm="0">
                                          <p:val>
                                            <p:fltVal val="0"/>
                                          </p:val>
                                        </p:tav>
                                        <p:tav tm="100000">
                                          <p:val>
                                            <p:strVal val="#ppt_h"/>
                                          </p:val>
                                        </p:tav>
                                      </p:tavLst>
                                    </p:anim>
                                    <p:animEffect transition="in" filter="fade">
                                      <p:cBhvr>
                                        <p:cTn id="13" dur="250"/>
                                        <p:tgtEl>
                                          <p:spTgt spid="21"/>
                                        </p:tgtEl>
                                      </p:cBhvr>
                                    </p:animEffect>
                                  </p:childTnLst>
                                </p:cTn>
                              </p:par>
                              <p:par>
                                <p:cTn id="14" presetID="6" presetClass="emph" presetSubtype="0" decel="100000" fill="hold" grpId="1" nodeType="withEffect">
                                  <p:stCondLst>
                                    <p:cond delay="200"/>
                                  </p:stCondLst>
                                  <p:childTnLst>
                                    <p:animScale>
                                      <p:cBhvr>
                                        <p:cTn id="15" dur="250" fill="hold"/>
                                        <p:tgtEl>
                                          <p:spTgt spid="21"/>
                                        </p:tgtEl>
                                      </p:cBhvr>
                                      <p:by x="110000" y="110000"/>
                                    </p:animScale>
                                  </p:childTnLst>
                                </p:cTn>
                              </p:par>
                              <p:par>
                                <p:cTn id="16" presetID="6" presetClass="emph" presetSubtype="0" decel="100000" fill="hold" grpId="2" nodeType="withEffect">
                                  <p:stCondLst>
                                    <p:cond delay="300"/>
                                  </p:stCondLst>
                                  <p:childTnLst>
                                    <p:animScale>
                                      <p:cBhvr>
                                        <p:cTn id="17" dur="250" fill="hold"/>
                                        <p:tgtEl>
                                          <p:spTgt spid="21"/>
                                        </p:tgtEl>
                                      </p:cBhvr>
                                      <p:by x="91000" y="91000"/>
                                    </p:animScale>
                                  </p:childTnLst>
                                </p:cTn>
                              </p:par>
                            </p:childTnLst>
                          </p:cTn>
                        </p:par>
                        <p:par>
                          <p:cTn id="18" fill="hold">
                            <p:stCondLst>
                              <p:cond delay="1050"/>
                            </p:stCondLst>
                            <p:childTnLst>
                              <p:par>
                                <p:cTn id="19" presetID="2" presetClass="entr" presetSubtype="8" decel="6670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400" fill="hold"/>
                                        <p:tgtEl>
                                          <p:spTgt spid="5"/>
                                        </p:tgtEl>
                                        <p:attrNameLst>
                                          <p:attrName>ppt_x</p:attrName>
                                        </p:attrNameLst>
                                      </p:cBhvr>
                                      <p:tavLst>
                                        <p:tav tm="0">
                                          <p:val>
                                            <p:strVal val="0-#ppt_w/2"/>
                                          </p:val>
                                        </p:tav>
                                        <p:tav tm="100000">
                                          <p:val>
                                            <p:strVal val="#ppt_x"/>
                                          </p:val>
                                        </p:tav>
                                      </p:tavLst>
                                    </p:anim>
                                    <p:anim calcmode="lin" valueType="num">
                                      <p:cBhvr additive="base">
                                        <p:cTn id="22" dur="4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decel="66700" fill="hold"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400" fill="hold"/>
                                        <p:tgtEl>
                                          <p:spTgt spid="6"/>
                                        </p:tgtEl>
                                        <p:attrNameLst>
                                          <p:attrName>ppt_x</p:attrName>
                                        </p:attrNameLst>
                                      </p:cBhvr>
                                      <p:tavLst>
                                        <p:tav tm="0">
                                          <p:val>
                                            <p:strVal val="1+#ppt_w/2"/>
                                          </p:val>
                                        </p:tav>
                                        <p:tav tm="100000">
                                          <p:val>
                                            <p:strVal val="#ppt_x"/>
                                          </p:val>
                                        </p:tav>
                                      </p:tavLst>
                                    </p:anim>
                                    <p:anim calcmode="lin" valueType="num">
                                      <p:cBhvr additive="base">
                                        <p:cTn id="26" dur="4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6" name="椭圆 15"/>
          <p:cNvSpPr/>
          <p:nvPr/>
        </p:nvSpPr>
        <p:spPr>
          <a:xfrm>
            <a:off x="-2198353" y="346404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9" name="圆角矩形 2">
            <a:extLst>
              <a:ext uri="{FF2B5EF4-FFF2-40B4-BE49-F238E27FC236}">
                <a16:creationId xmlns:a16="http://schemas.microsoft.com/office/drawing/2014/main" id="{D21DB74A-CD47-A6C6-40A5-EF22B236769E}"/>
              </a:ext>
            </a:extLst>
          </p:cNvPr>
          <p:cNvSpPr/>
          <p:nvPr/>
        </p:nvSpPr>
        <p:spPr>
          <a:xfrm>
            <a:off x="6083300" y="14046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0" name="圆角矩形 3">
            <a:extLst>
              <a:ext uri="{FF2B5EF4-FFF2-40B4-BE49-F238E27FC236}">
                <a16:creationId xmlns:a16="http://schemas.microsoft.com/office/drawing/2014/main" id="{F0BFE341-B705-1E27-4C94-13E2B9D56E9D}"/>
              </a:ext>
            </a:extLst>
          </p:cNvPr>
          <p:cNvSpPr/>
          <p:nvPr/>
        </p:nvSpPr>
        <p:spPr>
          <a:xfrm>
            <a:off x="6083300" y="29540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1" name="圆角矩形 4">
            <a:extLst>
              <a:ext uri="{FF2B5EF4-FFF2-40B4-BE49-F238E27FC236}">
                <a16:creationId xmlns:a16="http://schemas.microsoft.com/office/drawing/2014/main" id="{C4ED7FE4-6081-FCF1-7080-730E60280912}"/>
              </a:ext>
            </a:extLst>
          </p:cNvPr>
          <p:cNvSpPr/>
          <p:nvPr/>
        </p:nvSpPr>
        <p:spPr>
          <a:xfrm>
            <a:off x="6096000" y="4503419"/>
            <a:ext cx="4318000" cy="1638435"/>
          </a:xfrm>
          <a:prstGeom prst="roundRect">
            <a:avLst/>
          </a:prstGeom>
          <a:solidFill>
            <a:schemeClr val="accent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2" name="文本框 21">
            <a:extLst>
              <a:ext uri="{FF2B5EF4-FFF2-40B4-BE49-F238E27FC236}">
                <a16:creationId xmlns:a16="http://schemas.microsoft.com/office/drawing/2014/main" id="{C50C579B-5BC9-371E-D219-CCB4599FB34C}"/>
              </a:ext>
            </a:extLst>
          </p:cNvPr>
          <p:cNvSpPr txBox="1"/>
          <p:nvPr/>
        </p:nvSpPr>
        <p:spPr>
          <a:xfrm>
            <a:off x="6377305" y="1981201"/>
            <a:ext cx="3742055" cy="394210"/>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can help identify and filter out noise</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3" name="文本框 22">
            <a:extLst>
              <a:ext uri="{FF2B5EF4-FFF2-40B4-BE49-F238E27FC236}">
                <a16:creationId xmlns:a16="http://schemas.microsoft.com/office/drawing/2014/main" id="{AF8E461B-0FCE-2A7F-927B-0B50FF411A9C}"/>
              </a:ext>
            </a:extLst>
          </p:cNvPr>
          <p:cNvSpPr txBox="1"/>
          <p:nvPr/>
        </p:nvSpPr>
        <p:spPr>
          <a:xfrm>
            <a:off x="6377305" y="1379805"/>
            <a:ext cx="3955589" cy="577850"/>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Improve signal-to-noise ratio</a:t>
            </a:r>
            <a:endParaRPr kumimoji="0" lang="zh-CN" altLang="en-US"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4" name="文本框 23">
            <a:extLst>
              <a:ext uri="{FF2B5EF4-FFF2-40B4-BE49-F238E27FC236}">
                <a16:creationId xmlns:a16="http://schemas.microsoft.com/office/drawing/2014/main" id="{97053554-499B-59BC-CF64-CA050E3C419D}"/>
              </a:ext>
            </a:extLst>
          </p:cNvPr>
          <p:cNvSpPr txBox="1"/>
          <p:nvPr/>
        </p:nvSpPr>
        <p:spPr>
          <a:xfrm>
            <a:off x="6377305" y="3493770"/>
            <a:ext cx="4036695" cy="726609"/>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helps diagnose specific neuromuscular diseases</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5" name="文本框 24">
            <a:extLst>
              <a:ext uri="{FF2B5EF4-FFF2-40B4-BE49-F238E27FC236}">
                <a16:creationId xmlns:a16="http://schemas.microsoft.com/office/drawing/2014/main" id="{95977074-5D3C-1E3C-2B61-0854F3606FEC}"/>
              </a:ext>
            </a:extLst>
          </p:cNvPr>
          <p:cNvSpPr txBox="1"/>
          <p:nvPr/>
        </p:nvSpPr>
        <p:spPr>
          <a:xfrm>
            <a:off x="6377305" y="3044825"/>
            <a:ext cx="3349322" cy="496996"/>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Recognize muscle fatigue</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6" name="文本框 25">
            <a:extLst>
              <a:ext uri="{FF2B5EF4-FFF2-40B4-BE49-F238E27FC236}">
                <a16:creationId xmlns:a16="http://schemas.microsoft.com/office/drawing/2014/main" id="{F13A73B3-544C-02D6-3CDC-3FC9B0B7F039}"/>
              </a:ext>
            </a:extLst>
          </p:cNvPr>
          <p:cNvSpPr txBox="1"/>
          <p:nvPr/>
        </p:nvSpPr>
        <p:spPr>
          <a:xfrm>
            <a:off x="6491605" y="4952365"/>
            <a:ext cx="3742055" cy="1059008"/>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is a very efficient algorithm that can quickly convert time domain signals to frequency domain.</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7" name="文本框 26">
            <a:extLst>
              <a:ext uri="{FF2B5EF4-FFF2-40B4-BE49-F238E27FC236}">
                <a16:creationId xmlns:a16="http://schemas.microsoft.com/office/drawing/2014/main" id="{779ED185-FE7C-645B-F097-400D5EC44458}"/>
              </a:ext>
            </a:extLst>
          </p:cNvPr>
          <p:cNvSpPr txBox="1"/>
          <p:nvPr/>
        </p:nvSpPr>
        <p:spPr>
          <a:xfrm>
            <a:off x="6491605" y="4503420"/>
            <a:ext cx="2336165" cy="504882"/>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Fast and efficient</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9" name="文本框 28">
            <a:extLst>
              <a:ext uri="{FF2B5EF4-FFF2-40B4-BE49-F238E27FC236}">
                <a16:creationId xmlns:a16="http://schemas.microsoft.com/office/drawing/2014/main" id="{768F02FB-5E7A-4558-02F1-D88D13F1E304}"/>
              </a:ext>
            </a:extLst>
          </p:cNvPr>
          <p:cNvSpPr txBox="1"/>
          <p:nvPr/>
        </p:nvSpPr>
        <p:spPr>
          <a:xfrm>
            <a:off x="837946" y="840052"/>
            <a:ext cx="92352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2800" b="1" i="0" u="none" strike="noStrike" kern="1200" cap="none" spc="0" normalizeH="0" baseline="0" noProof="0" dirty="0">
                <a:ln>
                  <a:noFill/>
                </a:ln>
                <a:solidFill>
                  <a:prstClr val="black"/>
                </a:solidFill>
                <a:effectLst/>
                <a:uLnTx/>
                <a:uFillTx/>
                <a:latin typeface="Arial"/>
                <a:cs typeface="+mn-ea"/>
                <a:sym typeface="+mn-lt"/>
              </a:rPr>
              <a:t>Preprocessing and feature extraction of EMG signals</a:t>
            </a:r>
            <a:endParaRPr kumimoji="0" lang="zh-CN" altLang="en-US" sz="2800" b="1" i="0" u="none" strike="noStrike" kern="1200" cap="none" spc="0" normalizeH="0" baseline="0" noProof="0" dirty="0">
              <a:ln>
                <a:noFill/>
              </a:ln>
              <a:solidFill>
                <a:prstClr val="black"/>
              </a:solidFill>
              <a:effectLst/>
              <a:uLnTx/>
              <a:uFillTx/>
              <a:latin typeface="Arial"/>
              <a:cs typeface="+mn-ea"/>
              <a:sym typeface="+mn-lt"/>
            </a:endParaRPr>
          </a:p>
        </p:txBody>
      </p:sp>
      <p:pic>
        <p:nvPicPr>
          <p:cNvPr id="30" name="图片 29" descr="IMG_258">
            <a:extLst>
              <a:ext uri="{FF2B5EF4-FFF2-40B4-BE49-F238E27FC236}">
                <a16:creationId xmlns:a16="http://schemas.microsoft.com/office/drawing/2014/main" id="{392AF4E5-EEF6-DA61-093F-BFDDF4E2532A}"/>
              </a:ext>
            </a:extLst>
          </p:cNvPr>
          <p:cNvPicPr>
            <a:picLocks noChangeAspect="1"/>
          </p:cNvPicPr>
          <p:nvPr/>
        </p:nvPicPr>
        <p:blipFill>
          <a:blip r:embed="rId3"/>
          <a:stretch>
            <a:fillRect/>
          </a:stretch>
        </p:blipFill>
        <p:spPr>
          <a:xfrm>
            <a:off x="175471" y="2652053"/>
            <a:ext cx="5547908" cy="2654545"/>
          </a:xfrm>
          <a:prstGeom prst="rect">
            <a:avLst/>
          </a:prstGeom>
          <a:noFill/>
          <a:ln w="9525">
            <a:noFill/>
          </a:ln>
        </p:spPr>
      </p:pic>
      <p:grpSp>
        <p:nvGrpSpPr>
          <p:cNvPr id="31" name="组合 30">
            <a:extLst>
              <a:ext uri="{FF2B5EF4-FFF2-40B4-BE49-F238E27FC236}">
                <a16:creationId xmlns:a16="http://schemas.microsoft.com/office/drawing/2014/main" id="{FF5F2593-D12D-DADA-B1E7-F319210FF76F}"/>
              </a:ext>
            </a:extLst>
          </p:cNvPr>
          <p:cNvGrpSpPr/>
          <p:nvPr/>
        </p:nvGrpSpPr>
        <p:grpSpPr>
          <a:xfrm>
            <a:off x="-981779" y="-138964"/>
            <a:ext cx="5795057" cy="1146045"/>
            <a:chOff x="-498530" y="1243"/>
            <a:chExt cx="4346293" cy="859534"/>
          </a:xfrm>
        </p:grpSpPr>
        <p:sp>
          <p:nvSpPr>
            <p:cNvPr id="32" name="文本框 31">
              <a:extLst>
                <a:ext uri="{FF2B5EF4-FFF2-40B4-BE49-F238E27FC236}">
                  <a16:creationId xmlns:a16="http://schemas.microsoft.com/office/drawing/2014/main" id="{02BB9129-1C6D-96FC-1CAE-C2C3B53951C4}"/>
                </a:ext>
              </a:extLst>
            </p:cNvPr>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33" name="椭圆 32">
              <a:extLst>
                <a:ext uri="{FF2B5EF4-FFF2-40B4-BE49-F238E27FC236}">
                  <a16:creationId xmlns:a16="http://schemas.microsoft.com/office/drawing/2014/main" id="{B4A8F5A5-EC3D-281C-FB2F-3546794E241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35" name="任意多边形: 形状 47">
            <a:extLst>
              <a:ext uri="{FF2B5EF4-FFF2-40B4-BE49-F238E27FC236}">
                <a16:creationId xmlns:a16="http://schemas.microsoft.com/office/drawing/2014/main" id="{C6CBCEED-0F3B-D988-B13C-822BC7173543}"/>
              </a:ext>
            </a:extLst>
          </p:cNvPr>
          <p:cNvSpPr/>
          <p:nvPr/>
        </p:nvSpPr>
        <p:spPr>
          <a:xfrm rot="19598233" flipH="1">
            <a:off x="471309" y="925309"/>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2" name="文本框 1">
            <a:extLst>
              <a:ext uri="{FF2B5EF4-FFF2-40B4-BE49-F238E27FC236}">
                <a16:creationId xmlns:a16="http://schemas.microsoft.com/office/drawing/2014/main" id="{033DB483-8DD4-829B-AA81-36AEAA52C340}"/>
              </a:ext>
            </a:extLst>
          </p:cNvPr>
          <p:cNvSpPr txBox="1"/>
          <p:nvPr/>
        </p:nvSpPr>
        <p:spPr>
          <a:xfrm>
            <a:off x="430901" y="5131188"/>
            <a:ext cx="5547908" cy="1323439"/>
          </a:xfrm>
          <a:prstGeom prst="rect">
            <a:avLst/>
          </a:prstGeom>
          <a:noFill/>
        </p:spPr>
        <p:txBody>
          <a:bodyPr wrap="square" rtlCol="0">
            <a:spAutoFit/>
          </a:bodyPr>
          <a:lstStyle/>
          <a:p>
            <a:r>
              <a:rPr lang="en-US" altLang="zh-CN" sz="1600" dirty="0"/>
              <a:t>Source: </a:t>
            </a:r>
            <a:r>
              <a:rPr lang="en-US" altLang="zh-CN" sz="1600" dirty="0" err="1"/>
              <a:t>Hiraiwa</a:t>
            </a:r>
            <a:r>
              <a:rPr lang="en-US" altLang="zh-CN" sz="1600" dirty="0"/>
              <a:t>, Akira, </a:t>
            </a:r>
            <a:r>
              <a:rPr lang="en-US" altLang="zh-CN" sz="1600" dirty="0" err="1"/>
              <a:t>Katsunori</a:t>
            </a:r>
            <a:r>
              <a:rPr lang="en-US" altLang="zh-CN" sz="1600" dirty="0"/>
              <a:t> </a:t>
            </a:r>
            <a:r>
              <a:rPr lang="en-US" altLang="zh-CN" sz="1600" dirty="0" err="1"/>
              <a:t>Shimohara</a:t>
            </a:r>
            <a:r>
              <a:rPr lang="en-US" altLang="zh-CN" sz="1600" dirty="0"/>
              <a:t>, and Yukio Tokunaga. "EMG pattern analysis and classification by neural network." Conference proceedings., IEEE international conference on systems, man and cybernetics. IEEE, 1989</a:t>
            </a:r>
            <a:endParaRPr lang="zh-CN" altLang="en-US" sz="1600" dirty="0"/>
          </a:p>
        </p:txBody>
      </p:sp>
    </p:spTree>
    <p:extLst>
      <p:ext uri="{BB962C8B-B14F-4D97-AF65-F5344CB8AC3E}">
        <p14:creationId xmlns:p14="http://schemas.microsoft.com/office/powerpoint/2010/main" val="33223660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3524AF9-72FC-E7E8-53AA-4D8A11E8B4DA}"/>
              </a:ext>
            </a:extLst>
          </p:cNvPr>
          <p:cNvPicPr>
            <a:picLocks noChangeAspect="1"/>
          </p:cNvPicPr>
          <p:nvPr/>
        </p:nvPicPr>
        <p:blipFill>
          <a:blip r:embed="rId3"/>
          <a:stretch>
            <a:fillRect/>
          </a:stretch>
        </p:blipFill>
        <p:spPr>
          <a:xfrm>
            <a:off x="6410988" y="199706"/>
            <a:ext cx="4610100" cy="4381500"/>
          </a:xfrm>
          <a:prstGeom prst="rect">
            <a:avLst/>
          </a:prstGeom>
        </p:spPr>
      </p:pic>
      <p:grpSp>
        <p:nvGrpSpPr>
          <p:cNvPr id="8" name="组合 7"/>
          <p:cNvGrpSpPr/>
          <p:nvPr/>
        </p:nvGrpSpPr>
        <p:grpSpPr>
          <a:xfrm>
            <a:off x="343004" y="1133058"/>
            <a:ext cx="8940548" cy="396324"/>
            <a:chOff x="448096" y="362977"/>
            <a:chExt cx="7783387"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 name="文本"/>
            <p:cNvSpPr>
              <a:spLocks noChangeArrowheads="1"/>
            </p:cNvSpPr>
            <p:nvPr/>
          </p:nvSpPr>
          <p:spPr bwMode="auto">
            <a:xfrm>
              <a:off x="1019005" y="376473"/>
              <a:ext cx="721247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0"/>
                </a:spcBef>
                <a:spcAft>
                  <a:spcPts val="0"/>
                </a:spcAft>
                <a:buClrTx/>
                <a:buSzTx/>
                <a:buFontTx/>
                <a:buNone/>
                <a:tabLst/>
                <a:defRPr/>
              </a:pPr>
              <a:r>
                <a:rPr kumimoji="0" lang="en-GB" altLang="zh-CN" sz="2400" b="1" i="0" u="none" strike="noStrike" kern="0" cap="none" spc="0" normalizeH="0" baseline="0" noProof="0" dirty="0">
                  <a:ln>
                    <a:noFill/>
                  </a:ln>
                  <a:solidFill>
                    <a:srgbClr val="595959"/>
                  </a:solidFill>
                  <a:effectLst/>
                  <a:uLnTx/>
                  <a:uFillTx/>
                  <a:latin typeface="Arial"/>
                  <a:ea typeface="微软雅黑"/>
                  <a:cs typeface="+mn-cs"/>
                  <a:sym typeface="Arial"/>
                </a:rPr>
                <a:t>Comparison between SVM and neural network</a:t>
              </a:r>
              <a:endParaRPr kumimoji="0" lang="zh-CN" altLang="en-US" sz="2400" b="1" i="0" u="none" strike="noStrike" kern="0" cap="none" spc="0" normalizeH="0" baseline="0" noProof="0" dirty="0">
                <a:ln>
                  <a:noFill/>
                </a:ln>
                <a:solidFill>
                  <a:srgbClr val="595959"/>
                </a:solidFill>
                <a:effectLst/>
                <a:uLnTx/>
                <a:uFillTx/>
                <a:latin typeface="Arial"/>
                <a:ea typeface="微软雅黑"/>
                <a:cs typeface="+mn-cs"/>
                <a:sym typeface="Arial"/>
              </a:endParaRPr>
            </a:p>
          </p:txBody>
        </p:sp>
      </p:grpSp>
      <p:grpSp>
        <p:nvGrpSpPr>
          <p:cNvPr id="25" name="组合 24"/>
          <p:cNvGrpSpPr/>
          <p:nvPr/>
        </p:nvGrpSpPr>
        <p:grpSpPr>
          <a:xfrm>
            <a:off x="871175" y="2585806"/>
            <a:ext cx="10539414" cy="3000305"/>
            <a:chOff x="871175" y="2772238"/>
            <a:chExt cx="10539414" cy="3000305"/>
          </a:xfrm>
        </p:grpSpPr>
        <p:grpSp>
          <p:nvGrpSpPr>
            <p:cNvPr id="4" name="组合 3"/>
            <p:cNvGrpSpPr/>
            <p:nvPr/>
          </p:nvGrpSpPr>
          <p:grpSpPr>
            <a:xfrm>
              <a:off x="871175" y="3494833"/>
              <a:ext cx="10539414" cy="2277710"/>
              <a:chOff x="871175" y="3397179"/>
              <a:chExt cx="10539414" cy="2277710"/>
            </a:xfrm>
          </p:grpSpPr>
          <p:grpSp>
            <p:nvGrpSpPr>
              <p:cNvPr id="5" name="组合 4"/>
              <p:cNvGrpSpPr/>
              <p:nvPr/>
            </p:nvGrpSpPr>
            <p:grpSpPr>
              <a:xfrm>
                <a:off x="871175" y="4327731"/>
                <a:ext cx="10539414" cy="1347158"/>
                <a:chOff x="871175" y="4327731"/>
                <a:chExt cx="10539414" cy="1347158"/>
              </a:xfrm>
              <a:solidFill>
                <a:srgbClr val="5596A7"/>
              </a:solidFill>
            </p:grpSpPr>
            <p:sp>
              <p:nvSpPr>
                <p:cNvPr id="6" name="矩形 5"/>
                <p:cNvSpPr/>
                <p:nvPr/>
              </p:nvSpPr>
              <p:spPr bwMode="auto">
                <a:xfrm>
                  <a:off x="5778110" y="4671515"/>
                  <a:ext cx="5632479" cy="349781"/>
                </a:xfrm>
                <a:prstGeom prst="rect">
                  <a:avLst/>
                </a:prstGeom>
                <a:solidFill>
                  <a:srgbClr val="595959"/>
                </a:solidFill>
                <a:ln w="3175" cap="flat" cmpd="sng" algn="ctr">
                  <a:noFill/>
                  <a:prstDash val="solid"/>
                </a:ln>
                <a:effectLst/>
              </p:spPr>
              <p:txBody>
                <a:bodyPr tIns="0" bIns="0"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en-US" sz="1400" b="0" i="0" u="none" strike="noStrike" kern="0" cap="none" spc="0" normalizeH="0" baseline="0" noProof="0" dirty="0">
                    <a:ln>
                      <a:noFill/>
                    </a:ln>
                    <a:solidFill>
                      <a:prstClr val="white">
                        <a:lumMod val="50000"/>
                      </a:prstClr>
                    </a:solidFill>
                    <a:effectLst/>
                    <a:uLnTx/>
                    <a:uFillTx/>
                    <a:latin typeface="Arial"/>
                    <a:ea typeface="微软雅黑"/>
                    <a:cs typeface="+mn-ea"/>
                    <a:sym typeface="Arial"/>
                  </a:endParaRPr>
                </a:p>
              </p:txBody>
            </p:sp>
            <p:sp>
              <p:nvSpPr>
                <p:cNvPr id="7" name="任意多边形 26"/>
                <p:cNvSpPr/>
                <p:nvPr/>
              </p:nvSpPr>
              <p:spPr>
                <a:xfrm>
                  <a:off x="871175" y="4327731"/>
                  <a:ext cx="4950906" cy="1347158"/>
                </a:xfrm>
                <a:custGeom>
                  <a:avLst/>
                  <a:gdLst>
                    <a:gd name="connsiteX0" fmla="*/ 1966643 w 3933284"/>
                    <a:gd name="connsiteY0" fmla="*/ 416657 h 1070408"/>
                    <a:gd name="connsiteX1" fmla="*/ 2293518 w 3933284"/>
                    <a:gd name="connsiteY1" fmla="*/ 1070408 h 1070408"/>
                    <a:gd name="connsiteX2" fmla="*/ 1639767 w 3933284"/>
                    <a:gd name="connsiteY2" fmla="*/ 1070408 h 1070408"/>
                    <a:gd name="connsiteX3" fmla="*/ 19139 w 3933284"/>
                    <a:gd name="connsiteY3" fmla="*/ 0 h 1070408"/>
                    <a:gd name="connsiteX4" fmla="*/ 3933284 w 3933284"/>
                    <a:gd name="connsiteY4" fmla="*/ 273704 h 1070408"/>
                    <a:gd name="connsiteX5" fmla="*/ 3914145 w 3933284"/>
                    <a:gd name="connsiteY5" fmla="*/ 547408 h 1070408"/>
                    <a:gd name="connsiteX6" fmla="*/ 0 w 3933284"/>
                    <a:gd name="connsiteY6" fmla="*/ 273704 h 107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284" h="1070408">
                      <a:moveTo>
                        <a:pt x="1966643" y="416657"/>
                      </a:moveTo>
                      <a:lnTo>
                        <a:pt x="2293518" y="1070408"/>
                      </a:lnTo>
                      <a:lnTo>
                        <a:pt x="1639767" y="1070408"/>
                      </a:lnTo>
                      <a:close/>
                      <a:moveTo>
                        <a:pt x="19139" y="0"/>
                      </a:moveTo>
                      <a:lnTo>
                        <a:pt x="3933284" y="273704"/>
                      </a:lnTo>
                      <a:lnTo>
                        <a:pt x="3914145" y="547408"/>
                      </a:lnTo>
                      <a:lnTo>
                        <a:pt x="0" y="273704"/>
                      </a:lnTo>
                      <a:close/>
                    </a:path>
                  </a:pathLst>
                </a:custGeom>
                <a:solidFill>
                  <a:srgbClr val="595959"/>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ea"/>
                    <a:sym typeface="Arial"/>
                  </a:endParaRPr>
                </a:p>
              </p:txBody>
            </p:sp>
          </p:grpSp>
          <p:sp>
            <p:nvSpPr>
              <p:cNvPr id="12" name="文本"/>
              <p:cNvSpPr/>
              <p:nvPr/>
            </p:nvSpPr>
            <p:spPr>
              <a:xfrm rot="240000">
                <a:off x="1040969" y="3397179"/>
                <a:ext cx="2005114" cy="868231"/>
              </a:xfrm>
              <a:custGeom>
                <a:avLst/>
                <a:gdLst>
                  <a:gd name="connsiteX0" fmla="*/ 0 w 1459793"/>
                  <a:gd name="connsiteY0" fmla="*/ 113355 h 680114"/>
                  <a:gd name="connsiteX1" fmla="*/ 113355 w 1459793"/>
                  <a:gd name="connsiteY1" fmla="*/ 0 h 680114"/>
                  <a:gd name="connsiteX2" fmla="*/ 1346438 w 1459793"/>
                  <a:gd name="connsiteY2" fmla="*/ 0 h 680114"/>
                  <a:gd name="connsiteX3" fmla="*/ 1459793 w 1459793"/>
                  <a:gd name="connsiteY3" fmla="*/ 113355 h 680114"/>
                  <a:gd name="connsiteX4" fmla="*/ 1459793 w 1459793"/>
                  <a:gd name="connsiteY4" fmla="*/ 566759 h 680114"/>
                  <a:gd name="connsiteX5" fmla="*/ 1346438 w 1459793"/>
                  <a:gd name="connsiteY5" fmla="*/ 680114 h 680114"/>
                  <a:gd name="connsiteX6" fmla="*/ 113355 w 1459793"/>
                  <a:gd name="connsiteY6" fmla="*/ 680114 h 680114"/>
                  <a:gd name="connsiteX7" fmla="*/ 0 w 1459793"/>
                  <a:gd name="connsiteY7" fmla="*/ 566759 h 680114"/>
                  <a:gd name="connsiteX8" fmla="*/ 0 w 1459793"/>
                  <a:gd name="connsiteY8" fmla="*/ 113355 h 68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w="9525">
                <a:noFill/>
                <a:round/>
              </a:ln>
            </p:spPr>
            <p:txBody>
              <a:bodyPr tIns="0" b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sp>
            <p:nvSpPr>
              <p:cNvPr id="14" name="文本"/>
              <p:cNvSpPr/>
              <p:nvPr/>
            </p:nvSpPr>
            <p:spPr bwMode="auto">
              <a:xfrm rot="240000">
                <a:off x="3965062" y="3639483"/>
                <a:ext cx="2095704" cy="817966"/>
              </a:xfrm>
              <a:custGeom>
                <a:avLst/>
                <a:gdLst>
                  <a:gd name="T0" fmla="*/ 0 w 1459793"/>
                  <a:gd name="T1" fmla="*/ 117068 h 680114"/>
                  <a:gd name="T2" fmla="*/ 125841 w 1459793"/>
                  <a:gd name="T3" fmla="*/ 0 h 680114"/>
                  <a:gd name="T4" fmla="*/ 1494740 w 1459793"/>
                  <a:gd name="T5" fmla="*/ 0 h 680114"/>
                  <a:gd name="T6" fmla="*/ 1620580 w 1459793"/>
                  <a:gd name="T7" fmla="*/ 117068 h 680114"/>
                  <a:gd name="T8" fmla="*/ 1620580 w 1459793"/>
                  <a:gd name="T9" fmla="*/ 585318 h 680114"/>
                  <a:gd name="T10" fmla="*/ 1494740 w 1459793"/>
                  <a:gd name="T11" fmla="*/ 702385 h 680114"/>
                  <a:gd name="T12" fmla="*/ 125841 w 1459793"/>
                  <a:gd name="T13" fmla="*/ 702385 h 680114"/>
                  <a:gd name="T14" fmla="*/ 0 w 1459793"/>
                  <a:gd name="T15" fmla="*/ 585318 h 680114"/>
                  <a:gd name="T16" fmla="*/ 0 w 1459793"/>
                  <a:gd name="T17" fmla="*/ 117068 h 680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9793"/>
                  <a:gd name="T28" fmla="*/ 0 h 680114"/>
                  <a:gd name="T29" fmla="*/ 1459793 w 1459793"/>
                  <a:gd name="T30" fmla="*/ 680114 h 680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a:noFill/>
              </a:ln>
            </p:spPr>
            <p:txBody>
              <a:bodyPr t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grpSp>
        <p:sp>
          <p:nvSpPr>
            <p:cNvPr id="22" name="文本"/>
            <p:cNvSpPr txBox="1"/>
            <p:nvPr/>
          </p:nvSpPr>
          <p:spPr>
            <a:xfrm rot="278533" flipH="1">
              <a:off x="1216645" y="2772238"/>
              <a:ext cx="172354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rPr>
                <a:t>添加标题内容</a:t>
              </a:r>
            </a:p>
          </p:txBody>
        </p:sp>
        <p:sp>
          <p:nvSpPr>
            <p:cNvPr id="23" name="文本"/>
            <p:cNvSpPr txBox="1"/>
            <p:nvPr/>
          </p:nvSpPr>
          <p:spPr>
            <a:xfrm rot="278533" flipH="1">
              <a:off x="968719" y="3747945"/>
              <a:ext cx="206498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a:ea typeface="微软雅黑"/>
                  <a:cs typeface="+mn-ea"/>
                  <a:sym typeface="Arial"/>
                </a:rPr>
                <a:t>Neural Network</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sp>
          <p:nvSpPr>
            <p:cNvPr id="24" name="文本"/>
            <p:cNvSpPr txBox="1"/>
            <p:nvPr/>
          </p:nvSpPr>
          <p:spPr>
            <a:xfrm rot="278533" flipH="1">
              <a:off x="3924295" y="3923121"/>
              <a:ext cx="21772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prstClr val="white"/>
                  </a:solidFill>
                  <a:effectLst/>
                  <a:uLnTx/>
                  <a:uFillTx/>
                  <a:latin typeface="Arial"/>
                  <a:ea typeface="微软雅黑"/>
                  <a:cs typeface="+mn-ea"/>
                  <a:sym typeface="Arial"/>
                </a:rPr>
                <a:t>SVM</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grpSp>
      <p:grpSp>
        <p:nvGrpSpPr>
          <p:cNvPr id="33" name="组合 32">
            <a:extLst>
              <a:ext uri="{FF2B5EF4-FFF2-40B4-BE49-F238E27FC236}">
                <a16:creationId xmlns:a16="http://schemas.microsoft.com/office/drawing/2014/main" id="{B1D8549D-917F-9685-1A57-67B24BD854C6}"/>
              </a:ext>
            </a:extLst>
          </p:cNvPr>
          <p:cNvGrpSpPr/>
          <p:nvPr/>
        </p:nvGrpSpPr>
        <p:grpSpPr>
          <a:xfrm>
            <a:off x="-981779" y="-138964"/>
            <a:ext cx="5795057" cy="1146045"/>
            <a:chOff x="-498530" y="1243"/>
            <a:chExt cx="4346293" cy="859534"/>
          </a:xfrm>
        </p:grpSpPr>
        <p:sp>
          <p:nvSpPr>
            <p:cNvPr id="34" name="文本框 33">
              <a:extLst>
                <a:ext uri="{FF2B5EF4-FFF2-40B4-BE49-F238E27FC236}">
                  <a16:creationId xmlns:a16="http://schemas.microsoft.com/office/drawing/2014/main" id="{C9959C54-F89A-FFD6-BF28-153B7F43B2F2}"/>
                </a:ext>
              </a:extLst>
            </p:cNvPr>
            <p:cNvSpPr txBox="1"/>
            <p:nvPr/>
          </p:nvSpPr>
          <p:spPr>
            <a:xfrm>
              <a:off x="498529" y="105863"/>
              <a:ext cx="3349234" cy="438581"/>
            </a:xfrm>
            <a:prstGeom prst="rect">
              <a:avLst/>
            </a:prstGeom>
            <a:noFill/>
          </p:spPr>
          <p:txBody>
            <a:bodyPr wrap="squar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4D4D4D">
                      <a:lumMod val="75000"/>
                    </a:srgbClr>
                  </a:solidFill>
                  <a:effectLst/>
                  <a:uLnTx/>
                  <a:uFillTx/>
                  <a:latin typeface="Abadi" panose="020B0604020104020204" pitchFamily="34" charset="0"/>
                  <a:cs typeface="+mn-ea"/>
                  <a:sym typeface="+mn-lt"/>
                </a:rPr>
                <a:t>Function of Subsystem</a:t>
              </a:r>
            </a:p>
          </p:txBody>
        </p:sp>
        <p:sp>
          <p:nvSpPr>
            <p:cNvPr id="35" name="椭圆 34">
              <a:extLst>
                <a:ext uri="{FF2B5EF4-FFF2-40B4-BE49-F238E27FC236}">
                  <a16:creationId xmlns:a16="http://schemas.microsoft.com/office/drawing/2014/main" id="{655DE9C0-64F7-B984-4C4D-3499551BC7C6}"/>
                </a:ext>
              </a:extLst>
            </p:cNvPr>
            <p:cNvSpPr/>
            <p:nvPr/>
          </p:nvSpPr>
          <p:spPr>
            <a:xfrm>
              <a:off x="-498530" y="1243"/>
              <a:ext cx="997059" cy="859534"/>
            </a:xfrm>
            <a:prstGeom prst="ellipse">
              <a:avLst/>
            </a:prstGeom>
            <a:pattFill prst="wdDnDiag">
              <a:fgClr>
                <a:srgbClr val="DDDDDD"/>
              </a:fgClr>
              <a:bgClr>
                <a:sysClr val="window" lastClr="FFFFFF"/>
              </a:bgClr>
            </a:pattFill>
            <a:ln w="12700" cap="flat" cmpd="sng" algn="ctr">
              <a:noFill/>
              <a:prstDash val="solid"/>
              <a:miter lim="800000"/>
            </a:ln>
            <a:effectLst/>
          </p:spPr>
          <p:txBody>
            <a:bodyPr rtlCol="0" anchor="ctr"/>
            <a:lstStyle/>
            <a:p>
              <a:pPr marL="0" marR="0" lvl="0" indent="0" algn="ctr" defTabSz="914377" eaLnBrk="0" fontAlgn="base" latinLnBrk="0" hangingPunct="0">
                <a:lnSpc>
                  <a:spcPct val="100000"/>
                </a:lnSpc>
                <a:spcBef>
                  <a:spcPct val="0"/>
                </a:spcBef>
                <a:spcAft>
                  <a:spcPct val="0"/>
                </a:spcAft>
                <a:buClrTx/>
                <a:buSzTx/>
                <a:buFontTx/>
                <a:buNone/>
                <a:tabLst/>
                <a:defRPr/>
              </a:pPr>
              <a:endParaRPr kumimoji="0" lang="zh-CN" altLang="en-US" sz="1733" b="0" i="0" u="none" strike="noStrike" kern="0" cap="none" spc="0" normalizeH="0" baseline="0" noProof="0">
                <a:ln>
                  <a:noFill/>
                </a:ln>
                <a:solidFill>
                  <a:prstClr val="white"/>
                </a:solidFill>
                <a:effectLst/>
                <a:uLnTx/>
                <a:uFillTx/>
                <a:latin typeface="字魂5号-无外润黑体"/>
                <a:cs typeface="+mn-ea"/>
                <a:sym typeface="+mn-lt"/>
              </a:endParaRPr>
            </a:p>
          </p:txBody>
        </p:sp>
      </p:grpSp>
      <p:sp>
        <p:nvSpPr>
          <p:cNvPr id="2" name="文本框 1">
            <a:extLst>
              <a:ext uri="{FF2B5EF4-FFF2-40B4-BE49-F238E27FC236}">
                <a16:creationId xmlns:a16="http://schemas.microsoft.com/office/drawing/2014/main" id="{7317C3D8-AA54-AE34-7B66-CD58827DB425}"/>
              </a:ext>
            </a:extLst>
          </p:cNvPr>
          <p:cNvSpPr txBox="1"/>
          <p:nvPr/>
        </p:nvSpPr>
        <p:spPr>
          <a:xfrm>
            <a:off x="6015822" y="5281020"/>
            <a:ext cx="5547908" cy="830997"/>
          </a:xfrm>
          <a:prstGeom prst="rect">
            <a:avLst/>
          </a:prstGeom>
          <a:noFill/>
        </p:spPr>
        <p:txBody>
          <a:bodyPr wrap="square" rtlCol="0">
            <a:spAutoFit/>
          </a:bodyPr>
          <a:lstStyle/>
          <a:p>
            <a:r>
              <a:rPr lang="en-US" altLang="zh-CN" sz="1600" dirty="0"/>
              <a:t>Source: </a:t>
            </a:r>
            <a:r>
              <a:rPr lang="en-GB" altLang="zh-CN" sz="1600" dirty="0"/>
              <a:t>Alkan, Ahmet, and </a:t>
            </a:r>
            <a:r>
              <a:rPr lang="en-GB" altLang="zh-CN" sz="1600" dirty="0" err="1"/>
              <a:t>Mücahid</a:t>
            </a:r>
            <a:r>
              <a:rPr lang="en-GB" altLang="zh-CN" sz="1600" dirty="0"/>
              <a:t> </a:t>
            </a:r>
            <a:r>
              <a:rPr lang="en-GB" altLang="zh-CN" sz="1600" dirty="0" err="1"/>
              <a:t>Günay</a:t>
            </a:r>
            <a:r>
              <a:rPr lang="en-GB" altLang="zh-CN" sz="1600" dirty="0"/>
              <a:t>. "Identification of EMG signals using discriminant analysis and SVM classifier." Expert systems with Applications 39.1 (2012): 44-47.</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910</Words>
  <Application>Microsoft Office PowerPoint</Application>
  <PresentationFormat>宽屏</PresentationFormat>
  <Paragraphs>51</Paragraphs>
  <Slides>7</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等线</vt:lpstr>
      <vt:lpstr>等线 Light</vt:lpstr>
      <vt:lpstr>微软雅黑</vt:lpstr>
      <vt:lpstr>Söhne</vt:lpstr>
      <vt:lpstr>字魂5号-无外润黑体</vt:lpstr>
      <vt:lpstr>Abadi</vt:lpstr>
      <vt:lpstr>Arial</vt:lpstr>
      <vt:lpstr>Calibri</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Junnan Liu [el23jl2]</dc:creator>
  <cp:lastModifiedBy>Junnan Liu [el23jl2]</cp:lastModifiedBy>
  <cp:revision>75</cp:revision>
  <dcterms:created xsi:type="dcterms:W3CDTF">2024-03-11T18:16:47Z</dcterms:created>
  <dcterms:modified xsi:type="dcterms:W3CDTF">2024-03-12T12:21:47Z</dcterms:modified>
</cp:coreProperties>
</file>