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notesMasterIdLst>
    <p:notesMasterId r:id="rId54"/>
  </p:notesMasterIdLst>
  <p:handoutMasterIdLst>
    <p:handoutMasterId r:id="rId55"/>
  </p:handoutMasterIdLst>
  <p:sldIdLst>
    <p:sldId id="262" r:id="rId2"/>
    <p:sldId id="265" r:id="rId3"/>
    <p:sldId id="264" r:id="rId4"/>
    <p:sldId id="316" r:id="rId5"/>
    <p:sldId id="259" r:id="rId6"/>
    <p:sldId id="267" r:id="rId7"/>
    <p:sldId id="296" r:id="rId8"/>
    <p:sldId id="297" r:id="rId9"/>
    <p:sldId id="282" r:id="rId10"/>
    <p:sldId id="298" r:id="rId11"/>
    <p:sldId id="301"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268" r:id="rId26"/>
    <p:sldId id="295" r:id="rId27"/>
    <p:sldId id="269" r:id="rId28"/>
    <p:sldId id="270" r:id="rId29"/>
    <p:sldId id="271" r:id="rId30"/>
    <p:sldId id="293" r:id="rId31"/>
    <p:sldId id="272" r:id="rId32"/>
    <p:sldId id="273" r:id="rId33"/>
    <p:sldId id="274" r:id="rId34"/>
    <p:sldId id="275" r:id="rId35"/>
    <p:sldId id="276" r:id="rId36"/>
    <p:sldId id="277" r:id="rId37"/>
    <p:sldId id="278" r:id="rId38"/>
    <p:sldId id="279" r:id="rId39"/>
    <p:sldId id="280" r:id="rId40"/>
    <p:sldId id="281" r:id="rId41"/>
    <p:sldId id="283" r:id="rId42"/>
    <p:sldId id="284" r:id="rId43"/>
    <p:sldId id="285" r:id="rId44"/>
    <p:sldId id="286" r:id="rId45"/>
    <p:sldId id="287" r:id="rId46"/>
    <p:sldId id="288" r:id="rId47"/>
    <p:sldId id="289" r:id="rId48"/>
    <p:sldId id="290" r:id="rId49"/>
    <p:sldId id="291" r:id="rId50"/>
    <p:sldId id="292" r:id="rId51"/>
    <p:sldId id="294" r:id="rId52"/>
    <p:sldId id="317" r:id="rId53"/>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8615" autoAdjust="0"/>
  </p:normalViewPr>
  <p:slideViewPr>
    <p:cSldViewPr snapToGrid="0">
      <p:cViewPr varScale="1">
        <p:scale>
          <a:sx n="86" d="100"/>
          <a:sy n="86"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4302231" cy="341064"/>
          </a:xfrm>
          <a:prstGeom prst="rect">
            <a:avLst/>
          </a:prstGeom>
        </p:spPr>
        <p:txBody>
          <a:bodyPr vert="horz" lIns="91433" tIns="45717" rIns="91433" bIns="45717" rtlCol="0"/>
          <a:lstStyle>
            <a:lvl1pPr algn="l">
              <a:defRPr sz="1200"/>
            </a:lvl1pPr>
          </a:lstStyle>
          <a:p>
            <a:endParaRPr lang="zh-CN" altLang="en-US"/>
          </a:p>
        </p:txBody>
      </p:sp>
      <p:sp>
        <p:nvSpPr>
          <p:cNvPr id="3" name="日期占位符 2"/>
          <p:cNvSpPr>
            <a:spLocks noGrp="1"/>
          </p:cNvSpPr>
          <p:nvPr>
            <p:ph type="dt" sz="quarter" idx="1"/>
          </p:nvPr>
        </p:nvSpPr>
        <p:spPr>
          <a:xfrm>
            <a:off x="5623699" y="1"/>
            <a:ext cx="4302231" cy="341064"/>
          </a:xfrm>
          <a:prstGeom prst="rect">
            <a:avLst/>
          </a:prstGeom>
        </p:spPr>
        <p:txBody>
          <a:bodyPr vert="horz" lIns="91433" tIns="45717" rIns="91433" bIns="45717" rtlCol="0"/>
          <a:lstStyle>
            <a:lvl1pPr algn="r">
              <a:defRPr sz="1200"/>
            </a:lvl1pPr>
          </a:lstStyle>
          <a:p>
            <a:fld id="{A01F69F5-383A-47A9-B1B1-8FDF47B0F790}" type="datetimeFigureOut">
              <a:rPr lang="zh-CN" altLang="en-US" smtClean="0"/>
              <a:t>2021/2/15</a:t>
            </a:fld>
            <a:endParaRPr lang="zh-CN" altLang="en-US"/>
          </a:p>
        </p:txBody>
      </p:sp>
      <p:sp>
        <p:nvSpPr>
          <p:cNvPr id="4" name="页脚占位符 3"/>
          <p:cNvSpPr>
            <a:spLocks noGrp="1"/>
          </p:cNvSpPr>
          <p:nvPr>
            <p:ph type="ftr" sz="quarter" idx="2"/>
          </p:nvPr>
        </p:nvSpPr>
        <p:spPr>
          <a:xfrm>
            <a:off x="2" y="6456613"/>
            <a:ext cx="4302231" cy="341063"/>
          </a:xfrm>
          <a:prstGeom prst="rect">
            <a:avLst/>
          </a:prstGeom>
        </p:spPr>
        <p:txBody>
          <a:bodyPr vert="horz" lIns="91433" tIns="45717" rIns="91433" bIns="45717"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9" y="6456613"/>
            <a:ext cx="4302231" cy="341063"/>
          </a:xfrm>
          <a:prstGeom prst="rect">
            <a:avLst/>
          </a:prstGeom>
        </p:spPr>
        <p:txBody>
          <a:bodyPr vert="horz" lIns="91433" tIns="45717" rIns="91433" bIns="45717" rtlCol="0" anchor="b"/>
          <a:lstStyle>
            <a:lvl1pPr algn="r">
              <a:defRPr sz="1200"/>
            </a:lvl1pPr>
          </a:lstStyle>
          <a:p>
            <a:fld id="{A483B2CB-97E4-4147-836C-61D698400193}" type="slidenum">
              <a:rPr lang="zh-CN" altLang="en-US" smtClean="0"/>
              <a:t>‹#›</a:t>
            </a:fld>
            <a:endParaRPr lang="zh-CN" altLang="en-US"/>
          </a:p>
        </p:txBody>
      </p:sp>
    </p:spTree>
    <p:extLst>
      <p:ext uri="{BB962C8B-B14F-4D97-AF65-F5344CB8AC3E}">
        <p14:creationId xmlns:p14="http://schemas.microsoft.com/office/powerpoint/2010/main" val="2890945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4302231" cy="341064"/>
          </a:xfrm>
          <a:prstGeom prst="rect">
            <a:avLst/>
          </a:prstGeom>
        </p:spPr>
        <p:txBody>
          <a:bodyPr vert="horz" lIns="91433" tIns="45717" rIns="91433" bIns="45717" rtlCol="0"/>
          <a:lstStyle>
            <a:lvl1pPr algn="l">
              <a:defRPr sz="1200"/>
            </a:lvl1pPr>
          </a:lstStyle>
          <a:p>
            <a:endParaRPr lang="zh-CN" altLang="en-US"/>
          </a:p>
        </p:txBody>
      </p:sp>
      <p:sp>
        <p:nvSpPr>
          <p:cNvPr id="3" name="日期占位符 2"/>
          <p:cNvSpPr>
            <a:spLocks noGrp="1"/>
          </p:cNvSpPr>
          <p:nvPr>
            <p:ph type="dt" idx="1"/>
          </p:nvPr>
        </p:nvSpPr>
        <p:spPr>
          <a:xfrm>
            <a:off x="5623699" y="1"/>
            <a:ext cx="4302231" cy="341064"/>
          </a:xfrm>
          <a:prstGeom prst="rect">
            <a:avLst/>
          </a:prstGeom>
        </p:spPr>
        <p:txBody>
          <a:bodyPr vert="horz" lIns="91433" tIns="45717" rIns="91433" bIns="45717" rtlCol="0"/>
          <a:lstStyle>
            <a:lvl1pPr algn="r">
              <a:defRPr sz="1200"/>
            </a:lvl1pPr>
          </a:lstStyle>
          <a:p>
            <a:fld id="{8F1F969C-290D-4AF7-9D1F-D9365819CC59}" type="datetimeFigureOut">
              <a:rPr lang="zh-CN" altLang="en-US" smtClean="0"/>
              <a:t>2021/2/15</a:t>
            </a:fld>
            <a:endParaRPr lang="zh-CN" altLang="en-US"/>
          </a:p>
        </p:txBody>
      </p:sp>
      <p:sp>
        <p:nvSpPr>
          <p:cNvPr id="4" name="幻灯片图像占位符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33" tIns="45717" rIns="91433" bIns="45717" rtlCol="0" anchor="ctr"/>
          <a:lstStyle/>
          <a:p>
            <a:endParaRPr lang="zh-CN" altLang="en-US"/>
          </a:p>
        </p:txBody>
      </p:sp>
      <p:sp>
        <p:nvSpPr>
          <p:cNvPr id="5" name="备注占位符 4"/>
          <p:cNvSpPr>
            <a:spLocks noGrp="1"/>
          </p:cNvSpPr>
          <p:nvPr>
            <p:ph type="body" sz="quarter" idx="3"/>
          </p:nvPr>
        </p:nvSpPr>
        <p:spPr>
          <a:xfrm>
            <a:off x="992823" y="3271382"/>
            <a:ext cx="7942580" cy="2676585"/>
          </a:xfrm>
          <a:prstGeom prst="rect">
            <a:avLst/>
          </a:prstGeom>
        </p:spPr>
        <p:txBody>
          <a:bodyPr vert="horz" lIns="91433" tIns="45717" rIns="91433" bIns="45717"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6456613"/>
            <a:ext cx="4302231" cy="341063"/>
          </a:xfrm>
          <a:prstGeom prst="rect">
            <a:avLst/>
          </a:prstGeom>
        </p:spPr>
        <p:txBody>
          <a:bodyPr vert="horz" lIns="91433" tIns="45717" rIns="91433" bIns="45717"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9" y="6456613"/>
            <a:ext cx="4302231" cy="341063"/>
          </a:xfrm>
          <a:prstGeom prst="rect">
            <a:avLst/>
          </a:prstGeom>
        </p:spPr>
        <p:txBody>
          <a:bodyPr vert="horz" lIns="91433" tIns="45717" rIns="91433" bIns="45717" rtlCol="0" anchor="b"/>
          <a:lstStyle>
            <a:lvl1pPr algn="r">
              <a:defRPr sz="1200"/>
            </a:lvl1pPr>
          </a:lstStyle>
          <a:p>
            <a:fld id="{3BB21687-B0A7-4083-A9B7-8BE7ECAB6D13}" type="slidenum">
              <a:rPr lang="zh-CN" altLang="en-US" smtClean="0"/>
              <a:t>‹#›</a:t>
            </a:fld>
            <a:endParaRPr lang="zh-CN" altLang="en-US"/>
          </a:p>
        </p:txBody>
      </p:sp>
    </p:spTree>
    <p:extLst>
      <p:ext uri="{BB962C8B-B14F-4D97-AF65-F5344CB8AC3E}">
        <p14:creationId xmlns:p14="http://schemas.microsoft.com/office/powerpoint/2010/main" val="404097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ilibili.com/video/av13130225?p=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1</a:t>
            </a:fld>
            <a:endParaRPr lang="zh-CN" altLang="en-US"/>
          </a:p>
        </p:txBody>
      </p:sp>
    </p:spTree>
    <p:extLst>
      <p:ext uri="{BB962C8B-B14F-4D97-AF65-F5344CB8AC3E}">
        <p14:creationId xmlns:p14="http://schemas.microsoft.com/office/powerpoint/2010/main" val="10084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25000"/>
              </a:spcBef>
              <a:buFontTx/>
              <a:buNone/>
            </a:pPr>
            <a:r>
              <a:rPr lang="zh-CN" altLang="en-US" dirty="0">
                <a:solidFill>
                  <a:srgbClr val="CC3300"/>
                </a:solidFill>
              </a:rPr>
              <a:t>编程高手需要深入理解系统工作模式</a:t>
            </a:r>
            <a:endParaRPr lang="en-US" altLang="zh-CN" dirty="0">
              <a:solidFill>
                <a:srgbClr val="CC3300"/>
              </a:solidFill>
            </a:endParaRPr>
          </a:p>
          <a:p>
            <a:pPr>
              <a:spcBef>
                <a:spcPct val="25000"/>
              </a:spcBef>
              <a:buFontTx/>
              <a:buNone/>
            </a:pPr>
            <a:endParaRPr lang="en-US" altLang="zh-CN" dirty="0">
              <a:solidFill>
                <a:srgbClr val="CC3300"/>
              </a:solidFill>
            </a:endParaRPr>
          </a:p>
          <a:p>
            <a:pPr>
              <a:spcBef>
                <a:spcPct val="25000"/>
              </a:spcBef>
              <a:buFontTx/>
              <a:buNone/>
            </a:pPr>
            <a:r>
              <a:rPr lang="zh-CN" altLang="en-US" dirty="0">
                <a:solidFill>
                  <a:srgbClr val="CC3300"/>
                </a:solidFill>
              </a:rPr>
              <a:t>注意提示： 数据在内存中保存为一种位模式，其解读则因规则不同而不同。同样的“位模式”在不同的解读规则下对应不同的“数值”</a:t>
            </a:r>
            <a:endParaRPr lang="en-US" altLang="zh-CN" dirty="0">
              <a:solidFill>
                <a:srgbClr val="CC3300"/>
              </a:solidFill>
            </a:endParaRPr>
          </a:p>
          <a:p>
            <a:pPr>
              <a:spcBef>
                <a:spcPct val="25000"/>
              </a:spcBef>
              <a:buFontTx/>
              <a:buNone/>
            </a:pPr>
            <a:endParaRPr lang="en-US" altLang="zh-CN" dirty="0">
              <a:solidFill>
                <a:srgbClr val="CC3300"/>
              </a:solidFill>
            </a:endParaRPr>
          </a:p>
          <a:p>
            <a:pPr>
              <a:spcBef>
                <a:spcPct val="25000"/>
              </a:spcBef>
              <a:buFontTx/>
              <a:buNone/>
            </a:pPr>
            <a:r>
              <a:rPr lang="en-US" altLang="zh-CN" dirty="0">
                <a:solidFill>
                  <a:srgbClr val="CC3300"/>
                </a:solidFill>
              </a:rPr>
              <a:t>1</a:t>
            </a:r>
            <a:r>
              <a:rPr lang="zh-CN" altLang="en-US" dirty="0">
                <a:solidFill>
                  <a:srgbClr val="CC3300"/>
                </a:solidFill>
              </a:rPr>
              <a:t>）在</a:t>
            </a:r>
            <a:r>
              <a:rPr lang="en-US" altLang="zh-CN" dirty="0">
                <a:solidFill>
                  <a:srgbClr val="CC3300"/>
                </a:solidFill>
              </a:rPr>
              <a:t>ISO C90</a:t>
            </a:r>
            <a:r>
              <a:rPr lang="zh-CN" altLang="en-US" dirty="0">
                <a:solidFill>
                  <a:srgbClr val="CC3300"/>
                </a:solidFill>
              </a:rPr>
              <a:t>标准下 ，</a:t>
            </a:r>
            <a:r>
              <a:rPr lang="en-US" altLang="zh-CN" dirty="0">
                <a:solidFill>
                  <a:srgbClr val="CC3300"/>
                </a:solidFill>
                <a:latin typeface="微软雅黑" pitchFamily="34" charset="-122"/>
                <a:ea typeface="微软雅黑" pitchFamily="34" charset="-122"/>
              </a:rPr>
              <a:t>2147483648</a:t>
            </a:r>
            <a:r>
              <a:rPr lang="zh-CN" altLang="en-US" dirty="0">
                <a:solidFill>
                  <a:srgbClr val="CC3300"/>
                </a:solidFill>
                <a:latin typeface="微软雅黑" pitchFamily="34" charset="-122"/>
                <a:ea typeface="微软雅黑" pitchFamily="34" charset="-122"/>
              </a:rPr>
              <a:t>为</a:t>
            </a:r>
            <a:r>
              <a:rPr lang="en-US" altLang="zh-CN" dirty="0">
                <a:solidFill>
                  <a:srgbClr val="CC3300"/>
                </a:solidFill>
                <a:latin typeface="微软雅黑" pitchFamily="34" charset="-122"/>
                <a:ea typeface="微软雅黑" pitchFamily="34" charset="-122"/>
              </a:rPr>
              <a:t>unsigned </a:t>
            </a:r>
            <a:r>
              <a:rPr lang="en-US" altLang="zh-CN" dirty="0" err="1">
                <a:solidFill>
                  <a:srgbClr val="CC3300"/>
                </a:solidFill>
                <a:latin typeface="微软雅黑" pitchFamily="34" charset="-122"/>
                <a:ea typeface="微软雅黑" pitchFamily="34" charset="-122"/>
              </a:rPr>
              <a:t>int</a:t>
            </a:r>
            <a:r>
              <a:rPr lang="zh-CN" altLang="en-US" dirty="0">
                <a:solidFill>
                  <a:srgbClr val="CC3300"/>
                </a:solidFill>
                <a:latin typeface="微软雅黑" pitchFamily="34" charset="-122"/>
                <a:ea typeface="微软雅黑" pitchFamily="34" charset="-122"/>
              </a:rPr>
              <a:t>型，因此</a:t>
            </a:r>
          </a:p>
          <a:p>
            <a:pPr>
              <a:spcBef>
                <a:spcPct val="25000"/>
              </a:spcBef>
              <a:buFontTx/>
              <a:buNone/>
            </a:pPr>
            <a:r>
              <a:rPr lang="zh-CN" altLang="en-US" dirty="0">
                <a:solidFill>
                  <a:srgbClr val="CC3300"/>
                </a:solidFill>
                <a:latin typeface="微软雅黑" pitchFamily="34" charset="-122"/>
                <a:ea typeface="微软雅黑" pitchFamily="34" charset="-122"/>
              </a:rPr>
              <a:t>    </a:t>
            </a:r>
            <a:r>
              <a:rPr lang="zh-CN" altLang="en-US" dirty="0">
                <a:solidFill>
                  <a:srgbClr val="0033CC"/>
                </a:solidFill>
                <a:latin typeface="微软雅黑" pitchFamily="34" charset="-122"/>
                <a:ea typeface="微软雅黑" pitchFamily="34" charset="-122"/>
              </a:rPr>
              <a:t>“</a:t>
            </a:r>
            <a:r>
              <a:rPr lang="en-US" altLang="zh-CN" dirty="0">
                <a:solidFill>
                  <a:srgbClr val="0033CC"/>
                </a:solidFill>
                <a:latin typeface="微软雅黑" pitchFamily="34" charset="-122"/>
                <a:ea typeface="微软雅黑" pitchFamily="34" charset="-122"/>
              </a:rPr>
              <a:t>-2147483648 &lt; 2147483647”</a:t>
            </a:r>
            <a:r>
              <a:rPr lang="zh-CN" altLang="en-US" dirty="0">
                <a:solidFill>
                  <a:srgbClr val="CC3300"/>
                </a:solidFill>
                <a:latin typeface="微软雅黑" pitchFamily="34" charset="-122"/>
                <a:ea typeface="微软雅黑" pitchFamily="34" charset="-122"/>
              </a:rPr>
              <a:t>按无符号数比较，</a:t>
            </a:r>
          </a:p>
          <a:p>
            <a:pPr>
              <a:spcBef>
                <a:spcPct val="25000"/>
              </a:spcBef>
              <a:buFontTx/>
              <a:buNone/>
            </a:pPr>
            <a:r>
              <a:rPr lang="en-US" altLang="zh-CN" dirty="0">
                <a:solidFill>
                  <a:srgbClr val="CC3300"/>
                </a:solidFill>
                <a:latin typeface="微软雅黑" pitchFamily="34" charset="-122"/>
                <a:ea typeface="微软雅黑" pitchFamily="34" charset="-122"/>
              </a:rPr>
              <a:t>     10……0B</a:t>
            </a:r>
            <a:r>
              <a:rPr lang="zh-CN" altLang="en-US" dirty="0">
                <a:solidFill>
                  <a:srgbClr val="CC3300"/>
                </a:solidFill>
                <a:latin typeface="微软雅黑" pitchFamily="34" charset="-122"/>
                <a:ea typeface="微软雅黑" pitchFamily="34" charset="-122"/>
              </a:rPr>
              <a:t>比</a:t>
            </a:r>
            <a:r>
              <a:rPr lang="en-US" altLang="zh-CN" dirty="0">
                <a:solidFill>
                  <a:srgbClr val="CC3300"/>
                </a:solidFill>
                <a:latin typeface="微软雅黑" pitchFamily="34" charset="-122"/>
                <a:ea typeface="微软雅黑" pitchFamily="34" charset="-122"/>
              </a:rPr>
              <a:t>01……1</a:t>
            </a:r>
            <a:r>
              <a:rPr lang="zh-CN" altLang="en-US" dirty="0">
                <a:solidFill>
                  <a:srgbClr val="CC3300"/>
                </a:solidFill>
                <a:latin typeface="微软雅黑" pitchFamily="34" charset="-122"/>
                <a:ea typeface="微软雅黑" pitchFamily="34" charset="-122"/>
              </a:rPr>
              <a:t>大，结果为</a:t>
            </a:r>
            <a:r>
              <a:rPr lang="en-US" altLang="zh-CN" dirty="0">
                <a:solidFill>
                  <a:srgbClr val="CC3300"/>
                </a:solidFill>
                <a:latin typeface="微软雅黑" pitchFamily="34" charset="-122"/>
                <a:ea typeface="微软雅黑" pitchFamily="34" charset="-122"/>
              </a:rPr>
              <a:t>false</a:t>
            </a:r>
            <a:r>
              <a:rPr lang="zh-CN" altLang="en-US" dirty="0">
                <a:solidFill>
                  <a:srgbClr val="CC3300"/>
                </a:solidFill>
                <a:latin typeface="微软雅黑" pitchFamily="34" charset="-122"/>
                <a:ea typeface="微软雅黑" pitchFamily="34" charset="-122"/>
              </a:rPr>
              <a:t>。</a:t>
            </a:r>
          </a:p>
          <a:p>
            <a:pPr>
              <a:spcBef>
                <a:spcPct val="25000"/>
              </a:spcBef>
              <a:buFontTx/>
              <a:buNone/>
            </a:pPr>
            <a:r>
              <a:rPr lang="zh-CN" altLang="en-US" dirty="0">
                <a:solidFill>
                  <a:srgbClr val="CC3300"/>
                </a:solidFill>
              </a:rPr>
              <a:t>     </a:t>
            </a:r>
            <a:r>
              <a:rPr lang="zh-CN" altLang="en-US" dirty="0">
                <a:solidFill>
                  <a:srgbClr val="008000"/>
                </a:solidFill>
              </a:rPr>
              <a:t>在</a:t>
            </a:r>
            <a:r>
              <a:rPr lang="en-US" altLang="zh-CN" dirty="0">
                <a:solidFill>
                  <a:srgbClr val="008000"/>
                </a:solidFill>
              </a:rPr>
              <a:t>ISO C99</a:t>
            </a:r>
            <a:r>
              <a:rPr lang="zh-CN" altLang="en-US" dirty="0">
                <a:solidFill>
                  <a:srgbClr val="008000"/>
                </a:solidFill>
              </a:rPr>
              <a:t>标准下 ，</a:t>
            </a:r>
            <a:r>
              <a:rPr lang="en-US" altLang="zh-CN" dirty="0">
                <a:solidFill>
                  <a:srgbClr val="008000"/>
                </a:solidFill>
                <a:latin typeface="微软雅黑" pitchFamily="34" charset="-122"/>
                <a:ea typeface="微软雅黑" pitchFamily="34" charset="-122"/>
              </a:rPr>
              <a:t>2147483648</a:t>
            </a:r>
            <a:r>
              <a:rPr lang="zh-CN" altLang="en-US" dirty="0">
                <a:solidFill>
                  <a:srgbClr val="008000"/>
                </a:solidFill>
                <a:latin typeface="微软雅黑" pitchFamily="34" charset="-122"/>
                <a:ea typeface="微软雅黑" pitchFamily="34" charset="-122"/>
              </a:rPr>
              <a:t>为</a:t>
            </a:r>
            <a:r>
              <a:rPr lang="en-US" altLang="zh-CN" dirty="0">
                <a:solidFill>
                  <a:srgbClr val="008000"/>
                </a:solidFill>
                <a:latin typeface="微软雅黑" pitchFamily="34" charset="-122"/>
                <a:ea typeface="微软雅黑" pitchFamily="34" charset="-122"/>
              </a:rPr>
              <a:t>long </a:t>
            </a:r>
            <a:r>
              <a:rPr lang="en-US" altLang="zh-CN" dirty="0" err="1">
                <a:solidFill>
                  <a:srgbClr val="008000"/>
                </a:solidFill>
                <a:latin typeface="微软雅黑" pitchFamily="34" charset="-122"/>
                <a:ea typeface="微软雅黑" pitchFamily="34" charset="-122"/>
              </a:rPr>
              <a:t>long</a:t>
            </a:r>
            <a:r>
              <a:rPr lang="zh-CN" altLang="en-US" dirty="0">
                <a:solidFill>
                  <a:srgbClr val="008000"/>
                </a:solidFill>
                <a:latin typeface="微软雅黑" pitchFamily="34" charset="-122"/>
                <a:ea typeface="微软雅黑" pitchFamily="34" charset="-122"/>
              </a:rPr>
              <a:t>型，因此</a:t>
            </a:r>
          </a:p>
          <a:p>
            <a:pPr>
              <a:spcBef>
                <a:spcPct val="25000"/>
              </a:spcBef>
              <a:buFontTx/>
              <a:buNone/>
            </a:pPr>
            <a:r>
              <a:rPr lang="zh-CN" altLang="en-US" dirty="0">
                <a:solidFill>
                  <a:srgbClr val="008000"/>
                </a:solidFill>
                <a:latin typeface="微软雅黑" pitchFamily="34" charset="-122"/>
                <a:ea typeface="微软雅黑" pitchFamily="34" charset="-122"/>
              </a:rPr>
              <a:t>    </a:t>
            </a:r>
            <a:r>
              <a:rPr lang="zh-CN" altLang="en-US" dirty="0">
                <a:solidFill>
                  <a:srgbClr val="0033CC"/>
                </a:solidFill>
                <a:latin typeface="微软雅黑" pitchFamily="34" charset="-122"/>
                <a:ea typeface="微软雅黑" pitchFamily="34" charset="-122"/>
              </a:rPr>
              <a:t>“</a:t>
            </a:r>
            <a:r>
              <a:rPr lang="en-US" altLang="zh-CN" dirty="0">
                <a:solidFill>
                  <a:srgbClr val="0033CC"/>
                </a:solidFill>
                <a:latin typeface="微软雅黑" pitchFamily="34" charset="-122"/>
                <a:ea typeface="微软雅黑" pitchFamily="34" charset="-122"/>
              </a:rPr>
              <a:t>-2147483648 &lt; 2147483647”</a:t>
            </a:r>
            <a:r>
              <a:rPr lang="zh-CN" altLang="en-US" dirty="0">
                <a:solidFill>
                  <a:srgbClr val="008000"/>
                </a:solidFill>
                <a:latin typeface="微软雅黑" pitchFamily="34" charset="-122"/>
                <a:ea typeface="微软雅黑" pitchFamily="34" charset="-122"/>
              </a:rPr>
              <a:t>按带符号整数比较，</a:t>
            </a:r>
          </a:p>
          <a:p>
            <a:pPr>
              <a:spcBef>
                <a:spcPct val="25000"/>
              </a:spcBef>
              <a:buFontTx/>
              <a:buNone/>
            </a:pPr>
            <a:r>
              <a:rPr lang="en-US" altLang="zh-CN" dirty="0">
                <a:solidFill>
                  <a:srgbClr val="008000"/>
                </a:solidFill>
                <a:latin typeface="微软雅黑" pitchFamily="34" charset="-122"/>
                <a:ea typeface="微软雅黑" pitchFamily="34" charset="-122"/>
              </a:rPr>
              <a:t>     10……0B</a:t>
            </a:r>
            <a:r>
              <a:rPr lang="zh-CN" altLang="en-US" dirty="0">
                <a:solidFill>
                  <a:srgbClr val="008000"/>
                </a:solidFill>
                <a:latin typeface="微软雅黑" pitchFamily="34" charset="-122"/>
                <a:ea typeface="微软雅黑" pitchFamily="34" charset="-122"/>
              </a:rPr>
              <a:t>比</a:t>
            </a:r>
            <a:r>
              <a:rPr lang="en-US" altLang="zh-CN" dirty="0">
                <a:solidFill>
                  <a:srgbClr val="008000"/>
                </a:solidFill>
                <a:latin typeface="微软雅黑" pitchFamily="34" charset="-122"/>
                <a:ea typeface="微软雅黑" pitchFamily="34" charset="-122"/>
              </a:rPr>
              <a:t>01……1</a:t>
            </a:r>
            <a:r>
              <a:rPr lang="zh-CN" altLang="en-US" dirty="0">
                <a:solidFill>
                  <a:srgbClr val="008000"/>
                </a:solidFill>
                <a:latin typeface="微软雅黑" pitchFamily="34" charset="-122"/>
                <a:ea typeface="微软雅黑" pitchFamily="34" charset="-122"/>
              </a:rPr>
              <a:t>小，结果为</a:t>
            </a:r>
            <a:r>
              <a:rPr lang="en-US" altLang="zh-CN" dirty="0">
                <a:solidFill>
                  <a:srgbClr val="008000"/>
                </a:solidFill>
                <a:latin typeface="微软雅黑" pitchFamily="34" charset="-122"/>
                <a:ea typeface="微软雅黑" pitchFamily="34" charset="-122"/>
              </a:rPr>
              <a:t>true</a:t>
            </a:r>
            <a:r>
              <a:rPr lang="zh-CN" altLang="en-US" dirty="0">
                <a:solidFill>
                  <a:srgbClr val="008000"/>
                </a:solidFill>
                <a:latin typeface="微软雅黑" pitchFamily="34" charset="-122"/>
                <a:ea typeface="微软雅黑" pitchFamily="34" charset="-122"/>
              </a:rPr>
              <a:t>。</a:t>
            </a:r>
          </a:p>
          <a:p>
            <a:pPr>
              <a:spcBef>
                <a:spcPct val="25000"/>
              </a:spcBef>
              <a:buFontTx/>
              <a:buNone/>
            </a:pPr>
            <a:r>
              <a:rPr lang="en-US" altLang="zh-CN" dirty="0">
                <a:solidFill>
                  <a:srgbClr val="CC3300"/>
                </a:solidFill>
              </a:rPr>
              <a:t>2</a:t>
            </a:r>
            <a:r>
              <a:rPr lang="zh-CN" altLang="en-US" dirty="0">
                <a:solidFill>
                  <a:srgbClr val="CC3300"/>
                </a:solidFill>
              </a:rPr>
              <a:t>）</a:t>
            </a:r>
            <a:r>
              <a:rPr lang="en-US" altLang="zh-CN" dirty="0" err="1">
                <a:solidFill>
                  <a:srgbClr val="0033CC"/>
                </a:solidFill>
                <a:latin typeface="微软雅黑" pitchFamily="34" charset="-122"/>
                <a:ea typeface="微软雅黑" pitchFamily="34" charset="-122"/>
              </a:rPr>
              <a:t>i</a:t>
            </a:r>
            <a:r>
              <a:rPr lang="en-US" altLang="zh-CN" dirty="0">
                <a:solidFill>
                  <a:srgbClr val="0033CC"/>
                </a:solidFill>
                <a:latin typeface="微软雅黑" pitchFamily="34" charset="-122"/>
                <a:ea typeface="微软雅黑" pitchFamily="34" charset="-122"/>
              </a:rPr>
              <a:t> &lt; 2147483647 </a:t>
            </a:r>
            <a:r>
              <a:rPr lang="zh-CN" altLang="en-US" dirty="0">
                <a:latin typeface="微软雅黑" pitchFamily="34" charset="-122"/>
                <a:ea typeface="微软雅黑" pitchFamily="34" charset="-122"/>
              </a:rPr>
              <a:t>按</a:t>
            </a:r>
            <a:r>
              <a:rPr lang="en-US" altLang="zh-CN" dirty="0" err="1">
                <a:latin typeface="微软雅黑" pitchFamily="34" charset="-122"/>
                <a:ea typeface="微软雅黑" pitchFamily="34" charset="-122"/>
              </a:rPr>
              <a:t>int</a:t>
            </a:r>
            <a:r>
              <a:rPr lang="zh-CN" altLang="en-US" dirty="0">
                <a:latin typeface="微软雅黑" pitchFamily="34" charset="-122"/>
                <a:ea typeface="微软雅黑" pitchFamily="34" charset="-122"/>
              </a:rPr>
              <a:t>型数比较，结果为</a:t>
            </a:r>
            <a:r>
              <a:rPr lang="en-US" altLang="zh-CN" dirty="0">
                <a:latin typeface="微软雅黑" pitchFamily="34" charset="-122"/>
                <a:ea typeface="微软雅黑" pitchFamily="34" charset="-122"/>
              </a:rPr>
              <a:t>true</a:t>
            </a:r>
            <a:r>
              <a:rPr lang="zh-CN" altLang="en-US" dirty="0">
                <a:latin typeface="微软雅黑" pitchFamily="34" charset="-122"/>
                <a:ea typeface="微软雅黑" pitchFamily="34" charset="-122"/>
              </a:rPr>
              <a:t>。</a:t>
            </a:r>
          </a:p>
          <a:p>
            <a:pPr>
              <a:spcBef>
                <a:spcPct val="25000"/>
              </a:spcBef>
              <a:buFontTx/>
              <a:buNone/>
            </a:pPr>
            <a:r>
              <a:rPr lang="en-US" altLang="zh-CN" dirty="0">
                <a:solidFill>
                  <a:srgbClr val="CC3300"/>
                </a:solidFill>
              </a:rPr>
              <a:t>3</a:t>
            </a:r>
            <a:r>
              <a:rPr lang="zh-CN" altLang="en-US" dirty="0">
                <a:solidFill>
                  <a:srgbClr val="CC3300"/>
                </a:solidFill>
              </a:rPr>
              <a:t>）</a:t>
            </a:r>
            <a:r>
              <a:rPr lang="en-US" altLang="zh-CN" dirty="0">
                <a:solidFill>
                  <a:srgbClr val="0033CC"/>
                </a:solidFill>
                <a:latin typeface="微软雅黑" pitchFamily="34" charset="-122"/>
                <a:ea typeface="微软雅黑" pitchFamily="34" charset="-122"/>
              </a:rPr>
              <a:t>-2147483647-1 &lt; 2147483647 </a:t>
            </a:r>
            <a:r>
              <a:rPr lang="zh-CN" altLang="en-US" dirty="0">
                <a:latin typeface="微软雅黑" pitchFamily="34" charset="-122"/>
                <a:ea typeface="微软雅黑" pitchFamily="34" charset="-122"/>
              </a:rPr>
              <a:t>按</a:t>
            </a:r>
            <a:r>
              <a:rPr lang="en-US" altLang="zh-CN" dirty="0" err="1">
                <a:latin typeface="微软雅黑" pitchFamily="34" charset="-122"/>
                <a:ea typeface="微软雅黑" pitchFamily="34" charset="-122"/>
              </a:rPr>
              <a:t>int</a:t>
            </a:r>
            <a:r>
              <a:rPr lang="zh-CN" altLang="en-US" dirty="0">
                <a:latin typeface="微软雅黑" pitchFamily="34" charset="-122"/>
                <a:ea typeface="微软雅黑" pitchFamily="34" charset="-122"/>
              </a:rPr>
              <a:t>型比较，结果为</a:t>
            </a:r>
            <a:r>
              <a:rPr lang="en-US" altLang="zh-CN" dirty="0">
                <a:latin typeface="微软雅黑" pitchFamily="34" charset="-122"/>
                <a:ea typeface="微软雅黑" pitchFamily="34" charset="-122"/>
              </a:rPr>
              <a:t>true</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spcBef>
                <a:spcPct val="25000"/>
              </a:spcBef>
              <a:buFontTx/>
              <a:buNone/>
            </a:pPr>
            <a:endParaRPr lang="en-US" altLang="zh-CN" dirty="0">
              <a:latin typeface="微软雅黑" pitchFamily="34" charset="-122"/>
              <a:ea typeface="微软雅黑" pitchFamily="34" charset="-122"/>
            </a:endParaRPr>
          </a:p>
          <a:p>
            <a:pPr>
              <a:spcBef>
                <a:spcPct val="25000"/>
              </a:spcBef>
              <a:buFontTx/>
              <a:buNone/>
            </a:pPr>
            <a:endParaRPr lang="en-US" altLang="zh-CN" dirty="0">
              <a:latin typeface="微软雅黑" pitchFamily="34" charset="-122"/>
              <a:ea typeface="微软雅黑" pitchFamily="34" charset="-122"/>
            </a:endParaRPr>
          </a:p>
          <a:p>
            <a:pPr>
              <a:spcBef>
                <a:spcPct val="25000"/>
              </a:spcBef>
              <a:buFontTx/>
              <a:buNone/>
            </a:pPr>
            <a:r>
              <a:rPr lang="en-US" altLang="zh-CN" dirty="0">
                <a:hlinkClick r:id="rId3"/>
              </a:rPr>
              <a:t>https://www.bilibili.com/video/av13130225?p=1</a:t>
            </a:r>
            <a:endParaRPr lang="zh-CN" altLang="en-US" dirty="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11</a:t>
            </a:fld>
            <a:endParaRPr lang="en-US" altLang="zh-CN"/>
          </a:p>
        </p:txBody>
      </p:sp>
    </p:spTree>
    <p:extLst>
      <p:ext uri="{BB962C8B-B14F-4D97-AF65-F5344CB8AC3E}">
        <p14:creationId xmlns:p14="http://schemas.microsoft.com/office/powerpoint/2010/main" val="23617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此类知识从两个角度学习</a:t>
            </a:r>
            <a:endParaRPr lang="en-US" altLang="zh-CN" dirty="0"/>
          </a:p>
          <a:p>
            <a:r>
              <a:rPr lang="en-US" altLang="zh-CN" dirty="0"/>
              <a:t>1</a:t>
            </a:r>
            <a:r>
              <a:rPr lang="zh-CN" altLang="en-US" dirty="0"/>
              <a:t>）原理</a:t>
            </a:r>
            <a:r>
              <a:rPr lang="en-US" altLang="zh-CN" dirty="0"/>
              <a:t>——</a:t>
            </a:r>
            <a:r>
              <a:rPr lang="zh-CN" altLang="en-US" dirty="0"/>
              <a:t>必须掌握</a:t>
            </a:r>
            <a:endParaRPr lang="en-US" altLang="zh-CN" dirty="0"/>
          </a:p>
          <a:p>
            <a:r>
              <a:rPr lang="en-US" altLang="zh-CN" dirty="0"/>
              <a:t>2</a:t>
            </a:r>
            <a:r>
              <a:rPr lang="zh-CN" altLang="en-US" dirty="0"/>
              <a:t>）细节</a:t>
            </a:r>
            <a:r>
              <a:rPr lang="en-US" altLang="zh-CN" dirty="0"/>
              <a:t>——</a:t>
            </a:r>
            <a:r>
              <a:rPr lang="zh-CN" altLang="en-US" dirty="0"/>
              <a:t>类似茴香豆有四种写法，并不是核心知识</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12</a:t>
            </a:fld>
            <a:endParaRPr lang="en-US" altLang="zh-CN"/>
          </a:p>
        </p:txBody>
      </p:sp>
    </p:spTree>
    <p:extLst>
      <p:ext uri="{BB962C8B-B14F-4D97-AF65-F5344CB8AC3E}">
        <p14:creationId xmlns:p14="http://schemas.microsoft.com/office/powerpoint/2010/main" val="2208737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13</a:t>
            </a:fld>
            <a:endParaRPr lang="en-US" altLang="zh-CN"/>
          </a:p>
        </p:txBody>
      </p:sp>
    </p:spTree>
    <p:extLst>
      <p:ext uri="{BB962C8B-B14F-4D97-AF65-F5344CB8AC3E}">
        <p14:creationId xmlns:p14="http://schemas.microsoft.com/office/powerpoint/2010/main" val="361458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14</a:t>
            </a:fld>
            <a:endParaRPr lang="en-US" altLang="zh-CN"/>
          </a:p>
        </p:txBody>
      </p:sp>
    </p:spTree>
    <p:extLst>
      <p:ext uri="{BB962C8B-B14F-4D97-AF65-F5344CB8AC3E}">
        <p14:creationId xmlns:p14="http://schemas.microsoft.com/office/powerpoint/2010/main" val="2596887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15</a:t>
            </a:fld>
            <a:endParaRPr lang="en-US" altLang="zh-CN"/>
          </a:p>
        </p:txBody>
      </p:sp>
    </p:spTree>
    <p:extLst>
      <p:ext uri="{BB962C8B-B14F-4D97-AF65-F5344CB8AC3E}">
        <p14:creationId xmlns:p14="http://schemas.microsoft.com/office/powerpoint/2010/main" val="977545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16</a:t>
            </a:fld>
            <a:endParaRPr lang="en-US" altLang="zh-CN"/>
          </a:p>
        </p:txBody>
      </p:sp>
    </p:spTree>
    <p:extLst>
      <p:ext uri="{BB962C8B-B14F-4D97-AF65-F5344CB8AC3E}">
        <p14:creationId xmlns:p14="http://schemas.microsoft.com/office/powerpoint/2010/main" val="1006745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17</a:t>
            </a:fld>
            <a:endParaRPr lang="en-US" altLang="zh-CN"/>
          </a:p>
        </p:txBody>
      </p:sp>
    </p:spTree>
    <p:extLst>
      <p:ext uri="{BB962C8B-B14F-4D97-AF65-F5344CB8AC3E}">
        <p14:creationId xmlns:p14="http://schemas.microsoft.com/office/powerpoint/2010/main" val="1540221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画图，将变量画出来，需要画出堆栈</a:t>
            </a:r>
            <a:endParaRPr lang="en-US" altLang="zh-CN" dirty="0"/>
          </a:p>
          <a:p>
            <a:endParaRPr lang="en-US" altLang="zh-CN" dirty="0"/>
          </a:p>
          <a:p>
            <a:r>
              <a:rPr lang="zh-CN" altLang="en-US" dirty="0"/>
              <a:t>理解代码（此例是函数）行为，才能真正找出问题所在（甚至黑客行为）</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18</a:t>
            </a:fld>
            <a:endParaRPr lang="en-US" altLang="zh-CN"/>
          </a:p>
        </p:txBody>
      </p:sp>
    </p:spTree>
    <p:extLst>
      <p:ext uri="{BB962C8B-B14F-4D97-AF65-F5344CB8AC3E}">
        <p14:creationId xmlns:p14="http://schemas.microsoft.com/office/powerpoint/2010/main" val="3560789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有初值的就是强定义，包括有代码实现的函数</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19</a:t>
            </a:fld>
            <a:endParaRPr lang="en-US" altLang="zh-CN"/>
          </a:p>
        </p:txBody>
      </p:sp>
    </p:spTree>
    <p:extLst>
      <p:ext uri="{BB962C8B-B14F-4D97-AF65-F5344CB8AC3E}">
        <p14:creationId xmlns:p14="http://schemas.microsoft.com/office/powerpoint/2010/main" val="2484975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20</a:t>
            </a:fld>
            <a:endParaRPr lang="en-US" altLang="zh-CN"/>
          </a:p>
        </p:txBody>
      </p:sp>
    </p:spTree>
    <p:extLst>
      <p:ext uri="{BB962C8B-B14F-4D97-AF65-F5344CB8AC3E}">
        <p14:creationId xmlns:p14="http://schemas.microsoft.com/office/powerpoint/2010/main" val="396290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a:t>
            </a:fld>
            <a:endParaRPr lang="zh-CN" altLang="en-US"/>
          </a:p>
        </p:txBody>
      </p:sp>
    </p:spTree>
    <p:extLst>
      <p:ext uri="{BB962C8B-B14F-4D97-AF65-F5344CB8AC3E}">
        <p14:creationId xmlns:p14="http://schemas.microsoft.com/office/powerpoint/2010/main" val="2346632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画图</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21</a:t>
            </a:fld>
            <a:endParaRPr lang="en-US" altLang="zh-CN"/>
          </a:p>
        </p:txBody>
      </p:sp>
    </p:spTree>
    <p:extLst>
      <p:ext uri="{BB962C8B-B14F-4D97-AF65-F5344CB8AC3E}">
        <p14:creationId xmlns:p14="http://schemas.microsoft.com/office/powerpoint/2010/main" val="26448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需要关注：</a:t>
            </a:r>
            <a:endParaRPr lang="en-US" altLang="zh-CN" dirty="0"/>
          </a:p>
          <a:p>
            <a:r>
              <a:rPr lang="en-US" altLang="zh-CN" dirty="0"/>
              <a:t>1</a:t>
            </a:r>
            <a:r>
              <a:rPr lang="zh-CN" altLang="en-US" dirty="0"/>
              <a:t>）</a:t>
            </a:r>
            <a:r>
              <a:rPr lang="en-US" altLang="zh-CN" dirty="0"/>
              <a:t>C</a:t>
            </a:r>
            <a:r>
              <a:rPr lang="zh-CN" altLang="en-US" dirty="0"/>
              <a:t>语言规范细节</a:t>
            </a:r>
            <a:endParaRPr lang="en-US" altLang="zh-CN" dirty="0"/>
          </a:p>
          <a:p>
            <a:r>
              <a:rPr lang="en-US" altLang="zh-CN" dirty="0"/>
              <a:t>2</a:t>
            </a:r>
            <a:r>
              <a:rPr lang="zh-CN" altLang="en-US" dirty="0"/>
              <a:t>）编译器行为和</a:t>
            </a:r>
            <a:r>
              <a:rPr lang="en-US" altLang="zh-CN" dirty="0"/>
              <a:t>ABI</a:t>
            </a:r>
          </a:p>
          <a:p>
            <a:endParaRPr lang="en-US" altLang="zh-CN"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22</a:t>
            </a:fld>
            <a:endParaRPr lang="en-US" altLang="zh-CN"/>
          </a:p>
        </p:txBody>
      </p:sp>
    </p:spTree>
    <p:extLst>
      <p:ext uri="{BB962C8B-B14F-4D97-AF65-F5344CB8AC3E}">
        <p14:creationId xmlns:p14="http://schemas.microsoft.com/office/powerpoint/2010/main" val="68365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Slide Image Placeholder 1"/>
          <p:cNvSpPr>
            <a:spLocks noGrp="1" noRot="1" noChangeAspect="1" noTextEdit="1"/>
          </p:cNvSpPr>
          <p:nvPr>
            <p:ph type="sldImg"/>
          </p:nvPr>
        </p:nvSpPr>
        <p:spPr>
          <a:xfrm>
            <a:off x="2697163" y="511175"/>
            <a:ext cx="4533900" cy="2549525"/>
          </a:xfrm>
          <a:ln/>
        </p:spPr>
      </p:sp>
      <p:sp>
        <p:nvSpPr>
          <p:cNvPr id="452611" name="Notes Placeholder 2"/>
          <p:cNvSpPr>
            <a:spLocks noGrp="1"/>
          </p:cNvSpPr>
          <p:nvPr>
            <p:ph type="body" idx="1"/>
          </p:nvPr>
        </p:nvSpPr>
        <p:spPr>
          <a:noFill/>
          <a:ln/>
        </p:spPr>
        <p:txBody>
          <a:bodyPr lIns="96654" tIns="48327" rIns="96654" bIns="48327"/>
          <a:lstStyle/>
          <a:p>
            <a:pPr eaLnBrk="1" hangingPunct="1"/>
            <a:r>
              <a:rPr lang="zh-CN" altLang="en-US" dirty="0">
                <a:latin typeface="Arial" pitchFamily="34" charset="0"/>
              </a:rPr>
              <a:t>除了前面涉及“功能”正确性的问题外，还有很重要的“性能”问题</a:t>
            </a:r>
            <a:endParaRPr lang="en-US" altLang="zh-CN" dirty="0">
              <a:latin typeface="Arial" pitchFamily="34" charset="0"/>
            </a:endParaRPr>
          </a:p>
        </p:txBody>
      </p:sp>
    </p:spTree>
    <p:extLst>
      <p:ext uri="{BB962C8B-B14F-4D97-AF65-F5344CB8AC3E}">
        <p14:creationId xmlns:p14="http://schemas.microsoft.com/office/powerpoint/2010/main" val="1289334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Slide Image Placeholder 1"/>
          <p:cNvSpPr>
            <a:spLocks noGrp="1" noRot="1" noChangeAspect="1" noTextEdit="1"/>
          </p:cNvSpPr>
          <p:nvPr>
            <p:ph type="sldImg"/>
          </p:nvPr>
        </p:nvSpPr>
        <p:spPr>
          <a:xfrm>
            <a:off x="2697163" y="511175"/>
            <a:ext cx="4533900" cy="2549525"/>
          </a:xfrm>
          <a:ln/>
        </p:spPr>
      </p:sp>
      <p:sp>
        <p:nvSpPr>
          <p:cNvPr id="454659" name="Notes Placeholder 2"/>
          <p:cNvSpPr>
            <a:spLocks noGrp="1"/>
          </p:cNvSpPr>
          <p:nvPr>
            <p:ph type="body" idx="1"/>
          </p:nvPr>
        </p:nvSpPr>
        <p:spPr>
          <a:noFill/>
          <a:ln/>
        </p:spPr>
        <p:txBody>
          <a:bodyPr lIns="96654" tIns="48327" rIns="96654" bIns="48327"/>
          <a:lstStyle/>
          <a:p>
            <a:pPr eaLnBrk="1" hangingPunct="1"/>
            <a:endParaRPr lang="en-US" altLang="zh-CN">
              <a:latin typeface="Arial" pitchFamily="34" charset="0"/>
            </a:endParaRPr>
          </a:p>
        </p:txBody>
      </p:sp>
    </p:spTree>
    <p:extLst>
      <p:ext uri="{BB962C8B-B14F-4D97-AF65-F5344CB8AC3E}">
        <p14:creationId xmlns:p14="http://schemas.microsoft.com/office/powerpoint/2010/main" val="1062834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为了更好的完成实验，建议并行地学习一下知识：</a:t>
            </a:r>
            <a:r>
              <a:rPr lang="en-US" altLang="zh-CN" dirty="0"/>
              <a:t>Linux</a:t>
            </a:r>
            <a:r>
              <a:rPr lang="zh-CN" altLang="en-US" dirty="0"/>
              <a:t>的编程、</a:t>
            </a:r>
            <a:r>
              <a:rPr lang="en-US" altLang="zh-CN" dirty="0"/>
              <a:t>Linux</a:t>
            </a:r>
            <a:r>
              <a:rPr lang="zh-CN" altLang="en-US" dirty="0"/>
              <a:t>的系统管理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25</a:t>
            </a:fld>
            <a:endParaRPr lang="zh-CN" altLang="en-US"/>
          </a:p>
        </p:txBody>
      </p:sp>
    </p:spTree>
    <p:extLst>
      <p:ext uri="{BB962C8B-B14F-4D97-AF65-F5344CB8AC3E}">
        <p14:creationId xmlns:p14="http://schemas.microsoft.com/office/powerpoint/2010/main" val="2683881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a:t>
            </a:r>
          </a:p>
          <a:p>
            <a:r>
              <a:rPr lang="zh-CN" altLang="en-US" dirty="0"/>
              <a:t>          培养学生的系统能力，使其成为一个“高效”程序员，在程序调试、性能提升、程序移植和健壮性等方面成为高手；建立扎实的计算机系统概念，为后续的</a:t>
            </a:r>
            <a:r>
              <a:rPr lang="en-US" altLang="zh-CN" dirty="0"/>
              <a:t>OS</a:t>
            </a:r>
            <a:r>
              <a:rPr lang="zh-CN" altLang="en-US" dirty="0"/>
              <a:t>、编译、体系结构等课程打下坚实基础</a:t>
            </a:r>
          </a:p>
          <a:p>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26</a:t>
            </a:fld>
            <a:endParaRPr lang="en-US" altLang="zh-CN"/>
          </a:p>
        </p:txBody>
      </p:sp>
    </p:spTree>
    <p:extLst>
      <p:ext uri="{BB962C8B-B14F-4D97-AF65-F5344CB8AC3E}">
        <p14:creationId xmlns:p14="http://schemas.microsoft.com/office/powerpoint/2010/main" val="1256398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本章进行系统漫游：</a:t>
            </a:r>
            <a:endParaRPr lang="en-US" altLang="zh-CN" dirty="0"/>
          </a:p>
          <a:p>
            <a:pPr eaLnBrk="1" hangingPunct="1">
              <a:spcBef>
                <a:spcPct val="0"/>
              </a:spcBef>
            </a:pPr>
            <a:r>
              <a:rPr lang="en-US" altLang="zh-CN" dirty="0"/>
              <a:t>1</a:t>
            </a:r>
            <a:r>
              <a:rPr lang="zh-CN" altLang="en-US" dirty="0"/>
              <a:t>）一个</a:t>
            </a:r>
            <a:r>
              <a:rPr lang="en-US" altLang="zh-CN" dirty="0" err="1"/>
              <a:t>hello.c</a:t>
            </a:r>
            <a:r>
              <a:rPr lang="zh-CN" altLang="en-US" dirty="0"/>
              <a:t>源代码开始，经过编译变换成为可执行文件；</a:t>
            </a:r>
            <a:endParaRPr lang="en-US" altLang="zh-CN" dirty="0"/>
          </a:p>
          <a:p>
            <a:pPr eaLnBrk="1" hangingPunct="1">
              <a:spcBef>
                <a:spcPct val="0"/>
              </a:spcBef>
            </a:pPr>
            <a:r>
              <a:rPr lang="en-US" altLang="zh-CN" dirty="0"/>
              <a:t>2</a:t>
            </a:r>
            <a:r>
              <a:rPr lang="zh-CN" altLang="en-US" dirty="0"/>
              <a:t>）</a:t>
            </a:r>
            <a:r>
              <a:rPr lang="en-US" altLang="zh-CN" dirty="0" err="1"/>
              <a:t>helloworld</a:t>
            </a:r>
            <a:r>
              <a:rPr lang="zh-CN" altLang="en-US" dirty="0"/>
              <a:t>可执行文件在机器硬件中的运行；</a:t>
            </a:r>
            <a:endParaRPr lang="en-US" altLang="zh-CN" dirty="0"/>
          </a:p>
          <a:p>
            <a:pPr eaLnBrk="1" hangingPunct="1">
              <a:spcBef>
                <a:spcPct val="0"/>
              </a:spcBef>
            </a:pPr>
            <a:r>
              <a:rPr lang="en-US" altLang="zh-CN" dirty="0"/>
              <a:t>3</a:t>
            </a:r>
            <a:r>
              <a:rPr lang="zh-CN" altLang="en-US" dirty="0"/>
              <a:t>）</a:t>
            </a:r>
            <a:r>
              <a:rPr lang="en-US" altLang="zh-CN" dirty="0"/>
              <a:t>OS</a:t>
            </a:r>
            <a:r>
              <a:rPr lang="zh-CN" altLang="en-US" dirty="0"/>
              <a:t>的角色</a:t>
            </a:r>
            <a:endParaRPr lang="en-US" altLang="zh-CN" dirty="0"/>
          </a:p>
          <a:p>
            <a:pPr eaLnBrk="1" hangingPunct="1">
              <a:spcBef>
                <a:spcPct val="0"/>
              </a:spcBef>
            </a:pPr>
            <a:r>
              <a:rPr lang="en-US" altLang="zh-CN" dirty="0"/>
              <a:t>4</a:t>
            </a:r>
            <a:r>
              <a:rPr lang="zh-CN" altLang="en-US" dirty="0"/>
              <a:t>）并发与‘抽象</a:t>
            </a:r>
            <a:endParaRPr lang="en-US" altLang="zh-CN" dirty="0"/>
          </a:p>
          <a:p>
            <a:pPr eaLnBrk="1" hangingPunct="1">
              <a:spcBef>
                <a:spcPct val="0"/>
              </a:spcBef>
            </a:pPr>
            <a:endParaRPr lang="en-US" altLang="zh-CN" dirty="0"/>
          </a:p>
          <a:p>
            <a:pPr eaLnBrk="1" hangingPunct="1">
              <a:spcBef>
                <a:spcPct val="0"/>
              </a:spcBef>
            </a:pPr>
            <a:r>
              <a:rPr lang="zh-CN" altLang="en-US" dirty="0"/>
              <a:t>本章唯一的数学公式，</a:t>
            </a:r>
            <a:r>
              <a:rPr lang="en-US" altLang="zh-CN" dirty="0" err="1"/>
              <a:t>amdahl</a:t>
            </a:r>
            <a:r>
              <a:rPr lang="zh-CN" altLang="en-US" dirty="0"/>
              <a:t>定理</a:t>
            </a:r>
            <a:endParaRPr lang="en-US" altLang="zh-CN" dirty="0"/>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895" indent="-285729">
              <a:spcBef>
                <a:spcPct val="30000"/>
              </a:spcBef>
              <a:defRPr sz="1200">
                <a:solidFill>
                  <a:schemeClr val="tx1"/>
                </a:solidFill>
                <a:latin typeface="Calibri" panose="020F0502020204030204" pitchFamily="34" charset="0"/>
                <a:ea typeface="宋体" panose="02010600030101010101" pitchFamily="2" charset="-122"/>
              </a:defRPr>
            </a:lvl2pPr>
            <a:lvl3pPr marL="1142915" indent="-228583">
              <a:spcBef>
                <a:spcPct val="30000"/>
              </a:spcBef>
              <a:defRPr sz="1200">
                <a:solidFill>
                  <a:schemeClr val="tx1"/>
                </a:solidFill>
                <a:latin typeface="Calibri" panose="020F0502020204030204" pitchFamily="34" charset="0"/>
                <a:ea typeface="宋体" panose="02010600030101010101" pitchFamily="2" charset="-122"/>
              </a:defRPr>
            </a:lvl3pPr>
            <a:lvl4pPr marL="1600081" indent="-228583">
              <a:spcBef>
                <a:spcPct val="30000"/>
              </a:spcBef>
              <a:defRPr sz="1200">
                <a:solidFill>
                  <a:schemeClr val="tx1"/>
                </a:solidFill>
                <a:latin typeface="Calibri" panose="020F0502020204030204" pitchFamily="34" charset="0"/>
                <a:ea typeface="宋体" panose="02010600030101010101" pitchFamily="2" charset="-122"/>
              </a:defRPr>
            </a:lvl4pPr>
            <a:lvl5pPr marL="2057248" indent="-228583">
              <a:spcBef>
                <a:spcPct val="30000"/>
              </a:spcBef>
              <a:defRPr sz="1200">
                <a:solidFill>
                  <a:schemeClr val="tx1"/>
                </a:solidFill>
                <a:latin typeface="Calibri" panose="020F0502020204030204" pitchFamily="34" charset="0"/>
                <a:ea typeface="宋体" panose="02010600030101010101" pitchFamily="2" charset="-122"/>
              </a:defRPr>
            </a:lvl5pPr>
            <a:lvl6pPr marL="2514414" indent="-22858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579" indent="-22858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8746" indent="-22858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5912" indent="-22858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4465181-E0DB-4F68-B6CD-8DE283401434}" type="slidenum">
              <a:rPr lang="zh-CN" altLang="en-US" smtClean="0">
                <a:latin typeface="Arial" panose="020B0604020202020204" pitchFamily="34" charset="0"/>
              </a:rPr>
              <a:pPr>
                <a:spcBef>
                  <a:spcPct val="0"/>
                </a:spcBef>
              </a:pPr>
              <a:t>27</a:t>
            </a:fld>
            <a:endParaRPr lang="zh-CN" altLang="en-US">
              <a:latin typeface="Arial" panose="020B0604020202020204" pitchFamily="34" charset="0"/>
            </a:endParaRPr>
          </a:p>
        </p:txBody>
      </p:sp>
    </p:spTree>
    <p:extLst>
      <p:ext uri="{BB962C8B-B14F-4D97-AF65-F5344CB8AC3E}">
        <p14:creationId xmlns:p14="http://schemas.microsoft.com/office/powerpoint/2010/main" val="271046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zh-CN" altLang="en-US" dirty="0"/>
              <a:t>源代码是文本文文件（可执行文件时二进制文件），用“</a:t>
            </a:r>
            <a:r>
              <a:rPr lang="en-US" altLang="zh-CN" dirty="0" err="1"/>
              <a:t>hexdump</a:t>
            </a:r>
            <a:r>
              <a:rPr lang="en-US" altLang="zh-CN" dirty="0"/>
              <a:t> –C  </a:t>
            </a:r>
            <a:r>
              <a:rPr lang="zh-CN" altLang="en-US" dirty="0"/>
              <a:t>”命令查看文件</a:t>
            </a:r>
            <a:r>
              <a:rPr lang="en-US" altLang="zh-CN" dirty="0"/>
              <a:t>ASCII</a:t>
            </a:r>
            <a:r>
              <a:rPr lang="zh-CN" altLang="en-US" dirty="0"/>
              <a:t>和文本内容</a:t>
            </a:r>
            <a:endParaRPr lang="en-US" altLang="zh-CN" dirty="0"/>
          </a:p>
          <a:p>
            <a:endParaRPr lang="en-US" altLang="zh-CN" dirty="0"/>
          </a:p>
          <a:p>
            <a:r>
              <a:rPr lang="zh-CN" altLang="en-US" dirty="0"/>
              <a:t>第二章将展开讨论数据表示，第三章将展开讨论</a:t>
            </a:r>
            <a:r>
              <a:rPr lang="en-US" altLang="zh-CN" dirty="0"/>
              <a:t>C</a:t>
            </a:r>
            <a:r>
              <a:rPr lang="zh-CN" altLang="en-US" dirty="0"/>
              <a:t>代码与汇编</a:t>
            </a:r>
            <a:r>
              <a:rPr lang="en-US" altLang="zh-CN" dirty="0"/>
              <a:t>/</a:t>
            </a:r>
            <a:r>
              <a:rPr lang="zh-CN" altLang="en-US" dirty="0"/>
              <a:t>机器码</a:t>
            </a:r>
            <a:endParaRPr lang="en-US" altLang="zh-CN" dirty="0"/>
          </a:p>
          <a:p>
            <a:endParaRPr lang="en-US" altLang="zh-CN" dirty="0"/>
          </a:p>
          <a:p>
            <a:r>
              <a:rPr lang="zh-CN" altLang="en-US" dirty="0"/>
              <a:t>文本文件</a:t>
            </a:r>
            <a:r>
              <a:rPr lang="en-US" altLang="zh-CN" dirty="0"/>
              <a:t>/</a:t>
            </a:r>
            <a:r>
              <a:rPr lang="zh-CN" altLang="en-US" dirty="0"/>
              <a:t>二进制文件</a:t>
            </a:r>
            <a:endParaRPr lang="en-US" altLang="zh-CN" dirty="0"/>
          </a:p>
          <a:p>
            <a:r>
              <a:rPr lang="zh-CN" altLang="en-US" dirty="0"/>
              <a:t>需要注意到对“数值”的表示通常只能做到近似值，并且有可表示范围的问题。</a:t>
            </a:r>
            <a:endParaRPr lang="en-US" altLang="zh-CN" dirty="0"/>
          </a:p>
          <a:p>
            <a:endParaRPr lang="en-US" altLang="zh-CN" dirty="0"/>
          </a:p>
          <a:p>
            <a:r>
              <a:rPr lang="en-US" altLang="zh-CN" dirty="0"/>
              <a:t>C</a:t>
            </a:r>
            <a:r>
              <a:rPr lang="zh-CN" altLang="en-US" dirty="0"/>
              <a:t>语言：</a:t>
            </a:r>
            <a:endParaRPr lang="en-US" altLang="zh-CN" dirty="0"/>
          </a:p>
          <a:p>
            <a:r>
              <a:rPr lang="en-US" altLang="zh-CN" dirty="0"/>
              <a:t>ANSI 89 </a:t>
            </a:r>
            <a:r>
              <a:rPr lang="zh-CN" altLang="en-US" dirty="0"/>
              <a:t>标准，编程语法和</a:t>
            </a:r>
            <a:r>
              <a:rPr lang="en-US" altLang="zh-CN" dirty="0"/>
              <a:t>C</a:t>
            </a:r>
            <a:r>
              <a:rPr lang="zh-CN" altLang="en-US" dirty="0"/>
              <a:t>标准库</a:t>
            </a:r>
            <a:endParaRPr lang="en-US" altLang="zh-CN" dirty="0"/>
          </a:p>
          <a:p>
            <a:r>
              <a:rPr lang="zh-CN" altLang="en-US" dirty="0"/>
              <a:t>与</a:t>
            </a:r>
            <a:r>
              <a:rPr lang="en-US" altLang="zh-CN" dirty="0"/>
              <a:t>Unix</a:t>
            </a:r>
            <a:r>
              <a:rPr lang="zh-CN" altLang="en-US" dirty="0"/>
              <a:t>天然结合</a:t>
            </a:r>
            <a:endParaRPr lang="en-US" altLang="zh-CN" dirty="0"/>
          </a:p>
          <a:p>
            <a:r>
              <a:rPr lang="zh-CN" altLang="en-US" dirty="0"/>
              <a:t>小而简单（</a:t>
            </a:r>
            <a:r>
              <a:rPr lang="en-US" altLang="zh-CN" dirty="0"/>
              <a:t>C++</a:t>
            </a:r>
            <a:r>
              <a:rPr lang="zh-CN" altLang="en-US" dirty="0"/>
              <a:t>和</a:t>
            </a:r>
            <a:r>
              <a:rPr lang="en-US" altLang="zh-CN" dirty="0"/>
              <a:t>java</a:t>
            </a:r>
            <a:r>
              <a:rPr lang="zh-CN" altLang="en-US" dirty="0"/>
              <a:t>则更强大）</a:t>
            </a:r>
            <a:endParaRPr lang="en-US" altLang="zh-CN" dirty="0"/>
          </a:p>
          <a:p>
            <a:endParaRPr lang="en-US" altLang="zh-CN" dirty="0"/>
          </a:p>
          <a:p>
            <a:r>
              <a:rPr lang="zh-CN" altLang="en-US" dirty="0"/>
              <a:t>注：本课程使用</a:t>
            </a:r>
            <a:r>
              <a:rPr lang="en-US" altLang="zh-CN" dirty="0"/>
              <a:t>centos7-OS-exp</a:t>
            </a:r>
            <a:r>
              <a:rPr lang="zh-CN" altLang="en-US" dirty="0"/>
              <a:t>虚拟机（里面有必要的代码）</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28</a:t>
            </a:fld>
            <a:endParaRPr lang="zh-CN" altLang="en-US"/>
          </a:p>
        </p:txBody>
      </p:sp>
    </p:spTree>
    <p:extLst>
      <p:ext uri="{BB962C8B-B14F-4D97-AF65-F5344CB8AC3E}">
        <p14:creationId xmlns:p14="http://schemas.microsoft.com/office/powerpoint/2010/main" val="2279903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（生命周期）从高级语言到低级机器语言指令的转变</a:t>
            </a:r>
            <a:endParaRPr lang="en-US" altLang="zh-CN" dirty="0"/>
          </a:p>
          <a:p>
            <a:endParaRPr lang="en-US" altLang="zh-CN" dirty="0"/>
          </a:p>
          <a:p>
            <a:r>
              <a:rPr lang="zh-CN" altLang="en-US" dirty="0"/>
              <a:t>理解两端及过程：</a:t>
            </a:r>
            <a:endParaRPr lang="en-US" altLang="zh-CN" dirty="0"/>
          </a:p>
          <a:p>
            <a:r>
              <a:rPr lang="en-US" altLang="zh-CN" dirty="0"/>
              <a:t>1</a:t>
            </a:r>
            <a:r>
              <a:rPr lang="zh-CN" altLang="en-US" dirty="0"/>
              <a:t>）用户编写的源代码端</a:t>
            </a:r>
            <a:r>
              <a:rPr lang="en-US" altLang="zh-CN" dirty="0"/>
              <a:t>——</a:t>
            </a:r>
            <a:r>
              <a:rPr lang="zh-CN" altLang="en-US" dirty="0"/>
              <a:t>人可读</a:t>
            </a:r>
            <a:endParaRPr lang="en-US" altLang="zh-CN" dirty="0"/>
          </a:p>
          <a:p>
            <a:r>
              <a:rPr lang="en-US" altLang="zh-CN" dirty="0"/>
              <a:t>2</a:t>
            </a:r>
            <a:r>
              <a:rPr lang="zh-CN" altLang="en-US" dirty="0"/>
              <a:t>）机器执行的可执行文件端</a:t>
            </a:r>
            <a:r>
              <a:rPr lang="en-US" altLang="zh-CN" dirty="0"/>
              <a:t>——</a:t>
            </a:r>
            <a:r>
              <a:rPr lang="zh-CN" altLang="en-US" dirty="0"/>
              <a:t>机器可读</a:t>
            </a:r>
            <a:endParaRPr lang="en-US" altLang="zh-CN" dirty="0"/>
          </a:p>
          <a:p>
            <a:r>
              <a:rPr lang="en-US" altLang="zh-CN" dirty="0"/>
              <a:t>3</a:t>
            </a:r>
            <a:r>
              <a:rPr lang="zh-CN" altLang="en-US" dirty="0"/>
              <a:t>）理解</a:t>
            </a:r>
            <a:r>
              <a:rPr lang="en-US" altLang="zh-CN" dirty="0"/>
              <a:t>1</a:t>
            </a:r>
            <a:r>
              <a:rPr lang="zh-CN" altLang="en-US" dirty="0"/>
              <a:t>）到</a:t>
            </a:r>
            <a:r>
              <a:rPr lang="en-US" altLang="zh-CN" dirty="0"/>
              <a:t>2</a:t>
            </a:r>
            <a:r>
              <a:rPr lang="zh-CN" altLang="en-US" dirty="0"/>
              <a:t>）的过程，有机会在源端（甚至在汇编程序）作必要的修改和控制保证</a:t>
            </a:r>
            <a:r>
              <a:rPr lang="en-US" altLang="zh-CN" dirty="0"/>
              <a:t>2</a:t>
            </a:r>
            <a:r>
              <a:rPr lang="zh-CN" altLang="en-US" dirty="0"/>
              <a:t>）端的有效</a:t>
            </a:r>
            <a:endParaRPr lang="en-US" altLang="zh-CN" dirty="0"/>
          </a:p>
          <a:p>
            <a:endParaRPr lang="en-US" altLang="zh-CN" dirty="0"/>
          </a:p>
          <a:p>
            <a:r>
              <a:rPr lang="zh-CN" altLang="en-US" dirty="0"/>
              <a:t>预处理：头文件扩展，宏定义展开</a:t>
            </a:r>
            <a:r>
              <a:rPr lang="en-US" altLang="zh-CN" dirty="0"/>
              <a:t>	</a:t>
            </a:r>
            <a:r>
              <a:rPr lang="zh-CN" altLang="en-US" dirty="0"/>
              <a:t>前面已经看过了</a:t>
            </a:r>
            <a:endParaRPr lang="en-US" altLang="zh-CN" dirty="0"/>
          </a:p>
          <a:p>
            <a:r>
              <a:rPr lang="zh-CN" altLang="en-US" dirty="0"/>
              <a:t>编译：转换成汇编语言，是</a:t>
            </a:r>
            <a:r>
              <a:rPr lang="en-US" altLang="zh-CN" dirty="0"/>
              <a:t>GCC</a:t>
            </a:r>
            <a:r>
              <a:rPr lang="zh-CN" altLang="en-US" dirty="0"/>
              <a:t>的通用中间表示（</a:t>
            </a:r>
            <a:r>
              <a:rPr lang="en-US" altLang="zh-CN" dirty="0"/>
              <a:t>C/C++/Fortran</a:t>
            </a:r>
            <a:r>
              <a:rPr lang="zh-CN" altLang="en-US" dirty="0"/>
              <a:t>等都输出为汇编）</a:t>
            </a:r>
            <a:endParaRPr lang="en-US" altLang="zh-CN" dirty="0"/>
          </a:p>
          <a:p>
            <a:r>
              <a:rPr lang="zh-CN" altLang="en-US" dirty="0"/>
              <a:t>汇编：将汇编程序转换成机器语言程序</a:t>
            </a:r>
            <a:endParaRPr lang="en-US" altLang="zh-CN" dirty="0"/>
          </a:p>
          <a:p>
            <a:r>
              <a:rPr lang="zh-CN" altLang="en-US" dirty="0"/>
              <a:t>链接：完成模块（现成的各种库）间的拼装，形成可执行文件</a:t>
            </a:r>
            <a:endParaRPr lang="en-US" altLang="zh-CN" dirty="0"/>
          </a:p>
          <a:p>
            <a:endParaRPr lang="en-US" altLang="zh-CN" dirty="0"/>
          </a:p>
          <a:p>
            <a:r>
              <a:rPr lang="en-US" altLang="zh-CN" dirty="0"/>
              <a:t>GCC——GNU</a:t>
            </a:r>
            <a:r>
              <a:rPr lang="zh-CN" altLang="en-US" dirty="0"/>
              <a:t>编译器集合，因此编译过程分解成多个步骤可以共用后端（</a:t>
            </a:r>
            <a:r>
              <a:rPr lang="en-US" altLang="zh-CN" dirty="0" err="1"/>
              <a:t>fortran</a:t>
            </a:r>
            <a:r>
              <a:rPr lang="zh-CN" altLang="en-US" dirty="0"/>
              <a:t>前端不同即可）</a:t>
            </a:r>
            <a:endParaRPr lang="en-US" altLang="zh-CN" dirty="0"/>
          </a:p>
          <a:p>
            <a:r>
              <a:rPr lang="en-US" altLang="zh-CN" dirty="0"/>
              <a:t>GNU</a:t>
            </a:r>
            <a:r>
              <a:rPr lang="zh-CN" altLang="en-US" dirty="0"/>
              <a:t>与</a:t>
            </a:r>
            <a:r>
              <a:rPr lang="en-US" altLang="zh-CN" dirty="0" err="1"/>
              <a:t>linux</a:t>
            </a:r>
            <a:r>
              <a:rPr lang="zh-CN" altLang="en-US" dirty="0"/>
              <a:t>的关系</a:t>
            </a:r>
            <a:r>
              <a:rPr lang="en-US" altLang="zh-CN" dirty="0"/>
              <a:t>——GNU</a:t>
            </a:r>
            <a:r>
              <a:rPr lang="zh-CN" altLang="en-US" dirty="0"/>
              <a:t>有各种开源工具（编译器</a:t>
            </a:r>
            <a:r>
              <a:rPr lang="en-US" altLang="zh-CN" dirty="0"/>
              <a:t>/</a:t>
            </a:r>
            <a:r>
              <a:rPr lang="zh-CN" altLang="en-US" dirty="0"/>
              <a:t>编辑器</a:t>
            </a:r>
            <a:r>
              <a:rPr lang="en-US" altLang="zh-CN" dirty="0"/>
              <a:t>/</a:t>
            </a:r>
            <a:r>
              <a:rPr lang="zh-CN" altLang="en-US" dirty="0"/>
              <a:t>调试器以及各种应用软件等等），</a:t>
            </a:r>
            <a:r>
              <a:rPr lang="en-US" altLang="zh-CN" dirty="0"/>
              <a:t>Linux</a:t>
            </a:r>
            <a:r>
              <a:rPr lang="zh-CN" altLang="en-US" dirty="0"/>
              <a:t>提供内核，两者结合可以形成发行版</a:t>
            </a:r>
            <a:endParaRPr lang="en-US" altLang="zh-CN" dirty="0"/>
          </a:p>
          <a:p>
            <a:endParaRPr lang="en-US" altLang="zh-CN" dirty="0"/>
          </a:p>
          <a:p>
            <a:r>
              <a:rPr lang="zh-CN" altLang="en-US" dirty="0"/>
              <a:t>使用</a:t>
            </a:r>
            <a:r>
              <a:rPr lang="en-US" altLang="zh-CN" dirty="0" err="1"/>
              <a:t>gcc</a:t>
            </a:r>
            <a:r>
              <a:rPr lang="zh-CN" altLang="en-US" dirty="0"/>
              <a:t> </a:t>
            </a:r>
            <a:r>
              <a:rPr lang="en-US" altLang="zh-CN" dirty="0"/>
              <a:t>–E</a:t>
            </a:r>
            <a:r>
              <a:rPr lang="zh-CN" altLang="en-US" dirty="0"/>
              <a:t>指令完成预处理</a:t>
            </a:r>
            <a:endParaRPr lang="en-US" altLang="zh-CN" dirty="0"/>
          </a:p>
          <a:p>
            <a:r>
              <a:rPr lang="en-US" altLang="zh-CN" dirty="0" err="1"/>
              <a:t>Gcc</a:t>
            </a:r>
            <a:r>
              <a:rPr lang="en-US" altLang="zh-CN" dirty="0"/>
              <a:t> –S </a:t>
            </a:r>
            <a:r>
              <a:rPr lang="en-US" altLang="zh-CN" dirty="0" err="1"/>
              <a:t>hello.c</a:t>
            </a:r>
            <a:r>
              <a:rPr lang="en-US" altLang="zh-CN" dirty="0"/>
              <a:t> –o –</a:t>
            </a:r>
            <a:r>
              <a:rPr lang="zh-CN" altLang="en-US" dirty="0"/>
              <a:t>完成汇编代码的生成</a:t>
            </a:r>
            <a:endParaRPr lang="en-US" altLang="zh-CN" dirty="0"/>
          </a:p>
          <a:p>
            <a:r>
              <a:rPr lang="en-US" altLang="zh-CN" dirty="0" err="1"/>
              <a:t>Gcc</a:t>
            </a:r>
            <a:r>
              <a:rPr lang="en-US" altLang="zh-CN" dirty="0"/>
              <a:t> –c</a:t>
            </a:r>
            <a:r>
              <a:rPr lang="zh-CN" altLang="en-US" dirty="0"/>
              <a:t>生成目标代码，用</a:t>
            </a:r>
            <a:r>
              <a:rPr lang="en-US" altLang="zh-CN" dirty="0" err="1"/>
              <a:t>objdump</a:t>
            </a:r>
            <a:r>
              <a:rPr lang="en-US" altLang="zh-CN" dirty="0"/>
              <a:t> </a:t>
            </a:r>
            <a:r>
              <a:rPr lang="en-US" altLang="zh-CN" dirty="0" err="1"/>
              <a:t>hello.o</a:t>
            </a:r>
            <a:r>
              <a:rPr lang="zh-CN" altLang="en-US" dirty="0"/>
              <a:t>查看目标代码</a:t>
            </a:r>
            <a:endParaRPr lang="en-US" altLang="zh-CN" dirty="0"/>
          </a:p>
          <a:p>
            <a:r>
              <a:rPr lang="en-US" altLang="zh-CN" dirty="0" err="1"/>
              <a:t>Objdump</a:t>
            </a:r>
            <a:r>
              <a:rPr lang="en-US" altLang="zh-CN" dirty="0"/>
              <a:t> –</a:t>
            </a:r>
            <a:r>
              <a:rPr lang="en-US" altLang="zh-CN" dirty="0" err="1"/>
              <a:t>hrt</a:t>
            </a:r>
            <a:r>
              <a:rPr lang="en-US" altLang="zh-CN" dirty="0"/>
              <a:t> </a:t>
            </a:r>
            <a:r>
              <a:rPr lang="en-US" altLang="zh-CN" dirty="0" err="1"/>
              <a:t>hello.o</a:t>
            </a:r>
            <a:r>
              <a:rPr lang="zh-CN" altLang="en-US" dirty="0"/>
              <a:t>查看各个节的内容</a:t>
            </a:r>
            <a:r>
              <a:rPr lang="en-US" altLang="zh-CN" dirty="0"/>
              <a:t>.</a:t>
            </a:r>
            <a:r>
              <a:rPr lang="en-US" altLang="zh-CN" dirty="0" err="1"/>
              <a:t>objdump</a:t>
            </a:r>
            <a:r>
              <a:rPr lang="en-US" altLang="zh-CN" dirty="0"/>
              <a:t> –s</a:t>
            </a:r>
            <a:r>
              <a:rPr lang="zh-CN" altLang="en-US" dirty="0"/>
              <a:t>查看各个节的内容</a:t>
            </a:r>
            <a:endParaRPr lang="en-US" altLang="zh-CN" dirty="0"/>
          </a:p>
          <a:p>
            <a:r>
              <a:rPr lang="zh-CN" altLang="en-US" dirty="0"/>
              <a:t>源代码与</a:t>
            </a:r>
            <a:r>
              <a:rPr lang="en-US" altLang="zh-CN" dirty="0" err="1"/>
              <a:t>obj</a:t>
            </a:r>
            <a:r>
              <a:rPr lang="zh-CN" altLang="en-US" dirty="0"/>
              <a:t>对应关系</a:t>
            </a:r>
            <a:r>
              <a:rPr lang="en-US" altLang="zh-CN" dirty="0"/>
              <a:t>—Linux</a:t>
            </a:r>
            <a:r>
              <a:rPr lang="zh-CN" altLang="en-US" dirty="0"/>
              <a:t>技术内幕图</a:t>
            </a:r>
            <a:r>
              <a:rPr lang="en-US" altLang="zh-CN" dirty="0"/>
              <a:t>2-2</a:t>
            </a:r>
          </a:p>
          <a:p>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29</a:t>
            </a:fld>
            <a:endParaRPr lang="zh-CN" altLang="en-US"/>
          </a:p>
        </p:txBody>
      </p:sp>
    </p:spTree>
    <p:extLst>
      <p:ext uri="{BB962C8B-B14F-4D97-AF65-F5344CB8AC3E}">
        <p14:creationId xmlns:p14="http://schemas.microsoft.com/office/powerpoint/2010/main" val="639018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err="1"/>
              <a:t>gcc</a:t>
            </a:r>
            <a:r>
              <a:rPr lang="zh-CN" altLang="en-US" dirty="0"/>
              <a:t> </a:t>
            </a:r>
            <a:r>
              <a:rPr lang="en-US" altLang="zh-CN" dirty="0"/>
              <a:t>–S</a:t>
            </a:r>
            <a:r>
              <a:rPr lang="zh-CN" altLang="en-US" dirty="0"/>
              <a:t> </a:t>
            </a:r>
            <a:r>
              <a:rPr lang="en-US" altLang="zh-CN" dirty="0" err="1"/>
              <a:t>hello.i</a:t>
            </a:r>
            <a:r>
              <a:rPr lang="en-US" altLang="zh-CN" baseline="0" dirty="0"/>
              <a:t> </a:t>
            </a:r>
            <a:r>
              <a:rPr lang="zh-CN" altLang="en-US" dirty="0"/>
              <a:t>生成汇编程序</a:t>
            </a:r>
            <a:r>
              <a:rPr lang="en-US" altLang="zh-CN" dirty="0" err="1"/>
              <a:t>hello.s</a:t>
            </a:r>
            <a:endParaRPr lang="en-US" altLang="zh-CN" dirty="0"/>
          </a:p>
          <a:p>
            <a:r>
              <a:rPr lang="zh-CN" altLang="en-US" dirty="0"/>
              <a:t>用</a:t>
            </a:r>
            <a:r>
              <a:rPr lang="en-US" altLang="zh-CN" dirty="0" err="1"/>
              <a:t>gcc</a:t>
            </a:r>
            <a:r>
              <a:rPr lang="zh-CN" altLang="en-US" dirty="0"/>
              <a:t> </a:t>
            </a:r>
            <a:r>
              <a:rPr lang="en-US" altLang="zh-CN" dirty="0"/>
              <a:t>–c</a:t>
            </a:r>
            <a:r>
              <a:rPr lang="zh-CN" altLang="en-US" dirty="0"/>
              <a:t>  </a:t>
            </a:r>
            <a:r>
              <a:rPr lang="en-US" altLang="zh-CN" dirty="0" err="1"/>
              <a:t>hello.c</a:t>
            </a:r>
            <a:r>
              <a:rPr lang="zh-CN" altLang="en-US" dirty="0"/>
              <a:t>或</a:t>
            </a:r>
            <a:r>
              <a:rPr lang="en-US" altLang="zh-CN" dirty="0" err="1"/>
              <a:t>gcc</a:t>
            </a:r>
            <a:r>
              <a:rPr lang="zh-CN" altLang="en-US" dirty="0"/>
              <a:t> </a:t>
            </a:r>
            <a:r>
              <a:rPr lang="en-US" altLang="zh-CN" dirty="0"/>
              <a:t>–c</a:t>
            </a:r>
            <a:r>
              <a:rPr lang="zh-CN" altLang="en-US" dirty="0"/>
              <a:t> </a:t>
            </a:r>
            <a:r>
              <a:rPr lang="en-US" altLang="zh-CN" dirty="0" err="1"/>
              <a:t>hello.s</a:t>
            </a:r>
            <a:r>
              <a:rPr lang="zh-CN" altLang="en-US" dirty="0"/>
              <a:t> 指令生成</a:t>
            </a:r>
            <a:r>
              <a:rPr lang="en-US" altLang="zh-CN" dirty="0" err="1"/>
              <a:t>hello.o</a:t>
            </a:r>
            <a:r>
              <a:rPr lang="zh-CN" altLang="en-US" dirty="0"/>
              <a:t>，并用</a:t>
            </a:r>
            <a:r>
              <a:rPr lang="en-US" altLang="zh-CN" dirty="0" err="1"/>
              <a:t>objdump</a:t>
            </a:r>
            <a:r>
              <a:rPr lang="zh-CN" altLang="en-US" dirty="0"/>
              <a:t> </a:t>
            </a:r>
            <a:r>
              <a:rPr lang="en-US" altLang="zh-CN" dirty="0"/>
              <a:t>–d</a:t>
            </a:r>
            <a:r>
              <a:rPr lang="zh-CN" altLang="en-US" dirty="0"/>
              <a:t> </a:t>
            </a:r>
            <a:r>
              <a:rPr lang="en-US" altLang="zh-CN" dirty="0" err="1"/>
              <a:t>hello.o</a:t>
            </a:r>
            <a:r>
              <a:rPr lang="zh-CN" altLang="en-US" dirty="0"/>
              <a:t>查看汇编代码，与课本接近（</a:t>
            </a:r>
            <a:r>
              <a:rPr lang="en-US" altLang="zh-CN" dirty="0" err="1"/>
              <a:t>gcc</a:t>
            </a:r>
            <a:r>
              <a:rPr lang="zh-CN" altLang="en-US" dirty="0"/>
              <a:t>版本不同）</a:t>
            </a:r>
            <a:endParaRPr lang="en-US" altLang="zh-CN" dirty="0"/>
          </a:p>
          <a:p>
            <a:endParaRPr lang="en-US" altLang="zh-CN" dirty="0"/>
          </a:p>
          <a:p>
            <a:r>
              <a:rPr lang="en-US" altLang="zh-CN" dirty="0"/>
              <a:t>GNU</a:t>
            </a:r>
            <a:r>
              <a:rPr lang="zh-CN" altLang="en-US" dirty="0"/>
              <a:t>与</a:t>
            </a:r>
            <a:r>
              <a:rPr lang="en-US" altLang="zh-CN" dirty="0"/>
              <a:t>Linux</a:t>
            </a:r>
            <a:r>
              <a:rPr lang="zh-CN" altLang="en-US" dirty="0"/>
              <a:t>关系</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30</a:t>
            </a:fld>
            <a:endParaRPr lang="zh-CN" altLang="en-US"/>
          </a:p>
        </p:txBody>
      </p:sp>
    </p:spTree>
    <p:extLst>
      <p:ext uri="{BB962C8B-B14F-4D97-AF65-F5344CB8AC3E}">
        <p14:creationId xmlns:p14="http://schemas.microsoft.com/office/powerpoint/2010/main" val="401859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第二版用的</a:t>
            </a:r>
            <a:r>
              <a:rPr lang="en-US" altLang="zh-CN" dirty="0"/>
              <a:t>x86-32</a:t>
            </a:r>
            <a:r>
              <a:rPr lang="zh-CN" altLang="en-US" dirty="0"/>
              <a:t>系统，而第三版用的</a:t>
            </a:r>
            <a:r>
              <a:rPr lang="en-US" altLang="zh-CN" dirty="0"/>
              <a:t>x86-64</a:t>
            </a:r>
            <a:r>
              <a:rPr lang="zh-CN" altLang="en-US" dirty="0"/>
              <a:t>系统，</a:t>
            </a:r>
            <a:endParaRPr lang="en-US" altLang="zh-CN" dirty="0"/>
          </a:p>
          <a:p>
            <a:r>
              <a:rPr lang="zh-CN" altLang="en-US" dirty="0"/>
              <a:t>由于使用的</a:t>
            </a:r>
            <a:r>
              <a:rPr lang="en-US" altLang="zh-CN" dirty="0"/>
              <a:t>ISA</a:t>
            </a:r>
            <a:r>
              <a:rPr lang="zh-CN" altLang="en-US" dirty="0"/>
              <a:t>不同，因此差异较大的是第三章</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3</a:t>
            </a:fld>
            <a:endParaRPr lang="zh-CN" altLang="en-US"/>
          </a:p>
        </p:txBody>
      </p:sp>
    </p:spTree>
    <p:extLst>
      <p:ext uri="{BB962C8B-B14F-4D97-AF65-F5344CB8AC3E}">
        <p14:creationId xmlns:p14="http://schemas.microsoft.com/office/powerpoint/2010/main" val="418017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优化问题中的</a:t>
            </a:r>
            <a:r>
              <a:rPr lang="en-US" altLang="zh-CN" dirty="0"/>
              <a:t>1~5</a:t>
            </a:r>
            <a:r>
              <a:rPr lang="zh-CN" altLang="en-US" dirty="0"/>
              <a:t>需要对编译器产生的代码模板有一定认识</a:t>
            </a:r>
            <a:endParaRPr lang="en-US" altLang="zh-CN" dirty="0"/>
          </a:p>
          <a:p>
            <a:endParaRPr lang="en-US" altLang="zh-CN" dirty="0"/>
          </a:p>
          <a:p>
            <a:r>
              <a:rPr lang="en-US" altLang="zh-CN" dirty="0"/>
              <a:t>1</a:t>
            </a:r>
            <a:r>
              <a:rPr lang="zh-CN" altLang="en-US" dirty="0"/>
              <a:t>）编译器不是万能的，你知道他的工作原理才能知道它的局限性</a:t>
            </a:r>
            <a:endParaRPr lang="en-US" altLang="zh-CN" dirty="0"/>
          </a:p>
          <a:p>
            <a:r>
              <a:rPr lang="en-US" altLang="zh-CN" dirty="0"/>
              <a:t>	</a:t>
            </a:r>
            <a:r>
              <a:rPr lang="en-US" altLang="zh-CN" dirty="0" err="1"/>
              <a:t>gcc</a:t>
            </a:r>
            <a:r>
              <a:rPr lang="zh-CN" altLang="en-US" dirty="0"/>
              <a:t>对</a:t>
            </a:r>
            <a:r>
              <a:rPr lang="en-US" altLang="zh-CN" dirty="0" err="1"/>
              <a:t>swith</a:t>
            </a:r>
            <a:r>
              <a:rPr lang="zh-CN" altLang="en-US" dirty="0"/>
              <a:t>的编译，受到“编号数值的密集程度”和“分支总数”的影响，当使用跳转表示会更高效</a:t>
            </a:r>
            <a:endParaRPr lang="en-US" altLang="zh-CN" dirty="0"/>
          </a:p>
          <a:p>
            <a:r>
              <a:rPr lang="en-US" altLang="zh-CN" dirty="0"/>
              <a:t>	</a:t>
            </a:r>
            <a:r>
              <a:rPr lang="zh-CN" altLang="en-US" dirty="0"/>
              <a:t>函数调用开销在于调用的栈帧准备（含参数传递和返回）以及硬件跳转引起的“全局相关”对流水线的影响</a:t>
            </a:r>
            <a:endParaRPr lang="en-US" altLang="zh-CN" dirty="0"/>
          </a:p>
          <a:p>
            <a:r>
              <a:rPr lang="en-US" altLang="zh-CN" dirty="0"/>
              <a:t>	while</a:t>
            </a:r>
            <a:r>
              <a:rPr lang="zh-CN" altLang="en-US" dirty="0"/>
              <a:t>和</a:t>
            </a:r>
            <a:r>
              <a:rPr lang="en-US" altLang="zh-CN" dirty="0"/>
              <a:t>for</a:t>
            </a:r>
          </a:p>
          <a:p>
            <a:r>
              <a:rPr lang="en-US" altLang="zh-CN" dirty="0"/>
              <a:t>	</a:t>
            </a:r>
            <a:r>
              <a:rPr lang="zh-CN" altLang="en-US" dirty="0"/>
              <a:t>指针往往比数组快</a:t>
            </a:r>
            <a:endParaRPr lang="en-US" altLang="zh-CN" dirty="0"/>
          </a:p>
          <a:p>
            <a:r>
              <a:rPr lang="en-US" altLang="zh-CN" dirty="0"/>
              <a:t>	</a:t>
            </a:r>
            <a:r>
              <a:rPr lang="zh-CN" altLang="en-US" dirty="0"/>
              <a:t>本地变量可通常用寄存器实现，而传入变量则在堆栈中，需要慢速的内存访问</a:t>
            </a:r>
            <a:endParaRPr lang="en-US" altLang="zh-CN" dirty="0"/>
          </a:p>
          <a:p>
            <a:r>
              <a:rPr lang="en-US" altLang="zh-CN" dirty="0"/>
              <a:t>	</a:t>
            </a:r>
            <a:r>
              <a:rPr lang="zh-CN" altLang="en-US" dirty="0"/>
              <a:t>计算顺序改变依赖关系，流水线停顿可能变少而加快计算速度</a:t>
            </a:r>
            <a:endParaRPr lang="en-US" altLang="zh-CN" dirty="0"/>
          </a:p>
          <a:p>
            <a:r>
              <a:rPr lang="zh-CN" altLang="en-US" dirty="0"/>
              <a:t>      第三章对代码模板，第五章对代码优化，第六章对存储局部性的性能都有讨论</a:t>
            </a:r>
            <a:endParaRPr lang="en-US" altLang="zh-CN" dirty="0"/>
          </a:p>
          <a:p>
            <a:r>
              <a:rPr lang="en-US" altLang="zh-CN" dirty="0"/>
              <a:t>2</a:t>
            </a:r>
            <a:r>
              <a:rPr lang="zh-CN" altLang="en-US" dirty="0"/>
              <a:t>）连接器提示有符号无法解释、或者明明加了库却说找不到（次序有关），什么是静态变量什么是全局变量有区别吗？不同文件中两个同名全局变量如何处理？静态库和动态库什么区别？</a:t>
            </a:r>
            <a:endParaRPr lang="en-US" altLang="zh-CN" dirty="0"/>
          </a:p>
          <a:p>
            <a:r>
              <a:rPr lang="en-US" altLang="zh-CN" dirty="0"/>
              <a:t>3</a:t>
            </a:r>
            <a:r>
              <a:rPr lang="zh-CN" altLang="en-US" dirty="0"/>
              <a:t>）安全通告中常听到的缓冲区溢出是什么？</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31</a:t>
            </a:fld>
            <a:endParaRPr lang="zh-CN" altLang="en-US"/>
          </a:p>
        </p:txBody>
      </p:sp>
    </p:spTree>
    <p:extLst>
      <p:ext uri="{BB962C8B-B14F-4D97-AF65-F5344CB8AC3E}">
        <p14:creationId xmlns:p14="http://schemas.microsoft.com/office/powerpoint/2010/main" val="6396527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运行时的几个要素：命令行提示符代表的是谁？</a:t>
            </a:r>
            <a:endParaRPr lang="en-US" altLang="zh-CN" dirty="0"/>
          </a:p>
          <a:p>
            <a:r>
              <a:rPr lang="en-US" altLang="zh-CN" dirty="0"/>
              <a:t>	</a:t>
            </a:r>
            <a:r>
              <a:rPr lang="zh-CN" altLang="en-US" dirty="0"/>
              <a:t>“</a:t>
            </a:r>
            <a:r>
              <a:rPr lang="en-US" altLang="zh-CN" dirty="0"/>
              <a:t>./hello</a:t>
            </a:r>
            <a:r>
              <a:rPr lang="zh-CN" altLang="en-US" dirty="0"/>
              <a:t>”代表什么？字符串而以</a:t>
            </a:r>
            <a:r>
              <a:rPr lang="en-US" altLang="zh-CN" dirty="0"/>
              <a:t>——</a:t>
            </a:r>
            <a:r>
              <a:rPr lang="zh-CN" altLang="en-US" dirty="0"/>
              <a:t>代表那个磁盘文件</a:t>
            </a:r>
            <a:r>
              <a:rPr lang="en-US" altLang="zh-CN" dirty="0"/>
              <a:t>——</a:t>
            </a:r>
            <a:r>
              <a:rPr lang="zh-CN" altLang="en-US" dirty="0"/>
              <a:t>需要构建进程影像（不知直接执行磁盘上的东西，而是拷贝到内存中、然后在</a:t>
            </a:r>
            <a:r>
              <a:rPr lang="en-US" altLang="zh-CN" dirty="0"/>
              <a:t>CPU</a:t>
            </a:r>
            <a:r>
              <a:rPr lang="zh-CN" altLang="en-US" dirty="0"/>
              <a:t>控制下运行）</a:t>
            </a:r>
            <a:endParaRPr lang="en-US" altLang="zh-CN" dirty="0"/>
          </a:p>
          <a:p>
            <a:endParaRPr lang="en-US" altLang="zh-CN" dirty="0"/>
          </a:p>
          <a:p>
            <a:r>
              <a:rPr lang="en-US" altLang="zh-CN" dirty="0"/>
              <a:t>-&gt;</a:t>
            </a:r>
            <a:r>
              <a:rPr lang="zh-CN" altLang="en-US" dirty="0"/>
              <a:t>自然引出硬件：只处理数字，数字在不同位置流动处理和变换</a:t>
            </a:r>
            <a:endParaRPr lang="en-US" altLang="zh-CN" dirty="0"/>
          </a:p>
          <a:p>
            <a:endParaRPr lang="en-US" altLang="zh-CN" dirty="0"/>
          </a:p>
          <a:p>
            <a:r>
              <a:rPr lang="en-US" altLang="zh-CN" dirty="0"/>
              <a:t>1</a:t>
            </a:r>
            <a:r>
              <a:rPr lang="zh-CN" altLang="en-US" dirty="0"/>
              <a:t>）总线</a:t>
            </a:r>
            <a:r>
              <a:rPr lang="en-US" altLang="zh-CN" dirty="0"/>
              <a:t>——</a:t>
            </a:r>
            <a:r>
              <a:rPr lang="zh-CN" altLang="en-US" dirty="0"/>
              <a:t>数据的多方流动，一次传送若干字节（称为字）</a:t>
            </a:r>
            <a:r>
              <a:rPr lang="en-US" altLang="zh-CN" dirty="0"/>
              <a:t>	</a:t>
            </a:r>
            <a:r>
              <a:rPr lang="zh-CN" altLang="en-US" dirty="0"/>
              <a:t>软、硬件：机器</a:t>
            </a:r>
            <a:r>
              <a:rPr lang="en-US" altLang="zh-CN" dirty="0"/>
              <a:t>ISA</a:t>
            </a:r>
            <a:r>
              <a:rPr lang="zh-CN" altLang="en-US" dirty="0"/>
              <a:t>上有字的概念，汇编和</a:t>
            </a:r>
            <a:r>
              <a:rPr lang="en-US" altLang="zh-CN" dirty="0"/>
              <a:t>C</a:t>
            </a:r>
            <a:r>
              <a:rPr lang="zh-CN" altLang="en-US" dirty="0"/>
              <a:t>语言中也有字的概念</a:t>
            </a:r>
            <a:endParaRPr lang="en-US" altLang="zh-CN" dirty="0"/>
          </a:p>
          <a:p>
            <a:r>
              <a:rPr lang="en-US" altLang="zh-CN" dirty="0"/>
              <a:t>2</a:t>
            </a:r>
            <a:r>
              <a:rPr lang="zh-CN" altLang="en-US" dirty="0"/>
              <a:t>）</a:t>
            </a:r>
            <a:r>
              <a:rPr lang="en-US" altLang="zh-CN" dirty="0"/>
              <a:t>IO——</a:t>
            </a:r>
            <a:r>
              <a:rPr lang="zh-CN" altLang="en-US" dirty="0"/>
              <a:t>与外界的交流（内部是</a:t>
            </a:r>
            <a:r>
              <a:rPr lang="en-US" altLang="zh-CN" dirty="0" err="1"/>
              <a:t>CPU+Mem</a:t>
            </a:r>
            <a:r>
              <a:rPr lang="zh-CN" altLang="en-US" dirty="0"/>
              <a:t>），内部是数字，外部通过</a:t>
            </a:r>
            <a:r>
              <a:rPr lang="en-US" altLang="zh-CN" dirty="0"/>
              <a:t>adapter</a:t>
            </a:r>
            <a:r>
              <a:rPr lang="zh-CN" altLang="en-US" dirty="0"/>
              <a:t>变成声光热电等其他东西</a:t>
            </a:r>
            <a:endParaRPr lang="en-US" altLang="zh-CN" dirty="0"/>
          </a:p>
          <a:p>
            <a:r>
              <a:rPr lang="en-US" altLang="zh-CN" dirty="0"/>
              <a:t>3</a:t>
            </a:r>
            <a:r>
              <a:rPr lang="zh-CN" altLang="en-US" dirty="0"/>
              <a:t>）主存</a:t>
            </a:r>
            <a:r>
              <a:rPr lang="en-US" altLang="zh-CN" dirty="0"/>
              <a:t>——DRAM</a:t>
            </a:r>
            <a:r>
              <a:rPr lang="zh-CN" altLang="en-US" dirty="0"/>
              <a:t>，注意我们在物理内准之上建立了虚拟内存的概念</a:t>
            </a:r>
            <a:endParaRPr lang="en-US" altLang="zh-CN" dirty="0"/>
          </a:p>
          <a:p>
            <a:r>
              <a:rPr lang="en-US" altLang="zh-CN" dirty="0"/>
              <a:t>4</a:t>
            </a:r>
            <a:r>
              <a:rPr lang="zh-CN" altLang="en-US" dirty="0"/>
              <a:t>）</a:t>
            </a:r>
            <a:r>
              <a:rPr lang="en-US" altLang="zh-CN" dirty="0"/>
              <a:t>CPU——</a:t>
            </a:r>
            <a:r>
              <a:rPr lang="zh-CN" altLang="en-US" dirty="0"/>
              <a:t>依靠</a:t>
            </a:r>
            <a:r>
              <a:rPr lang="en-US" altLang="zh-CN" dirty="0"/>
              <a:t>PC</a:t>
            </a:r>
            <a:r>
              <a:rPr lang="zh-CN" altLang="en-US" dirty="0"/>
              <a:t>逐条指令执行（虚地址的），操作为围绕着 “寄存器文件</a:t>
            </a:r>
            <a:r>
              <a:rPr lang="en-US" altLang="zh-CN" dirty="0"/>
              <a:t>/ALU</a:t>
            </a:r>
            <a:r>
              <a:rPr lang="zh-CN" altLang="en-US" dirty="0"/>
              <a:t>和主存”</a:t>
            </a:r>
            <a:endParaRPr lang="en-US" altLang="zh-CN" dirty="0"/>
          </a:p>
          <a:p>
            <a:r>
              <a:rPr lang="en-US" altLang="zh-CN" dirty="0"/>
              <a:t>	</a:t>
            </a:r>
            <a:r>
              <a:rPr lang="zh-CN" altLang="en-US" dirty="0"/>
              <a:t>操作分为以下几类：加载</a:t>
            </a:r>
            <a:r>
              <a:rPr lang="en-US" altLang="zh-CN" dirty="0"/>
              <a:t>/</a:t>
            </a:r>
            <a:r>
              <a:rPr lang="zh-CN" altLang="en-US" dirty="0"/>
              <a:t>存储</a:t>
            </a:r>
            <a:r>
              <a:rPr lang="en-US" altLang="zh-CN" dirty="0"/>
              <a:t>/</a:t>
            </a:r>
            <a:r>
              <a:rPr lang="zh-CN" altLang="en-US" dirty="0"/>
              <a:t>运算</a:t>
            </a:r>
            <a:r>
              <a:rPr lang="en-US" altLang="zh-CN" dirty="0"/>
              <a:t>/</a:t>
            </a:r>
            <a:r>
              <a:rPr lang="zh-CN" altLang="en-US" dirty="0"/>
              <a:t>跳转</a:t>
            </a:r>
            <a:endParaRPr lang="en-US" altLang="zh-CN" dirty="0"/>
          </a:p>
          <a:p>
            <a:r>
              <a:rPr lang="en-US" altLang="zh-CN" dirty="0"/>
              <a:t>	</a:t>
            </a:r>
            <a:r>
              <a:rPr lang="zh-CN" altLang="en-US" dirty="0"/>
              <a:t>核心是一个状态机不断重复取指令和处理指令（也可更细分）</a:t>
            </a:r>
            <a:endParaRPr lang="en-US" altLang="zh-CN" dirty="0"/>
          </a:p>
          <a:p>
            <a:endParaRPr lang="en-US" altLang="zh-CN" dirty="0"/>
          </a:p>
          <a:p>
            <a:r>
              <a:rPr lang="en-US" altLang="zh-CN" dirty="0"/>
              <a:t>ISA</a:t>
            </a:r>
            <a:r>
              <a:rPr lang="zh-CN" altLang="en-US" dirty="0"/>
              <a:t>是对硬件的一个抽象，可以满足软件层面的需要</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32</a:t>
            </a:fld>
            <a:endParaRPr lang="zh-CN" altLang="en-US"/>
          </a:p>
        </p:txBody>
      </p:sp>
    </p:spTree>
    <p:extLst>
      <p:ext uri="{BB962C8B-B14F-4D97-AF65-F5344CB8AC3E}">
        <p14:creationId xmlns:p14="http://schemas.microsoft.com/office/powerpoint/2010/main" val="4290518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此处可以在公共服务器上展示其运行过程，结合执行过程的各个步骤</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33</a:t>
            </a:fld>
            <a:endParaRPr lang="zh-CN" altLang="en-US"/>
          </a:p>
        </p:txBody>
      </p:sp>
    </p:spTree>
    <p:extLst>
      <p:ext uri="{BB962C8B-B14F-4D97-AF65-F5344CB8AC3E}">
        <p14:creationId xmlns:p14="http://schemas.microsoft.com/office/powerpoint/2010/main" val="2507391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）读命令：引入按键与中断</a:t>
            </a:r>
            <a:r>
              <a:rPr lang="en-US" altLang="zh-CN" dirty="0"/>
              <a:t>——</a:t>
            </a:r>
            <a:r>
              <a:rPr lang="zh-CN" altLang="en-US" dirty="0"/>
              <a:t>处理器不会老等着（有其他任务需要计算）</a:t>
            </a:r>
            <a:endParaRPr lang="en-US" altLang="zh-CN" dirty="0"/>
          </a:p>
          <a:p>
            <a:r>
              <a:rPr lang="en-US" altLang="zh-CN" dirty="0"/>
              <a:t>2</a:t>
            </a:r>
            <a:r>
              <a:rPr lang="zh-CN" altLang="en-US" dirty="0"/>
              <a:t>）启动：当检测到按入回车，则开始</a:t>
            </a:r>
            <a:r>
              <a:rPr lang="en-US" altLang="zh-CN" dirty="0"/>
              <a:t>shell</a:t>
            </a:r>
            <a:r>
              <a:rPr lang="zh-CN" altLang="en-US" dirty="0"/>
              <a:t>处理</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34</a:t>
            </a:fld>
            <a:endParaRPr lang="zh-CN" altLang="en-US"/>
          </a:p>
        </p:txBody>
      </p:sp>
    </p:spTree>
    <p:extLst>
      <p:ext uri="{BB962C8B-B14F-4D97-AF65-F5344CB8AC3E}">
        <p14:creationId xmlns:p14="http://schemas.microsoft.com/office/powerpoint/2010/main" val="259466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本步骤是</a:t>
            </a:r>
            <a:r>
              <a:rPr lang="en-US" altLang="zh-CN" dirty="0"/>
              <a:t>Shell</a:t>
            </a:r>
            <a:r>
              <a:rPr lang="zh-CN" altLang="en-US" dirty="0"/>
              <a:t>程序向操作系统要求创建</a:t>
            </a:r>
            <a:r>
              <a:rPr lang="en-US" altLang="zh-CN" dirty="0"/>
              <a:t>hello</a:t>
            </a:r>
            <a:r>
              <a:rPr lang="zh-CN" altLang="en-US" dirty="0"/>
              <a:t>进程</a:t>
            </a:r>
            <a:endParaRPr lang="en-US" altLang="zh-CN" dirty="0"/>
          </a:p>
          <a:p>
            <a:endParaRPr lang="en-US" altLang="zh-CN" dirty="0"/>
          </a:p>
          <a:p>
            <a:r>
              <a:rPr lang="zh-CN" altLang="en-US" dirty="0"/>
              <a:t>这回不是先进到寄存器再转出到存储器</a:t>
            </a:r>
            <a:r>
              <a:rPr lang="en-US" altLang="zh-CN" dirty="0"/>
              <a:t>——</a:t>
            </a:r>
            <a:r>
              <a:rPr lang="zh-CN" altLang="en-US" dirty="0"/>
              <a:t>用了</a:t>
            </a:r>
            <a:r>
              <a:rPr lang="en-US" altLang="zh-CN" dirty="0"/>
              <a:t>DMA</a:t>
            </a:r>
          </a:p>
          <a:p>
            <a:endParaRPr lang="en-US" altLang="zh-CN" dirty="0"/>
          </a:p>
          <a:p>
            <a:r>
              <a:rPr lang="zh-CN" altLang="en-US" dirty="0"/>
              <a:t>载入程序的具体过程可以是</a:t>
            </a:r>
            <a:r>
              <a:rPr lang="en-US" altLang="zh-CN" dirty="0"/>
              <a:t>DMA</a:t>
            </a:r>
            <a:r>
              <a:rPr lang="zh-CN" altLang="en-US" dirty="0"/>
              <a:t>为主的过程，</a:t>
            </a:r>
            <a:r>
              <a:rPr lang="en-US" altLang="zh-CN" dirty="0"/>
              <a:t>CPU</a:t>
            </a:r>
            <a:r>
              <a:rPr lang="zh-CN" altLang="en-US" dirty="0"/>
              <a:t>和</a:t>
            </a:r>
            <a:r>
              <a:rPr lang="en-US" altLang="zh-CN" dirty="0"/>
              <a:t>OS</a:t>
            </a:r>
            <a:r>
              <a:rPr lang="zh-CN" altLang="en-US" dirty="0"/>
              <a:t>仅作辅助</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35</a:t>
            </a:fld>
            <a:endParaRPr lang="zh-CN" altLang="en-US"/>
          </a:p>
        </p:txBody>
      </p:sp>
    </p:spTree>
    <p:extLst>
      <p:ext uri="{BB962C8B-B14F-4D97-AF65-F5344CB8AC3E}">
        <p14:creationId xmlns:p14="http://schemas.microsoft.com/office/powerpoint/2010/main" val="1650615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然后在</a:t>
            </a:r>
            <a:r>
              <a:rPr lang="en-US" altLang="zh-CN" dirty="0"/>
              <a:t>OS</a:t>
            </a:r>
            <a:r>
              <a:rPr lang="zh-CN" altLang="en-US" dirty="0"/>
              <a:t>的调度下，获得运行</a:t>
            </a:r>
            <a:endParaRPr lang="en-US" altLang="zh-CN" dirty="0"/>
          </a:p>
          <a:p>
            <a:endParaRPr lang="en-US" altLang="zh-CN" dirty="0"/>
          </a:p>
          <a:p>
            <a:r>
              <a:rPr lang="zh-CN" altLang="en-US" dirty="0"/>
              <a:t>实际上系统并不允许用户进程直接控制设备来完成输出，</a:t>
            </a:r>
            <a:endParaRPr lang="en-US" altLang="zh-CN" dirty="0"/>
          </a:p>
          <a:p>
            <a:r>
              <a:rPr lang="zh-CN" altLang="en-US" dirty="0"/>
              <a:t>而是将“</a:t>
            </a:r>
            <a:r>
              <a:rPr lang="en-US" altLang="zh-CN" dirty="0"/>
              <a:t>hello, world!</a:t>
            </a:r>
            <a:r>
              <a:rPr lang="zh-CN" altLang="en-US" dirty="0"/>
              <a:t>”字符串拷贝到内核态，再由内核代码的驱动程序完成输出。</a:t>
            </a:r>
            <a:endParaRPr lang="en-US" altLang="zh-CN" dirty="0"/>
          </a:p>
          <a:p>
            <a:endParaRPr lang="en-US" altLang="zh-CN" dirty="0"/>
          </a:p>
          <a:p>
            <a:endParaRPr lang="en-US" altLang="zh-CN" dirty="0"/>
          </a:p>
          <a:p>
            <a:r>
              <a:rPr lang="zh-CN" altLang="en-US" dirty="0"/>
              <a:t>回想一下你的主板，哪里是</a:t>
            </a:r>
            <a:r>
              <a:rPr lang="en-US" altLang="zh-CN" dirty="0"/>
              <a:t>CPU</a:t>
            </a:r>
            <a:r>
              <a:rPr lang="zh-CN" altLang="en-US" dirty="0"/>
              <a:t>哪里是内存条哪里是各种设备控制器，哪里是扩展槽，哪里是总线</a:t>
            </a:r>
            <a:endParaRPr lang="en-US" altLang="zh-CN" dirty="0"/>
          </a:p>
          <a:p>
            <a:endParaRPr lang="en-US" altLang="zh-CN" dirty="0"/>
          </a:p>
          <a:p>
            <a:r>
              <a:rPr lang="zh-CN" altLang="en-US" dirty="0"/>
              <a:t>我们对硬件的“系统”认识先到这里，</a:t>
            </a:r>
            <a:r>
              <a:rPr lang="en-US" altLang="zh-CN" dirty="0"/>
              <a:t>CPU</a:t>
            </a:r>
            <a:r>
              <a:rPr lang="zh-CN" altLang="en-US" dirty="0"/>
              <a:t>和内存在后面还会更深入一点</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36</a:t>
            </a:fld>
            <a:endParaRPr lang="zh-CN" altLang="en-US"/>
          </a:p>
        </p:txBody>
      </p:sp>
    </p:spTree>
    <p:extLst>
      <p:ext uri="{BB962C8B-B14F-4D97-AF65-F5344CB8AC3E}">
        <p14:creationId xmlns:p14="http://schemas.microsoft.com/office/powerpoint/2010/main" val="323037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a:t>
            </a:r>
            <a:r>
              <a:rPr lang="en-US" altLang="zh-CN" dirty="0"/>
              <a:t>CPU</a:t>
            </a:r>
            <a:r>
              <a:rPr lang="zh-CN" altLang="en-US" dirty="0"/>
              <a:t>结构外，我们还需要关注存储系统的层次结构，它是影响性能的另一个主要因素，通常编程者并未给与足够重视</a:t>
            </a:r>
            <a:r>
              <a:rPr lang="en-US" altLang="zh-CN" dirty="0"/>
              <a:t>!!!!</a:t>
            </a:r>
          </a:p>
          <a:p>
            <a:endParaRPr lang="en-US" altLang="zh-CN" dirty="0"/>
          </a:p>
          <a:p>
            <a:r>
              <a:rPr lang="en-US" altLang="zh-CN" dirty="0"/>
              <a:t>CPU</a:t>
            </a:r>
            <a:r>
              <a:rPr lang="zh-CN" altLang="en-US" dirty="0"/>
              <a:t>内部处理速度很快，但是外部数据的搬移速度却很慢，因此很多系统时间花在了数据搬移（</a:t>
            </a:r>
            <a:r>
              <a:rPr lang="en-US" altLang="zh-CN" dirty="0"/>
              <a:t>load/store</a:t>
            </a:r>
            <a:r>
              <a:rPr lang="zh-CN" altLang="en-US" dirty="0"/>
              <a:t>等）上了</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37</a:t>
            </a:fld>
            <a:endParaRPr lang="zh-CN" altLang="en-US"/>
          </a:p>
        </p:txBody>
      </p:sp>
    </p:spTree>
    <p:extLst>
      <p:ext uri="{BB962C8B-B14F-4D97-AF65-F5344CB8AC3E}">
        <p14:creationId xmlns:p14="http://schemas.microsoft.com/office/powerpoint/2010/main" val="39248163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t>38</a:t>
            </a:fld>
            <a:endParaRPr lang="zh-CN" altLang="en-US"/>
          </a:p>
        </p:txBody>
      </p:sp>
    </p:spTree>
    <p:extLst>
      <p:ext uri="{BB962C8B-B14F-4D97-AF65-F5344CB8AC3E}">
        <p14:creationId xmlns:p14="http://schemas.microsoft.com/office/powerpoint/2010/main" val="251858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考虑到快慢、容量和价格参数，因此存储层次结构整体上是一个多层</a:t>
            </a:r>
            <a:r>
              <a:rPr lang="en-US" altLang="zh-CN" dirty="0"/>
              <a:t>cache</a:t>
            </a:r>
            <a:r>
              <a:rPr lang="zh-CN" altLang="en-US" dirty="0"/>
              <a:t>，</a:t>
            </a:r>
            <a:endParaRPr lang="en-US" altLang="zh-CN" dirty="0"/>
          </a:p>
          <a:p>
            <a:pPr defTabSz="914332">
              <a:defRPr/>
            </a:pPr>
            <a:r>
              <a:rPr lang="zh-CN" altLang="en-US" dirty="0"/>
              <a:t>但是出于</a:t>
            </a:r>
            <a:r>
              <a:rPr lang="en-US" altLang="zh-CN" dirty="0"/>
              <a:t>OS</a:t>
            </a:r>
            <a:r>
              <a:rPr lang="zh-CN" altLang="en-US" dirty="0"/>
              <a:t>对进程空间的隔离，以及对物理内存容量的扩展需求，发展出了虚拟存储器技术（虚拟存储器不仅仅是主存和</a:t>
            </a:r>
            <a:r>
              <a:rPr lang="zh-CN" altLang="en-US"/>
              <a:t>磁盘之间解决速度问题的的</a:t>
            </a:r>
            <a:r>
              <a:rPr lang="en-US" altLang="zh-CN" dirty="0"/>
              <a:t>cache</a:t>
            </a:r>
            <a:r>
              <a:rPr lang="zh-CN" altLang="en-US" dirty="0"/>
              <a:t>关系！！）</a:t>
            </a:r>
            <a:endParaRPr lang="en-US" altLang="zh-CN" dirty="0"/>
          </a:p>
          <a:p>
            <a:pPr defTabSz="914332">
              <a:defRPr/>
            </a:pPr>
            <a:endParaRPr lang="en-US" altLang="zh-CN" dirty="0"/>
          </a:p>
          <a:p>
            <a:pPr defTabSz="914332">
              <a:defRPr/>
            </a:pPr>
            <a:r>
              <a:rPr lang="zh-CN" altLang="en-US" dirty="0"/>
              <a:t>需要同时将（“</a:t>
            </a:r>
            <a:r>
              <a:rPr lang="en-US" altLang="zh-CN" dirty="0"/>
              <a:t>cache</a:t>
            </a:r>
            <a:r>
              <a:rPr lang="zh-CN" altLang="en-US" dirty="0"/>
              <a:t>技术”）和（“虚拟存储技术”）结合起来，才能对存储体系由完整的理解。</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39</a:t>
            </a:fld>
            <a:endParaRPr lang="zh-CN" altLang="en-US"/>
          </a:p>
        </p:txBody>
      </p:sp>
    </p:spTree>
    <p:extLst>
      <p:ext uri="{BB962C8B-B14F-4D97-AF65-F5344CB8AC3E}">
        <p14:creationId xmlns:p14="http://schemas.microsoft.com/office/powerpoint/2010/main" val="40944546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Unix</a:t>
            </a:r>
            <a:r>
              <a:rPr lang="zh-CN" altLang="en-US" dirty="0"/>
              <a:t>和</a:t>
            </a:r>
            <a:r>
              <a:rPr lang="en-US" altLang="zh-CN" dirty="0" err="1"/>
              <a:t>Posix</a:t>
            </a:r>
            <a:r>
              <a:rPr lang="zh-CN" altLang="en-US" dirty="0"/>
              <a:t>，</a:t>
            </a:r>
            <a:r>
              <a:rPr lang="en-US" altLang="zh-CN" dirty="0"/>
              <a:t>Linux</a:t>
            </a:r>
          </a:p>
          <a:p>
            <a:r>
              <a:rPr lang="en-US" altLang="zh-CN" dirty="0"/>
              <a:t>Ken</a:t>
            </a:r>
            <a:r>
              <a:rPr lang="zh-CN" altLang="en-US" dirty="0"/>
              <a:t> </a:t>
            </a:r>
            <a:r>
              <a:rPr lang="en-US" altLang="zh-CN" dirty="0"/>
              <a:t>Thompson,</a:t>
            </a:r>
            <a:r>
              <a:rPr lang="zh-CN" altLang="en-US" dirty="0"/>
              <a:t> </a:t>
            </a:r>
            <a:r>
              <a:rPr lang="en-US" altLang="zh-CN" dirty="0"/>
              <a:t>Dennis</a:t>
            </a:r>
            <a:r>
              <a:rPr lang="zh-CN" altLang="en-US" dirty="0"/>
              <a:t> </a:t>
            </a:r>
            <a:r>
              <a:rPr lang="en-US" altLang="zh-CN" dirty="0"/>
              <a:t>Ritchie</a:t>
            </a:r>
            <a:r>
              <a:rPr lang="zh-CN" altLang="en-US" dirty="0"/>
              <a:t>等</a:t>
            </a:r>
            <a:r>
              <a:rPr lang="en-US" altLang="zh-CN" dirty="0" err="1"/>
              <a:t>multics</a:t>
            </a:r>
            <a:endParaRPr lang="en-US" altLang="zh-CN" dirty="0"/>
          </a:p>
          <a:p>
            <a:endParaRPr lang="en-US" altLang="zh-CN" dirty="0"/>
          </a:p>
          <a:p>
            <a:r>
              <a:rPr lang="en-US" altLang="zh-CN" dirty="0"/>
              <a:t>hello</a:t>
            </a:r>
            <a:r>
              <a:rPr lang="zh-CN" altLang="en-US" dirty="0"/>
              <a:t>应用程序其实并没有直接和硬件打交道，而是通过</a:t>
            </a:r>
            <a:r>
              <a:rPr lang="en-US" altLang="zh-CN" dirty="0"/>
              <a:t>OS</a:t>
            </a:r>
            <a:r>
              <a:rPr lang="zh-CN" altLang="en-US" dirty="0"/>
              <a:t>（提供的系统调用）</a:t>
            </a:r>
            <a:endParaRPr lang="en-US" altLang="zh-CN" dirty="0"/>
          </a:p>
          <a:p>
            <a:endParaRPr lang="en-US" altLang="zh-CN" dirty="0"/>
          </a:p>
          <a:p>
            <a:r>
              <a:rPr lang="zh-CN" altLang="en-US" dirty="0"/>
              <a:t>下图：是指</a:t>
            </a:r>
            <a:r>
              <a:rPr lang="en-US" altLang="zh-CN" dirty="0"/>
              <a:t>OS</a:t>
            </a:r>
            <a:r>
              <a:rPr lang="zh-CN" altLang="en-US" dirty="0"/>
              <a:t>向进程提供的“资源”抽象（共享分享的）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40</a:t>
            </a:fld>
            <a:endParaRPr lang="zh-CN" altLang="en-US"/>
          </a:p>
        </p:txBody>
      </p:sp>
    </p:spTree>
    <p:extLst>
      <p:ext uri="{BB962C8B-B14F-4D97-AF65-F5344CB8AC3E}">
        <p14:creationId xmlns:p14="http://schemas.microsoft.com/office/powerpoint/2010/main" val="4029893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CD1679B7-1A8A-473F-9D27-4D36603CB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CE88131C-59C1-4503-8FA8-4250FF5BB368}"/>
              </a:ext>
            </a:extLst>
          </p:cNvPr>
          <p:cNvSpPr>
            <a:spLocks noGrp="1"/>
          </p:cNvSpPr>
          <p:nvPr>
            <p:ph type="body" idx="1"/>
          </p:nvPr>
        </p:nvSpPr>
        <p:spPr bwMode="auto"/>
        <p:txBody>
          <a:bodyPr wrap="square" numCol="1" anchor="t" anchorCtr="0" compatLnSpc="1">
            <a:prstTxWarp prst="textNoShape">
              <a:avLst/>
            </a:prstTxWarp>
            <a:normAutofit fontScale="85000" lnSpcReduction="20000"/>
          </a:bodyPr>
          <a:lstStyle/>
          <a:p>
            <a:pPr>
              <a:defRPr/>
            </a:pPr>
            <a:r>
              <a:rPr lang="zh-CN" altLang="en-US" dirty="0"/>
              <a:t> 需要能建立系统的认识，了解不同子系统各自的功能和相互间关系，</a:t>
            </a:r>
          </a:p>
          <a:p>
            <a:pPr>
              <a:defRPr/>
            </a:pPr>
            <a:r>
              <a:rPr lang="zh-CN" altLang="en-US" dirty="0"/>
              <a:t>举例：汽车发动机要和变速箱再到轮子串起来</a:t>
            </a:r>
          </a:p>
          <a:p>
            <a:pPr>
              <a:defRPr/>
            </a:pPr>
            <a:endParaRPr lang="zh-CN" altLang="en-US" dirty="0"/>
          </a:p>
          <a:p>
            <a:pPr>
              <a:defRPr/>
            </a:pPr>
            <a:r>
              <a:rPr lang="zh-CN" altLang="en-US" dirty="0"/>
              <a:t>对系统的认识</a:t>
            </a:r>
            <a:r>
              <a:rPr lang="en-US" altLang="zh-CN" dirty="0"/>
              <a:t>——</a:t>
            </a:r>
            <a:r>
              <a:rPr lang="zh-CN" altLang="en-US" dirty="0"/>
              <a:t>是一个逐步修正的过程</a:t>
            </a:r>
            <a:r>
              <a:rPr lang="en-US" altLang="zh-CN" dirty="0"/>
              <a:t>——</a:t>
            </a:r>
            <a:r>
              <a:rPr lang="zh-CN" altLang="en-US" dirty="0"/>
              <a:t>单个程序行为（到汇编为止），深入到硬件是系统</a:t>
            </a:r>
            <a:r>
              <a:rPr lang="en-US" altLang="zh-CN" dirty="0"/>
              <a:t>3</a:t>
            </a:r>
            <a:r>
              <a:rPr lang="zh-CN" altLang="en-US" dirty="0"/>
              <a:t>，多个程序行为是</a:t>
            </a:r>
            <a:r>
              <a:rPr lang="en-US" altLang="zh-CN" dirty="0"/>
              <a:t>OS</a:t>
            </a:r>
            <a:r>
              <a:rPr lang="zh-CN" altLang="en-US" dirty="0"/>
              <a:t>，单个程序的代码变换是编译原理</a:t>
            </a:r>
          </a:p>
          <a:p>
            <a:pPr>
              <a:defRPr/>
            </a:pPr>
            <a:endParaRPr lang="en-US" altLang="zh-CN" dirty="0"/>
          </a:p>
          <a:p>
            <a:pPr>
              <a:defRPr/>
            </a:pPr>
            <a:r>
              <a:rPr lang="zh-CN" altLang="en-US" dirty="0"/>
              <a:t>解释课程间关系：</a:t>
            </a:r>
          </a:p>
          <a:p>
            <a:pPr>
              <a:defRPr/>
            </a:pPr>
            <a:r>
              <a:rPr lang="en-US" altLang="zh-CN" dirty="0"/>
              <a:t>	CS2</a:t>
            </a:r>
            <a:r>
              <a:rPr lang="zh-CN" altLang="en-US" dirty="0"/>
              <a:t>与  </a:t>
            </a:r>
            <a:r>
              <a:rPr lang="en-US" altLang="zh-CN" dirty="0"/>
              <a:t>SW</a:t>
            </a:r>
            <a:r>
              <a:rPr lang="zh-CN" altLang="en-US" dirty="0"/>
              <a:t>的算法</a:t>
            </a:r>
            <a:r>
              <a:rPr lang="en-US" altLang="zh-CN" dirty="0"/>
              <a:t>+</a:t>
            </a:r>
            <a:r>
              <a:rPr lang="zh-CN" altLang="en-US" dirty="0"/>
              <a:t>数据结构、操作系统、</a:t>
            </a:r>
            <a:r>
              <a:rPr lang="en-US" altLang="zh-CN" dirty="0"/>
              <a:t>HW</a:t>
            </a:r>
            <a:r>
              <a:rPr lang="zh-CN" altLang="en-US" dirty="0"/>
              <a:t>的体系结构</a:t>
            </a:r>
            <a:r>
              <a:rPr lang="en-US" altLang="zh-CN" dirty="0"/>
              <a:t>/</a:t>
            </a:r>
            <a:r>
              <a:rPr lang="zh-CN" altLang="en-US" dirty="0"/>
              <a:t>组成</a:t>
            </a:r>
            <a:r>
              <a:rPr lang="en-US" altLang="zh-CN" dirty="0"/>
              <a:t>/</a:t>
            </a:r>
            <a:r>
              <a:rPr lang="zh-CN" altLang="en-US" dirty="0"/>
              <a:t>数字逻辑   等 构成计算机核心体系。</a:t>
            </a:r>
            <a:r>
              <a:rPr lang="en-US" altLang="zh-CN" dirty="0"/>
              <a:t>	</a:t>
            </a:r>
          </a:p>
          <a:p>
            <a:pPr>
              <a:defRPr/>
            </a:pPr>
            <a:r>
              <a:rPr lang="en-US" altLang="zh-CN" dirty="0"/>
              <a:t>	</a:t>
            </a:r>
            <a:r>
              <a:rPr lang="zh-CN" altLang="en-US" dirty="0"/>
              <a:t>对理贯穿软件硬件各层次来理解算机工作原理非常关键。</a:t>
            </a:r>
            <a:endParaRPr lang="en-US" altLang="zh-CN" dirty="0"/>
          </a:p>
          <a:p>
            <a:pPr>
              <a:defRPr/>
            </a:pPr>
            <a:r>
              <a:rPr lang="en-US" altLang="zh-CN" dirty="0"/>
              <a:t>	</a:t>
            </a:r>
            <a:r>
              <a:rPr lang="zh-CN" altLang="en-US" dirty="0"/>
              <a:t>深大学生通过这些课程建立起完整的认识。</a:t>
            </a:r>
            <a:endParaRPr lang="en-US" altLang="zh-CN" dirty="0"/>
          </a:p>
          <a:p>
            <a:pPr>
              <a:defRPr/>
            </a:pPr>
            <a:endParaRPr lang="zh-CN" altLang="en-US" dirty="0"/>
          </a:p>
          <a:p>
            <a:pPr>
              <a:defRPr/>
            </a:pPr>
            <a:r>
              <a:rPr lang="zh-CN" altLang="en-US" dirty="0"/>
              <a:t>其中系统</a:t>
            </a:r>
            <a:r>
              <a:rPr lang="en-US" altLang="zh-CN" dirty="0"/>
              <a:t>2</a:t>
            </a:r>
            <a:r>
              <a:rPr lang="zh-CN" altLang="en-US" dirty="0"/>
              <a:t>的部分：</a:t>
            </a:r>
            <a:endParaRPr lang="en-US" altLang="zh-CN" dirty="0"/>
          </a:p>
          <a:p>
            <a:pPr>
              <a:defRPr/>
            </a:pPr>
            <a:r>
              <a:rPr lang="en-US" altLang="zh-CN" dirty="0"/>
              <a:t>	1</a:t>
            </a:r>
            <a:r>
              <a:rPr lang="zh-CN" altLang="en-US" dirty="0"/>
              <a:t>数据怎么保存到内存中，包括数组、结构体、联合体；</a:t>
            </a:r>
            <a:endParaRPr lang="en-US" altLang="zh-CN" dirty="0"/>
          </a:p>
          <a:p>
            <a:pPr>
              <a:defRPr/>
            </a:pPr>
            <a:r>
              <a:rPr lang="en-US" altLang="zh-CN" dirty="0"/>
              <a:t>	2</a:t>
            </a:r>
            <a:r>
              <a:rPr lang="zh-CN" altLang="en-US" dirty="0"/>
              <a:t>运算是怎么实现的；</a:t>
            </a:r>
            <a:endParaRPr lang="en-US" altLang="zh-CN" dirty="0"/>
          </a:p>
          <a:p>
            <a:pPr>
              <a:defRPr/>
            </a:pPr>
            <a:r>
              <a:rPr lang="en-US" altLang="zh-CN" dirty="0"/>
              <a:t>	3</a:t>
            </a:r>
            <a:r>
              <a:rPr lang="zh-CN" altLang="en-US" dirty="0"/>
              <a:t>流程控制中的循环</a:t>
            </a:r>
            <a:r>
              <a:rPr lang="en-US" altLang="zh-CN" dirty="0"/>
              <a:t>/if-else/switch/</a:t>
            </a:r>
            <a:r>
              <a:rPr lang="zh-CN" altLang="en-US" dirty="0"/>
              <a:t>函数，是怎么转换成汇编代码片段的；</a:t>
            </a:r>
            <a:endParaRPr lang="en-US" altLang="zh-CN" dirty="0"/>
          </a:p>
          <a:p>
            <a:pPr>
              <a:defRPr/>
            </a:pPr>
            <a:r>
              <a:rPr lang="en-US" altLang="zh-CN" dirty="0"/>
              <a:t>	4</a:t>
            </a:r>
            <a:r>
              <a:rPr lang="zh-CN" altLang="en-US" dirty="0"/>
              <a:t>代码片段是怎么链接成可执行程序的；</a:t>
            </a:r>
            <a:endParaRPr lang="en-US" altLang="zh-CN" dirty="0"/>
          </a:p>
          <a:p>
            <a:pPr>
              <a:defRPr/>
            </a:pPr>
            <a:endParaRPr lang="en-US" altLang="zh-CN" dirty="0"/>
          </a:p>
          <a:p>
            <a:pPr>
              <a:defRPr/>
            </a:pPr>
            <a:r>
              <a:rPr lang="zh-CN" altLang="en-US" dirty="0"/>
              <a:t>单个用户代码的执行，我们已经基本没有疑问了。但是多个程序如何在一台机器内同时运行，仍存在很多疑问。</a:t>
            </a:r>
            <a:endParaRPr lang="en-US" altLang="zh-CN" dirty="0"/>
          </a:p>
          <a:p>
            <a:pPr>
              <a:defRPr/>
            </a:pPr>
            <a:endParaRPr lang="en-US" altLang="zh-CN" dirty="0"/>
          </a:p>
          <a:p>
            <a:pPr>
              <a:defRPr/>
            </a:pPr>
            <a:r>
              <a:rPr lang="zh-CN" altLang="en-US" dirty="0"/>
              <a:t>而硬件上执行这些代码指令则是计算机系统</a:t>
            </a:r>
            <a:r>
              <a:rPr lang="en-US" altLang="zh-CN" dirty="0"/>
              <a:t>3</a:t>
            </a:r>
            <a:r>
              <a:rPr lang="zh-CN" altLang="en-US" dirty="0"/>
              <a:t>的内容</a:t>
            </a:r>
            <a:endParaRPr lang="zh-CN" altLang="zh-CN" dirty="0"/>
          </a:p>
        </p:txBody>
      </p:sp>
      <p:sp>
        <p:nvSpPr>
          <p:cNvPr id="8196" name="灯片编号占位符 3">
            <a:extLst>
              <a:ext uri="{FF2B5EF4-FFF2-40B4-BE49-F238E27FC236}">
                <a16:creationId xmlns:a16="http://schemas.microsoft.com/office/drawing/2014/main" id="{FAD77018-07D8-4D31-A3A2-8EA8C5AAE6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7508" indent="-286443">
              <a:spcBef>
                <a:spcPct val="30000"/>
              </a:spcBef>
              <a:defRPr sz="1200">
                <a:solidFill>
                  <a:schemeClr val="tx1"/>
                </a:solidFill>
                <a:latin typeface="Calibri" panose="020F0502020204030204" pitchFamily="34" charset="0"/>
                <a:ea typeface="宋体" panose="02010600030101010101" pitchFamily="2" charset="-122"/>
              </a:defRPr>
            </a:lvl2pPr>
            <a:lvl3pPr marL="1150366" indent="-228236">
              <a:spcBef>
                <a:spcPct val="30000"/>
              </a:spcBef>
              <a:defRPr sz="1200">
                <a:solidFill>
                  <a:schemeClr val="tx1"/>
                </a:solidFill>
                <a:latin typeface="Calibri" panose="020F0502020204030204" pitchFamily="34" charset="0"/>
                <a:ea typeface="宋体" panose="02010600030101010101" pitchFamily="2" charset="-122"/>
              </a:defRPr>
            </a:lvl3pPr>
            <a:lvl4pPr marL="1611431" indent="-228236">
              <a:spcBef>
                <a:spcPct val="30000"/>
              </a:spcBef>
              <a:defRPr sz="1200">
                <a:solidFill>
                  <a:schemeClr val="tx1"/>
                </a:solidFill>
                <a:latin typeface="Calibri" panose="020F0502020204030204" pitchFamily="34" charset="0"/>
                <a:ea typeface="宋体" panose="02010600030101010101" pitchFamily="2" charset="-122"/>
              </a:defRPr>
            </a:lvl4pPr>
            <a:lvl5pPr marL="2072497" indent="-228236">
              <a:spcBef>
                <a:spcPct val="30000"/>
              </a:spcBef>
              <a:defRPr sz="1200">
                <a:solidFill>
                  <a:schemeClr val="tx1"/>
                </a:solidFill>
                <a:latin typeface="Calibri" panose="020F0502020204030204" pitchFamily="34" charset="0"/>
                <a:ea typeface="宋体" panose="02010600030101010101" pitchFamily="2" charset="-122"/>
              </a:defRPr>
            </a:lvl5pPr>
            <a:lvl6pPr marL="2513649" indent="-228236"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54802" indent="-228236"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95954" indent="-228236"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37106" indent="-228236"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3B76D4E-54DD-4A2E-A3CC-278B43CADDBC}" type="slidenum">
              <a:rPr lang="zh-CN" altLang="en-US" sz="1300">
                <a:latin typeface="Arial" panose="020B0604020202020204" pitchFamily="34" charset="0"/>
              </a:rPr>
              <a:pPr>
                <a:spcBef>
                  <a:spcPct val="0"/>
                </a:spcBef>
              </a:pPr>
              <a:t>5</a:t>
            </a:fld>
            <a:endParaRPr lang="zh-CN" altLang="en-US" sz="130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是从使用者角度上体验到的一种抽象</a:t>
            </a:r>
            <a:endParaRPr lang="en-US" altLang="zh-CN" dirty="0"/>
          </a:p>
          <a:p>
            <a:endParaRPr lang="en-US" altLang="zh-CN" dirty="0"/>
          </a:p>
          <a:p>
            <a:r>
              <a:rPr lang="zh-CN" altLang="en-US" dirty="0"/>
              <a:t>上下文</a:t>
            </a:r>
            <a:r>
              <a:rPr lang="en-US" altLang="zh-CN" dirty="0"/>
              <a:t>context</a:t>
            </a:r>
            <a:r>
              <a:rPr lang="zh-CN" altLang="en-US" dirty="0"/>
              <a:t>，或者成为环境</a:t>
            </a:r>
            <a:r>
              <a:rPr lang="en-US" altLang="zh-CN" dirty="0"/>
              <a:t>——</a:t>
            </a:r>
            <a:r>
              <a:rPr lang="zh-CN" altLang="en-US" dirty="0"/>
              <a:t>用炒菜例子来说明环境</a:t>
            </a:r>
            <a:endParaRPr lang="en-US" altLang="zh-CN" dirty="0"/>
          </a:p>
          <a:p>
            <a:endParaRPr lang="en-US" altLang="zh-CN" dirty="0"/>
          </a:p>
          <a:p>
            <a:endParaRPr lang="en-US" altLang="zh-CN" dirty="0"/>
          </a:p>
          <a:p>
            <a:r>
              <a:rPr lang="zh-CN" altLang="en-US" dirty="0"/>
              <a:t>操作系统</a:t>
            </a:r>
            <a:r>
              <a:rPr lang="en-US" altLang="zh-CN" dirty="0"/>
              <a:t>——</a:t>
            </a:r>
            <a:r>
              <a:rPr lang="zh-CN" altLang="en-US" dirty="0"/>
              <a:t>内核，常驻内存的代码，有系统调用供进程使用，但是自己会异步执行</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41</a:t>
            </a:fld>
            <a:endParaRPr lang="zh-CN" altLang="en-US"/>
          </a:p>
        </p:txBody>
      </p:sp>
    </p:spTree>
    <p:extLst>
      <p:ext uri="{BB962C8B-B14F-4D97-AF65-F5344CB8AC3E}">
        <p14:creationId xmlns:p14="http://schemas.microsoft.com/office/powerpoint/2010/main" val="4248550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服务器代码，多个请求的独立服务时，资源开销的多少就非常重要了</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42</a:t>
            </a:fld>
            <a:endParaRPr lang="zh-CN" altLang="en-US"/>
          </a:p>
        </p:txBody>
      </p:sp>
    </p:spTree>
    <p:extLst>
      <p:ext uri="{BB962C8B-B14F-4D97-AF65-F5344CB8AC3E}">
        <p14:creationId xmlns:p14="http://schemas.microsoft.com/office/powerpoint/2010/main" val="83147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t>43</a:t>
            </a:fld>
            <a:endParaRPr lang="zh-CN" altLang="en-US"/>
          </a:p>
        </p:txBody>
      </p:sp>
    </p:spTree>
    <p:extLst>
      <p:ext uri="{BB962C8B-B14F-4D97-AF65-F5344CB8AC3E}">
        <p14:creationId xmlns:p14="http://schemas.microsoft.com/office/powerpoint/2010/main" val="28595223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t>44</a:t>
            </a:fld>
            <a:endParaRPr lang="zh-CN" altLang="en-US"/>
          </a:p>
        </p:txBody>
      </p:sp>
    </p:spTree>
    <p:extLst>
      <p:ext uri="{BB962C8B-B14F-4D97-AF65-F5344CB8AC3E}">
        <p14:creationId xmlns:p14="http://schemas.microsoft.com/office/powerpoint/2010/main" val="6699690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45</a:t>
            </a:fld>
            <a:endParaRPr lang="zh-CN" altLang="en-US"/>
          </a:p>
        </p:txBody>
      </p:sp>
    </p:spTree>
    <p:extLst>
      <p:ext uri="{BB962C8B-B14F-4D97-AF65-F5344CB8AC3E}">
        <p14:creationId xmlns:p14="http://schemas.microsoft.com/office/powerpoint/2010/main" val="22388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网络接口提供了计算机系统间互联协作的可能</a:t>
            </a:r>
            <a:endParaRPr lang="en-US" altLang="zh-CN" dirty="0"/>
          </a:p>
          <a:p>
            <a:endParaRPr lang="en-US" altLang="zh-CN" dirty="0"/>
          </a:p>
          <a:p>
            <a:r>
              <a:rPr lang="zh-CN" altLang="en-US" dirty="0"/>
              <a:t>网络数据的处理功能很复杂，通常分层处理</a:t>
            </a:r>
            <a:r>
              <a:rPr lang="en-US" altLang="zh-CN" dirty="0"/>
              <a:t>——</a:t>
            </a:r>
            <a:r>
              <a:rPr lang="zh-CN" altLang="en-US" dirty="0"/>
              <a:t>将来的</a:t>
            </a:r>
            <a:r>
              <a:rPr lang="en-US" altLang="zh-CN" dirty="0"/>
              <a:t>ISO</a:t>
            </a:r>
            <a:r>
              <a:rPr lang="zh-CN" altLang="en-US" dirty="0"/>
              <a:t>七层或者</a:t>
            </a:r>
            <a:r>
              <a:rPr lang="en-US" altLang="zh-CN" dirty="0"/>
              <a:t>TCP/IP</a:t>
            </a:r>
            <a:r>
              <a:rPr lang="zh-CN" altLang="en-US" dirty="0"/>
              <a:t>的四层，</a:t>
            </a:r>
            <a:endParaRPr lang="en-US" altLang="zh-CN" dirty="0"/>
          </a:p>
          <a:p>
            <a:r>
              <a:rPr lang="zh-CN" altLang="en-US" dirty="0"/>
              <a:t>是一个复杂的子系统，协议栈相当于文件系统的复杂程度。</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46</a:t>
            </a:fld>
            <a:endParaRPr lang="zh-CN" altLang="en-US"/>
          </a:p>
        </p:txBody>
      </p:sp>
    </p:spTree>
    <p:extLst>
      <p:ext uri="{BB962C8B-B14F-4D97-AF65-F5344CB8AC3E}">
        <p14:creationId xmlns:p14="http://schemas.microsoft.com/office/powerpoint/2010/main" val="34829209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禁用网络接口硬件，不足以完成计算机系统间的协作。</a:t>
            </a:r>
            <a:endParaRPr lang="en-US" altLang="zh-CN" dirty="0"/>
          </a:p>
          <a:p>
            <a:endParaRPr lang="en-US" altLang="zh-CN" dirty="0"/>
          </a:p>
          <a:p>
            <a:r>
              <a:rPr lang="en-US" altLang="zh-CN" dirty="0"/>
              <a:t>TCP/IP</a:t>
            </a:r>
            <a:r>
              <a:rPr lang="zh-CN" altLang="en-US" dirty="0"/>
              <a:t>系列协议，在网络课程中将会详细解释</a:t>
            </a:r>
            <a:endParaRPr lang="en-US" altLang="zh-CN" dirty="0"/>
          </a:p>
          <a:p>
            <a:endParaRPr lang="en-US" altLang="zh-CN" dirty="0"/>
          </a:p>
          <a:p>
            <a:r>
              <a:rPr lang="zh-CN" altLang="en-US" dirty="0"/>
              <a:t>分布式系统就是通过这样的模式协调工作的</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47</a:t>
            </a:fld>
            <a:endParaRPr lang="zh-CN" altLang="en-US"/>
          </a:p>
        </p:txBody>
      </p:sp>
    </p:spTree>
    <p:extLst>
      <p:ext uri="{BB962C8B-B14F-4D97-AF65-F5344CB8AC3E}">
        <p14:creationId xmlns:p14="http://schemas.microsoft.com/office/powerpoint/2010/main" val="8320040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编程中与性能相关的工作，大多数与并行相关</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48</a:t>
            </a:fld>
            <a:endParaRPr lang="zh-CN" altLang="en-US"/>
          </a:p>
        </p:txBody>
      </p:sp>
    </p:spTree>
    <p:extLst>
      <p:ext uri="{BB962C8B-B14F-4D97-AF65-F5344CB8AC3E}">
        <p14:creationId xmlns:p14="http://schemas.microsoft.com/office/powerpoint/2010/main" val="42304949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并行可以在不同层次上展现，各自使用不同的技术</a:t>
            </a:r>
            <a:endParaRPr lang="en-US" altLang="zh-CN" dirty="0"/>
          </a:p>
          <a:p>
            <a:endParaRPr lang="en-US" altLang="zh-CN" dirty="0"/>
          </a:p>
          <a:p>
            <a:endParaRPr lang="en-US" altLang="zh-CN" dirty="0"/>
          </a:p>
          <a:p>
            <a:r>
              <a:rPr lang="zh-CN" altLang="en-US" dirty="0"/>
              <a:t>超线程涉及到多个并行执行的硬件线程，其调度不由操作系统负责而是由硬件负责</a:t>
            </a:r>
            <a:r>
              <a:rPr lang="en-US" altLang="zh-CN" dirty="0"/>
              <a:t>——</a:t>
            </a:r>
            <a:r>
              <a:rPr lang="zh-CN" altLang="en-US" dirty="0"/>
              <a:t>根据是否有内存访问等停顿而调度执行另一个硬件线程</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49</a:t>
            </a:fld>
            <a:endParaRPr lang="zh-CN" altLang="en-US"/>
          </a:p>
        </p:txBody>
      </p:sp>
    </p:spTree>
    <p:extLst>
      <p:ext uri="{BB962C8B-B14F-4D97-AF65-F5344CB8AC3E}">
        <p14:creationId xmlns:p14="http://schemas.microsoft.com/office/powerpoint/2010/main" val="704955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流水大约需要</a:t>
            </a:r>
            <a:r>
              <a:rPr lang="en-US" altLang="zh-CN" dirty="0"/>
              <a:t>20</a:t>
            </a:r>
            <a:r>
              <a:rPr lang="zh-CN" altLang="en-US" dirty="0"/>
              <a:t>个周期，同时处理的指令多达</a:t>
            </a:r>
            <a:r>
              <a:rPr lang="en-US" altLang="zh-CN" dirty="0"/>
              <a:t>100</a:t>
            </a:r>
            <a:r>
              <a:rPr lang="zh-CN" altLang="en-US" dirty="0"/>
              <a:t>多条，每周期发送</a:t>
            </a:r>
            <a:r>
              <a:rPr lang="en-US" altLang="zh-CN" dirty="0"/>
              <a:t>2~4</a:t>
            </a:r>
            <a:r>
              <a:rPr lang="zh-CN" altLang="en-US" dirty="0"/>
              <a:t>条指令</a:t>
            </a:r>
          </a:p>
        </p:txBody>
      </p:sp>
      <p:sp>
        <p:nvSpPr>
          <p:cNvPr id="4" name="灯片编号占位符 3"/>
          <p:cNvSpPr>
            <a:spLocks noGrp="1"/>
          </p:cNvSpPr>
          <p:nvPr>
            <p:ph type="sldNum" sz="quarter" idx="10"/>
          </p:nvPr>
        </p:nvSpPr>
        <p:spPr/>
        <p:txBody>
          <a:bodyPr/>
          <a:lstStyle/>
          <a:p>
            <a:fld id="{3BB21687-B0A7-4083-A9B7-8BE7ECAB6D13}" type="slidenum">
              <a:rPr lang="zh-CN" altLang="en-US" smtClean="0"/>
              <a:t>50</a:t>
            </a:fld>
            <a:endParaRPr lang="zh-CN" altLang="en-US"/>
          </a:p>
        </p:txBody>
      </p:sp>
    </p:spTree>
    <p:extLst>
      <p:ext uri="{BB962C8B-B14F-4D97-AF65-F5344CB8AC3E}">
        <p14:creationId xmlns:p14="http://schemas.microsoft.com/office/powerpoint/2010/main" val="328391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呼应前面观点：系统与软件的关系</a:t>
            </a:r>
            <a:endParaRPr lang="en-US" altLang="zh-CN" dirty="0"/>
          </a:p>
          <a:p>
            <a:endParaRPr lang="en-US" altLang="zh-CN" dirty="0"/>
          </a:p>
          <a:p>
            <a:r>
              <a:rPr lang="zh-CN" altLang="en-US" dirty="0"/>
              <a:t>从顶层开始，通过提问将视野拓展一下：</a:t>
            </a:r>
            <a:endParaRPr lang="en-US" altLang="zh-CN" dirty="0"/>
          </a:p>
          <a:p>
            <a:endParaRPr lang="en-US" altLang="zh-CN" dirty="0"/>
          </a:p>
          <a:p>
            <a:r>
              <a:rPr lang="zh-CN" altLang="en-US" dirty="0"/>
              <a:t>提问：大家对</a:t>
            </a:r>
            <a:endParaRPr lang="en-US" altLang="zh-CN" dirty="0"/>
          </a:p>
          <a:p>
            <a:r>
              <a:rPr lang="en-US" altLang="zh-CN" dirty="0"/>
              <a:t>1)include</a:t>
            </a:r>
            <a:r>
              <a:rPr lang="zh-CN" altLang="en-US" dirty="0"/>
              <a:t>什么看法，用</a:t>
            </a:r>
            <a:r>
              <a:rPr lang="en-US" altLang="zh-CN" dirty="0" err="1"/>
              <a:t>gcc</a:t>
            </a:r>
            <a:r>
              <a:rPr lang="en-US" altLang="zh-CN" dirty="0"/>
              <a:t>-E</a:t>
            </a:r>
            <a:r>
              <a:rPr lang="zh-CN" altLang="en-US" dirty="0"/>
              <a:t>查看，与连接关系； </a:t>
            </a:r>
            <a:r>
              <a:rPr lang="en-US" altLang="zh-CN" dirty="0"/>
              <a:t>2</a:t>
            </a:r>
            <a:r>
              <a:rPr lang="zh-CN" altLang="en-US" dirty="0"/>
              <a:t>）如果有变量（全局</a:t>
            </a:r>
            <a:r>
              <a:rPr lang="en-US" altLang="zh-CN" dirty="0"/>
              <a:t>/</a:t>
            </a:r>
            <a:r>
              <a:rPr lang="zh-CN" altLang="en-US" dirty="0"/>
              <a:t>局部</a:t>
            </a:r>
            <a:r>
              <a:rPr lang="en-US" altLang="zh-CN" dirty="0"/>
              <a:t>/</a:t>
            </a:r>
            <a:r>
              <a:rPr lang="zh-CN" altLang="en-US" dirty="0"/>
              <a:t>静态）能说出什么区别，展示内存空间区域；</a:t>
            </a:r>
            <a:endParaRPr lang="en-US" altLang="zh-CN" dirty="0"/>
          </a:p>
          <a:p>
            <a:r>
              <a:rPr lang="en-US" altLang="zh-CN" dirty="0"/>
              <a:t>3</a:t>
            </a:r>
            <a:r>
              <a:rPr lang="zh-CN" altLang="en-US" dirty="0"/>
              <a:t>）看到</a:t>
            </a:r>
            <a:r>
              <a:rPr lang="en-US" altLang="zh-CN" dirty="0" err="1"/>
              <a:t>printf</a:t>
            </a:r>
            <a:r>
              <a:rPr lang="zh-CN" altLang="en-US" dirty="0"/>
              <a:t>有什么说法（函数和其他代码的主要区别？），又在哪里？</a:t>
            </a:r>
            <a:r>
              <a:rPr lang="en-US" altLang="zh-CN" dirty="0"/>
              <a:t>4</a:t>
            </a:r>
            <a:r>
              <a:rPr lang="zh-CN" altLang="en-US" dirty="0"/>
              <a:t>）字符串怎么存储，在哪里？</a:t>
            </a:r>
            <a:endParaRPr lang="en-US" altLang="zh-CN" dirty="0"/>
          </a:p>
          <a:p>
            <a:r>
              <a:rPr lang="en-US" altLang="zh-CN" dirty="0"/>
              <a:t>5</a:t>
            </a:r>
            <a:r>
              <a:rPr lang="zh-CN" altLang="en-US" dirty="0"/>
              <a:t>）各条语句对应机器语言是什么，它们放在放在什么地方</a:t>
            </a:r>
            <a:endParaRPr lang="en-US" altLang="zh-CN" dirty="0"/>
          </a:p>
          <a:p>
            <a:endParaRPr lang="en-US" altLang="zh-CN" dirty="0"/>
          </a:p>
          <a:p>
            <a:r>
              <a:rPr lang="zh-CN" altLang="en-US" dirty="0"/>
              <a:t>为了解答这些问题，各章将分别讨论相应内容</a:t>
            </a:r>
            <a:endParaRPr lang="en-US" altLang="zh-CN" dirty="0"/>
          </a:p>
          <a:p>
            <a:endParaRPr lang="en-US" altLang="zh-CN" dirty="0"/>
          </a:p>
          <a:p>
            <a:r>
              <a:rPr lang="zh-CN" altLang="en-US" dirty="0"/>
              <a:t>这些知识和硬件关系紧密吗？好在不紧密，</a:t>
            </a:r>
            <a:r>
              <a:rPr lang="en-US" altLang="zh-CN" dirty="0"/>
              <a:t>ARM/MIPS</a:t>
            </a:r>
            <a:r>
              <a:rPr lang="zh-CN" altLang="en-US" dirty="0"/>
              <a:t>都可以用</a:t>
            </a:r>
            <a:endParaRPr lang="en-US" altLang="zh-CN" dirty="0"/>
          </a:p>
          <a:p>
            <a:r>
              <a:rPr lang="zh-CN" altLang="en-US" dirty="0"/>
              <a:t>计算机系统的具体实现方式随时间不断变化，但我们主要讨论共性问题和基本概念（与硬件架构有关，但又不太密切）。</a:t>
            </a:r>
            <a:endParaRPr lang="en-US" altLang="zh-CN" dirty="0"/>
          </a:p>
          <a:p>
            <a:r>
              <a:rPr lang="zh-CN" altLang="en-US" dirty="0"/>
              <a:t>希望通过课程的学习：</a:t>
            </a:r>
            <a:endParaRPr lang="en-US" altLang="zh-CN" dirty="0"/>
          </a:p>
          <a:p>
            <a:r>
              <a:rPr lang="en-US" altLang="zh-CN" dirty="0"/>
              <a:t>1</a:t>
            </a:r>
            <a:r>
              <a:rPr lang="zh-CN" altLang="en-US" dirty="0"/>
              <a:t>）了解系统软硬件的工作方式，特别是软件部分；</a:t>
            </a:r>
            <a:endParaRPr lang="en-US" altLang="zh-CN" dirty="0"/>
          </a:p>
          <a:p>
            <a:r>
              <a:rPr lang="en-US" altLang="zh-CN" dirty="0"/>
              <a:t>2</a:t>
            </a:r>
            <a:r>
              <a:rPr lang="zh-CN" altLang="en-US" dirty="0"/>
              <a:t>）成为编程高手</a:t>
            </a:r>
            <a:r>
              <a:rPr lang="en-US" altLang="zh-CN" dirty="0"/>
              <a:t>——</a:t>
            </a:r>
            <a:r>
              <a:rPr lang="zh-CN" altLang="en-US" dirty="0"/>
              <a:t>减少错误、提升性能</a:t>
            </a:r>
            <a:endParaRPr lang="en-US" altLang="zh-CN" dirty="0"/>
          </a:p>
          <a:p>
            <a:endParaRPr lang="en-US" altLang="zh-CN" dirty="0"/>
          </a:p>
          <a:p>
            <a:pPr defTabSz="882305">
              <a:defRPr/>
            </a:pPr>
            <a:r>
              <a:rPr lang="zh-CN" altLang="en-US" dirty="0"/>
              <a:t>本书确实有讨论如何编写更好性能的程序，但是本学期我们主要解决了解代称生成的知识，而没有太多讨论“软件与硬件配合”的性能提升技巧</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6</a:t>
            </a:fld>
            <a:endParaRPr lang="zh-CN" altLang="en-US"/>
          </a:p>
        </p:txBody>
      </p:sp>
    </p:spTree>
    <p:extLst>
      <p:ext uri="{BB962C8B-B14F-4D97-AF65-F5344CB8AC3E}">
        <p14:creationId xmlns:p14="http://schemas.microsoft.com/office/powerpoint/2010/main" val="5140749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B21687-B0A7-4083-A9B7-8BE7ECAB6D13}" type="slidenum">
              <a:rPr lang="zh-CN" altLang="en-US" smtClean="0"/>
              <a:t>51</a:t>
            </a:fld>
            <a:endParaRPr lang="zh-CN" altLang="en-US"/>
          </a:p>
        </p:txBody>
      </p:sp>
    </p:spTree>
    <p:extLst>
      <p:ext uri="{BB962C8B-B14F-4D97-AF65-F5344CB8AC3E}">
        <p14:creationId xmlns:p14="http://schemas.microsoft.com/office/powerpoint/2010/main" val="185469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将知识与课本对应起来</a:t>
            </a:r>
            <a:endParaRPr lang="en-US" altLang="zh-CN" dirty="0"/>
          </a:p>
          <a:p>
            <a:endParaRPr lang="en-US" altLang="zh-CN" dirty="0"/>
          </a:p>
          <a:p>
            <a:r>
              <a:rPr lang="en-US" altLang="zh-CN" dirty="0"/>
              <a:t>PPT</a:t>
            </a:r>
            <a:r>
              <a:rPr lang="zh-CN" altLang="en-US" dirty="0"/>
              <a:t>之后，</a:t>
            </a:r>
            <a:endParaRPr lang="en-US" altLang="zh-CN" dirty="0"/>
          </a:p>
          <a:p>
            <a:r>
              <a:rPr lang="zh-CN" altLang="en-US" dirty="0"/>
              <a:t>高级语言程序，并不是简单的置换成机器语言，它们之间还有许多抽象概念要实现，复杂数据结构、程序控制框架、过程、进程等等</a:t>
            </a:r>
            <a:endParaRPr lang="en-US" altLang="zh-CN" dirty="0"/>
          </a:p>
          <a:p>
            <a:r>
              <a:rPr lang="zh-CN" altLang="en-US" dirty="0"/>
              <a:t>而具体机器语言的执行则需要底层</a:t>
            </a:r>
            <a:r>
              <a:rPr lang="en-US" altLang="zh-CN" dirty="0"/>
              <a:t>ISA</a:t>
            </a:r>
            <a:r>
              <a:rPr lang="zh-CN" altLang="en-US" dirty="0"/>
              <a:t>和微架构的支持</a:t>
            </a:r>
            <a:endParaRPr lang="en-US" altLang="zh-CN" dirty="0"/>
          </a:p>
          <a:p>
            <a:endParaRPr lang="en-US" altLang="zh-CN" dirty="0"/>
          </a:p>
          <a:p>
            <a:r>
              <a:rPr lang="zh-CN" altLang="en-US" dirty="0"/>
              <a:t>区分：汇编</a:t>
            </a:r>
            <a:r>
              <a:rPr lang="en-US" altLang="zh-CN" dirty="0"/>
              <a:t>assemble/</a:t>
            </a:r>
            <a:r>
              <a:rPr lang="zh-CN" altLang="en-US" dirty="0"/>
              <a:t>编译</a:t>
            </a:r>
            <a:r>
              <a:rPr lang="en-US" altLang="zh-CN" dirty="0"/>
              <a:t>compile</a:t>
            </a:r>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7</a:t>
            </a:fld>
            <a:endParaRPr lang="en-US" altLang="zh-CN"/>
          </a:p>
        </p:txBody>
      </p:sp>
    </p:spTree>
    <p:extLst>
      <p:ext uri="{BB962C8B-B14F-4D97-AF65-F5344CB8AC3E}">
        <p14:creationId xmlns:p14="http://schemas.microsoft.com/office/powerpoint/2010/main" val="2866485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a:t>
            </a:r>
            <a:endParaRPr lang="en-US" altLang="zh-CN" dirty="0"/>
          </a:p>
          <a:p>
            <a:endParaRPr lang="en-US" altLang="zh-CN" dirty="0"/>
          </a:p>
          <a:p>
            <a:r>
              <a:rPr lang="zh-CN" altLang="en-US" dirty="0"/>
              <a:t>简单解释一下</a:t>
            </a:r>
            <a:r>
              <a:rPr lang="en-US" altLang="zh-CN" dirty="0"/>
              <a:t>ISA</a:t>
            </a:r>
          </a:p>
          <a:p>
            <a:r>
              <a:rPr lang="en-US" altLang="zh-CN" dirty="0"/>
              <a:t>OS</a:t>
            </a:r>
            <a:r>
              <a:rPr lang="zh-CN" altLang="en-US" dirty="0"/>
              <a:t>画成小一点，应用程序大多数情况下是直接在</a:t>
            </a:r>
            <a:r>
              <a:rPr lang="en-US" altLang="zh-CN" dirty="0"/>
              <a:t>ISA</a:t>
            </a:r>
            <a:r>
              <a:rPr lang="zh-CN" altLang="en-US" dirty="0"/>
              <a:t>上运行的，部分功能才调用</a:t>
            </a:r>
            <a:r>
              <a:rPr lang="en-US" altLang="zh-CN" dirty="0"/>
              <a:t>OS</a:t>
            </a:r>
            <a:r>
              <a:rPr lang="zh-CN" altLang="en-US" dirty="0"/>
              <a:t>服务</a:t>
            </a:r>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8</a:t>
            </a:fld>
            <a:endParaRPr lang="en-US" altLang="zh-CN"/>
          </a:p>
        </p:txBody>
      </p:sp>
    </p:spTree>
    <p:extLst>
      <p:ext uri="{BB962C8B-B14F-4D97-AF65-F5344CB8AC3E}">
        <p14:creationId xmlns:p14="http://schemas.microsoft.com/office/powerpoint/2010/main" val="19587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课本比我们课程内容要广（可支撑不同课程）</a:t>
            </a:r>
            <a:endParaRPr lang="en-US" altLang="zh-CN" dirty="0"/>
          </a:p>
          <a:p>
            <a:endParaRPr lang="en-US" altLang="zh-CN" dirty="0"/>
          </a:p>
          <a:p>
            <a:r>
              <a:rPr lang="en-US" altLang="zh-CN" dirty="0"/>
              <a:t>1</a:t>
            </a:r>
            <a:r>
              <a:rPr lang="zh-CN" altLang="en-US" dirty="0"/>
              <a:t>计算机系统漫游：用一个</a:t>
            </a:r>
            <a:r>
              <a:rPr lang="en-US" altLang="zh-CN" dirty="0" err="1"/>
              <a:t>Helloworld</a:t>
            </a:r>
            <a:r>
              <a:rPr lang="zh-CN" altLang="en-US" dirty="0"/>
              <a:t>程序的生命周期为主线，介绍代码生成、运行以及所依托的硬件平台和</a:t>
            </a:r>
            <a:r>
              <a:rPr lang="en-US" altLang="zh-CN" dirty="0"/>
              <a:t>OS</a:t>
            </a:r>
            <a:r>
              <a:rPr lang="zh-CN" altLang="en-US" dirty="0"/>
              <a:t>、网络等几个要素。</a:t>
            </a:r>
            <a:endParaRPr lang="en-US" altLang="zh-CN" dirty="0"/>
          </a:p>
          <a:p>
            <a:r>
              <a:rPr lang="en-US" altLang="zh-CN" dirty="0"/>
              <a:t>2</a:t>
            </a:r>
            <a:r>
              <a:rPr lang="zh-CN" altLang="en-US" dirty="0"/>
              <a:t> 数据表示：数值的各种二进制表示方法及其表示范围和运算，回顾为主，且以避免编程错误为重要目的之一。相对于</a:t>
            </a:r>
            <a:r>
              <a:rPr lang="en-US" altLang="zh-CN" dirty="0"/>
              <a:t>CS1</a:t>
            </a:r>
            <a:r>
              <a:rPr lang="zh-CN" altLang="en-US" dirty="0"/>
              <a:t>的</a:t>
            </a:r>
            <a:r>
              <a:rPr lang="en-US" altLang="zh-CN" dirty="0"/>
              <a:t>LC1</a:t>
            </a:r>
            <a:r>
              <a:rPr lang="zh-CN" altLang="en-US" dirty="0"/>
              <a:t>处理器，这里是真实的</a:t>
            </a:r>
            <a:r>
              <a:rPr lang="en-US" altLang="zh-CN" dirty="0"/>
              <a:t>x86</a:t>
            </a:r>
            <a:r>
              <a:rPr lang="zh-CN" altLang="en-US" dirty="0"/>
              <a:t>系统。</a:t>
            </a:r>
            <a:endParaRPr lang="en-US" altLang="zh-CN" dirty="0"/>
          </a:p>
          <a:p>
            <a:r>
              <a:rPr lang="en-US" altLang="zh-CN" dirty="0"/>
              <a:t>3</a:t>
            </a:r>
            <a:r>
              <a:rPr lang="zh-CN" altLang="en-US" dirty="0"/>
              <a:t> 程序的机器级表示：重点。</a:t>
            </a:r>
            <a:r>
              <a:rPr lang="en-US" altLang="zh-CN" dirty="0"/>
              <a:t>C</a:t>
            </a:r>
            <a:r>
              <a:rPr lang="zh-CN" altLang="en-US" dirty="0"/>
              <a:t>语言的机器语言（实际是汇编语言表示，机器表示在系统</a:t>
            </a:r>
            <a:r>
              <a:rPr lang="en-US" altLang="zh-CN" dirty="0"/>
              <a:t>3</a:t>
            </a:r>
            <a:r>
              <a:rPr lang="zh-CN" altLang="en-US" dirty="0"/>
              <a:t>课程中讨论），数据结构的实现、运算、控制结构（分支、循环）、函数的实现。特别是函数调用中的栈操作是重点和难点</a:t>
            </a:r>
            <a:r>
              <a:rPr lang="en-US" altLang="zh-CN" dirty="0"/>
              <a:t>——</a:t>
            </a:r>
            <a:r>
              <a:rPr lang="zh-CN" altLang="en-US" dirty="0"/>
              <a:t>基本过程、安全漏洞及应对措施。   提问：在</a:t>
            </a:r>
            <a:r>
              <a:rPr lang="en-US" altLang="zh-CN" dirty="0"/>
              <a:t>LC1</a:t>
            </a:r>
            <a:r>
              <a:rPr lang="zh-CN" altLang="en-US" dirty="0"/>
              <a:t>上大家怎么做的循环？</a:t>
            </a:r>
            <a:endParaRPr lang="en-US" altLang="zh-CN" dirty="0"/>
          </a:p>
          <a:p>
            <a:r>
              <a:rPr lang="en-US" altLang="zh-CN" dirty="0">
                <a:solidFill>
                  <a:srgbClr val="FF0000"/>
                </a:solidFill>
              </a:rPr>
              <a:t>4</a:t>
            </a:r>
            <a:r>
              <a:rPr lang="zh-CN" altLang="en-US" dirty="0">
                <a:solidFill>
                  <a:srgbClr val="FF0000"/>
                </a:solidFill>
              </a:rPr>
              <a:t> 处理器结构：</a:t>
            </a:r>
            <a:r>
              <a:rPr lang="en-US" altLang="zh-CN" dirty="0">
                <a:solidFill>
                  <a:srgbClr val="FF0000"/>
                </a:solidFill>
              </a:rPr>
              <a:t>X  </a:t>
            </a:r>
            <a:r>
              <a:rPr lang="zh-CN" altLang="en-US" dirty="0">
                <a:solidFill>
                  <a:srgbClr val="FF0000"/>
                </a:solidFill>
              </a:rPr>
              <a:t>不讲，</a:t>
            </a:r>
            <a:r>
              <a:rPr lang="en-US" altLang="zh-CN" dirty="0">
                <a:solidFill>
                  <a:srgbClr val="FF0000"/>
                </a:solidFill>
              </a:rPr>
              <a:t> </a:t>
            </a:r>
            <a:r>
              <a:rPr lang="zh-CN" altLang="en-US" dirty="0">
                <a:solidFill>
                  <a:srgbClr val="FF0000"/>
                </a:solidFill>
              </a:rPr>
              <a:t>统一在系统</a:t>
            </a:r>
            <a:r>
              <a:rPr lang="en-US" altLang="zh-CN" dirty="0">
                <a:solidFill>
                  <a:srgbClr val="FF0000"/>
                </a:solidFill>
              </a:rPr>
              <a:t>3</a:t>
            </a:r>
            <a:r>
              <a:rPr lang="zh-CN" altLang="en-US" dirty="0">
                <a:solidFill>
                  <a:srgbClr val="FF0000"/>
                </a:solidFill>
              </a:rPr>
              <a:t>课程中讨论</a:t>
            </a:r>
            <a:endParaRPr lang="en-US" altLang="zh-CN" dirty="0">
              <a:solidFill>
                <a:srgbClr val="FF0000"/>
              </a:solidFill>
            </a:endParaRPr>
          </a:p>
          <a:p>
            <a:r>
              <a:rPr lang="en-US" altLang="zh-CN" dirty="0"/>
              <a:t>5</a:t>
            </a:r>
            <a:r>
              <a:rPr lang="zh-CN" altLang="en-US" dirty="0"/>
              <a:t> 代码优化：  </a:t>
            </a:r>
            <a:r>
              <a:rPr lang="en-US" altLang="zh-CN" dirty="0"/>
              <a:t>X </a:t>
            </a:r>
            <a:r>
              <a:rPr lang="zh-CN" altLang="en-US" dirty="0"/>
              <a:t>，有时间讲，不考。循环展开、充分利用硬件流水结构、</a:t>
            </a:r>
            <a:r>
              <a:rPr lang="en-US" altLang="zh-CN" dirty="0"/>
              <a:t>SIMD</a:t>
            </a:r>
            <a:r>
              <a:rPr lang="zh-CN" altLang="en-US" dirty="0"/>
              <a:t>指令、并行化等</a:t>
            </a:r>
            <a:endParaRPr lang="en-US" altLang="zh-CN" dirty="0"/>
          </a:p>
          <a:p>
            <a:r>
              <a:rPr lang="en-US" altLang="zh-CN" dirty="0"/>
              <a:t>6</a:t>
            </a:r>
            <a:r>
              <a:rPr lang="zh-CN" altLang="en-US" dirty="0"/>
              <a:t> 存储层次：建立存储体系结构概念，工作原理、基本结构、</a:t>
            </a:r>
            <a:endParaRPr lang="en-US" altLang="zh-CN" dirty="0"/>
          </a:p>
          <a:p>
            <a:r>
              <a:rPr lang="en-US" altLang="zh-CN" dirty="0"/>
              <a:t>7</a:t>
            </a:r>
            <a:r>
              <a:rPr lang="zh-CN" altLang="en-US" dirty="0"/>
              <a:t> 链接： 在第三章之上，形成完整的程序的过程。在第三章的基础之上，组装出进程影像</a:t>
            </a:r>
            <a:endParaRPr lang="en-US" altLang="zh-CN" dirty="0"/>
          </a:p>
          <a:p>
            <a:r>
              <a:rPr lang="en-US" altLang="zh-CN" dirty="0"/>
              <a:t>8</a:t>
            </a:r>
            <a:r>
              <a:rPr lang="zh-CN" altLang="en-US" dirty="0"/>
              <a:t> 异常控制流： 中断、进程切换等概念，用于支撑操作系统课程的基础知识</a:t>
            </a:r>
            <a:endParaRPr lang="en-US" altLang="zh-CN" dirty="0"/>
          </a:p>
          <a:p>
            <a:r>
              <a:rPr lang="en-US" altLang="zh-CN" dirty="0"/>
              <a:t>9</a:t>
            </a:r>
            <a:r>
              <a:rPr lang="zh-CN" altLang="en-US" dirty="0"/>
              <a:t> 虚拟内存： 第六章的一个环节，与进程影像有关，与操作系统多进程组织相关</a:t>
            </a:r>
            <a:endParaRPr lang="en-US" altLang="zh-CN" dirty="0"/>
          </a:p>
          <a:p>
            <a:r>
              <a:rPr lang="en-US" altLang="zh-CN" dirty="0"/>
              <a:t>10</a:t>
            </a:r>
            <a:r>
              <a:rPr lang="zh-CN" altLang="en-US" dirty="0"/>
              <a:t> 系统级</a:t>
            </a:r>
            <a:r>
              <a:rPr lang="en-US" altLang="zh-CN" dirty="0"/>
              <a:t>IO</a:t>
            </a:r>
            <a:r>
              <a:rPr lang="zh-CN" altLang="en-US" dirty="0"/>
              <a:t>：</a:t>
            </a:r>
            <a:r>
              <a:rPr lang="en-US" altLang="zh-CN" dirty="0"/>
              <a:t>X </a:t>
            </a:r>
            <a:r>
              <a:rPr lang="zh-CN" altLang="en-US" dirty="0"/>
              <a:t>不讲</a:t>
            </a:r>
            <a:endParaRPr lang="en-US" altLang="zh-CN" dirty="0"/>
          </a:p>
          <a:p>
            <a:r>
              <a:rPr lang="en-US" altLang="zh-CN" dirty="0"/>
              <a:t>11</a:t>
            </a:r>
            <a:r>
              <a:rPr lang="zh-CN" altLang="en-US" dirty="0"/>
              <a:t> 网络编程：</a:t>
            </a:r>
            <a:r>
              <a:rPr lang="en-US" altLang="zh-CN" dirty="0"/>
              <a:t>X </a:t>
            </a:r>
            <a:r>
              <a:rPr lang="zh-CN" altLang="en-US" dirty="0"/>
              <a:t>不讲</a:t>
            </a:r>
            <a:endParaRPr lang="en-US" altLang="zh-CN" dirty="0"/>
          </a:p>
          <a:p>
            <a:r>
              <a:rPr lang="en-US" altLang="zh-CN" dirty="0"/>
              <a:t>12</a:t>
            </a:r>
            <a:r>
              <a:rPr lang="zh-CN" altLang="en-US" dirty="0"/>
              <a:t> 并发编程：</a:t>
            </a:r>
            <a:r>
              <a:rPr lang="en-US" altLang="zh-CN" dirty="0"/>
              <a:t>X </a:t>
            </a:r>
            <a:r>
              <a:rPr lang="zh-CN" altLang="en-US" dirty="0"/>
              <a:t>不讲</a:t>
            </a:r>
            <a:endParaRPr lang="en-US" altLang="zh-CN" dirty="0"/>
          </a:p>
          <a:p>
            <a:endParaRPr lang="en-US" altLang="zh-CN" dirty="0"/>
          </a:p>
          <a:p>
            <a:r>
              <a:rPr lang="zh-CN" altLang="en-US" dirty="0"/>
              <a:t>我们对硬件的理解仅到</a:t>
            </a:r>
            <a:r>
              <a:rPr lang="en-US" altLang="zh-CN" dirty="0"/>
              <a:t>ISA</a:t>
            </a:r>
            <a:r>
              <a:rPr lang="zh-CN" altLang="en-US" dirty="0"/>
              <a:t>为止：有什么寄存器、有什么指令、有什么样的内存，但是如何实现的没有进行任何讨论</a:t>
            </a:r>
            <a:endParaRPr lang="en-US" altLang="zh-CN" dirty="0"/>
          </a:p>
          <a:p>
            <a:endParaRPr lang="en-US" altLang="zh-CN" dirty="0"/>
          </a:p>
          <a:p>
            <a:r>
              <a:rPr lang="zh-CN" altLang="en-US" dirty="0"/>
              <a:t>绘制：</a:t>
            </a:r>
            <a:r>
              <a:rPr lang="en-US" altLang="zh-CN" dirty="0"/>
              <a:t>	1</a:t>
            </a:r>
            <a:r>
              <a:rPr lang="zh-CN" altLang="en-US" dirty="0"/>
              <a:t>*</a:t>
            </a:r>
            <a:r>
              <a:rPr lang="en-US" altLang="zh-CN" dirty="0"/>
              <a:t>.c-&gt;*.</a:t>
            </a:r>
            <a:r>
              <a:rPr lang="en-US" altLang="zh-CN" dirty="0" err="1"/>
              <a:t>i</a:t>
            </a:r>
            <a:r>
              <a:rPr lang="en-US" altLang="zh-CN" dirty="0"/>
              <a:t>-&gt;*.s-&gt;*.a</a:t>
            </a:r>
          </a:p>
          <a:p>
            <a:r>
              <a:rPr lang="en-US" altLang="zh-CN" dirty="0"/>
              <a:t>	2</a:t>
            </a:r>
            <a:r>
              <a:rPr lang="zh-CN" altLang="en-US" dirty="0"/>
              <a:t>代码变换、</a:t>
            </a:r>
            <a:r>
              <a:rPr lang="en-US" altLang="zh-CN" dirty="0"/>
              <a:t>pp/cc/as/ln</a:t>
            </a:r>
          </a:p>
          <a:p>
            <a:r>
              <a:rPr lang="en-US" altLang="zh-CN" dirty="0"/>
              <a:t>	3</a:t>
            </a:r>
            <a:r>
              <a:rPr lang="zh-CN" altLang="en-US" dirty="0"/>
              <a:t>库的整合</a:t>
            </a:r>
            <a:r>
              <a:rPr lang="en-US" altLang="zh-CN" dirty="0">
                <a:sym typeface="Wingdings" panose="05000000000000000000" pitchFamily="2" charset="2"/>
              </a:rPr>
              <a:t></a:t>
            </a:r>
            <a:r>
              <a:rPr lang="zh-CN" altLang="en-US" dirty="0">
                <a:sym typeface="Wingdings" panose="05000000000000000000" pitchFamily="2" charset="2"/>
              </a:rPr>
              <a:t>进程影像</a:t>
            </a:r>
            <a:r>
              <a:rPr lang="en-US" altLang="zh-CN" dirty="0">
                <a:sym typeface="Wingdings" panose="05000000000000000000" pitchFamily="2" charset="2"/>
              </a:rPr>
              <a:t>	1/2/3</a:t>
            </a:r>
            <a:r>
              <a:rPr lang="zh-CN" altLang="en-US" dirty="0">
                <a:sym typeface="Wingdings" panose="05000000000000000000" pitchFamily="2" charset="2"/>
              </a:rPr>
              <a:t>支撑编译原理</a:t>
            </a:r>
            <a:r>
              <a:rPr lang="en-US" altLang="zh-CN" dirty="0">
                <a:sym typeface="Wingdings" panose="05000000000000000000" pitchFamily="2" charset="2"/>
              </a:rPr>
              <a:t>	</a:t>
            </a:r>
          </a:p>
          <a:p>
            <a:r>
              <a:rPr lang="en-US" altLang="zh-CN" dirty="0">
                <a:sym typeface="Wingdings" panose="05000000000000000000" pitchFamily="2" charset="2"/>
              </a:rPr>
              <a:t>	4</a:t>
            </a:r>
            <a:r>
              <a:rPr lang="zh-CN" altLang="en-US" dirty="0">
                <a:sym typeface="Wingdings" panose="05000000000000000000" pitchFamily="2" charset="2"/>
              </a:rPr>
              <a:t>进程影响、虚存、异常流</a:t>
            </a:r>
            <a:r>
              <a:rPr lang="en-US" altLang="zh-CN" dirty="0">
                <a:sym typeface="Wingdings" panose="05000000000000000000" pitchFamily="2" charset="2"/>
              </a:rPr>
              <a:t></a:t>
            </a:r>
            <a:r>
              <a:rPr lang="zh-CN" altLang="en-US" dirty="0">
                <a:sym typeface="Wingdings" panose="05000000000000000000" pitchFamily="2" charset="2"/>
              </a:rPr>
              <a:t>支撑</a:t>
            </a:r>
            <a:r>
              <a:rPr lang="en-US" altLang="zh-CN" dirty="0">
                <a:sym typeface="Wingdings" panose="05000000000000000000" pitchFamily="2" charset="2"/>
              </a:rPr>
              <a:t>OS</a:t>
            </a:r>
          </a:p>
          <a:p>
            <a:r>
              <a:rPr lang="en-US" altLang="zh-CN" dirty="0">
                <a:sym typeface="Wingdings" panose="05000000000000000000" pitchFamily="2" charset="2"/>
              </a:rPr>
              <a:t>	5</a:t>
            </a:r>
            <a:r>
              <a:rPr lang="zh-CN" altLang="en-US" dirty="0">
                <a:sym typeface="Wingdings" panose="05000000000000000000" pitchFamily="2" charset="2"/>
              </a:rPr>
              <a:t> 存储、</a:t>
            </a:r>
            <a:r>
              <a:rPr lang="en-US" altLang="zh-CN" dirty="0">
                <a:sym typeface="Wingdings" panose="05000000000000000000" pitchFamily="2" charset="2"/>
              </a:rPr>
              <a:t>ISA</a:t>
            </a:r>
            <a:r>
              <a:rPr lang="zh-CN" altLang="en-US" dirty="0">
                <a:sym typeface="Wingdings" panose="05000000000000000000" pitchFamily="2" charset="2"/>
              </a:rPr>
              <a:t>的底层支撑需要计算机系统</a:t>
            </a:r>
            <a:r>
              <a:rPr lang="en-US" altLang="zh-CN" dirty="0">
                <a:sym typeface="Wingdings" panose="05000000000000000000" pitchFamily="2" charset="2"/>
              </a:rPr>
              <a:t>3</a:t>
            </a:r>
          </a:p>
          <a:p>
            <a:r>
              <a:rPr lang="en-US" altLang="zh-CN" dirty="0">
                <a:sym typeface="Wingdings" panose="05000000000000000000" pitchFamily="2" charset="2"/>
              </a:rPr>
              <a:t>	6</a:t>
            </a:r>
            <a:r>
              <a:rPr lang="zh-CN" altLang="en-US" dirty="0">
                <a:sym typeface="Wingdings" panose="05000000000000000000" pitchFamily="2" charset="2"/>
              </a:rPr>
              <a:t> 网络编程、并发编程</a:t>
            </a:r>
            <a:r>
              <a:rPr lang="en-US" altLang="zh-CN" dirty="0">
                <a:sym typeface="Wingdings" panose="05000000000000000000" pitchFamily="2" charset="2"/>
              </a:rPr>
              <a:t></a:t>
            </a:r>
            <a:r>
              <a:rPr lang="zh-CN" altLang="en-US" dirty="0">
                <a:sym typeface="Wingdings" panose="05000000000000000000" pitchFamily="2" charset="2"/>
              </a:rPr>
              <a:t>支撑并行计算（含云计算）</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提示：第三章的核心作用，对计算机的认识一次全面提升</a:t>
            </a:r>
            <a:endParaRPr lang="en-US" altLang="zh-CN" dirty="0"/>
          </a:p>
        </p:txBody>
      </p:sp>
      <p:sp>
        <p:nvSpPr>
          <p:cNvPr id="4" name="灯片编号占位符 3"/>
          <p:cNvSpPr>
            <a:spLocks noGrp="1"/>
          </p:cNvSpPr>
          <p:nvPr>
            <p:ph type="sldNum" sz="quarter" idx="10"/>
          </p:nvPr>
        </p:nvSpPr>
        <p:spPr/>
        <p:txBody>
          <a:bodyPr/>
          <a:lstStyle/>
          <a:p>
            <a:fld id="{3BB21687-B0A7-4083-A9B7-8BE7ECAB6D13}" type="slidenum">
              <a:rPr lang="zh-CN" altLang="en-US" smtClean="0"/>
              <a:t>9</a:t>
            </a:fld>
            <a:endParaRPr lang="zh-CN" altLang="en-US"/>
          </a:p>
        </p:txBody>
      </p:sp>
    </p:spTree>
    <p:extLst>
      <p:ext uri="{BB962C8B-B14F-4D97-AF65-F5344CB8AC3E}">
        <p14:creationId xmlns:p14="http://schemas.microsoft.com/office/powerpoint/2010/main" val="3372122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82305">
              <a:defRPr/>
            </a:pPr>
            <a:r>
              <a:rPr lang="zh-CN" altLang="en-US" baseline="0" dirty="0"/>
              <a:t>学完这个课程，你再回过头来看你的知识点是否能挂在这三个点之下</a:t>
            </a:r>
            <a:endParaRPr lang="en-US" altLang="zh-CN" baseline="0" dirty="0"/>
          </a:p>
          <a:p>
            <a:pPr defTabSz="882305">
              <a:defRPr/>
            </a:pPr>
            <a:endParaRPr lang="zh-CN" altLang="en-US" dirty="0"/>
          </a:p>
          <a:p>
            <a:r>
              <a:rPr lang="zh-CN" altLang="en-US" dirty="0"/>
              <a:t>从</a:t>
            </a:r>
            <a:r>
              <a:rPr lang="en-US" altLang="zh-CN" dirty="0"/>
              <a:t>Programmer</a:t>
            </a:r>
            <a:r>
              <a:rPr lang="zh-CN" altLang="en-US" dirty="0"/>
              <a:t>角度上看，则关心三个主题</a:t>
            </a:r>
            <a:endParaRPr lang="en-US" altLang="zh-CN" dirty="0"/>
          </a:p>
          <a:p>
            <a:r>
              <a:rPr lang="zh-CN" altLang="en-US" dirty="0"/>
              <a:t>数据表示</a:t>
            </a:r>
            <a:r>
              <a:rPr lang="en-US" altLang="zh-CN" dirty="0"/>
              <a:t>——</a:t>
            </a:r>
            <a:r>
              <a:rPr lang="zh-CN" altLang="en-US" dirty="0"/>
              <a:t>是“组成”课程的重点</a:t>
            </a:r>
            <a:r>
              <a:rPr lang="en-US" altLang="zh-CN" dirty="0"/>
              <a:t>	</a:t>
            </a:r>
            <a:r>
              <a:rPr lang="zh-CN" altLang="en-US" dirty="0"/>
              <a:t>第二章</a:t>
            </a:r>
            <a:r>
              <a:rPr lang="en-US" altLang="zh-CN" dirty="0"/>
              <a:t>	</a:t>
            </a:r>
            <a:r>
              <a:rPr lang="zh-CN" altLang="en-US" dirty="0"/>
              <a:t>区分数据类型</a:t>
            </a:r>
            <a:r>
              <a:rPr lang="en-US" altLang="zh-CN" dirty="0"/>
              <a:t>/</a:t>
            </a:r>
            <a:r>
              <a:rPr lang="zh-CN" altLang="en-US" dirty="0"/>
              <a:t>数据结构</a:t>
            </a:r>
            <a:r>
              <a:rPr lang="en-US" altLang="zh-CN" dirty="0"/>
              <a:t>/</a:t>
            </a:r>
            <a:r>
              <a:rPr lang="zh-CN" altLang="en-US" dirty="0"/>
              <a:t>数据表示</a:t>
            </a:r>
            <a:endParaRPr lang="en-US" altLang="zh-CN" dirty="0"/>
          </a:p>
          <a:p>
            <a:r>
              <a:rPr lang="zh-CN" altLang="en-US" dirty="0"/>
              <a:t>转换</a:t>
            </a:r>
            <a:r>
              <a:rPr lang="en-US" altLang="zh-CN" dirty="0"/>
              <a:t>——</a:t>
            </a:r>
            <a:r>
              <a:rPr lang="zh-CN" altLang="en-US" dirty="0"/>
              <a:t>编译课程内容</a:t>
            </a:r>
            <a:r>
              <a:rPr lang="en-US" altLang="zh-CN" dirty="0"/>
              <a:t>		</a:t>
            </a:r>
            <a:r>
              <a:rPr lang="zh-CN" altLang="en-US" dirty="0"/>
              <a:t>第三章</a:t>
            </a:r>
            <a:endParaRPr lang="en-US" altLang="zh-CN" dirty="0"/>
          </a:p>
          <a:p>
            <a:r>
              <a:rPr lang="zh-CN" altLang="en-US" dirty="0"/>
              <a:t>控制流</a:t>
            </a:r>
            <a:r>
              <a:rPr lang="en-US" altLang="zh-CN" dirty="0"/>
              <a:t>——</a:t>
            </a:r>
            <a:r>
              <a:rPr lang="zh-CN" altLang="en-US" dirty="0"/>
              <a:t>涉及</a:t>
            </a:r>
            <a:r>
              <a:rPr lang="en-US" altLang="zh-CN" dirty="0"/>
              <a:t>OS</a:t>
            </a:r>
            <a:r>
              <a:rPr lang="zh-CN" altLang="en-US" dirty="0"/>
              <a:t>中的概念</a:t>
            </a:r>
            <a:r>
              <a:rPr lang="en-US" altLang="zh-CN" dirty="0"/>
              <a:t>		</a:t>
            </a:r>
            <a:r>
              <a:rPr lang="zh-CN" altLang="en-US" dirty="0"/>
              <a:t>第七章</a:t>
            </a:r>
            <a:r>
              <a:rPr lang="en-US" altLang="zh-CN" dirty="0"/>
              <a:t>/</a:t>
            </a:r>
            <a:r>
              <a:rPr lang="zh-CN" altLang="en-US" dirty="0"/>
              <a:t>第八章</a:t>
            </a:r>
            <a:endParaRPr lang="en-US" altLang="zh-CN" dirty="0"/>
          </a:p>
          <a:p>
            <a:endParaRPr lang="en-US" altLang="zh-CN" dirty="0"/>
          </a:p>
          <a:p>
            <a:r>
              <a:rPr lang="en-US" altLang="zh-CN" baseline="0" dirty="0"/>
              <a:t> </a:t>
            </a:r>
            <a:r>
              <a:rPr lang="zh-CN" altLang="en-US" baseline="0" dirty="0"/>
              <a:t>学完这个课程，你再回过头来看你的知识点是否能挂在这三个点之下</a:t>
            </a:r>
            <a:endParaRPr lang="zh-CN" altLang="en-US" dirty="0"/>
          </a:p>
        </p:txBody>
      </p:sp>
      <p:sp>
        <p:nvSpPr>
          <p:cNvPr id="4" name="灯片编号占位符 3"/>
          <p:cNvSpPr>
            <a:spLocks noGrp="1"/>
          </p:cNvSpPr>
          <p:nvPr>
            <p:ph type="sldNum" sz="quarter" idx="10"/>
          </p:nvPr>
        </p:nvSpPr>
        <p:spPr/>
        <p:txBody>
          <a:bodyPr/>
          <a:lstStyle/>
          <a:p>
            <a:pPr>
              <a:defRPr/>
            </a:pPr>
            <a:fld id="{09C3EF2F-8E1A-4A8D-899E-303B7E3B0B14}" type="slidenum">
              <a:rPr lang="en-US" altLang="zh-CN" smtClean="0"/>
              <a:pPr>
                <a:defRPr/>
              </a:pPr>
              <a:t>10</a:t>
            </a:fld>
            <a:endParaRPr lang="en-US" altLang="zh-CN"/>
          </a:p>
        </p:txBody>
      </p:sp>
    </p:spTree>
    <p:extLst>
      <p:ext uri="{BB962C8B-B14F-4D97-AF65-F5344CB8AC3E}">
        <p14:creationId xmlns:p14="http://schemas.microsoft.com/office/powerpoint/2010/main" val="330936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22715368-1108-4622-9707-1302AF29C5F4}" type="datetime1">
              <a:rPr lang="zh-CN" altLang="en-US"/>
              <a:pPr>
                <a:defRPr/>
              </a:pPr>
              <a:t>2021/2/15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r>
              <a:rPr lang="en-US" altLang="zh-CN"/>
              <a:t>Parallel Programming with  Intel Parallel Studio XE </a:t>
            </a:r>
            <a:fld id="{4EC9487D-EDE6-4240-988C-9B3801F6C3FE}" type="slidenum">
              <a:rPr lang="zh-CN" altLang="en-US"/>
              <a:pPr>
                <a:defRPr/>
              </a:pPr>
              <a:t>‹#›</a:t>
            </a:fld>
            <a:endParaRPr lang="zh-CN" altLang="en-US"/>
          </a:p>
        </p:txBody>
      </p:sp>
    </p:spTree>
    <p:extLst>
      <p:ext uri="{BB962C8B-B14F-4D97-AF65-F5344CB8AC3E}">
        <p14:creationId xmlns:p14="http://schemas.microsoft.com/office/powerpoint/2010/main" val="110849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840575C-E412-4327-A2D3-6A3689C503B1}" type="datetime1">
              <a:rPr lang="zh-CN" altLang="en-US"/>
              <a:pPr>
                <a:defRPr/>
              </a:pPr>
              <a:t>2021/2/15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BBFE60-31ED-427F-A1F2-3D69A70E3895}" type="slidenum">
              <a:rPr lang="zh-CN" altLang="en-US"/>
              <a:pPr>
                <a:defRPr/>
              </a:pPr>
              <a:t>‹#›</a:t>
            </a:fld>
            <a:endParaRPr lang="zh-CN" altLang="en-US"/>
          </a:p>
        </p:txBody>
      </p:sp>
    </p:spTree>
    <p:extLst>
      <p:ext uri="{BB962C8B-B14F-4D97-AF65-F5344CB8AC3E}">
        <p14:creationId xmlns:p14="http://schemas.microsoft.com/office/powerpoint/2010/main" val="335129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32D07A6-638C-4D27-B6AB-268E34B0E210}" type="datetime1">
              <a:rPr lang="zh-CN" altLang="en-US"/>
              <a:pPr>
                <a:defRPr/>
              </a:pPr>
              <a:t>2021/2/15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89239F-357D-482E-918D-3ED5A6357549}" type="slidenum">
              <a:rPr lang="zh-CN" altLang="en-US"/>
              <a:pPr>
                <a:defRPr/>
              </a:pPr>
              <a:t>‹#›</a:t>
            </a:fld>
            <a:endParaRPr lang="zh-CN" altLang="en-US"/>
          </a:p>
        </p:txBody>
      </p:sp>
    </p:spTree>
    <p:extLst>
      <p:ext uri="{BB962C8B-B14F-4D97-AF65-F5344CB8AC3E}">
        <p14:creationId xmlns:p14="http://schemas.microsoft.com/office/powerpoint/2010/main" val="98967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78122B3-86C5-44B2-A31D-101270A77D2F}" type="datetime1">
              <a:rPr lang="zh-CN" altLang="en-US"/>
              <a:pPr>
                <a:defRPr/>
              </a:pPr>
              <a:t>2021/2/15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2EB7A3-68BD-4CAE-8C14-8063AF6D8FB4}" type="slidenum">
              <a:rPr lang="zh-CN" altLang="en-US"/>
              <a:pPr>
                <a:defRPr/>
              </a:pPr>
              <a:t>‹#›</a:t>
            </a:fld>
            <a:endParaRPr lang="zh-CN" altLang="en-US"/>
          </a:p>
        </p:txBody>
      </p:sp>
    </p:spTree>
    <p:extLst>
      <p:ext uri="{BB962C8B-B14F-4D97-AF65-F5344CB8AC3E}">
        <p14:creationId xmlns:p14="http://schemas.microsoft.com/office/powerpoint/2010/main" val="299749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ECE3F79-A974-43C6-80E9-65454845AAAF}" type="datetime1">
              <a:rPr lang="zh-CN" altLang="en-US"/>
              <a:pPr>
                <a:defRPr/>
              </a:pPr>
              <a:t>2021/2/15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0CEB1A0-3023-43F0-97EE-02504FA71AA0}" type="slidenum">
              <a:rPr lang="zh-CN" altLang="en-US"/>
              <a:pPr>
                <a:defRPr/>
              </a:pPr>
              <a:t>‹#›</a:t>
            </a:fld>
            <a:endParaRPr lang="zh-CN" altLang="en-US"/>
          </a:p>
        </p:txBody>
      </p:sp>
    </p:spTree>
    <p:extLst>
      <p:ext uri="{BB962C8B-B14F-4D97-AF65-F5344CB8AC3E}">
        <p14:creationId xmlns:p14="http://schemas.microsoft.com/office/powerpoint/2010/main" val="336956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1F5DBBD-6995-4DED-8717-653520402F37}" type="datetime1">
              <a:rPr lang="zh-CN" altLang="en-US"/>
              <a:pPr>
                <a:defRPr/>
              </a:pPr>
              <a:t>2021/2/15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E5A321-DC3E-40F3-9C40-B0DC3FC0A8DA}" type="slidenum">
              <a:rPr lang="zh-CN" altLang="en-US"/>
              <a:pPr>
                <a:defRPr/>
              </a:pPr>
              <a:t>‹#›</a:t>
            </a:fld>
            <a:endParaRPr lang="zh-CN" altLang="en-US"/>
          </a:p>
        </p:txBody>
      </p:sp>
    </p:spTree>
    <p:extLst>
      <p:ext uri="{BB962C8B-B14F-4D97-AF65-F5344CB8AC3E}">
        <p14:creationId xmlns:p14="http://schemas.microsoft.com/office/powerpoint/2010/main" val="207197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ED07E25-5B42-4525-91B6-BC4BA244FC14}" type="datetime1">
              <a:rPr lang="zh-CN" altLang="en-US"/>
              <a:pPr>
                <a:defRPr/>
              </a:pPr>
              <a:t>2021/2/15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D7F7AEF-DFB1-4D8E-A0AD-E22BEDE34580}" type="slidenum">
              <a:rPr lang="zh-CN" altLang="en-US"/>
              <a:pPr>
                <a:defRPr/>
              </a:pPr>
              <a:t>‹#›</a:t>
            </a:fld>
            <a:endParaRPr lang="zh-CN" altLang="en-US"/>
          </a:p>
        </p:txBody>
      </p:sp>
    </p:spTree>
    <p:extLst>
      <p:ext uri="{BB962C8B-B14F-4D97-AF65-F5344CB8AC3E}">
        <p14:creationId xmlns:p14="http://schemas.microsoft.com/office/powerpoint/2010/main" val="18373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405611B-78D8-4A61-96EF-510306F2C2E5}" type="datetime1">
              <a:rPr lang="zh-CN" altLang="en-US"/>
              <a:pPr>
                <a:defRPr/>
              </a:pPr>
              <a:t>2021/2/15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307BB3E-743D-4008-8225-7E363631CBD4}" type="slidenum">
              <a:rPr lang="zh-CN" altLang="en-US"/>
              <a:pPr>
                <a:defRPr/>
              </a:pPr>
              <a:t>‹#›</a:t>
            </a:fld>
            <a:endParaRPr lang="zh-CN" altLang="en-US"/>
          </a:p>
        </p:txBody>
      </p:sp>
    </p:spTree>
    <p:extLst>
      <p:ext uri="{BB962C8B-B14F-4D97-AF65-F5344CB8AC3E}">
        <p14:creationId xmlns:p14="http://schemas.microsoft.com/office/powerpoint/2010/main" val="405895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FE8C386-04D6-401E-ABEB-7F953EC0AE82}" type="datetime1">
              <a:rPr lang="zh-CN" altLang="en-US"/>
              <a:pPr>
                <a:defRPr/>
              </a:pPr>
              <a:t>2021/2/15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91184C0-916E-4CCA-8FFE-169A3289BBF6}" type="slidenum">
              <a:rPr lang="zh-CN" altLang="en-US"/>
              <a:pPr>
                <a:defRPr/>
              </a:pPr>
              <a:t>‹#›</a:t>
            </a:fld>
            <a:endParaRPr lang="zh-CN" altLang="en-US"/>
          </a:p>
        </p:txBody>
      </p:sp>
    </p:spTree>
    <p:extLst>
      <p:ext uri="{BB962C8B-B14F-4D97-AF65-F5344CB8AC3E}">
        <p14:creationId xmlns:p14="http://schemas.microsoft.com/office/powerpoint/2010/main" val="202456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2C302E-8084-463D-98EB-665EE57F03FE}" type="datetime1">
              <a:rPr lang="zh-CN" altLang="en-US"/>
              <a:pPr>
                <a:defRPr/>
              </a:pPr>
              <a:t>2021/2/15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EC31BE3-27E6-45A3-9FD0-D6D377DA906F}" type="slidenum">
              <a:rPr lang="zh-CN" altLang="en-US"/>
              <a:pPr>
                <a:defRPr/>
              </a:pPr>
              <a:t>‹#›</a:t>
            </a:fld>
            <a:endParaRPr lang="zh-CN" altLang="en-US"/>
          </a:p>
        </p:txBody>
      </p:sp>
    </p:spTree>
    <p:extLst>
      <p:ext uri="{BB962C8B-B14F-4D97-AF65-F5344CB8AC3E}">
        <p14:creationId xmlns:p14="http://schemas.microsoft.com/office/powerpoint/2010/main" val="26252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7668163-2CD8-4BB8-820C-0D53A8BFBD48}" type="datetime1">
              <a:rPr lang="zh-CN" altLang="en-US"/>
              <a:pPr>
                <a:defRPr/>
              </a:pPr>
              <a:t>2021/2/15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531243-DBEA-4109-85A3-E82E485F61DF}" type="slidenum">
              <a:rPr lang="zh-CN" altLang="en-US"/>
              <a:pPr>
                <a:defRPr/>
              </a:pPr>
              <a:t>‹#›</a:t>
            </a:fld>
            <a:endParaRPr lang="zh-CN" altLang="en-US"/>
          </a:p>
        </p:txBody>
      </p:sp>
    </p:spTree>
    <p:extLst>
      <p:ext uri="{BB962C8B-B14F-4D97-AF65-F5344CB8AC3E}">
        <p14:creationId xmlns:p14="http://schemas.microsoft.com/office/powerpoint/2010/main" val="250198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F3A08E8D-C396-42F6-A6A4-94EA64FE17C5}" type="datetime1">
              <a:rPr lang="zh-CN" altLang="en-US"/>
              <a:pPr>
                <a:defRPr/>
              </a:pPr>
              <a:t>2021/2/15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41F4F0B-1E44-4A40-8C56-CF8BFA97AA04}" type="slidenum">
              <a:rPr lang="zh-CN" altLang="en-US"/>
              <a:pPr>
                <a:defRPr/>
              </a:pPr>
              <a:t>‹#›</a:t>
            </a:fld>
            <a:endParaRPr lang="zh-CN" altLang="en-US"/>
          </a:p>
        </p:txBody>
      </p:sp>
      <p:pic>
        <p:nvPicPr>
          <p:cNvPr id="1031" name="图片 9" descr="ppt-nhpccsz-4.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94447" y="0"/>
            <a:ext cx="113313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996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ilibili.com/video/av13130225?p=23"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257426"/>
            <a:ext cx="10363200" cy="1470025"/>
          </a:xfrm>
        </p:spPr>
        <p:txBody>
          <a:bodyPr/>
          <a:lstStyle/>
          <a:p>
            <a:r>
              <a:rPr lang="zh-CN" altLang="en-US" sz="8000" baseline="30000" dirty="0">
                <a:solidFill>
                  <a:srgbClr val="0070C0"/>
                </a:solidFill>
              </a:rPr>
              <a:t>计算机系统（二）</a:t>
            </a:r>
            <a:br>
              <a:rPr lang="en-US" altLang="zh-CN" sz="8000" baseline="30000" dirty="0">
                <a:solidFill>
                  <a:srgbClr val="0070C0"/>
                </a:solidFill>
              </a:rPr>
            </a:br>
            <a:r>
              <a:rPr lang="en-US" altLang="zh-CN" sz="4800" baseline="30000" dirty="0">
                <a:solidFill>
                  <a:srgbClr val="0070C0"/>
                </a:solidFill>
              </a:rPr>
              <a:t>COMPUTER SYSTEMS II: </a:t>
            </a:r>
            <a:br>
              <a:rPr lang="en-US" altLang="zh-CN" sz="4800" baseline="30000" dirty="0">
                <a:solidFill>
                  <a:srgbClr val="0070C0"/>
                </a:solidFill>
              </a:rPr>
            </a:br>
            <a:r>
              <a:rPr lang="en-US" altLang="zh-CN" sz="4800" baseline="30000" dirty="0">
                <a:solidFill>
                  <a:srgbClr val="0070C0"/>
                </a:solidFill>
              </a:rPr>
              <a:t>ARCHITECTURE AND PROGRAMMING</a:t>
            </a:r>
            <a:endParaRPr lang="zh-CN" altLang="en-US" sz="4800" baseline="30000" dirty="0">
              <a:solidFill>
                <a:srgbClr val="0070C0"/>
              </a:solidFill>
            </a:endParaRPr>
          </a:p>
        </p:txBody>
      </p:sp>
      <p:sp>
        <p:nvSpPr>
          <p:cNvPr id="3" name="副标题 2"/>
          <p:cNvSpPr>
            <a:spLocks noGrp="1"/>
          </p:cNvSpPr>
          <p:nvPr>
            <p:ph type="subTitle" idx="1"/>
          </p:nvPr>
        </p:nvSpPr>
        <p:spPr>
          <a:xfrm>
            <a:off x="1828800" y="4603751"/>
            <a:ext cx="8534400" cy="1752600"/>
          </a:xfrm>
        </p:spPr>
        <p:txBody>
          <a:bodyPr/>
          <a:lstStyle/>
          <a:p>
            <a:pPr algn="r"/>
            <a:r>
              <a:rPr lang="zh-CN" altLang="en-US" dirty="0"/>
              <a:t>深圳大学 计算机与软件学院</a:t>
            </a:r>
            <a:endParaRPr lang="en-US" altLang="zh-CN" dirty="0"/>
          </a:p>
          <a:p>
            <a:pPr algn="r"/>
            <a:r>
              <a:rPr lang="zh-CN" altLang="en-US" dirty="0"/>
              <a:t>罗秋明</a:t>
            </a:r>
            <a:endParaRPr lang="en-US" altLang="zh-CN" dirty="0"/>
          </a:p>
          <a:p>
            <a:pPr algn="r"/>
            <a:r>
              <a:rPr lang="en-US" altLang="zh-CN" dirty="0"/>
              <a:t>2020-3-9</a:t>
            </a:r>
          </a:p>
        </p:txBody>
      </p:sp>
      <p:sp>
        <p:nvSpPr>
          <p:cNvPr id="4" name="灯片编号占位符 3"/>
          <p:cNvSpPr>
            <a:spLocks noGrp="1"/>
          </p:cNvSpPr>
          <p:nvPr>
            <p:ph type="sldNum" sz="quarter" idx="12"/>
          </p:nvPr>
        </p:nvSpPr>
        <p:spPr/>
        <p:txBody>
          <a:bodyPr/>
          <a:lstStyle/>
          <a:p>
            <a:pPr>
              <a:defRPr/>
            </a:pPr>
            <a:fld id="{4EC9487D-EDE6-4240-988C-9B3801F6C3FE}" type="slidenum">
              <a:rPr lang="zh-CN" altLang="en-US" smtClean="0"/>
              <a:pPr>
                <a:defRPr/>
              </a:pPr>
              <a:t>1</a:t>
            </a:fld>
            <a:endParaRPr lang="zh-CN" altLang="en-US" dirty="0"/>
          </a:p>
        </p:txBody>
      </p:sp>
    </p:spTree>
    <p:extLst>
      <p:ext uri="{BB962C8B-B14F-4D97-AF65-F5344CB8AC3E}">
        <p14:creationId xmlns:p14="http://schemas.microsoft.com/office/powerpoint/2010/main" val="1184042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type="body" idx="1"/>
          </p:nvPr>
        </p:nvSpPr>
        <p:spPr>
          <a:xfrm>
            <a:off x="1895331" y="614364"/>
            <a:ext cx="8513762" cy="5741987"/>
          </a:xfrm>
        </p:spPr>
        <p:txBody>
          <a:bodyPr/>
          <a:lstStyle/>
          <a:p>
            <a:pPr>
              <a:buFontTx/>
              <a:buNone/>
            </a:pPr>
            <a:r>
              <a:rPr lang="zh-CN" altLang="en-US" sz="2200" dirty="0">
                <a:solidFill>
                  <a:srgbClr val="FF0000"/>
                </a:solidFill>
                <a:latin typeface="微软雅黑" pitchFamily="34" charset="-122"/>
                <a:ea typeface="微软雅黑" pitchFamily="34" charset="-122"/>
              </a:rPr>
              <a:t>三个主题：</a:t>
            </a:r>
          </a:p>
          <a:p>
            <a:r>
              <a:rPr lang="zh-CN" altLang="en-US" sz="2400" dirty="0">
                <a:latin typeface="微软雅黑" pitchFamily="34" charset="-122"/>
                <a:ea typeface="微软雅黑" pitchFamily="34" charset="-122"/>
              </a:rPr>
              <a:t>表示（</a:t>
            </a:r>
            <a:r>
              <a:rPr lang="en-US" altLang="zh-CN" sz="2400" dirty="0">
                <a:latin typeface="微软雅黑" pitchFamily="34" charset="-122"/>
                <a:ea typeface="微软雅黑" pitchFamily="34" charset="-122"/>
              </a:rPr>
              <a:t>Representation</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不同数据类型（包括带符号整数、无符号整数、浮点数、数组、结构等）在寄存器或存储器中如何</a:t>
            </a:r>
            <a:r>
              <a:rPr lang="zh-CN" altLang="en-US" sz="2000" dirty="0">
                <a:solidFill>
                  <a:srgbClr val="FF0000"/>
                </a:solidFill>
                <a:latin typeface="微软雅黑" pitchFamily="34" charset="-122"/>
                <a:ea typeface="微软雅黑" pitchFamily="34" charset="-122"/>
              </a:rPr>
              <a:t>表示</a:t>
            </a:r>
            <a:r>
              <a:rPr lang="zh-CN" altLang="en-US" sz="2000" dirty="0">
                <a:latin typeface="微软雅黑" pitchFamily="34" charset="-122"/>
                <a:ea typeface="微软雅黑" pitchFamily="34" charset="-122"/>
              </a:rPr>
              <a:t>和</a:t>
            </a:r>
            <a:r>
              <a:rPr lang="zh-CN" altLang="en-US" sz="2000" dirty="0">
                <a:solidFill>
                  <a:srgbClr val="FF0000"/>
                </a:solidFill>
                <a:latin typeface="微软雅黑" pitchFamily="34" charset="-122"/>
                <a:ea typeface="微软雅黑" pitchFamily="34" charset="-122"/>
              </a:rPr>
              <a:t>存储</a:t>
            </a:r>
            <a:r>
              <a:rPr lang="zh-CN" altLang="en-US" sz="20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指令如何表示和编码？（需要结合系统</a:t>
            </a: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存储地址（指针）如何表示以及如何生成复杂数据结构中数据元素的地址？</a:t>
            </a:r>
            <a:endParaRPr lang="en-US" altLang="zh-CN" sz="20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转换（</a:t>
            </a:r>
            <a:r>
              <a:rPr lang="en-US" altLang="zh-CN" sz="2400" dirty="0">
                <a:latin typeface="微软雅黑" pitchFamily="34" charset="-122"/>
                <a:ea typeface="微软雅黑" pitchFamily="34" charset="-122"/>
              </a:rPr>
              <a:t>Translation</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高级语言程序对应的机器级代码是怎样的？</a:t>
            </a:r>
            <a:endParaRPr lang="en-US" altLang="zh-CN" sz="20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执行控制流（</a:t>
            </a:r>
            <a:r>
              <a:rPr lang="en-US" altLang="zh-CN" sz="2400" dirty="0">
                <a:latin typeface="微软雅黑" pitchFamily="34" charset="-122"/>
                <a:ea typeface="微软雅黑" pitchFamily="34" charset="-122"/>
              </a:rPr>
              <a:t>Control flow</a:t>
            </a:r>
            <a:r>
              <a:rPr lang="zh-CN" altLang="en-US"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计算机能理解的“程序”是如何组织和控制的？</a:t>
            </a:r>
          </a:p>
          <a:p>
            <a:pPr lvl="1"/>
            <a:r>
              <a:rPr lang="zh-CN" altLang="en-US" sz="2000" dirty="0">
                <a:latin typeface="微软雅黑" pitchFamily="34" charset="-122"/>
                <a:ea typeface="微软雅黑" pitchFamily="34" charset="-122"/>
              </a:rPr>
              <a:t>如何在计算机中组织多个程序的并发执行？</a:t>
            </a:r>
          </a:p>
          <a:p>
            <a:pPr lvl="1"/>
            <a:r>
              <a:rPr lang="zh-CN" altLang="en-US" sz="2000" dirty="0">
                <a:latin typeface="微软雅黑" pitchFamily="34" charset="-122"/>
                <a:ea typeface="微软雅黑" pitchFamily="34" charset="-122"/>
              </a:rPr>
              <a:t>逻辑控制流中的异常事件及其处理</a:t>
            </a:r>
          </a:p>
          <a:p>
            <a:pPr lvl="1"/>
            <a:r>
              <a:rPr lang="en-US" altLang="zh-CN" sz="2000" dirty="0">
                <a:latin typeface="微软雅黑" pitchFamily="34" charset="-122"/>
                <a:ea typeface="微软雅黑" pitchFamily="34" charset="-122"/>
              </a:rPr>
              <a:t>I/O</a:t>
            </a:r>
            <a:r>
              <a:rPr lang="zh-CN" altLang="en-US" sz="2000" dirty="0">
                <a:latin typeface="微软雅黑" pitchFamily="34" charset="-122"/>
                <a:ea typeface="微软雅黑" pitchFamily="34" charset="-122"/>
              </a:rPr>
              <a:t>操作的执行控制流（用户态→内核态）</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10</a:t>
            </a:fld>
            <a:endParaRPr lang="en-US" altLang="zh-CN"/>
          </a:p>
        </p:txBody>
      </p:sp>
    </p:spTree>
    <p:extLst>
      <p:ext uri="{BB962C8B-B14F-4D97-AF65-F5344CB8AC3E}">
        <p14:creationId xmlns:p14="http://schemas.microsoft.com/office/powerpoint/2010/main" val="60281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7" dur="500"/>
                                        <p:tgtEl>
                                          <p:spTgt spid="4147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22" dur="500"/>
                                        <p:tgtEl>
                                          <p:spTgt spid="41472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4723">
                                            <p:txEl>
                                              <p:pRg st="8" end="8"/>
                                            </p:txEl>
                                          </p:spTgt>
                                        </p:tgtEl>
                                        <p:attrNameLst>
                                          <p:attrName>style.visibility</p:attrName>
                                        </p:attrNameLst>
                                      </p:cBhvr>
                                      <p:to>
                                        <p:strVal val="visible"/>
                                      </p:to>
                                    </p:set>
                                    <p:animEffect transition="in" filter="blinds(horizontal)">
                                      <p:cBhvr>
                                        <p:cTn id="27" dur="500"/>
                                        <p:tgtEl>
                                          <p:spTgt spid="41472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4723">
                                            <p:txEl>
                                              <p:pRg st="9" end="9"/>
                                            </p:txEl>
                                          </p:spTgt>
                                        </p:tgtEl>
                                        <p:attrNameLst>
                                          <p:attrName>style.visibility</p:attrName>
                                        </p:attrNameLst>
                                      </p:cBhvr>
                                      <p:to>
                                        <p:strVal val="visible"/>
                                      </p:to>
                                    </p:set>
                                    <p:animEffect transition="in" filter="blinds(horizontal)">
                                      <p:cBhvr>
                                        <p:cTn id="32" dur="500"/>
                                        <p:tgtEl>
                                          <p:spTgt spid="41472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4723">
                                            <p:txEl>
                                              <p:pRg st="10" end="10"/>
                                            </p:txEl>
                                          </p:spTgt>
                                        </p:tgtEl>
                                        <p:attrNameLst>
                                          <p:attrName>style.visibility</p:attrName>
                                        </p:attrNameLst>
                                      </p:cBhvr>
                                      <p:to>
                                        <p:strVal val="visible"/>
                                      </p:to>
                                    </p:set>
                                    <p:animEffect transition="in" filter="blinds(horizontal)">
                                      <p:cBhvr>
                                        <p:cTn id="37" dur="500"/>
                                        <p:tgtEl>
                                          <p:spTgt spid="4147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4723">
                                            <p:txEl>
                                              <p:pRg st="11" end="11"/>
                                            </p:txEl>
                                          </p:spTgt>
                                        </p:tgtEl>
                                        <p:attrNameLst>
                                          <p:attrName>style.visibility</p:attrName>
                                        </p:attrNameLst>
                                      </p:cBhvr>
                                      <p:to>
                                        <p:strVal val="visible"/>
                                      </p:to>
                                    </p:set>
                                    <p:animEffect transition="in" filter="blinds(horizontal)">
                                      <p:cBhvr>
                                        <p:cTn id="42"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1823683" y="420211"/>
            <a:ext cx="8229600" cy="561975"/>
          </a:xfrm>
        </p:spPr>
        <p:txBody>
          <a:bodyPr/>
          <a:lstStyle/>
          <a:p>
            <a:r>
              <a:rPr lang="zh-CN" altLang="en-US" dirty="0"/>
              <a:t>课程的意义</a:t>
            </a:r>
            <a:endParaRPr lang="zh-CN" altLang="en-US" sz="3600" dirty="0"/>
          </a:p>
        </p:txBody>
      </p:sp>
      <p:sp>
        <p:nvSpPr>
          <p:cNvPr id="386051" name="Rectangle 3"/>
          <p:cNvSpPr>
            <a:spLocks noGrp="1" noChangeArrowheads="1"/>
          </p:cNvSpPr>
          <p:nvPr>
            <p:ph type="body" idx="1"/>
          </p:nvPr>
        </p:nvSpPr>
        <p:spPr/>
        <p:txBody>
          <a:bodyPr/>
          <a:lstStyle/>
          <a:p>
            <a:pPr>
              <a:buFontTx/>
              <a:buNone/>
            </a:pPr>
            <a:r>
              <a:rPr lang="zh-CN" altLang="en-US" sz="2000" dirty="0">
                <a:latin typeface="微软雅黑" pitchFamily="34" charset="-122"/>
                <a:ea typeface="微软雅黑" pitchFamily="34" charset="-122"/>
              </a:rPr>
              <a:t>  </a:t>
            </a:r>
          </a:p>
          <a:p>
            <a:pPr>
              <a:buFontTx/>
              <a:buNone/>
            </a:pPr>
            <a:endParaRPr lang="zh-CN" altLang="en-US" sz="2000" dirty="0">
              <a:latin typeface="微软雅黑" pitchFamily="34" charset="-122"/>
              <a:ea typeface="微软雅黑" pitchFamily="34" charset="-122"/>
            </a:endParaRPr>
          </a:p>
          <a:p>
            <a:pPr>
              <a:buFontTx/>
              <a:buNone/>
            </a:pPr>
            <a:r>
              <a:rPr lang="zh-CN" altLang="en-US" sz="2000" dirty="0">
                <a:latin typeface="微软雅黑" pitchFamily="34" charset="-122"/>
                <a:ea typeface="微软雅黑" pitchFamily="34" charset="-122"/>
              </a:rPr>
              <a:t>   在有些</a:t>
            </a:r>
            <a:r>
              <a:rPr lang="en-US" altLang="zh-CN" sz="2000" dirty="0">
                <a:latin typeface="微软雅黑" pitchFamily="34" charset="-122"/>
                <a:ea typeface="微软雅黑" pitchFamily="34" charset="-122"/>
              </a:rPr>
              <a:t>32</a:t>
            </a:r>
            <a:r>
              <a:rPr lang="zh-CN" altLang="en-US" sz="2000" dirty="0">
                <a:latin typeface="微软雅黑" pitchFamily="34" charset="-122"/>
                <a:ea typeface="微软雅黑" pitchFamily="34" charset="-122"/>
              </a:rPr>
              <a:t>位系统上</a:t>
            </a:r>
          </a:p>
          <a:p>
            <a:pPr>
              <a:buFontTx/>
              <a:buNone/>
            </a:pPr>
            <a:endParaRPr lang="zh-CN" altLang="en-US" sz="2000" dirty="0">
              <a:latin typeface="微软雅黑" pitchFamily="34" charset="-122"/>
              <a:ea typeface="微软雅黑" pitchFamily="34" charset="-122"/>
            </a:endParaRPr>
          </a:p>
          <a:p>
            <a:pPr>
              <a:buFontTx/>
              <a:buNone/>
            </a:pPr>
            <a:r>
              <a:rPr lang="en-US" altLang="zh-CN" sz="2000" dirty="0">
                <a:latin typeface="微软雅黑" pitchFamily="34" charset="-122"/>
                <a:ea typeface="微软雅黑" pitchFamily="34" charset="-122"/>
              </a:rPr>
              <a:t>  -2147483648 &lt; 2147483647</a:t>
            </a:r>
          </a:p>
          <a:p>
            <a:pPr>
              <a:buFontTx/>
              <a:buNone/>
            </a:pPr>
            <a:r>
              <a:rPr lang="zh-CN" altLang="en-US" sz="2000" dirty="0">
                <a:latin typeface="微软雅黑" pitchFamily="34" charset="-122"/>
                <a:ea typeface="微软雅黑" pitchFamily="34" charset="-122"/>
              </a:rPr>
              <a:t>  结果为</a:t>
            </a:r>
            <a:r>
              <a:rPr lang="en-US" altLang="zh-CN" sz="2000" dirty="0">
                <a:latin typeface="微软雅黑" pitchFamily="34" charset="-122"/>
                <a:ea typeface="微软雅黑" pitchFamily="34" charset="-122"/>
              </a:rPr>
              <a:t>false</a:t>
            </a:r>
            <a:r>
              <a:rPr lang="zh-CN" altLang="en-US" sz="2000" dirty="0">
                <a:latin typeface="微软雅黑" pitchFamily="34" charset="-122"/>
                <a:ea typeface="微软雅黑" pitchFamily="34" charset="-122"/>
              </a:rPr>
              <a:t>（与事实不符），</a:t>
            </a:r>
            <a:r>
              <a:rPr lang="en-US" altLang="zh-CN" sz="2000" dirty="0">
                <a:solidFill>
                  <a:srgbClr val="FF0000"/>
                </a:solidFill>
                <a:latin typeface="微软雅黑" pitchFamily="34" charset="-122"/>
                <a:ea typeface="微软雅黑" pitchFamily="34" charset="-122"/>
              </a:rPr>
              <a:t>Why?</a:t>
            </a:r>
          </a:p>
          <a:p>
            <a:pPr>
              <a:buFontTx/>
              <a:buNone/>
            </a:pPr>
            <a:endParaRPr lang="zh-CN" altLang="en-US" sz="2000" dirty="0">
              <a:solidFill>
                <a:srgbClr val="FF0000"/>
              </a:solidFill>
              <a:latin typeface="微软雅黑" pitchFamily="34" charset="-122"/>
              <a:ea typeface="微软雅黑" pitchFamily="34" charset="-122"/>
            </a:endParaRPr>
          </a:p>
          <a:p>
            <a:pPr>
              <a:buFontTx/>
              <a:buNone/>
            </a:pPr>
            <a:r>
              <a:rPr lang="zh-CN" altLang="en-US"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 -2147483648;</a:t>
            </a:r>
          </a:p>
          <a:p>
            <a:pPr>
              <a:buFontTx/>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&lt; 2147483647</a:t>
            </a:r>
          </a:p>
          <a:p>
            <a:pPr>
              <a:buFontTx/>
              <a:buNone/>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结果为</a:t>
            </a:r>
            <a:r>
              <a:rPr lang="en-US" altLang="zh-CN" sz="2000" dirty="0">
                <a:latin typeface="微软雅黑" pitchFamily="34" charset="-122"/>
                <a:ea typeface="微软雅黑" pitchFamily="34" charset="-122"/>
              </a:rPr>
              <a:t>true</a:t>
            </a:r>
            <a:r>
              <a:rPr lang="zh-CN" altLang="en-US" sz="2000" dirty="0">
                <a:latin typeface="微软雅黑" pitchFamily="34" charset="-122"/>
                <a:ea typeface="微软雅黑" pitchFamily="34" charset="-122"/>
              </a:rPr>
              <a:t>，</a:t>
            </a:r>
            <a:r>
              <a:rPr lang="en-US" altLang="zh-CN" sz="2000" dirty="0">
                <a:solidFill>
                  <a:srgbClr val="FF0000"/>
                </a:solidFill>
                <a:latin typeface="微软雅黑" pitchFamily="34" charset="-122"/>
                <a:ea typeface="微软雅黑" pitchFamily="34" charset="-122"/>
              </a:rPr>
              <a:t>Why?</a:t>
            </a:r>
            <a:endParaRPr lang="zh-CN" altLang="en-US" sz="2000" dirty="0">
              <a:solidFill>
                <a:srgbClr val="FF0000"/>
              </a:solidFill>
              <a:latin typeface="微软雅黑" pitchFamily="34" charset="-122"/>
              <a:ea typeface="微软雅黑" pitchFamily="34" charset="-122"/>
            </a:endParaRPr>
          </a:p>
          <a:p>
            <a:pPr>
              <a:buFontTx/>
              <a:buNone/>
            </a:pPr>
            <a:endParaRPr lang="zh-CN" altLang="en-US" sz="2000" dirty="0">
              <a:solidFill>
                <a:srgbClr val="FF0000"/>
              </a:solidFill>
              <a:latin typeface="微软雅黑" pitchFamily="34" charset="-122"/>
              <a:ea typeface="微软雅黑" pitchFamily="34" charset="-122"/>
            </a:endParaRPr>
          </a:p>
          <a:p>
            <a:pPr>
              <a:buFontTx/>
              <a:buNone/>
            </a:pPr>
            <a:r>
              <a:rPr lang="en-US" altLang="zh-CN" sz="2000" dirty="0">
                <a:latin typeface="微软雅黑" pitchFamily="34" charset="-122"/>
                <a:ea typeface="微软雅黑" pitchFamily="34" charset="-122"/>
              </a:rPr>
              <a:t>   -2147483647-1  &lt;  2147483647”</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结果怎样？</a:t>
            </a:r>
          </a:p>
        </p:txBody>
      </p:sp>
      <p:sp>
        <p:nvSpPr>
          <p:cNvPr id="386052" name="Text Box 4"/>
          <p:cNvSpPr txBox="1">
            <a:spLocks noChangeArrowheads="1"/>
          </p:cNvSpPr>
          <p:nvPr/>
        </p:nvSpPr>
        <p:spPr bwMode="auto">
          <a:xfrm>
            <a:off x="7072312" y="2629504"/>
            <a:ext cx="3330575" cy="30956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dirty="0">
                <a:ea typeface="黑体" pitchFamily="49" charset="-122"/>
              </a:rPr>
              <a:t>理解该问题需要知道：</a:t>
            </a:r>
          </a:p>
          <a:p>
            <a:pPr>
              <a:spcBef>
                <a:spcPct val="20000"/>
              </a:spcBef>
            </a:pPr>
            <a:r>
              <a:rPr lang="zh-CN" altLang="en-US" sz="2400" b="1" dirty="0">
                <a:solidFill>
                  <a:srgbClr val="FF0000"/>
                </a:solidFill>
                <a:ea typeface="黑体" pitchFamily="49" charset="-122"/>
              </a:rPr>
              <a:t>编译器如何处理字面量</a:t>
            </a:r>
          </a:p>
          <a:p>
            <a:pPr>
              <a:spcBef>
                <a:spcPct val="20000"/>
              </a:spcBef>
            </a:pPr>
            <a:r>
              <a:rPr lang="zh-CN" altLang="en-US" sz="2400" b="1" dirty="0">
                <a:solidFill>
                  <a:srgbClr val="3366FF"/>
                </a:solidFill>
                <a:ea typeface="黑体" pitchFamily="49" charset="-122"/>
              </a:rPr>
              <a:t>机器级数据的表示</a:t>
            </a:r>
          </a:p>
          <a:p>
            <a:pPr>
              <a:spcBef>
                <a:spcPct val="20000"/>
              </a:spcBef>
            </a:pPr>
            <a:r>
              <a:rPr lang="zh-CN" altLang="en-US" sz="2400" b="1" dirty="0">
                <a:solidFill>
                  <a:srgbClr val="3366FF"/>
                </a:solidFill>
                <a:ea typeface="黑体" pitchFamily="49" charset="-122"/>
              </a:rPr>
              <a:t>高级语言中运算规则</a:t>
            </a:r>
          </a:p>
          <a:p>
            <a:pPr>
              <a:spcBef>
                <a:spcPct val="20000"/>
              </a:spcBef>
            </a:pPr>
            <a:r>
              <a:rPr lang="zh-CN" altLang="en-US" sz="2400" b="1" dirty="0">
                <a:solidFill>
                  <a:srgbClr val="3366FF"/>
                </a:solidFill>
                <a:ea typeface="黑体" pitchFamily="49" charset="-122"/>
              </a:rPr>
              <a:t>机器指令的含义和执行</a:t>
            </a:r>
          </a:p>
          <a:p>
            <a:pPr>
              <a:spcBef>
                <a:spcPct val="20000"/>
              </a:spcBef>
            </a:pPr>
            <a:r>
              <a:rPr lang="zh-CN" altLang="en-US" sz="2400" b="1" dirty="0">
                <a:solidFill>
                  <a:srgbClr val="3366FF"/>
                </a:solidFill>
                <a:ea typeface="黑体" pitchFamily="49" charset="-122"/>
              </a:rPr>
              <a:t>计算机内部的运算电路</a:t>
            </a:r>
          </a:p>
          <a:p>
            <a:pPr>
              <a:spcBef>
                <a:spcPct val="20000"/>
              </a:spcBef>
            </a:pPr>
            <a:r>
              <a:rPr lang="en-US" altLang="zh-CN" sz="2400" b="1" dirty="0">
                <a:solidFill>
                  <a:srgbClr val="3366FF"/>
                </a:solidFill>
                <a:latin typeface="黑体"/>
                <a:ea typeface="黑体" pitchFamily="49" charset="-122"/>
              </a:rPr>
              <a:t>……</a:t>
            </a:r>
            <a:endParaRPr lang="en-US" altLang="zh-CN" sz="2400" b="1" dirty="0">
              <a:solidFill>
                <a:srgbClr val="3366FF"/>
              </a:solidFill>
              <a:ea typeface="黑体" pitchFamily="49" charset="-122"/>
            </a:endParaRPr>
          </a:p>
        </p:txBody>
      </p:sp>
      <p:sp>
        <p:nvSpPr>
          <p:cNvPr id="3" name="TextBox 2"/>
          <p:cNvSpPr txBox="1"/>
          <p:nvPr/>
        </p:nvSpPr>
        <p:spPr>
          <a:xfrm>
            <a:off x="5555941" y="3744035"/>
            <a:ext cx="765085" cy="369332"/>
          </a:xfrm>
          <a:prstGeom prst="rect">
            <a:avLst/>
          </a:prstGeom>
          <a:noFill/>
        </p:spPr>
        <p:txBody>
          <a:bodyPr wrap="square" rtlCol="0">
            <a:spAutoFit/>
          </a:bodyPr>
          <a:lstStyle/>
          <a:p>
            <a:r>
              <a:rPr lang="en-US" altLang="zh-CN" dirty="0"/>
              <a:t>-2</a:t>
            </a:r>
            <a:r>
              <a:rPr lang="en-US" altLang="zh-CN" baseline="30000" dirty="0"/>
              <a:t>31</a:t>
            </a:r>
            <a:endParaRPr lang="zh-CN" altLang="en-US" baseline="30000" dirty="0"/>
          </a:p>
        </p:txBody>
      </p:sp>
      <p:sp>
        <p:nvSpPr>
          <p:cNvPr id="4" name="灯片编号占位符 3"/>
          <p:cNvSpPr>
            <a:spLocks noGrp="1"/>
          </p:cNvSpPr>
          <p:nvPr>
            <p:ph type="sldNum" sz="quarter" idx="12"/>
          </p:nvPr>
        </p:nvSpPr>
        <p:spPr/>
        <p:txBody>
          <a:bodyPr/>
          <a:lstStyle/>
          <a:p>
            <a:pPr>
              <a:defRPr/>
            </a:pPr>
            <a:fld id="{C04D5D84-F493-480C-9B02-1533CB18E289}" type="slidenum">
              <a:rPr lang="en-US" altLang="zh-CN" smtClean="0"/>
              <a:pPr>
                <a:defRPr/>
              </a:pPr>
              <a:t>11</a:t>
            </a:fld>
            <a:endParaRPr lang="en-US" altLang="zh-CN"/>
          </a:p>
        </p:txBody>
      </p:sp>
      <p:sp>
        <p:nvSpPr>
          <p:cNvPr id="2" name="矩形 1">
            <a:extLst>
              <a:ext uri="{FF2B5EF4-FFF2-40B4-BE49-F238E27FC236}">
                <a16:creationId xmlns:a16="http://schemas.microsoft.com/office/drawing/2014/main" id="{92E0A1C0-1CC7-4703-AE37-8F92E65B78CA}"/>
              </a:ext>
            </a:extLst>
          </p:cNvPr>
          <p:cNvSpPr/>
          <p:nvPr/>
        </p:nvSpPr>
        <p:spPr>
          <a:xfrm>
            <a:off x="6996114" y="1132871"/>
            <a:ext cx="4768678" cy="646331"/>
          </a:xfrm>
          <a:prstGeom prst="rect">
            <a:avLst/>
          </a:prstGeom>
        </p:spPr>
        <p:txBody>
          <a:bodyPr wrap="none">
            <a:spAutoFit/>
          </a:bodyPr>
          <a:lstStyle/>
          <a:p>
            <a:r>
              <a:rPr lang="zh-CN" altLang="en-US" dirty="0"/>
              <a:t>教学视频（</a:t>
            </a:r>
            <a:r>
              <a:rPr lang="en-US" altLang="zh-CN" dirty="0"/>
              <a:t>23m</a:t>
            </a:r>
            <a:r>
              <a:rPr lang="zh-CN" altLang="en-US" dirty="0"/>
              <a:t>）：</a:t>
            </a:r>
            <a:endParaRPr lang="en-US" altLang="zh-CN" dirty="0"/>
          </a:p>
          <a:p>
            <a:r>
              <a:rPr lang="en-US" altLang="zh-CN" dirty="0"/>
              <a:t>https://www.bilibili.com/video/av13130225?p=1</a:t>
            </a:r>
          </a:p>
        </p:txBody>
      </p:sp>
    </p:spTree>
    <p:extLst>
      <p:ext uri="{BB962C8B-B14F-4D97-AF65-F5344CB8AC3E}">
        <p14:creationId xmlns:p14="http://schemas.microsoft.com/office/powerpoint/2010/main" val="226831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blinds(horizontal)">
                                      <p:cBhvr>
                                        <p:cTn id="7" dur="500"/>
                                        <p:tgtEl>
                                          <p:spTgt spid="38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9" name="Rectangle 3"/>
          <p:cNvSpPr>
            <a:spLocks noGrp="1" noChangeArrowheads="1"/>
          </p:cNvSpPr>
          <p:nvPr>
            <p:ph type="body" idx="1"/>
          </p:nvPr>
        </p:nvSpPr>
        <p:spPr>
          <a:xfrm>
            <a:off x="1774825" y="773114"/>
            <a:ext cx="8731250" cy="5446197"/>
          </a:xfrm>
        </p:spPr>
        <p:txBody>
          <a:bodyPr/>
          <a:lstStyle/>
          <a:p>
            <a:pPr>
              <a:lnSpc>
                <a:spcPct val="150000"/>
              </a:lnSpc>
              <a:spcBef>
                <a:spcPct val="25000"/>
              </a:spcBef>
              <a:buFontTx/>
              <a:buNone/>
            </a:pPr>
            <a:r>
              <a:rPr lang="en-US" altLang="zh-CN" sz="2000" dirty="0">
                <a:solidFill>
                  <a:srgbClr val="CC3300"/>
                </a:solidFill>
              </a:rPr>
              <a:t>1</a:t>
            </a:r>
            <a:r>
              <a:rPr lang="zh-CN" altLang="en-US" sz="2000" dirty="0">
                <a:solidFill>
                  <a:srgbClr val="CC3300"/>
                </a:solidFill>
              </a:rPr>
              <a:t>）在</a:t>
            </a:r>
            <a:r>
              <a:rPr lang="en-US" altLang="zh-CN" sz="2000" dirty="0">
                <a:solidFill>
                  <a:srgbClr val="CC3300"/>
                </a:solidFill>
              </a:rPr>
              <a:t>ISO C90</a:t>
            </a:r>
            <a:r>
              <a:rPr lang="zh-CN" altLang="en-US" sz="2000" dirty="0">
                <a:solidFill>
                  <a:srgbClr val="CC3300"/>
                </a:solidFill>
              </a:rPr>
              <a:t>标准下 </a:t>
            </a:r>
            <a:r>
              <a:rPr lang="zh-CN" altLang="en-US" sz="2000" dirty="0">
                <a:solidFill>
                  <a:srgbClr val="CC3300"/>
                </a:solidFill>
                <a:latin typeface="微软雅黑" pitchFamily="34" charset="-122"/>
                <a:ea typeface="微软雅黑" pitchFamily="34" charset="-122"/>
              </a:rPr>
              <a:t>，</a:t>
            </a:r>
            <a:r>
              <a:rPr lang="en-US" altLang="zh-CN" sz="2000" dirty="0">
                <a:solidFill>
                  <a:srgbClr val="CC3300"/>
                </a:solidFill>
                <a:latin typeface="微软雅黑" pitchFamily="34" charset="-122"/>
                <a:ea typeface="微软雅黑" pitchFamily="34" charset="-122"/>
              </a:rPr>
              <a:t> -2147483648</a:t>
            </a:r>
            <a:r>
              <a:rPr lang="zh-CN" altLang="en-US" sz="2000" dirty="0">
                <a:solidFill>
                  <a:srgbClr val="CC3300"/>
                </a:solidFill>
                <a:latin typeface="微软雅黑" pitchFamily="34" charset="-122"/>
                <a:ea typeface="微软雅黑" pitchFamily="34" charset="-122"/>
              </a:rPr>
              <a:t>看成</a:t>
            </a:r>
            <a:r>
              <a:rPr lang="en-US" altLang="zh-CN" sz="2000" dirty="0">
                <a:solidFill>
                  <a:srgbClr val="CC3300"/>
                </a:solidFill>
                <a:latin typeface="微软雅黑" pitchFamily="34" charset="-122"/>
                <a:ea typeface="微软雅黑" pitchFamily="34" charset="-122"/>
              </a:rPr>
              <a:t>2</a:t>
            </a:r>
            <a:r>
              <a:rPr lang="zh-CN" altLang="en-US" sz="2000" dirty="0">
                <a:solidFill>
                  <a:srgbClr val="CC3300"/>
                </a:solidFill>
                <a:latin typeface="微软雅黑" pitchFamily="34" charset="-122"/>
                <a:ea typeface="微软雅黑" pitchFamily="34" charset="-122"/>
              </a:rPr>
              <a:t>个部分，先把</a:t>
            </a:r>
            <a:r>
              <a:rPr lang="en-US" altLang="zh-CN" sz="2000" dirty="0">
                <a:solidFill>
                  <a:srgbClr val="CC3300"/>
                </a:solidFill>
                <a:latin typeface="微软雅黑" pitchFamily="34" charset="-122"/>
                <a:ea typeface="微软雅黑" pitchFamily="34" charset="-122"/>
              </a:rPr>
              <a:t>2147483648</a:t>
            </a:r>
            <a:r>
              <a:rPr lang="zh-CN" altLang="en-US" sz="2000" dirty="0">
                <a:solidFill>
                  <a:srgbClr val="CC3300"/>
                </a:solidFill>
                <a:latin typeface="微软雅黑" pitchFamily="34" charset="-122"/>
                <a:ea typeface="微软雅黑" pitchFamily="34" charset="-122"/>
              </a:rPr>
              <a:t>看成</a:t>
            </a:r>
            <a:r>
              <a:rPr lang="en-US" altLang="zh-CN" sz="2000" dirty="0">
                <a:solidFill>
                  <a:srgbClr val="CC3300"/>
                </a:solidFill>
                <a:latin typeface="微软雅黑" pitchFamily="34" charset="-122"/>
                <a:ea typeface="微软雅黑" pitchFamily="34" charset="-122"/>
              </a:rPr>
              <a:t>unsigned </a:t>
            </a:r>
            <a:r>
              <a:rPr lang="en-US" altLang="zh-CN" sz="2000" dirty="0" err="1">
                <a:solidFill>
                  <a:srgbClr val="CC3300"/>
                </a:solidFill>
                <a:latin typeface="微软雅黑" pitchFamily="34" charset="-122"/>
                <a:ea typeface="微软雅黑" pitchFamily="34" charset="-122"/>
              </a:rPr>
              <a:t>int</a:t>
            </a:r>
            <a:r>
              <a:rPr lang="zh-CN" altLang="en-US" sz="2000" dirty="0">
                <a:solidFill>
                  <a:srgbClr val="CC3300"/>
                </a:solidFill>
                <a:latin typeface="微软雅黑" pitchFamily="34" charset="-122"/>
                <a:ea typeface="微软雅黑" pitchFamily="34" charset="-122"/>
              </a:rPr>
              <a:t>型</a:t>
            </a:r>
            <a:r>
              <a:rPr lang="en-US" altLang="zh-CN" sz="2000" dirty="0">
                <a:solidFill>
                  <a:srgbClr val="CC3300"/>
                </a:solidFill>
                <a:latin typeface="微软雅黑" pitchFamily="34" charset="-122"/>
                <a:ea typeface="微软雅黑" pitchFamily="34" charset="-122"/>
              </a:rPr>
              <a:t>2</a:t>
            </a:r>
            <a:r>
              <a:rPr lang="zh-CN" altLang="en-US" sz="2000" dirty="0">
                <a:solidFill>
                  <a:srgbClr val="CC3300"/>
                </a:solidFill>
                <a:latin typeface="微软雅黑" pitchFamily="34" charset="-122"/>
                <a:ea typeface="微软雅黑" pitchFamily="34" charset="-122"/>
              </a:rPr>
              <a:t>的</a:t>
            </a:r>
            <a:r>
              <a:rPr lang="en-US" altLang="zh-CN" sz="2000" dirty="0">
                <a:solidFill>
                  <a:srgbClr val="CC3300"/>
                </a:solidFill>
                <a:latin typeface="微软雅黑" pitchFamily="34" charset="-122"/>
                <a:ea typeface="微软雅黑" pitchFamily="34" charset="-122"/>
              </a:rPr>
              <a:t>31</a:t>
            </a:r>
            <a:r>
              <a:rPr lang="zh-CN" altLang="en-US" sz="2000" dirty="0">
                <a:solidFill>
                  <a:srgbClr val="CC3300"/>
                </a:solidFill>
                <a:latin typeface="微软雅黑" pitchFamily="34" charset="-122"/>
                <a:ea typeface="微软雅黑" pitchFamily="34" charset="-122"/>
              </a:rPr>
              <a:t>次，机器数是</a:t>
            </a:r>
            <a:r>
              <a:rPr lang="en-US" altLang="zh-CN" sz="2000" dirty="0">
                <a:solidFill>
                  <a:srgbClr val="CC3300"/>
                </a:solidFill>
                <a:latin typeface="微软雅黑" pitchFamily="34" charset="-122"/>
                <a:ea typeface="微软雅黑" pitchFamily="34" charset="-122"/>
              </a:rPr>
              <a:t>0x80000000</a:t>
            </a:r>
            <a:r>
              <a:rPr lang="zh-CN" altLang="en-US" sz="2000" dirty="0">
                <a:solidFill>
                  <a:srgbClr val="CC3300"/>
                </a:solidFill>
                <a:latin typeface="微软雅黑" pitchFamily="34" charset="-122"/>
                <a:ea typeface="微软雅黑" pitchFamily="34" charset="-122"/>
              </a:rPr>
              <a:t>，然后对其取补码，结果仍为</a:t>
            </a:r>
            <a:r>
              <a:rPr lang="en-US" altLang="zh-CN" sz="2000" dirty="0">
                <a:solidFill>
                  <a:srgbClr val="CC3300"/>
                </a:solidFill>
                <a:latin typeface="微软雅黑" pitchFamily="34" charset="-122"/>
                <a:ea typeface="微软雅黑" pitchFamily="34" charset="-122"/>
              </a:rPr>
              <a:t>0x80000000</a:t>
            </a:r>
            <a:r>
              <a:rPr lang="zh-CN" altLang="en-US" sz="2000" dirty="0">
                <a:solidFill>
                  <a:srgbClr val="CC3300"/>
                </a:solidFill>
                <a:latin typeface="微软雅黑" pitchFamily="34" charset="-122"/>
                <a:ea typeface="微软雅黑" pitchFamily="34" charset="-122"/>
              </a:rPr>
              <a:t>，因此</a:t>
            </a:r>
          </a:p>
          <a:p>
            <a:pPr>
              <a:lnSpc>
                <a:spcPct val="150000"/>
              </a:lnSpc>
              <a:spcBef>
                <a:spcPct val="25000"/>
              </a:spcBef>
              <a:buFontTx/>
              <a:buNone/>
            </a:pPr>
            <a:r>
              <a:rPr lang="zh-CN" altLang="en-US" sz="2000" dirty="0">
                <a:solidFill>
                  <a:srgbClr val="CC3300"/>
                </a:solidFill>
                <a:latin typeface="微软雅黑" pitchFamily="34" charset="-122"/>
                <a:ea typeface="微软雅黑" pitchFamily="34" charset="-122"/>
              </a:rPr>
              <a:t>    </a:t>
            </a:r>
            <a:r>
              <a:rPr lang="zh-CN" altLang="en-US" sz="2000" dirty="0">
                <a:solidFill>
                  <a:srgbClr val="0033CC"/>
                </a:solidFill>
                <a:latin typeface="微软雅黑" pitchFamily="34" charset="-122"/>
                <a:ea typeface="微软雅黑" pitchFamily="34" charset="-122"/>
              </a:rPr>
              <a:t>“</a:t>
            </a:r>
            <a:r>
              <a:rPr lang="en-US" altLang="zh-CN" sz="2000" dirty="0">
                <a:solidFill>
                  <a:srgbClr val="0033CC"/>
                </a:solidFill>
                <a:latin typeface="微软雅黑" pitchFamily="34" charset="-122"/>
                <a:ea typeface="微软雅黑" pitchFamily="34" charset="-122"/>
              </a:rPr>
              <a:t>-2147483648 &lt; 2147483647”</a:t>
            </a:r>
            <a:r>
              <a:rPr lang="zh-CN" altLang="en-US" sz="2000" dirty="0">
                <a:solidFill>
                  <a:srgbClr val="CC3300"/>
                </a:solidFill>
                <a:latin typeface="微软雅黑" pitchFamily="34" charset="-122"/>
                <a:ea typeface="微软雅黑" pitchFamily="34" charset="-122"/>
              </a:rPr>
              <a:t>按无符号数比较，</a:t>
            </a:r>
          </a:p>
          <a:p>
            <a:pPr>
              <a:lnSpc>
                <a:spcPct val="150000"/>
              </a:lnSpc>
              <a:spcBef>
                <a:spcPct val="25000"/>
              </a:spcBef>
              <a:buFontTx/>
              <a:buNone/>
            </a:pPr>
            <a:r>
              <a:rPr lang="en-US" altLang="zh-CN" sz="2000" dirty="0">
                <a:solidFill>
                  <a:srgbClr val="CC3300"/>
                </a:solidFill>
                <a:latin typeface="微软雅黑" pitchFamily="34" charset="-122"/>
                <a:ea typeface="微软雅黑" pitchFamily="34" charset="-122"/>
              </a:rPr>
              <a:t>     10……0B</a:t>
            </a:r>
            <a:r>
              <a:rPr lang="zh-CN" altLang="en-US" sz="2000" dirty="0">
                <a:solidFill>
                  <a:srgbClr val="CC3300"/>
                </a:solidFill>
                <a:latin typeface="微软雅黑" pitchFamily="34" charset="-122"/>
                <a:ea typeface="微软雅黑" pitchFamily="34" charset="-122"/>
              </a:rPr>
              <a:t>比</a:t>
            </a:r>
            <a:r>
              <a:rPr lang="en-US" altLang="zh-CN" sz="2000" dirty="0">
                <a:solidFill>
                  <a:srgbClr val="CC3300"/>
                </a:solidFill>
                <a:latin typeface="微软雅黑" pitchFamily="34" charset="-122"/>
                <a:ea typeface="微软雅黑" pitchFamily="34" charset="-122"/>
              </a:rPr>
              <a:t>01……1</a:t>
            </a:r>
            <a:r>
              <a:rPr lang="zh-CN" altLang="en-US" sz="2000" dirty="0">
                <a:solidFill>
                  <a:srgbClr val="CC3300"/>
                </a:solidFill>
                <a:latin typeface="微软雅黑" pitchFamily="34" charset="-122"/>
                <a:ea typeface="微软雅黑" pitchFamily="34" charset="-122"/>
              </a:rPr>
              <a:t>大，结果为</a:t>
            </a:r>
            <a:r>
              <a:rPr lang="en-US" altLang="zh-CN" sz="2000" dirty="0">
                <a:solidFill>
                  <a:srgbClr val="CC3300"/>
                </a:solidFill>
                <a:latin typeface="微软雅黑" pitchFamily="34" charset="-122"/>
                <a:ea typeface="微软雅黑" pitchFamily="34" charset="-122"/>
              </a:rPr>
              <a:t>false</a:t>
            </a:r>
            <a:r>
              <a:rPr lang="zh-CN" altLang="en-US" sz="2000" dirty="0">
                <a:solidFill>
                  <a:srgbClr val="CC3300"/>
                </a:solidFill>
                <a:latin typeface="微软雅黑" pitchFamily="34" charset="-122"/>
                <a:ea typeface="微软雅黑" pitchFamily="34" charset="-122"/>
              </a:rPr>
              <a:t>。</a:t>
            </a:r>
          </a:p>
          <a:p>
            <a:pPr>
              <a:lnSpc>
                <a:spcPct val="150000"/>
              </a:lnSpc>
              <a:spcBef>
                <a:spcPct val="25000"/>
              </a:spcBef>
              <a:buFontTx/>
              <a:buNone/>
            </a:pPr>
            <a:r>
              <a:rPr lang="zh-CN" altLang="en-US" sz="2000" dirty="0">
                <a:solidFill>
                  <a:srgbClr val="CC3300"/>
                </a:solidFill>
              </a:rPr>
              <a:t>     </a:t>
            </a:r>
            <a:r>
              <a:rPr lang="zh-CN" altLang="en-US" sz="2000" dirty="0">
                <a:solidFill>
                  <a:srgbClr val="008000"/>
                </a:solidFill>
              </a:rPr>
              <a:t>在</a:t>
            </a:r>
            <a:r>
              <a:rPr lang="en-US" altLang="zh-CN" sz="2000" dirty="0">
                <a:solidFill>
                  <a:srgbClr val="008000"/>
                </a:solidFill>
              </a:rPr>
              <a:t>ISO C99</a:t>
            </a:r>
            <a:r>
              <a:rPr lang="zh-CN" altLang="en-US" sz="2000" dirty="0">
                <a:solidFill>
                  <a:srgbClr val="008000"/>
                </a:solidFill>
              </a:rPr>
              <a:t>标准下 ，</a:t>
            </a:r>
            <a:r>
              <a:rPr lang="en-US" altLang="zh-CN" sz="2000" dirty="0">
                <a:solidFill>
                  <a:srgbClr val="008000"/>
                </a:solidFill>
                <a:latin typeface="微软雅黑" pitchFamily="34" charset="-122"/>
                <a:ea typeface="微软雅黑" pitchFamily="34" charset="-122"/>
              </a:rPr>
              <a:t>2147483648</a:t>
            </a:r>
            <a:r>
              <a:rPr lang="zh-CN" altLang="en-US" sz="2000" dirty="0">
                <a:solidFill>
                  <a:srgbClr val="008000"/>
                </a:solidFill>
                <a:latin typeface="微软雅黑" pitchFamily="34" charset="-122"/>
                <a:ea typeface="微软雅黑" pitchFamily="34" charset="-122"/>
              </a:rPr>
              <a:t>为</a:t>
            </a:r>
            <a:r>
              <a:rPr lang="en-US" altLang="zh-CN" sz="2000" dirty="0">
                <a:solidFill>
                  <a:srgbClr val="008000"/>
                </a:solidFill>
                <a:latin typeface="微软雅黑" pitchFamily="34" charset="-122"/>
                <a:ea typeface="微软雅黑" pitchFamily="34" charset="-122"/>
              </a:rPr>
              <a:t>long </a:t>
            </a:r>
            <a:r>
              <a:rPr lang="en-US" altLang="zh-CN" sz="2000" dirty="0" err="1">
                <a:solidFill>
                  <a:srgbClr val="008000"/>
                </a:solidFill>
                <a:latin typeface="微软雅黑" pitchFamily="34" charset="-122"/>
                <a:ea typeface="微软雅黑" pitchFamily="34" charset="-122"/>
              </a:rPr>
              <a:t>long</a:t>
            </a:r>
            <a:r>
              <a:rPr lang="zh-CN" altLang="en-US" sz="2000" dirty="0">
                <a:solidFill>
                  <a:srgbClr val="008000"/>
                </a:solidFill>
                <a:latin typeface="微软雅黑" pitchFamily="34" charset="-122"/>
                <a:ea typeface="微软雅黑" pitchFamily="34" charset="-122"/>
              </a:rPr>
              <a:t>型，因此</a:t>
            </a:r>
          </a:p>
          <a:p>
            <a:pPr>
              <a:lnSpc>
                <a:spcPct val="150000"/>
              </a:lnSpc>
              <a:spcBef>
                <a:spcPct val="25000"/>
              </a:spcBef>
              <a:buFontTx/>
              <a:buNone/>
            </a:pPr>
            <a:r>
              <a:rPr lang="zh-CN" altLang="en-US" sz="2000" dirty="0">
                <a:solidFill>
                  <a:srgbClr val="008000"/>
                </a:solidFill>
                <a:latin typeface="微软雅黑" pitchFamily="34" charset="-122"/>
                <a:ea typeface="微软雅黑" pitchFamily="34" charset="-122"/>
              </a:rPr>
              <a:t>    </a:t>
            </a:r>
            <a:r>
              <a:rPr lang="zh-CN" altLang="en-US" sz="2000" dirty="0">
                <a:solidFill>
                  <a:srgbClr val="0033CC"/>
                </a:solidFill>
                <a:latin typeface="微软雅黑" pitchFamily="34" charset="-122"/>
                <a:ea typeface="微软雅黑" pitchFamily="34" charset="-122"/>
              </a:rPr>
              <a:t>“</a:t>
            </a:r>
            <a:r>
              <a:rPr lang="en-US" altLang="zh-CN" sz="2000" dirty="0">
                <a:solidFill>
                  <a:srgbClr val="0033CC"/>
                </a:solidFill>
                <a:latin typeface="微软雅黑" pitchFamily="34" charset="-122"/>
                <a:ea typeface="微软雅黑" pitchFamily="34" charset="-122"/>
              </a:rPr>
              <a:t>-2147483648 &lt; 2147483647”</a:t>
            </a:r>
            <a:r>
              <a:rPr lang="zh-CN" altLang="en-US" sz="2000" dirty="0">
                <a:solidFill>
                  <a:srgbClr val="008000"/>
                </a:solidFill>
                <a:latin typeface="微软雅黑" pitchFamily="34" charset="-122"/>
                <a:ea typeface="微软雅黑" pitchFamily="34" charset="-122"/>
              </a:rPr>
              <a:t>按带符号整数比较，</a:t>
            </a:r>
          </a:p>
          <a:p>
            <a:pPr>
              <a:lnSpc>
                <a:spcPct val="150000"/>
              </a:lnSpc>
              <a:spcBef>
                <a:spcPct val="25000"/>
              </a:spcBef>
              <a:buFontTx/>
              <a:buNone/>
            </a:pPr>
            <a:r>
              <a:rPr lang="en-US" altLang="zh-CN" sz="2000" dirty="0">
                <a:solidFill>
                  <a:srgbClr val="008000"/>
                </a:solidFill>
                <a:latin typeface="微软雅黑" pitchFamily="34" charset="-122"/>
                <a:ea typeface="微软雅黑" pitchFamily="34" charset="-122"/>
              </a:rPr>
              <a:t>     10……0B</a:t>
            </a:r>
            <a:r>
              <a:rPr lang="zh-CN" altLang="en-US" sz="2000" dirty="0">
                <a:solidFill>
                  <a:srgbClr val="008000"/>
                </a:solidFill>
                <a:latin typeface="微软雅黑" pitchFamily="34" charset="-122"/>
                <a:ea typeface="微软雅黑" pitchFamily="34" charset="-122"/>
              </a:rPr>
              <a:t>比</a:t>
            </a:r>
            <a:r>
              <a:rPr lang="en-US" altLang="zh-CN" sz="2000" dirty="0">
                <a:solidFill>
                  <a:srgbClr val="008000"/>
                </a:solidFill>
                <a:latin typeface="微软雅黑" pitchFamily="34" charset="-122"/>
                <a:ea typeface="微软雅黑" pitchFamily="34" charset="-122"/>
              </a:rPr>
              <a:t>01……1</a:t>
            </a:r>
            <a:r>
              <a:rPr lang="zh-CN" altLang="en-US" sz="2000" dirty="0">
                <a:solidFill>
                  <a:srgbClr val="008000"/>
                </a:solidFill>
                <a:latin typeface="微软雅黑" pitchFamily="34" charset="-122"/>
                <a:ea typeface="微软雅黑" pitchFamily="34" charset="-122"/>
              </a:rPr>
              <a:t>小，结果为</a:t>
            </a:r>
            <a:r>
              <a:rPr lang="en-US" altLang="zh-CN" sz="2000" dirty="0">
                <a:solidFill>
                  <a:srgbClr val="008000"/>
                </a:solidFill>
                <a:latin typeface="微软雅黑" pitchFamily="34" charset="-122"/>
                <a:ea typeface="微软雅黑" pitchFamily="34" charset="-122"/>
              </a:rPr>
              <a:t>true</a:t>
            </a:r>
            <a:r>
              <a:rPr lang="zh-CN" altLang="en-US" sz="2000" dirty="0">
                <a:solidFill>
                  <a:srgbClr val="008000"/>
                </a:solidFill>
                <a:latin typeface="微软雅黑" pitchFamily="34" charset="-122"/>
                <a:ea typeface="微软雅黑" pitchFamily="34" charset="-122"/>
              </a:rPr>
              <a:t>。</a:t>
            </a:r>
          </a:p>
          <a:p>
            <a:pPr>
              <a:lnSpc>
                <a:spcPct val="150000"/>
              </a:lnSpc>
              <a:spcBef>
                <a:spcPct val="25000"/>
              </a:spcBef>
              <a:buFontTx/>
              <a:buNone/>
            </a:pPr>
            <a:r>
              <a:rPr lang="en-US" altLang="zh-CN" sz="2000" dirty="0">
                <a:solidFill>
                  <a:srgbClr val="CC3300"/>
                </a:solidFill>
              </a:rPr>
              <a:t>2</a:t>
            </a:r>
            <a:r>
              <a:rPr lang="zh-CN" altLang="en-US" sz="2000" dirty="0">
                <a:solidFill>
                  <a:srgbClr val="CC3300"/>
                </a:solidFill>
              </a:rPr>
              <a:t>）</a:t>
            </a:r>
            <a:r>
              <a:rPr lang="en-US" altLang="zh-CN" sz="2000" dirty="0" err="1">
                <a:solidFill>
                  <a:srgbClr val="0033CC"/>
                </a:solidFill>
                <a:latin typeface="微软雅黑" pitchFamily="34" charset="-122"/>
                <a:ea typeface="微软雅黑" pitchFamily="34" charset="-122"/>
              </a:rPr>
              <a:t>i</a:t>
            </a:r>
            <a:r>
              <a:rPr lang="en-US" altLang="zh-CN" sz="2000" dirty="0">
                <a:solidFill>
                  <a:srgbClr val="0033CC"/>
                </a:solidFill>
                <a:latin typeface="微软雅黑" pitchFamily="34" charset="-122"/>
                <a:ea typeface="微软雅黑" pitchFamily="34" charset="-122"/>
              </a:rPr>
              <a:t> &lt; 2147483647 </a:t>
            </a:r>
            <a:r>
              <a:rPr lang="zh-CN" altLang="en-US" sz="2000" dirty="0">
                <a:latin typeface="微软雅黑" pitchFamily="34" charset="-122"/>
                <a:ea typeface="微软雅黑" pitchFamily="34" charset="-122"/>
              </a:rPr>
              <a:t>按</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型数比较，结果为</a:t>
            </a:r>
            <a:r>
              <a:rPr lang="en-US" altLang="zh-CN" sz="2000" dirty="0">
                <a:latin typeface="微软雅黑" pitchFamily="34" charset="-122"/>
                <a:ea typeface="微软雅黑" pitchFamily="34" charset="-122"/>
              </a:rPr>
              <a:t>true</a:t>
            </a:r>
            <a:r>
              <a:rPr lang="zh-CN" altLang="en-US" sz="2000" dirty="0">
                <a:latin typeface="微软雅黑" pitchFamily="34" charset="-122"/>
                <a:ea typeface="微软雅黑" pitchFamily="34" charset="-122"/>
              </a:rPr>
              <a:t>。</a:t>
            </a:r>
          </a:p>
          <a:p>
            <a:pPr>
              <a:lnSpc>
                <a:spcPct val="150000"/>
              </a:lnSpc>
              <a:spcBef>
                <a:spcPct val="25000"/>
              </a:spcBef>
              <a:buFontTx/>
              <a:buNone/>
            </a:pPr>
            <a:r>
              <a:rPr lang="en-US" altLang="zh-CN" sz="2000" dirty="0">
                <a:solidFill>
                  <a:srgbClr val="CC3300"/>
                </a:solidFill>
              </a:rPr>
              <a:t>3</a:t>
            </a:r>
            <a:r>
              <a:rPr lang="zh-CN" altLang="en-US" sz="2000" dirty="0">
                <a:solidFill>
                  <a:srgbClr val="CC3300"/>
                </a:solidFill>
              </a:rPr>
              <a:t>）</a:t>
            </a:r>
            <a:r>
              <a:rPr lang="en-US" altLang="zh-CN" sz="2000" dirty="0">
                <a:solidFill>
                  <a:srgbClr val="0033CC"/>
                </a:solidFill>
                <a:latin typeface="微软雅黑" pitchFamily="34" charset="-122"/>
                <a:ea typeface="微软雅黑" pitchFamily="34" charset="-122"/>
              </a:rPr>
              <a:t>-2147483647-1 &lt; 2147483647 </a:t>
            </a:r>
            <a:r>
              <a:rPr lang="zh-CN" altLang="en-US" sz="2000" dirty="0">
                <a:latin typeface="微软雅黑" pitchFamily="34" charset="-122"/>
                <a:ea typeface="微软雅黑" pitchFamily="34" charset="-122"/>
              </a:rPr>
              <a:t>按</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型比较，结果为</a:t>
            </a:r>
            <a:r>
              <a:rPr lang="en-US" altLang="zh-CN" sz="2000" dirty="0">
                <a:latin typeface="微软雅黑" pitchFamily="34" charset="-122"/>
                <a:ea typeface="微软雅黑" pitchFamily="34" charset="-122"/>
              </a:rPr>
              <a:t>true</a:t>
            </a:r>
            <a:r>
              <a:rPr lang="zh-CN" altLang="en-US" sz="2000" dirty="0">
                <a:latin typeface="微软雅黑" pitchFamily="34" charset="-122"/>
                <a:ea typeface="微软雅黑" pitchFamily="34" charset="-122"/>
              </a:rPr>
              <a:t>。</a:t>
            </a:r>
          </a:p>
        </p:txBody>
      </p:sp>
      <p:sp>
        <p:nvSpPr>
          <p:cNvPr id="623620" name="Text Box 4"/>
          <p:cNvSpPr txBox="1">
            <a:spLocks noChangeArrowheads="1"/>
          </p:cNvSpPr>
          <p:nvPr/>
        </p:nvSpPr>
        <p:spPr bwMode="auto">
          <a:xfrm>
            <a:off x="9066330" y="2213866"/>
            <a:ext cx="1350962" cy="1190625"/>
          </a:xfrm>
          <a:prstGeom prst="rect">
            <a:avLst/>
          </a:prstGeom>
          <a:noFill/>
          <a:ln w="9525">
            <a:noFill/>
            <a:miter lim="800000"/>
            <a:headEnd/>
            <a:tailEnd/>
          </a:ln>
          <a:effectLst/>
        </p:spPr>
        <p:txBody>
          <a:bodyPr lIns="0" rIns="0">
            <a:spAutoFit/>
          </a:bodyPr>
          <a:lstStyle/>
          <a:p>
            <a:pPr>
              <a:spcBef>
                <a:spcPct val="50000"/>
              </a:spcBef>
            </a:pPr>
            <a:r>
              <a:rPr lang="zh-CN" altLang="en-US" b="1" dirty="0">
                <a:solidFill>
                  <a:srgbClr val="FF0000"/>
                </a:solidFill>
                <a:latin typeface="微软雅黑" pitchFamily="34" charset="-122"/>
                <a:ea typeface="微软雅黑" pitchFamily="34" charset="-122"/>
              </a:rPr>
              <a:t>由</a:t>
            </a:r>
            <a:r>
              <a:rPr lang="en-US" altLang="zh-CN" b="1" dirty="0">
                <a:solidFill>
                  <a:srgbClr val="FF0000"/>
                </a:solidFill>
                <a:latin typeface="微软雅黑" pitchFamily="34" charset="-122"/>
                <a:ea typeface="微软雅黑" pitchFamily="34" charset="-122"/>
              </a:rPr>
              <a:t>C</a:t>
            </a:r>
            <a:r>
              <a:rPr lang="zh-CN" altLang="en-US" b="1" dirty="0">
                <a:solidFill>
                  <a:srgbClr val="FF0000"/>
                </a:solidFill>
                <a:latin typeface="微软雅黑" pitchFamily="34" charset="-122"/>
                <a:ea typeface="微软雅黑" pitchFamily="34" charset="-122"/>
              </a:rPr>
              <a:t>语言中的“</a:t>
            </a:r>
            <a:r>
              <a:rPr lang="en-US" altLang="zh-CN" b="1" dirty="0">
                <a:solidFill>
                  <a:srgbClr val="FF0000"/>
                </a:solidFill>
                <a:latin typeface="微软雅黑" pitchFamily="34" charset="-122"/>
                <a:ea typeface="微软雅黑" pitchFamily="34" charset="-122"/>
              </a:rPr>
              <a:t>Integer Promotion”</a:t>
            </a:r>
            <a:r>
              <a:rPr lang="zh-CN" altLang="en-US" b="1" dirty="0">
                <a:solidFill>
                  <a:srgbClr val="FF0000"/>
                </a:solidFill>
                <a:latin typeface="微软雅黑" pitchFamily="34" charset="-122"/>
                <a:ea typeface="微软雅黑" pitchFamily="34" charset="-122"/>
              </a:rPr>
              <a:t>规则决定的。</a:t>
            </a: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12</a:t>
            </a:fld>
            <a:endParaRPr lang="en-US" altLang="zh-CN">
              <a:solidFill>
                <a:srgbClr val="000000"/>
              </a:solidFill>
            </a:endParaRPr>
          </a:p>
        </p:txBody>
      </p:sp>
    </p:spTree>
    <p:extLst>
      <p:ext uri="{BB962C8B-B14F-4D97-AF65-F5344CB8AC3E}">
        <p14:creationId xmlns:p14="http://schemas.microsoft.com/office/powerpoint/2010/main" val="396958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linds(horizontal)">
                                      <p:cBhvr>
                                        <p:cTn id="7" dur="500"/>
                                        <p:tgtEl>
                                          <p:spTgt spid="6236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10" dur="500"/>
                                        <p:tgtEl>
                                          <p:spTgt spid="6236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3" dur="500"/>
                                        <p:tgtEl>
                                          <p:spTgt spid="6236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18" dur="500"/>
                                        <p:tgtEl>
                                          <p:spTgt spid="62361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23619">
                                            <p:txEl>
                                              <p:pRg st="4" end="4"/>
                                            </p:txEl>
                                          </p:spTgt>
                                        </p:tgtEl>
                                        <p:attrNameLst>
                                          <p:attrName>style.visibility</p:attrName>
                                        </p:attrNameLst>
                                      </p:cBhvr>
                                      <p:to>
                                        <p:strVal val="visible"/>
                                      </p:to>
                                    </p:set>
                                    <p:animEffect transition="in" filter="blinds(horizontal)">
                                      <p:cBhvr>
                                        <p:cTn id="21" dur="500"/>
                                        <p:tgtEl>
                                          <p:spTgt spid="62361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4" dur="500"/>
                                        <p:tgtEl>
                                          <p:spTgt spid="62361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29" dur="500"/>
                                        <p:tgtEl>
                                          <p:spTgt spid="62361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4" dur="500"/>
                                        <p:tgtEl>
                                          <p:spTgt spid="62361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23620"/>
                                        </p:tgtEl>
                                        <p:attrNameLst>
                                          <p:attrName>style.visibility</p:attrName>
                                        </p:attrNameLst>
                                      </p:cBhvr>
                                      <p:to>
                                        <p:strVal val="visible"/>
                                      </p:to>
                                    </p:set>
                                    <p:animEffect transition="in" filter="blinds(horizontal)">
                                      <p:cBhvr>
                                        <p:cTn id="39" dur="500"/>
                                        <p:tgtEl>
                                          <p:spTgt spid="623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6681018" y="98426"/>
            <a:ext cx="3529781" cy="561975"/>
          </a:xfrm>
        </p:spPr>
        <p:txBody>
          <a:bodyPr/>
          <a:lstStyle/>
          <a:p>
            <a:r>
              <a:rPr lang="zh-CN" altLang="en-US" dirty="0"/>
              <a:t>课程的意义</a:t>
            </a:r>
            <a:endParaRPr lang="zh-CN" altLang="en-US" sz="3600" dirty="0"/>
          </a:p>
        </p:txBody>
      </p:sp>
      <p:pic>
        <p:nvPicPr>
          <p:cNvPr id="539650" name="Picture 2"/>
          <p:cNvPicPr>
            <a:picLocks noChangeAspect="1" noChangeArrowheads="1"/>
          </p:cNvPicPr>
          <p:nvPr/>
        </p:nvPicPr>
        <p:blipFill>
          <a:blip r:embed="rId3"/>
          <a:srcRect/>
          <a:stretch>
            <a:fillRect/>
          </a:stretch>
        </p:blipFill>
        <p:spPr bwMode="auto">
          <a:xfrm>
            <a:off x="1881158" y="857232"/>
            <a:ext cx="8306639" cy="5429288"/>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13</a:t>
            </a:fld>
            <a:endParaRPr lang="en-US" altLang="zh-CN">
              <a:solidFill>
                <a:srgbClr val="000000"/>
              </a:solidFill>
            </a:endParaRPr>
          </a:p>
        </p:txBody>
      </p:sp>
    </p:spTree>
    <p:extLst>
      <p:ext uri="{BB962C8B-B14F-4D97-AF65-F5344CB8AC3E}">
        <p14:creationId xmlns:p14="http://schemas.microsoft.com/office/powerpoint/2010/main" val="405434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p:cNvPicPr>
            <a:picLocks noChangeAspect="1" noChangeArrowheads="1"/>
          </p:cNvPicPr>
          <p:nvPr/>
        </p:nvPicPr>
        <p:blipFill>
          <a:blip r:embed="rId3"/>
          <a:srcRect/>
          <a:stretch>
            <a:fillRect/>
          </a:stretch>
        </p:blipFill>
        <p:spPr bwMode="auto">
          <a:xfrm>
            <a:off x="1666844" y="2786058"/>
            <a:ext cx="6458158" cy="3929090"/>
          </a:xfrm>
          <a:prstGeom prst="rect">
            <a:avLst/>
          </a:prstGeom>
          <a:noFill/>
          <a:ln w="9525">
            <a:noFill/>
            <a:miter lim="800000"/>
            <a:headEnd/>
            <a:tailEnd/>
          </a:ln>
          <a:effectLst/>
        </p:spPr>
      </p:pic>
      <p:pic>
        <p:nvPicPr>
          <p:cNvPr id="585731" name="Picture 3"/>
          <p:cNvPicPr>
            <a:picLocks noChangeAspect="1" noChangeArrowheads="1"/>
          </p:cNvPicPr>
          <p:nvPr/>
        </p:nvPicPr>
        <p:blipFill>
          <a:blip r:embed="rId4"/>
          <a:srcRect/>
          <a:stretch>
            <a:fillRect/>
          </a:stretch>
        </p:blipFill>
        <p:spPr bwMode="auto">
          <a:xfrm>
            <a:off x="4667241" y="71414"/>
            <a:ext cx="5880271" cy="3571900"/>
          </a:xfrm>
          <a:prstGeom prst="rect">
            <a:avLst/>
          </a:prstGeom>
          <a:noFill/>
          <a:ln w="9525">
            <a:noFill/>
            <a:miter lim="800000"/>
            <a:headEnd/>
            <a:tailEnd/>
          </a:ln>
          <a:effectLst/>
        </p:spPr>
      </p:pic>
      <p:cxnSp>
        <p:nvCxnSpPr>
          <p:cNvPr id="9" name="直接连接符 8"/>
          <p:cNvCxnSpPr/>
          <p:nvPr/>
        </p:nvCxnSpPr>
        <p:spPr>
          <a:xfrm rot="5400000">
            <a:off x="2809864" y="1857376"/>
            <a:ext cx="3714752"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4667240" y="3714752"/>
            <a:ext cx="5857916"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81159" y="1357298"/>
            <a:ext cx="2457917" cy="523220"/>
          </a:xfrm>
          <a:prstGeom prst="rect">
            <a:avLst/>
          </a:prstGeom>
          <a:noFill/>
        </p:spPr>
        <p:txBody>
          <a:bodyPr wrap="none" rtlCol="0">
            <a:spAutoFit/>
          </a:bodyPr>
          <a:lstStyle/>
          <a:p>
            <a:r>
              <a:rPr lang="en-US" altLang="zh-CN" sz="2800" dirty="0">
                <a:solidFill>
                  <a:srgbClr val="FF0000"/>
                </a:solidFill>
              </a:rPr>
              <a:t>Any difference?</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14</a:t>
            </a:fld>
            <a:endParaRPr lang="en-US" altLang="zh-CN">
              <a:solidFill>
                <a:srgbClr val="000000"/>
              </a:solidFill>
            </a:endParaRPr>
          </a:p>
        </p:txBody>
      </p:sp>
    </p:spTree>
    <p:extLst>
      <p:ext uri="{BB962C8B-B14F-4D97-AF65-F5344CB8AC3E}">
        <p14:creationId xmlns:p14="http://schemas.microsoft.com/office/powerpoint/2010/main" val="314743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p:cNvPicPr>
            <a:picLocks noChangeAspect="1" noChangeArrowheads="1"/>
          </p:cNvPicPr>
          <p:nvPr/>
        </p:nvPicPr>
        <p:blipFill>
          <a:blip r:embed="rId3"/>
          <a:srcRect/>
          <a:stretch>
            <a:fillRect/>
          </a:stretch>
        </p:blipFill>
        <p:spPr bwMode="auto">
          <a:xfrm>
            <a:off x="1666844" y="2786058"/>
            <a:ext cx="6458158" cy="3929090"/>
          </a:xfrm>
          <a:prstGeom prst="rect">
            <a:avLst/>
          </a:prstGeom>
          <a:noFill/>
          <a:ln w="9525">
            <a:noFill/>
            <a:miter lim="800000"/>
            <a:headEnd/>
            <a:tailEnd/>
          </a:ln>
          <a:effectLst/>
        </p:spPr>
      </p:pic>
      <p:pic>
        <p:nvPicPr>
          <p:cNvPr id="585731" name="Picture 3"/>
          <p:cNvPicPr>
            <a:picLocks noChangeAspect="1" noChangeArrowheads="1"/>
          </p:cNvPicPr>
          <p:nvPr/>
        </p:nvPicPr>
        <p:blipFill>
          <a:blip r:embed="rId4"/>
          <a:srcRect/>
          <a:stretch>
            <a:fillRect/>
          </a:stretch>
        </p:blipFill>
        <p:spPr bwMode="auto">
          <a:xfrm>
            <a:off x="4667241" y="71414"/>
            <a:ext cx="5880271" cy="3571900"/>
          </a:xfrm>
          <a:prstGeom prst="rect">
            <a:avLst/>
          </a:prstGeom>
          <a:noFill/>
          <a:ln w="9525">
            <a:noFill/>
            <a:miter lim="800000"/>
            <a:headEnd/>
            <a:tailEnd/>
          </a:ln>
          <a:effectLst/>
        </p:spPr>
      </p:pic>
      <p:cxnSp>
        <p:nvCxnSpPr>
          <p:cNvPr id="9" name="直接连接符 8"/>
          <p:cNvCxnSpPr/>
          <p:nvPr/>
        </p:nvCxnSpPr>
        <p:spPr>
          <a:xfrm rot="5400000">
            <a:off x="2809864" y="1857376"/>
            <a:ext cx="3714752"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4667240" y="3714752"/>
            <a:ext cx="5857916"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5"/>
          <a:srcRect/>
          <a:stretch>
            <a:fillRect/>
          </a:stretch>
        </p:blipFill>
        <p:spPr bwMode="auto">
          <a:xfrm>
            <a:off x="5589898" y="4429133"/>
            <a:ext cx="4720945" cy="1037731"/>
          </a:xfrm>
          <a:prstGeom prst="rect">
            <a:avLst/>
          </a:prstGeom>
          <a:noFill/>
          <a:ln w="9525">
            <a:noFill/>
            <a:miter lim="800000"/>
            <a:headEnd/>
            <a:tailEnd/>
          </a:ln>
          <a:effectLst/>
        </p:spPr>
      </p:pic>
      <p:pic>
        <p:nvPicPr>
          <p:cNvPr id="586754" name="Picture 2"/>
          <p:cNvPicPr>
            <a:picLocks noChangeAspect="1" noChangeArrowheads="1"/>
          </p:cNvPicPr>
          <p:nvPr/>
        </p:nvPicPr>
        <p:blipFill>
          <a:blip r:embed="rId6"/>
          <a:srcRect/>
          <a:stretch>
            <a:fillRect/>
          </a:stretch>
        </p:blipFill>
        <p:spPr bwMode="auto">
          <a:xfrm>
            <a:off x="6881818" y="2143116"/>
            <a:ext cx="3376752" cy="428628"/>
          </a:xfrm>
          <a:prstGeom prst="rect">
            <a:avLst/>
          </a:prstGeom>
          <a:noFill/>
          <a:ln w="9525">
            <a:noFill/>
            <a:miter lim="800000"/>
            <a:headEnd/>
            <a:tailEnd/>
          </a:ln>
          <a:effectLst/>
        </p:spPr>
      </p:pic>
      <p:sp>
        <p:nvSpPr>
          <p:cNvPr id="8" name="矩形 7"/>
          <p:cNvSpPr/>
          <p:nvPr/>
        </p:nvSpPr>
        <p:spPr>
          <a:xfrm>
            <a:off x="6881818" y="2000240"/>
            <a:ext cx="3286148"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89897" y="4357694"/>
            <a:ext cx="4714908"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881159" y="1357299"/>
            <a:ext cx="2128981" cy="954107"/>
          </a:xfrm>
          <a:prstGeom prst="rect">
            <a:avLst/>
          </a:prstGeom>
          <a:noFill/>
        </p:spPr>
        <p:txBody>
          <a:bodyPr wrap="none" rtlCol="0">
            <a:spAutoFit/>
          </a:bodyPr>
          <a:lstStyle/>
          <a:p>
            <a:r>
              <a:rPr lang="en-US" altLang="zh-CN" sz="2800" dirty="0">
                <a:solidFill>
                  <a:srgbClr val="FF0000"/>
                </a:solidFill>
              </a:rPr>
              <a:t>It’s different.</a:t>
            </a:r>
          </a:p>
          <a:p>
            <a:r>
              <a:rPr lang="en-US" altLang="zh-CN" sz="2800" dirty="0">
                <a:solidFill>
                  <a:srgbClr val="FF0000"/>
                </a:solidFill>
              </a:rPr>
              <a:t>Why?</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15</a:t>
            </a:fld>
            <a:endParaRPr lang="en-US" altLang="zh-CN">
              <a:solidFill>
                <a:srgbClr val="000000"/>
              </a:solidFill>
            </a:endParaRPr>
          </a:p>
        </p:txBody>
      </p:sp>
    </p:spTree>
    <p:extLst>
      <p:ext uri="{BB962C8B-B14F-4D97-AF65-F5344CB8AC3E}">
        <p14:creationId xmlns:p14="http://schemas.microsoft.com/office/powerpoint/2010/main" val="399189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6" name="Picture 2"/>
          <p:cNvPicPr>
            <a:picLocks noChangeAspect="1" noChangeArrowheads="1"/>
          </p:cNvPicPr>
          <p:nvPr/>
        </p:nvPicPr>
        <p:blipFill>
          <a:blip r:embed="rId3"/>
          <a:srcRect/>
          <a:stretch>
            <a:fillRect/>
          </a:stretch>
        </p:blipFill>
        <p:spPr bwMode="auto">
          <a:xfrm>
            <a:off x="1666844" y="3292120"/>
            <a:ext cx="5743778" cy="3494467"/>
          </a:xfrm>
          <a:prstGeom prst="rect">
            <a:avLst/>
          </a:prstGeom>
          <a:noFill/>
          <a:ln w="9525">
            <a:noFill/>
            <a:miter lim="800000"/>
            <a:headEnd/>
            <a:tailEnd/>
          </a:ln>
          <a:effectLst/>
        </p:spPr>
      </p:pic>
      <p:pic>
        <p:nvPicPr>
          <p:cNvPr id="585731" name="Picture 3"/>
          <p:cNvPicPr>
            <a:picLocks noChangeAspect="1" noChangeArrowheads="1"/>
          </p:cNvPicPr>
          <p:nvPr/>
        </p:nvPicPr>
        <p:blipFill>
          <a:blip r:embed="rId4"/>
          <a:srcRect/>
          <a:stretch>
            <a:fillRect/>
          </a:stretch>
        </p:blipFill>
        <p:spPr bwMode="auto">
          <a:xfrm>
            <a:off x="5238745" y="418567"/>
            <a:ext cx="5308767" cy="3224747"/>
          </a:xfrm>
          <a:prstGeom prst="rect">
            <a:avLst/>
          </a:prstGeom>
          <a:noFill/>
          <a:ln w="9525">
            <a:noFill/>
            <a:miter lim="800000"/>
            <a:headEnd/>
            <a:tailEnd/>
          </a:ln>
          <a:effectLst/>
        </p:spPr>
      </p:pic>
      <p:cxnSp>
        <p:nvCxnSpPr>
          <p:cNvPr id="9" name="直接连接符 8"/>
          <p:cNvCxnSpPr/>
          <p:nvPr/>
        </p:nvCxnSpPr>
        <p:spPr>
          <a:xfrm rot="5400000">
            <a:off x="3310724" y="1856582"/>
            <a:ext cx="3714752"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0800000">
            <a:off x="5167306" y="3714752"/>
            <a:ext cx="5357850" cy="1588"/>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5"/>
          <a:srcRect/>
          <a:stretch>
            <a:fillRect/>
          </a:stretch>
        </p:blipFill>
        <p:spPr bwMode="auto">
          <a:xfrm>
            <a:off x="5589898" y="4429133"/>
            <a:ext cx="4720945" cy="1037731"/>
          </a:xfrm>
          <a:prstGeom prst="rect">
            <a:avLst/>
          </a:prstGeom>
          <a:noFill/>
          <a:ln w="9525">
            <a:noFill/>
            <a:miter lim="800000"/>
            <a:headEnd/>
            <a:tailEnd/>
          </a:ln>
          <a:effectLst/>
        </p:spPr>
      </p:pic>
      <p:pic>
        <p:nvPicPr>
          <p:cNvPr id="586754" name="Picture 2"/>
          <p:cNvPicPr>
            <a:picLocks noChangeAspect="1" noChangeArrowheads="1"/>
          </p:cNvPicPr>
          <p:nvPr/>
        </p:nvPicPr>
        <p:blipFill>
          <a:blip r:embed="rId6"/>
          <a:srcRect/>
          <a:stretch>
            <a:fillRect/>
          </a:stretch>
        </p:blipFill>
        <p:spPr bwMode="auto">
          <a:xfrm>
            <a:off x="6881818" y="2143116"/>
            <a:ext cx="3376752" cy="428628"/>
          </a:xfrm>
          <a:prstGeom prst="rect">
            <a:avLst/>
          </a:prstGeom>
          <a:noFill/>
          <a:ln w="9525">
            <a:noFill/>
            <a:miter lim="800000"/>
            <a:headEnd/>
            <a:tailEnd/>
          </a:ln>
          <a:effectLst/>
        </p:spPr>
      </p:pic>
      <p:sp>
        <p:nvSpPr>
          <p:cNvPr id="8" name="矩形 7"/>
          <p:cNvSpPr/>
          <p:nvPr/>
        </p:nvSpPr>
        <p:spPr>
          <a:xfrm>
            <a:off x="6881818" y="2000240"/>
            <a:ext cx="3286148" cy="64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89897" y="4357694"/>
            <a:ext cx="4714908" cy="1143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Box 6"/>
          <p:cNvSpPr txBox="1">
            <a:spLocks noChangeArrowheads="1"/>
          </p:cNvSpPr>
          <p:nvPr/>
        </p:nvSpPr>
        <p:spPr bwMode="auto">
          <a:xfrm>
            <a:off x="1666845" y="71414"/>
            <a:ext cx="3330575" cy="2990850"/>
          </a:xfrm>
          <a:prstGeom prst="rect">
            <a:avLst/>
          </a:prstGeom>
          <a:solidFill>
            <a:schemeClr val="bg1"/>
          </a:solidFill>
          <a:ln w="9525">
            <a:solidFill>
              <a:schemeClr val="tx1"/>
            </a:solidFill>
            <a:miter lim="800000"/>
            <a:headEnd/>
            <a:tailEnd/>
          </a:ln>
          <a:effectLst/>
        </p:spPr>
        <p:txBody>
          <a:bodyPr>
            <a:spAutoFit/>
          </a:bodyPr>
          <a:lstStyle/>
          <a:p>
            <a:pPr>
              <a:spcBef>
                <a:spcPct val="15000"/>
              </a:spcBef>
            </a:pPr>
            <a:r>
              <a:rPr lang="zh-CN" altLang="en-US" sz="2400" b="1" dirty="0">
                <a:ea typeface="黑体" pitchFamily="49" charset="-122"/>
              </a:rPr>
              <a:t>理解该问题需要知道：</a:t>
            </a:r>
          </a:p>
          <a:p>
            <a:pPr>
              <a:spcBef>
                <a:spcPct val="15000"/>
              </a:spcBef>
            </a:pPr>
            <a:r>
              <a:rPr lang="zh-CN" altLang="en-US" sz="2400" b="1" dirty="0">
                <a:solidFill>
                  <a:srgbClr val="3366FF"/>
                </a:solidFill>
                <a:ea typeface="黑体" pitchFamily="49" charset="-122"/>
              </a:rPr>
              <a:t>高级语言中运算规则</a:t>
            </a:r>
          </a:p>
          <a:p>
            <a:pPr>
              <a:spcBef>
                <a:spcPct val="15000"/>
              </a:spcBef>
            </a:pPr>
            <a:r>
              <a:rPr lang="zh-CN" altLang="en-US" sz="2400" b="1" dirty="0">
                <a:solidFill>
                  <a:srgbClr val="996600"/>
                </a:solidFill>
                <a:ea typeface="黑体" pitchFamily="49" charset="-122"/>
              </a:rPr>
              <a:t>机器指令的含义和执行</a:t>
            </a:r>
          </a:p>
          <a:p>
            <a:pPr>
              <a:spcBef>
                <a:spcPct val="15000"/>
              </a:spcBef>
            </a:pPr>
            <a:r>
              <a:rPr lang="zh-CN" altLang="en-US" sz="2400" b="1" dirty="0">
                <a:solidFill>
                  <a:srgbClr val="FF0000"/>
                </a:solidFill>
                <a:ea typeface="黑体" pitchFamily="49" charset="-122"/>
              </a:rPr>
              <a:t>计算机内部的运算电路</a:t>
            </a:r>
          </a:p>
          <a:p>
            <a:pPr>
              <a:spcBef>
                <a:spcPct val="15000"/>
              </a:spcBef>
            </a:pPr>
            <a:r>
              <a:rPr lang="zh-CN" altLang="en-US" sz="2400" b="1" dirty="0">
                <a:solidFill>
                  <a:srgbClr val="008000"/>
                </a:solidFill>
                <a:ea typeface="黑体" pitchFamily="49" charset="-122"/>
              </a:rPr>
              <a:t>异常的检测和处理</a:t>
            </a:r>
          </a:p>
          <a:p>
            <a:pPr>
              <a:spcBef>
                <a:spcPct val="15000"/>
              </a:spcBef>
            </a:pPr>
            <a:r>
              <a:rPr lang="zh-CN" altLang="en-US" sz="2400" b="1" dirty="0">
                <a:solidFill>
                  <a:srgbClr val="FF0000"/>
                </a:solidFill>
                <a:ea typeface="黑体" pitchFamily="49" charset="-122"/>
              </a:rPr>
              <a:t>虚拟地址空间</a:t>
            </a:r>
          </a:p>
          <a:p>
            <a:pPr>
              <a:spcBef>
                <a:spcPct val="15000"/>
              </a:spcBef>
            </a:pPr>
            <a:r>
              <a:rPr lang="en-US" altLang="zh-CN" sz="2400" b="1" dirty="0">
                <a:solidFill>
                  <a:srgbClr val="FF0000"/>
                </a:solidFill>
                <a:latin typeface="黑体"/>
                <a:ea typeface="黑体" pitchFamily="49" charset="-122"/>
              </a:rPr>
              <a:t>……</a:t>
            </a:r>
            <a:endParaRPr lang="en-US" altLang="zh-CN" sz="2400" b="1" dirty="0">
              <a:solidFill>
                <a:srgbClr val="FF0000"/>
              </a:solidFill>
              <a:ea typeface="黑体" pitchFamily="49" charset="-122"/>
            </a:endParaRPr>
          </a:p>
        </p:txBody>
      </p:sp>
      <p:sp>
        <p:nvSpPr>
          <p:cNvPr id="3" name="灯片编号占位符 2"/>
          <p:cNvSpPr>
            <a:spLocks noGrp="1"/>
          </p:cNvSpPr>
          <p:nvPr>
            <p:ph type="sldNum" sz="quarter" idx="12"/>
          </p:nvPr>
        </p:nvSpPr>
        <p:spPr/>
        <p:txBody>
          <a:bodyPr/>
          <a:lstStyle/>
          <a:p>
            <a:pPr>
              <a:defRPr/>
            </a:pPr>
            <a:fld id="{8DE57753-3450-41C8-8B05-01BE0301526A}" type="slidenum">
              <a:rPr lang="en-US" altLang="zh-CN" smtClean="0">
                <a:solidFill>
                  <a:srgbClr val="000000"/>
                </a:solidFill>
              </a:rPr>
              <a:pPr>
                <a:defRPr/>
              </a:pPr>
              <a:t>16</a:t>
            </a:fld>
            <a:endParaRPr lang="en-US" altLang="zh-CN">
              <a:solidFill>
                <a:srgbClr val="000000"/>
              </a:solidFill>
            </a:endParaRPr>
          </a:p>
        </p:txBody>
      </p:sp>
    </p:spTree>
    <p:extLst>
      <p:ext uri="{BB962C8B-B14F-4D97-AF65-F5344CB8AC3E}">
        <p14:creationId xmlns:p14="http://schemas.microsoft.com/office/powerpoint/2010/main" val="202977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24587" y="98425"/>
            <a:ext cx="3741737" cy="528638"/>
          </a:xfrm>
        </p:spPr>
        <p:txBody>
          <a:bodyPr/>
          <a:lstStyle/>
          <a:p>
            <a:r>
              <a:rPr lang="zh-CN" altLang="en-US" dirty="0"/>
              <a:t>课程的意义</a:t>
            </a:r>
            <a:endParaRPr lang="zh-CN" altLang="en-US" sz="3600" dirty="0">
              <a:ea typeface="宋体" pitchFamily="2" charset="-122"/>
            </a:endParaRPr>
          </a:p>
        </p:txBody>
      </p:sp>
      <p:sp>
        <p:nvSpPr>
          <p:cNvPr id="38915" name="Rectangle 3"/>
          <p:cNvSpPr>
            <a:spLocks noGrp="1" noChangeArrowheads="1"/>
          </p:cNvSpPr>
          <p:nvPr>
            <p:ph type="body" idx="1"/>
          </p:nvPr>
        </p:nvSpPr>
        <p:spPr>
          <a:xfrm>
            <a:off x="1689100" y="773113"/>
            <a:ext cx="4535488" cy="2730500"/>
          </a:xfrm>
        </p:spPr>
        <p:txBody>
          <a:bodyPr/>
          <a:lstStyle/>
          <a:p>
            <a:pPr>
              <a:spcBef>
                <a:spcPct val="0"/>
              </a:spcBef>
              <a:buFontTx/>
              <a:buNone/>
            </a:pPr>
            <a:r>
              <a:rPr lang="en-US" altLang="zh-CN" sz="2200" dirty="0" err="1"/>
              <a:t>int</a:t>
            </a:r>
            <a:r>
              <a:rPr lang="en-US" altLang="zh-CN" sz="2200" dirty="0"/>
              <a:t> sum(</a:t>
            </a:r>
            <a:r>
              <a:rPr lang="en-US" altLang="zh-CN" sz="2200" dirty="0" err="1"/>
              <a:t>int</a:t>
            </a:r>
            <a:r>
              <a:rPr lang="en-US" altLang="zh-CN" sz="2200" dirty="0"/>
              <a:t> a[ ], </a:t>
            </a:r>
            <a:r>
              <a:rPr lang="en-US" altLang="zh-CN" sz="2200" dirty="0">
                <a:solidFill>
                  <a:srgbClr val="FF3300"/>
                </a:solidFill>
              </a:rPr>
              <a:t>unsigned</a:t>
            </a:r>
            <a:r>
              <a:rPr lang="en-US" altLang="zh-CN" sz="2200" dirty="0"/>
              <a:t> </a:t>
            </a:r>
            <a:r>
              <a:rPr lang="en-US" altLang="zh-CN" sz="2200" dirty="0" err="1"/>
              <a:t>len</a:t>
            </a:r>
            <a:r>
              <a:rPr lang="en-US" altLang="zh-CN" sz="2200" dirty="0"/>
              <a:t>)</a:t>
            </a:r>
          </a:p>
          <a:p>
            <a:pPr>
              <a:spcBef>
                <a:spcPct val="0"/>
              </a:spcBef>
              <a:buFontTx/>
              <a:buNone/>
            </a:pPr>
            <a:r>
              <a:rPr lang="en-US" altLang="zh-CN" sz="2200" dirty="0"/>
              <a:t>{</a:t>
            </a:r>
          </a:p>
          <a:p>
            <a:pPr>
              <a:spcBef>
                <a:spcPct val="0"/>
              </a:spcBef>
              <a:buFontTx/>
              <a:buNone/>
            </a:pPr>
            <a:r>
              <a:rPr lang="en-US" altLang="zh-CN" sz="2200" dirty="0"/>
              <a:t>   </a:t>
            </a:r>
            <a:r>
              <a:rPr lang="en-US" altLang="zh-CN" sz="2200" dirty="0" err="1"/>
              <a:t>int</a:t>
            </a:r>
            <a:r>
              <a:rPr lang="en-US" altLang="zh-CN" sz="2200" dirty="0"/>
              <a:t>  </a:t>
            </a:r>
            <a:r>
              <a:rPr lang="en-US" altLang="zh-CN" sz="2200" dirty="0" err="1"/>
              <a:t>i</a:t>
            </a:r>
            <a:r>
              <a:rPr lang="zh-CN" altLang="en-US" sz="2200" dirty="0"/>
              <a:t>，</a:t>
            </a:r>
            <a:r>
              <a:rPr lang="en-US" altLang="zh-CN" sz="2200" dirty="0"/>
              <a:t>sum = 0;</a:t>
            </a:r>
          </a:p>
          <a:p>
            <a:pPr>
              <a:spcBef>
                <a:spcPct val="0"/>
              </a:spcBef>
              <a:buFontTx/>
              <a:buNone/>
            </a:pPr>
            <a:r>
              <a:rPr lang="en-US" altLang="zh-CN" sz="2200" dirty="0"/>
              <a:t>   for (</a:t>
            </a:r>
            <a:r>
              <a:rPr lang="en-US" altLang="zh-CN" sz="2200" dirty="0" err="1"/>
              <a:t>i</a:t>
            </a:r>
            <a:r>
              <a:rPr lang="en-US" altLang="zh-CN" sz="2200" dirty="0"/>
              <a:t> = 0; </a:t>
            </a:r>
            <a:r>
              <a:rPr lang="en-US" altLang="zh-CN" sz="2200" dirty="0" err="1">
                <a:solidFill>
                  <a:srgbClr val="FF3300"/>
                </a:solidFill>
              </a:rPr>
              <a:t>i</a:t>
            </a:r>
            <a:r>
              <a:rPr lang="en-US" altLang="zh-CN" sz="2200" dirty="0">
                <a:solidFill>
                  <a:srgbClr val="FF3300"/>
                </a:solidFill>
              </a:rPr>
              <a:t> &lt;= </a:t>
            </a:r>
            <a:r>
              <a:rPr lang="en-US" altLang="zh-CN" sz="2200" dirty="0" err="1">
                <a:solidFill>
                  <a:srgbClr val="FF3300"/>
                </a:solidFill>
              </a:rPr>
              <a:t>len</a:t>
            </a:r>
            <a:r>
              <a:rPr lang="en-US" altLang="zh-CN" sz="2200" dirty="0">
                <a:solidFill>
                  <a:srgbClr val="FF3300"/>
                </a:solidFill>
              </a:rPr>
              <a:t>–1</a:t>
            </a:r>
            <a:r>
              <a:rPr lang="en-US" altLang="zh-CN" sz="2200" dirty="0"/>
              <a:t>; </a:t>
            </a:r>
            <a:r>
              <a:rPr lang="en-US" altLang="zh-CN" sz="2200" dirty="0" err="1"/>
              <a:t>i</a:t>
            </a:r>
            <a:r>
              <a:rPr lang="en-US" altLang="zh-CN" sz="2200" dirty="0"/>
              <a:t>++)</a:t>
            </a:r>
          </a:p>
          <a:p>
            <a:pPr>
              <a:spcBef>
                <a:spcPct val="0"/>
              </a:spcBef>
              <a:buFontTx/>
              <a:buNone/>
            </a:pPr>
            <a:r>
              <a:rPr lang="en-US" altLang="zh-CN" sz="2200" dirty="0"/>
              <a:t>	    sum += a[</a:t>
            </a:r>
            <a:r>
              <a:rPr lang="en-US" altLang="zh-CN" sz="2200" dirty="0" err="1"/>
              <a:t>i</a:t>
            </a:r>
            <a:r>
              <a:rPr lang="en-US" altLang="zh-CN" sz="2200" dirty="0"/>
              <a:t>];</a:t>
            </a:r>
          </a:p>
          <a:p>
            <a:pPr>
              <a:spcBef>
                <a:spcPct val="0"/>
              </a:spcBef>
              <a:buFontTx/>
              <a:buNone/>
            </a:pPr>
            <a:r>
              <a:rPr lang="en-US" altLang="zh-CN" sz="2200" dirty="0"/>
              <a:t>   return sum;</a:t>
            </a:r>
          </a:p>
          <a:p>
            <a:pPr>
              <a:spcBef>
                <a:spcPct val="0"/>
              </a:spcBef>
              <a:buFontTx/>
              <a:buNone/>
            </a:pPr>
            <a:r>
              <a:rPr lang="en-US" altLang="zh-CN" sz="2200" dirty="0"/>
              <a:t>}</a:t>
            </a:r>
            <a:endParaRPr lang="zh-CN" altLang="en-US" sz="2200" dirty="0"/>
          </a:p>
        </p:txBody>
      </p:sp>
      <p:sp>
        <p:nvSpPr>
          <p:cNvPr id="13" name="Rectangle 46"/>
          <p:cNvSpPr>
            <a:spLocks noChangeArrowheads="1"/>
          </p:cNvSpPr>
          <p:nvPr/>
        </p:nvSpPr>
        <p:spPr bwMode="auto">
          <a:xfrm>
            <a:off x="1738283" y="3571876"/>
            <a:ext cx="8447087" cy="3252172"/>
          </a:xfrm>
          <a:prstGeom prst="rect">
            <a:avLst/>
          </a:prstGeom>
          <a:solidFill>
            <a:schemeClr val="bg1"/>
          </a:solidFill>
          <a:ln w="12700">
            <a:noFill/>
            <a:miter lim="800000"/>
            <a:headEnd/>
            <a:tailEnd/>
          </a:ln>
        </p:spPr>
        <p:txBody>
          <a:bodyPr lIns="63500" tIns="25400" rIns="63500" bIns="25400">
            <a:spAutoFit/>
          </a:bodyPr>
          <a:lstStyle/>
          <a:p>
            <a:pPr eaLnBrk="0" hangingPunct="0">
              <a:lnSpc>
                <a:spcPct val="130000"/>
              </a:lnSpc>
            </a:pPr>
            <a:r>
              <a:rPr lang="en-US" altLang="zh-CN" sz="2000" dirty="0">
                <a:latin typeface="+mn-ea"/>
              </a:rPr>
              <a:t>unsigned </a:t>
            </a:r>
            <a:r>
              <a:rPr lang="en-US" altLang="zh-CN" sz="2000" dirty="0" err="1">
                <a:latin typeface="+mn-ea"/>
              </a:rPr>
              <a:t>int</a:t>
            </a:r>
            <a:r>
              <a:rPr lang="en-US" altLang="zh-CN" sz="2000" dirty="0">
                <a:latin typeface="+mn-ea"/>
              </a:rPr>
              <a:t> -- </a:t>
            </a:r>
            <a:r>
              <a:rPr lang="zh-CN" altLang="en-US" sz="2000" dirty="0">
                <a:latin typeface="+mn-ea"/>
              </a:rPr>
              <a:t>有的编译器处理成</a:t>
            </a:r>
            <a:r>
              <a:rPr lang="en-US" altLang="zh-CN" sz="2000" dirty="0">
                <a:latin typeface="+mn-ea"/>
              </a:rPr>
              <a:t>unsigned long </a:t>
            </a:r>
            <a:r>
              <a:rPr lang="en-US" altLang="zh-CN" sz="2000" dirty="0" err="1">
                <a:latin typeface="+mn-ea"/>
              </a:rPr>
              <a:t>int</a:t>
            </a:r>
            <a:r>
              <a:rPr lang="en-US" altLang="zh-CN" sz="2000" dirty="0">
                <a:latin typeface="+mn-ea"/>
              </a:rPr>
              <a:t>(32</a:t>
            </a:r>
            <a:r>
              <a:rPr lang="zh-CN" altLang="en-US" sz="2000" dirty="0">
                <a:latin typeface="+mn-ea"/>
              </a:rPr>
              <a:t>位</a:t>
            </a:r>
            <a:r>
              <a:rPr lang="en-US" altLang="zh-CN" sz="2000" dirty="0">
                <a:latin typeface="+mn-ea"/>
              </a:rPr>
              <a:t>), </a:t>
            </a:r>
            <a:r>
              <a:rPr lang="zh-CN" altLang="en-US" sz="2000" dirty="0">
                <a:latin typeface="+mn-ea"/>
              </a:rPr>
              <a:t>有的处理成</a:t>
            </a:r>
            <a:r>
              <a:rPr lang="en-US" altLang="zh-CN" sz="2000" dirty="0">
                <a:latin typeface="+mn-ea"/>
              </a:rPr>
              <a:t>unsigned short </a:t>
            </a:r>
            <a:r>
              <a:rPr lang="en-US" altLang="zh-CN" sz="2000" dirty="0" err="1">
                <a:latin typeface="+mn-ea"/>
              </a:rPr>
              <a:t>int</a:t>
            </a:r>
            <a:r>
              <a:rPr lang="en-US" altLang="zh-CN" sz="2000" dirty="0">
                <a:latin typeface="+mn-ea"/>
              </a:rPr>
              <a:t>(16</a:t>
            </a:r>
            <a:r>
              <a:rPr lang="zh-CN" altLang="en-US" sz="2000" dirty="0">
                <a:latin typeface="+mn-ea"/>
              </a:rPr>
              <a:t>位</a:t>
            </a:r>
            <a:r>
              <a:rPr lang="en-US" altLang="zh-CN" sz="2000" dirty="0">
                <a:latin typeface="+mn-ea"/>
              </a:rPr>
              <a:t>)</a:t>
            </a:r>
            <a:r>
              <a:rPr lang="zh-CN" altLang="en-US" sz="2000" dirty="0">
                <a:latin typeface="+mn-ea"/>
              </a:rPr>
              <a:t>，减法用补码加法实现</a:t>
            </a:r>
            <a:endParaRPr lang="en-US" altLang="zh-CN" sz="2000" dirty="0">
              <a:latin typeface="+mn-ea"/>
            </a:endParaRPr>
          </a:p>
          <a:p>
            <a:pPr eaLnBrk="0" hangingPunct="0">
              <a:lnSpc>
                <a:spcPct val="130000"/>
              </a:lnSpc>
            </a:pPr>
            <a:r>
              <a:rPr lang="en-US" altLang="zh-CN" sz="2000" dirty="0">
                <a:latin typeface="+mn-ea"/>
              </a:rPr>
              <a:t>-1</a:t>
            </a:r>
            <a:r>
              <a:rPr lang="zh-CN" altLang="en-US" sz="2000" dirty="0">
                <a:latin typeface="+mn-ea"/>
              </a:rPr>
              <a:t>的机器数为</a:t>
            </a:r>
            <a:r>
              <a:rPr lang="en-US" altLang="zh-CN" sz="2000" dirty="0">
                <a:latin typeface="+mn-ea"/>
              </a:rPr>
              <a:t>0xffffffff</a:t>
            </a:r>
          </a:p>
          <a:p>
            <a:pPr eaLnBrk="0" hangingPunct="0">
              <a:lnSpc>
                <a:spcPct val="130000"/>
              </a:lnSpc>
            </a:pPr>
            <a:r>
              <a:rPr lang="en-US" altLang="zh-CN" sz="2000" dirty="0">
                <a:latin typeface="+mn-ea"/>
              </a:rPr>
              <a:t>x = 0: 00000000 00000000 00000000 00000000</a:t>
            </a:r>
            <a:br>
              <a:rPr lang="en-US" altLang="zh-CN" sz="2000" dirty="0">
                <a:latin typeface="+mn-ea"/>
              </a:rPr>
            </a:br>
            <a:r>
              <a:rPr lang="en-US" altLang="zh-CN" sz="2000" dirty="0">
                <a:latin typeface="+mn-ea"/>
              </a:rPr>
              <a:t>x -1 = 00000000 00000000 00000000 00000000 + 11111111 11111111 11111111 11111111</a:t>
            </a:r>
            <a:endParaRPr lang="en-US" altLang="zh-CN" sz="2000" dirty="0">
              <a:solidFill>
                <a:srgbClr val="990000"/>
              </a:solidFill>
              <a:latin typeface="+mn-ea"/>
            </a:endParaRPr>
          </a:p>
          <a:p>
            <a:pPr eaLnBrk="0" hangingPunct="0">
              <a:lnSpc>
                <a:spcPct val="130000"/>
              </a:lnSpc>
            </a:pPr>
            <a:r>
              <a:rPr lang="zh-CN" altLang="en-US" sz="2000" dirty="0">
                <a:solidFill>
                  <a:srgbClr val="990000"/>
                </a:solidFill>
                <a:latin typeface="+mn-ea"/>
              </a:rPr>
              <a:t>显然，对于每个 </a:t>
            </a:r>
            <a:r>
              <a:rPr lang="en-US" altLang="zh-CN" sz="2000" dirty="0" err="1">
                <a:solidFill>
                  <a:srgbClr val="990000"/>
                </a:solidFill>
                <a:latin typeface="+mn-ea"/>
              </a:rPr>
              <a:t>i</a:t>
            </a:r>
            <a:r>
              <a:rPr lang="en-US" altLang="zh-CN" sz="2000" dirty="0">
                <a:solidFill>
                  <a:srgbClr val="990000"/>
                </a:solidFill>
                <a:latin typeface="+mn-ea"/>
              </a:rPr>
              <a:t> </a:t>
            </a:r>
            <a:r>
              <a:rPr lang="zh-CN" altLang="en-US" sz="2000" dirty="0">
                <a:solidFill>
                  <a:srgbClr val="990000"/>
                </a:solidFill>
                <a:latin typeface="+mn-ea"/>
              </a:rPr>
              <a:t>都满足条件，因为任何无符号数都比</a:t>
            </a:r>
            <a:r>
              <a:rPr lang="en-US" altLang="zh-CN" sz="2000" dirty="0">
                <a:solidFill>
                  <a:srgbClr val="990000"/>
                </a:solidFill>
                <a:latin typeface="+mn-ea"/>
              </a:rPr>
              <a:t>32</a:t>
            </a:r>
            <a:r>
              <a:rPr lang="zh-CN" altLang="en-US" sz="2000" dirty="0">
                <a:solidFill>
                  <a:srgbClr val="990000"/>
                </a:solidFill>
                <a:latin typeface="+mn-ea"/>
              </a:rPr>
              <a:t>个</a:t>
            </a:r>
            <a:r>
              <a:rPr lang="en-US" altLang="zh-CN" sz="2000" dirty="0">
                <a:solidFill>
                  <a:srgbClr val="990000"/>
                </a:solidFill>
                <a:latin typeface="+mn-ea"/>
              </a:rPr>
              <a:t>1</a:t>
            </a:r>
            <a:r>
              <a:rPr lang="zh-CN" altLang="en-US" sz="2000" dirty="0">
                <a:solidFill>
                  <a:srgbClr val="990000"/>
                </a:solidFill>
                <a:latin typeface="+mn-ea"/>
              </a:rPr>
              <a:t>小，因此循环体被不断执行，最终导致数组访问越界而发生存储器访问异常。</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17</a:t>
            </a:fld>
            <a:endParaRPr lang="en-US" altLang="zh-CN"/>
          </a:p>
        </p:txBody>
      </p:sp>
    </p:spTree>
    <p:extLst>
      <p:ext uri="{BB962C8B-B14F-4D97-AF65-F5344CB8AC3E}">
        <p14:creationId xmlns:p14="http://schemas.microsoft.com/office/powerpoint/2010/main" val="84420408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6312310" y="266700"/>
            <a:ext cx="5270090" cy="561975"/>
          </a:xfrm>
        </p:spPr>
        <p:txBody>
          <a:bodyPr/>
          <a:lstStyle/>
          <a:p>
            <a:r>
              <a:rPr lang="zh-CN" altLang="en-US" sz="3600" dirty="0"/>
              <a:t>过程调用参数传递举例</a:t>
            </a:r>
          </a:p>
        </p:txBody>
      </p:sp>
      <p:sp>
        <p:nvSpPr>
          <p:cNvPr id="739331" name="Text Box 3"/>
          <p:cNvSpPr txBox="1">
            <a:spLocks noChangeArrowheads="1"/>
          </p:cNvSpPr>
          <p:nvPr/>
        </p:nvSpPr>
        <p:spPr bwMode="auto">
          <a:xfrm>
            <a:off x="2270125" y="5753100"/>
            <a:ext cx="2338388" cy="871538"/>
          </a:xfrm>
          <a:prstGeom prst="rect">
            <a:avLst/>
          </a:prstGeom>
          <a:noFill/>
          <a:ln w="9525" algn="ctr">
            <a:noFill/>
            <a:miter lim="800000"/>
            <a:headEnd/>
            <a:tailEnd/>
          </a:ln>
          <a:effectLst/>
        </p:spPr>
        <p:txBody>
          <a:bodyPr tIns="0" bIns="0"/>
          <a:lstStyle/>
          <a:p>
            <a:pPr algn="just" eaLnBrk="1" hangingPunct="1"/>
            <a:r>
              <a:rPr lang="zh-CN" altLang="en-US" sz="2000"/>
              <a:t>程序一的输出：</a:t>
            </a:r>
          </a:p>
          <a:p>
            <a:pPr algn="just" eaLnBrk="1" hangingPunct="1"/>
            <a:r>
              <a:rPr lang="en-US" altLang="zh-CN" sz="2000"/>
              <a:t>a=15	b=22</a:t>
            </a:r>
          </a:p>
          <a:p>
            <a:pPr algn="just" eaLnBrk="1" hangingPunct="1"/>
            <a:r>
              <a:rPr lang="en-US" altLang="zh-CN" sz="2000"/>
              <a:t>a=22	b=15</a:t>
            </a:r>
          </a:p>
        </p:txBody>
      </p:sp>
      <p:sp>
        <p:nvSpPr>
          <p:cNvPr id="739332" name="Text Box 4"/>
          <p:cNvSpPr txBox="1">
            <a:spLocks noChangeArrowheads="1"/>
          </p:cNvSpPr>
          <p:nvPr/>
        </p:nvSpPr>
        <p:spPr bwMode="auto">
          <a:xfrm>
            <a:off x="7221539" y="5724526"/>
            <a:ext cx="2212975" cy="900113"/>
          </a:xfrm>
          <a:prstGeom prst="rect">
            <a:avLst/>
          </a:prstGeom>
          <a:solidFill>
            <a:schemeClr val="bg1"/>
          </a:solidFill>
          <a:ln w="9525" algn="ctr">
            <a:noFill/>
            <a:miter lim="800000"/>
            <a:headEnd/>
            <a:tailEnd/>
          </a:ln>
          <a:effectLst/>
        </p:spPr>
        <p:txBody>
          <a:bodyPr tIns="0" bIns="0"/>
          <a:lstStyle/>
          <a:p>
            <a:pPr algn="just" eaLnBrk="1" hangingPunct="1"/>
            <a:r>
              <a:rPr lang="zh-CN" altLang="en-US" sz="2000"/>
              <a:t>程序二的输出：</a:t>
            </a:r>
          </a:p>
          <a:p>
            <a:pPr algn="just" eaLnBrk="1" hangingPunct="1"/>
            <a:r>
              <a:rPr lang="en-US" altLang="zh-CN" sz="2000"/>
              <a:t>a=15	b=22</a:t>
            </a:r>
          </a:p>
          <a:p>
            <a:pPr algn="just" eaLnBrk="1" hangingPunct="1"/>
            <a:r>
              <a:rPr lang="en-US" altLang="zh-CN" sz="2000"/>
              <a:t>a=15	b=22</a:t>
            </a:r>
          </a:p>
        </p:txBody>
      </p:sp>
      <p:sp>
        <p:nvSpPr>
          <p:cNvPr id="739333" name="Text Box 5"/>
          <p:cNvSpPr txBox="1">
            <a:spLocks noChangeArrowheads="1"/>
          </p:cNvSpPr>
          <p:nvPr/>
        </p:nvSpPr>
        <p:spPr bwMode="auto">
          <a:xfrm>
            <a:off x="1685925" y="908050"/>
            <a:ext cx="4184650"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程序一</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(&amp;a, &amp;b);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739334" name="Text Box 6"/>
          <p:cNvSpPr txBox="1">
            <a:spLocks noChangeArrowheads="1"/>
          </p:cNvSpPr>
          <p:nvPr/>
        </p:nvSpPr>
        <p:spPr bwMode="auto">
          <a:xfrm>
            <a:off x="6275389" y="863600"/>
            <a:ext cx="4186237"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程序二</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 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739335" name="Rectangle 7"/>
          <p:cNvSpPr>
            <a:spLocks noChangeArrowheads="1"/>
          </p:cNvSpPr>
          <p:nvPr/>
        </p:nvSpPr>
        <p:spPr bwMode="auto">
          <a:xfrm>
            <a:off x="3351213" y="4508500"/>
            <a:ext cx="2139950" cy="427038"/>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按地址传递参数</a:t>
            </a:r>
          </a:p>
        </p:txBody>
      </p:sp>
      <p:sp>
        <p:nvSpPr>
          <p:cNvPr id="739336" name="Rectangle 8"/>
          <p:cNvSpPr>
            <a:spLocks noChangeArrowheads="1"/>
          </p:cNvSpPr>
          <p:nvPr/>
        </p:nvSpPr>
        <p:spPr bwMode="auto">
          <a:xfrm>
            <a:off x="8121650" y="4554539"/>
            <a:ext cx="1860550" cy="427037"/>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按值传递参数</a:t>
            </a:r>
          </a:p>
        </p:txBody>
      </p:sp>
      <p:sp>
        <p:nvSpPr>
          <p:cNvPr id="739337" name="Text Box 9"/>
          <p:cNvSpPr txBox="1">
            <a:spLocks noChangeArrowheads="1"/>
          </p:cNvSpPr>
          <p:nvPr/>
        </p:nvSpPr>
        <p:spPr bwMode="auto">
          <a:xfrm>
            <a:off x="3216275" y="5138739"/>
            <a:ext cx="2700338"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3333CC"/>
                </a:solidFill>
              </a:rPr>
              <a:t>执行结果？为什么？</a:t>
            </a: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18</a:t>
            </a:fld>
            <a:endParaRPr lang="en-US" altLang="zh-CN" dirty="0"/>
          </a:p>
        </p:txBody>
      </p:sp>
    </p:spTree>
    <p:extLst>
      <p:ext uri="{BB962C8B-B14F-4D97-AF65-F5344CB8AC3E}">
        <p14:creationId xmlns:p14="http://schemas.microsoft.com/office/powerpoint/2010/main" val="77119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9335"/>
                                        </p:tgtEl>
                                        <p:attrNameLst>
                                          <p:attrName>style.visibility</p:attrName>
                                        </p:attrNameLst>
                                      </p:cBhvr>
                                      <p:to>
                                        <p:strVal val="visible"/>
                                      </p:to>
                                    </p:set>
                                    <p:animEffect transition="in" filter="blinds(horizontal)">
                                      <p:cBhvr>
                                        <p:cTn id="7" dur="500"/>
                                        <p:tgtEl>
                                          <p:spTgt spid="7393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36">
                                            <p:txEl>
                                              <p:pRg st="0" end="0"/>
                                            </p:txEl>
                                          </p:spTgt>
                                        </p:tgtEl>
                                        <p:attrNameLst>
                                          <p:attrName>style.visibility</p:attrName>
                                        </p:attrNameLst>
                                      </p:cBhvr>
                                      <p:to>
                                        <p:strVal val="visible"/>
                                      </p:to>
                                    </p:set>
                                    <p:animEffect transition="in" filter="blinds(horizontal)">
                                      <p:cBhvr>
                                        <p:cTn id="12" dur="500"/>
                                        <p:tgtEl>
                                          <p:spTgt spid="7393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9337"/>
                                        </p:tgtEl>
                                        <p:attrNameLst>
                                          <p:attrName>style.visibility</p:attrName>
                                        </p:attrNameLst>
                                      </p:cBhvr>
                                      <p:to>
                                        <p:strVal val="visible"/>
                                      </p:to>
                                    </p:set>
                                    <p:animEffect transition="in" filter="blinds(horizontal)">
                                      <p:cBhvr>
                                        <p:cTn id="17" dur="500"/>
                                        <p:tgtEl>
                                          <p:spTgt spid="7393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9331"/>
                                        </p:tgtEl>
                                        <p:attrNameLst>
                                          <p:attrName>style.visibility</p:attrName>
                                        </p:attrNameLst>
                                      </p:cBhvr>
                                      <p:to>
                                        <p:strVal val="visible"/>
                                      </p:to>
                                    </p:set>
                                    <p:animEffect transition="in" filter="blinds(horizontal)">
                                      <p:cBhvr>
                                        <p:cTn id="22" dur="500"/>
                                        <p:tgtEl>
                                          <p:spTgt spid="7393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9332"/>
                                        </p:tgtEl>
                                        <p:attrNameLst>
                                          <p:attrName>style.visibility</p:attrName>
                                        </p:attrNameLst>
                                      </p:cBhvr>
                                      <p:to>
                                        <p:strVal val="visible"/>
                                      </p:to>
                                    </p:set>
                                    <p:animEffect transition="in" filter="blinds(horizontal)">
                                      <p:cBhvr>
                                        <p:cTn id="27" dur="500"/>
                                        <p:tgtEl>
                                          <p:spTgt spid="73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p:bldP spid="739332" grpId="0" animBg="1"/>
      <p:bldP spid="739335" grpId="0"/>
      <p:bldP spid="7393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zh-CN" altLang="en-US" dirty="0"/>
              <a:t>课程的意义</a:t>
            </a:r>
          </a:p>
        </p:txBody>
      </p:sp>
      <p:sp>
        <p:nvSpPr>
          <p:cNvPr id="712708" name="Rectangle 4"/>
          <p:cNvSpPr>
            <a:spLocks noChangeArrowheads="1"/>
          </p:cNvSpPr>
          <p:nvPr/>
        </p:nvSpPr>
        <p:spPr bwMode="auto">
          <a:xfrm>
            <a:off x="1910225" y="2155033"/>
            <a:ext cx="1897063" cy="2244725"/>
          </a:xfrm>
          <a:prstGeom prst="rect">
            <a:avLst/>
          </a:prstGeom>
          <a:noFill/>
          <a:ln w="19050">
            <a:solidFill>
              <a:schemeClr val="tx1"/>
            </a:solidFill>
            <a:miter lim="800000"/>
            <a:headEnd/>
            <a:tailEnd/>
          </a:ln>
          <a:effectLst/>
        </p:spPr>
        <p:txBody>
          <a:bodyPr anchor="ctr">
            <a:spAutoFit/>
          </a:bodyPr>
          <a:lstStyle/>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x=10</a:t>
            </a:r>
            <a:r>
              <a:rPr lang="en-US" altLang="zh-CN" sz="2000" b="1">
                <a:latin typeface="微软雅黑" pitchFamily="34" charset="-122"/>
                <a:ea typeface="微软雅黑" pitchFamily="34" charset="-122"/>
              </a:rPr>
              <a:t>;</a:t>
            </a:r>
          </a:p>
          <a:p>
            <a:pPr indent="114300"/>
            <a:r>
              <a:rPr lang="en-US" altLang="zh-CN" sz="2000" b="1">
                <a:latin typeface="微软雅黑" pitchFamily="34" charset="-122"/>
                <a:ea typeface="微软雅黑" pitchFamily="34" charset="-122"/>
              </a:rPr>
              <a:t>int  </a:t>
            </a:r>
            <a:r>
              <a:rPr lang="en-US" altLang="zh-CN" sz="2000" b="1">
                <a:solidFill>
                  <a:srgbClr val="3366FF"/>
                </a:solidFill>
                <a:latin typeface="微软雅黑" pitchFamily="34" charset="-122"/>
                <a:ea typeface="微软雅黑" pitchFamily="34" charset="-122"/>
              </a:rPr>
              <a:t>p1</a:t>
            </a:r>
            <a:r>
              <a:rPr lang="en-US" altLang="zh-CN" sz="2000" b="1">
                <a:latin typeface="微软雅黑" pitchFamily="34" charset="-122"/>
                <a:ea typeface="微软雅黑" pitchFamily="34" charset="-122"/>
              </a:rPr>
              <a:t>(void);</a:t>
            </a:r>
          </a:p>
          <a:p>
            <a:pPr indent="114300"/>
            <a:r>
              <a:rPr lang="en-US" altLang="zh-CN" sz="2000" b="1">
                <a:latin typeface="微软雅黑" pitchFamily="34" charset="-122"/>
                <a:ea typeface="微软雅黑" pitchFamily="34" charset="-122"/>
              </a:rPr>
              <a:t>int </a:t>
            </a:r>
            <a:r>
              <a:rPr lang="en-US" altLang="zh-CN" sz="2000" b="1">
                <a:solidFill>
                  <a:srgbClr val="FF0000"/>
                </a:solidFill>
                <a:latin typeface="微软雅黑" pitchFamily="34" charset="-122"/>
                <a:ea typeface="微软雅黑" pitchFamily="34" charset="-122"/>
              </a:rPr>
              <a:t>main</a:t>
            </a:r>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a:t>
            </a:r>
          </a:p>
          <a:p>
            <a:pPr indent="114300"/>
            <a:r>
              <a:rPr lang="en-US" altLang="zh-CN" sz="2000" b="1">
                <a:latin typeface="微软雅黑" pitchFamily="34" charset="-122"/>
                <a:ea typeface="微软雅黑" pitchFamily="34" charset="-122"/>
              </a:rPr>
              <a:t>     x=p1();</a:t>
            </a:r>
          </a:p>
          <a:p>
            <a:pPr indent="114300"/>
            <a:r>
              <a:rPr lang="en-US" altLang="zh-CN" sz="2000" b="1">
                <a:latin typeface="微软雅黑" pitchFamily="34" charset="-122"/>
                <a:ea typeface="微软雅黑" pitchFamily="34" charset="-122"/>
              </a:rPr>
              <a:t>     return x;</a:t>
            </a:r>
          </a:p>
          <a:p>
            <a:pPr indent="114300"/>
            <a:r>
              <a:rPr lang="en-US" altLang="zh-CN" sz="2000" b="1">
                <a:latin typeface="微软雅黑" pitchFamily="34" charset="-122"/>
                <a:ea typeface="微软雅黑" pitchFamily="34" charset="-122"/>
              </a:rPr>
              <a:t>}</a:t>
            </a:r>
          </a:p>
        </p:txBody>
      </p:sp>
      <p:sp>
        <p:nvSpPr>
          <p:cNvPr id="712709" name="Text Box 5"/>
          <p:cNvSpPr txBox="1">
            <a:spLocks noChangeArrowheads="1"/>
          </p:cNvSpPr>
          <p:nvPr/>
        </p:nvSpPr>
        <p:spPr bwMode="auto">
          <a:xfrm>
            <a:off x="2221375" y="4550571"/>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main.c</a:t>
            </a:r>
          </a:p>
        </p:txBody>
      </p:sp>
      <p:sp>
        <p:nvSpPr>
          <p:cNvPr id="712710" name="Rectangle 6"/>
          <p:cNvSpPr>
            <a:spLocks noChangeArrowheads="1"/>
          </p:cNvSpPr>
          <p:nvPr/>
        </p:nvSpPr>
        <p:spPr bwMode="auto">
          <a:xfrm>
            <a:off x="4204162" y="2774158"/>
            <a:ext cx="1854200" cy="1635125"/>
          </a:xfrm>
          <a:prstGeom prst="rect">
            <a:avLst/>
          </a:prstGeom>
          <a:noFill/>
          <a:ln w="19050">
            <a:solidFill>
              <a:schemeClr val="tx1"/>
            </a:solidFill>
            <a:miter lim="800000"/>
            <a:headEnd/>
            <a:tailEnd/>
          </a:ln>
          <a:effectLst/>
        </p:spPr>
        <p:txBody>
          <a:bodyPr anchor="ctr">
            <a:spAutoFit/>
          </a:bodyPr>
          <a:lstStyle/>
          <a:p>
            <a:pPr indent="114300"/>
            <a:r>
              <a:rPr lang="en-US" altLang="zh-CN" sz="2000" b="1" dirty="0" err="1">
                <a:latin typeface="微软雅黑" pitchFamily="34" charset="-122"/>
                <a:ea typeface="微软雅黑" pitchFamily="34" charset="-122"/>
              </a:rPr>
              <a:t>int</a:t>
            </a:r>
            <a:r>
              <a:rPr lang="en-US" altLang="zh-CN" sz="2000" b="1" dirty="0">
                <a:latin typeface="微软雅黑" pitchFamily="34" charset="-122"/>
                <a:ea typeface="微软雅黑" pitchFamily="34" charset="-122"/>
              </a:rPr>
              <a:t>  </a:t>
            </a:r>
            <a:r>
              <a:rPr lang="en-US" altLang="zh-CN" sz="2000" b="1" dirty="0">
                <a:solidFill>
                  <a:srgbClr val="FF0000"/>
                </a:solidFill>
                <a:latin typeface="微软雅黑" pitchFamily="34" charset="-122"/>
                <a:ea typeface="微软雅黑" pitchFamily="34" charset="-122"/>
              </a:rPr>
              <a:t>x=20</a:t>
            </a:r>
            <a:r>
              <a:rPr lang="en-US" altLang="zh-CN" sz="2000" b="1" dirty="0">
                <a:latin typeface="微软雅黑" pitchFamily="34" charset="-122"/>
                <a:ea typeface="微软雅黑" pitchFamily="34" charset="-122"/>
              </a:rPr>
              <a:t>; </a:t>
            </a:r>
          </a:p>
          <a:p>
            <a:pPr indent="114300"/>
            <a:r>
              <a:rPr lang="en-US" altLang="zh-CN" sz="2000" b="1" dirty="0" err="1">
                <a:latin typeface="微软雅黑" pitchFamily="34" charset="-122"/>
                <a:ea typeface="微软雅黑" pitchFamily="34" charset="-122"/>
              </a:rPr>
              <a:t>int</a:t>
            </a:r>
            <a:r>
              <a:rPr lang="en-US" altLang="zh-CN" sz="2000" b="1" dirty="0">
                <a:solidFill>
                  <a:srgbClr val="FF0000"/>
                </a:solidFill>
                <a:latin typeface="微软雅黑" pitchFamily="34" charset="-122"/>
                <a:ea typeface="微软雅黑" pitchFamily="34" charset="-122"/>
              </a:rPr>
              <a:t> p1</a:t>
            </a:r>
            <a:r>
              <a:rPr lang="en-US" altLang="zh-CN" sz="2000" b="1" dirty="0">
                <a:latin typeface="微软雅黑" pitchFamily="34" charset="-122"/>
                <a:ea typeface="微软雅黑" pitchFamily="34" charset="-122"/>
              </a:rPr>
              <a:t>() </a:t>
            </a:r>
          </a:p>
          <a:p>
            <a:pPr indent="114300"/>
            <a:r>
              <a:rPr lang="en-US" altLang="zh-CN" sz="2000" b="1" dirty="0">
                <a:latin typeface="微软雅黑" pitchFamily="34" charset="-122"/>
                <a:ea typeface="微软雅黑" pitchFamily="34" charset="-122"/>
              </a:rPr>
              <a:t>{</a:t>
            </a:r>
          </a:p>
          <a:p>
            <a:pPr indent="114300"/>
            <a:r>
              <a:rPr lang="en-US" altLang="zh-CN" sz="2000" b="1" dirty="0">
                <a:latin typeface="微软雅黑" pitchFamily="34" charset="-122"/>
                <a:ea typeface="微软雅黑" pitchFamily="34" charset="-122"/>
              </a:rPr>
              <a:t>     return x;</a:t>
            </a:r>
          </a:p>
          <a:p>
            <a:pPr indent="114300"/>
            <a:r>
              <a:rPr lang="en-US" altLang="zh-CN" sz="2000" b="1" dirty="0">
                <a:latin typeface="微软雅黑" pitchFamily="34" charset="-122"/>
                <a:ea typeface="微软雅黑" pitchFamily="34" charset="-122"/>
              </a:rPr>
              <a:t>}</a:t>
            </a:r>
          </a:p>
        </p:txBody>
      </p:sp>
      <p:sp>
        <p:nvSpPr>
          <p:cNvPr id="712711" name="Text Box 7"/>
          <p:cNvSpPr txBox="1">
            <a:spLocks noChangeArrowheads="1"/>
          </p:cNvSpPr>
          <p:nvPr/>
        </p:nvSpPr>
        <p:spPr bwMode="auto">
          <a:xfrm>
            <a:off x="4551825" y="4521996"/>
            <a:ext cx="12033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p1.c</a:t>
            </a:r>
          </a:p>
        </p:txBody>
      </p:sp>
      <p:sp>
        <p:nvSpPr>
          <p:cNvPr id="712712" name="Rectangle 8"/>
          <p:cNvSpPr>
            <a:spLocks noChangeArrowheads="1"/>
          </p:cNvSpPr>
          <p:nvPr/>
        </p:nvSpPr>
        <p:spPr bwMode="auto">
          <a:xfrm>
            <a:off x="6610967" y="1353677"/>
            <a:ext cx="3663950" cy="3171637"/>
          </a:xfrm>
          <a:prstGeom prst="rect">
            <a:avLst/>
          </a:prstGeom>
          <a:noFill/>
          <a:ln w="9525">
            <a:noFill/>
            <a:miter lim="800000"/>
            <a:headEnd/>
            <a:tailEnd/>
          </a:ln>
          <a:effectLst/>
        </p:spPr>
        <p:txBody>
          <a:bodyPr anchor="ctr">
            <a:spAutoFit/>
          </a:bodyPr>
          <a:lstStyle/>
          <a:p>
            <a:pPr eaLnBrk="0" hangingPunct="0">
              <a:lnSpc>
                <a:spcPct val="130000"/>
              </a:lnSpc>
              <a:spcBef>
                <a:spcPct val="45000"/>
              </a:spcBef>
            </a:pPr>
            <a:r>
              <a:rPr lang="en-US" altLang="zh-CN" sz="2300" b="1" dirty="0">
                <a:latin typeface="微软雅黑" pitchFamily="34" charset="-122"/>
                <a:ea typeface="微软雅黑" pitchFamily="34" charset="-122"/>
              </a:rPr>
              <a:t>main</a:t>
            </a:r>
            <a:r>
              <a:rPr lang="zh-CN" altLang="en-US" sz="2300" b="1" dirty="0">
                <a:latin typeface="微软雅黑" pitchFamily="34" charset="-122"/>
                <a:ea typeface="微软雅黑" pitchFamily="34" charset="-122"/>
              </a:rPr>
              <a:t>只有一次强定义</a:t>
            </a:r>
          </a:p>
          <a:p>
            <a:pPr eaLnBrk="0" hangingPunct="0">
              <a:lnSpc>
                <a:spcPct val="130000"/>
              </a:lnSpc>
              <a:spcBef>
                <a:spcPct val="45000"/>
              </a:spcBef>
            </a:pPr>
            <a:r>
              <a:rPr lang="en-US" altLang="zh-CN" sz="2300" b="1" dirty="0">
                <a:latin typeface="微软雅黑" pitchFamily="34" charset="-122"/>
                <a:ea typeface="微软雅黑" pitchFamily="34" charset="-122"/>
              </a:rPr>
              <a:t>p1</a:t>
            </a:r>
            <a:r>
              <a:rPr lang="zh-CN" altLang="en-US" sz="2300" b="1" dirty="0">
                <a:latin typeface="微软雅黑" pitchFamily="34" charset="-122"/>
                <a:ea typeface="微软雅黑" pitchFamily="34" charset="-122"/>
              </a:rPr>
              <a:t>有一次强定义，一次弱定义</a:t>
            </a:r>
          </a:p>
          <a:p>
            <a:pPr eaLnBrk="0" hangingPunct="0">
              <a:lnSpc>
                <a:spcPct val="130000"/>
              </a:lnSpc>
              <a:spcBef>
                <a:spcPct val="45000"/>
              </a:spcBef>
            </a:pPr>
            <a:r>
              <a:rPr lang="en-US" altLang="zh-CN" sz="2300" b="1" dirty="0">
                <a:latin typeface="微软雅黑" pitchFamily="34" charset="-122"/>
                <a:ea typeface="微软雅黑" pitchFamily="34" charset="-122"/>
              </a:rPr>
              <a:t>x</a:t>
            </a:r>
            <a:r>
              <a:rPr lang="zh-CN" altLang="en-US" sz="2300" b="1" dirty="0">
                <a:latin typeface="微软雅黑" pitchFamily="34" charset="-122"/>
                <a:ea typeface="微软雅黑" pitchFamily="34" charset="-122"/>
              </a:rPr>
              <a:t>有两次强定义，所以，</a:t>
            </a:r>
            <a:r>
              <a:rPr lang="zh-CN" altLang="en-US" sz="2300" b="1" dirty="0">
                <a:solidFill>
                  <a:srgbClr val="009242"/>
                </a:solidFill>
                <a:latin typeface="微软雅黑" pitchFamily="34" charset="-122"/>
                <a:ea typeface="微软雅黑" pitchFamily="34" charset="-122"/>
              </a:rPr>
              <a:t>链接器将输出一条出错信息</a:t>
            </a:r>
            <a:r>
              <a:rPr lang="zh-CN" altLang="en-US" sz="2300" b="1" dirty="0">
                <a:latin typeface="微软雅黑" pitchFamily="34" charset="-122"/>
                <a:ea typeface="微软雅黑" pitchFamily="34" charset="-122"/>
              </a:rPr>
              <a:t> </a:t>
            </a:r>
          </a:p>
          <a:p>
            <a:pPr eaLnBrk="0" hangingPunct="0">
              <a:lnSpc>
                <a:spcPct val="130000"/>
              </a:lnSpc>
            </a:pPr>
            <a:endParaRPr lang="zh-CN" altLang="en-US" sz="2300" b="1" dirty="0">
              <a:latin typeface="微软雅黑" pitchFamily="34" charset="-122"/>
              <a:ea typeface="微软雅黑" pitchFamily="34" charset="-122"/>
            </a:endParaRPr>
          </a:p>
        </p:txBody>
      </p:sp>
      <p:sp>
        <p:nvSpPr>
          <p:cNvPr id="712716" name="Text Box 12"/>
          <p:cNvSpPr txBox="1">
            <a:spLocks noChangeArrowheads="1"/>
          </p:cNvSpPr>
          <p:nvPr/>
        </p:nvSpPr>
        <p:spPr bwMode="auto">
          <a:xfrm>
            <a:off x="1770524" y="1221582"/>
            <a:ext cx="4324350" cy="457200"/>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以下程序会发生链接出错吗？</a:t>
            </a:r>
          </a:p>
        </p:txBody>
      </p:sp>
      <p:sp>
        <p:nvSpPr>
          <p:cNvPr id="9" name="Text Box 7"/>
          <p:cNvSpPr txBox="1">
            <a:spLocks noChangeArrowheads="1"/>
          </p:cNvSpPr>
          <p:nvPr/>
        </p:nvSpPr>
        <p:spPr bwMode="auto">
          <a:xfrm>
            <a:off x="6336175" y="4714083"/>
            <a:ext cx="3419475" cy="1838325"/>
          </a:xfrm>
          <a:prstGeom prst="rect">
            <a:avLst/>
          </a:prstGeom>
          <a:noFill/>
          <a:ln w="9525">
            <a:solidFill>
              <a:schemeClr val="tx1"/>
            </a:solidFill>
            <a:miter lim="800000"/>
            <a:headEnd/>
            <a:tailEnd/>
          </a:ln>
          <a:effectLst/>
        </p:spPr>
        <p:txBody>
          <a:bodyPr>
            <a:spAutoFit/>
          </a:bodyPr>
          <a:lstStyle/>
          <a:p>
            <a:pPr>
              <a:spcBef>
                <a:spcPct val="25000"/>
              </a:spcBef>
            </a:pPr>
            <a:r>
              <a:rPr lang="zh-CN" altLang="en-US" sz="2400" b="1">
                <a:ea typeface="黑体" pitchFamily="49" charset="-122"/>
              </a:rPr>
              <a:t>理解该问题需要知道：</a:t>
            </a:r>
          </a:p>
          <a:p>
            <a:pPr>
              <a:spcBef>
                <a:spcPct val="25000"/>
              </a:spcBef>
            </a:pPr>
            <a:r>
              <a:rPr lang="zh-CN" altLang="en-US" sz="2400" b="1">
                <a:solidFill>
                  <a:srgbClr val="3366FF"/>
                </a:solidFill>
                <a:ea typeface="黑体" pitchFamily="49" charset="-122"/>
              </a:rPr>
              <a:t>机器级数据的表示</a:t>
            </a:r>
          </a:p>
          <a:p>
            <a:pPr>
              <a:spcBef>
                <a:spcPct val="25000"/>
              </a:spcBef>
            </a:pPr>
            <a:r>
              <a:rPr lang="zh-CN" altLang="en-US" sz="2400" b="1">
                <a:solidFill>
                  <a:srgbClr val="FF0000"/>
                </a:solidFill>
                <a:ea typeface="黑体" pitchFamily="49" charset="-122"/>
              </a:rPr>
              <a:t>链接器的符号解析规则</a:t>
            </a:r>
          </a:p>
          <a:p>
            <a:pPr>
              <a:spcBef>
                <a:spcPct val="25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19</a:t>
            </a:fld>
            <a:endParaRPr lang="en-US" altLang="zh-CN"/>
          </a:p>
        </p:txBody>
      </p:sp>
    </p:spTree>
    <p:extLst>
      <p:ext uri="{BB962C8B-B14F-4D97-AF65-F5344CB8AC3E}">
        <p14:creationId xmlns:p14="http://schemas.microsoft.com/office/powerpoint/2010/main" val="20139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5" dur="500"/>
                                        <p:tgtEl>
                                          <p:spTgt spid="71271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20" dur="500"/>
                                        <p:tgtEl>
                                          <p:spTgt spid="7127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5"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2</a:t>
            </a:fld>
            <a:endParaRPr lang="zh-CN" altLang="en-US"/>
          </a:p>
        </p:txBody>
      </p:sp>
      <p:sp>
        <p:nvSpPr>
          <p:cNvPr id="3" name="矩形 2"/>
          <p:cNvSpPr/>
          <p:nvPr/>
        </p:nvSpPr>
        <p:spPr>
          <a:xfrm>
            <a:off x="1436370" y="1133178"/>
            <a:ext cx="9810750" cy="3416320"/>
          </a:xfrm>
          <a:prstGeom prst="rect">
            <a:avLst/>
          </a:prstGeom>
        </p:spPr>
        <p:txBody>
          <a:bodyPr wrap="square">
            <a:spAutoFit/>
          </a:bodyPr>
          <a:lstStyle/>
          <a:p>
            <a:r>
              <a:rPr lang="zh-CN" altLang="zh-CN" sz="2400" b="1" kern="100" dirty="0">
                <a:latin typeface="Times New Roman" panose="02020603050405020304" pitchFamily="18" charset="0"/>
              </a:rPr>
              <a:t>课程名称：</a:t>
            </a:r>
            <a:r>
              <a:rPr lang="en-US" altLang="zh-CN" sz="2400" b="1" kern="100" dirty="0">
                <a:latin typeface="Times New Roman" panose="02020603050405020304" pitchFamily="18" charset="0"/>
              </a:rPr>
              <a:t>	</a:t>
            </a:r>
            <a:r>
              <a:rPr lang="zh-CN" altLang="zh-CN" sz="2400" kern="100" dirty="0">
                <a:latin typeface="Times New Roman" panose="02020603050405020304" pitchFamily="18" charset="0"/>
              </a:rPr>
              <a:t>计算机系统</a:t>
            </a:r>
            <a:r>
              <a:rPr lang="en-US" altLang="zh-CN" sz="2400" kern="100" dirty="0">
                <a:latin typeface="Times New Roman" panose="02020603050405020304" pitchFamily="18" charset="0"/>
              </a:rPr>
              <a:t>(2)</a:t>
            </a:r>
            <a:endParaRPr lang="zh-CN" altLang="zh-CN" sz="2400" kern="100" dirty="0">
              <a:latin typeface="Times New Roman" panose="02020603050405020304" pitchFamily="18" charset="0"/>
            </a:endParaRPr>
          </a:p>
          <a:p>
            <a:r>
              <a:rPr lang="zh-CN" altLang="zh-CN" sz="2400" b="1" kern="100" dirty="0">
                <a:latin typeface="Times New Roman" panose="02020603050405020304" pitchFamily="18" charset="0"/>
              </a:rPr>
              <a:t>英文名称：</a:t>
            </a:r>
            <a:r>
              <a:rPr lang="en-US" altLang="zh-CN" sz="2400" b="1" kern="100" dirty="0">
                <a:latin typeface="Times New Roman" panose="02020603050405020304" pitchFamily="18" charset="0"/>
              </a:rPr>
              <a:t>	</a:t>
            </a:r>
            <a:r>
              <a:rPr lang="en-US" altLang="zh-CN" sz="2400" kern="100" dirty="0">
                <a:latin typeface="Times New Roman" panose="02020603050405020304" pitchFamily="18" charset="0"/>
              </a:rPr>
              <a:t>Computer Systems II: Architecture and Programming</a:t>
            </a:r>
            <a:endParaRPr lang="zh-CN" altLang="zh-CN" sz="2400" kern="100" dirty="0">
              <a:latin typeface="Times New Roman" panose="02020603050405020304" pitchFamily="18" charset="0"/>
            </a:endParaRPr>
          </a:p>
          <a:p>
            <a:r>
              <a:rPr lang="zh-CN" altLang="zh-CN" sz="2400" b="1" kern="100" dirty="0">
                <a:latin typeface="Times New Roman" panose="02020603050405020304" pitchFamily="18" charset="0"/>
              </a:rPr>
              <a:t>课程编号：</a:t>
            </a:r>
            <a:r>
              <a:rPr lang="en-US" altLang="zh-CN" sz="2400" b="1" kern="100" dirty="0">
                <a:latin typeface="Times New Roman" panose="02020603050405020304" pitchFamily="18" charset="0"/>
              </a:rPr>
              <a:t>	</a:t>
            </a:r>
            <a:r>
              <a:rPr lang="en-US" altLang="zh-CN" sz="2400" kern="100" dirty="0">
                <a:latin typeface="Times New Roman" panose="02020603050405020304" pitchFamily="18" charset="0"/>
              </a:rPr>
              <a:t>15027600</a:t>
            </a:r>
          </a:p>
          <a:p>
            <a:r>
              <a:rPr lang="zh-CN" altLang="zh-CN" sz="2400" b="1" kern="100" dirty="0">
                <a:latin typeface="Times New Roman" panose="02020603050405020304" pitchFamily="18" charset="0"/>
              </a:rPr>
              <a:t>课程性质：</a:t>
            </a:r>
            <a:r>
              <a:rPr lang="zh-CN" altLang="zh-CN" sz="2400" kern="100" dirty="0">
                <a:latin typeface="Times New Roman" panose="02020603050405020304" pitchFamily="18" charset="0"/>
              </a:rPr>
              <a:t>□综合必修</a:t>
            </a:r>
            <a:r>
              <a:rPr lang="en-US" altLang="zh-CN" sz="2400" kern="100" dirty="0">
                <a:latin typeface="Times New Roman" panose="02020603050405020304" pitchFamily="18" charset="0"/>
              </a:rPr>
              <a:t>  </a:t>
            </a:r>
            <a:r>
              <a:rPr lang="zh-CN" altLang="zh-CN" sz="2400" kern="100" dirty="0">
                <a:latin typeface="Times New Roman" panose="02020603050405020304" pitchFamily="18" charset="0"/>
              </a:rPr>
              <a:t>■专业必修</a:t>
            </a:r>
            <a:r>
              <a:rPr lang="en-US" altLang="zh-CN" sz="2400" kern="100" dirty="0">
                <a:latin typeface="Times New Roman" panose="02020603050405020304" pitchFamily="18" charset="0"/>
              </a:rPr>
              <a:t>  </a:t>
            </a:r>
            <a:r>
              <a:rPr lang="zh-CN" altLang="zh-CN" sz="2400" kern="100" dirty="0">
                <a:latin typeface="Times New Roman" panose="02020603050405020304" pitchFamily="18" charset="0"/>
              </a:rPr>
              <a:t>□专业选修</a:t>
            </a:r>
            <a:r>
              <a:rPr lang="en-US" altLang="zh-CN" sz="2400" kern="100" dirty="0">
                <a:latin typeface="Times New Roman" panose="02020603050405020304" pitchFamily="18" charset="0"/>
              </a:rPr>
              <a:t>  </a:t>
            </a:r>
            <a:r>
              <a:rPr lang="zh-CN" altLang="zh-CN" sz="2400" kern="100" dirty="0">
                <a:latin typeface="Times New Roman" panose="02020603050405020304" pitchFamily="18" charset="0"/>
              </a:rPr>
              <a:t>□全校公选</a:t>
            </a:r>
          </a:p>
          <a:p>
            <a:r>
              <a:rPr lang="zh-CN" altLang="zh-CN" sz="2400" b="1" kern="100" dirty="0">
                <a:latin typeface="Times New Roman" panose="02020603050405020304" pitchFamily="18" charset="0"/>
              </a:rPr>
              <a:t>总 学 时：</a:t>
            </a:r>
            <a:r>
              <a:rPr lang="en-US" altLang="zh-CN" sz="2400" b="1" kern="100" dirty="0">
                <a:latin typeface="Times New Roman" panose="02020603050405020304" pitchFamily="18" charset="0"/>
              </a:rPr>
              <a:t>	</a:t>
            </a:r>
            <a:r>
              <a:rPr lang="en-US" altLang="zh-CN" sz="2400" kern="100" dirty="0">
                <a:latin typeface="Times New Roman" panose="02020603050405020304" pitchFamily="18" charset="0"/>
              </a:rPr>
              <a:t>72</a:t>
            </a:r>
            <a:r>
              <a:rPr lang="zh-CN" altLang="zh-CN" sz="2400" kern="100" dirty="0">
                <a:latin typeface="Times New Roman" panose="02020603050405020304" pitchFamily="18" charset="0"/>
              </a:rPr>
              <a:t>学时，其中：实验课为</a:t>
            </a:r>
            <a:r>
              <a:rPr lang="en-US" altLang="zh-CN" sz="2400" kern="100" dirty="0">
                <a:latin typeface="Times New Roman" panose="02020603050405020304" pitchFamily="18" charset="0"/>
              </a:rPr>
              <a:t>18</a:t>
            </a:r>
            <a:r>
              <a:rPr lang="zh-CN" altLang="zh-CN" sz="2400" kern="100" dirty="0">
                <a:latin typeface="Times New Roman" panose="02020603050405020304" pitchFamily="18" charset="0"/>
              </a:rPr>
              <a:t>学时</a:t>
            </a:r>
          </a:p>
          <a:p>
            <a:r>
              <a:rPr lang="zh-CN" altLang="zh-CN" sz="2400" b="1" kern="100" dirty="0">
                <a:latin typeface="Times New Roman" panose="02020603050405020304" pitchFamily="18" charset="0"/>
              </a:rPr>
              <a:t>学</a:t>
            </a:r>
            <a:r>
              <a:rPr lang="en-US" altLang="zh-CN" sz="2400" b="1" kern="100" dirty="0">
                <a:latin typeface="Times New Roman" panose="02020603050405020304" pitchFamily="18" charset="0"/>
              </a:rPr>
              <a:t>    </a:t>
            </a:r>
            <a:r>
              <a:rPr lang="zh-CN" altLang="zh-CN" sz="2400" b="1" kern="100" dirty="0">
                <a:latin typeface="Times New Roman" panose="02020603050405020304" pitchFamily="18" charset="0"/>
              </a:rPr>
              <a:t>分：</a:t>
            </a:r>
            <a:r>
              <a:rPr lang="en-US" altLang="zh-CN" sz="2400" b="1" kern="100" dirty="0">
                <a:latin typeface="Times New Roman" panose="02020603050405020304" pitchFamily="18" charset="0"/>
              </a:rPr>
              <a:t>	</a:t>
            </a:r>
            <a:r>
              <a:rPr lang="en-US" altLang="zh-CN" sz="2400" kern="100" dirty="0">
                <a:latin typeface="Times New Roman" panose="02020603050405020304" pitchFamily="18" charset="0"/>
              </a:rPr>
              <a:t>3.5</a:t>
            </a:r>
            <a:endParaRPr lang="zh-CN" altLang="zh-CN" sz="2400" kern="100" dirty="0">
              <a:latin typeface="Times New Roman" panose="02020603050405020304" pitchFamily="18" charset="0"/>
            </a:endParaRPr>
          </a:p>
          <a:p>
            <a:r>
              <a:rPr lang="zh-CN" altLang="zh-CN" sz="2400" b="1" kern="100" dirty="0">
                <a:latin typeface="Times New Roman" panose="02020603050405020304" pitchFamily="18" charset="0"/>
              </a:rPr>
              <a:t>先修课程：</a:t>
            </a:r>
            <a:r>
              <a:rPr lang="en-US" altLang="zh-CN" sz="2400" b="1" kern="100" dirty="0">
                <a:latin typeface="Times New Roman" panose="02020603050405020304" pitchFamily="18" charset="0"/>
              </a:rPr>
              <a:t>	</a:t>
            </a:r>
            <a:r>
              <a:rPr lang="zh-CN" altLang="zh-CN" sz="2400" kern="100" dirty="0">
                <a:latin typeface="Times New Roman" panose="02020603050405020304" pitchFamily="18" charset="0"/>
              </a:rPr>
              <a:t>计算机系统</a:t>
            </a:r>
            <a:r>
              <a:rPr lang="en-US" altLang="zh-CN" sz="2400" kern="100" dirty="0">
                <a:latin typeface="Times New Roman" panose="02020603050405020304" pitchFamily="18" charset="0"/>
              </a:rPr>
              <a:t>(1)</a:t>
            </a:r>
            <a:r>
              <a:rPr lang="zh-CN" altLang="zh-CN" sz="2400" kern="100" dirty="0">
                <a:latin typeface="Times New Roman" panose="02020603050405020304" pitchFamily="18" charset="0"/>
              </a:rPr>
              <a:t>，面向对象程序设计</a:t>
            </a:r>
            <a:r>
              <a:rPr lang="zh-CN" altLang="en-US" sz="2400" kern="100" dirty="0">
                <a:latin typeface="Times New Roman" panose="02020603050405020304" pitchFamily="18" charset="0"/>
              </a:rPr>
              <a:t>（</a:t>
            </a:r>
            <a:r>
              <a:rPr lang="en-US" altLang="zh-CN" sz="2400" kern="100" dirty="0">
                <a:latin typeface="Times New Roman" panose="02020603050405020304" pitchFamily="18" charset="0"/>
              </a:rPr>
              <a:t>C</a:t>
            </a:r>
            <a:r>
              <a:rPr lang="zh-CN" altLang="en-US" sz="2400" kern="100" dirty="0">
                <a:latin typeface="Times New Roman" panose="02020603050405020304" pitchFamily="18" charset="0"/>
              </a:rPr>
              <a:t>语言或</a:t>
            </a:r>
            <a:r>
              <a:rPr lang="en-US" altLang="zh-CN" sz="2400" kern="100" dirty="0">
                <a:latin typeface="Times New Roman" panose="02020603050405020304" pitchFamily="18" charset="0"/>
              </a:rPr>
              <a:t>C++</a:t>
            </a:r>
            <a:r>
              <a:rPr lang="zh-CN" altLang="en-US" sz="2400" kern="100" dirty="0">
                <a:latin typeface="Times New Roman" panose="02020603050405020304" pitchFamily="18" charset="0"/>
              </a:rPr>
              <a:t>）</a:t>
            </a:r>
            <a:endParaRPr lang="en-US" altLang="zh-CN" sz="2400" kern="100" dirty="0">
              <a:latin typeface="Times New Roman" panose="02020603050405020304" pitchFamily="18" charset="0"/>
            </a:endParaRPr>
          </a:p>
          <a:p>
            <a:r>
              <a:rPr lang="zh-CN" altLang="zh-CN" sz="2400" b="1" kern="100" dirty="0">
                <a:latin typeface="Times New Roman" panose="02020603050405020304" pitchFamily="18" charset="0"/>
              </a:rPr>
              <a:t>授课对象</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	</a:t>
            </a:r>
            <a:r>
              <a:rPr lang="zh-CN" altLang="zh-CN" sz="2400" kern="100" dirty="0">
                <a:latin typeface="Times New Roman" panose="02020603050405020304" pitchFamily="18" charset="0"/>
              </a:rPr>
              <a:t>计算机与软件学院所有专业二年级</a:t>
            </a:r>
          </a:p>
          <a:p>
            <a:endParaRPr lang="zh-CN" altLang="zh-CN" sz="2400" kern="100" dirty="0">
              <a:latin typeface="Times New Roman" panose="02020603050405020304" pitchFamily="18" charset="0"/>
            </a:endParaRPr>
          </a:p>
        </p:txBody>
      </p:sp>
      <p:sp>
        <p:nvSpPr>
          <p:cNvPr id="4" name="矩形 3"/>
          <p:cNvSpPr/>
          <p:nvPr/>
        </p:nvSpPr>
        <p:spPr>
          <a:xfrm>
            <a:off x="1436370" y="4589056"/>
            <a:ext cx="9959340" cy="923330"/>
          </a:xfrm>
          <a:prstGeom prst="rect">
            <a:avLst/>
          </a:prstGeom>
        </p:spPr>
        <p:txBody>
          <a:bodyPr wrap="square">
            <a:spAutoFit/>
          </a:bodyPr>
          <a:lstStyle/>
          <a:p>
            <a:pPr indent="361950"/>
            <a:r>
              <a:rPr lang="zh-CN" altLang="zh-CN" kern="100" dirty="0">
                <a:latin typeface="Times New Roman" panose="02020603050405020304" pitchFamily="18" charset="0"/>
              </a:rPr>
              <a:t>本课程的考核分为平时成绩和期末考试成绩两部分组成，平时成绩包括平时记录的出勤情况、课堂提问、课后作业以及实验成绩等。总成绩按以下公式计算：</a:t>
            </a:r>
          </a:p>
          <a:p>
            <a:pPr indent="361950"/>
            <a:r>
              <a:rPr lang="zh-CN" altLang="zh-CN" kern="100" dirty="0">
                <a:latin typeface="Times New Roman" panose="02020603050405020304" pitchFamily="18" charset="0"/>
              </a:rPr>
              <a:t>总成绩＝平时成绩×</a:t>
            </a:r>
            <a:r>
              <a:rPr lang="en-US" altLang="zh-CN" kern="100" dirty="0">
                <a:latin typeface="Times New Roman" panose="02020603050405020304" pitchFamily="18" charset="0"/>
              </a:rPr>
              <a:t>40%</a:t>
            </a:r>
            <a:r>
              <a:rPr lang="zh-CN" altLang="zh-CN" kern="100" dirty="0">
                <a:latin typeface="Times New Roman" panose="02020603050405020304" pitchFamily="18" charset="0"/>
              </a:rPr>
              <a:t>＋期末成绩×</a:t>
            </a:r>
            <a:r>
              <a:rPr lang="en-US" altLang="zh-CN" kern="100" dirty="0">
                <a:latin typeface="Times New Roman" panose="02020603050405020304" pitchFamily="18" charset="0"/>
              </a:rPr>
              <a:t>60%</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170540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1995948" y="590537"/>
            <a:ext cx="8229600" cy="561975"/>
          </a:xfrm>
        </p:spPr>
        <p:txBody>
          <a:bodyPr/>
          <a:lstStyle/>
          <a:p>
            <a:r>
              <a:rPr lang="zh-CN" altLang="en-US" dirty="0"/>
              <a:t>课程的意义</a:t>
            </a:r>
            <a:endParaRPr lang="zh-CN" altLang="en-US" sz="3600" dirty="0"/>
          </a:p>
        </p:txBody>
      </p:sp>
      <p:sp>
        <p:nvSpPr>
          <p:cNvPr id="390148" name="Rectangle 3"/>
          <p:cNvSpPr>
            <a:spLocks noChangeArrowheads="1"/>
          </p:cNvSpPr>
          <p:nvPr/>
        </p:nvSpPr>
        <p:spPr bwMode="auto">
          <a:xfrm>
            <a:off x="7685548" y="1746217"/>
            <a:ext cx="2116138" cy="1981200"/>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1  double d;</a:t>
            </a:r>
          </a:p>
          <a:p>
            <a:pPr algn="just"/>
            <a:r>
              <a:rPr lang="en-US" altLang="zh-CN" sz="2000" b="1">
                <a:solidFill>
                  <a:srgbClr val="000000"/>
                </a:solidFill>
                <a:latin typeface="微软雅黑" pitchFamily="34" charset="-122"/>
                <a:ea typeface="微软雅黑" pitchFamily="34" charset="-122"/>
              </a:rPr>
              <a:t>2 </a:t>
            </a:r>
          </a:p>
          <a:p>
            <a:pPr algn="just"/>
            <a:r>
              <a:rPr lang="en-US" altLang="zh-CN" sz="2000" b="1">
                <a:solidFill>
                  <a:srgbClr val="000000"/>
                </a:solidFill>
                <a:latin typeface="微软雅黑" pitchFamily="34" charset="-122"/>
                <a:ea typeface="微软雅黑" pitchFamily="34" charset="-122"/>
              </a:rPr>
              <a:t>3  void p1( ) </a:t>
            </a:r>
          </a:p>
          <a:p>
            <a:pPr algn="just"/>
            <a:r>
              <a:rPr lang="en-US" altLang="zh-CN" sz="2000" b="1">
                <a:solidFill>
                  <a:srgbClr val="000000"/>
                </a:solidFill>
                <a:latin typeface="微软雅黑" pitchFamily="34" charset="-122"/>
                <a:ea typeface="微软雅黑" pitchFamily="34" charset="-122"/>
              </a:rPr>
              <a:t>4  {</a:t>
            </a:r>
          </a:p>
          <a:p>
            <a:pPr algn="just"/>
            <a:r>
              <a:rPr lang="en-US" altLang="zh-CN" sz="2000" b="1">
                <a:solidFill>
                  <a:srgbClr val="000000"/>
                </a:solidFill>
                <a:latin typeface="微软雅黑" pitchFamily="34" charset="-122"/>
                <a:ea typeface="微软雅黑" pitchFamily="34" charset="-122"/>
              </a:rPr>
              <a:t>5    d=1.0;</a:t>
            </a:r>
          </a:p>
          <a:p>
            <a:pPr algn="just"/>
            <a:r>
              <a:rPr lang="en-US" altLang="zh-CN" sz="2000" b="1">
                <a:solidFill>
                  <a:srgbClr val="000000"/>
                </a:solidFill>
                <a:latin typeface="微软雅黑" pitchFamily="34" charset="-122"/>
                <a:ea typeface="微软雅黑" pitchFamily="34" charset="-122"/>
              </a:rPr>
              <a:t>6  }</a:t>
            </a:r>
            <a:endParaRPr lang="en-US" altLang="zh-CN" sz="2000" b="1">
              <a:latin typeface="微软雅黑" pitchFamily="34" charset="-122"/>
              <a:ea typeface="微软雅黑" pitchFamily="34" charset="-122"/>
            </a:endParaRPr>
          </a:p>
        </p:txBody>
      </p:sp>
      <p:sp>
        <p:nvSpPr>
          <p:cNvPr id="390149" name="Rectangle 3"/>
          <p:cNvSpPr>
            <a:spLocks noChangeArrowheads="1"/>
          </p:cNvSpPr>
          <p:nvPr/>
        </p:nvSpPr>
        <p:spPr bwMode="auto">
          <a:xfrm>
            <a:off x="1970549" y="1746217"/>
            <a:ext cx="4905375" cy="2565400"/>
          </a:xfrm>
          <a:prstGeom prst="rect">
            <a:avLst/>
          </a:prstGeom>
          <a:noFill/>
          <a:ln w="3175">
            <a:solidFill>
              <a:srgbClr val="000000"/>
            </a:solidFill>
            <a:miter lim="800000"/>
            <a:headEnd/>
            <a:tailEnd/>
          </a:ln>
        </p:spPr>
        <p:txBody>
          <a:bodyPr lIns="80467" tIns="40234" rIns="80467" bIns="40234"/>
          <a:lstStyle/>
          <a:p>
            <a:pPr algn="just"/>
            <a:r>
              <a:rPr lang="en-US" altLang="zh-CN" sz="2000" b="1" dirty="0">
                <a:solidFill>
                  <a:srgbClr val="000000"/>
                </a:solidFill>
                <a:latin typeface="微软雅黑" pitchFamily="34" charset="-122"/>
                <a:ea typeface="微软雅黑" pitchFamily="34" charset="-122"/>
              </a:rPr>
              <a:t>1  </a:t>
            </a:r>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d=100;</a:t>
            </a:r>
          </a:p>
          <a:p>
            <a:pPr algn="just"/>
            <a:r>
              <a:rPr lang="en-US" altLang="zh-CN" sz="2000" b="1" dirty="0">
                <a:solidFill>
                  <a:srgbClr val="000000"/>
                </a:solidFill>
                <a:latin typeface="微软雅黑" pitchFamily="34" charset="-122"/>
                <a:ea typeface="微软雅黑" pitchFamily="34" charset="-122"/>
              </a:rPr>
              <a:t>2  </a:t>
            </a:r>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x=200;</a:t>
            </a:r>
          </a:p>
          <a:p>
            <a:pPr algn="just"/>
            <a:r>
              <a:rPr lang="en-US" altLang="zh-CN" sz="2000" b="1" dirty="0">
                <a:solidFill>
                  <a:srgbClr val="000000"/>
                </a:solidFill>
                <a:latin typeface="微软雅黑" pitchFamily="34" charset="-122"/>
                <a:ea typeface="微软雅黑" pitchFamily="34" charset="-122"/>
              </a:rPr>
              <a:t>3  </a:t>
            </a:r>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main() </a:t>
            </a:r>
          </a:p>
          <a:p>
            <a:pPr algn="just"/>
            <a:r>
              <a:rPr lang="en-US" altLang="zh-CN" sz="2000" b="1" dirty="0">
                <a:solidFill>
                  <a:srgbClr val="000000"/>
                </a:solidFill>
                <a:latin typeface="微软雅黑" pitchFamily="34" charset="-122"/>
                <a:ea typeface="微软雅黑" pitchFamily="34" charset="-122"/>
              </a:rPr>
              <a:t>4  {  </a:t>
            </a:r>
          </a:p>
          <a:p>
            <a:pPr algn="just"/>
            <a:r>
              <a:rPr lang="en-US" altLang="zh-CN" sz="2000" b="1" dirty="0">
                <a:solidFill>
                  <a:srgbClr val="000000"/>
                </a:solidFill>
                <a:latin typeface="微软雅黑" pitchFamily="34" charset="-122"/>
                <a:ea typeface="微软雅黑" pitchFamily="34" charset="-122"/>
              </a:rPr>
              <a:t>5    p1( );</a:t>
            </a:r>
          </a:p>
          <a:p>
            <a:pPr algn="just"/>
            <a:r>
              <a:rPr lang="en-US" altLang="zh-CN" sz="2000" b="1" dirty="0">
                <a:solidFill>
                  <a:srgbClr val="000000"/>
                </a:solidFill>
                <a:latin typeface="微软雅黑" pitchFamily="34" charset="-122"/>
                <a:ea typeface="微软雅黑" pitchFamily="34" charset="-122"/>
              </a:rPr>
              <a:t>6    </a:t>
            </a:r>
            <a:r>
              <a:rPr lang="en-US" altLang="zh-CN" sz="2000" b="1" dirty="0" err="1">
                <a:solidFill>
                  <a:srgbClr val="000000"/>
                </a:solidFill>
                <a:latin typeface="微软雅黑" pitchFamily="34" charset="-122"/>
                <a:ea typeface="微软雅黑" pitchFamily="34" charset="-122"/>
              </a:rPr>
              <a:t>printf</a:t>
            </a:r>
            <a:r>
              <a:rPr lang="en-US" altLang="zh-CN" sz="2000" b="1" dirty="0">
                <a:solidFill>
                  <a:srgbClr val="000000"/>
                </a:solidFill>
                <a:latin typeface="微软雅黑" pitchFamily="34" charset="-122"/>
                <a:ea typeface="微软雅黑" pitchFamily="34" charset="-122"/>
              </a:rPr>
              <a:t> (“d=%d, x=%d\n”, d, x );</a:t>
            </a:r>
          </a:p>
          <a:p>
            <a:pPr algn="just"/>
            <a:r>
              <a:rPr lang="en-US" altLang="zh-CN" sz="2000" b="1" dirty="0">
                <a:solidFill>
                  <a:srgbClr val="000000"/>
                </a:solidFill>
                <a:latin typeface="微软雅黑" pitchFamily="34" charset="-122"/>
                <a:ea typeface="微软雅黑" pitchFamily="34" charset="-122"/>
              </a:rPr>
              <a:t>7    return 0;</a:t>
            </a:r>
          </a:p>
          <a:p>
            <a:pPr algn="just"/>
            <a:r>
              <a:rPr lang="en-US" altLang="zh-CN" sz="2000" b="1" dirty="0">
                <a:solidFill>
                  <a:srgbClr val="000000"/>
                </a:solidFill>
                <a:latin typeface="微软雅黑" pitchFamily="34" charset="-122"/>
                <a:ea typeface="微软雅黑" pitchFamily="34" charset="-122"/>
              </a:rPr>
              <a:t>8  }</a:t>
            </a:r>
          </a:p>
          <a:p>
            <a:endParaRPr lang="en-US" altLang="zh-CN" sz="2000" b="1" dirty="0">
              <a:latin typeface="微软雅黑" pitchFamily="34" charset="-122"/>
              <a:ea typeface="微软雅黑" pitchFamily="34" charset="-122"/>
            </a:endParaRPr>
          </a:p>
        </p:txBody>
      </p:sp>
      <p:sp>
        <p:nvSpPr>
          <p:cNvPr id="390150" name="Rectangle 6"/>
          <p:cNvSpPr>
            <a:spLocks noChangeArrowheads="1"/>
          </p:cNvSpPr>
          <p:nvPr/>
        </p:nvSpPr>
        <p:spPr bwMode="auto">
          <a:xfrm>
            <a:off x="1926099" y="1206467"/>
            <a:ext cx="7561263" cy="584200"/>
          </a:xfrm>
          <a:prstGeom prst="rect">
            <a:avLst/>
          </a:prstGeom>
          <a:noFill/>
          <a:ln w="9525">
            <a:noFill/>
            <a:miter lim="800000"/>
            <a:headEnd/>
            <a:tailEnd/>
          </a:ln>
        </p:spPr>
        <p:txBody>
          <a:bodyPr/>
          <a:lstStyle/>
          <a:p>
            <a:pPr marL="342900" indent="-342900" eaLnBrk="0" hangingPunct="0">
              <a:lnSpc>
                <a:spcPct val="115000"/>
              </a:lnSpc>
              <a:spcBef>
                <a:spcPct val="20000"/>
              </a:spcBef>
            </a:pPr>
            <a:r>
              <a:rPr lang="en-US" altLang="zh-CN" sz="2400" b="1" dirty="0" err="1"/>
              <a:t>main.c</a:t>
            </a:r>
            <a:r>
              <a:rPr lang="en-US" altLang="zh-CN" sz="2400" b="1" dirty="0"/>
              <a:t>                                                        p1.c</a:t>
            </a:r>
          </a:p>
        </p:txBody>
      </p:sp>
      <p:pic>
        <p:nvPicPr>
          <p:cNvPr id="587778" name="Picture 2"/>
          <p:cNvPicPr>
            <a:picLocks noChangeAspect="1" noChangeArrowheads="1"/>
          </p:cNvPicPr>
          <p:nvPr/>
        </p:nvPicPr>
        <p:blipFill>
          <a:blip r:embed="rId3"/>
          <a:srcRect/>
          <a:stretch>
            <a:fillRect/>
          </a:stretch>
        </p:blipFill>
        <p:spPr bwMode="auto">
          <a:xfrm>
            <a:off x="1681592" y="4492615"/>
            <a:ext cx="8860246" cy="1571636"/>
          </a:xfrm>
          <a:prstGeom prst="rect">
            <a:avLst/>
          </a:prstGeom>
          <a:noFill/>
          <a:ln w="9525">
            <a:noFill/>
            <a:miter lim="800000"/>
            <a:headEnd/>
            <a:tailEnd/>
          </a:ln>
          <a:effectLst/>
        </p:spPr>
      </p:pic>
      <p:cxnSp>
        <p:nvCxnSpPr>
          <p:cNvPr id="11" name="直接连接符 10"/>
          <p:cNvCxnSpPr/>
          <p:nvPr/>
        </p:nvCxnSpPr>
        <p:spPr>
          <a:xfrm>
            <a:off x="1681592" y="4921243"/>
            <a:ext cx="8715436"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右箭头 11"/>
          <p:cNvSpPr/>
          <p:nvPr/>
        </p:nvSpPr>
        <p:spPr>
          <a:xfrm rot="18724765">
            <a:off x="6643232" y="5111980"/>
            <a:ext cx="928694" cy="5000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6"/>
          <p:cNvSpPr>
            <a:spLocks noChangeArrowheads="1"/>
          </p:cNvSpPr>
          <p:nvPr/>
        </p:nvSpPr>
        <p:spPr bwMode="auto">
          <a:xfrm>
            <a:off x="5396369" y="6064251"/>
            <a:ext cx="4572032" cy="584200"/>
          </a:xfrm>
          <a:prstGeom prst="rect">
            <a:avLst/>
          </a:prstGeom>
          <a:noFill/>
          <a:ln w="9525">
            <a:noFill/>
            <a:miter lim="800000"/>
            <a:headEnd/>
            <a:tailEnd/>
          </a:ln>
        </p:spPr>
        <p:txBody>
          <a:bodyPr/>
          <a:lstStyle/>
          <a:p>
            <a:pPr marL="342900" indent="-342900" eaLnBrk="0" hangingPunct="0">
              <a:lnSpc>
                <a:spcPct val="115000"/>
              </a:lnSpc>
              <a:spcBef>
                <a:spcPct val="20000"/>
              </a:spcBef>
            </a:pPr>
            <a:r>
              <a:rPr lang="zh-CN" altLang="en-US" sz="2400" b="1" dirty="0">
                <a:solidFill>
                  <a:srgbClr val="FF0000"/>
                </a:solidFill>
              </a:rPr>
              <a:t>永远不要无视编译</a:t>
            </a:r>
            <a:r>
              <a:rPr lang="en-US" altLang="zh-CN" sz="2400" b="1" dirty="0">
                <a:solidFill>
                  <a:srgbClr val="FF0000"/>
                </a:solidFill>
              </a:rPr>
              <a:t>warning</a:t>
            </a:r>
            <a:r>
              <a:rPr lang="zh-CN" altLang="en-US" sz="2400" b="1" dirty="0">
                <a:solidFill>
                  <a:srgbClr val="FF0000"/>
                </a:solidFill>
              </a:rPr>
              <a:t>信息</a:t>
            </a:r>
            <a:endParaRPr lang="en-US" altLang="zh-CN" sz="2400" b="1" dirty="0">
              <a:solidFill>
                <a:srgbClr val="FF0000"/>
              </a:solidFill>
            </a:endParaRP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20</a:t>
            </a:fld>
            <a:endParaRPr lang="en-US" altLang="zh-CN"/>
          </a:p>
        </p:txBody>
      </p:sp>
    </p:spTree>
    <p:extLst>
      <p:ext uri="{BB962C8B-B14F-4D97-AF65-F5344CB8AC3E}">
        <p14:creationId xmlns:p14="http://schemas.microsoft.com/office/powerpoint/2010/main" val="2493472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6548284" y="98426"/>
            <a:ext cx="3662516" cy="561975"/>
          </a:xfrm>
        </p:spPr>
        <p:txBody>
          <a:bodyPr/>
          <a:lstStyle/>
          <a:p>
            <a:r>
              <a:rPr lang="zh-CN" altLang="en-US" dirty="0"/>
              <a:t>课程的意义</a:t>
            </a:r>
            <a:endParaRPr lang="zh-CN" altLang="en-US" sz="3600" dirty="0"/>
          </a:p>
        </p:txBody>
      </p:sp>
      <p:sp>
        <p:nvSpPr>
          <p:cNvPr id="438275" name="Rectangle 3"/>
          <p:cNvSpPr>
            <a:spLocks noGrp="1" noChangeArrowheads="1"/>
          </p:cNvSpPr>
          <p:nvPr>
            <p:ph type="body" idx="1"/>
          </p:nvPr>
        </p:nvSpPr>
        <p:spPr>
          <a:xfrm>
            <a:off x="1865313" y="863600"/>
            <a:ext cx="8229600" cy="4483100"/>
          </a:xfrm>
        </p:spPr>
        <p:txBody>
          <a:bodyPr/>
          <a:lstStyle/>
          <a:p>
            <a:pPr marL="457200" indent="-457200">
              <a:spcBef>
                <a:spcPct val="5000"/>
              </a:spcBef>
              <a:buNone/>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复制数组到堆中，</a:t>
            </a:r>
            <a:r>
              <a:rPr lang="en-US" altLang="zh-CN" sz="2000" dirty="0">
                <a:latin typeface="微软雅黑" pitchFamily="34" charset="-122"/>
                <a:ea typeface="微软雅黑" pitchFamily="34" charset="-122"/>
              </a:rPr>
              <a:t>count</a:t>
            </a:r>
            <a:r>
              <a:rPr lang="zh-CN" altLang="en-US" sz="2000" dirty="0">
                <a:latin typeface="微软雅黑" pitchFamily="34" charset="-122"/>
                <a:ea typeface="微软雅黑" pitchFamily="34" charset="-122"/>
              </a:rPr>
              <a:t>为数组元素个数 *</a:t>
            </a:r>
            <a:r>
              <a:rPr lang="en-US" altLang="zh-CN" sz="2000" dirty="0">
                <a:latin typeface="微软雅黑" pitchFamily="34" charset="-122"/>
                <a:ea typeface="微软雅黑" pitchFamily="34" charset="-122"/>
              </a:rPr>
              <a:t>/</a:t>
            </a:r>
          </a:p>
          <a:p>
            <a:pPr marL="457200" indent="-457200">
              <a:spcBef>
                <a:spcPct val="5000"/>
              </a:spcBef>
              <a:buNone/>
            </a:pP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copy_array</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*array,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count) { </a:t>
            </a:r>
          </a:p>
          <a:p>
            <a:pPr marL="457200" indent="-457200">
              <a:spcBef>
                <a:spcPct val="5000"/>
              </a:spcBef>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 </a:t>
            </a:r>
            <a:r>
              <a:rPr lang="zh-CN" altLang="en-US" sz="2000" dirty="0">
                <a:latin typeface="微软雅黑" pitchFamily="34" charset="-122"/>
                <a:ea typeface="微软雅黑" pitchFamily="34" charset="-122"/>
              </a:rPr>
              <a:t>在堆区申请一块内存 *</a:t>
            </a:r>
            <a:r>
              <a:rPr lang="en-US" altLang="zh-CN" sz="2000" dirty="0">
                <a:latin typeface="微软雅黑" pitchFamily="34" charset="-122"/>
                <a:ea typeface="微软雅黑" pitchFamily="34" charset="-122"/>
              </a:rPr>
              <a:t>/</a:t>
            </a:r>
          </a:p>
          <a:p>
            <a:pPr marL="457200" indent="-457200">
              <a:spcBef>
                <a:spcPct val="5000"/>
              </a:spcBef>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myarray</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 </a:t>
            </a:r>
            <a:r>
              <a:rPr lang="en-US" altLang="zh-CN" sz="2000" dirty="0" err="1">
                <a:solidFill>
                  <a:srgbClr val="0000FF"/>
                </a:solidFill>
                <a:latin typeface="微软雅黑" pitchFamily="34" charset="-122"/>
                <a:ea typeface="微软雅黑" pitchFamily="34" charset="-122"/>
              </a:rPr>
              <a:t>malloc</a:t>
            </a:r>
            <a:r>
              <a:rPr lang="en-US" altLang="zh-CN" sz="2000" dirty="0">
                <a:solidFill>
                  <a:srgbClr val="0000FF"/>
                </a:solidFill>
                <a:latin typeface="微软雅黑" pitchFamily="34" charset="-122"/>
                <a:ea typeface="微软雅黑" pitchFamily="34" charset="-122"/>
              </a:rPr>
              <a:t>(</a:t>
            </a:r>
            <a:r>
              <a:rPr lang="en-US" altLang="zh-CN" sz="2000" dirty="0">
                <a:solidFill>
                  <a:srgbClr val="FF0000"/>
                </a:solidFill>
                <a:latin typeface="微软雅黑" pitchFamily="34" charset="-122"/>
                <a:ea typeface="微软雅黑" pitchFamily="34" charset="-122"/>
              </a:rPr>
              <a:t>count*</a:t>
            </a:r>
            <a:r>
              <a:rPr lang="en-US" altLang="zh-CN" sz="2000" dirty="0" err="1">
                <a:solidFill>
                  <a:srgbClr val="FF0000"/>
                </a:solidFill>
                <a:latin typeface="微软雅黑" pitchFamily="34" charset="-122"/>
                <a:ea typeface="微软雅黑" pitchFamily="34" charset="-122"/>
              </a:rPr>
              <a:t>sizeof</a:t>
            </a:r>
            <a:r>
              <a:rPr lang="en-US" altLang="zh-CN" sz="2000" dirty="0">
                <a:solidFill>
                  <a:srgbClr val="FF0000"/>
                </a:solidFill>
                <a:latin typeface="微软雅黑" pitchFamily="34" charset="-122"/>
                <a:ea typeface="微软雅黑" pitchFamily="34" charset="-122"/>
              </a:rPr>
              <a:t>(</a:t>
            </a:r>
            <a:r>
              <a:rPr lang="en-US" altLang="zh-CN" sz="2000" dirty="0" err="1">
                <a:solidFill>
                  <a:srgbClr val="FF0000"/>
                </a:solidFill>
                <a:latin typeface="微软雅黑" pitchFamily="34" charset="-122"/>
                <a:ea typeface="微软雅黑" pitchFamily="34" charset="-122"/>
              </a:rPr>
              <a:t>int</a:t>
            </a:r>
            <a:r>
              <a:rPr lang="en-US" altLang="zh-CN" sz="2000" dirty="0">
                <a:solidFill>
                  <a:srgbClr val="FF0000"/>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if (</a:t>
            </a:r>
            <a:r>
              <a:rPr lang="en-US" altLang="zh-CN" sz="2000" dirty="0" err="1">
                <a:latin typeface="微软雅黑" pitchFamily="34" charset="-122"/>
                <a:ea typeface="微软雅黑" pitchFamily="34" charset="-122"/>
              </a:rPr>
              <a:t>myarray</a:t>
            </a:r>
            <a:r>
              <a:rPr lang="en-US" altLang="zh-CN" sz="2000" dirty="0">
                <a:latin typeface="微软雅黑" pitchFamily="34" charset="-122"/>
                <a:ea typeface="微软雅黑" pitchFamily="34" charset="-122"/>
              </a:rPr>
              <a:t> == NULL) </a:t>
            </a:r>
          </a:p>
          <a:p>
            <a:pPr marL="457200" indent="-457200">
              <a:spcBef>
                <a:spcPct val="5000"/>
              </a:spcBef>
              <a:buNone/>
            </a:pPr>
            <a:r>
              <a:rPr lang="en-US" altLang="zh-CN" sz="2000" dirty="0">
                <a:latin typeface="微软雅黑" pitchFamily="34" charset="-122"/>
                <a:ea typeface="微软雅黑" pitchFamily="34" charset="-122"/>
              </a:rPr>
              <a:t>       	return -1;</a:t>
            </a:r>
          </a:p>
          <a:p>
            <a:pPr marL="457200" indent="-457200">
              <a:spcBef>
                <a:spcPct val="5000"/>
              </a:spcBef>
              <a:buNone/>
            </a:pPr>
            <a:r>
              <a:rPr lang="en-US" altLang="zh-CN" sz="2000" dirty="0">
                <a:latin typeface="微软雅黑" pitchFamily="34" charset="-122"/>
                <a:ea typeface="微软雅黑" pitchFamily="34" charset="-122"/>
              </a:rPr>
              <a:t>  	for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 0;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&lt; count; </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myarray</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 array[</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 </a:t>
            </a:r>
          </a:p>
          <a:p>
            <a:pPr marL="457200" indent="-457200">
              <a:spcBef>
                <a:spcPct val="5000"/>
              </a:spcBef>
              <a:buNone/>
            </a:pPr>
            <a:r>
              <a:rPr lang="en-US" altLang="zh-CN" sz="2000" dirty="0">
                <a:latin typeface="微软雅黑" pitchFamily="34" charset="-122"/>
                <a:ea typeface="微软雅黑" pitchFamily="34" charset="-122"/>
              </a:rPr>
              <a:t>   	return count; </a:t>
            </a:r>
          </a:p>
          <a:p>
            <a:pPr marL="457200" indent="-457200">
              <a:spcBef>
                <a:spcPct val="5000"/>
              </a:spcBef>
              <a:buNone/>
            </a:pPr>
            <a:r>
              <a:rPr lang="en-US" altLang="zh-CN"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p:txBody>
      </p:sp>
      <p:sp>
        <p:nvSpPr>
          <p:cNvPr id="438276" name="Rectangle 4"/>
          <p:cNvSpPr>
            <a:spLocks noChangeArrowheads="1"/>
          </p:cNvSpPr>
          <p:nvPr/>
        </p:nvSpPr>
        <p:spPr bwMode="auto">
          <a:xfrm>
            <a:off x="1909764" y="5086976"/>
            <a:ext cx="3735387" cy="144655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438278" name="AutoShape 6"/>
          <p:cNvSpPr>
            <a:spLocks noChangeArrowheads="1"/>
          </p:cNvSpPr>
          <p:nvPr/>
        </p:nvSpPr>
        <p:spPr bwMode="auto">
          <a:xfrm>
            <a:off x="5556250" y="5408613"/>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8279" name="Rectangle 7"/>
          <p:cNvSpPr>
            <a:spLocks noChangeArrowheads="1"/>
          </p:cNvSpPr>
          <p:nvPr/>
        </p:nvSpPr>
        <p:spPr bwMode="auto">
          <a:xfrm>
            <a:off x="6365875" y="5395913"/>
            <a:ext cx="2655888" cy="76200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438280" name="Text Box 8"/>
          <p:cNvSpPr txBox="1">
            <a:spLocks noChangeArrowheads="1"/>
          </p:cNvSpPr>
          <p:nvPr/>
        </p:nvSpPr>
        <p:spPr bwMode="auto">
          <a:xfrm>
            <a:off x="7040564" y="2889251"/>
            <a:ext cx="3330575" cy="22193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乘法运算及溢出</a:t>
            </a:r>
          </a:p>
          <a:p>
            <a:pPr>
              <a:spcBef>
                <a:spcPct val="20000"/>
              </a:spcBef>
            </a:pPr>
            <a:r>
              <a:rPr lang="zh-CN" altLang="en-US" sz="2400" b="1">
                <a:solidFill>
                  <a:srgbClr val="FF0000"/>
                </a:solidFill>
                <a:ea typeface="黑体" pitchFamily="49" charset="-122"/>
              </a:rPr>
              <a:t>虚拟地址空间</a:t>
            </a:r>
          </a:p>
          <a:p>
            <a:pPr>
              <a:spcBef>
                <a:spcPct val="20000"/>
              </a:spcBef>
            </a:pPr>
            <a:r>
              <a:rPr lang="zh-CN" altLang="en-US" sz="2400" b="1">
                <a:solidFill>
                  <a:srgbClr val="FF0000"/>
                </a:solidFill>
                <a:ea typeface="黑体" pitchFamily="49" charset="-122"/>
              </a:rPr>
              <a:t>存储空间映射</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21</a:t>
            </a:fld>
            <a:endParaRPr lang="en-US" altLang="zh-CN"/>
          </a:p>
        </p:txBody>
      </p:sp>
    </p:spTree>
    <p:extLst>
      <p:ext uri="{BB962C8B-B14F-4D97-AF65-F5344CB8AC3E}">
        <p14:creationId xmlns:p14="http://schemas.microsoft.com/office/powerpoint/2010/main" val="329679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8276"/>
                                        </p:tgtEl>
                                        <p:attrNameLst>
                                          <p:attrName>style.visibility</p:attrName>
                                        </p:attrNameLst>
                                      </p:cBhvr>
                                      <p:to>
                                        <p:strVal val="visible"/>
                                      </p:to>
                                    </p:set>
                                    <p:animEffect transition="in" filter="blinds(horizontal)">
                                      <p:cBhvr>
                                        <p:cTn id="7" dur="500"/>
                                        <p:tgtEl>
                                          <p:spTgt spid="438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8278"/>
                                        </p:tgtEl>
                                        <p:attrNameLst>
                                          <p:attrName>style.visibility</p:attrName>
                                        </p:attrNameLst>
                                      </p:cBhvr>
                                      <p:to>
                                        <p:strVal val="visible"/>
                                      </p:to>
                                    </p:set>
                                    <p:animEffect transition="in" filter="blinds(horizontal)">
                                      <p:cBhvr>
                                        <p:cTn id="12" dur="500"/>
                                        <p:tgtEl>
                                          <p:spTgt spid="4382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8279">
                                            <p:txEl>
                                              <p:pRg st="0" end="0"/>
                                            </p:txEl>
                                          </p:spTgt>
                                        </p:tgtEl>
                                        <p:attrNameLst>
                                          <p:attrName>style.visibility</p:attrName>
                                        </p:attrNameLst>
                                      </p:cBhvr>
                                      <p:to>
                                        <p:strVal val="visible"/>
                                      </p:to>
                                    </p:set>
                                    <p:animEffect transition="in" filter="blinds(horizontal)">
                                      <p:cBhvr>
                                        <p:cTn id="17" dur="500"/>
                                        <p:tgtEl>
                                          <p:spTgt spid="4382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8280"/>
                                        </p:tgtEl>
                                        <p:attrNameLst>
                                          <p:attrName>style.visibility</p:attrName>
                                        </p:attrNameLst>
                                      </p:cBhvr>
                                      <p:to>
                                        <p:strVal val="visible"/>
                                      </p:to>
                                    </p:set>
                                    <p:animEffect transition="in" filter="blinds(horizontal)">
                                      <p:cBhvr>
                                        <p:cTn id="22" dur="500"/>
                                        <p:tgtEl>
                                          <p:spTgt spid="438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6" grpId="0"/>
      <p:bldP spid="438278" grpId="0" animBg="1"/>
      <p:bldP spid="4382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6858000" y="98426"/>
            <a:ext cx="3378200" cy="561975"/>
          </a:xfrm>
        </p:spPr>
        <p:txBody>
          <a:bodyPr/>
          <a:lstStyle/>
          <a:p>
            <a:r>
              <a:rPr lang="zh-CN" altLang="en-US" dirty="0"/>
              <a:t>课程的意义</a:t>
            </a:r>
            <a:endParaRPr lang="zh-CN" altLang="en-US" sz="3600" dirty="0"/>
          </a:p>
        </p:txBody>
      </p:sp>
      <p:sp>
        <p:nvSpPr>
          <p:cNvPr id="391171" name="Rectangle 3"/>
          <p:cNvSpPr>
            <a:spLocks noGrp="1" noChangeArrowheads="1"/>
          </p:cNvSpPr>
          <p:nvPr>
            <p:ph type="body" idx="1"/>
          </p:nvPr>
        </p:nvSpPr>
        <p:spPr>
          <a:xfrm>
            <a:off x="1865313" y="773113"/>
            <a:ext cx="8229600" cy="990600"/>
          </a:xfrm>
        </p:spPr>
        <p:txBody>
          <a:bodyPr/>
          <a:lstStyle/>
          <a:p>
            <a:r>
              <a:rPr lang="zh-CN" altLang="en-US"/>
              <a:t>以下两个程序功能完全一样，算法完全一样，因此，时间和空间复杂度完全一样，但是性能相差</a:t>
            </a:r>
            <a:r>
              <a:rPr lang="en-US" altLang="zh-CN"/>
              <a:t>21</a:t>
            </a:r>
            <a:r>
              <a:rPr lang="zh-CN" altLang="en-US"/>
              <a:t>倍。</a:t>
            </a:r>
            <a:r>
              <a:rPr lang="en-US" altLang="zh-CN">
                <a:solidFill>
                  <a:srgbClr val="FF0000"/>
                </a:solidFill>
              </a:rPr>
              <a:t>Why</a:t>
            </a:r>
            <a:r>
              <a:rPr lang="zh-CN" altLang="en-US">
                <a:solidFill>
                  <a:srgbClr val="FF0000"/>
                </a:solidFill>
              </a:rPr>
              <a:t>？</a:t>
            </a:r>
          </a:p>
        </p:txBody>
      </p:sp>
      <p:sp>
        <p:nvSpPr>
          <p:cNvPr id="21509" name="Rectangle 5"/>
          <p:cNvSpPr>
            <a:spLocks/>
          </p:cNvSpPr>
          <p:nvPr/>
        </p:nvSpPr>
        <p:spPr bwMode="auto">
          <a:xfrm>
            <a:off x="6256338" y="1628800"/>
            <a:ext cx="4114800" cy="2273300"/>
          </a:xfrm>
          <a:prstGeom prst="rect">
            <a:avLst/>
          </a:prstGeom>
          <a:solidFill>
            <a:srgbClr val="D3F2D3"/>
          </a:solidFill>
          <a:ln w="6350">
            <a:solidFill>
              <a:schemeClr val="tx1"/>
            </a:solidFill>
            <a:miter lim="800000"/>
            <a:headEnd/>
            <a:tailEnd/>
          </a:ln>
        </p:spPr>
        <p:txBody>
          <a:bodyPr lIns="63500" tIns="63500" rIns="63500" bIns="63500"/>
          <a:lstStyle/>
          <a:p>
            <a:pPr>
              <a:tabLst>
                <a:tab pos="914400" algn="l"/>
                <a:tab pos="2286000" algn="l"/>
              </a:tabLst>
            </a:pPr>
            <a:r>
              <a:rPr lang="en-US" altLang="zh-CN" b="1" dirty="0">
                <a:latin typeface="微软雅黑" pitchFamily="34" charset="-122"/>
                <a:ea typeface="微软雅黑" pitchFamily="34" charset="-122"/>
                <a:cs typeface="Monaco"/>
                <a:sym typeface="Monaco"/>
              </a:rPr>
              <a:t>void </a:t>
            </a:r>
            <a:r>
              <a:rPr lang="en-US" altLang="zh-CN" b="1" dirty="0" err="1">
                <a:latin typeface="微软雅黑" pitchFamily="34" charset="-122"/>
                <a:ea typeface="微软雅黑" pitchFamily="34" charset="-122"/>
                <a:cs typeface="Monaco"/>
                <a:sym typeface="Monaco"/>
              </a:rPr>
              <a:t>copyji</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src</a:t>
            </a:r>
            <a:r>
              <a:rPr lang="en-US" altLang="zh-CN" b="1" dirty="0">
                <a:latin typeface="微软雅黑" pitchFamily="34" charset="-122"/>
                <a:ea typeface="微软雅黑" pitchFamily="34" charset="-122"/>
                <a:cs typeface="Monaco"/>
                <a:sym typeface="Monaco"/>
              </a:rPr>
              <a:t>[2048][2048],</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dst</a:t>
            </a:r>
            <a:r>
              <a:rPr lang="en-US" altLang="zh-CN" b="1" dirty="0">
                <a:latin typeface="微软雅黑" pitchFamily="34" charset="-122"/>
                <a:ea typeface="微软雅黑" pitchFamily="34" charset="-122"/>
                <a:cs typeface="Monaco"/>
                <a:sym typeface="Monaco"/>
              </a:rPr>
              <a:t>[2048][2048])</a:t>
            </a:r>
          </a:p>
          <a:p>
            <a:pPr>
              <a:tabLst>
                <a:tab pos="914400" algn="l"/>
                <a:tab pos="2286000" algn="l"/>
              </a:tabLst>
            </a:pPr>
            <a:r>
              <a:rPr lang="en-US" altLang="zh-CN" b="1" dirty="0">
                <a:latin typeface="微软雅黑" pitchFamily="34" charset="-122"/>
                <a:ea typeface="微软雅黑" pitchFamily="34" charset="-122"/>
                <a:cs typeface="Monaco"/>
                <a:sym typeface="Monaco"/>
              </a:rPr>
              <a:t>{</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i,j</a:t>
            </a:r>
            <a:r>
              <a:rPr lang="en-US" altLang="zh-CN" b="1" dirty="0">
                <a:latin typeface="微软雅黑" pitchFamily="34" charset="-122"/>
                <a:ea typeface="微软雅黑" pitchFamily="34" charset="-122"/>
                <a:cs typeface="Monaco"/>
                <a:sym typeface="Monaco"/>
              </a:rPr>
              <a:t>;</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a:solidFill>
                  <a:srgbClr val="21218A"/>
                </a:solidFill>
                <a:latin typeface="微软雅黑" pitchFamily="34" charset="-122"/>
                <a:ea typeface="微软雅黑" pitchFamily="34" charset="-122"/>
                <a:cs typeface="Monaco"/>
                <a:sym typeface="Monaco"/>
              </a:rPr>
              <a:t>for (j = 0; j &lt; 2048; j++)</a:t>
            </a:r>
            <a:endParaRPr lang="en-US" altLang="zh-CN" b="1" dirty="0">
              <a:latin typeface="微软雅黑" pitchFamily="34" charset="-122"/>
              <a:ea typeface="微软雅黑" pitchFamily="34" charset="-122"/>
              <a:cs typeface="Monaco"/>
              <a:sym typeface="Monaco"/>
            </a:endParaRP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a:solidFill>
                  <a:srgbClr val="C00000"/>
                </a:solidFill>
                <a:latin typeface="微软雅黑" pitchFamily="34" charset="-122"/>
                <a:ea typeface="微软雅黑" pitchFamily="34" charset="-122"/>
                <a:cs typeface="Monaco"/>
                <a:sym typeface="Monaco"/>
              </a:rPr>
              <a:t>for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 = 0;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 &lt; 2048;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a:t>
            </a:r>
            <a:endParaRPr lang="en-US" altLang="zh-CN" b="1" dirty="0">
              <a:latin typeface="微软雅黑" pitchFamily="34" charset="-122"/>
              <a:ea typeface="微软雅黑" pitchFamily="34" charset="-122"/>
              <a:cs typeface="Monaco"/>
              <a:sym typeface="Monaco"/>
            </a:endParaRP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dst</a:t>
            </a:r>
            <a:r>
              <a:rPr lang="en-US" altLang="zh-CN" b="1" dirty="0">
                <a:latin typeface="微软雅黑" pitchFamily="34" charset="-122"/>
                <a:ea typeface="微软雅黑" pitchFamily="34" charset="-122"/>
                <a:cs typeface="Monaco"/>
                <a:sym typeface="Monaco"/>
              </a:rPr>
              <a:t>[</a:t>
            </a:r>
            <a:r>
              <a:rPr lang="en-US" altLang="zh-CN" b="1" dirty="0" err="1">
                <a:latin typeface="微软雅黑" pitchFamily="34" charset="-122"/>
                <a:ea typeface="微软雅黑" pitchFamily="34" charset="-122"/>
                <a:cs typeface="Monaco"/>
                <a:sym typeface="Monaco"/>
              </a:rPr>
              <a:t>i</a:t>
            </a:r>
            <a:r>
              <a:rPr lang="en-US" altLang="zh-CN" b="1" dirty="0">
                <a:latin typeface="微软雅黑" pitchFamily="34" charset="-122"/>
                <a:ea typeface="微软雅黑" pitchFamily="34" charset="-122"/>
                <a:cs typeface="Monaco"/>
                <a:sym typeface="Monaco"/>
              </a:rPr>
              <a:t>][j] = </a:t>
            </a:r>
            <a:r>
              <a:rPr lang="en-US" altLang="zh-CN" b="1" dirty="0" err="1">
                <a:latin typeface="微软雅黑" pitchFamily="34" charset="-122"/>
                <a:ea typeface="微软雅黑" pitchFamily="34" charset="-122"/>
                <a:cs typeface="Monaco"/>
                <a:sym typeface="Monaco"/>
              </a:rPr>
              <a:t>src</a:t>
            </a:r>
            <a:r>
              <a:rPr lang="en-US" altLang="zh-CN" b="1" dirty="0">
                <a:latin typeface="微软雅黑" pitchFamily="34" charset="-122"/>
                <a:ea typeface="微软雅黑" pitchFamily="34" charset="-122"/>
                <a:cs typeface="Monaco"/>
                <a:sym typeface="Monaco"/>
              </a:rPr>
              <a:t>[</a:t>
            </a:r>
            <a:r>
              <a:rPr lang="en-US" altLang="zh-CN" b="1" dirty="0" err="1">
                <a:latin typeface="微软雅黑" pitchFamily="34" charset="-122"/>
                <a:ea typeface="微软雅黑" pitchFamily="34" charset="-122"/>
                <a:cs typeface="Monaco"/>
                <a:sym typeface="Monaco"/>
              </a:rPr>
              <a:t>i</a:t>
            </a:r>
            <a:r>
              <a:rPr lang="en-US" altLang="zh-CN" b="1" dirty="0">
                <a:latin typeface="微软雅黑" pitchFamily="34" charset="-122"/>
                <a:ea typeface="微软雅黑" pitchFamily="34" charset="-122"/>
                <a:cs typeface="Monaco"/>
                <a:sym typeface="Monaco"/>
              </a:rPr>
              <a:t>][j];</a:t>
            </a:r>
          </a:p>
          <a:p>
            <a:pPr>
              <a:tabLst>
                <a:tab pos="914400" algn="l"/>
                <a:tab pos="2286000" algn="l"/>
              </a:tabLst>
            </a:pPr>
            <a:r>
              <a:rPr lang="en-US" altLang="zh-CN" b="1" dirty="0">
                <a:latin typeface="微软雅黑" pitchFamily="34" charset="-122"/>
                <a:ea typeface="微软雅黑" pitchFamily="34" charset="-122"/>
                <a:cs typeface="Monaco"/>
                <a:sym typeface="Monaco"/>
              </a:rPr>
              <a:t>}</a:t>
            </a:r>
          </a:p>
        </p:txBody>
      </p:sp>
      <p:sp>
        <p:nvSpPr>
          <p:cNvPr id="391174" name="Rectangle 6"/>
          <p:cNvSpPr>
            <a:spLocks/>
          </p:cNvSpPr>
          <p:nvPr/>
        </p:nvSpPr>
        <p:spPr bwMode="auto">
          <a:xfrm>
            <a:off x="1839913" y="1638325"/>
            <a:ext cx="4114800" cy="2273300"/>
          </a:xfrm>
          <a:prstGeom prst="rect">
            <a:avLst/>
          </a:prstGeom>
          <a:solidFill>
            <a:srgbClr val="F8F6D9"/>
          </a:solidFill>
          <a:ln w="6350">
            <a:solidFill>
              <a:schemeClr val="tx1"/>
            </a:solidFill>
            <a:miter lim="800000"/>
            <a:headEnd/>
            <a:tailEnd/>
          </a:ln>
        </p:spPr>
        <p:txBody>
          <a:bodyPr lIns="63500" tIns="63500" rIns="63500" bIns="63500"/>
          <a:lstStyle/>
          <a:p>
            <a:pPr>
              <a:tabLst>
                <a:tab pos="914400" algn="l"/>
                <a:tab pos="2286000" algn="l"/>
              </a:tabLst>
            </a:pPr>
            <a:r>
              <a:rPr lang="en-US" altLang="zh-CN" b="1" dirty="0">
                <a:latin typeface="微软雅黑" pitchFamily="34" charset="-122"/>
                <a:ea typeface="微软雅黑" pitchFamily="34" charset="-122"/>
                <a:cs typeface="Monaco"/>
                <a:sym typeface="Monaco"/>
              </a:rPr>
              <a:t>void </a:t>
            </a:r>
            <a:r>
              <a:rPr lang="en-US" altLang="zh-CN" b="1" dirty="0" err="1">
                <a:latin typeface="微软雅黑" pitchFamily="34" charset="-122"/>
                <a:ea typeface="微软雅黑" pitchFamily="34" charset="-122"/>
                <a:cs typeface="Monaco"/>
                <a:sym typeface="Monaco"/>
              </a:rPr>
              <a:t>copyij</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src</a:t>
            </a:r>
            <a:r>
              <a:rPr lang="en-US" altLang="zh-CN" b="1" dirty="0">
                <a:latin typeface="微软雅黑" pitchFamily="34" charset="-122"/>
                <a:ea typeface="微软雅黑" pitchFamily="34" charset="-122"/>
                <a:cs typeface="Monaco"/>
                <a:sym typeface="Monaco"/>
              </a:rPr>
              <a:t>[2048][2048],</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dst</a:t>
            </a:r>
            <a:r>
              <a:rPr lang="en-US" altLang="zh-CN" b="1" dirty="0">
                <a:latin typeface="微软雅黑" pitchFamily="34" charset="-122"/>
                <a:ea typeface="微软雅黑" pitchFamily="34" charset="-122"/>
                <a:cs typeface="Monaco"/>
                <a:sym typeface="Monaco"/>
              </a:rPr>
              <a:t>[2048][2048])</a:t>
            </a:r>
          </a:p>
          <a:p>
            <a:pPr>
              <a:tabLst>
                <a:tab pos="914400" algn="l"/>
                <a:tab pos="2286000" algn="l"/>
              </a:tabLst>
            </a:pPr>
            <a:r>
              <a:rPr lang="en-US" altLang="zh-CN" b="1" dirty="0">
                <a:latin typeface="微软雅黑" pitchFamily="34" charset="-122"/>
                <a:ea typeface="微软雅黑" pitchFamily="34" charset="-122"/>
                <a:cs typeface="Monaco"/>
                <a:sym typeface="Monaco"/>
              </a:rPr>
              <a:t>{</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int</a:t>
            </a: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i,j</a:t>
            </a:r>
            <a:r>
              <a:rPr lang="en-US" altLang="zh-CN" b="1" dirty="0">
                <a:latin typeface="微软雅黑" pitchFamily="34" charset="-122"/>
                <a:ea typeface="微软雅黑" pitchFamily="34" charset="-122"/>
                <a:cs typeface="Monaco"/>
                <a:sym typeface="Monaco"/>
              </a:rPr>
              <a:t>;</a:t>
            </a: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a:solidFill>
                  <a:srgbClr val="C00000"/>
                </a:solidFill>
                <a:latin typeface="微软雅黑" pitchFamily="34" charset="-122"/>
                <a:ea typeface="微软雅黑" pitchFamily="34" charset="-122"/>
                <a:cs typeface="Monaco"/>
                <a:sym typeface="Monaco"/>
              </a:rPr>
              <a:t>for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 = 0;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 &lt; 2048; </a:t>
            </a:r>
            <a:r>
              <a:rPr lang="en-US" altLang="zh-CN" b="1" dirty="0" err="1">
                <a:solidFill>
                  <a:srgbClr val="C00000"/>
                </a:solidFill>
                <a:latin typeface="微软雅黑" pitchFamily="34" charset="-122"/>
                <a:ea typeface="微软雅黑" pitchFamily="34" charset="-122"/>
                <a:cs typeface="Monaco"/>
                <a:sym typeface="Monaco"/>
              </a:rPr>
              <a:t>i</a:t>
            </a:r>
            <a:r>
              <a:rPr lang="en-US" altLang="zh-CN" b="1" dirty="0">
                <a:solidFill>
                  <a:srgbClr val="C00000"/>
                </a:solidFill>
                <a:latin typeface="微软雅黑" pitchFamily="34" charset="-122"/>
                <a:ea typeface="微软雅黑" pitchFamily="34" charset="-122"/>
                <a:cs typeface="Monaco"/>
                <a:sym typeface="Monaco"/>
              </a:rPr>
              <a:t>++)</a:t>
            </a:r>
            <a:endParaRPr lang="en-US" altLang="zh-CN" b="1" dirty="0">
              <a:latin typeface="微软雅黑" pitchFamily="34" charset="-122"/>
              <a:ea typeface="微软雅黑" pitchFamily="34" charset="-122"/>
              <a:cs typeface="Monaco"/>
              <a:sym typeface="Monaco"/>
            </a:endParaRP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a:solidFill>
                  <a:srgbClr val="21218A"/>
                </a:solidFill>
                <a:latin typeface="微软雅黑" pitchFamily="34" charset="-122"/>
                <a:ea typeface="微软雅黑" pitchFamily="34" charset="-122"/>
                <a:cs typeface="Monaco"/>
                <a:sym typeface="Monaco"/>
              </a:rPr>
              <a:t>for (j = 0; j &lt; 2048; </a:t>
            </a:r>
            <a:r>
              <a:rPr lang="en-US" altLang="zh-CN" b="1" dirty="0" err="1">
                <a:solidFill>
                  <a:srgbClr val="21218A"/>
                </a:solidFill>
                <a:latin typeface="微软雅黑" pitchFamily="34" charset="-122"/>
                <a:ea typeface="微软雅黑" pitchFamily="34" charset="-122"/>
                <a:cs typeface="Monaco"/>
                <a:sym typeface="Monaco"/>
              </a:rPr>
              <a:t>j++</a:t>
            </a:r>
            <a:r>
              <a:rPr lang="en-US" altLang="zh-CN" b="1" dirty="0">
                <a:solidFill>
                  <a:srgbClr val="21218A"/>
                </a:solidFill>
                <a:latin typeface="微软雅黑" pitchFamily="34" charset="-122"/>
                <a:ea typeface="微软雅黑" pitchFamily="34" charset="-122"/>
                <a:cs typeface="Monaco"/>
                <a:sym typeface="Monaco"/>
              </a:rPr>
              <a:t>)</a:t>
            </a:r>
            <a:endParaRPr lang="en-US" altLang="zh-CN" b="1" dirty="0">
              <a:latin typeface="微软雅黑" pitchFamily="34" charset="-122"/>
              <a:ea typeface="微软雅黑" pitchFamily="34" charset="-122"/>
              <a:cs typeface="Monaco"/>
              <a:sym typeface="Monaco"/>
            </a:endParaRPr>
          </a:p>
          <a:p>
            <a:pPr>
              <a:tabLst>
                <a:tab pos="914400" algn="l"/>
                <a:tab pos="2286000" algn="l"/>
              </a:tabLst>
            </a:pPr>
            <a:r>
              <a:rPr lang="en-US" altLang="zh-CN" b="1" dirty="0">
                <a:latin typeface="微软雅黑" pitchFamily="34" charset="-122"/>
                <a:ea typeface="微软雅黑" pitchFamily="34" charset="-122"/>
                <a:cs typeface="Monaco"/>
                <a:sym typeface="Monaco"/>
              </a:rPr>
              <a:t>      </a:t>
            </a:r>
            <a:r>
              <a:rPr lang="en-US" altLang="zh-CN" b="1" dirty="0" err="1">
                <a:latin typeface="微软雅黑" pitchFamily="34" charset="-122"/>
                <a:ea typeface="微软雅黑" pitchFamily="34" charset="-122"/>
                <a:cs typeface="Monaco"/>
                <a:sym typeface="Monaco"/>
              </a:rPr>
              <a:t>dst</a:t>
            </a:r>
            <a:r>
              <a:rPr lang="en-US" altLang="zh-CN" b="1" dirty="0">
                <a:latin typeface="微软雅黑" pitchFamily="34" charset="-122"/>
                <a:ea typeface="微软雅黑" pitchFamily="34" charset="-122"/>
                <a:cs typeface="Monaco"/>
                <a:sym typeface="Monaco"/>
              </a:rPr>
              <a:t>[</a:t>
            </a:r>
            <a:r>
              <a:rPr lang="en-US" altLang="zh-CN" b="1" dirty="0" err="1">
                <a:latin typeface="微软雅黑" pitchFamily="34" charset="-122"/>
                <a:ea typeface="微软雅黑" pitchFamily="34" charset="-122"/>
                <a:cs typeface="Monaco"/>
                <a:sym typeface="Monaco"/>
              </a:rPr>
              <a:t>i</a:t>
            </a:r>
            <a:r>
              <a:rPr lang="en-US" altLang="zh-CN" b="1" dirty="0">
                <a:latin typeface="微软雅黑" pitchFamily="34" charset="-122"/>
                <a:ea typeface="微软雅黑" pitchFamily="34" charset="-122"/>
                <a:cs typeface="Monaco"/>
                <a:sym typeface="Monaco"/>
              </a:rPr>
              <a:t>][j] = </a:t>
            </a:r>
            <a:r>
              <a:rPr lang="en-US" altLang="zh-CN" b="1" dirty="0" err="1">
                <a:latin typeface="微软雅黑" pitchFamily="34" charset="-122"/>
                <a:ea typeface="微软雅黑" pitchFamily="34" charset="-122"/>
                <a:cs typeface="Monaco"/>
                <a:sym typeface="Monaco"/>
              </a:rPr>
              <a:t>src</a:t>
            </a:r>
            <a:r>
              <a:rPr lang="en-US" altLang="zh-CN" b="1" dirty="0">
                <a:latin typeface="微软雅黑" pitchFamily="34" charset="-122"/>
                <a:ea typeface="微软雅黑" pitchFamily="34" charset="-122"/>
                <a:cs typeface="Monaco"/>
                <a:sym typeface="Monaco"/>
              </a:rPr>
              <a:t>[</a:t>
            </a:r>
            <a:r>
              <a:rPr lang="en-US" altLang="zh-CN" b="1" dirty="0" err="1">
                <a:latin typeface="微软雅黑" pitchFamily="34" charset="-122"/>
                <a:ea typeface="微软雅黑" pitchFamily="34" charset="-122"/>
                <a:cs typeface="Monaco"/>
                <a:sym typeface="Monaco"/>
              </a:rPr>
              <a:t>i</a:t>
            </a:r>
            <a:r>
              <a:rPr lang="en-US" altLang="zh-CN" b="1" dirty="0">
                <a:latin typeface="微软雅黑" pitchFamily="34" charset="-122"/>
                <a:ea typeface="微软雅黑" pitchFamily="34" charset="-122"/>
                <a:cs typeface="Monaco"/>
                <a:sym typeface="Monaco"/>
              </a:rPr>
              <a:t>][j];</a:t>
            </a:r>
          </a:p>
          <a:p>
            <a:pPr>
              <a:tabLst>
                <a:tab pos="914400" algn="l"/>
                <a:tab pos="2286000" algn="l"/>
              </a:tabLst>
            </a:pPr>
            <a:r>
              <a:rPr lang="en-US" altLang="zh-CN" b="1" dirty="0">
                <a:latin typeface="微软雅黑" pitchFamily="34" charset="-122"/>
                <a:ea typeface="微软雅黑" pitchFamily="34" charset="-122"/>
                <a:cs typeface="Monaco"/>
                <a:sym typeface="Monaco"/>
              </a:rPr>
              <a:t>}</a:t>
            </a:r>
          </a:p>
        </p:txBody>
      </p:sp>
      <p:grpSp>
        <p:nvGrpSpPr>
          <p:cNvPr id="21511" name="Group 7"/>
          <p:cNvGrpSpPr>
            <a:grpSpLocks/>
          </p:cNvGrpSpPr>
          <p:nvPr/>
        </p:nvGrpSpPr>
        <p:grpSpPr bwMode="auto">
          <a:xfrm>
            <a:off x="4945064" y="2898801"/>
            <a:ext cx="1438275" cy="315913"/>
            <a:chOff x="0" y="0"/>
            <a:chExt cx="480" cy="144"/>
          </a:xfrm>
        </p:grpSpPr>
        <p:sp>
          <p:nvSpPr>
            <p:cNvPr id="391176" name="Line 8"/>
            <p:cNvSpPr>
              <a:spLocks noChangeShapeType="1"/>
            </p:cNvSpPr>
            <p:nvPr/>
          </p:nvSpPr>
          <p:spPr bwMode="auto">
            <a:xfrm>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sp>
          <p:nvSpPr>
            <p:cNvPr id="391177" name="Line 9"/>
            <p:cNvSpPr>
              <a:spLocks noChangeShapeType="1"/>
            </p:cNvSpPr>
            <p:nvPr/>
          </p:nvSpPr>
          <p:spPr bwMode="auto">
            <a:xfrm rot="10800000" flipH="1">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grpSp>
      <p:sp>
        <p:nvSpPr>
          <p:cNvPr id="21514" name="Rectangle 10"/>
          <p:cNvSpPr>
            <a:spLocks/>
          </p:cNvSpPr>
          <p:nvPr/>
        </p:nvSpPr>
        <p:spPr bwMode="auto">
          <a:xfrm>
            <a:off x="7688263" y="4173539"/>
            <a:ext cx="2411412" cy="930275"/>
          </a:xfrm>
          <a:prstGeom prst="rect">
            <a:avLst/>
          </a:prstGeom>
          <a:noFill/>
          <a:ln w="12700" cap="rnd">
            <a:noFill/>
            <a:round/>
            <a:headEnd/>
            <a:tailEnd/>
          </a:ln>
        </p:spPr>
        <p:txBody>
          <a:bodyPr wrap="none" lIns="38100" tIns="38100" rIns="38100" bIns="38100">
            <a:spAutoFit/>
          </a:bodyPr>
          <a:lstStyle/>
          <a:p>
            <a:pPr algn="ctr"/>
            <a:r>
              <a:rPr lang="en-US" altLang="zh-CN" sz="2800" b="1">
                <a:latin typeface="Calibri" pitchFamily="34" charset="0"/>
                <a:ea typeface="ヒラギノ角ゴ ProN W3"/>
                <a:cs typeface="Calibri" pitchFamily="34" charset="0"/>
                <a:sym typeface="Calibri" pitchFamily="34" charset="0"/>
              </a:rPr>
              <a:t>21 times slower</a:t>
            </a:r>
            <a:br>
              <a:rPr lang="en-US" altLang="zh-CN" sz="2800" b="1">
                <a:latin typeface="Calibri" pitchFamily="34" charset="0"/>
                <a:ea typeface="ヒラギノ角ゴ ProN W3"/>
                <a:cs typeface="Calibri" pitchFamily="34" charset="0"/>
                <a:sym typeface="Calibri" pitchFamily="34" charset="0"/>
              </a:rPr>
            </a:br>
            <a:r>
              <a:rPr lang="en-US" altLang="zh-CN" sz="2800" b="1">
                <a:latin typeface="Calibri" pitchFamily="34" charset="0"/>
                <a:ea typeface="ヒラギノ角ゴ ProN W3"/>
                <a:cs typeface="Calibri" pitchFamily="34" charset="0"/>
                <a:sym typeface="Calibri" pitchFamily="34" charset="0"/>
              </a:rPr>
              <a:t>(Pentium 4)</a:t>
            </a:r>
          </a:p>
        </p:txBody>
      </p:sp>
      <p:sp>
        <p:nvSpPr>
          <p:cNvPr id="391179" name="Text Box 11"/>
          <p:cNvSpPr txBox="1">
            <a:spLocks noChangeArrowheads="1"/>
          </p:cNvSpPr>
          <p:nvPr/>
        </p:nvSpPr>
        <p:spPr bwMode="auto">
          <a:xfrm>
            <a:off x="1955801" y="4778376"/>
            <a:ext cx="3330575" cy="178117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en-US" altLang="zh-CN" sz="2400" b="1">
                <a:solidFill>
                  <a:srgbClr val="FF0000"/>
                </a:solidFill>
                <a:ea typeface="黑体" pitchFamily="49" charset="-122"/>
              </a:rPr>
              <a:t>Cache</a:t>
            </a:r>
            <a:r>
              <a:rPr lang="zh-CN" altLang="en-US" sz="2400" b="1">
                <a:solidFill>
                  <a:srgbClr val="FF0000"/>
                </a:solidFill>
                <a:ea typeface="黑体" pitchFamily="49" charset="-122"/>
              </a:rPr>
              <a:t>机制</a:t>
            </a:r>
          </a:p>
          <a:p>
            <a:pPr>
              <a:spcBef>
                <a:spcPct val="20000"/>
              </a:spcBef>
            </a:pPr>
            <a:r>
              <a:rPr lang="zh-CN" altLang="en-US" sz="2400" b="1">
                <a:solidFill>
                  <a:srgbClr val="FF0000"/>
                </a:solidFill>
                <a:ea typeface="黑体" pitchFamily="49" charset="-122"/>
              </a:rPr>
              <a:t>访问局部性</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
        <p:nvSpPr>
          <p:cNvPr id="2" name="矩形 1"/>
          <p:cNvSpPr/>
          <p:nvPr/>
        </p:nvSpPr>
        <p:spPr>
          <a:xfrm>
            <a:off x="1798112" y="4188171"/>
            <a:ext cx="8650147" cy="1785104"/>
          </a:xfrm>
          <a:prstGeom prst="rect">
            <a:avLst/>
          </a:prstGeom>
          <a:solidFill>
            <a:srgbClr val="FFFF00"/>
          </a:solidFill>
        </p:spPr>
        <p:txBody>
          <a:bodyPr wrap="square">
            <a:spAutoFit/>
          </a:bodyPr>
          <a:lstStyle/>
          <a:p>
            <a:r>
              <a:rPr lang="en-US" altLang="zh-CN" sz="2000" b="1" dirty="0">
                <a:solidFill>
                  <a:schemeClr val="accent2"/>
                </a:solidFill>
                <a:cs typeface="Arial" panose="020B0604020202020204" pitchFamily="34" charset="0"/>
              </a:rPr>
              <a:t>A</a:t>
            </a:r>
            <a:r>
              <a:rPr lang="zh-CN" altLang="en-US" sz="2000" b="1" dirty="0">
                <a:solidFill>
                  <a:schemeClr val="accent2"/>
                </a:solidFill>
                <a:cs typeface="Arial" panose="020B0604020202020204" pitchFamily="34" charset="0"/>
              </a:rPr>
              <a:t>中数组访问顺序与存放顺序相同，首地址位于一个主存块开始，故</a:t>
            </a:r>
            <a:r>
              <a:rPr lang="zh-CN" altLang="en-US" sz="2000" b="1" dirty="0">
                <a:solidFill>
                  <a:srgbClr val="FF0000"/>
                </a:solidFill>
                <a:cs typeface="Arial" panose="020B0604020202020204" pitchFamily="34" charset="0"/>
              </a:rPr>
              <a:t>每个主存块总是第一个元素缺失，其他都命中</a:t>
            </a:r>
            <a:r>
              <a:rPr lang="zh-CN" altLang="en-US" sz="2000" b="1" dirty="0">
                <a:solidFill>
                  <a:schemeClr val="accent2"/>
                </a:solidFill>
                <a:cs typeface="Arial" panose="020B0604020202020204" pitchFamily="34" charset="0"/>
              </a:rPr>
              <a:t>，命中率很高。</a:t>
            </a:r>
            <a:endParaRPr lang="en-US" altLang="zh-CN" sz="2000" b="1" dirty="0">
              <a:solidFill>
                <a:schemeClr val="accent2"/>
              </a:solidFill>
              <a:cs typeface="Arial" panose="020B0604020202020204" pitchFamily="34" charset="0"/>
            </a:endParaRPr>
          </a:p>
          <a:p>
            <a:pPr>
              <a:spcBef>
                <a:spcPts val="1200"/>
              </a:spcBef>
            </a:pPr>
            <a:r>
              <a:rPr lang="en-US" altLang="zh-CN" sz="2000" b="1" dirty="0">
                <a:solidFill>
                  <a:schemeClr val="accent2"/>
                </a:solidFill>
                <a:cs typeface="Arial" panose="020B0604020202020204" pitchFamily="34" charset="0"/>
              </a:rPr>
              <a:t>B</a:t>
            </a:r>
            <a:r>
              <a:rPr lang="zh-CN" altLang="en-US" sz="2000" b="1" dirty="0">
                <a:solidFill>
                  <a:schemeClr val="accent2"/>
                </a:solidFill>
                <a:cs typeface="Arial" panose="020B0604020202020204" pitchFamily="34" charset="0"/>
              </a:rPr>
              <a:t>中访问顺序与存放顺序不同，依次访问的元素分布在相隔较远的单元处，它们都不在同一个主存块中，若</a:t>
            </a:r>
            <a:r>
              <a:rPr lang="en-US" altLang="zh-CN" sz="2000" b="1" dirty="0">
                <a:solidFill>
                  <a:schemeClr val="accent2"/>
                </a:solidFill>
                <a:cs typeface="Arial" panose="020B0604020202020204" pitchFamily="34" charset="0"/>
              </a:rPr>
              <a:t>cache</a:t>
            </a:r>
            <a:r>
              <a:rPr lang="zh-CN" altLang="en-US" sz="2000" b="1" dirty="0">
                <a:solidFill>
                  <a:schemeClr val="accent2"/>
                </a:solidFill>
                <a:cs typeface="Arial" panose="020B0604020202020204" pitchFamily="34" charset="0"/>
              </a:rPr>
              <a:t>共</a:t>
            </a:r>
            <a:r>
              <a:rPr lang="en-US" altLang="zh-CN" sz="2000" b="1" dirty="0">
                <a:solidFill>
                  <a:schemeClr val="accent2"/>
                </a:solidFill>
                <a:cs typeface="Arial" panose="020B0604020202020204" pitchFamily="34" charset="0"/>
              </a:rPr>
              <a:t>8</a:t>
            </a:r>
            <a:r>
              <a:rPr lang="zh-CN" altLang="en-US" sz="2000" b="1" dirty="0">
                <a:solidFill>
                  <a:schemeClr val="accent2"/>
                </a:solidFill>
                <a:cs typeface="Arial" panose="020B0604020202020204" pitchFamily="34" charset="0"/>
              </a:rPr>
              <a:t>行，一次内循环访问</a:t>
            </a:r>
            <a:r>
              <a:rPr lang="en-US" altLang="zh-CN" sz="2000" b="1" dirty="0">
                <a:solidFill>
                  <a:schemeClr val="accent2"/>
                </a:solidFill>
                <a:cs typeface="Arial" panose="020B0604020202020204" pitchFamily="34" charset="0"/>
              </a:rPr>
              <a:t>16</a:t>
            </a:r>
            <a:r>
              <a:rPr lang="zh-CN" altLang="en-US" sz="2000" b="1" dirty="0">
                <a:solidFill>
                  <a:schemeClr val="accent2"/>
                </a:solidFill>
                <a:cs typeface="Arial" panose="020B0604020202020204" pitchFamily="34" charset="0"/>
              </a:rPr>
              <a:t>块，故再次访问同一块时，已被调出</a:t>
            </a:r>
            <a:r>
              <a:rPr lang="en-US" altLang="zh-CN" sz="2000" b="1" dirty="0">
                <a:solidFill>
                  <a:schemeClr val="accent2"/>
                </a:solidFill>
                <a:cs typeface="Arial" panose="020B0604020202020204" pitchFamily="34" charset="0"/>
              </a:rPr>
              <a:t>cache</a:t>
            </a:r>
            <a:r>
              <a:rPr lang="zh-CN" altLang="en-US" sz="2000" b="1" dirty="0">
                <a:solidFill>
                  <a:schemeClr val="accent2"/>
                </a:solidFill>
                <a:cs typeface="Arial" panose="020B0604020202020204" pitchFamily="34" charset="0"/>
              </a:rPr>
              <a:t>，因而</a:t>
            </a:r>
            <a:r>
              <a:rPr lang="zh-CN" altLang="en-US" sz="2000" b="1" dirty="0">
                <a:solidFill>
                  <a:srgbClr val="FF0000"/>
                </a:solidFill>
                <a:cs typeface="Arial" panose="020B0604020202020204" pitchFamily="34" charset="0"/>
              </a:rPr>
              <a:t>每次都缺失</a:t>
            </a:r>
            <a:r>
              <a:rPr lang="zh-CN" altLang="en-US" sz="2000" b="1" dirty="0">
                <a:solidFill>
                  <a:schemeClr val="accent2"/>
                </a:solidFill>
                <a:cs typeface="Arial" panose="020B0604020202020204" pitchFamily="34" charset="0"/>
              </a:rPr>
              <a:t>，命中率为很低。</a:t>
            </a:r>
          </a:p>
        </p:txBody>
      </p:sp>
      <p:sp>
        <p:nvSpPr>
          <p:cNvPr id="4" name="灯片编号占位符 3"/>
          <p:cNvSpPr>
            <a:spLocks noGrp="1"/>
          </p:cNvSpPr>
          <p:nvPr>
            <p:ph type="sldNum" sz="quarter" idx="12"/>
          </p:nvPr>
        </p:nvSpPr>
        <p:spPr/>
        <p:txBody>
          <a:bodyPr/>
          <a:lstStyle/>
          <a:p>
            <a:pPr>
              <a:defRPr/>
            </a:pPr>
            <a:fld id="{C04D5D84-F493-480C-9B02-1533CB18E289}" type="slidenum">
              <a:rPr lang="en-US" altLang="zh-CN" smtClean="0"/>
              <a:pPr>
                <a:defRPr/>
              </a:pPr>
              <a:t>22</a:t>
            </a:fld>
            <a:endParaRPr lang="en-US" altLang="zh-CN"/>
          </a:p>
        </p:txBody>
      </p:sp>
    </p:spTree>
    <p:extLst>
      <p:ext uri="{BB962C8B-B14F-4D97-AF65-F5344CB8AC3E}">
        <p14:creationId xmlns:p14="http://schemas.microsoft.com/office/powerpoint/2010/main" val="42691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1174"/>
                                        </p:tgtEl>
                                        <p:attrNameLst>
                                          <p:attrName>style.visibility</p:attrName>
                                        </p:attrNameLst>
                                      </p:cBhvr>
                                      <p:to>
                                        <p:strVal val="visible"/>
                                      </p:to>
                                    </p:set>
                                    <p:anim calcmode="lin" valueType="num">
                                      <p:cBhvr additive="base">
                                        <p:cTn id="7" dur="500" fill="hold"/>
                                        <p:tgtEl>
                                          <p:spTgt spid="391174"/>
                                        </p:tgtEl>
                                        <p:attrNameLst>
                                          <p:attrName>ppt_x</p:attrName>
                                        </p:attrNameLst>
                                      </p:cBhvr>
                                      <p:tavLst>
                                        <p:tav tm="0">
                                          <p:val>
                                            <p:strVal val="#ppt_x"/>
                                          </p:val>
                                        </p:tav>
                                        <p:tav tm="100000">
                                          <p:val>
                                            <p:strVal val="#ppt_x"/>
                                          </p:val>
                                        </p:tav>
                                      </p:tavLst>
                                    </p:anim>
                                    <p:anim calcmode="lin" valueType="num">
                                      <p:cBhvr additive="base">
                                        <p:cTn id="8" dur="500" fill="hold"/>
                                        <p:tgtEl>
                                          <p:spTgt spid="3911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15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1514"/>
                                        </p:tgtEl>
                                        <p:attrNameLst>
                                          <p:attrName>style.visibility</p:attrName>
                                        </p:attrNameLst>
                                      </p:cBhvr>
                                      <p:to>
                                        <p:strVal val="visible"/>
                                      </p:to>
                                    </p:set>
                                    <p:animEffect transition="in" filter="dissolve">
                                      <p:cBhvr>
                                        <p:cTn id="21" dur="500"/>
                                        <p:tgtEl>
                                          <p:spTgt spid="215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1179"/>
                                        </p:tgtEl>
                                        <p:attrNameLst>
                                          <p:attrName>style.visibility</p:attrName>
                                        </p:attrNameLst>
                                      </p:cBhvr>
                                      <p:to>
                                        <p:strVal val="visible"/>
                                      </p:to>
                                    </p:set>
                                    <p:animEffect transition="in" filter="blinds(horizontal)">
                                      <p:cBhvr>
                                        <p:cTn id="26" dur="500"/>
                                        <p:tgtEl>
                                          <p:spTgt spid="39117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391174" grpId="0" animBg="1"/>
      <p:bldP spid="21514" grpId="0"/>
      <p:bldP spid="391179"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8" name="Rectangle 3"/>
          <p:cNvSpPr>
            <a:spLocks noGrp="1" noChangeArrowheads="1"/>
          </p:cNvSpPr>
          <p:nvPr>
            <p:ph type="title" idx="4294967295"/>
          </p:nvPr>
        </p:nvSpPr>
        <p:spPr>
          <a:xfrm>
            <a:off x="1804220" y="720726"/>
            <a:ext cx="8229600" cy="561975"/>
          </a:xfrm>
        </p:spPr>
        <p:txBody>
          <a:bodyPr vert="horz" wrap="square" lIns="38100" tIns="38100" rIns="38100" bIns="38100" numCol="1" anchor="ctr" anchorCtr="0" compatLnSpc="1">
            <a:prstTxWarp prst="textNoShape">
              <a:avLst/>
            </a:prstTxWarp>
          </a:bodyPr>
          <a:lstStyle/>
          <a:p>
            <a:pPr marL="119063" indent="-119063" eaLnBrk="1" hangingPunct="1"/>
            <a:r>
              <a:rPr lang="zh-CN" altLang="en-US"/>
              <a:t>用</a:t>
            </a:r>
            <a:r>
              <a:rPr lang="zh-CN" altLang="en-US">
                <a:latin typeface="黑体"/>
              </a:rPr>
              <a:t>“</a:t>
            </a:r>
            <a:r>
              <a:rPr lang="zh-CN" altLang="en-US"/>
              <a:t>系统思维</a:t>
            </a:r>
            <a:r>
              <a:rPr lang="zh-CN" altLang="en-US">
                <a:latin typeface="黑体"/>
              </a:rPr>
              <a:t>”</a:t>
            </a:r>
            <a:r>
              <a:rPr lang="zh-CN" altLang="en-US"/>
              <a:t>分析问题</a:t>
            </a:r>
          </a:p>
        </p:txBody>
      </p:sp>
      <p:sp>
        <p:nvSpPr>
          <p:cNvPr id="451589" name="Rectangle 4"/>
          <p:cNvSpPr>
            <a:spLocks noGrp="1" noChangeArrowheads="1"/>
          </p:cNvSpPr>
          <p:nvPr>
            <p:ph type="body" idx="4294967295"/>
          </p:nvPr>
        </p:nvSpPr>
        <p:spPr>
          <a:xfrm>
            <a:off x="1815333" y="5392739"/>
            <a:ext cx="8229600" cy="1328737"/>
          </a:xfrm>
        </p:spPr>
        <p:txBody>
          <a:bodyPr vert="horz" wrap="square" lIns="38100" tIns="38100" rIns="38100" bIns="38100" numCol="1" anchor="t" anchorCtr="0" compatLnSpc="1">
            <a:prstTxWarp prst="textNoShape">
              <a:avLst/>
            </a:prstTxWarp>
          </a:bodyPr>
          <a:lstStyle/>
          <a:p>
            <a:pPr marL="254000" indent="-254000" eaLnBrk="1" hangingPunct="1">
              <a:spcBef>
                <a:spcPct val="0"/>
              </a:spcBef>
            </a:pPr>
            <a:r>
              <a:rPr lang="en-US" altLang="zh-CN" sz="2100" dirty="0"/>
              <a:t>Standard desktop computer, vendor compiler, using optimization flags</a:t>
            </a:r>
          </a:p>
          <a:p>
            <a:pPr marL="254000" indent="-254000" eaLnBrk="1" hangingPunct="1">
              <a:spcBef>
                <a:spcPts val="538"/>
              </a:spcBef>
            </a:pPr>
            <a:r>
              <a:rPr lang="en-US" altLang="zh-CN" sz="2100" dirty="0"/>
              <a:t>Both implementations have </a:t>
            </a:r>
            <a:r>
              <a:rPr lang="en-US" altLang="zh-CN" sz="2100" dirty="0">
                <a:solidFill>
                  <a:srgbClr val="A40800"/>
                </a:solidFill>
              </a:rPr>
              <a:t>exactly</a:t>
            </a:r>
            <a:r>
              <a:rPr lang="en-US" altLang="zh-CN" sz="2100" dirty="0"/>
              <a:t> the same operations count (2n</a:t>
            </a:r>
            <a:r>
              <a:rPr lang="en-US" altLang="zh-CN" sz="2100" baseline="32000" dirty="0"/>
              <a:t>3</a:t>
            </a:r>
            <a:r>
              <a:rPr lang="en-US" altLang="zh-CN" sz="2100" dirty="0"/>
              <a:t>)</a:t>
            </a:r>
          </a:p>
          <a:p>
            <a:pPr marL="254000" indent="-254000" eaLnBrk="1" hangingPunct="1">
              <a:spcBef>
                <a:spcPts val="538"/>
              </a:spcBef>
            </a:pPr>
            <a:r>
              <a:rPr lang="en-US" altLang="zh-CN" sz="2100" dirty="0">
                <a:solidFill>
                  <a:srgbClr val="A40800"/>
                </a:solidFill>
              </a:rPr>
              <a:t>What is going on?</a:t>
            </a:r>
          </a:p>
        </p:txBody>
      </p:sp>
      <p:graphicFrame>
        <p:nvGraphicFramePr>
          <p:cNvPr id="451590" name="Object 6"/>
          <p:cNvGraphicFramePr>
            <a:graphicFrameLocks/>
          </p:cNvGraphicFramePr>
          <p:nvPr>
            <p:extLst>
              <p:ext uri="{D42A27DB-BD31-4B8C-83A1-F6EECF244321}">
                <p14:modId xmlns:p14="http://schemas.microsoft.com/office/powerpoint/2010/main" val="2427080620"/>
              </p:ext>
            </p:extLst>
          </p:nvPr>
        </p:nvGraphicFramePr>
        <p:xfrm>
          <a:off x="2603117" y="1327152"/>
          <a:ext cx="8210550" cy="4216400"/>
        </p:xfrm>
        <a:graphic>
          <a:graphicData uri="http://schemas.openxmlformats.org/presentationml/2006/ole">
            <mc:AlternateContent xmlns:mc="http://schemas.openxmlformats.org/markup-compatibility/2006">
              <mc:Choice xmlns:v="urn:schemas-microsoft-com:vml" Requires="v">
                <p:oleObj name="Chart" r:id="rId3" imgW="11534720" imgH="5923890" progId="MSGraph.Chart.8">
                  <p:embed/>
                </p:oleObj>
              </mc:Choice>
              <mc:Fallback>
                <p:oleObj name="Chart" r:id="rId3" imgW="11534720" imgH="5923890" progId="MSGraph.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117" y="1327152"/>
                        <a:ext cx="8210550" cy="42164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451591" name="Group 6"/>
          <p:cNvGrpSpPr>
            <a:grpSpLocks/>
          </p:cNvGrpSpPr>
          <p:nvPr/>
        </p:nvGrpSpPr>
        <p:grpSpPr bwMode="auto">
          <a:xfrm>
            <a:off x="1732783" y="1439863"/>
            <a:ext cx="7835900" cy="584200"/>
            <a:chOff x="0" y="0"/>
            <a:chExt cx="4936" cy="368"/>
          </a:xfrm>
        </p:grpSpPr>
        <p:sp>
          <p:nvSpPr>
            <p:cNvPr id="451592" name="Rectangle 7"/>
            <p:cNvSpPr>
              <a:spLocks/>
            </p:cNvSpPr>
            <p:nvPr/>
          </p:nvSpPr>
          <p:spPr bwMode="auto">
            <a:xfrm>
              <a:off x="0" y="0"/>
              <a:ext cx="4936" cy="368"/>
            </a:xfrm>
            <a:prstGeom prst="rect">
              <a:avLst/>
            </a:prstGeom>
            <a:noFill/>
            <a:ln w="9525">
              <a:noFill/>
              <a:round/>
              <a:headEnd/>
              <a:tailEnd/>
            </a:ln>
          </p:spPr>
          <p:txBody>
            <a:bodyPr lIns="12700" tIns="12700" rIns="12700" bIns="12700"/>
            <a:lstStyle/>
            <a:p>
              <a:r>
                <a:rPr lang="en-US" altLang="zh-CN" sz="1600" b="1">
                  <a:latin typeface="Helvetica Neue"/>
                  <a:ea typeface="Helvetica Neue"/>
                  <a:cs typeface="Helvetica Neue"/>
                  <a:sym typeface="Helvetica Neue"/>
                </a:rPr>
                <a:t>Matrix-Matrix Multiplication (MMM) on 2 x Core 2 Duo 3 GHz (double precision)</a:t>
              </a:r>
              <a:endParaRPr lang="en-US" altLang="zh-CN" sz="1400" b="1">
                <a:latin typeface="Helvetica Neue"/>
                <a:ea typeface="Helvetica Neue"/>
                <a:cs typeface="Helvetica Neue"/>
                <a:sym typeface="Helvetica Neue"/>
              </a:endParaRPr>
            </a:p>
            <a:p>
              <a:r>
                <a:rPr lang="en-US" altLang="zh-CN" sz="1400" b="1">
                  <a:solidFill>
                    <a:srgbClr val="5F5F5F"/>
                  </a:solidFill>
                  <a:latin typeface="Helvetica Neue"/>
                  <a:ea typeface="Helvetica Neue"/>
                  <a:cs typeface="Helvetica Neue"/>
                  <a:sym typeface="Helvetica Neue"/>
                </a:rPr>
                <a:t>Gflop/s</a:t>
              </a:r>
            </a:p>
          </p:txBody>
        </p:sp>
      </p:grpSp>
      <p:grpSp>
        <p:nvGrpSpPr>
          <p:cNvPr id="24584" name="Group 8"/>
          <p:cNvGrpSpPr>
            <a:grpSpLocks/>
          </p:cNvGrpSpPr>
          <p:nvPr/>
        </p:nvGrpSpPr>
        <p:grpSpPr bwMode="auto">
          <a:xfrm>
            <a:off x="5153845" y="2474913"/>
            <a:ext cx="928688" cy="2451100"/>
            <a:chOff x="0" y="0"/>
            <a:chExt cx="584" cy="1544"/>
          </a:xfrm>
        </p:grpSpPr>
        <p:sp>
          <p:nvSpPr>
            <p:cNvPr id="451594" name="AutoShape 9"/>
            <p:cNvSpPr>
              <a:spLocks/>
            </p:cNvSpPr>
            <p:nvPr/>
          </p:nvSpPr>
          <p:spPr bwMode="auto">
            <a:xfrm>
              <a:off x="0" y="0"/>
              <a:ext cx="584" cy="1544"/>
            </a:xfrm>
            <a:custGeom>
              <a:avLst/>
              <a:gdLst>
                <a:gd name="T0" fmla="*/ 292 w 21600"/>
                <a:gd name="T1" fmla="*/ 772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solidFill>
              <a:srgbClr val="808080"/>
            </a:solidFill>
            <a:ln w="50800" cap="flat">
              <a:noFill/>
              <a:miter lim="800000"/>
              <a:headEnd type="none" w="med" len="med"/>
              <a:tailEnd type="none" w="med" len="med"/>
            </a:ln>
          </p:spPr>
          <p:txBody>
            <a:bodyPr lIns="0" tIns="0" rIns="0" bIns="0"/>
            <a:lstStyle/>
            <a:p>
              <a:endParaRPr lang="zh-CN" altLang="en-US"/>
            </a:p>
          </p:txBody>
        </p:sp>
        <p:sp>
          <p:nvSpPr>
            <p:cNvPr id="451595" name="Rectangle 10"/>
            <p:cNvSpPr>
              <a:spLocks/>
            </p:cNvSpPr>
            <p:nvPr/>
          </p:nvSpPr>
          <p:spPr bwMode="auto">
            <a:xfrm>
              <a:off x="124" y="651"/>
              <a:ext cx="336" cy="242"/>
            </a:xfrm>
            <a:prstGeom prst="rect">
              <a:avLst/>
            </a:prstGeom>
            <a:noFill/>
            <a:ln w="12700">
              <a:noFill/>
              <a:miter lim="800000"/>
              <a:headEnd/>
              <a:tailEnd/>
            </a:ln>
          </p:spPr>
          <p:txBody>
            <a:bodyPr wrap="none" lIns="38100" tIns="38100" rIns="38100" bIns="38100" anchor="ctr">
              <a:spAutoFit/>
            </a:bodyPr>
            <a:lstStyle/>
            <a:p>
              <a:pPr algn="ctr"/>
              <a:r>
                <a:rPr lang="en-US" altLang="zh-CN" sz="2000">
                  <a:solidFill>
                    <a:srgbClr val="FFFFFF"/>
                  </a:solidFill>
                  <a:latin typeface="Arial Narrow" pitchFamily="34" charset="0"/>
                  <a:ea typeface="ヒラギノ角ゴ ProN W3"/>
                  <a:cs typeface="ヒラギノ角ゴ ProN W3"/>
                  <a:sym typeface="Arial Narrow" pitchFamily="34" charset="0"/>
                </a:rPr>
                <a:t>160x</a:t>
              </a:r>
            </a:p>
          </p:txBody>
        </p:sp>
      </p:grpSp>
      <p:sp>
        <p:nvSpPr>
          <p:cNvPr id="451596" name="Rectangle 11"/>
          <p:cNvSpPr>
            <a:spLocks/>
          </p:cNvSpPr>
          <p:nvPr/>
        </p:nvSpPr>
        <p:spPr bwMode="auto">
          <a:xfrm>
            <a:off x="3260685" y="4365625"/>
            <a:ext cx="1859099" cy="446276"/>
          </a:xfrm>
          <a:prstGeom prst="rect">
            <a:avLst/>
          </a:prstGeom>
          <a:noFill/>
          <a:ln w="50800">
            <a:noFill/>
            <a:miter lim="800000"/>
            <a:headEnd/>
            <a:tailEnd/>
          </a:ln>
        </p:spPr>
        <p:txBody>
          <a:bodyPr wrap="none" lIns="38100" tIns="38100" rIns="38100" bIns="38100">
            <a:spAutoFit/>
          </a:bodyPr>
          <a:lstStyle/>
          <a:p>
            <a:pPr algn="ctr"/>
            <a:r>
              <a:rPr lang="en-US" altLang="zh-CN" sz="2400">
                <a:solidFill>
                  <a:srgbClr val="5F5F5F"/>
                </a:solidFill>
                <a:latin typeface="Arial Black" pitchFamily="34" charset="0"/>
                <a:ea typeface="ヒラギノ角ゴ ProN W3"/>
                <a:cs typeface="ヒラギノ角ゴ ProN W3"/>
                <a:sym typeface="Arial Black" pitchFamily="34" charset="0"/>
              </a:rPr>
              <a:t>Triple loop</a:t>
            </a:r>
          </a:p>
        </p:txBody>
      </p:sp>
      <p:sp>
        <p:nvSpPr>
          <p:cNvPr id="451597" name="Rectangle 12"/>
          <p:cNvSpPr>
            <a:spLocks/>
          </p:cNvSpPr>
          <p:nvPr/>
        </p:nvSpPr>
        <p:spPr bwMode="auto">
          <a:xfrm>
            <a:off x="6538145" y="2744788"/>
            <a:ext cx="3416300" cy="495300"/>
          </a:xfrm>
          <a:prstGeom prst="rect">
            <a:avLst/>
          </a:prstGeom>
          <a:noFill/>
          <a:ln w="50800">
            <a:noFill/>
            <a:miter lim="800000"/>
            <a:headEnd/>
            <a:tailEnd/>
          </a:ln>
        </p:spPr>
        <p:txBody>
          <a:bodyPr lIns="38100" tIns="38100" rIns="38100" bIns="38100"/>
          <a:lstStyle/>
          <a:p>
            <a:pPr algn="ctr"/>
            <a:r>
              <a:rPr lang="en-US" altLang="zh-CN" sz="2400">
                <a:solidFill>
                  <a:srgbClr val="C00000"/>
                </a:solidFill>
                <a:latin typeface="Arial Black" pitchFamily="34" charset="0"/>
                <a:ea typeface="ヒラギノ角ゴ ProN W3"/>
                <a:cs typeface="ヒラギノ角ゴ ProN W3"/>
                <a:sym typeface="Arial Black" pitchFamily="34" charset="0"/>
              </a:rPr>
              <a:t>Best code (K. Goto)</a:t>
            </a:r>
          </a:p>
        </p:txBody>
      </p:sp>
      <p:sp>
        <p:nvSpPr>
          <p:cNvPr id="3" name="灯片编号占位符 2"/>
          <p:cNvSpPr>
            <a:spLocks noGrp="1"/>
          </p:cNvSpPr>
          <p:nvPr>
            <p:ph type="sldNum" sz="quarter" idx="12"/>
          </p:nvPr>
        </p:nvSpPr>
        <p:spPr/>
        <p:txBody>
          <a:bodyPr/>
          <a:lstStyle/>
          <a:p>
            <a:pPr>
              <a:defRPr/>
            </a:pPr>
            <a:fld id="{C216BFF0-EFD3-4032-AB41-10732D6B42A9}" type="slidenum">
              <a:rPr lang="en-US" altLang="zh-CN" smtClean="0"/>
              <a:pPr>
                <a:defRPr/>
              </a:pPr>
              <a:t>23</a:t>
            </a:fld>
            <a:endParaRPr lang="en-US" altLang="zh-CN"/>
          </a:p>
        </p:txBody>
      </p:sp>
    </p:spTree>
    <p:extLst>
      <p:ext uri="{BB962C8B-B14F-4D97-AF65-F5344CB8AC3E}">
        <p14:creationId xmlns:p14="http://schemas.microsoft.com/office/powerpoint/2010/main" val="1246545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6" name="Rectangle 3"/>
          <p:cNvSpPr>
            <a:spLocks noGrp="1" noChangeArrowheads="1"/>
          </p:cNvSpPr>
          <p:nvPr>
            <p:ph type="title" idx="4294967295"/>
          </p:nvPr>
        </p:nvSpPr>
        <p:spPr>
          <a:xfrm>
            <a:off x="2016125" y="454485"/>
            <a:ext cx="8229600" cy="561975"/>
          </a:xfrm>
        </p:spPr>
        <p:txBody>
          <a:bodyPr vert="horz" wrap="square" lIns="38100" tIns="38100" rIns="38100" bIns="38100" numCol="1" anchor="ctr" anchorCtr="0" compatLnSpc="1">
            <a:prstTxWarp prst="textNoShape">
              <a:avLst/>
            </a:prstTxWarp>
          </a:bodyPr>
          <a:lstStyle/>
          <a:p>
            <a:pPr marL="119063" indent="-119063" eaLnBrk="1" hangingPunct="1"/>
            <a:r>
              <a:rPr lang="zh-CN" altLang="en-US" dirty="0"/>
              <a:t>用</a:t>
            </a:r>
            <a:r>
              <a:rPr lang="zh-CN" altLang="en-US" dirty="0">
                <a:latin typeface="黑体"/>
              </a:rPr>
              <a:t>“</a:t>
            </a:r>
            <a:r>
              <a:rPr lang="zh-CN" altLang="en-US" dirty="0"/>
              <a:t>系统思维</a:t>
            </a:r>
            <a:r>
              <a:rPr lang="zh-CN" altLang="en-US" dirty="0">
                <a:latin typeface="黑体"/>
              </a:rPr>
              <a:t>”</a:t>
            </a:r>
            <a:r>
              <a:rPr lang="zh-CN" altLang="en-US" dirty="0"/>
              <a:t>分析问题</a:t>
            </a:r>
            <a:endParaRPr lang="en-US" altLang="zh-CN" dirty="0"/>
          </a:p>
        </p:txBody>
      </p:sp>
      <p:graphicFrame>
        <p:nvGraphicFramePr>
          <p:cNvPr id="453637" name="Object 5"/>
          <p:cNvGraphicFramePr>
            <a:graphicFrameLocks/>
          </p:cNvGraphicFramePr>
          <p:nvPr>
            <p:extLst>
              <p:ext uri="{D42A27DB-BD31-4B8C-83A1-F6EECF244321}">
                <p14:modId xmlns:p14="http://schemas.microsoft.com/office/powerpoint/2010/main" val="3665162738"/>
              </p:ext>
            </p:extLst>
          </p:nvPr>
        </p:nvGraphicFramePr>
        <p:xfrm>
          <a:off x="1791264" y="1560512"/>
          <a:ext cx="8362950" cy="4251787"/>
        </p:xfrm>
        <a:graphic>
          <a:graphicData uri="http://schemas.openxmlformats.org/presentationml/2006/ole">
            <mc:AlternateContent xmlns:mc="http://schemas.openxmlformats.org/markup-compatibility/2006">
              <mc:Choice xmlns:v="urn:schemas-microsoft-com:vml" Requires="v">
                <p:oleObj name="Chart" r:id="rId3" imgW="11936508" imgH="6173239" progId="MSGraph.Chart.8">
                  <p:embed/>
                </p:oleObj>
              </mc:Choice>
              <mc:Fallback>
                <p:oleObj name="Chart" r:id="rId3" imgW="11936508" imgH="6173239" progId="MSGraph.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264" y="1560512"/>
                        <a:ext cx="8362950" cy="4251787"/>
                      </a:xfrm>
                      <a:prstGeom prst="rect">
                        <a:avLst/>
                      </a:prstGeom>
                      <a:noFill/>
                    </p:spPr>
                  </p:pic>
                </p:oleObj>
              </mc:Fallback>
            </mc:AlternateContent>
          </a:graphicData>
        </a:graphic>
      </p:graphicFrame>
      <p:grpSp>
        <p:nvGrpSpPr>
          <p:cNvPr id="453638" name="Group 5"/>
          <p:cNvGrpSpPr>
            <a:grpSpLocks/>
          </p:cNvGrpSpPr>
          <p:nvPr/>
        </p:nvGrpSpPr>
        <p:grpSpPr bwMode="auto">
          <a:xfrm>
            <a:off x="2016125" y="998538"/>
            <a:ext cx="6934200" cy="1308100"/>
            <a:chOff x="0" y="0"/>
            <a:chExt cx="4368" cy="824"/>
          </a:xfrm>
        </p:grpSpPr>
        <p:sp>
          <p:nvSpPr>
            <p:cNvPr id="453639" name="Rectangle 6"/>
            <p:cNvSpPr>
              <a:spLocks/>
            </p:cNvSpPr>
            <p:nvPr/>
          </p:nvSpPr>
          <p:spPr bwMode="auto">
            <a:xfrm>
              <a:off x="0" y="0"/>
              <a:ext cx="4368" cy="824"/>
            </a:xfrm>
            <a:prstGeom prst="rect">
              <a:avLst/>
            </a:prstGeom>
            <a:noFill/>
            <a:ln w="9525">
              <a:noFill/>
              <a:round/>
              <a:headEnd/>
              <a:tailEnd/>
            </a:ln>
          </p:spPr>
          <p:txBody>
            <a:bodyPr lIns="12700" tIns="12700" rIns="12700" bIns="12700"/>
            <a:lstStyle/>
            <a:p>
              <a:r>
                <a:rPr lang="en-US" altLang="zh-CN" b="1">
                  <a:latin typeface="Helvetica Neue"/>
                  <a:ea typeface="Helvetica Neue"/>
                  <a:cs typeface="Helvetica Neue"/>
                  <a:sym typeface="Helvetica Neue"/>
                </a:rPr>
                <a:t>Matrix-Matrix Multiplication (MMM) on 2 x Core 2 Duo 3 GHz</a:t>
              </a:r>
              <a:endParaRPr lang="en-US" altLang="zh-CN" sz="1600" b="1">
                <a:latin typeface="Helvetica Neue"/>
                <a:ea typeface="Helvetica Neue"/>
                <a:cs typeface="Helvetica Neue"/>
                <a:sym typeface="Helvetica Neue"/>
              </a:endParaRPr>
            </a:p>
            <a:p>
              <a:r>
                <a:rPr lang="en-US" altLang="zh-CN" sz="1600" b="1">
                  <a:solidFill>
                    <a:srgbClr val="5F5F5F"/>
                  </a:solidFill>
                  <a:latin typeface="Helvetica Neue"/>
                  <a:ea typeface="Helvetica Neue"/>
                  <a:cs typeface="Helvetica Neue"/>
                  <a:sym typeface="Helvetica Neue"/>
                </a:rPr>
                <a:t>Gflop/s</a:t>
              </a:r>
            </a:p>
          </p:txBody>
        </p:sp>
      </p:grpSp>
      <p:sp>
        <p:nvSpPr>
          <p:cNvPr id="453640" name="Rectangle 7"/>
          <p:cNvSpPr>
            <a:spLocks/>
          </p:cNvSpPr>
          <p:nvPr/>
        </p:nvSpPr>
        <p:spPr bwMode="auto">
          <a:xfrm>
            <a:off x="4353451" y="4722572"/>
            <a:ext cx="4384149" cy="292388"/>
          </a:xfrm>
          <a:prstGeom prst="rect">
            <a:avLst/>
          </a:prstGeom>
          <a:noFill/>
          <a:ln w="50800">
            <a:noFill/>
            <a:miter lim="800000"/>
            <a:headEnd/>
            <a:tailEnd/>
          </a:ln>
        </p:spPr>
        <p:txBody>
          <a:bodyPr wrap="none" lIns="38100" tIns="38100" rIns="38100" bIns="38100">
            <a:spAutoFit/>
          </a:bodyPr>
          <a:lstStyle/>
          <a:p>
            <a:pPr algn="ctr">
              <a:spcBef>
                <a:spcPts val="325"/>
              </a:spcBef>
            </a:pPr>
            <a:r>
              <a:rPr lang="en-US" altLang="zh-CN" sz="1400" dirty="0">
                <a:solidFill>
                  <a:srgbClr val="5F5F5F"/>
                </a:solidFill>
                <a:latin typeface="Verdana" pitchFamily="34" charset="0"/>
                <a:ea typeface="ヒラギノ角ゴ ProN W3"/>
                <a:cs typeface="ヒラギノ角ゴ ProN W3"/>
                <a:sym typeface="Verdana" pitchFamily="34" charset="0"/>
              </a:rPr>
              <a:t>Memory hierarchy and other optimizations: 20x</a:t>
            </a:r>
          </a:p>
        </p:txBody>
      </p:sp>
      <p:sp>
        <p:nvSpPr>
          <p:cNvPr id="453641" name="Rectangle 8"/>
          <p:cNvSpPr>
            <a:spLocks/>
          </p:cNvSpPr>
          <p:nvPr/>
        </p:nvSpPr>
        <p:spPr bwMode="auto">
          <a:xfrm>
            <a:off x="4857750" y="4194175"/>
            <a:ext cx="2692400" cy="350838"/>
          </a:xfrm>
          <a:prstGeom prst="rect">
            <a:avLst/>
          </a:prstGeom>
          <a:noFill/>
          <a:ln w="50800">
            <a:noFill/>
            <a:miter lim="800000"/>
            <a:headEnd/>
            <a:tailEnd/>
          </a:ln>
        </p:spPr>
        <p:txBody>
          <a:bodyPr wrap="none" lIns="38100" tIns="38100" rIns="38100" bIns="38100">
            <a:spAutoFit/>
          </a:bodyPr>
          <a:lstStyle/>
          <a:p>
            <a:pPr algn="ctr">
              <a:spcBef>
                <a:spcPts val="425"/>
              </a:spcBef>
            </a:pPr>
            <a:r>
              <a:rPr lang="en-US" altLang="zh-CN" dirty="0">
                <a:solidFill>
                  <a:srgbClr val="EA6966"/>
                </a:solidFill>
                <a:latin typeface="Verdana" pitchFamily="34" charset="0"/>
                <a:ea typeface="ヒラギノ角ゴ ProN W3"/>
                <a:cs typeface="ヒラギノ角ゴ ProN W3"/>
                <a:sym typeface="Verdana" pitchFamily="34" charset="0"/>
              </a:rPr>
              <a:t>Vector instructions: 4x</a:t>
            </a:r>
          </a:p>
        </p:txBody>
      </p:sp>
      <p:sp>
        <p:nvSpPr>
          <p:cNvPr id="453642" name="Rectangle 9"/>
          <p:cNvSpPr>
            <a:spLocks/>
          </p:cNvSpPr>
          <p:nvPr/>
        </p:nvSpPr>
        <p:spPr bwMode="auto">
          <a:xfrm>
            <a:off x="4290218" y="2153904"/>
            <a:ext cx="2386013" cy="350837"/>
          </a:xfrm>
          <a:prstGeom prst="rect">
            <a:avLst/>
          </a:prstGeom>
          <a:noFill/>
          <a:ln w="50800">
            <a:noFill/>
            <a:miter lim="800000"/>
            <a:headEnd/>
            <a:tailEnd/>
          </a:ln>
        </p:spPr>
        <p:txBody>
          <a:bodyPr wrap="none" lIns="38100" tIns="38100" rIns="38100" bIns="38100">
            <a:spAutoFit/>
          </a:bodyPr>
          <a:lstStyle/>
          <a:p>
            <a:pPr algn="ctr">
              <a:spcBef>
                <a:spcPts val="425"/>
              </a:spcBef>
            </a:pPr>
            <a:r>
              <a:rPr lang="en-US" altLang="zh-CN" dirty="0">
                <a:solidFill>
                  <a:srgbClr val="CC0000"/>
                </a:solidFill>
                <a:latin typeface="Verdana" pitchFamily="34" charset="0"/>
                <a:ea typeface="ヒラギノ角ゴ ProN W3"/>
                <a:cs typeface="ヒラギノ角ゴ ProN W3"/>
                <a:sym typeface="Verdana" pitchFamily="34" charset="0"/>
              </a:rPr>
              <a:t>Multiple threads: 4x</a:t>
            </a:r>
          </a:p>
        </p:txBody>
      </p:sp>
      <p:sp>
        <p:nvSpPr>
          <p:cNvPr id="453643" name="Rectangle 10"/>
          <p:cNvSpPr>
            <a:spLocks/>
          </p:cNvSpPr>
          <p:nvPr/>
        </p:nvSpPr>
        <p:spPr bwMode="auto">
          <a:xfrm>
            <a:off x="2046288" y="5634038"/>
            <a:ext cx="8242300" cy="1054100"/>
          </a:xfrm>
          <a:prstGeom prst="rect">
            <a:avLst/>
          </a:prstGeom>
          <a:noFill/>
          <a:ln w="9525">
            <a:noFill/>
            <a:miter lim="800000"/>
            <a:headEnd/>
            <a:tailEnd/>
          </a:ln>
        </p:spPr>
        <p:txBody>
          <a:bodyPr lIns="38100" tIns="38100" rIns="38100" bIns="38100"/>
          <a:lstStyle/>
          <a:p>
            <a:pPr marL="304800" indent="-304800">
              <a:spcBef>
                <a:spcPts val="475"/>
              </a:spcBef>
              <a:buClr>
                <a:srgbClr val="990000"/>
              </a:buClr>
              <a:buSzPct val="60000"/>
              <a:buFont typeface="Wingdings 2" pitchFamily="18" charset="2"/>
              <a:buChar char="¢"/>
            </a:pPr>
            <a:r>
              <a:rPr lang="en-US" altLang="zh-CN" sz="2000">
                <a:latin typeface="Calibri" pitchFamily="34" charset="0"/>
                <a:ea typeface="ヒラギノ角ゴ ProN W3"/>
                <a:cs typeface="ヒラギノ角ゴ ProN W3"/>
                <a:sym typeface="Calibri" pitchFamily="34" charset="0"/>
              </a:rPr>
              <a:t>Reason for 20x: Blocking or tiling, loop unrolling, array scalarization, instruction scheduling, search to find best choice</a:t>
            </a:r>
            <a:endParaRPr lang="en-US" altLang="zh-CN" sz="4200">
              <a:latin typeface="Arial Narrow" pitchFamily="34" charset="0"/>
              <a:ea typeface="Lucida Grande"/>
              <a:cs typeface="Lucida Grande"/>
              <a:sym typeface="Arial Narrow" pitchFamily="34" charset="0"/>
            </a:endParaRPr>
          </a:p>
          <a:p>
            <a:pPr marL="304800" indent="-304800">
              <a:spcBef>
                <a:spcPts val="475"/>
              </a:spcBef>
              <a:buClr>
                <a:srgbClr val="990000"/>
              </a:buClr>
              <a:buSzPct val="60000"/>
              <a:buFont typeface="Wingdings 2" pitchFamily="18" charset="2"/>
              <a:buChar char="¢"/>
            </a:pPr>
            <a:r>
              <a:rPr lang="en-US" altLang="zh-CN" sz="2000">
                <a:solidFill>
                  <a:srgbClr val="C00000"/>
                </a:solidFill>
                <a:latin typeface="Calibri Bold Italic" pitchFamily="34" charset="0"/>
                <a:ea typeface="ヒラギノ角ゴ ProN W3"/>
                <a:cs typeface="ヒラギノ角ゴ ProN W3"/>
                <a:sym typeface="Calibri Bold Italic" pitchFamily="34" charset="0"/>
              </a:rPr>
              <a:t>Effect: fewer register spills,  L1/L2 cache misses, and TLB misses</a:t>
            </a:r>
          </a:p>
        </p:txBody>
      </p:sp>
      <p:sp>
        <p:nvSpPr>
          <p:cNvPr id="3" name="灯片编号占位符 2"/>
          <p:cNvSpPr>
            <a:spLocks noGrp="1"/>
          </p:cNvSpPr>
          <p:nvPr>
            <p:ph type="sldNum" sz="quarter" idx="12"/>
          </p:nvPr>
        </p:nvSpPr>
        <p:spPr/>
        <p:txBody>
          <a:bodyPr/>
          <a:lstStyle/>
          <a:p>
            <a:pPr>
              <a:defRPr/>
            </a:pPr>
            <a:fld id="{C216BFF0-EFD3-4032-AB41-10732D6B42A9}" type="slidenum">
              <a:rPr lang="en-US" altLang="zh-CN" smtClean="0"/>
              <a:pPr>
                <a:defRPr/>
              </a:pPr>
              <a:t>24</a:t>
            </a:fld>
            <a:endParaRPr lang="en-US" altLang="zh-CN"/>
          </a:p>
        </p:txBody>
      </p:sp>
      <p:sp>
        <p:nvSpPr>
          <p:cNvPr id="2" name="文本框 1">
            <a:extLst>
              <a:ext uri="{FF2B5EF4-FFF2-40B4-BE49-F238E27FC236}">
                <a16:creationId xmlns:a16="http://schemas.microsoft.com/office/drawing/2014/main" id="{C9CAEDDC-4030-419C-9B38-34150D6B87A7}"/>
              </a:ext>
            </a:extLst>
          </p:cNvPr>
          <p:cNvSpPr txBox="1"/>
          <p:nvPr/>
        </p:nvSpPr>
        <p:spPr>
          <a:xfrm>
            <a:off x="9843541" y="3105834"/>
            <a:ext cx="1738859" cy="923330"/>
          </a:xfrm>
          <a:prstGeom prst="rect">
            <a:avLst/>
          </a:prstGeom>
          <a:noFill/>
        </p:spPr>
        <p:txBody>
          <a:bodyPr wrap="square" rtlCol="0">
            <a:spAutoFit/>
          </a:bodyPr>
          <a:lstStyle/>
          <a:p>
            <a:r>
              <a:rPr lang="en-US" altLang="zh-CN" dirty="0"/>
              <a:t>X86 MMX/SSE</a:t>
            </a:r>
          </a:p>
          <a:p>
            <a:r>
              <a:rPr lang="en-US" altLang="zh-CN" dirty="0"/>
              <a:t>ARM NEON</a:t>
            </a:r>
          </a:p>
          <a:p>
            <a:r>
              <a:rPr lang="zh-CN" altLang="en-US" dirty="0"/>
              <a:t>向量编程例子</a:t>
            </a:r>
          </a:p>
        </p:txBody>
      </p:sp>
      <p:cxnSp>
        <p:nvCxnSpPr>
          <p:cNvPr id="5" name="直接箭头连接符 4">
            <a:extLst>
              <a:ext uri="{FF2B5EF4-FFF2-40B4-BE49-F238E27FC236}">
                <a16:creationId xmlns:a16="http://schemas.microsoft.com/office/drawing/2014/main" id="{3A48A787-2232-4101-82CE-14FE38B86B44}"/>
              </a:ext>
            </a:extLst>
          </p:cNvPr>
          <p:cNvCxnSpPr/>
          <p:nvPr/>
        </p:nvCxnSpPr>
        <p:spPr>
          <a:xfrm flipH="1">
            <a:off x="7550150" y="3428999"/>
            <a:ext cx="2293391" cy="940595"/>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306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149236" y="6294567"/>
            <a:ext cx="2844800" cy="365125"/>
          </a:xfrm>
        </p:spPr>
        <p:txBody>
          <a:bodyPr/>
          <a:lstStyle/>
          <a:p>
            <a:pPr>
              <a:defRPr/>
            </a:pPr>
            <a:fld id="{891184C0-916E-4CCA-8FFE-169A3289BBF6}" type="slidenum">
              <a:rPr lang="zh-CN" altLang="en-US" smtClean="0"/>
              <a:pPr>
                <a:defRPr/>
              </a:pPr>
              <a:t>25</a:t>
            </a:fld>
            <a:endParaRPr lang="zh-CN" altLang="en-US"/>
          </a:p>
        </p:txBody>
      </p:sp>
      <p:pic>
        <p:nvPicPr>
          <p:cNvPr id="3" name="图片 2"/>
          <p:cNvPicPr>
            <a:picLocks noChangeAspect="1"/>
          </p:cNvPicPr>
          <p:nvPr/>
        </p:nvPicPr>
        <p:blipFill>
          <a:blip r:embed="rId3"/>
          <a:stretch>
            <a:fillRect/>
          </a:stretch>
        </p:blipFill>
        <p:spPr>
          <a:xfrm>
            <a:off x="4576316" y="3025660"/>
            <a:ext cx="2485777" cy="3153335"/>
          </a:xfrm>
          <a:prstGeom prst="rect">
            <a:avLst/>
          </a:prstGeom>
        </p:spPr>
      </p:pic>
      <p:sp>
        <p:nvSpPr>
          <p:cNvPr id="4" name="文本框 3"/>
          <p:cNvSpPr txBox="1"/>
          <p:nvPr/>
        </p:nvSpPr>
        <p:spPr>
          <a:xfrm>
            <a:off x="1712574" y="4309939"/>
            <a:ext cx="2158116" cy="584775"/>
          </a:xfrm>
          <a:prstGeom prst="rect">
            <a:avLst/>
          </a:prstGeom>
          <a:noFill/>
        </p:spPr>
        <p:txBody>
          <a:bodyPr wrap="square" rtlCol="0">
            <a:spAutoFit/>
          </a:bodyPr>
          <a:lstStyle/>
          <a:p>
            <a:r>
              <a:rPr lang="zh-CN" altLang="en-US" sz="3200" dirty="0"/>
              <a:t>辅助阅读</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3346" y="3025660"/>
            <a:ext cx="3153335" cy="3153335"/>
          </a:xfrm>
          <a:prstGeom prst="rect">
            <a:avLst/>
          </a:prstGeom>
        </p:spPr>
      </p:pic>
      <p:sp>
        <p:nvSpPr>
          <p:cNvPr id="6" name="矩形 5"/>
          <p:cNvSpPr/>
          <p:nvPr/>
        </p:nvSpPr>
        <p:spPr>
          <a:xfrm>
            <a:off x="1466333" y="1152990"/>
            <a:ext cx="8999840" cy="1477328"/>
          </a:xfrm>
          <a:prstGeom prst="rect">
            <a:avLst/>
          </a:prstGeom>
        </p:spPr>
        <p:txBody>
          <a:bodyPr wrap="square">
            <a:spAutoFit/>
          </a:bodyPr>
          <a:lstStyle/>
          <a:p>
            <a:r>
              <a:rPr lang="zh-CN" altLang="en-US" b="1" dirty="0"/>
              <a:t>实验环境</a:t>
            </a:r>
            <a:endParaRPr lang="en-US" altLang="zh-CN" b="1" dirty="0"/>
          </a:p>
          <a:p>
            <a:r>
              <a:rPr lang="zh-CN" altLang="en-US" b="1" dirty="0"/>
              <a:t>自建：</a:t>
            </a:r>
            <a:r>
              <a:rPr lang="zh-CN" altLang="en-US" dirty="0"/>
              <a:t>要求学生要架设一个</a:t>
            </a:r>
            <a:r>
              <a:rPr lang="en-US" altLang="zh-CN" dirty="0"/>
              <a:t>Linux/IA32</a:t>
            </a:r>
            <a:r>
              <a:rPr lang="zh-CN" altLang="en-US" dirty="0"/>
              <a:t>或</a:t>
            </a:r>
            <a:r>
              <a:rPr lang="en-US" altLang="zh-CN" dirty="0"/>
              <a:t>Linux/IA64</a:t>
            </a:r>
            <a:r>
              <a:rPr lang="zh-CN" altLang="en-US" dirty="0"/>
              <a:t>的计算机系统；或者在</a:t>
            </a:r>
            <a:r>
              <a:rPr lang="en-US" altLang="zh-CN" dirty="0"/>
              <a:t>windows</a:t>
            </a:r>
            <a:r>
              <a:rPr lang="zh-CN" altLang="en-US" dirty="0"/>
              <a:t>下使用</a:t>
            </a:r>
            <a:r>
              <a:rPr lang="en-US" altLang="zh-CN" dirty="0" err="1"/>
              <a:t>cygwin</a:t>
            </a:r>
            <a:r>
              <a:rPr lang="zh-CN" altLang="en-US" dirty="0"/>
              <a:t>环境作替代。</a:t>
            </a:r>
            <a:endParaRPr lang="en-US" altLang="zh-CN" dirty="0"/>
          </a:p>
          <a:p>
            <a:endParaRPr lang="en-US" altLang="zh-CN" dirty="0"/>
          </a:p>
          <a:p>
            <a:r>
              <a:rPr lang="zh-CN" altLang="en-US" b="1" dirty="0"/>
              <a:t>公共服务器</a:t>
            </a:r>
            <a:r>
              <a:rPr lang="zh-CN" altLang="en-US" dirty="0"/>
              <a:t>：</a:t>
            </a:r>
            <a:r>
              <a:rPr lang="en-US" altLang="zh-CN" dirty="0"/>
              <a:t>telnet</a:t>
            </a:r>
            <a:r>
              <a:rPr lang="zh-CN" altLang="en-US" dirty="0"/>
              <a:t>或</a:t>
            </a:r>
            <a:r>
              <a:rPr lang="en-US" altLang="zh-CN" dirty="0" err="1"/>
              <a:t>ssh</a:t>
            </a:r>
            <a:r>
              <a:rPr lang="zh-CN" altLang="en-US" dirty="0"/>
              <a:t>到</a:t>
            </a:r>
            <a:r>
              <a:rPr lang="en-US" altLang="zh-CN" dirty="0"/>
              <a:t>hpc.szu.edu.cn</a:t>
            </a:r>
            <a:r>
              <a:rPr lang="zh-CN" altLang="en-US" dirty="0"/>
              <a:t>上</a:t>
            </a:r>
          </a:p>
        </p:txBody>
      </p:sp>
    </p:spTree>
    <p:extLst>
      <p:ext uri="{BB962C8B-B14F-4D97-AF65-F5344CB8AC3E}">
        <p14:creationId xmlns:p14="http://schemas.microsoft.com/office/powerpoint/2010/main" val="3076276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4838700" y="361259"/>
            <a:ext cx="6379029" cy="561975"/>
          </a:xfrm>
        </p:spPr>
        <p:txBody>
          <a:bodyPr/>
          <a:lstStyle/>
          <a:p>
            <a:r>
              <a:rPr lang="zh-CN" altLang="en-US" sz="3600" dirty="0"/>
              <a:t>课程实验</a:t>
            </a:r>
            <a:endParaRPr lang="en-US" altLang="zh-CN" sz="3600" dirty="0"/>
          </a:p>
        </p:txBody>
      </p:sp>
      <p:graphicFrame>
        <p:nvGraphicFramePr>
          <p:cNvPr id="4" name="表格 3"/>
          <p:cNvGraphicFramePr>
            <a:graphicFrameLocks noGrp="1"/>
          </p:cNvGraphicFramePr>
          <p:nvPr>
            <p:extLst>
              <p:ext uri="{D42A27DB-BD31-4B8C-83A1-F6EECF244321}">
                <p14:modId xmlns:p14="http://schemas.microsoft.com/office/powerpoint/2010/main" val="2339773078"/>
              </p:ext>
            </p:extLst>
          </p:nvPr>
        </p:nvGraphicFramePr>
        <p:xfrm>
          <a:off x="1808229" y="923234"/>
          <a:ext cx="8518240" cy="5701121"/>
        </p:xfrm>
        <a:graphic>
          <a:graphicData uri="http://schemas.openxmlformats.org/drawingml/2006/table">
            <a:tbl>
              <a:tblPr firstRow="1" bandRow="1">
                <a:tableStyleId>{5C22544A-7EE6-4342-B048-85BDC9FD1C3A}</a:tableStyleId>
              </a:tblPr>
              <a:tblGrid>
                <a:gridCol w="372336">
                  <a:extLst>
                    <a:ext uri="{9D8B030D-6E8A-4147-A177-3AD203B41FA5}">
                      <a16:colId xmlns:a16="http://schemas.microsoft.com/office/drawing/2014/main" val="20000"/>
                    </a:ext>
                  </a:extLst>
                </a:gridCol>
                <a:gridCol w="1575175">
                  <a:extLst>
                    <a:ext uri="{9D8B030D-6E8A-4147-A177-3AD203B41FA5}">
                      <a16:colId xmlns:a16="http://schemas.microsoft.com/office/drawing/2014/main" val="20001"/>
                    </a:ext>
                  </a:extLst>
                </a:gridCol>
                <a:gridCol w="5850650">
                  <a:extLst>
                    <a:ext uri="{9D8B030D-6E8A-4147-A177-3AD203B41FA5}">
                      <a16:colId xmlns:a16="http://schemas.microsoft.com/office/drawing/2014/main" val="20002"/>
                    </a:ext>
                  </a:extLst>
                </a:gridCol>
                <a:gridCol w="720079">
                  <a:extLst>
                    <a:ext uri="{9D8B030D-6E8A-4147-A177-3AD203B41FA5}">
                      <a16:colId xmlns:a16="http://schemas.microsoft.com/office/drawing/2014/main" val="20003"/>
                    </a:ext>
                  </a:extLst>
                </a:gridCol>
              </a:tblGrid>
              <a:tr h="403126">
                <a:tc>
                  <a:txBody>
                    <a:bodyPr/>
                    <a:lstStyle/>
                    <a:p>
                      <a:pPr algn="just">
                        <a:spcAft>
                          <a:spcPts val="0"/>
                        </a:spcAft>
                      </a:pPr>
                      <a:endParaRPr lang="zh-CN" sz="1800" b="0" kern="100" dirty="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nchor="ctr"/>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实验名称</a:t>
                      </a:r>
                    </a:p>
                  </a:txBody>
                  <a:tcPr marL="65692" marR="65692" marT="0" marB="0" anchor="ctr"/>
                </a:tc>
                <a:tc>
                  <a:txBody>
                    <a:bodyPr/>
                    <a:lstStyle/>
                    <a:p>
                      <a:pPr algn="ctr">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实验内容</a:t>
                      </a:r>
                    </a:p>
                  </a:txBody>
                  <a:tcPr marL="65692" marR="65692" marT="0" marB="0" anchor="ctr"/>
                </a:tc>
                <a:tc>
                  <a:txBody>
                    <a:bodyPr/>
                    <a:lstStyle/>
                    <a:p>
                      <a:pPr algn="just">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类型</a:t>
                      </a:r>
                    </a:p>
                  </a:txBody>
                  <a:tcPr marL="65692" marR="65692" marT="0" marB="0"/>
                </a:tc>
                <a:extLst>
                  <a:ext uri="{0D108BD9-81ED-4DB2-BD59-A6C34878D82A}">
                    <a16:rowId xmlns:a16="http://schemas.microsoft.com/office/drawing/2014/main" val="10000"/>
                  </a:ext>
                </a:extLst>
              </a:tr>
              <a:tr h="596406">
                <a:tc>
                  <a:txBody>
                    <a:bodyPr/>
                    <a:lstStyle/>
                    <a:p>
                      <a:pPr algn="just">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1</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just">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实验环境配置与使用</a:t>
                      </a:r>
                    </a:p>
                  </a:txBody>
                  <a:tcPr marL="65692" marR="65692" marT="0" marB="0"/>
                </a:tc>
                <a:tc>
                  <a:txBody>
                    <a:bodyPr/>
                    <a:lstStyle/>
                    <a:p>
                      <a:pPr algn="just">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配置</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Linux</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实验环境</a:t>
                      </a:r>
                      <a:r>
                        <a:rPr lang="zh-CN" alt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掌握</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Linux</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下的</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编程、</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GCC</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编译与链接、</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GDB</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调试</a:t>
                      </a:r>
                      <a:r>
                        <a:rPr lang="zh-CN" altLang="en-US" sz="1800" b="0" kern="100" dirty="0">
                          <a:solidFill>
                            <a:schemeClr val="tx1"/>
                          </a:solidFill>
                          <a:effectLst/>
                          <a:latin typeface="Times New Roman" panose="02020603050405020304" pitchFamily="18" charset="0"/>
                          <a:ea typeface="+mn-ea"/>
                          <a:cs typeface="Times New Roman" panose="02020603050405020304" pitchFamily="18" charset="0"/>
                        </a:rPr>
                        <a:t>等</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方法。</a:t>
                      </a:r>
                    </a:p>
                  </a:txBody>
                  <a:tcPr marL="65692" marR="65692" marT="0" marB="0"/>
                </a:tc>
                <a:tc>
                  <a:txBody>
                    <a:bodyPr/>
                    <a:lstStyle/>
                    <a:p>
                      <a:pPr algn="l">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验证</a:t>
                      </a:r>
                    </a:p>
                  </a:txBody>
                  <a:tcPr marL="65692" marR="65692" marT="0" marB="0"/>
                </a:tc>
                <a:extLst>
                  <a:ext uri="{0D108BD9-81ED-4DB2-BD59-A6C34878D82A}">
                    <a16:rowId xmlns:a16="http://schemas.microsoft.com/office/drawing/2014/main" val="10001"/>
                  </a:ext>
                </a:extLst>
              </a:tr>
              <a:tr h="894608">
                <a:tc>
                  <a:txBody>
                    <a:bodyPr/>
                    <a:lstStyle/>
                    <a:p>
                      <a:pPr algn="just">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2</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just">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数据表示实验</a:t>
                      </a:r>
                    </a:p>
                  </a:txBody>
                  <a:tcPr marL="65692" marR="65692" marT="0" marB="0"/>
                </a:tc>
                <a:tc>
                  <a:txBody>
                    <a:bodyPr/>
                    <a:lstStyle/>
                    <a:p>
                      <a:pPr algn="just">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使用有限类型和数量的运算操作实现一组给定功能（位操作、补码运算和浮点数操作）的函数。此实验将加深对数据二进制编码表示的了解。</a:t>
                      </a:r>
                    </a:p>
                  </a:txBody>
                  <a:tcPr marL="65692" marR="65692" marT="0" marB="0"/>
                </a:tc>
                <a:tc>
                  <a:txBody>
                    <a:bodyPr/>
                    <a:lstStyle/>
                    <a:p>
                      <a:pPr algn="l">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2"/>
                  </a:ext>
                </a:extLst>
              </a:tr>
              <a:tr h="894608">
                <a:tc>
                  <a:txBody>
                    <a:bodyPr/>
                    <a:lstStyle/>
                    <a:p>
                      <a:pPr algn="just">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3</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just">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逆向工程实验</a:t>
                      </a:r>
                    </a:p>
                    <a:p>
                      <a:pPr algn="just">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 </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just">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从字符串比较、循环、条件</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分支、递归调用和栈、指针、链表</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指针</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结构这六个方面增强对程序的机器级表示、汇编语言、</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GDB</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调试器和反汇编等方面原理与技能的掌握。</a:t>
                      </a:r>
                    </a:p>
                  </a:txBody>
                  <a:tcPr marL="65692" marR="65692" marT="0" marB="0"/>
                </a:tc>
                <a:tc>
                  <a:txBody>
                    <a:bodyPr/>
                    <a:lstStyle/>
                    <a:p>
                      <a:pPr algn="l">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3"/>
                  </a:ext>
                </a:extLst>
              </a:tr>
              <a:tr h="1007583">
                <a:tc>
                  <a:txBody>
                    <a:bodyPr/>
                    <a:lstStyle/>
                    <a:p>
                      <a:pPr algn="just">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4</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just">
                        <a:spcAft>
                          <a:spcPts val="0"/>
                        </a:spcAft>
                      </a:pPr>
                      <a:r>
                        <a:rPr lang="zh-CN" sz="1800" b="0" kern="100">
                          <a:solidFill>
                            <a:schemeClr val="tx1"/>
                          </a:solidFill>
                          <a:effectLst/>
                          <a:latin typeface="Times New Roman" panose="02020603050405020304" pitchFamily="18" charset="0"/>
                          <a:ea typeface="+mn-ea"/>
                          <a:cs typeface="Times New Roman" panose="02020603050405020304" pitchFamily="18" charset="0"/>
                        </a:rPr>
                        <a:t>缓冲区溢出攻击实验</a:t>
                      </a:r>
                    </a:p>
                  </a:txBody>
                  <a:tcPr marL="65692" marR="65692" marT="0" marB="0"/>
                </a:tc>
                <a:tc>
                  <a:txBody>
                    <a:bodyPr/>
                    <a:lstStyle/>
                    <a:p>
                      <a:pPr algn="just">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对一个可执行程序实施一系列缓冲区溢出攻击，即设法通过造成缓冲区溢出来改变该可执行程序的运行内存映像。本实验的目的是加深对函数调用规则和堆栈结构的理解。</a:t>
                      </a:r>
                    </a:p>
                  </a:txBody>
                  <a:tcPr marL="65692" marR="65692" marT="0" marB="0"/>
                </a:tc>
                <a:tc>
                  <a:txBody>
                    <a:bodyPr/>
                    <a:lstStyle/>
                    <a:p>
                      <a:pPr algn="l">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4"/>
                  </a:ext>
                </a:extLst>
              </a:tr>
              <a:tr h="1010182">
                <a:tc>
                  <a:txBody>
                    <a:bodyPr/>
                    <a:lstStyle/>
                    <a:p>
                      <a:pPr algn="just">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5</a:t>
                      </a:r>
                      <a:endParaRPr lang="zh-CN" sz="1800" b="0" kern="100">
                        <a:solidFill>
                          <a:schemeClr val="tx1"/>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just">
                        <a:spcAft>
                          <a:spcPts val="0"/>
                        </a:spcAft>
                      </a:pPr>
                      <a:r>
                        <a:rPr lang="en-US" sz="1800" b="0" kern="10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a:solidFill>
                            <a:schemeClr val="tx1"/>
                          </a:solidFill>
                          <a:effectLst/>
                          <a:latin typeface="Times New Roman" panose="02020603050405020304" pitchFamily="18" charset="0"/>
                          <a:ea typeface="+mn-ea"/>
                          <a:cs typeface="Times New Roman" panose="02020603050405020304" pitchFamily="18" charset="0"/>
                        </a:rPr>
                        <a:t>实验</a:t>
                      </a:r>
                    </a:p>
                  </a:txBody>
                  <a:tcPr marL="65692" marR="65692" marT="0" marB="0"/>
                </a:tc>
                <a:tc>
                  <a:txBody>
                    <a:bodyPr/>
                    <a:lstStyle/>
                    <a:p>
                      <a:pPr algn="just">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本实验通过一个</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模拟器，利用</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来优化一个矩阵的转置以达到缺失率最小，从而分析</a:t>
                      </a:r>
                      <a:r>
                        <a:rPr lang="en-US" sz="1800" b="0" kern="100" dirty="0">
                          <a:solidFill>
                            <a:schemeClr val="tx1"/>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tx1"/>
                          </a:solidFill>
                          <a:effectLst/>
                          <a:latin typeface="Times New Roman" panose="02020603050405020304" pitchFamily="18" charset="0"/>
                          <a:ea typeface="+mn-ea"/>
                          <a:cs typeface="Times New Roman" panose="02020603050405020304" pitchFamily="18" charset="0"/>
                        </a:rPr>
                        <a:t>对程序性能的影响。</a:t>
                      </a:r>
                    </a:p>
                  </a:txBody>
                  <a:tcPr marL="65692" marR="65692" marT="0" marB="0"/>
                </a:tc>
                <a:tc>
                  <a:txBody>
                    <a:bodyPr/>
                    <a:lstStyle/>
                    <a:p>
                      <a:pPr marL="0" indent="0" algn="l">
                        <a:spcAft>
                          <a:spcPts val="0"/>
                        </a:spcAft>
                      </a:pPr>
                      <a:r>
                        <a:rPr lang="zh-CN" sz="1800" b="0" kern="100" dirty="0">
                          <a:solidFill>
                            <a:schemeClr val="tx1"/>
                          </a:solidFill>
                          <a:effectLst/>
                          <a:latin typeface="Times New Roman" panose="02020603050405020304" pitchFamily="18" charset="0"/>
                          <a:ea typeface="+mn-ea"/>
                          <a:cs typeface="Times New Roman" panose="02020603050405020304" pitchFamily="18" charset="0"/>
                        </a:rPr>
                        <a:t>设计</a:t>
                      </a:r>
                    </a:p>
                  </a:txBody>
                  <a:tcPr marL="65692" marR="65692" marT="0" marB="0"/>
                </a:tc>
                <a:extLst>
                  <a:ext uri="{0D108BD9-81ED-4DB2-BD59-A6C34878D82A}">
                    <a16:rowId xmlns:a16="http://schemas.microsoft.com/office/drawing/2014/main" val="10005"/>
                  </a:ext>
                </a:extLst>
              </a:tr>
              <a:tr h="894608">
                <a:tc>
                  <a:txBody>
                    <a:bodyPr/>
                    <a:lstStyle/>
                    <a:p>
                      <a:pPr algn="just">
                        <a:spcAft>
                          <a:spcPts val="0"/>
                        </a:spcAft>
                      </a:pPr>
                      <a:r>
                        <a:rPr lang="en-US" sz="1800" b="0" kern="100">
                          <a:solidFill>
                            <a:schemeClr val="bg1">
                              <a:lumMod val="50000"/>
                            </a:schemeClr>
                          </a:solidFill>
                          <a:effectLst/>
                          <a:latin typeface="Times New Roman" panose="02020603050405020304" pitchFamily="18" charset="0"/>
                          <a:ea typeface="+mn-ea"/>
                          <a:cs typeface="Times New Roman" panose="02020603050405020304" pitchFamily="18" charset="0"/>
                        </a:rPr>
                        <a:t>6</a:t>
                      </a:r>
                      <a:endParaRPr lang="zh-CN" sz="1800" b="0" kern="100">
                        <a:solidFill>
                          <a:schemeClr val="bg1">
                            <a:lumMod val="50000"/>
                          </a:schemeClr>
                        </a:solidFill>
                        <a:effectLst/>
                        <a:latin typeface="Times New Roman" panose="02020603050405020304" pitchFamily="18" charset="0"/>
                        <a:ea typeface="+mn-ea"/>
                        <a:cs typeface="Times New Roman" panose="02020603050405020304" pitchFamily="18" charset="0"/>
                      </a:endParaRPr>
                    </a:p>
                  </a:txBody>
                  <a:tcPr marL="65692" marR="65692" marT="0" marB="0"/>
                </a:tc>
                <a:tc>
                  <a:txBody>
                    <a:bodyPr/>
                    <a:lstStyle/>
                    <a:p>
                      <a:pPr algn="just">
                        <a:spcAft>
                          <a:spcPts val="0"/>
                        </a:spcAft>
                      </a:pPr>
                      <a:r>
                        <a:rPr lang="zh-CN" sz="1800" b="0" kern="100" dirty="0">
                          <a:solidFill>
                            <a:schemeClr val="bg1">
                              <a:lumMod val="50000"/>
                            </a:schemeClr>
                          </a:solidFill>
                          <a:effectLst/>
                          <a:latin typeface="Times New Roman" panose="02020603050405020304" pitchFamily="18" charset="0"/>
                          <a:ea typeface="+mn-ea"/>
                          <a:cs typeface="Times New Roman" panose="02020603050405020304" pitchFamily="18" charset="0"/>
                        </a:rPr>
                        <a:t>性能优化实验</a:t>
                      </a:r>
                    </a:p>
                  </a:txBody>
                  <a:tcPr marL="65692" marR="65692" marT="0" marB="0"/>
                </a:tc>
                <a:tc>
                  <a:txBody>
                    <a:bodyPr/>
                    <a:lstStyle/>
                    <a:p>
                      <a:pPr algn="just">
                        <a:spcAft>
                          <a:spcPts val="0"/>
                        </a:spcAft>
                      </a:pPr>
                      <a:r>
                        <a:rPr lang="zh-CN" sz="1800" b="0" kern="100" dirty="0">
                          <a:solidFill>
                            <a:schemeClr val="bg1">
                              <a:lumMod val="50000"/>
                            </a:schemeClr>
                          </a:solidFill>
                          <a:effectLst/>
                          <a:latin typeface="Times New Roman" panose="02020603050405020304" pitchFamily="18" charset="0"/>
                          <a:ea typeface="+mn-ea"/>
                          <a:cs typeface="Times New Roman" panose="02020603050405020304" pitchFamily="18" charset="0"/>
                        </a:rPr>
                        <a:t>本实验旨在让学生掌握测量程序执行时间的方法，并综合利用循环展开、</a:t>
                      </a:r>
                      <a:r>
                        <a:rPr lang="en-US" sz="1800" b="0" kern="100" dirty="0">
                          <a:solidFill>
                            <a:schemeClr val="bg1">
                              <a:lumMod val="50000"/>
                            </a:schemeClr>
                          </a:solidFill>
                          <a:effectLst/>
                          <a:latin typeface="Times New Roman" panose="02020603050405020304" pitchFamily="18" charset="0"/>
                          <a:ea typeface="+mn-ea"/>
                          <a:cs typeface="Times New Roman" panose="02020603050405020304" pitchFamily="18" charset="0"/>
                        </a:rPr>
                        <a:t>cache</a:t>
                      </a:r>
                      <a:r>
                        <a:rPr lang="zh-CN" sz="1800" b="0" kern="100" dirty="0">
                          <a:solidFill>
                            <a:schemeClr val="bg1">
                              <a:lumMod val="50000"/>
                            </a:schemeClr>
                          </a:solidFill>
                          <a:effectLst/>
                          <a:latin typeface="Times New Roman" panose="02020603050405020304" pitchFamily="18" charset="0"/>
                          <a:ea typeface="+mn-ea"/>
                          <a:cs typeface="Times New Roman" panose="02020603050405020304" pitchFamily="18" charset="0"/>
                        </a:rPr>
                        <a:t>友好、替换变量等多种优化手段来对两个函数进行代码优化，从而提升程序执行效率。</a:t>
                      </a:r>
                    </a:p>
                  </a:txBody>
                  <a:tcPr marL="65692" marR="65692" marT="0" marB="0"/>
                </a:tc>
                <a:tc>
                  <a:txBody>
                    <a:bodyPr/>
                    <a:lstStyle/>
                    <a:p>
                      <a:pPr algn="l">
                        <a:spcAft>
                          <a:spcPts val="0"/>
                        </a:spcAft>
                      </a:pPr>
                      <a:r>
                        <a:rPr lang="zh-CN" sz="1800" b="0" kern="100" dirty="0">
                          <a:solidFill>
                            <a:schemeClr val="bg1">
                              <a:lumMod val="50000"/>
                            </a:schemeClr>
                          </a:solidFill>
                          <a:effectLst/>
                          <a:latin typeface="Times New Roman" panose="02020603050405020304" pitchFamily="18" charset="0"/>
                          <a:ea typeface="+mn-ea"/>
                          <a:cs typeface="Times New Roman" panose="02020603050405020304" pitchFamily="18" charset="0"/>
                        </a:rPr>
                        <a:t>综合</a:t>
                      </a:r>
                    </a:p>
                  </a:txBody>
                  <a:tcPr marL="65692" marR="65692" marT="0" marB="0"/>
                </a:tc>
                <a:extLst>
                  <a:ext uri="{0D108BD9-81ED-4DB2-BD59-A6C34878D82A}">
                    <a16:rowId xmlns:a16="http://schemas.microsoft.com/office/drawing/2014/main" val="10006"/>
                  </a:ext>
                </a:extLst>
              </a:tr>
            </a:tbl>
          </a:graphicData>
        </a:graphic>
      </p:graphicFrame>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26</a:t>
            </a:fld>
            <a:endParaRPr lang="en-US" altLang="zh-CN"/>
          </a:p>
        </p:txBody>
      </p:sp>
    </p:spTree>
    <p:extLst>
      <p:ext uri="{BB962C8B-B14F-4D97-AF65-F5344CB8AC3E}">
        <p14:creationId xmlns:p14="http://schemas.microsoft.com/office/powerpoint/2010/main" val="2314761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rgbClr val="898989"/>
                </a:solidFill>
                <a:latin typeface="Calibri" panose="020F0502020204030204" pitchFamily="34" charset="0"/>
              </a:rPr>
              <a:t>Luo </a:t>
            </a:r>
            <a:r>
              <a:rPr lang="en-US" altLang="zh-CN" dirty="0" err="1">
                <a:solidFill>
                  <a:srgbClr val="898989"/>
                </a:solidFill>
                <a:latin typeface="Calibri" panose="020F0502020204030204" pitchFamily="34" charset="0"/>
              </a:rPr>
              <a:t>Qiuiming</a:t>
            </a:r>
            <a:r>
              <a:rPr lang="en-US" altLang="zh-CN" dirty="0">
                <a:solidFill>
                  <a:srgbClr val="898989"/>
                </a:solidFill>
                <a:latin typeface="Calibri" panose="020F0502020204030204" pitchFamily="34" charset="0"/>
              </a:rPr>
              <a:t>    </a:t>
            </a:r>
            <a:fld id="{4604BEF5-A037-4E21-B91C-9683FF4C0271}" type="slidenum">
              <a:rPr lang="zh-CN" altLang="en-US" smtClean="0">
                <a:solidFill>
                  <a:srgbClr val="898989"/>
                </a:solidFill>
                <a:latin typeface="Calibri" panose="020F0502020204030204" pitchFamily="34" charset="0"/>
              </a:rPr>
              <a:pPr/>
              <a:t>27</a:t>
            </a:fld>
            <a:endParaRPr lang="zh-CN" altLang="en-US" dirty="0">
              <a:solidFill>
                <a:srgbClr val="898989"/>
              </a:solidFill>
              <a:latin typeface="Calibri" panose="020F0502020204030204" pitchFamily="34" charset="0"/>
            </a:endParaRPr>
          </a:p>
        </p:txBody>
      </p:sp>
      <p:sp>
        <p:nvSpPr>
          <p:cNvPr id="4098" name="标题 1"/>
          <p:cNvSpPr>
            <a:spLocks noGrp="1"/>
          </p:cNvSpPr>
          <p:nvPr>
            <p:ph type="ctrTitle" idx="4294967295"/>
          </p:nvPr>
        </p:nvSpPr>
        <p:spPr>
          <a:xfrm>
            <a:off x="1016000" y="968454"/>
            <a:ext cx="9144000" cy="2387600"/>
          </a:xfrm>
        </p:spPr>
        <p:txBody>
          <a:bodyPr/>
          <a:lstStyle/>
          <a:p>
            <a:pPr eaLnBrk="1" hangingPunct="1"/>
            <a:r>
              <a:rPr lang="en-US" altLang="zh-CN" dirty="0"/>
              <a:t>Chapter 1 </a:t>
            </a:r>
            <a:r>
              <a:rPr lang="zh-CN" altLang="en-US" dirty="0"/>
              <a:t>计算机系统简介</a:t>
            </a:r>
          </a:p>
        </p:txBody>
      </p:sp>
      <p:sp>
        <p:nvSpPr>
          <p:cNvPr id="3" name="副标题 2"/>
          <p:cNvSpPr>
            <a:spLocks noGrp="1"/>
          </p:cNvSpPr>
          <p:nvPr>
            <p:ph type="subTitle" idx="4294967295"/>
          </p:nvPr>
        </p:nvSpPr>
        <p:spPr>
          <a:xfrm>
            <a:off x="1016000" y="3004508"/>
            <a:ext cx="9144000" cy="3247702"/>
          </a:xfrm>
        </p:spPr>
        <p:txBody>
          <a:bodyPr rtlCol="0">
            <a:normAutofit lnSpcReduction="10000"/>
          </a:bodyPr>
          <a:lstStyle/>
          <a:p>
            <a:pPr marL="0" indent="0">
              <a:buNone/>
              <a:defRPr/>
            </a:pPr>
            <a:r>
              <a:rPr lang="en-US" altLang="zh-CN" dirty="0"/>
              <a:t>1.1</a:t>
            </a:r>
            <a:r>
              <a:rPr lang="zh-CN" altLang="en-US" dirty="0"/>
              <a:t>数据及其解读</a:t>
            </a:r>
            <a:endParaRPr lang="en-US" altLang="zh-CN" dirty="0"/>
          </a:p>
          <a:p>
            <a:pPr marL="0" indent="0">
              <a:buNone/>
              <a:defRPr/>
            </a:pPr>
            <a:r>
              <a:rPr lang="en-US" altLang="zh-CN" dirty="0"/>
              <a:t>1.2</a:t>
            </a:r>
            <a:r>
              <a:rPr lang="zh-CN" altLang="en-US" dirty="0"/>
              <a:t> 编译</a:t>
            </a:r>
            <a:r>
              <a:rPr lang="en-US" altLang="zh-CN" dirty="0"/>
              <a:t>/</a:t>
            </a:r>
            <a:r>
              <a:rPr lang="zh-CN" altLang="en-US" dirty="0"/>
              <a:t>链接过程</a:t>
            </a:r>
            <a:endParaRPr lang="en-US" altLang="zh-CN" dirty="0"/>
          </a:p>
          <a:p>
            <a:pPr marL="0" indent="0">
              <a:buNone/>
              <a:defRPr/>
            </a:pPr>
            <a:r>
              <a:rPr lang="en-US" altLang="zh-CN" dirty="0"/>
              <a:t>1.3 </a:t>
            </a:r>
            <a:r>
              <a:rPr lang="zh-CN" altLang="en-US" dirty="0"/>
              <a:t>指令的执行</a:t>
            </a:r>
            <a:endParaRPr lang="en-US" altLang="zh-CN" dirty="0"/>
          </a:p>
          <a:p>
            <a:pPr marL="0" indent="0">
              <a:buNone/>
              <a:defRPr/>
            </a:pPr>
            <a:r>
              <a:rPr lang="en-US" altLang="zh-CN" dirty="0"/>
              <a:t>1.4</a:t>
            </a:r>
            <a:r>
              <a:rPr lang="zh-CN" altLang="en-US" dirty="0"/>
              <a:t> 存储设备的层次结构</a:t>
            </a:r>
            <a:endParaRPr lang="en-US" altLang="zh-CN" dirty="0"/>
          </a:p>
          <a:p>
            <a:pPr marL="0" indent="0">
              <a:buNone/>
              <a:defRPr/>
            </a:pPr>
            <a:r>
              <a:rPr lang="en-US" altLang="zh-CN" dirty="0"/>
              <a:t>1.5</a:t>
            </a:r>
            <a:r>
              <a:rPr lang="zh-CN" altLang="en-US" dirty="0"/>
              <a:t> 计算机系统中的</a:t>
            </a:r>
            <a:r>
              <a:rPr lang="en-US" altLang="zh-CN" dirty="0"/>
              <a:t>OS</a:t>
            </a:r>
          </a:p>
          <a:p>
            <a:pPr marL="0" indent="0">
              <a:buNone/>
              <a:defRPr/>
            </a:pPr>
            <a:r>
              <a:rPr lang="en-US" altLang="zh-CN" dirty="0"/>
              <a:t>1.6</a:t>
            </a:r>
            <a:r>
              <a:rPr lang="zh-CN" altLang="en-US" dirty="0"/>
              <a:t> 并行概念</a:t>
            </a:r>
            <a:endParaRPr lang="en-US" altLang="zh-CN" dirty="0"/>
          </a:p>
        </p:txBody>
      </p:sp>
    </p:spTree>
    <p:extLst>
      <p:ext uri="{BB962C8B-B14F-4D97-AF65-F5344CB8AC3E}">
        <p14:creationId xmlns:p14="http://schemas.microsoft.com/office/powerpoint/2010/main" val="1657002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55530" y="2679264"/>
            <a:ext cx="3413760" cy="2154436"/>
          </a:xfrm>
          <a:prstGeom prst="rect">
            <a:avLst/>
          </a:prstGeom>
        </p:spPr>
        <p:txBody>
          <a:bodyPr wrap="square">
            <a:spAutoFit/>
          </a:bodyPr>
          <a:lstStyle/>
          <a:p>
            <a:r>
              <a:rPr lang="en-US" altLang="zh-CN" i="1" dirty="0">
                <a:solidFill>
                  <a:srgbClr val="000000"/>
                </a:solidFill>
                <a:latin typeface="TimesTen-Italic"/>
              </a:rPr>
              <a:t>code/intro/</a:t>
            </a:r>
            <a:r>
              <a:rPr lang="en-US" altLang="zh-CN" i="1" dirty="0" err="1">
                <a:solidFill>
                  <a:srgbClr val="000000"/>
                </a:solidFill>
                <a:latin typeface="TimesTen-Italic"/>
              </a:rPr>
              <a:t>hello.c</a:t>
            </a:r>
            <a:endParaRPr lang="en-US" altLang="zh-CN" i="1" dirty="0">
              <a:solidFill>
                <a:srgbClr val="000000"/>
              </a:solidFill>
              <a:latin typeface="TimesTen-Italic"/>
            </a:endParaRPr>
          </a:p>
          <a:p>
            <a:r>
              <a:rPr lang="en-US" altLang="zh-CN" sz="800" dirty="0">
                <a:solidFill>
                  <a:srgbClr val="00AEF0"/>
                </a:solidFill>
                <a:latin typeface="StoneSans"/>
              </a:rPr>
              <a:t>1 </a:t>
            </a:r>
            <a:r>
              <a:rPr lang="en-US" altLang="zh-CN" dirty="0">
                <a:solidFill>
                  <a:srgbClr val="000000"/>
                </a:solidFill>
                <a:latin typeface="ZztexMono-Regular"/>
              </a:rPr>
              <a:t>#include &lt;</a:t>
            </a:r>
            <a:r>
              <a:rPr lang="en-US" altLang="zh-CN" dirty="0" err="1">
                <a:solidFill>
                  <a:srgbClr val="000000"/>
                </a:solidFill>
                <a:latin typeface="ZztexMono-Regular"/>
              </a:rPr>
              <a:t>stdio.h</a:t>
            </a:r>
            <a:r>
              <a:rPr lang="en-US" altLang="zh-CN" dirty="0">
                <a:solidFill>
                  <a:srgbClr val="000000"/>
                </a:solidFill>
                <a:latin typeface="ZztexMono-Regular"/>
              </a:rPr>
              <a:t>&gt;</a:t>
            </a:r>
          </a:p>
          <a:p>
            <a:r>
              <a:rPr lang="en-US" altLang="zh-CN" sz="800" dirty="0">
                <a:solidFill>
                  <a:srgbClr val="00AEF0"/>
                </a:solidFill>
                <a:latin typeface="StoneSans"/>
              </a:rPr>
              <a:t>2</a:t>
            </a:r>
          </a:p>
          <a:p>
            <a:r>
              <a:rPr lang="en-US" altLang="zh-CN" sz="800" dirty="0">
                <a:solidFill>
                  <a:srgbClr val="00AEF0"/>
                </a:solidFill>
                <a:latin typeface="StoneSans"/>
              </a:rPr>
              <a:t>3 </a:t>
            </a:r>
            <a:r>
              <a:rPr lang="en-US" altLang="zh-CN" dirty="0" err="1">
                <a:solidFill>
                  <a:srgbClr val="000000"/>
                </a:solidFill>
                <a:latin typeface="ZztexMono-Regular"/>
              </a:rPr>
              <a:t>int</a:t>
            </a:r>
            <a:r>
              <a:rPr lang="en-US" altLang="zh-CN" dirty="0">
                <a:solidFill>
                  <a:srgbClr val="000000"/>
                </a:solidFill>
                <a:latin typeface="ZztexMono-Regular"/>
              </a:rPr>
              <a:t> main()</a:t>
            </a:r>
          </a:p>
          <a:p>
            <a:r>
              <a:rPr lang="en-US" altLang="zh-CN" sz="800" dirty="0">
                <a:solidFill>
                  <a:srgbClr val="00AEF0"/>
                </a:solidFill>
                <a:latin typeface="StoneSans"/>
              </a:rPr>
              <a:t>4 </a:t>
            </a:r>
            <a:r>
              <a:rPr lang="en-US" altLang="zh-CN" dirty="0">
                <a:solidFill>
                  <a:srgbClr val="000000"/>
                </a:solidFill>
                <a:latin typeface="ZztexMono-Regular"/>
              </a:rPr>
              <a:t>{</a:t>
            </a:r>
          </a:p>
          <a:p>
            <a:r>
              <a:rPr lang="en-US" altLang="zh-CN" sz="800" dirty="0">
                <a:solidFill>
                  <a:srgbClr val="00AEF0"/>
                </a:solidFill>
                <a:latin typeface="StoneSans"/>
              </a:rPr>
              <a:t>5 </a:t>
            </a:r>
            <a:r>
              <a:rPr lang="en-US" altLang="zh-CN" dirty="0" err="1">
                <a:solidFill>
                  <a:srgbClr val="000000"/>
                </a:solidFill>
                <a:latin typeface="ZztexMono-Regular"/>
              </a:rPr>
              <a:t>printf</a:t>
            </a:r>
            <a:r>
              <a:rPr lang="en-US" altLang="zh-CN" dirty="0">
                <a:solidFill>
                  <a:srgbClr val="000000"/>
                </a:solidFill>
                <a:latin typeface="ZztexMono-Regular"/>
              </a:rPr>
              <a:t>("hello, world\n");</a:t>
            </a:r>
          </a:p>
          <a:p>
            <a:r>
              <a:rPr lang="en-US" altLang="zh-CN" sz="800" dirty="0">
                <a:solidFill>
                  <a:srgbClr val="00AEF0"/>
                </a:solidFill>
                <a:latin typeface="StoneSans"/>
              </a:rPr>
              <a:t>6 </a:t>
            </a:r>
            <a:r>
              <a:rPr lang="en-US" altLang="zh-CN" dirty="0">
                <a:solidFill>
                  <a:srgbClr val="000000"/>
                </a:solidFill>
                <a:latin typeface="ZztexMono-Regular"/>
              </a:rPr>
              <a:t>}</a:t>
            </a:r>
          </a:p>
          <a:p>
            <a:r>
              <a:rPr lang="en-US" altLang="zh-CN" i="1" dirty="0">
                <a:solidFill>
                  <a:srgbClr val="000000"/>
                </a:solidFill>
                <a:latin typeface="TimesTen-Italic"/>
              </a:rPr>
              <a:t>code/intro/</a:t>
            </a:r>
            <a:r>
              <a:rPr lang="en-US" altLang="zh-CN" i="1" dirty="0" err="1">
                <a:solidFill>
                  <a:srgbClr val="000000"/>
                </a:solidFill>
                <a:latin typeface="TimesTen-Italic"/>
              </a:rPr>
              <a:t>hello.c</a:t>
            </a:r>
            <a:endParaRPr lang="zh-CN" altLang="en-US" dirty="0"/>
          </a:p>
        </p:txBody>
      </p:sp>
      <p:sp>
        <p:nvSpPr>
          <p:cNvPr id="2" name="标题 1"/>
          <p:cNvSpPr>
            <a:spLocks noGrp="1"/>
          </p:cNvSpPr>
          <p:nvPr>
            <p:ph type="title"/>
          </p:nvPr>
        </p:nvSpPr>
        <p:spPr/>
        <p:txBody>
          <a:bodyPr/>
          <a:lstStyle/>
          <a:p>
            <a:r>
              <a:rPr lang="en-US" altLang="zh-CN" dirty="0"/>
              <a:t>1.1 </a:t>
            </a:r>
            <a:r>
              <a:rPr lang="zh-CN" altLang="en-US" dirty="0"/>
              <a:t>数据及其解读</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28</a:t>
            </a:fld>
            <a:endParaRPr lang="zh-CN" altLang="en-US" dirty="0"/>
          </a:p>
        </p:txBody>
      </p:sp>
      <p:sp>
        <p:nvSpPr>
          <p:cNvPr id="9" name="文本框 8"/>
          <p:cNvSpPr txBox="1"/>
          <p:nvPr/>
        </p:nvSpPr>
        <p:spPr>
          <a:xfrm>
            <a:off x="1371600" y="1611630"/>
            <a:ext cx="6899564" cy="369332"/>
          </a:xfrm>
          <a:prstGeom prst="rect">
            <a:avLst/>
          </a:prstGeom>
          <a:noFill/>
        </p:spPr>
        <p:txBody>
          <a:bodyPr wrap="square" rtlCol="0">
            <a:spAutoFit/>
          </a:bodyPr>
          <a:lstStyle/>
          <a:p>
            <a:r>
              <a:rPr lang="en-US" altLang="zh-CN" dirty="0" err="1"/>
              <a:t>hello.c</a:t>
            </a:r>
            <a:r>
              <a:rPr lang="zh-CN" altLang="en-US" dirty="0"/>
              <a:t>源代码</a:t>
            </a:r>
            <a:r>
              <a:rPr lang="en-US" altLang="zh-CN" dirty="0"/>
              <a:t>	</a:t>
            </a:r>
            <a:r>
              <a:rPr lang="en-US" altLang="zh-CN" b="1" dirty="0">
                <a:solidFill>
                  <a:srgbClr val="FF0000"/>
                </a:solidFill>
              </a:rPr>
              <a:t>http://csapp.cs.cmu.edu/3e/code.html</a:t>
            </a:r>
            <a:endParaRPr lang="zh-CN" altLang="en-US" b="1" dirty="0">
              <a:solidFill>
                <a:srgbClr val="FF0000"/>
              </a:solidFill>
            </a:endParaRPr>
          </a:p>
        </p:txBody>
      </p:sp>
      <p:pic>
        <p:nvPicPr>
          <p:cNvPr id="11" name="图片 10"/>
          <p:cNvPicPr>
            <a:picLocks noChangeAspect="1"/>
          </p:cNvPicPr>
          <p:nvPr/>
        </p:nvPicPr>
        <p:blipFill>
          <a:blip r:embed="rId3"/>
          <a:stretch>
            <a:fillRect/>
          </a:stretch>
        </p:blipFill>
        <p:spPr>
          <a:xfrm>
            <a:off x="4216890" y="2629313"/>
            <a:ext cx="7115175" cy="2428875"/>
          </a:xfrm>
          <a:prstGeom prst="rect">
            <a:avLst/>
          </a:prstGeom>
        </p:spPr>
      </p:pic>
      <p:sp>
        <p:nvSpPr>
          <p:cNvPr id="12" name="文本框 11"/>
          <p:cNvSpPr txBox="1"/>
          <p:nvPr/>
        </p:nvSpPr>
        <p:spPr>
          <a:xfrm>
            <a:off x="1371600" y="5397024"/>
            <a:ext cx="7978140" cy="923330"/>
          </a:xfrm>
          <a:prstGeom prst="rect">
            <a:avLst/>
          </a:prstGeom>
          <a:noFill/>
        </p:spPr>
        <p:txBody>
          <a:bodyPr wrap="square" rtlCol="0">
            <a:spAutoFit/>
          </a:bodyPr>
          <a:lstStyle/>
          <a:p>
            <a:r>
              <a:rPr lang="zh-CN" altLang="en-US" b="1" dirty="0"/>
              <a:t>数据表示</a:t>
            </a:r>
            <a:endParaRPr lang="en-US" altLang="zh-CN" b="1" dirty="0"/>
          </a:p>
          <a:p>
            <a:r>
              <a:rPr lang="zh-CN" altLang="en-US" dirty="0"/>
              <a:t>计算机系统中通过“</a:t>
            </a:r>
            <a:r>
              <a:rPr lang="zh-CN" altLang="en-US" b="1" dirty="0">
                <a:solidFill>
                  <a:srgbClr val="FF0000"/>
                </a:solidFill>
              </a:rPr>
              <a:t>数值</a:t>
            </a:r>
            <a:r>
              <a:rPr lang="zh-CN" altLang="en-US" dirty="0"/>
              <a:t>”和“</a:t>
            </a:r>
            <a:r>
              <a:rPr lang="zh-CN" altLang="en-US" b="1" dirty="0">
                <a:solidFill>
                  <a:srgbClr val="FF0000"/>
                </a:solidFill>
              </a:rPr>
              <a:t>解读规则</a:t>
            </a:r>
            <a:r>
              <a:rPr lang="zh-CN" altLang="en-US" dirty="0"/>
              <a:t>”可以表示：</a:t>
            </a:r>
            <a:endParaRPr lang="en-US" altLang="zh-CN" dirty="0"/>
          </a:p>
          <a:p>
            <a:r>
              <a:rPr lang="en-US" altLang="zh-CN" dirty="0"/>
              <a:t>	</a:t>
            </a:r>
            <a:r>
              <a:rPr lang="zh-CN" altLang="en-US" dirty="0"/>
              <a:t>整数、浮点数、字符（字符串）和机器指令等</a:t>
            </a:r>
          </a:p>
        </p:txBody>
      </p:sp>
      <p:sp>
        <p:nvSpPr>
          <p:cNvPr id="5" name="椭圆 4"/>
          <p:cNvSpPr/>
          <p:nvPr/>
        </p:nvSpPr>
        <p:spPr>
          <a:xfrm>
            <a:off x="4114800" y="2507673"/>
            <a:ext cx="443345" cy="651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5A3C61D-4A2B-41F5-B72B-5CCE4C8D6821}"/>
              </a:ext>
            </a:extLst>
          </p:cNvPr>
          <p:cNvSpPr/>
          <p:nvPr/>
        </p:nvSpPr>
        <p:spPr>
          <a:xfrm>
            <a:off x="2280772" y="2088426"/>
            <a:ext cx="9662699" cy="2308324"/>
          </a:xfrm>
          <a:prstGeom prst="rect">
            <a:avLst/>
          </a:prstGeom>
          <a:solidFill>
            <a:schemeClr val="bg1"/>
          </a:solidFill>
          <a:ln>
            <a:solidFill>
              <a:schemeClr val="accent6"/>
            </a:solidFill>
          </a:ln>
        </p:spPr>
        <p:txBody>
          <a:bodyPr wrap="square">
            <a:spAutoFit/>
          </a:bodyPr>
          <a:lstStyle/>
          <a:p>
            <a:r>
              <a:rPr lang="en-US" altLang="zh-CN" dirty="0">
                <a:latin typeface="FangSong" panose="02010609060101010101" pitchFamily="49" charset="-122"/>
                <a:ea typeface="FangSong" panose="02010609060101010101" pitchFamily="49" charset="-122"/>
              </a:rPr>
              <a:t>[</a:t>
            </a:r>
            <a:r>
              <a:rPr lang="en-US" altLang="zh-CN" dirty="0" err="1">
                <a:latin typeface="FangSong" panose="02010609060101010101" pitchFamily="49" charset="-122"/>
                <a:ea typeface="FangSong" panose="02010609060101010101" pitchFamily="49" charset="-122"/>
              </a:rPr>
              <a:t>lqm@localhost</a:t>
            </a:r>
            <a:r>
              <a:rPr lang="en-US" altLang="zh-CN" dirty="0">
                <a:latin typeface="FangSong" panose="02010609060101010101" pitchFamily="49" charset="-122"/>
                <a:ea typeface="FangSong" panose="02010609060101010101" pitchFamily="49" charset="-122"/>
              </a:rPr>
              <a:t> cs2]$ </a:t>
            </a:r>
            <a:r>
              <a:rPr lang="en-US" altLang="zh-CN" b="1" dirty="0" err="1">
                <a:solidFill>
                  <a:srgbClr val="FF0000"/>
                </a:solidFill>
                <a:latin typeface="FangSong" panose="02010609060101010101" pitchFamily="49" charset="-122"/>
                <a:ea typeface="FangSong" panose="02010609060101010101" pitchFamily="49" charset="-122"/>
              </a:rPr>
              <a:t>hexdump</a:t>
            </a:r>
            <a:r>
              <a:rPr lang="en-US" altLang="zh-CN" b="1" dirty="0">
                <a:solidFill>
                  <a:srgbClr val="FF0000"/>
                </a:solidFill>
                <a:latin typeface="FangSong" panose="02010609060101010101" pitchFamily="49" charset="-122"/>
                <a:ea typeface="FangSong" panose="02010609060101010101" pitchFamily="49" charset="-122"/>
              </a:rPr>
              <a:t> -C</a:t>
            </a:r>
            <a:r>
              <a:rPr lang="en-US" altLang="zh-CN" dirty="0">
                <a:latin typeface="FangSong" panose="02010609060101010101" pitchFamily="49" charset="-122"/>
                <a:ea typeface="FangSong" panose="02010609060101010101" pitchFamily="49" charset="-122"/>
              </a:rPr>
              <a:t> div-0.c</a:t>
            </a:r>
          </a:p>
          <a:p>
            <a:r>
              <a:rPr lang="en-US" altLang="zh-CN" dirty="0">
                <a:latin typeface="FangSong" panose="02010609060101010101" pitchFamily="49" charset="-122"/>
                <a:ea typeface="FangSong" panose="02010609060101010101" pitchFamily="49" charset="-122"/>
              </a:rPr>
              <a:t>00000000  23 69 6e 63 6c 75 64 65  20 3c 73 74 64 69 6f 2e  </a:t>
            </a:r>
            <a:r>
              <a:rPr lang="en-US" altLang="zh-CN" b="1" dirty="0">
                <a:solidFill>
                  <a:srgbClr val="00B0F0"/>
                </a:solidFill>
                <a:latin typeface="FangSong" panose="02010609060101010101" pitchFamily="49" charset="-122"/>
                <a:ea typeface="FangSong" panose="02010609060101010101" pitchFamily="49" charset="-122"/>
              </a:rPr>
              <a:t>|#include &lt;</a:t>
            </a:r>
            <a:r>
              <a:rPr lang="en-US" altLang="zh-CN" b="1" dirty="0" err="1">
                <a:solidFill>
                  <a:srgbClr val="00B0F0"/>
                </a:solidFill>
                <a:latin typeface="FangSong" panose="02010609060101010101" pitchFamily="49" charset="-122"/>
                <a:ea typeface="FangSong" panose="02010609060101010101" pitchFamily="49" charset="-122"/>
              </a:rPr>
              <a:t>stdio</a:t>
            </a:r>
            <a:r>
              <a:rPr lang="en-US" altLang="zh-CN" b="1" dirty="0">
                <a:solidFill>
                  <a:srgbClr val="00B0F0"/>
                </a:solidFill>
                <a:latin typeface="FangSong" panose="02010609060101010101" pitchFamily="49" charset="-122"/>
                <a:ea typeface="FangSong" panose="02010609060101010101" pitchFamily="49" charset="-122"/>
              </a:rPr>
              <a:t>.|</a:t>
            </a:r>
          </a:p>
          <a:p>
            <a:r>
              <a:rPr lang="en-US" altLang="zh-CN" dirty="0">
                <a:latin typeface="FangSong" panose="02010609060101010101" pitchFamily="49" charset="-122"/>
                <a:ea typeface="FangSong" panose="02010609060101010101" pitchFamily="49" charset="-122"/>
              </a:rPr>
              <a:t>00000010  68 3e 0a 69 6e 74 20 6d  61 69 6e 28 29 0a 7b 0a  </a:t>
            </a:r>
            <a:r>
              <a:rPr lang="en-US" altLang="zh-CN" b="1" dirty="0">
                <a:solidFill>
                  <a:srgbClr val="00B0F0"/>
                </a:solidFill>
                <a:latin typeface="FangSong" panose="02010609060101010101" pitchFamily="49" charset="-122"/>
                <a:ea typeface="FangSong" panose="02010609060101010101" pitchFamily="49" charset="-122"/>
              </a:rPr>
              <a:t>|h&gt;.int main().{.|</a:t>
            </a:r>
          </a:p>
          <a:p>
            <a:r>
              <a:rPr lang="en-US" altLang="zh-CN" dirty="0">
                <a:latin typeface="FangSong" panose="02010609060101010101" pitchFamily="49" charset="-122"/>
                <a:ea typeface="FangSong" panose="02010609060101010101" pitchFamily="49" charset="-122"/>
              </a:rPr>
              <a:t>00000020  09 69 6e 74 20 64 61 74  61 3b 0a 09 64 61 74 61  </a:t>
            </a:r>
            <a:r>
              <a:rPr lang="en-US" altLang="zh-CN" b="1" dirty="0">
                <a:solidFill>
                  <a:srgbClr val="00B0F0"/>
                </a:solidFill>
                <a:latin typeface="FangSong" panose="02010609060101010101" pitchFamily="49" charset="-122"/>
                <a:ea typeface="FangSong" panose="02010609060101010101" pitchFamily="49" charset="-122"/>
              </a:rPr>
              <a:t>|.int </a:t>
            </a:r>
            <a:r>
              <a:rPr lang="en-US" altLang="zh-CN" b="1" dirty="0" err="1">
                <a:solidFill>
                  <a:srgbClr val="00B0F0"/>
                </a:solidFill>
                <a:latin typeface="FangSong" panose="02010609060101010101" pitchFamily="49" charset="-122"/>
                <a:ea typeface="FangSong" panose="02010609060101010101" pitchFamily="49" charset="-122"/>
              </a:rPr>
              <a:t>data;..data</a:t>
            </a:r>
            <a:r>
              <a:rPr lang="en-US" altLang="zh-CN" b="1" dirty="0">
                <a:solidFill>
                  <a:srgbClr val="00B0F0"/>
                </a:solidFill>
                <a:latin typeface="FangSong" panose="02010609060101010101" pitchFamily="49" charset="-122"/>
                <a:ea typeface="FangSong" panose="02010609060101010101" pitchFamily="49" charset="-122"/>
              </a:rPr>
              <a:t>|</a:t>
            </a:r>
          </a:p>
          <a:p>
            <a:r>
              <a:rPr lang="en-US" altLang="zh-CN" dirty="0">
                <a:latin typeface="FangSong" panose="02010609060101010101" pitchFamily="49" charset="-122"/>
                <a:ea typeface="FangSong" panose="02010609060101010101" pitchFamily="49" charset="-122"/>
              </a:rPr>
              <a:t>00000030  2b 3d 33 32 3b 0a 09 72  65 74 75 72 6e 20 30 3b  </a:t>
            </a:r>
            <a:r>
              <a:rPr lang="en-US" altLang="zh-CN" b="1" dirty="0">
                <a:solidFill>
                  <a:srgbClr val="00B0F0"/>
                </a:solidFill>
                <a:latin typeface="FangSong" panose="02010609060101010101" pitchFamily="49" charset="-122"/>
                <a:ea typeface="FangSong" panose="02010609060101010101" pitchFamily="49" charset="-122"/>
              </a:rPr>
              <a:t>|+=32;..return 0;|</a:t>
            </a:r>
          </a:p>
          <a:p>
            <a:r>
              <a:rPr lang="en-US" altLang="zh-CN" dirty="0">
                <a:latin typeface="FangSong" panose="02010609060101010101" pitchFamily="49" charset="-122"/>
                <a:ea typeface="FangSong" panose="02010609060101010101" pitchFamily="49" charset="-122"/>
              </a:rPr>
              <a:t>00000040  0a 7d 0a                                          </a:t>
            </a:r>
            <a:r>
              <a:rPr lang="en-US" altLang="zh-CN" b="1" dirty="0">
                <a:solidFill>
                  <a:srgbClr val="00B0F0"/>
                </a:solidFill>
                <a:latin typeface="FangSong" panose="02010609060101010101" pitchFamily="49" charset="-122"/>
                <a:ea typeface="FangSong" panose="02010609060101010101" pitchFamily="49" charset="-122"/>
              </a:rPr>
              <a:t>|.}.|</a:t>
            </a:r>
          </a:p>
          <a:p>
            <a:r>
              <a:rPr lang="en-US" altLang="zh-CN" dirty="0">
                <a:latin typeface="FangSong" panose="02010609060101010101" pitchFamily="49" charset="-122"/>
                <a:ea typeface="FangSong" panose="02010609060101010101" pitchFamily="49" charset="-122"/>
              </a:rPr>
              <a:t>00000043</a:t>
            </a:r>
          </a:p>
          <a:p>
            <a:r>
              <a:rPr lang="en-US" altLang="zh-CN" dirty="0">
                <a:latin typeface="FangSong" panose="02010609060101010101" pitchFamily="49" charset="-122"/>
                <a:ea typeface="FangSong" panose="02010609060101010101" pitchFamily="49" charset="-122"/>
              </a:rPr>
              <a:t>[</a:t>
            </a:r>
            <a:r>
              <a:rPr lang="en-US" altLang="zh-CN" dirty="0" err="1">
                <a:latin typeface="FangSong" panose="02010609060101010101" pitchFamily="49" charset="-122"/>
                <a:ea typeface="FangSong" panose="02010609060101010101" pitchFamily="49" charset="-122"/>
              </a:rPr>
              <a:t>lqm@localhost</a:t>
            </a:r>
            <a:r>
              <a:rPr lang="en-US" altLang="zh-CN" dirty="0">
                <a:latin typeface="FangSong" panose="02010609060101010101" pitchFamily="49" charset="-122"/>
                <a:ea typeface="FangSong" panose="02010609060101010101" pitchFamily="49" charset="-122"/>
              </a:rPr>
              <a:t> cs2]$ </a:t>
            </a:r>
          </a:p>
        </p:txBody>
      </p:sp>
    </p:spTree>
    <p:extLst>
      <p:ext uri="{BB962C8B-B14F-4D97-AF65-F5344CB8AC3E}">
        <p14:creationId xmlns:p14="http://schemas.microsoft.com/office/powerpoint/2010/main" val="403475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3"/>
          <a:stretch>
            <a:fillRect/>
          </a:stretch>
        </p:blipFill>
        <p:spPr>
          <a:xfrm>
            <a:off x="1558267" y="2954675"/>
            <a:ext cx="9075465" cy="1831320"/>
          </a:xfrm>
          <a:prstGeom prst="rect">
            <a:avLst/>
          </a:prstGeom>
        </p:spPr>
      </p:pic>
      <p:sp>
        <p:nvSpPr>
          <p:cNvPr id="2" name="标题 1"/>
          <p:cNvSpPr>
            <a:spLocks noGrp="1"/>
          </p:cNvSpPr>
          <p:nvPr>
            <p:ph type="title"/>
          </p:nvPr>
        </p:nvSpPr>
        <p:spPr/>
        <p:txBody>
          <a:bodyPr/>
          <a:lstStyle/>
          <a:p>
            <a:r>
              <a:rPr lang="en-US" altLang="zh-CN" dirty="0"/>
              <a:t>1.2 </a:t>
            </a:r>
            <a:r>
              <a:rPr lang="zh-CN" altLang="en-US" dirty="0"/>
              <a:t>编译</a:t>
            </a:r>
            <a:r>
              <a:rPr lang="en-US" altLang="zh-CN" dirty="0"/>
              <a:t>/</a:t>
            </a:r>
            <a:r>
              <a:rPr lang="zh-CN" altLang="en-US" dirty="0"/>
              <a:t>链接过程</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29</a:t>
            </a:fld>
            <a:endParaRPr lang="zh-CN" altLang="en-US"/>
          </a:p>
        </p:txBody>
      </p:sp>
      <p:sp>
        <p:nvSpPr>
          <p:cNvPr id="3" name="文本框 2"/>
          <p:cNvSpPr txBox="1"/>
          <p:nvPr/>
        </p:nvSpPr>
        <p:spPr>
          <a:xfrm>
            <a:off x="1554480" y="1417638"/>
            <a:ext cx="5932170" cy="369332"/>
          </a:xfrm>
          <a:prstGeom prst="rect">
            <a:avLst/>
          </a:prstGeom>
          <a:noFill/>
        </p:spPr>
        <p:txBody>
          <a:bodyPr wrap="square" rtlCol="0">
            <a:spAutoFit/>
          </a:bodyPr>
          <a:lstStyle/>
          <a:p>
            <a:r>
              <a:rPr lang="zh-CN" altLang="en-US" dirty="0"/>
              <a:t>源代码经过编译</a:t>
            </a:r>
            <a:r>
              <a:rPr lang="en-US" altLang="zh-CN" dirty="0"/>
              <a:t>/</a:t>
            </a:r>
            <a:r>
              <a:rPr lang="zh-CN" altLang="en-US" dirty="0"/>
              <a:t>链接后生成可执行文件：</a:t>
            </a:r>
          </a:p>
        </p:txBody>
      </p:sp>
      <p:sp>
        <p:nvSpPr>
          <p:cNvPr id="5" name="矩形 4"/>
          <p:cNvSpPr/>
          <p:nvPr/>
        </p:nvSpPr>
        <p:spPr>
          <a:xfrm>
            <a:off x="3463126" y="1786970"/>
            <a:ext cx="3185487" cy="369332"/>
          </a:xfrm>
          <a:prstGeom prst="rect">
            <a:avLst/>
          </a:prstGeom>
        </p:spPr>
        <p:txBody>
          <a:bodyPr wrap="none">
            <a:spAutoFit/>
          </a:bodyPr>
          <a:lstStyle/>
          <a:p>
            <a:r>
              <a:rPr lang="en-US" altLang="zh-CN" dirty="0" err="1">
                <a:latin typeface="ZztexMono-Regular"/>
              </a:rPr>
              <a:t>unix</a:t>
            </a:r>
            <a:r>
              <a:rPr lang="en-US" altLang="zh-CN" dirty="0">
                <a:latin typeface="ZztexMono-Regular"/>
              </a:rPr>
              <a:t>&gt; </a:t>
            </a:r>
            <a:r>
              <a:rPr lang="en-US" altLang="zh-CN" i="1" dirty="0" err="1">
                <a:latin typeface="ZztexMono-Italic"/>
              </a:rPr>
              <a:t>gcc</a:t>
            </a:r>
            <a:r>
              <a:rPr lang="en-US" altLang="zh-CN" i="1" dirty="0">
                <a:latin typeface="ZztexMono-Italic"/>
              </a:rPr>
              <a:t> -o hello </a:t>
            </a:r>
            <a:r>
              <a:rPr lang="en-US" altLang="zh-CN" i="1" dirty="0" err="1">
                <a:latin typeface="ZztexMono-Italic"/>
              </a:rPr>
              <a:t>hello.c</a:t>
            </a:r>
            <a:endParaRPr lang="zh-CN" altLang="en-US" dirty="0"/>
          </a:p>
        </p:txBody>
      </p:sp>
      <p:sp>
        <p:nvSpPr>
          <p:cNvPr id="7" name="文本框 6"/>
          <p:cNvSpPr txBox="1"/>
          <p:nvPr/>
        </p:nvSpPr>
        <p:spPr>
          <a:xfrm>
            <a:off x="8737600" y="1232972"/>
            <a:ext cx="2354580" cy="369332"/>
          </a:xfrm>
          <a:prstGeom prst="rect">
            <a:avLst/>
          </a:prstGeom>
          <a:noFill/>
        </p:spPr>
        <p:txBody>
          <a:bodyPr wrap="square" rtlCol="0">
            <a:spAutoFit/>
          </a:bodyPr>
          <a:lstStyle/>
          <a:p>
            <a:r>
              <a:rPr lang="zh-CN" altLang="en-US" dirty="0"/>
              <a:t>编译器驱动程序</a:t>
            </a:r>
          </a:p>
        </p:txBody>
      </p:sp>
      <p:sp>
        <p:nvSpPr>
          <p:cNvPr id="8" name="任意多边形 7"/>
          <p:cNvSpPr/>
          <p:nvPr/>
        </p:nvSpPr>
        <p:spPr>
          <a:xfrm>
            <a:off x="4640580" y="1417320"/>
            <a:ext cx="4069080" cy="491490"/>
          </a:xfrm>
          <a:custGeom>
            <a:avLst/>
            <a:gdLst>
              <a:gd name="connsiteX0" fmla="*/ 4069080 w 4069080"/>
              <a:gd name="connsiteY0" fmla="*/ 0 h 491490"/>
              <a:gd name="connsiteX1" fmla="*/ 1863090 w 4069080"/>
              <a:gd name="connsiteY1" fmla="*/ 148590 h 491490"/>
              <a:gd name="connsiteX2" fmla="*/ 0 w 4069080"/>
              <a:gd name="connsiteY2" fmla="*/ 491490 h 491490"/>
            </a:gdLst>
            <a:ahLst/>
            <a:cxnLst>
              <a:cxn ang="0">
                <a:pos x="connsiteX0" y="connsiteY0"/>
              </a:cxn>
              <a:cxn ang="0">
                <a:pos x="connsiteX1" y="connsiteY1"/>
              </a:cxn>
              <a:cxn ang="0">
                <a:pos x="connsiteX2" y="connsiteY2"/>
              </a:cxn>
            </a:cxnLst>
            <a:rect l="l" t="t" r="r" b="b"/>
            <a:pathLst>
              <a:path w="4069080" h="491490">
                <a:moveTo>
                  <a:pt x="4069080" y="0"/>
                </a:moveTo>
                <a:cubicBezTo>
                  <a:pt x="3305175" y="33337"/>
                  <a:pt x="2541270" y="66675"/>
                  <a:pt x="1863090" y="148590"/>
                </a:cubicBezTo>
                <a:cubicBezTo>
                  <a:pt x="1184910" y="230505"/>
                  <a:pt x="592455" y="360997"/>
                  <a:pt x="0" y="491490"/>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571750" y="2900522"/>
            <a:ext cx="1131570" cy="369332"/>
          </a:xfrm>
          <a:prstGeom prst="rect">
            <a:avLst/>
          </a:prstGeom>
          <a:noFill/>
        </p:spPr>
        <p:txBody>
          <a:bodyPr wrap="square" rtlCol="0">
            <a:spAutoFit/>
          </a:bodyPr>
          <a:lstStyle/>
          <a:p>
            <a:r>
              <a:rPr lang="zh-CN" altLang="en-US" b="1" dirty="0">
                <a:solidFill>
                  <a:schemeClr val="accent6">
                    <a:lumMod val="75000"/>
                  </a:schemeClr>
                </a:solidFill>
              </a:rPr>
              <a:t>预处理器</a:t>
            </a:r>
          </a:p>
        </p:txBody>
      </p:sp>
      <p:sp>
        <p:nvSpPr>
          <p:cNvPr id="13" name="文本框 12"/>
          <p:cNvSpPr txBox="1"/>
          <p:nvPr/>
        </p:nvSpPr>
        <p:spPr>
          <a:xfrm>
            <a:off x="4640580" y="2900522"/>
            <a:ext cx="981074" cy="369332"/>
          </a:xfrm>
          <a:prstGeom prst="rect">
            <a:avLst/>
          </a:prstGeom>
          <a:noFill/>
        </p:spPr>
        <p:txBody>
          <a:bodyPr wrap="square" rtlCol="0">
            <a:spAutoFit/>
          </a:bodyPr>
          <a:lstStyle/>
          <a:p>
            <a:r>
              <a:rPr lang="zh-CN" altLang="en-US" b="1" dirty="0">
                <a:solidFill>
                  <a:schemeClr val="accent6">
                    <a:lumMod val="75000"/>
                  </a:schemeClr>
                </a:solidFill>
              </a:rPr>
              <a:t>编译器</a:t>
            </a:r>
          </a:p>
        </p:txBody>
      </p:sp>
      <p:sp>
        <p:nvSpPr>
          <p:cNvPr id="14" name="文本框 13"/>
          <p:cNvSpPr txBox="1"/>
          <p:nvPr/>
        </p:nvSpPr>
        <p:spPr>
          <a:xfrm>
            <a:off x="6505576" y="2900522"/>
            <a:ext cx="981074" cy="369332"/>
          </a:xfrm>
          <a:prstGeom prst="rect">
            <a:avLst/>
          </a:prstGeom>
          <a:noFill/>
        </p:spPr>
        <p:txBody>
          <a:bodyPr wrap="square" rtlCol="0">
            <a:spAutoFit/>
          </a:bodyPr>
          <a:lstStyle/>
          <a:p>
            <a:r>
              <a:rPr lang="zh-CN" altLang="en-US" b="1" dirty="0">
                <a:solidFill>
                  <a:schemeClr val="accent6">
                    <a:lumMod val="75000"/>
                  </a:schemeClr>
                </a:solidFill>
              </a:rPr>
              <a:t>汇编器</a:t>
            </a:r>
          </a:p>
        </p:txBody>
      </p:sp>
      <p:sp>
        <p:nvSpPr>
          <p:cNvPr id="15" name="文本框 14"/>
          <p:cNvSpPr txBox="1"/>
          <p:nvPr/>
        </p:nvSpPr>
        <p:spPr>
          <a:xfrm>
            <a:off x="8627928" y="2900522"/>
            <a:ext cx="981074" cy="369332"/>
          </a:xfrm>
          <a:prstGeom prst="rect">
            <a:avLst/>
          </a:prstGeom>
          <a:noFill/>
        </p:spPr>
        <p:txBody>
          <a:bodyPr wrap="square" rtlCol="0">
            <a:spAutoFit/>
          </a:bodyPr>
          <a:lstStyle/>
          <a:p>
            <a:r>
              <a:rPr lang="zh-CN" altLang="en-US" b="1" dirty="0">
                <a:solidFill>
                  <a:schemeClr val="accent6">
                    <a:lumMod val="75000"/>
                  </a:schemeClr>
                </a:solidFill>
              </a:rPr>
              <a:t>链接器</a:t>
            </a:r>
          </a:p>
        </p:txBody>
      </p:sp>
      <p:sp>
        <p:nvSpPr>
          <p:cNvPr id="16" name="矩形 15"/>
          <p:cNvSpPr/>
          <p:nvPr/>
        </p:nvSpPr>
        <p:spPr>
          <a:xfrm>
            <a:off x="2571750" y="2843054"/>
            <a:ext cx="7037252" cy="14392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280679" y="2468305"/>
            <a:ext cx="1482253" cy="461665"/>
          </a:xfrm>
          <a:prstGeom prst="rect">
            <a:avLst/>
          </a:prstGeom>
          <a:noFill/>
        </p:spPr>
        <p:txBody>
          <a:bodyPr wrap="square" rtlCol="0">
            <a:spAutoFit/>
          </a:bodyPr>
          <a:lstStyle/>
          <a:p>
            <a:r>
              <a:rPr lang="zh-CN" altLang="en-US" sz="2400" b="1" dirty="0"/>
              <a:t>编译系统</a:t>
            </a:r>
          </a:p>
        </p:txBody>
      </p:sp>
      <p:sp>
        <p:nvSpPr>
          <p:cNvPr id="18" name="文本框 17"/>
          <p:cNvSpPr txBox="1"/>
          <p:nvPr/>
        </p:nvSpPr>
        <p:spPr>
          <a:xfrm>
            <a:off x="2423159" y="5951299"/>
            <a:ext cx="1380079" cy="369332"/>
          </a:xfrm>
          <a:prstGeom prst="rect">
            <a:avLst/>
          </a:prstGeom>
          <a:noFill/>
        </p:spPr>
        <p:txBody>
          <a:bodyPr wrap="square" rtlCol="0">
            <a:spAutoFit/>
          </a:bodyPr>
          <a:lstStyle/>
          <a:p>
            <a:r>
              <a:rPr lang="zh-CN" altLang="en-US" b="1" dirty="0">
                <a:solidFill>
                  <a:srgbClr val="0070C0"/>
                </a:solidFill>
              </a:rPr>
              <a:t>预处理阶段</a:t>
            </a:r>
          </a:p>
        </p:txBody>
      </p:sp>
      <p:sp>
        <p:nvSpPr>
          <p:cNvPr id="19" name="文本框 18"/>
          <p:cNvSpPr txBox="1"/>
          <p:nvPr/>
        </p:nvSpPr>
        <p:spPr>
          <a:xfrm>
            <a:off x="4469130" y="5951299"/>
            <a:ext cx="1152524" cy="369332"/>
          </a:xfrm>
          <a:prstGeom prst="rect">
            <a:avLst/>
          </a:prstGeom>
          <a:noFill/>
        </p:spPr>
        <p:txBody>
          <a:bodyPr wrap="square" rtlCol="0">
            <a:spAutoFit/>
          </a:bodyPr>
          <a:lstStyle/>
          <a:p>
            <a:r>
              <a:rPr lang="zh-CN" altLang="en-US" b="1" dirty="0">
                <a:solidFill>
                  <a:srgbClr val="0070C0"/>
                </a:solidFill>
              </a:rPr>
              <a:t>编译阶段</a:t>
            </a:r>
          </a:p>
        </p:txBody>
      </p:sp>
      <p:sp>
        <p:nvSpPr>
          <p:cNvPr id="20" name="文本框 19"/>
          <p:cNvSpPr txBox="1"/>
          <p:nvPr/>
        </p:nvSpPr>
        <p:spPr>
          <a:xfrm>
            <a:off x="6505576" y="5951299"/>
            <a:ext cx="1129664" cy="369332"/>
          </a:xfrm>
          <a:prstGeom prst="rect">
            <a:avLst/>
          </a:prstGeom>
          <a:noFill/>
        </p:spPr>
        <p:txBody>
          <a:bodyPr wrap="square" rtlCol="0">
            <a:spAutoFit/>
          </a:bodyPr>
          <a:lstStyle/>
          <a:p>
            <a:r>
              <a:rPr lang="zh-CN" altLang="en-US" b="1" dirty="0">
                <a:solidFill>
                  <a:srgbClr val="0070C0"/>
                </a:solidFill>
              </a:rPr>
              <a:t>汇编阶段</a:t>
            </a:r>
          </a:p>
        </p:txBody>
      </p:sp>
      <p:sp>
        <p:nvSpPr>
          <p:cNvPr id="21" name="文本框 20"/>
          <p:cNvSpPr txBox="1"/>
          <p:nvPr/>
        </p:nvSpPr>
        <p:spPr>
          <a:xfrm>
            <a:off x="8627928" y="5951299"/>
            <a:ext cx="1167582" cy="369332"/>
          </a:xfrm>
          <a:prstGeom prst="rect">
            <a:avLst/>
          </a:prstGeom>
          <a:noFill/>
        </p:spPr>
        <p:txBody>
          <a:bodyPr wrap="square" rtlCol="0">
            <a:spAutoFit/>
          </a:bodyPr>
          <a:lstStyle/>
          <a:p>
            <a:r>
              <a:rPr lang="zh-CN" altLang="en-US" b="1" dirty="0">
                <a:solidFill>
                  <a:srgbClr val="0070C0"/>
                </a:solidFill>
              </a:rPr>
              <a:t>链接阶段</a:t>
            </a:r>
          </a:p>
        </p:txBody>
      </p:sp>
      <p:sp>
        <p:nvSpPr>
          <p:cNvPr id="22" name="文本框 21"/>
          <p:cNvSpPr txBox="1"/>
          <p:nvPr/>
        </p:nvSpPr>
        <p:spPr>
          <a:xfrm>
            <a:off x="1441632" y="4664155"/>
            <a:ext cx="1333498" cy="369332"/>
          </a:xfrm>
          <a:prstGeom prst="rect">
            <a:avLst/>
          </a:prstGeom>
          <a:noFill/>
        </p:spPr>
        <p:txBody>
          <a:bodyPr wrap="square" rtlCol="0">
            <a:spAutoFit/>
          </a:bodyPr>
          <a:lstStyle/>
          <a:p>
            <a:r>
              <a:rPr lang="zh-CN" altLang="en-US" dirty="0"/>
              <a:t>源程序</a:t>
            </a:r>
          </a:p>
        </p:txBody>
      </p:sp>
      <p:sp>
        <p:nvSpPr>
          <p:cNvPr id="23" name="文本框 22"/>
          <p:cNvSpPr txBox="1"/>
          <p:nvPr/>
        </p:nvSpPr>
        <p:spPr>
          <a:xfrm>
            <a:off x="3250517" y="4664155"/>
            <a:ext cx="1561513" cy="646331"/>
          </a:xfrm>
          <a:prstGeom prst="rect">
            <a:avLst/>
          </a:prstGeom>
          <a:noFill/>
        </p:spPr>
        <p:txBody>
          <a:bodyPr wrap="square" rtlCol="0">
            <a:spAutoFit/>
          </a:bodyPr>
          <a:lstStyle/>
          <a:p>
            <a:r>
              <a:rPr lang="zh-CN" altLang="en-US" dirty="0"/>
              <a:t>填充头文件后的源程序</a:t>
            </a:r>
          </a:p>
        </p:txBody>
      </p:sp>
      <p:sp>
        <p:nvSpPr>
          <p:cNvPr id="24" name="文本框 23"/>
          <p:cNvSpPr txBox="1"/>
          <p:nvPr/>
        </p:nvSpPr>
        <p:spPr>
          <a:xfrm>
            <a:off x="5524048" y="4664155"/>
            <a:ext cx="1129664" cy="369332"/>
          </a:xfrm>
          <a:prstGeom prst="rect">
            <a:avLst/>
          </a:prstGeom>
          <a:noFill/>
        </p:spPr>
        <p:txBody>
          <a:bodyPr wrap="square" rtlCol="0">
            <a:spAutoFit/>
          </a:bodyPr>
          <a:lstStyle/>
          <a:p>
            <a:r>
              <a:rPr lang="zh-CN" altLang="en-US" dirty="0"/>
              <a:t>汇编程序</a:t>
            </a:r>
          </a:p>
        </p:txBody>
      </p:sp>
      <p:sp>
        <p:nvSpPr>
          <p:cNvPr id="25" name="文本框 24"/>
          <p:cNvSpPr txBox="1"/>
          <p:nvPr/>
        </p:nvSpPr>
        <p:spPr>
          <a:xfrm>
            <a:off x="7258050" y="4664155"/>
            <a:ext cx="1555932" cy="646331"/>
          </a:xfrm>
          <a:prstGeom prst="rect">
            <a:avLst/>
          </a:prstGeom>
          <a:noFill/>
        </p:spPr>
        <p:txBody>
          <a:bodyPr wrap="square" rtlCol="0">
            <a:spAutoFit/>
          </a:bodyPr>
          <a:lstStyle/>
          <a:p>
            <a:r>
              <a:rPr lang="zh-CN" altLang="en-US" dirty="0"/>
              <a:t>可重定位目标程序（二进制）</a:t>
            </a:r>
          </a:p>
        </p:txBody>
      </p:sp>
      <p:cxnSp>
        <p:nvCxnSpPr>
          <p:cNvPr id="27" name="直接连接符 26"/>
          <p:cNvCxnSpPr/>
          <p:nvPr/>
        </p:nvCxnSpPr>
        <p:spPr>
          <a:xfrm>
            <a:off x="4080510" y="5497512"/>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951218" y="5497512"/>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110627" y="5497512"/>
            <a:ext cx="11430" cy="1174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490371" y="4664155"/>
            <a:ext cx="1864247" cy="646331"/>
          </a:xfrm>
          <a:prstGeom prst="rect">
            <a:avLst/>
          </a:prstGeom>
          <a:noFill/>
        </p:spPr>
        <p:txBody>
          <a:bodyPr wrap="square" rtlCol="0">
            <a:spAutoFit/>
          </a:bodyPr>
          <a:lstStyle/>
          <a:p>
            <a:r>
              <a:rPr lang="zh-CN" altLang="en-US" dirty="0"/>
              <a:t>可执行目标程序（二进制）</a:t>
            </a:r>
          </a:p>
        </p:txBody>
      </p:sp>
      <p:sp>
        <p:nvSpPr>
          <p:cNvPr id="6" name="文本框 5">
            <a:extLst>
              <a:ext uri="{FF2B5EF4-FFF2-40B4-BE49-F238E27FC236}">
                <a16:creationId xmlns:a16="http://schemas.microsoft.com/office/drawing/2014/main" id="{46F984D1-B71C-4F6D-B262-0EEBEF51CF01}"/>
              </a:ext>
            </a:extLst>
          </p:cNvPr>
          <p:cNvSpPr txBox="1"/>
          <p:nvPr/>
        </p:nvSpPr>
        <p:spPr>
          <a:xfrm>
            <a:off x="2714309" y="5489634"/>
            <a:ext cx="797778" cy="369332"/>
          </a:xfrm>
          <a:prstGeom prst="rect">
            <a:avLst/>
          </a:prstGeom>
          <a:noFill/>
        </p:spPr>
        <p:txBody>
          <a:bodyPr wrap="square" rtlCol="0">
            <a:spAutoFit/>
          </a:bodyPr>
          <a:lstStyle/>
          <a:p>
            <a:r>
              <a:rPr lang="en-US" altLang="zh-CN" dirty="0" err="1">
                <a:solidFill>
                  <a:srgbClr val="FF0000"/>
                </a:solidFill>
              </a:rPr>
              <a:t>gcc</a:t>
            </a:r>
            <a:r>
              <a:rPr lang="en-US" altLang="zh-CN" dirty="0">
                <a:solidFill>
                  <a:srgbClr val="FF0000"/>
                </a:solidFill>
              </a:rPr>
              <a:t> -E</a:t>
            </a:r>
            <a:endParaRPr lang="zh-CN" altLang="en-US" dirty="0">
              <a:solidFill>
                <a:srgbClr val="FF0000"/>
              </a:solidFill>
            </a:endParaRPr>
          </a:p>
        </p:txBody>
      </p:sp>
      <p:sp>
        <p:nvSpPr>
          <p:cNvPr id="33" name="文本框 32">
            <a:extLst>
              <a:ext uri="{FF2B5EF4-FFF2-40B4-BE49-F238E27FC236}">
                <a16:creationId xmlns:a16="http://schemas.microsoft.com/office/drawing/2014/main" id="{A0848401-6DD9-485B-BFCC-7382E5D88677}"/>
              </a:ext>
            </a:extLst>
          </p:cNvPr>
          <p:cNvSpPr txBox="1"/>
          <p:nvPr/>
        </p:nvSpPr>
        <p:spPr>
          <a:xfrm>
            <a:off x="4660363" y="5489634"/>
            <a:ext cx="797778" cy="369332"/>
          </a:xfrm>
          <a:prstGeom prst="rect">
            <a:avLst/>
          </a:prstGeom>
          <a:noFill/>
        </p:spPr>
        <p:txBody>
          <a:bodyPr wrap="square" rtlCol="0">
            <a:spAutoFit/>
          </a:bodyPr>
          <a:lstStyle/>
          <a:p>
            <a:r>
              <a:rPr lang="en-US" altLang="zh-CN" dirty="0" err="1">
                <a:solidFill>
                  <a:srgbClr val="FF0000"/>
                </a:solidFill>
              </a:rPr>
              <a:t>gcc</a:t>
            </a:r>
            <a:r>
              <a:rPr lang="en-US" altLang="zh-CN" dirty="0">
                <a:solidFill>
                  <a:srgbClr val="FF0000"/>
                </a:solidFill>
              </a:rPr>
              <a:t> -S</a:t>
            </a:r>
            <a:endParaRPr lang="zh-CN" altLang="en-US" dirty="0">
              <a:solidFill>
                <a:srgbClr val="FF0000"/>
              </a:solidFill>
            </a:endParaRPr>
          </a:p>
        </p:txBody>
      </p:sp>
      <p:sp>
        <p:nvSpPr>
          <p:cNvPr id="34" name="文本框 33">
            <a:extLst>
              <a:ext uri="{FF2B5EF4-FFF2-40B4-BE49-F238E27FC236}">
                <a16:creationId xmlns:a16="http://schemas.microsoft.com/office/drawing/2014/main" id="{D5F73AE7-14BF-4525-89A6-294E1FE0E759}"/>
              </a:ext>
            </a:extLst>
          </p:cNvPr>
          <p:cNvSpPr txBox="1"/>
          <p:nvPr/>
        </p:nvSpPr>
        <p:spPr>
          <a:xfrm>
            <a:off x="6697306" y="5489634"/>
            <a:ext cx="797778" cy="369332"/>
          </a:xfrm>
          <a:prstGeom prst="rect">
            <a:avLst/>
          </a:prstGeom>
          <a:noFill/>
        </p:spPr>
        <p:txBody>
          <a:bodyPr wrap="square" rtlCol="0">
            <a:spAutoFit/>
          </a:bodyPr>
          <a:lstStyle/>
          <a:p>
            <a:r>
              <a:rPr lang="en-US" altLang="zh-CN" dirty="0" err="1">
                <a:solidFill>
                  <a:srgbClr val="FF0000"/>
                </a:solidFill>
              </a:rPr>
              <a:t>gcc</a:t>
            </a:r>
            <a:r>
              <a:rPr lang="en-US" altLang="zh-CN" dirty="0">
                <a:solidFill>
                  <a:srgbClr val="FF0000"/>
                </a:solidFill>
              </a:rPr>
              <a:t> -c</a:t>
            </a:r>
            <a:endParaRPr lang="zh-CN" altLang="en-US" dirty="0">
              <a:solidFill>
                <a:srgbClr val="FF0000"/>
              </a:solidFill>
            </a:endParaRPr>
          </a:p>
        </p:txBody>
      </p:sp>
      <p:sp>
        <p:nvSpPr>
          <p:cNvPr id="35" name="文本框 34">
            <a:extLst>
              <a:ext uri="{FF2B5EF4-FFF2-40B4-BE49-F238E27FC236}">
                <a16:creationId xmlns:a16="http://schemas.microsoft.com/office/drawing/2014/main" id="{6327D6D7-5BEC-43DA-A208-DE0A28CE0A43}"/>
              </a:ext>
            </a:extLst>
          </p:cNvPr>
          <p:cNvSpPr txBox="1"/>
          <p:nvPr/>
        </p:nvSpPr>
        <p:spPr>
          <a:xfrm>
            <a:off x="8861572" y="5489634"/>
            <a:ext cx="797778" cy="369332"/>
          </a:xfrm>
          <a:prstGeom prst="rect">
            <a:avLst/>
          </a:prstGeom>
          <a:noFill/>
        </p:spPr>
        <p:txBody>
          <a:bodyPr wrap="square" rtlCol="0">
            <a:spAutoFit/>
          </a:bodyPr>
          <a:lstStyle/>
          <a:p>
            <a:r>
              <a:rPr lang="en-US" altLang="zh-CN" dirty="0" err="1">
                <a:solidFill>
                  <a:srgbClr val="FF0000"/>
                </a:solidFill>
              </a:rPr>
              <a:t>gcc</a:t>
            </a:r>
            <a:endParaRPr lang="zh-CN" altLang="en-US" dirty="0">
              <a:solidFill>
                <a:srgbClr val="FF0000"/>
              </a:solidFill>
            </a:endParaRPr>
          </a:p>
        </p:txBody>
      </p:sp>
    </p:spTree>
    <p:extLst>
      <p:ext uri="{BB962C8B-B14F-4D97-AF65-F5344CB8AC3E}">
        <p14:creationId xmlns:p14="http://schemas.microsoft.com/office/powerpoint/2010/main" val="240032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6" grpId="0"/>
      <p:bldP spid="33" grpId="0"/>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a:t>
            </a:fld>
            <a:endParaRPr lang="zh-CN" altLang="en-US"/>
          </a:p>
        </p:txBody>
      </p:sp>
      <p:sp>
        <p:nvSpPr>
          <p:cNvPr id="3" name="矩形 2"/>
          <p:cNvSpPr/>
          <p:nvPr/>
        </p:nvSpPr>
        <p:spPr>
          <a:xfrm>
            <a:off x="544830" y="788302"/>
            <a:ext cx="10816590" cy="1569660"/>
          </a:xfrm>
          <a:prstGeom prst="rect">
            <a:avLst/>
          </a:prstGeom>
        </p:spPr>
        <p:txBody>
          <a:bodyPr wrap="square">
            <a:spAutoFit/>
          </a:bodyPr>
          <a:lstStyle/>
          <a:p>
            <a:r>
              <a:rPr lang="zh-CN" altLang="zh-CN" sz="2400" b="1" kern="100" dirty="0">
                <a:latin typeface="Times New Roman" panose="02020603050405020304" pitchFamily="18" charset="0"/>
              </a:rPr>
              <a:t>教</a:t>
            </a:r>
            <a:r>
              <a:rPr lang="en-US" altLang="zh-CN" sz="2400" b="1" kern="100" dirty="0">
                <a:latin typeface="Times New Roman" panose="02020603050405020304" pitchFamily="18" charset="0"/>
              </a:rPr>
              <a:t>    </a:t>
            </a:r>
            <a:r>
              <a:rPr lang="zh-CN" altLang="zh-CN" sz="2400" b="1" kern="100" dirty="0">
                <a:latin typeface="Times New Roman" panose="02020603050405020304" pitchFamily="18" charset="0"/>
              </a:rPr>
              <a:t>材：</a:t>
            </a:r>
            <a:r>
              <a:rPr lang="en-US" altLang="zh-CN" sz="2400" kern="100" dirty="0">
                <a:latin typeface="Times New Roman" panose="02020603050405020304" pitchFamily="18" charset="0"/>
              </a:rPr>
              <a:t>(</a:t>
            </a:r>
            <a:r>
              <a:rPr lang="zh-CN" altLang="zh-CN" sz="2400" kern="100" dirty="0">
                <a:latin typeface="Times New Roman" panose="02020603050405020304" pitchFamily="18" charset="0"/>
              </a:rPr>
              <a:t>美</a:t>
            </a:r>
            <a:r>
              <a:rPr lang="en-US" altLang="zh-CN" sz="2400" kern="100" dirty="0">
                <a:latin typeface="Times New Roman" panose="02020603050405020304" pitchFamily="18" charset="0"/>
              </a:rPr>
              <a:t>) Randal E. Bryant</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David R.O </a:t>
            </a:r>
            <a:r>
              <a:rPr lang="en-US" altLang="zh-CN" sz="2400" kern="100" dirty="0" err="1">
                <a:latin typeface="Times New Roman" panose="02020603050405020304" pitchFamily="18" charset="0"/>
              </a:rPr>
              <a:t>Hallaren</a:t>
            </a:r>
            <a:r>
              <a:rPr lang="en-US" altLang="zh-CN" sz="2400" kern="100" dirty="0">
                <a:latin typeface="Times New Roman" panose="02020603050405020304" pitchFamily="18" charset="0"/>
              </a:rPr>
              <a:t> </a:t>
            </a:r>
            <a:r>
              <a:rPr lang="zh-CN" altLang="zh-CN" sz="2400" kern="100" dirty="0">
                <a:latin typeface="Times New Roman" panose="02020603050405020304" pitchFamily="18" charset="0"/>
              </a:rPr>
              <a:t>著</a:t>
            </a:r>
            <a:r>
              <a:rPr lang="en-US" altLang="zh-CN" sz="2400" kern="100" dirty="0">
                <a:latin typeface="Times New Roman" panose="02020603050405020304" pitchFamily="18" charset="0"/>
              </a:rPr>
              <a:t>, </a:t>
            </a:r>
            <a:r>
              <a:rPr lang="zh-CN" altLang="zh-CN" sz="2400" kern="100" dirty="0">
                <a:latin typeface="Times New Roman" panose="02020603050405020304" pitchFamily="18" charset="0"/>
              </a:rPr>
              <a:t>龚奕利，</a:t>
            </a:r>
            <a:r>
              <a:rPr lang="zh-CN" altLang="en-US" sz="2400" kern="100" dirty="0">
                <a:latin typeface="Times New Roman" panose="02020603050405020304" pitchFamily="18" charset="0"/>
              </a:rPr>
              <a:t>贺莲</a:t>
            </a:r>
            <a:r>
              <a:rPr lang="zh-CN" altLang="zh-CN" sz="2400" kern="100" dirty="0">
                <a:latin typeface="Times New Roman" panose="02020603050405020304" pitchFamily="18" charset="0"/>
              </a:rPr>
              <a:t>译，深入理解计算机系统（原书</a:t>
            </a:r>
            <a:r>
              <a:rPr lang="zh-CN" altLang="zh-CN" sz="2400" kern="100" dirty="0">
                <a:solidFill>
                  <a:srgbClr val="FF0000"/>
                </a:solidFill>
                <a:latin typeface="Times New Roman" panose="02020603050405020304" pitchFamily="18" charset="0"/>
              </a:rPr>
              <a:t>第</a:t>
            </a:r>
            <a:r>
              <a:rPr lang="en-US" altLang="zh-CN" sz="2400" kern="100" dirty="0">
                <a:solidFill>
                  <a:srgbClr val="FF0000"/>
                </a:solidFill>
                <a:latin typeface="Times New Roman" panose="02020603050405020304" pitchFamily="18" charset="0"/>
              </a:rPr>
              <a:t>3</a:t>
            </a:r>
            <a:r>
              <a:rPr lang="zh-CN" altLang="zh-CN" sz="2400" kern="100" dirty="0">
                <a:solidFill>
                  <a:srgbClr val="FF0000"/>
                </a:solidFill>
                <a:latin typeface="Times New Roman" panose="02020603050405020304" pitchFamily="18" charset="0"/>
              </a:rPr>
              <a:t>版</a:t>
            </a:r>
            <a:r>
              <a:rPr lang="zh-CN" altLang="zh-CN" sz="2400" kern="100" dirty="0">
                <a:latin typeface="Times New Roman" panose="02020603050405020304" pitchFamily="18" charset="0"/>
              </a:rPr>
              <a:t>），机械工业出版社，</a:t>
            </a:r>
            <a:r>
              <a:rPr lang="en-US" altLang="zh-CN" sz="2400" kern="100" dirty="0">
                <a:latin typeface="Times New Roman" panose="02020603050405020304" pitchFamily="18" charset="0"/>
              </a:rPr>
              <a:t>2016.</a:t>
            </a:r>
            <a:endParaRPr lang="zh-CN" altLang="zh-CN" sz="2400" kern="100" dirty="0">
              <a:latin typeface="Times New Roman" panose="02020603050405020304" pitchFamily="18" charset="0"/>
            </a:endParaRPr>
          </a:p>
          <a:p>
            <a:r>
              <a:rPr lang="zh-CN" altLang="zh-CN" sz="2400" b="1" kern="100" dirty="0">
                <a:latin typeface="Times New Roman" panose="02020603050405020304" pitchFamily="18" charset="0"/>
              </a:rPr>
              <a:t>参考教材：</a:t>
            </a:r>
            <a:r>
              <a:rPr lang="zh-CN" altLang="zh-CN" sz="2400" kern="100" dirty="0">
                <a:latin typeface="Times New Roman" panose="02020603050405020304" pitchFamily="18" charset="0"/>
              </a:rPr>
              <a:t>袁春风，计算机系统基础（第</a:t>
            </a:r>
            <a:r>
              <a:rPr lang="en-US" altLang="zh-CN" sz="2400" kern="100" dirty="0">
                <a:latin typeface="Times New Roman" panose="02020603050405020304" pitchFamily="18" charset="0"/>
              </a:rPr>
              <a:t>1</a:t>
            </a:r>
            <a:r>
              <a:rPr lang="zh-CN" altLang="zh-CN" sz="2400" kern="100" dirty="0">
                <a:latin typeface="Times New Roman" panose="02020603050405020304" pitchFamily="18" charset="0"/>
              </a:rPr>
              <a:t>版），机械工业出版社，</a:t>
            </a:r>
            <a:r>
              <a:rPr lang="en-US" altLang="zh-CN" sz="2400" kern="100" dirty="0">
                <a:latin typeface="Times New Roman" panose="02020603050405020304" pitchFamily="18" charset="0"/>
              </a:rPr>
              <a:t>2014</a:t>
            </a:r>
            <a:r>
              <a:rPr lang="zh-CN" altLang="zh-CN" sz="2400" kern="100" dirty="0">
                <a:latin typeface="Times New Roman" panose="02020603050405020304" pitchFamily="18" charset="0"/>
              </a:rPr>
              <a:t>年</a:t>
            </a:r>
            <a:r>
              <a:rPr lang="en-US" altLang="zh-CN" sz="2400" kern="100" dirty="0">
                <a:latin typeface="Times New Roman" panose="02020603050405020304" pitchFamily="18" charset="0"/>
              </a:rPr>
              <a:t>7</a:t>
            </a:r>
            <a:r>
              <a:rPr lang="zh-CN" altLang="zh-CN" sz="2400" kern="100" dirty="0">
                <a:latin typeface="Times New Roman" panose="02020603050405020304" pitchFamily="18" charset="0"/>
              </a:rPr>
              <a:t>月</a:t>
            </a:r>
            <a:endParaRPr lang="en-US" altLang="zh-CN" sz="2400" kern="100" dirty="0">
              <a:latin typeface="Times New Roman" panose="02020603050405020304" pitchFamily="18" charset="0"/>
            </a:endParaRPr>
          </a:p>
          <a:p>
            <a:r>
              <a:rPr lang="zh-CN" altLang="en-US" sz="2400" dirty="0">
                <a:hlinkClick r:id="rId3"/>
              </a:rPr>
              <a:t>教学视频：</a:t>
            </a:r>
            <a:r>
              <a:rPr lang="en-US" altLang="zh-CN" sz="2400" dirty="0"/>
              <a:t>https://www.bilibili.com/video/av13130225/</a:t>
            </a:r>
            <a:endParaRPr lang="zh-CN" altLang="zh-CN" sz="2400" kern="100" dirty="0">
              <a:latin typeface="Times New Roman" panose="02020603050405020304" pitchFamily="18" charset="0"/>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1152" y="3021473"/>
            <a:ext cx="3048224" cy="304822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9376" y="3021474"/>
            <a:ext cx="3048224" cy="3048224"/>
          </a:xfrm>
          <a:prstGeom prst="rect">
            <a:avLst/>
          </a:prstGeom>
        </p:spPr>
      </p:pic>
    </p:spTree>
    <p:extLst>
      <p:ext uri="{BB962C8B-B14F-4D97-AF65-F5344CB8AC3E}">
        <p14:creationId xmlns:p14="http://schemas.microsoft.com/office/powerpoint/2010/main" val="3138068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30</a:t>
            </a:fld>
            <a:endParaRPr lang="zh-CN" altLang="en-US"/>
          </a:p>
        </p:txBody>
      </p:sp>
      <p:sp>
        <p:nvSpPr>
          <p:cNvPr id="3" name="文本框 2"/>
          <p:cNvSpPr txBox="1"/>
          <p:nvPr/>
        </p:nvSpPr>
        <p:spPr>
          <a:xfrm>
            <a:off x="1427019" y="1025237"/>
            <a:ext cx="5181600" cy="2031325"/>
          </a:xfrm>
          <a:prstGeom prst="rect">
            <a:avLst/>
          </a:prstGeom>
          <a:noFill/>
        </p:spPr>
        <p:txBody>
          <a:bodyPr wrap="square" rtlCol="0">
            <a:spAutoFit/>
          </a:bodyPr>
          <a:lstStyle/>
          <a:p>
            <a:r>
              <a:rPr lang="zh-CN" altLang="en-US" dirty="0"/>
              <a:t>课本的输出</a:t>
            </a:r>
            <a:endParaRPr lang="en-US" altLang="zh-CN" dirty="0"/>
          </a:p>
          <a:p>
            <a:r>
              <a:rPr lang="en-US" altLang="zh-CN" dirty="0"/>
              <a:t>main:</a:t>
            </a:r>
          </a:p>
          <a:p>
            <a:r>
              <a:rPr lang="en-US" altLang="zh-CN" dirty="0"/>
              <a:t>	</a:t>
            </a:r>
            <a:r>
              <a:rPr lang="en-US" altLang="zh-CN" dirty="0" err="1"/>
              <a:t>subq</a:t>
            </a:r>
            <a:r>
              <a:rPr lang="en-US" altLang="zh-CN" dirty="0"/>
              <a:t>	$8, 	%</a:t>
            </a:r>
            <a:r>
              <a:rPr lang="en-US" altLang="zh-CN" dirty="0" err="1"/>
              <a:t>rsp</a:t>
            </a:r>
            <a:endParaRPr lang="en-US" altLang="zh-CN" dirty="0"/>
          </a:p>
          <a:p>
            <a:r>
              <a:rPr lang="en-US" altLang="zh-CN" dirty="0"/>
              <a:t>	</a:t>
            </a:r>
            <a:r>
              <a:rPr lang="en-US" altLang="zh-CN" dirty="0" err="1"/>
              <a:t>movl</a:t>
            </a:r>
            <a:r>
              <a:rPr lang="en-US" altLang="zh-CN" dirty="0"/>
              <a:t>	$.LC0, 	%</a:t>
            </a:r>
            <a:r>
              <a:rPr lang="en-US" altLang="zh-CN" dirty="0" err="1"/>
              <a:t>edi</a:t>
            </a:r>
            <a:endParaRPr lang="en-US" altLang="zh-CN" dirty="0"/>
          </a:p>
          <a:p>
            <a:r>
              <a:rPr lang="en-US" altLang="zh-CN" dirty="0"/>
              <a:t>	call	puts</a:t>
            </a:r>
          </a:p>
          <a:p>
            <a:r>
              <a:rPr lang="en-US" altLang="zh-CN" dirty="0"/>
              <a:t>	</a:t>
            </a:r>
            <a:r>
              <a:rPr lang="en-US" altLang="zh-CN" dirty="0" err="1"/>
              <a:t>movl</a:t>
            </a:r>
            <a:r>
              <a:rPr lang="en-US" altLang="zh-CN" dirty="0"/>
              <a:t> 	$0,	%</a:t>
            </a:r>
            <a:r>
              <a:rPr lang="en-US" altLang="zh-CN" dirty="0" err="1"/>
              <a:t>eax</a:t>
            </a:r>
            <a:endParaRPr lang="en-US" altLang="zh-CN" dirty="0"/>
          </a:p>
          <a:p>
            <a:r>
              <a:rPr lang="en-US" altLang="zh-CN" dirty="0"/>
              <a:t>	</a:t>
            </a:r>
            <a:r>
              <a:rPr lang="en-US" altLang="zh-CN" dirty="0" err="1"/>
              <a:t>addq</a:t>
            </a:r>
            <a:r>
              <a:rPr lang="en-US" altLang="zh-CN" dirty="0"/>
              <a:t>	$8,	%</a:t>
            </a:r>
            <a:r>
              <a:rPr lang="en-US" altLang="zh-CN" dirty="0" err="1"/>
              <a:t>rsp</a:t>
            </a:r>
            <a:endParaRPr lang="zh-CN" altLang="en-US" dirty="0"/>
          </a:p>
        </p:txBody>
      </p:sp>
      <p:sp>
        <p:nvSpPr>
          <p:cNvPr id="4" name="文本框 3"/>
          <p:cNvSpPr txBox="1"/>
          <p:nvPr/>
        </p:nvSpPr>
        <p:spPr>
          <a:xfrm>
            <a:off x="1427019" y="3588327"/>
            <a:ext cx="6885708" cy="2585323"/>
          </a:xfrm>
          <a:prstGeom prst="rect">
            <a:avLst/>
          </a:prstGeom>
          <a:noFill/>
        </p:spPr>
        <p:txBody>
          <a:bodyPr wrap="square" rtlCol="0">
            <a:spAutoFit/>
          </a:bodyPr>
          <a:lstStyle/>
          <a:p>
            <a:r>
              <a:rPr lang="zh-CN" altLang="en-US" dirty="0"/>
              <a:t>实验虚拟机上</a:t>
            </a:r>
            <a:r>
              <a:rPr lang="en-US" altLang="zh-CN" dirty="0"/>
              <a:t>GCC</a:t>
            </a:r>
            <a:r>
              <a:rPr lang="zh-CN" altLang="en-US" dirty="0"/>
              <a:t> </a:t>
            </a:r>
            <a:r>
              <a:rPr lang="en-US" altLang="zh-CN" dirty="0"/>
              <a:t>4.8.5</a:t>
            </a:r>
            <a:r>
              <a:rPr lang="zh-CN" altLang="en-US" dirty="0"/>
              <a:t>的</a:t>
            </a:r>
            <a:r>
              <a:rPr lang="en-US" altLang="zh-CN" b="1" dirty="0" err="1">
                <a:solidFill>
                  <a:srgbClr val="FF0000"/>
                </a:solidFill>
              </a:rPr>
              <a:t>objdump</a:t>
            </a:r>
            <a:r>
              <a:rPr lang="en-US" altLang="zh-CN" b="1" dirty="0">
                <a:solidFill>
                  <a:srgbClr val="FF0000"/>
                </a:solidFill>
              </a:rPr>
              <a:t> </a:t>
            </a:r>
            <a:r>
              <a:rPr lang="en-US" altLang="zh-CN" dirty="0"/>
              <a:t>–d </a:t>
            </a:r>
            <a:r>
              <a:rPr lang="en-US" altLang="zh-CN" dirty="0" err="1"/>
              <a:t>hello.o</a:t>
            </a:r>
            <a:r>
              <a:rPr lang="zh-CN" altLang="en-US" dirty="0"/>
              <a:t>的输出</a:t>
            </a:r>
            <a:endParaRPr lang="en-US" altLang="zh-CN" dirty="0"/>
          </a:p>
          <a:p>
            <a:r>
              <a:rPr lang="en-US" altLang="zh-CN" dirty="0"/>
              <a:t>0000000000000000 &lt;main&gt;:</a:t>
            </a:r>
          </a:p>
          <a:p>
            <a:r>
              <a:rPr lang="en-US" altLang="zh-CN" dirty="0"/>
              <a:t>   0:	55                   	push   %</a:t>
            </a:r>
            <a:r>
              <a:rPr lang="en-US" altLang="zh-CN" dirty="0" err="1"/>
              <a:t>rbp</a:t>
            </a:r>
            <a:endParaRPr lang="en-US" altLang="zh-CN" dirty="0"/>
          </a:p>
          <a:p>
            <a:r>
              <a:rPr lang="en-US" altLang="zh-CN" dirty="0"/>
              <a:t>   1:	48 89 e5             	</a:t>
            </a:r>
            <a:r>
              <a:rPr lang="en-US" altLang="zh-CN" dirty="0" err="1"/>
              <a:t>mov</a:t>
            </a:r>
            <a:r>
              <a:rPr lang="en-US" altLang="zh-CN" dirty="0"/>
              <a:t>    %</a:t>
            </a:r>
            <a:r>
              <a:rPr lang="en-US" altLang="zh-CN" dirty="0" err="1"/>
              <a:t>rsp</a:t>
            </a:r>
            <a:r>
              <a:rPr lang="en-US" altLang="zh-CN" dirty="0"/>
              <a:t>,%</a:t>
            </a:r>
            <a:r>
              <a:rPr lang="en-US" altLang="zh-CN" dirty="0" err="1"/>
              <a:t>rbp</a:t>
            </a:r>
            <a:endParaRPr lang="en-US" altLang="zh-CN" dirty="0"/>
          </a:p>
          <a:p>
            <a:r>
              <a:rPr lang="en-US" altLang="zh-CN" dirty="0"/>
              <a:t>   4:	bf 00 00 00 00       	</a:t>
            </a:r>
            <a:r>
              <a:rPr lang="en-US" altLang="zh-CN" dirty="0" err="1"/>
              <a:t>mov</a:t>
            </a:r>
            <a:r>
              <a:rPr lang="en-US" altLang="zh-CN" dirty="0"/>
              <a:t>    $0x0,%edi</a:t>
            </a:r>
          </a:p>
          <a:p>
            <a:r>
              <a:rPr lang="en-US" altLang="zh-CN" dirty="0"/>
              <a:t>   9:	e8 00 00 00 00       	</a:t>
            </a:r>
            <a:r>
              <a:rPr lang="en-US" altLang="zh-CN" dirty="0" err="1"/>
              <a:t>callq</a:t>
            </a:r>
            <a:r>
              <a:rPr lang="en-US" altLang="zh-CN" dirty="0"/>
              <a:t>  e &lt;main+0xe&gt;</a:t>
            </a:r>
          </a:p>
          <a:p>
            <a:r>
              <a:rPr lang="en-US" altLang="zh-CN" dirty="0"/>
              <a:t>   e:	b8 00 00 00 00       	</a:t>
            </a:r>
            <a:r>
              <a:rPr lang="en-US" altLang="zh-CN" dirty="0" err="1"/>
              <a:t>mov</a:t>
            </a:r>
            <a:r>
              <a:rPr lang="en-US" altLang="zh-CN" dirty="0"/>
              <a:t>    $0x0,%eax</a:t>
            </a:r>
          </a:p>
          <a:p>
            <a:r>
              <a:rPr lang="en-US" altLang="zh-CN" dirty="0"/>
              <a:t>  13:	5d                   	pop    %</a:t>
            </a:r>
            <a:r>
              <a:rPr lang="en-US" altLang="zh-CN" dirty="0" err="1"/>
              <a:t>rbp</a:t>
            </a:r>
            <a:endParaRPr lang="en-US" altLang="zh-CN" dirty="0"/>
          </a:p>
          <a:p>
            <a:r>
              <a:rPr lang="en-US" altLang="zh-CN" dirty="0"/>
              <a:t>  14:	c3                   	</a:t>
            </a:r>
            <a:r>
              <a:rPr lang="en-US" altLang="zh-CN" dirty="0" err="1"/>
              <a:t>retq</a:t>
            </a:r>
            <a:r>
              <a:rPr lang="en-US" altLang="zh-CN" dirty="0"/>
              <a:t> </a:t>
            </a:r>
            <a:endParaRPr lang="zh-CN" altLang="en-US" dirty="0"/>
          </a:p>
        </p:txBody>
      </p:sp>
    </p:spTree>
    <p:extLst>
      <p:ext uri="{BB962C8B-B14F-4D97-AF65-F5344CB8AC3E}">
        <p14:creationId xmlns:p14="http://schemas.microsoft.com/office/powerpoint/2010/main" val="3139257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31</a:t>
            </a:fld>
            <a:endParaRPr lang="zh-CN" altLang="en-US"/>
          </a:p>
        </p:txBody>
      </p:sp>
      <p:sp>
        <p:nvSpPr>
          <p:cNvPr id="3" name="矩形 2"/>
          <p:cNvSpPr/>
          <p:nvPr/>
        </p:nvSpPr>
        <p:spPr>
          <a:xfrm>
            <a:off x="1276350" y="1138535"/>
            <a:ext cx="7113270" cy="4247317"/>
          </a:xfrm>
          <a:prstGeom prst="rect">
            <a:avLst/>
          </a:prstGeom>
        </p:spPr>
        <p:txBody>
          <a:bodyPr wrap="square">
            <a:spAutoFit/>
          </a:bodyPr>
          <a:lstStyle/>
          <a:p>
            <a:r>
              <a:rPr lang="zh-CN" altLang="en-US" dirty="0">
                <a:solidFill>
                  <a:srgbClr val="FF0000"/>
                </a:solidFill>
              </a:rPr>
              <a:t>学习编译</a:t>
            </a:r>
            <a:r>
              <a:rPr lang="en-US" altLang="zh-CN" dirty="0">
                <a:solidFill>
                  <a:srgbClr val="FF0000"/>
                </a:solidFill>
              </a:rPr>
              <a:t>/</a:t>
            </a:r>
            <a:r>
              <a:rPr lang="zh-CN" altLang="en-US" dirty="0">
                <a:solidFill>
                  <a:srgbClr val="FF0000"/>
                </a:solidFill>
              </a:rPr>
              <a:t>链接的目的</a:t>
            </a:r>
            <a:endParaRPr lang="en-US" altLang="zh-CN" dirty="0">
              <a:solidFill>
                <a:srgbClr val="FF0000"/>
              </a:solidFill>
            </a:endParaRPr>
          </a:p>
          <a:p>
            <a:r>
              <a:rPr lang="en-US" altLang="zh-CN" dirty="0"/>
              <a:t>1</a:t>
            </a:r>
            <a:r>
              <a:rPr lang="zh-CN" altLang="en-US" dirty="0"/>
              <a:t>）写出正确程序</a:t>
            </a:r>
            <a:endParaRPr lang="en-US" altLang="zh-CN" dirty="0"/>
          </a:p>
          <a:p>
            <a:r>
              <a:rPr lang="en-US" altLang="zh-CN" dirty="0"/>
              <a:t>2</a:t>
            </a:r>
            <a:r>
              <a:rPr lang="zh-CN" altLang="en-US" dirty="0"/>
              <a:t>）优化程序性能</a:t>
            </a:r>
            <a:endParaRPr lang="en-US" altLang="zh-CN" dirty="0"/>
          </a:p>
          <a:p>
            <a:r>
              <a:rPr lang="en-US" altLang="zh-CN" dirty="0"/>
              <a:t>	</a:t>
            </a:r>
            <a:r>
              <a:rPr lang="en-US" altLang="zh-CN" dirty="0" err="1"/>
              <a:t>swith</a:t>
            </a:r>
            <a:r>
              <a:rPr lang="zh-CN" altLang="en-US" dirty="0"/>
              <a:t>语句比</a:t>
            </a:r>
            <a:r>
              <a:rPr lang="en-US" altLang="zh-CN" dirty="0"/>
              <a:t>if-then-else</a:t>
            </a:r>
            <a:r>
              <a:rPr lang="zh-CN" altLang="en-US" dirty="0"/>
              <a:t>语句效率高吗？</a:t>
            </a:r>
            <a:endParaRPr lang="en-US" altLang="zh-CN" dirty="0"/>
          </a:p>
          <a:p>
            <a:r>
              <a:rPr lang="en-US" altLang="zh-CN" dirty="0"/>
              <a:t>	</a:t>
            </a:r>
            <a:r>
              <a:rPr lang="zh-CN" altLang="en-US" dirty="0"/>
              <a:t>函数调用的开销有多大？</a:t>
            </a:r>
            <a:endParaRPr lang="en-US" altLang="zh-CN" dirty="0"/>
          </a:p>
          <a:p>
            <a:r>
              <a:rPr lang="en-US" altLang="zh-CN" dirty="0"/>
              <a:t>	while</a:t>
            </a:r>
            <a:r>
              <a:rPr lang="zh-CN" altLang="en-US" dirty="0"/>
              <a:t>循环比</a:t>
            </a:r>
            <a:r>
              <a:rPr lang="en-US" altLang="zh-CN" dirty="0"/>
              <a:t>for</a:t>
            </a:r>
            <a:r>
              <a:rPr lang="zh-CN" altLang="en-US" dirty="0"/>
              <a:t>循环高效吗？</a:t>
            </a:r>
            <a:endParaRPr lang="en-US" altLang="zh-CN" dirty="0"/>
          </a:p>
          <a:p>
            <a:r>
              <a:rPr lang="en-US" altLang="zh-CN" dirty="0"/>
              <a:t>	</a:t>
            </a:r>
            <a:r>
              <a:rPr lang="zh-CN" altLang="en-US" dirty="0"/>
              <a:t>指针引用比数组索引效率高吗？</a:t>
            </a:r>
            <a:endParaRPr lang="en-US" altLang="zh-CN" dirty="0"/>
          </a:p>
          <a:p>
            <a:r>
              <a:rPr lang="en-US" altLang="zh-CN" dirty="0"/>
              <a:t>	</a:t>
            </a:r>
            <a:r>
              <a:rPr lang="zh-CN" altLang="en-US" dirty="0"/>
              <a:t>循环求和的结果放在本地变量要比传入的变量快？</a:t>
            </a:r>
            <a:endParaRPr lang="en-US" altLang="zh-CN" dirty="0"/>
          </a:p>
          <a:p>
            <a:r>
              <a:rPr lang="en-US" altLang="zh-CN" dirty="0"/>
              <a:t>	</a:t>
            </a:r>
            <a:r>
              <a:rPr lang="zh-CN" altLang="en-US" dirty="0"/>
              <a:t>优化：</a:t>
            </a:r>
            <a:r>
              <a:rPr lang="en-US" altLang="zh-CN" dirty="0"/>
              <a:t>C</a:t>
            </a:r>
            <a:r>
              <a:rPr lang="zh-CN" altLang="en-US" dirty="0"/>
              <a:t>语言变换</a:t>
            </a:r>
            <a:r>
              <a:rPr lang="en-US" altLang="zh-CN" dirty="0"/>
              <a:t>/</a:t>
            </a:r>
            <a:r>
              <a:rPr lang="zh-CN" altLang="en-US" dirty="0"/>
              <a:t>存储层次结构</a:t>
            </a:r>
            <a:endParaRPr lang="en-US" altLang="zh-CN" dirty="0"/>
          </a:p>
          <a:p>
            <a:endParaRPr lang="en-US" altLang="zh-CN" dirty="0"/>
          </a:p>
          <a:p>
            <a:r>
              <a:rPr lang="en-US" altLang="zh-CN" dirty="0"/>
              <a:t>3</a:t>
            </a:r>
            <a:r>
              <a:rPr lang="zh-CN" altLang="en-US" dirty="0"/>
              <a:t>）处理链接时出现的错误</a:t>
            </a:r>
            <a:endParaRPr lang="en-US" altLang="zh-CN" dirty="0"/>
          </a:p>
          <a:p>
            <a:r>
              <a:rPr lang="en-US" altLang="zh-CN" dirty="0"/>
              <a:t>	</a:t>
            </a:r>
            <a:r>
              <a:rPr lang="zh-CN" altLang="en-US" dirty="0"/>
              <a:t>大型的开源软件在编译时往往会出现库不完整的情况</a:t>
            </a:r>
            <a:endParaRPr lang="en-US" altLang="zh-CN" dirty="0"/>
          </a:p>
          <a:p>
            <a:r>
              <a:rPr lang="en-US" altLang="zh-CN" dirty="0"/>
              <a:t>	</a:t>
            </a:r>
          </a:p>
          <a:p>
            <a:r>
              <a:rPr lang="en-US" altLang="zh-CN" dirty="0"/>
              <a:t>4</a:t>
            </a:r>
            <a:r>
              <a:rPr lang="zh-CN" altLang="en-US" dirty="0"/>
              <a:t>）避免安全漏洞</a:t>
            </a:r>
            <a:endParaRPr lang="en-US" altLang="zh-CN" dirty="0"/>
          </a:p>
          <a:p>
            <a:r>
              <a:rPr lang="en-US" altLang="zh-CN" dirty="0"/>
              <a:t>	</a:t>
            </a:r>
            <a:r>
              <a:rPr lang="zh-CN" altLang="en-US" dirty="0"/>
              <a:t>例如缓冲区溢出攻击中的数据的数量和格式问题</a:t>
            </a:r>
          </a:p>
        </p:txBody>
      </p:sp>
    </p:spTree>
    <p:extLst>
      <p:ext uri="{BB962C8B-B14F-4D97-AF65-F5344CB8AC3E}">
        <p14:creationId xmlns:p14="http://schemas.microsoft.com/office/powerpoint/2010/main" val="3130972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796915" y="1582500"/>
            <a:ext cx="6325870" cy="4515285"/>
          </a:xfrm>
          <a:prstGeom prst="rect">
            <a:avLst/>
          </a:prstGeom>
        </p:spPr>
      </p:pic>
      <p:sp>
        <p:nvSpPr>
          <p:cNvPr id="2" name="标题 1"/>
          <p:cNvSpPr>
            <a:spLocks noGrp="1"/>
          </p:cNvSpPr>
          <p:nvPr>
            <p:ph type="title"/>
          </p:nvPr>
        </p:nvSpPr>
        <p:spPr/>
        <p:txBody>
          <a:bodyPr/>
          <a:lstStyle/>
          <a:p>
            <a:r>
              <a:rPr lang="en-US" altLang="zh-CN" dirty="0"/>
              <a:t>1.3 </a:t>
            </a:r>
            <a:r>
              <a:rPr lang="zh-CN" altLang="en-US" dirty="0"/>
              <a:t>指令的执行</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32</a:t>
            </a:fld>
            <a:endParaRPr lang="zh-CN" altLang="en-US"/>
          </a:p>
        </p:txBody>
      </p:sp>
      <p:sp>
        <p:nvSpPr>
          <p:cNvPr id="9" name="文本框 8"/>
          <p:cNvSpPr txBox="1"/>
          <p:nvPr/>
        </p:nvSpPr>
        <p:spPr>
          <a:xfrm>
            <a:off x="1047750" y="1232972"/>
            <a:ext cx="2377440" cy="369332"/>
          </a:xfrm>
          <a:prstGeom prst="rect">
            <a:avLst/>
          </a:prstGeom>
          <a:noFill/>
        </p:spPr>
        <p:txBody>
          <a:bodyPr wrap="square" rtlCol="0">
            <a:spAutoFit/>
          </a:bodyPr>
          <a:lstStyle/>
          <a:p>
            <a:r>
              <a:rPr lang="zh-CN" altLang="en-US" b="1" dirty="0"/>
              <a:t>程序的执行</a:t>
            </a:r>
            <a:r>
              <a:rPr lang="zh-CN" altLang="en-US" dirty="0"/>
              <a:t>：</a:t>
            </a:r>
          </a:p>
        </p:txBody>
      </p:sp>
      <p:sp>
        <p:nvSpPr>
          <p:cNvPr id="3" name="矩形 2"/>
          <p:cNvSpPr/>
          <p:nvPr/>
        </p:nvSpPr>
        <p:spPr>
          <a:xfrm>
            <a:off x="2641600" y="1195684"/>
            <a:ext cx="6096000" cy="646331"/>
          </a:xfrm>
          <a:prstGeom prst="rect">
            <a:avLst/>
          </a:prstGeom>
        </p:spPr>
        <p:txBody>
          <a:bodyPr>
            <a:spAutoFit/>
          </a:bodyPr>
          <a:lstStyle/>
          <a:p>
            <a:r>
              <a:rPr lang="en-US" altLang="zh-CN" dirty="0" err="1">
                <a:latin typeface="ZztexMono-Regular"/>
              </a:rPr>
              <a:t>unix</a:t>
            </a:r>
            <a:r>
              <a:rPr lang="en-US" altLang="zh-CN" dirty="0">
                <a:latin typeface="ZztexMono-Regular"/>
              </a:rPr>
              <a:t>&gt; </a:t>
            </a:r>
            <a:r>
              <a:rPr lang="en-US" altLang="zh-CN" i="1" dirty="0">
                <a:latin typeface="ZztexMono-Italic"/>
              </a:rPr>
              <a:t>./hello</a:t>
            </a:r>
          </a:p>
          <a:p>
            <a:r>
              <a:rPr lang="en-US" altLang="zh-CN" dirty="0">
                <a:latin typeface="ZztexMono-Regular"/>
              </a:rPr>
              <a:t>hello, world</a:t>
            </a:r>
          </a:p>
        </p:txBody>
      </p:sp>
      <p:sp>
        <p:nvSpPr>
          <p:cNvPr id="8" name="内容占位符 2"/>
          <p:cNvSpPr txBox="1">
            <a:spLocks/>
          </p:cNvSpPr>
          <p:nvPr/>
        </p:nvSpPr>
        <p:spPr>
          <a:xfrm>
            <a:off x="781050" y="1861723"/>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1.3.1</a:t>
            </a:r>
            <a:r>
              <a:rPr lang="zh-CN" altLang="en-US" dirty="0"/>
              <a:t> 系统硬件：</a:t>
            </a:r>
            <a:endParaRPr lang="en-US" altLang="zh-CN" dirty="0"/>
          </a:p>
          <a:p>
            <a:pPr lvl="1"/>
            <a:r>
              <a:rPr lang="zh-CN" altLang="en-US" dirty="0"/>
              <a:t>总线</a:t>
            </a:r>
            <a:endParaRPr lang="en-US" altLang="zh-CN" dirty="0"/>
          </a:p>
          <a:p>
            <a:pPr lvl="2"/>
            <a:r>
              <a:rPr lang="zh-CN" altLang="en-US" dirty="0"/>
              <a:t>字，</a:t>
            </a:r>
            <a:r>
              <a:rPr lang="en-US" altLang="zh-CN" dirty="0"/>
              <a:t>32</a:t>
            </a:r>
            <a:r>
              <a:rPr lang="zh-CN" altLang="en-US" dirty="0"/>
              <a:t>位</a:t>
            </a:r>
            <a:r>
              <a:rPr lang="en-US" altLang="zh-CN" dirty="0"/>
              <a:t>/64</a:t>
            </a:r>
            <a:r>
              <a:rPr lang="zh-CN" altLang="en-US" dirty="0"/>
              <a:t>位</a:t>
            </a:r>
            <a:endParaRPr lang="en-US" altLang="zh-CN" dirty="0"/>
          </a:p>
          <a:p>
            <a:pPr lvl="1"/>
            <a:r>
              <a:rPr lang="en-US" altLang="zh-CN" dirty="0"/>
              <a:t>IO</a:t>
            </a:r>
            <a:r>
              <a:rPr lang="zh-CN" altLang="en-US" dirty="0"/>
              <a:t>设备</a:t>
            </a:r>
            <a:endParaRPr lang="en-US" altLang="zh-CN" dirty="0"/>
          </a:p>
          <a:p>
            <a:pPr lvl="2"/>
            <a:r>
              <a:rPr lang="zh-CN" altLang="en-US" dirty="0"/>
              <a:t>控制器</a:t>
            </a:r>
            <a:r>
              <a:rPr lang="en-US" altLang="zh-CN" dirty="0"/>
              <a:t>/</a:t>
            </a:r>
            <a:r>
              <a:rPr lang="zh-CN" altLang="en-US" dirty="0"/>
              <a:t>适配器</a:t>
            </a:r>
            <a:endParaRPr lang="en-US" altLang="zh-CN" dirty="0"/>
          </a:p>
          <a:p>
            <a:pPr lvl="2"/>
            <a:r>
              <a:rPr lang="zh-CN" altLang="en-US" dirty="0"/>
              <a:t>扩展槽</a:t>
            </a:r>
            <a:endParaRPr lang="en-US" altLang="zh-CN" dirty="0"/>
          </a:p>
          <a:p>
            <a:pPr lvl="1"/>
            <a:r>
              <a:rPr lang="zh-CN" altLang="en-US" dirty="0"/>
              <a:t>主存</a:t>
            </a:r>
            <a:endParaRPr lang="en-US" altLang="zh-CN" dirty="0"/>
          </a:p>
          <a:p>
            <a:pPr lvl="1"/>
            <a:r>
              <a:rPr lang="en-US" altLang="zh-CN" dirty="0"/>
              <a:t>CPU</a:t>
            </a:r>
          </a:p>
          <a:p>
            <a:pPr lvl="2"/>
            <a:r>
              <a:rPr lang="zh-CN" altLang="en-US" dirty="0"/>
              <a:t>程序计数器</a:t>
            </a:r>
            <a:r>
              <a:rPr lang="en-US" altLang="zh-CN" dirty="0"/>
              <a:t>/</a:t>
            </a:r>
            <a:r>
              <a:rPr lang="zh-CN" altLang="en-US" dirty="0"/>
              <a:t>寄存器文件</a:t>
            </a:r>
            <a:r>
              <a:rPr lang="en-US" altLang="zh-CN" dirty="0"/>
              <a:t>/</a:t>
            </a:r>
            <a:r>
              <a:rPr lang="zh-CN" altLang="en-US" dirty="0"/>
              <a:t>算术逻辑单元</a:t>
            </a:r>
            <a:endParaRPr lang="en-US" altLang="zh-CN" dirty="0"/>
          </a:p>
          <a:p>
            <a:pPr lvl="2"/>
            <a:r>
              <a:rPr lang="en-US" altLang="zh-CN" dirty="0"/>
              <a:t>ISA</a:t>
            </a:r>
            <a:r>
              <a:rPr lang="zh-CN" altLang="en-US" dirty="0"/>
              <a:t>和微体系结构</a:t>
            </a:r>
            <a:endParaRPr lang="en-US" altLang="zh-CN" dirty="0"/>
          </a:p>
        </p:txBody>
      </p:sp>
      <p:sp>
        <p:nvSpPr>
          <p:cNvPr id="6" name="文本框 5"/>
          <p:cNvSpPr txBox="1"/>
          <p:nvPr/>
        </p:nvSpPr>
        <p:spPr>
          <a:xfrm>
            <a:off x="9144317" y="1158054"/>
            <a:ext cx="2571750" cy="369332"/>
          </a:xfrm>
          <a:prstGeom prst="rect">
            <a:avLst/>
          </a:prstGeom>
          <a:noFill/>
        </p:spPr>
        <p:txBody>
          <a:bodyPr wrap="square" rtlCol="0">
            <a:spAutoFit/>
          </a:bodyPr>
          <a:lstStyle/>
          <a:p>
            <a:r>
              <a:rPr lang="en-US" altLang="zh-CN" dirty="0"/>
              <a:t>Intel Pentium</a:t>
            </a:r>
            <a:r>
              <a:rPr lang="zh-CN" altLang="en-US" dirty="0"/>
              <a:t>系统模型</a:t>
            </a:r>
          </a:p>
        </p:txBody>
      </p:sp>
      <p:sp>
        <p:nvSpPr>
          <p:cNvPr id="7" name="左右箭头 6"/>
          <p:cNvSpPr/>
          <p:nvPr/>
        </p:nvSpPr>
        <p:spPr>
          <a:xfrm>
            <a:off x="2988945" y="2517659"/>
            <a:ext cx="872490" cy="39699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239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33</a:t>
            </a:fld>
            <a:endParaRPr lang="zh-CN" altLang="en-US"/>
          </a:p>
        </p:txBody>
      </p:sp>
      <p:sp>
        <p:nvSpPr>
          <p:cNvPr id="3" name="内容占位符 2"/>
          <p:cNvSpPr txBox="1">
            <a:spLocks/>
          </p:cNvSpPr>
          <p:nvPr/>
        </p:nvSpPr>
        <p:spPr>
          <a:xfrm>
            <a:off x="792480" y="731521"/>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1.3.2</a:t>
            </a:r>
            <a:r>
              <a:rPr lang="zh-CN" altLang="en-US" dirty="0"/>
              <a:t> </a:t>
            </a:r>
            <a:r>
              <a:rPr lang="en-US" altLang="zh-CN" dirty="0"/>
              <a:t>hello</a:t>
            </a:r>
            <a:r>
              <a:rPr lang="zh-CN" altLang="en-US" dirty="0"/>
              <a:t>程序的执行</a:t>
            </a:r>
            <a:endParaRPr lang="en-US" altLang="zh-CN" dirty="0"/>
          </a:p>
          <a:p>
            <a:pPr lvl="1"/>
            <a:r>
              <a:rPr lang="zh-CN" altLang="en-US" dirty="0"/>
              <a:t>用户通过键盘输入</a:t>
            </a:r>
            <a:r>
              <a:rPr lang="en-US" altLang="zh-CN" dirty="0"/>
              <a:t>hello</a:t>
            </a:r>
            <a:r>
              <a:rPr lang="zh-CN" altLang="en-US" dirty="0"/>
              <a:t>命令，</a:t>
            </a:r>
            <a:r>
              <a:rPr lang="en-US" altLang="zh-CN" dirty="0"/>
              <a:t>OS</a:t>
            </a:r>
            <a:r>
              <a:rPr lang="zh-CN" altLang="en-US" dirty="0"/>
              <a:t>的</a:t>
            </a:r>
            <a:r>
              <a:rPr lang="en-US" altLang="zh-CN" dirty="0"/>
              <a:t>shell</a:t>
            </a:r>
            <a:r>
              <a:rPr lang="zh-CN" altLang="en-US" dirty="0"/>
              <a:t>外壳程序创建</a:t>
            </a:r>
            <a:r>
              <a:rPr lang="en-US" altLang="zh-CN" dirty="0"/>
              <a:t>hello</a:t>
            </a:r>
            <a:r>
              <a:rPr lang="zh-CN" altLang="en-US" dirty="0"/>
              <a:t>进程</a:t>
            </a:r>
            <a:endParaRPr lang="en-US" altLang="zh-CN" dirty="0"/>
          </a:p>
          <a:p>
            <a:pPr lvl="1"/>
            <a:r>
              <a:rPr lang="en-US" altLang="zh-CN" dirty="0"/>
              <a:t>hello</a:t>
            </a:r>
            <a:r>
              <a:rPr lang="zh-CN" altLang="en-US" dirty="0"/>
              <a:t>程序被装入内存中，经调度后由</a:t>
            </a:r>
            <a:r>
              <a:rPr lang="en-US" altLang="zh-CN" dirty="0"/>
              <a:t>CPU</a:t>
            </a:r>
            <a:r>
              <a:rPr lang="zh-CN" altLang="en-US" dirty="0"/>
              <a:t>执行</a:t>
            </a:r>
            <a:endParaRPr lang="en-US" altLang="zh-CN" dirty="0"/>
          </a:p>
          <a:p>
            <a:pPr lvl="1"/>
            <a:r>
              <a:rPr lang="en-US" altLang="zh-CN" dirty="0"/>
              <a:t>CPU</a:t>
            </a:r>
          </a:p>
          <a:p>
            <a:pPr lvl="2"/>
            <a:r>
              <a:rPr lang="zh-CN" altLang="en-US" dirty="0"/>
              <a:t>依靠</a:t>
            </a:r>
            <a:r>
              <a:rPr lang="en-US" altLang="zh-CN" dirty="0"/>
              <a:t>PC</a:t>
            </a:r>
            <a:r>
              <a:rPr lang="zh-CN" altLang="en-US" dirty="0"/>
              <a:t>逐条指令执行，操作围绕着 “寄存器文件</a:t>
            </a:r>
            <a:r>
              <a:rPr lang="en-US" altLang="zh-CN" dirty="0"/>
              <a:t>/ALU</a:t>
            </a:r>
            <a:r>
              <a:rPr lang="zh-CN" altLang="en-US" dirty="0"/>
              <a:t>和主存”</a:t>
            </a:r>
            <a:endParaRPr lang="en-US" altLang="zh-CN" dirty="0"/>
          </a:p>
          <a:p>
            <a:pPr lvl="2"/>
            <a:r>
              <a:rPr lang="zh-CN" altLang="en-US" dirty="0"/>
              <a:t>操作分为以下几类：加载</a:t>
            </a:r>
            <a:r>
              <a:rPr lang="en-US" altLang="zh-CN" dirty="0"/>
              <a:t>/</a:t>
            </a:r>
            <a:r>
              <a:rPr lang="zh-CN" altLang="en-US" dirty="0"/>
              <a:t>存储</a:t>
            </a:r>
            <a:r>
              <a:rPr lang="en-US" altLang="zh-CN" dirty="0"/>
              <a:t>/</a:t>
            </a:r>
            <a:r>
              <a:rPr lang="zh-CN" altLang="en-US" dirty="0"/>
              <a:t>运算</a:t>
            </a:r>
            <a:r>
              <a:rPr lang="en-US" altLang="zh-CN" dirty="0"/>
              <a:t>/</a:t>
            </a:r>
            <a:r>
              <a:rPr lang="zh-CN" altLang="en-US" dirty="0"/>
              <a:t>跳转</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4231233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34</a:t>
            </a:fld>
            <a:endParaRPr lang="zh-CN" altLang="en-US"/>
          </a:p>
        </p:txBody>
      </p:sp>
      <p:pic>
        <p:nvPicPr>
          <p:cNvPr id="3" name="图片 2"/>
          <p:cNvPicPr>
            <a:picLocks noChangeAspect="1"/>
          </p:cNvPicPr>
          <p:nvPr/>
        </p:nvPicPr>
        <p:blipFill>
          <a:blip r:embed="rId3"/>
          <a:stretch>
            <a:fillRect/>
          </a:stretch>
        </p:blipFill>
        <p:spPr>
          <a:xfrm>
            <a:off x="3569017" y="976631"/>
            <a:ext cx="7020781" cy="5379720"/>
          </a:xfrm>
          <a:prstGeom prst="rect">
            <a:avLst/>
          </a:prstGeom>
        </p:spPr>
      </p:pic>
      <p:sp>
        <p:nvSpPr>
          <p:cNvPr id="4" name="文本框 3"/>
          <p:cNvSpPr txBox="1"/>
          <p:nvPr/>
        </p:nvSpPr>
        <p:spPr>
          <a:xfrm>
            <a:off x="605790" y="1177290"/>
            <a:ext cx="2137410" cy="369332"/>
          </a:xfrm>
          <a:prstGeom prst="rect">
            <a:avLst/>
          </a:prstGeom>
          <a:noFill/>
        </p:spPr>
        <p:txBody>
          <a:bodyPr wrap="square" rtlCol="0">
            <a:spAutoFit/>
          </a:bodyPr>
          <a:lstStyle/>
          <a:p>
            <a:r>
              <a:rPr lang="zh-CN" altLang="en-US" dirty="0"/>
              <a:t>用户键入</a:t>
            </a:r>
            <a:r>
              <a:rPr lang="en-US" altLang="zh-CN" dirty="0"/>
              <a:t>hello</a:t>
            </a:r>
            <a:r>
              <a:rPr lang="zh-CN" altLang="en-US" dirty="0"/>
              <a:t>命令</a:t>
            </a:r>
          </a:p>
        </p:txBody>
      </p:sp>
      <p:sp>
        <p:nvSpPr>
          <p:cNvPr id="5" name="文本框 4"/>
          <p:cNvSpPr txBox="1"/>
          <p:nvPr/>
        </p:nvSpPr>
        <p:spPr>
          <a:xfrm>
            <a:off x="9429750" y="1725930"/>
            <a:ext cx="1851660" cy="646331"/>
          </a:xfrm>
          <a:prstGeom prst="rect">
            <a:avLst/>
          </a:prstGeom>
          <a:noFill/>
        </p:spPr>
        <p:txBody>
          <a:bodyPr wrap="square" rtlCol="0">
            <a:spAutoFit/>
          </a:bodyPr>
          <a:lstStyle/>
          <a:p>
            <a:r>
              <a:rPr lang="zh-CN" altLang="en-US" b="1" dirty="0">
                <a:solidFill>
                  <a:srgbClr val="00B0F0"/>
                </a:solidFill>
              </a:rPr>
              <a:t>读入到</a:t>
            </a:r>
            <a:r>
              <a:rPr lang="en-US" altLang="zh-CN" b="1" dirty="0">
                <a:solidFill>
                  <a:srgbClr val="00B0F0"/>
                </a:solidFill>
              </a:rPr>
              <a:t>shell</a:t>
            </a:r>
            <a:r>
              <a:rPr lang="zh-CN" altLang="en-US" b="1" dirty="0">
                <a:solidFill>
                  <a:srgbClr val="00B0F0"/>
                </a:solidFill>
              </a:rPr>
              <a:t>程序的数据缓冲区</a:t>
            </a:r>
          </a:p>
        </p:txBody>
      </p:sp>
    </p:spTree>
    <p:extLst>
      <p:ext uri="{BB962C8B-B14F-4D97-AF65-F5344CB8AC3E}">
        <p14:creationId xmlns:p14="http://schemas.microsoft.com/office/powerpoint/2010/main" val="3430192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35</a:t>
            </a:fld>
            <a:endParaRPr lang="zh-CN" altLang="en-US"/>
          </a:p>
        </p:txBody>
      </p:sp>
      <p:sp>
        <p:nvSpPr>
          <p:cNvPr id="4" name="文本框 3"/>
          <p:cNvSpPr txBox="1"/>
          <p:nvPr/>
        </p:nvSpPr>
        <p:spPr>
          <a:xfrm>
            <a:off x="605790" y="1177290"/>
            <a:ext cx="1970625" cy="646331"/>
          </a:xfrm>
          <a:prstGeom prst="rect">
            <a:avLst/>
          </a:prstGeom>
          <a:noFill/>
        </p:spPr>
        <p:txBody>
          <a:bodyPr wrap="square" rtlCol="0">
            <a:spAutoFit/>
          </a:bodyPr>
          <a:lstStyle/>
          <a:p>
            <a:r>
              <a:rPr lang="zh-CN" altLang="en-US" dirty="0"/>
              <a:t>从磁盘加载</a:t>
            </a:r>
            <a:r>
              <a:rPr lang="en-US" altLang="zh-CN" dirty="0"/>
              <a:t>hello</a:t>
            </a:r>
            <a:r>
              <a:rPr lang="zh-CN" altLang="en-US" dirty="0"/>
              <a:t>可执行文件</a:t>
            </a:r>
          </a:p>
        </p:txBody>
      </p:sp>
      <p:pic>
        <p:nvPicPr>
          <p:cNvPr id="5" name="图片 4"/>
          <p:cNvPicPr>
            <a:picLocks noChangeAspect="1"/>
          </p:cNvPicPr>
          <p:nvPr/>
        </p:nvPicPr>
        <p:blipFill>
          <a:blip r:embed="rId3"/>
          <a:stretch>
            <a:fillRect/>
          </a:stretch>
        </p:blipFill>
        <p:spPr>
          <a:xfrm>
            <a:off x="3547965" y="1123265"/>
            <a:ext cx="7401975" cy="5008301"/>
          </a:xfrm>
          <a:prstGeom prst="rect">
            <a:avLst/>
          </a:prstGeom>
        </p:spPr>
      </p:pic>
      <p:sp>
        <p:nvSpPr>
          <p:cNvPr id="6" name="文本框 5"/>
          <p:cNvSpPr txBox="1"/>
          <p:nvPr/>
        </p:nvSpPr>
        <p:spPr>
          <a:xfrm>
            <a:off x="8954770" y="2003375"/>
            <a:ext cx="2966720" cy="646331"/>
          </a:xfrm>
          <a:prstGeom prst="rect">
            <a:avLst/>
          </a:prstGeom>
          <a:noFill/>
        </p:spPr>
        <p:txBody>
          <a:bodyPr wrap="square" rtlCol="0">
            <a:spAutoFit/>
          </a:bodyPr>
          <a:lstStyle/>
          <a:p>
            <a:r>
              <a:rPr lang="en-US" altLang="zh-CN" b="1" dirty="0">
                <a:solidFill>
                  <a:srgbClr val="00B0F0"/>
                </a:solidFill>
              </a:rPr>
              <a:t>hello</a:t>
            </a:r>
            <a:r>
              <a:rPr lang="zh-CN" altLang="en-US" b="1" dirty="0">
                <a:solidFill>
                  <a:srgbClr val="00B0F0"/>
                </a:solidFill>
              </a:rPr>
              <a:t>程序的代码和数据（含字符串“</a:t>
            </a:r>
            <a:r>
              <a:rPr lang="en-US" altLang="zh-CN" b="1" dirty="0">
                <a:solidFill>
                  <a:srgbClr val="00B0F0"/>
                </a:solidFill>
              </a:rPr>
              <a:t>hello, world!</a:t>
            </a:r>
            <a:r>
              <a:rPr lang="zh-CN" altLang="en-US" b="1" dirty="0">
                <a:solidFill>
                  <a:srgbClr val="00B0F0"/>
                </a:solidFill>
              </a:rPr>
              <a:t>”）</a:t>
            </a:r>
          </a:p>
        </p:txBody>
      </p:sp>
    </p:spTree>
    <p:extLst>
      <p:ext uri="{BB962C8B-B14F-4D97-AF65-F5344CB8AC3E}">
        <p14:creationId xmlns:p14="http://schemas.microsoft.com/office/powerpoint/2010/main" val="1699335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36</a:t>
            </a:fld>
            <a:endParaRPr lang="zh-CN" altLang="en-US"/>
          </a:p>
        </p:txBody>
      </p:sp>
      <p:sp>
        <p:nvSpPr>
          <p:cNvPr id="4" name="文本框 3"/>
          <p:cNvSpPr txBox="1"/>
          <p:nvPr/>
        </p:nvSpPr>
        <p:spPr>
          <a:xfrm>
            <a:off x="605790" y="1177290"/>
            <a:ext cx="1970625" cy="646331"/>
          </a:xfrm>
          <a:prstGeom prst="rect">
            <a:avLst/>
          </a:prstGeom>
          <a:noFill/>
        </p:spPr>
        <p:txBody>
          <a:bodyPr wrap="square" rtlCol="0">
            <a:spAutoFit/>
          </a:bodyPr>
          <a:lstStyle/>
          <a:p>
            <a:r>
              <a:rPr lang="zh-CN" altLang="en-US" dirty="0"/>
              <a:t>将字符串输出到显示器</a:t>
            </a:r>
          </a:p>
        </p:txBody>
      </p:sp>
      <p:pic>
        <p:nvPicPr>
          <p:cNvPr id="3" name="图片 2"/>
          <p:cNvPicPr>
            <a:picLocks noChangeAspect="1"/>
          </p:cNvPicPr>
          <p:nvPr/>
        </p:nvPicPr>
        <p:blipFill>
          <a:blip r:embed="rId3"/>
          <a:stretch>
            <a:fillRect/>
          </a:stretch>
        </p:blipFill>
        <p:spPr>
          <a:xfrm>
            <a:off x="3296505" y="985521"/>
            <a:ext cx="7575370" cy="5008301"/>
          </a:xfrm>
          <a:prstGeom prst="rect">
            <a:avLst/>
          </a:prstGeom>
        </p:spPr>
      </p:pic>
    </p:spTree>
    <p:extLst>
      <p:ext uri="{BB962C8B-B14F-4D97-AF65-F5344CB8AC3E}">
        <p14:creationId xmlns:p14="http://schemas.microsoft.com/office/powerpoint/2010/main" val="2364184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存储设备的层次结构</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37</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1.4.1</a:t>
            </a:r>
            <a:r>
              <a:rPr lang="zh-CN" altLang="en-US" dirty="0"/>
              <a:t> </a:t>
            </a:r>
            <a:r>
              <a:rPr lang="en-US" altLang="zh-CN" dirty="0"/>
              <a:t>cache</a:t>
            </a:r>
          </a:p>
          <a:p>
            <a:pPr lvl="1"/>
            <a:r>
              <a:rPr lang="zh-CN" altLang="en-US" dirty="0"/>
              <a:t>问题：</a:t>
            </a:r>
            <a:endParaRPr lang="en-US" altLang="zh-CN" dirty="0"/>
          </a:p>
          <a:p>
            <a:pPr lvl="2"/>
            <a:r>
              <a:rPr lang="en-US" altLang="zh-CN" dirty="0"/>
              <a:t>CPU</a:t>
            </a:r>
            <a:r>
              <a:rPr lang="zh-CN" altLang="en-US" dirty="0"/>
              <a:t>与主存、外设的速度差</a:t>
            </a:r>
            <a:endParaRPr lang="en-US" altLang="zh-CN" dirty="0"/>
          </a:p>
          <a:p>
            <a:pPr lvl="3"/>
            <a:r>
              <a:rPr lang="zh-CN" altLang="en-US" dirty="0"/>
              <a:t>处理器内部寄存器比主存快</a:t>
            </a:r>
            <a:r>
              <a:rPr lang="en-US" altLang="zh-CN" dirty="0"/>
              <a:t>100</a:t>
            </a:r>
            <a:r>
              <a:rPr lang="zh-CN" altLang="en-US" dirty="0"/>
              <a:t>倍；</a:t>
            </a:r>
            <a:endParaRPr lang="en-US" altLang="zh-CN" dirty="0"/>
          </a:p>
          <a:p>
            <a:pPr lvl="3"/>
            <a:r>
              <a:rPr lang="zh-CN" altLang="en-US" dirty="0"/>
              <a:t>主存比磁盘快</a:t>
            </a:r>
            <a:r>
              <a:rPr lang="en-US" altLang="zh-CN" dirty="0"/>
              <a:t>1000</a:t>
            </a:r>
            <a:r>
              <a:rPr lang="zh-CN" altLang="en-US" dirty="0"/>
              <a:t>万倍；</a:t>
            </a:r>
            <a:endParaRPr lang="en-US" altLang="zh-CN" dirty="0"/>
          </a:p>
          <a:p>
            <a:pPr lvl="2"/>
            <a:r>
              <a:rPr lang="en-US" altLang="zh-CN" dirty="0"/>
              <a:t>CPU</a:t>
            </a:r>
            <a:r>
              <a:rPr lang="zh-CN" altLang="en-US" dirty="0"/>
              <a:t>与主存、外设的容量差</a:t>
            </a:r>
            <a:endParaRPr lang="en-US" altLang="zh-CN" dirty="0"/>
          </a:p>
          <a:p>
            <a:pPr lvl="3"/>
            <a:r>
              <a:rPr lang="zh-CN" altLang="en-US" dirty="0"/>
              <a:t>处理器内部寄存器几十或几百字节，主存可以放几十亿字节；</a:t>
            </a:r>
            <a:endParaRPr lang="en-US" altLang="zh-CN" dirty="0"/>
          </a:p>
          <a:p>
            <a:pPr lvl="3"/>
            <a:r>
              <a:rPr lang="zh-CN" altLang="en-US" dirty="0"/>
              <a:t>磁盘容量可以比主存大</a:t>
            </a:r>
            <a:r>
              <a:rPr lang="en-US" altLang="zh-CN" dirty="0"/>
              <a:t>1000</a:t>
            </a:r>
            <a:r>
              <a:rPr lang="zh-CN" altLang="en-US" dirty="0"/>
              <a:t>倍；</a:t>
            </a:r>
            <a:endParaRPr lang="en-US" altLang="zh-CN" dirty="0"/>
          </a:p>
          <a:p>
            <a:pPr lvl="1"/>
            <a:r>
              <a:rPr lang="zh-CN" altLang="en-US" dirty="0"/>
              <a:t>现象：数据使用呈现局部性</a:t>
            </a:r>
            <a:endParaRPr lang="en-US" altLang="zh-CN" dirty="0"/>
          </a:p>
          <a:p>
            <a:pPr lvl="1"/>
            <a:r>
              <a:rPr lang="zh-CN" altLang="en-US" dirty="0"/>
              <a:t>解决方法：</a:t>
            </a:r>
            <a:endParaRPr lang="en-US" altLang="zh-CN" dirty="0"/>
          </a:p>
          <a:p>
            <a:pPr lvl="2"/>
            <a:r>
              <a:rPr lang="zh-CN" altLang="en-US" dirty="0"/>
              <a:t>插入中间一级存储器，速度和容量介乎两者之间，用于保存常用数据</a:t>
            </a:r>
            <a:endParaRPr lang="en-US" altLang="zh-CN" dirty="0"/>
          </a:p>
          <a:p>
            <a:pPr lvl="2"/>
            <a:r>
              <a:rPr lang="zh-CN" altLang="en-US" dirty="0"/>
              <a:t>其工作原理建立在数据访问的“局部性”之上</a:t>
            </a:r>
            <a:endParaRPr lang="en-US" altLang="zh-CN" dirty="0"/>
          </a:p>
          <a:p>
            <a:pPr lvl="1"/>
            <a:endParaRPr lang="en-US" altLang="zh-CN" dirty="0"/>
          </a:p>
        </p:txBody>
      </p:sp>
    </p:spTree>
    <p:extLst>
      <p:ext uri="{BB962C8B-B14F-4D97-AF65-F5344CB8AC3E}">
        <p14:creationId xmlns:p14="http://schemas.microsoft.com/office/powerpoint/2010/main" val="3531294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38</a:t>
            </a:fld>
            <a:endParaRPr lang="zh-CN" altLang="en-US"/>
          </a:p>
        </p:txBody>
      </p:sp>
      <p:pic>
        <p:nvPicPr>
          <p:cNvPr id="3" name="图片 2"/>
          <p:cNvPicPr>
            <a:picLocks noChangeAspect="1"/>
          </p:cNvPicPr>
          <p:nvPr/>
        </p:nvPicPr>
        <p:blipFill>
          <a:blip r:embed="rId3"/>
          <a:stretch>
            <a:fillRect/>
          </a:stretch>
        </p:blipFill>
        <p:spPr>
          <a:xfrm>
            <a:off x="1880870" y="3291840"/>
            <a:ext cx="6598920" cy="2579155"/>
          </a:xfrm>
          <a:prstGeom prst="rect">
            <a:avLst/>
          </a:prstGeom>
        </p:spPr>
      </p:pic>
      <p:sp>
        <p:nvSpPr>
          <p:cNvPr id="4" name="文本框 3"/>
          <p:cNvSpPr txBox="1"/>
          <p:nvPr/>
        </p:nvSpPr>
        <p:spPr>
          <a:xfrm>
            <a:off x="1085850" y="1131570"/>
            <a:ext cx="10496550" cy="1477328"/>
          </a:xfrm>
          <a:prstGeom prst="rect">
            <a:avLst/>
          </a:prstGeom>
          <a:noFill/>
        </p:spPr>
        <p:txBody>
          <a:bodyPr wrap="square" rtlCol="0">
            <a:spAutoFit/>
          </a:bodyPr>
          <a:lstStyle/>
          <a:p>
            <a:r>
              <a:rPr lang="zh-CN" altLang="en-US" b="1" dirty="0"/>
              <a:t>高速缓存存储器</a:t>
            </a:r>
            <a:endParaRPr lang="en-US" altLang="zh-CN" b="1" dirty="0"/>
          </a:p>
          <a:p>
            <a:r>
              <a:rPr lang="en-US" altLang="zh-CN" b="1" dirty="0"/>
              <a:t>	</a:t>
            </a:r>
            <a:r>
              <a:rPr lang="zh-CN" altLang="en-US" dirty="0"/>
              <a:t>采用</a:t>
            </a:r>
            <a:r>
              <a:rPr lang="en-US" altLang="zh-CN" dirty="0"/>
              <a:t>SRAM</a:t>
            </a:r>
            <a:r>
              <a:rPr lang="zh-CN" altLang="en-US" dirty="0"/>
              <a:t>技术，速度接近于内部寄存器，容量介于寄存器文件和主存之间；</a:t>
            </a:r>
            <a:endParaRPr lang="en-US" altLang="zh-CN" dirty="0"/>
          </a:p>
          <a:p>
            <a:r>
              <a:rPr lang="en-US" altLang="zh-CN" dirty="0"/>
              <a:t>	</a:t>
            </a:r>
            <a:r>
              <a:rPr lang="zh-CN" altLang="en-US" dirty="0"/>
              <a:t>可以形成多级结构，</a:t>
            </a:r>
            <a:r>
              <a:rPr lang="en-US" altLang="zh-CN" dirty="0"/>
              <a:t>L1</a:t>
            </a:r>
            <a:r>
              <a:rPr lang="zh-CN" altLang="en-US" dirty="0"/>
              <a:t>容量为几万字节（几</a:t>
            </a:r>
            <a:r>
              <a:rPr lang="en-US" altLang="zh-CN" dirty="0"/>
              <a:t>KB~</a:t>
            </a:r>
            <a:r>
              <a:rPr lang="zh-CN" altLang="en-US" dirty="0"/>
              <a:t>几十</a:t>
            </a:r>
            <a:r>
              <a:rPr lang="en-US" altLang="zh-CN" dirty="0"/>
              <a:t>KB</a:t>
            </a:r>
            <a:r>
              <a:rPr lang="zh-CN" altLang="en-US" dirty="0"/>
              <a:t>），</a:t>
            </a:r>
            <a:r>
              <a:rPr lang="en-US" altLang="zh-CN" dirty="0"/>
              <a:t>L2</a:t>
            </a:r>
            <a:r>
              <a:rPr lang="zh-CN" altLang="en-US" dirty="0"/>
              <a:t>可以到几十万到几百万字节，还可以具有</a:t>
            </a:r>
            <a:r>
              <a:rPr lang="en-US" altLang="zh-CN" dirty="0"/>
              <a:t>L3</a:t>
            </a:r>
            <a:r>
              <a:rPr lang="zh-CN" altLang="en-US" dirty="0"/>
              <a:t>；</a:t>
            </a:r>
            <a:endParaRPr lang="en-US" altLang="zh-CN" dirty="0"/>
          </a:p>
          <a:p>
            <a:r>
              <a:rPr lang="en-US" altLang="zh-CN" dirty="0"/>
              <a:t>	</a:t>
            </a:r>
            <a:r>
              <a:rPr lang="zh-CN" altLang="en-US" dirty="0"/>
              <a:t>高速缓存存储器的利用情况不同，可能会引起性能上高达</a:t>
            </a:r>
            <a:r>
              <a:rPr lang="zh-CN" altLang="en-US" b="1" dirty="0">
                <a:solidFill>
                  <a:srgbClr val="FF0000"/>
                </a:solidFill>
              </a:rPr>
              <a:t>一个数量级</a:t>
            </a:r>
            <a:r>
              <a:rPr lang="zh-CN" altLang="en-US" dirty="0"/>
              <a:t>异常的差异</a:t>
            </a:r>
          </a:p>
        </p:txBody>
      </p:sp>
    </p:spTree>
    <p:extLst>
      <p:ext uri="{BB962C8B-B14F-4D97-AF65-F5344CB8AC3E}">
        <p14:creationId xmlns:p14="http://schemas.microsoft.com/office/powerpoint/2010/main" val="3844400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39</a:t>
            </a:fld>
            <a:endParaRPr lang="zh-CN" altLang="en-US"/>
          </a:p>
        </p:txBody>
      </p:sp>
      <p:sp>
        <p:nvSpPr>
          <p:cNvPr id="3" name="内容占位符 2"/>
          <p:cNvSpPr txBox="1">
            <a:spLocks/>
          </p:cNvSpPr>
          <p:nvPr/>
        </p:nvSpPr>
        <p:spPr>
          <a:xfrm>
            <a:off x="769620" y="501648"/>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1.4.2</a:t>
            </a:r>
            <a:r>
              <a:rPr lang="zh-CN" altLang="en-US" dirty="0"/>
              <a:t> 存储层次</a:t>
            </a:r>
            <a:endParaRPr lang="en-US" altLang="zh-CN" dirty="0"/>
          </a:p>
          <a:p>
            <a:pPr lvl="1"/>
            <a:r>
              <a:rPr lang="zh-CN" altLang="en-US" dirty="0"/>
              <a:t>将</a:t>
            </a:r>
            <a:r>
              <a:rPr lang="en-US" altLang="zh-CN" dirty="0"/>
              <a:t>cache</a:t>
            </a:r>
            <a:r>
              <a:rPr lang="zh-CN" altLang="en-US" dirty="0"/>
              <a:t>推广：</a:t>
            </a:r>
            <a:endParaRPr lang="en-US" altLang="zh-CN" dirty="0"/>
          </a:p>
          <a:p>
            <a:pPr marL="457200" lvl="1" indent="0">
              <a:buNone/>
            </a:pPr>
            <a:endParaRPr lang="en-US" altLang="zh-CN" dirty="0"/>
          </a:p>
        </p:txBody>
      </p:sp>
      <p:pic>
        <p:nvPicPr>
          <p:cNvPr id="4" name="图片 3"/>
          <p:cNvPicPr>
            <a:picLocks noChangeAspect="1"/>
          </p:cNvPicPr>
          <p:nvPr/>
        </p:nvPicPr>
        <p:blipFill>
          <a:blip r:embed="rId3"/>
          <a:stretch>
            <a:fillRect/>
          </a:stretch>
        </p:blipFill>
        <p:spPr>
          <a:xfrm>
            <a:off x="3837896" y="1718884"/>
            <a:ext cx="7904524" cy="4637467"/>
          </a:xfrm>
          <a:prstGeom prst="rect">
            <a:avLst/>
          </a:prstGeom>
        </p:spPr>
      </p:pic>
      <p:sp>
        <p:nvSpPr>
          <p:cNvPr id="5" name="圆角矩形 4"/>
          <p:cNvSpPr/>
          <p:nvPr/>
        </p:nvSpPr>
        <p:spPr>
          <a:xfrm>
            <a:off x="5393329" y="4331970"/>
            <a:ext cx="3486150" cy="7315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7750" y="3989337"/>
            <a:ext cx="3360146" cy="2308324"/>
          </a:xfrm>
          <a:prstGeom prst="rect">
            <a:avLst/>
          </a:prstGeom>
        </p:spPr>
        <p:txBody>
          <a:bodyPr wrap="square">
            <a:spAutoFit/>
          </a:bodyPr>
          <a:lstStyle/>
          <a:p>
            <a:r>
              <a:rPr lang="zh-CN" altLang="en-US" dirty="0"/>
              <a:t>用户编程模型是以进程的虚拟存储为抽象中心，主要对应于</a:t>
            </a:r>
            <a:r>
              <a:rPr lang="en-US" altLang="zh-CN" dirty="0"/>
              <a:t>DRAM</a:t>
            </a:r>
            <a:r>
              <a:rPr lang="zh-CN" altLang="en-US" dirty="0"/>
              <a:t>；</a:t>
            </a:r>
            <a:endParaRPr lang="en-US" altLang="zh-CN" dirty="0"/>
          </a:p>
          <a:p>
            <a:endParaRPr lang="en-US" altLang="zh-CN" dirty="0"/>
          </a:p>
          <a:p>
            <a:r>
              <a:rPr lang="zh-CN" altLang="en-US" dirty="0"/>
              <a:t>主存和</a:t>
            </a:r>
            <a:r>
              <a:rPr lang="en-US" altLang="zh-CN" dirty="0"/>
              <a:t>cache</a:t>
            </a:r>
            <a:r>
              <a:rPr lang="zh-CN" altLang="en-US" dirty="0"/>
              <a:t>是物理内存的概念，对软件透明；</a:t>
            </a:r>
            <a:endParaRPr lang="en-US" altLang="zh-CN" dirty="0"/>
          </a:p>
          <a:p>
            <a:endParaRPr lang="en-US" altLang="zh-CN" dirty="0"/>
          </a:p>
          <a:p>
            <a:r>
              <a:rPr lang="en-US" altLang="zh-CN" dirty="0"/>
              <a:t>OS</a:t>
            </a:r>
            <a:r>
              <a:rPr lang="zh-CN" altLang="en-US" dirty="0"/>
              <a:t>能看见虚存和物理内存</a:t>
            </a:r>
          </a:p>
        </p:txBody>
      </p:sp>
      <p:sp>
        <p:nvSpPr>
          <p:cNvPr id="7" name="圆角矩形 6"/>
          <p:cNvSpPr/>
          <p:nvPr/>
        </p:nvSpPr>
        <p:spPr>
          <a:xfrm>
            <a:off x="5886449" y="2491740"/>
            <a:ext cx="2537461" cy="1760220"/>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154929" y="5143499"/>
            <a:ext cx="4069081" cy="596961"/>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81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a:t>
            </a:fld>
            <a:endParaRPr lang="zh-CN" altLang="en-US"/>
          </a:p>
        </p:txBody>
      </p:sp>
      <p:pic>
        <p:nvPicPr>
          <p:cNvPr id="3" name="图片 2"/>
          <p:cNvPicPr>
            <a:picLocks noChangeAspect="1"/>
          </p:cNvPicPr>
          <p:nvPr/>
        </p:nvPicPr>
        <p:blipFill>
          <a:blip r:embed="rId2"/>
          <a:stretch>
            <a:fillRect/>
          </a:stretch>
        </p:blipFill>
        <p:spPr>
          <a:xfrm>
            <a:off x="1329178" y="686315"/>
            <a:ext cx="9899199" cy="5881734"/>
          </a:xfrm>
          <a:prstGeom prst="rect">
            <a:avLst/>
          </a:prstGeom>
        </p:spPr>
      </p:pic>
      <p:sp>
        <p:nvSpPr>
          <p:cNvPr id="4" name="矩形 3"/>
          <p:cNvSpPr/>
          <p:nvPr/>
        </p:nvSpPr>
        <p:spPr>
          <a:xfrm>
            <a:off x="2528633" y="348222"/>
            <a:ext cx="3396635" cy="369332"/>
          </a:xfrm>
          <a:prstGeom prst="rect">
            <a:avLst/>
          </a:prstGeom>
        </p:spPr>
        <p:txBody>
          <a:bodyPr wrap="none">
            <a:spAutoFit/>
          </a:bodyPr>
          <a:lstStyle/>
          <a:p>
            <a:r>
              <a:rPr lang="en-US" altLang="zh-CN" dirty="0"/>
              <a:t>http://www.yiligong.org/csapp3e/</a:t>
            </a:r>
            <a:endParaRPr lang="zh-CN" altLang="en-US" dirty="0"/>
          </a:p>
        </p:txBody>
      </p:sp>
    </p:spTree>
    <p:extLst>
      <p:ext uri="{BB962C8B-B14F-4D97-AF65-F5344CB8AC3E}">
        <p14:creationId xmlns:p14="http://schemas.microsoft.com/office/powerpoint/2010/main" val="216723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170" y="274638"/>
            <a:ext cx="10972800" cy="1143000"/>
          </a:xfrm>
        </p:spPr>
        <p:txBody>
          <a:bodyPr/>
          <a:lstStyle/>
          <a:p>
            <a:r>
              <a:rPr lang="en-US" altLang="zh-CN" dirty="0"/>
              <a:t>1.5 </a:t>
            </a:r>
            <a:r>
              <a:rPr lang="zh-CN" altLang="en-US" dirty="0"/>
              <a:t>计算机系统中的</a:t>
            </a:r>
            <a:r>
              <a:rPr lang="en-US" altLang="zh-CN" dirty="0"/>
              <a:t>OS</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40</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1.5.1</a:t>
            </a:r>
            <a:r>
              <a:rPr lang="zh-CN" altLang="en-US" dirty="0"/>
              <a:t> 计算机系统的分层</a:t>
            </a:r>
            <a:endParaRPr lang="en-US" altLang="zh-CN" dirty="0"/>
          </a:p>
          <a:p>
            <a:endParaRPr lang="en-US" altLang="zh-CN" dirty="0"/>
          </a:p>
          <a:p>
            <a:endParaRPr lang="en-US" altLang="zh-CN" dirty="0"/>
          </a:p>
          <a:p>
            <a:pPr lvl="2"/>
            <a:r>
              <a:rPr lang="en-US" altLang="zh-CN" dirty="0"/>
              <a:t>OS</a:t>
            </a:r>
            <a:r>
              <a:rPr lang="zh-CN" altLang="en-US" dirty="0"/>
              <a:t>作用：</a:t>
            </a:r>
            <a:r>
              <a:rPr lang="en-US" altLang="zh-CN" dirty="0"/>
              <a:t>1</a:t>
            </a:r>
            <a:r>
              <a:rPr lang="zh-CN" altLang="en-US" dirty="0"/>
              <a:t>）防止硬件被失控的应用程序滥用；</a:t>
            </a:r>
            <a:r>
              <a:rPr lang="en-US" altLang="zh-CN" dirty="0"/>
              <a:t>2</a:t>
            </a:r>
            <a:r>
              <a:rPr lang="zh-CN" altLang="en-US" dirty="0"/>
              <a:t>）向应用程序提供简单一致的接口来使用硬件。</a:t>
            </a:r>
            <a:endParaRPr lang="en-US" altLang="zh-CN" dirty="0"/>
          </a:p>
          <a:p>
            <a:pPr lvl="2"/>
            <a:r>
              <a:rPr lang="en-US" altLang="zh-CN" dirty="0"/>
              <a:t>OS</a:t>
            </a:r>
            <a:r>
              <a:rPr lang="zh-CN" altLang="en-US" dirty="0"/>
              <a:t>中的抽象：进程、虚拟内存和文件系统</a:t>
            </a:r>
            <a:endParaRPr lang="en-US" altLang="zh-CN" dirty="0"/>
          </a:p>
          <a:p>
            <a:pPr marL="0" indent="0">
              <a:buNone/>
            </a:pPr>
            <a:endParaRPr lang="en-US" altLang="zh-CN" dirty="0"/>
          </a:p>
        </p:txBody>
      </p:sp>
      <p:pic>
        <p:nvPicPr>
          <p:cNvPr id="3" name="图片 2"/>
          <p:cNvPicPr>
            <a:picLocks noChangeAspect="1"/>
          </p:cNvPicPr>
          <p:nvPr/>
        </p:nvPicPr>
        <p:blipFill>
          <a:blip r:embed="rId3"/>
          <a:stretch>
            <a:fillRect/>
          </a:stretch>
        </p:blipFill>
        <p:spPr>
          <a:xfrm>
            <a:off x="3131819" y="1722060"/>
            <a:ext cx="5476951" cy="1150620"/>
          </a:xfrm>
          <a:prstGeom prst="rect">
            <a:avLst/>
          </a:prstGeom>
        </p:spPr>
      </p:pic>
      <p:sp>
        <p:nvSpPr>
          <p:cNvPr id="6" name="椭圆 5"/>
          <p:cNvSpPr/>
          <p:nvPr/>
        </p:nvSpPr>
        <p:spPr>
          <a:xfrm>
            <a:off x="4251960" y="2125980"/>
            <a:ext cx="2354580" cy="3314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a:stretch>
            <a:fillRect/>
          </a:stretch>
        </p:blipFill>
        <p:spPr>
          <a:xfrm>
            <a:off x="2928452" y="4137343"/>
            <a:ext cx="6312236" cy="2504123"/>
          </a:xfrm>
          <a:prstGeom prst="rect">
            <a:avLst/>
          </a:prstGeom>
        </p:spPr>
      </p:pic>
    </p:spTree>
    <p:extLst>
      <p:ext uri="{BB962C8B-B14F-4D97-AF65-F5344CB8AC3E}">
        <p14:creationId xmlns:p14="http://schemas.microsoft.com/office/powerpoint/2010/main" val="823461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41</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1.5.2</a:t>
            </a:r>
            <a:r>
              <a:rPr lang="zh-CN" altLang="en-US" dirty="0"/>
              <a:t> 进程</a:t>
            </a:r>
            <a:endParaRPr lang="en-US" altLang="zh-CN" dirty="0"/>
          </a:p>
          <a:p>
            <a:pPr lvl="1"/>
            <a:r>
              <a:rPr lang="zh-CN" altLang="en-US" dirty="0"/>
              <a:t>定义：操作系统对一个正在运行的程序的一种抽象</a:t>
            </a:r>
            <a:endParaRPr lang="en-US" altLang="zh-CN" dirty="0"/>
          </a:p>
          <a:p>
            <a:pPr lvl="2"/>
            <a:r>
              <a:rPr lang="zh-CN" altLang="en-US" dirty="0"/>
              <a:t>是计算机系统中最重要的概念之一；</a:t>
            </a:r>
            <a:endParaRPr lang="en-US" altLang="zh-CN" dirty="0"/>
          </a:p>
          <a:p>
            <a:pPr lvl="2"/>
            <a:r>
              <a:rPr lang="zh-CN" altLang="en-US" dirty="0"/>
              <a:t>一个系统上可以有多个进程并发执行；</a:t>
            </a:r>
            <a:endParaRPr lang="en-US" altLang="zh-CN" dirty="0"/>
          </a:p>
          <a:p>
            <a:pPr lvl="2"/>
            <a:r>
              <a:rPr lang="zh-CN" altLang="en-US" dirty="0"/>
              <a:t>一个</a:t>
            </a:r>
            <a:r>
              <a:rPr lang="en-US" altLang="zh-CN" dirty="0"/>
              <a:t>CPU</a:t>
            </a:r>
            <a:r>
              <a:rPr lang="zh-CN" altLang="en-US" dirty="0"/>
              <a:t>上的进程可以交替执行</a:t>
            </a:r>
            <a:r>
              <a:rPr lang="en-US" altLang="zh-CN" dirty="0"/>
              <a:t>——</a:t>
            </a:r>
            <a:r>
              <a:rPr lang="zh-CN" altLang="en-US" dirty="0"/>
              <a:t>使用“上下文切换”机制</a:t>
            </a:r>
            <a:endParaRPr lang="en-US" altLang="zh-CN" dirty="0"/>
          </a:p>
          <a:p>
            <a:pPr lvl="2"/>
            <a:endParaRPr lang="en-US" altLang="zh-CN" dirty="0"/>
          </a:p>
          <a:p>
            <a:pPr lvl="1"/>
            <a:endParaRPr lang="en-US" altLang="zh-CN" dirty="0"/>
          </a:p>
        </p:txBody>
      </p:sp>
      <p:pic>
        <p:nvPicPr>
          <p:cNvPr id="4" name="图片 3"/>
          <p:cNvPicPr>
            <a:picLocks noChangeAspect="1"/>
          </p:cNvPicPr>
          <p:nvPr/>
        </p:nvPicPr>
        <p:blipFill>
          <a:blip r:embed="rId3"/>
          <a:stretch>
            <a:fillRect/>
          </a:stretch>
        </p:blipFill>
        <p:spPr>
          <a:xfrm>
            <a:off x="2467927" y="3577908"/>
            <a:ext cx="7351574" cy="2778443"/>
          </a:xfrm>
          <a:prstGeom prst="rect">
            <a:avLst/>
          </a:prstGeom>
        </p:spPr>
      </p:pic>
      <p:sp>
        <p:nvSpPr>
          <p:cNvPr id="5" name="圆角矩形 4"/>
          <p:cNvSpPr/>
          <p:nvPr/>
        </p:nvSpPr>
        <p:spPr>
          <a:xfrm>
            <a:off x="5292090" y="4460241"/>
            <a:ext cx="1805940" cy="5424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292090" y="5271771"/>
            <a:ext cx="1805940" cy="5424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640580" y="3393242"/>
            <a:ext cx="4097020" cy="369332"/>
          </a:xfrm>
          <a:prstGeom prst="rect">
            <a:avLst/>
          </a:prstGeom>
          <a:noFill/>
        </p:spPr>
        <p:txBody>
          <a:bodyPr wrap="square" rtlCol="0">
            <a:spAutoFit/>
          </a:bodyPr>
          <a:lstStyle/>
          <a:p>
            <a:r>
              <a:rPr lang="zh-CN" altLang="en-US" b="1" dirty="0">
                <a:solidFill>
                  <a:srgbClr val="00B050"/>
                </a:solidFill>
              </a:rPr>
              <a:t>（</a:t>
            </a:r>
            <a:r>
              <a:rPr lang="en-US" altLang="zh-CN" b="1" dirty="0">
                <a:solidFill>
                  <a:srgbClr val="00B050"/>
                </a:solidFill>
              </a:rPr>
              <a:t>shell</a:t>
            </a:r>
            <a:r>
              <a:rPr lang="zh-CN" altLang="en-US" b="1" dirty="0">
                <a:solidFill>
                  <a:srgbClr val="00B050"/>
                </a:solidFill>
              </a:rPr>
              <a:t>）                 （</a:t>
            </a:r>
            <a:r>
              <a:rPr lang="en-US" altLang="zh-CN" b="1" dirty="0">
                <a:solidFill>
                  <a:srgbClr val="00B050"/>
                </a:solidFill>
              </a:rPr>
              <a:t>hello</a:t>
            </a:r>
            <a:r>
              <a:rPr lang="zh-CN" altLang="en-US" b="1" dirty="0">
                <a:solidFill>
                  <a:srgbClr val="00B050"/>
                </a:solidFill>
              </a:rPr>
              <a:t>）</a:t>
            </a:r>
          </a:p>
        </p:txBody>
      </p:sp>
      <p:sp>
        <p:nvSpPr>
          <p:cNvPr id="8" name="文本框 7"/>
          <p:cNvSpPr txBox="1"/>
          <p:nvPr/>
        </p:nvSpPr>
        <p:spPr>
          <a:xfrm>
            <a:off x="815340" y="3813910"/>
            <a:ext cx="1485900" cy="646331"/>
          </a:xfrm>
          <a:prstGeom prst="rect">
            <a:avLst/>
          </a:prstGeom>
          <a:noFill/>
        </p:spPr>
        <p:txBody>
          <a:bodyPr wrap="square" rtlCol="0">
            <a:spAutoFit/>
          </a:bodyPr>
          <a:lstStyle/>
          <a:p>
            <a:r>
              <a:rPr lang="zh-CN" altLang="en-US" b="1" dirty="0"/>
              <a:t>上下文切换的简单示意：</a:t>
            </a:r>
          </a:p>
        </p:txBody>
      </p:sp>
    </p:spTree>
    <p:extLst>
      <p:ext uri="{BB962C8B-B14F-4D97-AF65-F5344CB8AC3E}">
        <p14:creationId xmlns:p14="http://schemas.microsoft.com/office/powerpoint/2010/main" val="2395461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42</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1.5.3</a:t>
            </a:r>
            <a:r>
              <a:rPr lang="zh-CN" altLang="en-US" dirty="0"/>
              <a:t> 线程</a:t>
            </a:r>
            <a:endParaRPr lang="en-US" altLang="zh-CN" dirty="0"/>
          </a:p>
          <a:p>
            <a:pPr lvl="1"/>
            <a:r>
              <a:rPr lang="zh-CN" altLang="en-US" dirty="0"/>
              <a:t>资源与调度的分离</a:t>
            </a:r>
            <a:endParaRPr lang="en-US" altLang="zh-CN" dirty="0"/>
          </a:p>
          <a:p>
            <a:pPr lvl="1"/>
            <a:r>
              <a:rPr lang="zh-CN" altLang="en-US" dirty="0"/>
              <a:t>一个进程可包含多个线程</a:t>
            </a:r>
            <a:endParaRPr lang="en-US" altLang="zh-CN" dirty="0"/>
          </a:p>
          <a:p>
            <a:pPr lvl="2"/>
            <a:r>
              <a:rPr lang="zh-CN" altLang="en-US" dirty="0"/>
              <a:t>这些线程共享进程空间，但各自有独立的线程控制块和线程私有堆栈</a:t>
            </a:r>
            <a:endParaRPr lang="en-US" altLang="zh-CN" dirty="0"/>
          </a:p>
          <a:p>
            <a:pPr lvl="1"/>
            <a:r>
              <a:rPr lang="zh-CN" altLang="en-US" dirty="0"/>
              <a:t>创建线程的资源开销比进程小、切换比进程快</a:t>
            </a:r>
            <a:endParaRPr lang="en-US" altLang="zh-CN" dirty="0"/>
          </a:p>
          <a:p>
            <a:pPr marL="457200" lvl="1" indent="0">
              <a:buNone/>
            </a:pPr>
            <a:endParaRPr lang="en-US" altLang="zh-CN" dirty="0"/>
          </a:p>
          <a:p>
            <a:pPr lvl="1"/>
            <a:endParaRPr lang="en-US" altLang="zh-CN" dirty="0"/>
          </a:p>
        </p:txBody>
      </p:sp>
    </p:spTree>
    <p:extLst>
      <p:ext uri="{BB962C8B-B14F-4D97-AF65-F5344CB8AC3E}">
        <p14:creationId xmlns:p14="http://schemas.microsoft.com/office/powerpoint/2010/main" val="3653365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187612" y="1367730"/>
            <a:ext cx="6564926" cy="4972050"/>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43</a:t>
            </a:fld>
            <a:endParaRPr lang="zh-CN" altLang="en-US"/>
          </a:p>
        </p:txBody>
      </p:sp>
      <p:sp>
        <p:nvSpPr>
          <p:cNvPr id="3" name="内容占位符 2"/>
          <p:cNvSpPr txBox="1">
            <a:spLocks/>
          </p:cNvSpPr>
          <p:nvPr/>
        </p:nvSpPr>
        <p:spPr>
          <a:xfrm>
            <a:off x="815340" y="758885"/>
            <a:ext cx="537972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1.5.4</a:t>
            </a:r>
            <a:r>
              <a:rPr lang="zh-CN" altLang="en-US" dirty="0"/>
              <a:t> 虚拟存储器</a:t>
            </a:r>
            <a:endParaRPr lang="en-US" altLang="zh-CN" dirty="0"/>
          </a:p>
          <a:p>
            <a:pPr lvl="1"/>
            <a:r>
              <a:rPr lang="zh-CN" altLang="en-US" dirty="0"/>
              <a:t>每个进程看到的是一个一致的、虚拟的存储器</a:t>
            </a:r>
            <a:r>
              <a:rPr lang="en-US" altLang="zh-CN" dirty="0"/>
              <a:t>——</a:t>
            </a:r>
            <a:r>
              <a:rPr lang="zh-CN" altLang="en-US" dirty="0"/>
              <a:t>即进程的虚拟地址空间</a:t>
            </a:r>
            <a:endParaRPr lang="en-US" altLang="zh-CN" dirty="0"/>
          </a:p>
          <a:p>
            <a:pPr lvl="1"/>
            <a:r>
              <a:rPr lang="zh-CN" altLang="en-US" dirty="0"/>
              <a:t>系统中有多个进程，因此有多个独立的虚拟地址空间</a:t>
            </a:r>
            <a:endParaRPr lang="en-US" altLang="zh-CN" dirty="0"/>
          </a:p>
          <a:p>
            <a:pPr lvl="1"/>
            <a:r>
              <a:rPr lang="zh-CN" altLang="en-US" dirty="0"/>
              <a:t>布局：</a:t>
            </a:r>
            <a:endParaRPr lang="en-US" altLang="zh-CN" dirty="0"/>
          </a:p>
          <a:p>
            <a:pPr lvl="2"/>
            <a:r>
              <a:rPr lang="zh-CN" altLang="en-US" dirty="0"/>
              <a:t>程序代码和数据</a:t>
            </a:r>
            <a:endParaRPr lang="en-US" altLang="zh-CN" dirty="0"/>
          </a:p>
          <a:p>
            <a:pPr lvl="2"/>
            <a:r>
              <a:rPr lang="zh-CN" altLang="en-US" dirty="0"/>
              <a:t>堆</a:t>
            </a:r>
            <a:endParaRPr lang="en-US" altLang="zh-CN" dirty="0"/>
          </a:p>
          <a:p>
            <a:pPr lvl="2"/>
            <a:r>
              <a:rPr lang="zh-CN" altLang="en-US" dirty="0"/>
              <a:t>共享库</a:t>
            </a:r>
            <a:endParaRPr lang="en-US" altLang="zh-CN" dirty="0"/>
          </a:p>
          <a:p>
            <a:pPr lvl="2"/>
            <a:r>
              <a:rPr lang="zh-CN" altLang="en-US" dirty="0"/>
              <a:t>栈</a:t>
            </a:r>
            <a:endParaRPr lang="en-US" altLang="zh-CN" dirty="0"/>
          </a:p>
          <a:p>
            <a:pPr lvl="2"/>
            <a:r>
              <a:rPr lang="zh-CN" altLang="en-US" dirty="0"/>
              <a:t>内核虚拟空间</a:t>
            </a:r>
            <a:endParaRPr lang="en-US" altLang="zh-CN" dirty="0"/>
          </a:p>
          <a:p>
            <a:pPr lvl="2"/>
            <a:endParaRPr lang="en-US" altLang="zh-CN" dirty="0"/>
          </a:p>
          <a:p>
            <a:pPr lvl="1"/>
            <a:endParaRPr lang="en-US" altLang="zh-CN" dirty="0"/>
          </a:p>
        </p:txBody>
      </p:sp>
    </p:spTree>
    <p:extLst>
      <p:ext uri="{BB962C8B-B14F-4D97-AF65-F5344CB8AC3E}">
        <p14:creationId xmlns:p14="http://schemas.microsoft.com/office/powerpoint/2010/main" val="3421681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44</a:t>
            </a:fld>
            <a:endParaRPr lang="zh-CN" altLang="en-US"/>
          </a:p>
        </p:txBody>
      </p:sp>
      <p:pic>
        <p:nvPicPr>
          <p:cNvPr id="3" name="图片 2"/>
          <p:cNvPicPr>
            <a:picLocks noChangeAspect="1"/>
          </p:cNvPicPr>
          <p:nvPr/>
        </p:nvPicPr>
        <p:blipFill>
          <a:blip r:embed="rId3"/>
          <a:stretch>
            <a:fillRect/>
          </a:stretch>
        </p:blipFill>
        <p:spPr>
          <a:xfrm>
            <a:off x="3552825" y="461963"/>
            <a:ext cx="8286750" cy="6076950"/>
          </a:xfrm>
          <a:prstGeom prst="rect">
            <a:avLst/>
          </a:prstGeom>
        </p:spPr>
      </p:pic>
      <p:sp>
        <p:nvSpPr>
          <p:cNvPr id="4" name="文本框 3"/>
          <p:cNvSpPr txBox="1"/>
          <p:nvPr/>
        </p:nvSpPr>
        <p:spPr>
          <a:xfrm>
            <a:off x="594360" y="1074420"/>
            <a:ext cx="2663190" cy="369332"/>
          </a:xfrm>
          <a:prstGeom prst="rect">
            <a:avLst/>
          </a:prstGeom>
          <a:noFill/>
        </p:spPr>
        <p:txBody>
          <a:bodyPr wrap="square" rtlCol="0">
            <a:spAutoFit/>
          </a:bodyPr>
          <a:lstStyle/>
          <a:p>
            <a:r>
              <a:rPr lang="zh-CN" altLang="en-US" b="1" dirty="0"/>
              <a:t>多进程</a:t>
            </a:r>
            <a:r>
              <a:rPr lang="en-US" altLang="zh-CN" b="1" dirty="0"/>
              <a:t>/</a:t>
            </a:r>
            <a:r>
              <a:rPr lang="zh-CN" altLang="en-US" b="1" dirty="0"/>
              <a:t>线程并发的情形</a:t>
            </a:r>
          </a:p>
        </p:txBody>
      </p:sp>
    </p:spTree>
    <p:extLst>
      <p:ext uri="{BB962C8B-B14F-4D97-AF65-F5344CB8AC3E}">
        <p14:creationId xmlns:p14="http://schemas.microsoft.com/office/powerpoint/2010/main" val="3269909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45</a:t>
            </a:fld>
            <a:endParaRPr lang="zh-CN" altLang="en-US"/>
          </a:p>
        </p:txBody>
      </p:sp>
      <p:sp>
        <p:nvSpPr>
          <p:cNvPr id="3" name="内容占位符 2"/>
          <p:cNvSpPr txBox="1">
            <a:spLocks/>
          </p:cNvSpPr>
          <p:nvPr/>
        </p:nvSpPr>
        <p:spPr>
          <a:xfrm>
            <a:off x="815340" y="75888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1.5.5</a:t>
            </a:r>
            <a:r>
              <a:rPr lang="zh-CN" altLang="en-US" dirty="0"/>
              <a:t> 文件</a:t>
            </a:r>
            <a:endParaRPr lang="en-US" altLang="zh-CN" dirty="0"/>
          </a:p>
          <a:p>
            <a:pPr lvl="1"/>
            <a:r>
              <a:rPr lang="en-US" altLang="zh-CN" dirty="0"/>
              <a:t>Unix</a:t>
            </a:r>
            <a:r>
              <a:rPr lang="zh-CN" altLang="en-US" dirty="0"/>
              <a:t>中“万物皆文件”</a:t>
            </a:r>
            <a:endParaRPr lang="en-US" altLang="zh-CN" dirty="0"/>
          </a:p>
          <a:p>
            <a:pPr lvl="2"/>
            <a:r>
              <a:rPr lang="en-US" altLang="zh-CN" dirty="0"/>
              <a:t>IO</a:t>
            </a:r>
            <a:r>
              <a:rPr lang="zh-CN" altLang="en-US" dirty="0"/>
              <a:t>系统在文件系统框架内</a:t>
            </a:r>
            <a:endParaRPr lang="en-US" altLang="zh-CN" dirty="0"/>
          </a:p>
          <a:p>
            <a:pPr lvl="2"/>
            <a:endParaRPr lang="en-US" altLang="zh-CN" dirty="0"/>
          </a:p>
          <a:p>
            <a:pPr lvl="1"/>
            <a:r>
              <a:rPr lang="zh-CN" altLang="en-US" dirty="0"/>
              <a:t>数据文件</a:t>
            </a:r>
            <a:endParaRPr lang="en-US" altLang="zh-CN" dirty="0"/>
          </a:p>
          <a:p>
            <a:pPr lvl="2"/>
            <a:r>
              <a:rPr lang="zh-CN" altLang="en-US" dirty="0"/>
              <a:t>字节序列，可以存储在磁盘上</a:t>
            </a:r>
            <a:endParaRPr lang="en-US" altLang="zh-CN" dirty="0"/>
          </a:p>
          <a:p>
            <a:pPr lvl="1"/>
            <a:r>
              <a:rPr lang="zh-CN" altLang="en-US" dirty="0"/>
              <a:t>特殊文件</a:t>
            </a:r>
            <a:endParaRPr lang="en-US" altLang="zh-CN" dirty="0"/>
          </a:p>
          <a:p>
            <a:pPr lvl="2"/>
            <a:r>
              <a:rPr lang="zh-CN" altLang="en-US" dirty="0"/>
              <a:t>设备文件</a:t>
            </a:r>
            <a:endParaRPr lang="en-US" altLang="zh-CN" dirty="0"/>
          </a:p>
          <a:p>
            <a:pPr lvl="2"/>
            <a:r>
              <a:rPr lang="zh-CN" altLang="en-US" dirty="0"/>
              <a:t>管道文件</a:t>
            </a:r>
            <a:endParaRPr lang="en-US" altLang="zh-CN" dirty="0"/>
          </a:p>
          <a:p>
            <a:pPr lvl="2"/>
            <a:r>
              <a:rPr lang="zh-CN" altLang="en-US" dirty="0"/>
              <a:t>其他</a:t>
            </a:r>
            <a:endParaRPr lang="en-US" altLang="zh-CN" dirty="0"/>
          </a:p>
          <a:p>
            <a:pPr lvl="1"/>
            <a:endParaRPr lang="en-US" altLang="zh-CN" dirty="0"/>
          </a:p>
        </p:txBody>
      </p:sp>
    </p:spTree>
    <p:extLst>
      <p:ext uri="{BB962C8B-B14F-4D97-AF65-F5344CB8AC3E}">
        <p14:creationId xmlns:p14="http://schemas.microsoft.com/office/powerpoint/2010/main" val="325528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a:t>计算机系统间协作</a:t>
            </a:r>
            <a:endParaRPr lang="zh-CN" altLang="en-US" dirty="0"/>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46</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1.6.1</a:t>
            </a:r>
            <a:r>
              <a:rPr lang="zh-CN" altLang="en-US" dirty="0"/>
              <a:t> 网络接口</a:t>
            </a:r>
            <a:endParaRPr lang="en-US" altLang="zh-CN" dirty="0"/>
          </a:p>
          <a:p>
            <a:pPr lvl="1"/>
            <a:endParaRPr lang="en-US" altLang="zh-CN" dirty="0"/>
          </a:p>
        </p:txBody>
      </p:sp>
      <p:pic>
        <p:nvPicPr>
          <p:cNvPr id="3" name="图片 2"/>
          <p:cNvPicPr>
            <a:picLocks noChangeAspect="1"/>
          </p:cNvPicPr>
          <p:nvPr/>
        </p:nvPicPr>
        <p:blipFill>
          <a:blip r:embed="rId3"/>
          <a:stretch>
            <a:fillRect/>
          </a:stretch>
        </p:blipFill>
        <p:spPr>
          <a:xfrm>
            <a:off x="2718434" y="1786921"/>
            <a:ext cx="6019165" cy="4716166"/>
          </a:xfrm>
          <a:prstGeom prst="rect">
            <a:avLst/>
          </a:prstGeom>
        </p:spPr>
      </p:pic>
      <p:sp>
        <p:nvSpPr>
          <p:cNvPr id="5" name="椭圆 4"/>
          <p:cNvSpPr/>
          <p:nvPr/>
        </p:nvSpPr>
        <p:spPr>
          <a:xfrm>
            <a:off x="7395210" y="4766310"/>
            <a:ext cx="1474470" cy="195516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66770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47</a:t>
            </a:fld>
            <a:endParaRPr lang="zh-CN" altLang="en-US"/>
          </a:p>
        </p:txBody>
      </p:sp>
      <p:sp>
        <p:nvSpPr>
          <p:cNvPr id="3" name="内容占位符 2"/>
          <p:cNvSpPr txBox="1">
            <a:spLocks/>
          </p:cNvSpPr>
          <p:nvPr/>
        </p:nvSpPr>
        <p:spPr>
          <a:xfrm>
            <a:off x="849630" y="82746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1.6.2</a:t>
            </a:r>
            <a:r>
              <a:rPr lang="zh-CN" altLang="en-US" dirty="0"/>
              <a:t> 网络协议</a:t>
            </a:r>
            <a:endParaRPr lang="en-US" altLang="zh-CN" dirty="0"/>
          </a:p>
          <a:p>
            <a:pPr lvl="1"/>
            <a:r>
              <a:rPr lang="zh-CN" altLang="en-US" dirty="0"/>
              <a:t>应用层协议</a:t>
            </a:r>
            <a:endParaRPr lang="en-US" altLang="zh-CN" dirty="0"/>
          </a:p>
          <a:p>
            <a:pPr lvl="1"/>
            <a:r>
              <a:rPr lang="en-US" altLang="zh-CN" dirty="0"/>
              <a:t>TCP/IP</a:t>
            </a:r>
          </a:p>
          <a:p>
            <a:pPr lvl="1"/>
            <a:endParaRPr lang="en-US" altLang="zh-CN" dirty="0"/>
          </a:p>
        </p:txBody>
      </p:sp>
      <p:pic>
        <p:nvPicPr>
          <p:cNvPr id="4" name="图片 3"/>
          <p:cNvPicPr>
            <a:picLocks noChangeAspect="1"/>
          </p:cNvPicPr>
          <p:nvPr/>
        </p:nvPicPr>
        <p:blipFill>
          <a:blip r:embed="rId3"/>
          <a:stretch>
            <a:fillRect/>
          </a:stretch>
        </p:blipFill>
        <p:spPr>
          <a:xfrm>
            <a:off x="1257300" y="3032760"/>
            <a:ext cx="9447848" cy="2076450"/>
          </a:xfrm>
          <a:prstGeom prst="rect">
            <a:avLst/>
          </a:prstGeom>
        </p:spPr>
      </p:pic>
    </p:spTree>
    <p:extLst>
      <p:ext uri="{BB962C8B-B14F-4D97-AF65-F5344CB8AC3E}">
        <p14:creationId xmlns:p14="http://schemas.microsoft.com/office/powerpoint/2010/main" val="2691588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并行技术</a:t>
            </a:r>
          </a:p>
        </p:txBody>
      </p:sp>
      <p:sp>
        <p:nvSpPr>
          <p:cNvPr id="4" name="灯片编号占位符 3"/>
          <p:cNvSpPr>
            <a:spLocks noGrp="1"/>
          </p:cNvSpPr>
          <p:nvPr>
            <p:ph type="sldNum" sz="quarter" idx="12"/>
          </p:nvPr>
        </p:nvSpPr>
        <p:spPr/>
        <p:txBody>
          <a:bodyPr/>
          <a:lstStyle/>
          <a:p>
            <a:pPr>
              <a:defRPr/>
            </a:pPr>
            <a:fld id="{392EB7A3-68BD-4CAE-8C14-8063AF6D8FB4}" type="slidenum">
              <a:rPr lang="zh-CN" altLang="en-US" smtClean="0"/>
              <a:pPr>
                <a:defRPr/>
              </a:pPr>
              <a:t>48</a:t>
            </a:fld>
            <a:endParaRPr lang="zh-CN" altLang="en-US"/>
          </a:p>
        </p:txBody>
      </p:sp>
      <p:sp>
        <p:nvSpPr>
          <p:cNvPr id="8" name="内容占位符 2"/>
          <p:cNvSpPr txBox="1">
            <a:spLocks/>
          </p:cNvSpPr>
          <p:nvPr/>
        </p:nvSpPr>
        <p:spPr>
          <a:xfrm>
            <a:off x="769620" y="111321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1.7.1</a:t>
            </a:r>
            <a:r>
              <a:rPr lang="zh-CN" altLang="en-US" dirty="0"/>
              <a:t> 并发与并行</a:t>
            </a:r>
            <a:endParaRPr lang="en-US" altLang="zh-CN" dirty="0"/>
          </a:p>
          <a:p>
            <a:pPr lvl="1"/>
            <a:r>
              <a:rPr lang="zh-CN" altLang="en-US" dirty="0"/>
              <a:t>同时性</a:t>
            </a:r>
            <a:r>
              <a:rPr lang="en-US" altLang="zh-CN" dirty="0"/>
              <a:t>simultaneity</a:t>
            </a:r>
            <a:r>
              <a:rPr lang="zh-CN" altLang="en-US" dirty="0"/>
              <a:t>，多个事件同时在发生</a:t>
            </a:r>
            <a:endParaRPr lang="en-US" altLang="zh-CN" dirty="0"/>
          </a:p>
          <a:p>
            <a:pPr lvl="1"/>
            <a:r>
              <a:rPr lang="zh-CN" altLang="en-US" dirty="0"/>
              <a:t>并发</a:t>
            </a:r>
            <a:r>
              <a:rPr lang="en-US" altLang="zh-CN" dirty="0"/>
              <a:t>concurrency</a:t>
            </a:r>
            <a:r>
              <a:rPr lang="zh-CN" altLang="en-US" dirty="0"/>
              <a:t>，一段时间内的多个事件在活动（可以是交织进行的）</a:t>
            </a:r>
            <a:endParaRPr lang="en-US" altLang="zh-CN" dirty="0"/>
          </a:p>
          <a:p>
            <a:pPr lvl="1"/>
            <a:r>
              <a:rPr lang="zh-CN" altLang="en-US" dirty="0"/>
              <a:t>并行</a:t>
            </a:r>
            <a:r>
              <a:rPr lang="en-US" altLang="zh-CN" dirty="0"/>
              <a:t>parallelism</a:t>
            </a:r>
            <a:r>
              <a:rPr lang="zh-CN" altLang="en-US" dirty="0"/>
              <a:t>，包含同时性和并发性</a:t>
            </a:r>
            <a:endParaRPr lang="en-US" altLang="zh-CN" dirty="0"/>
          </a:p>
        </p:txBody>
      </p:sp>
    </p:spTree>
    <p:extLst>
      <p:ext uri="{BB962C8B-B14F-4D97-AF65-F5344CB8AC3E}">
        <p14:creationId xmlns:p14="http://schemas.microsoft.com/office/powerpoint/2010/main" val="430645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7400851" y="1857269"/>
            <a:ext cx="4791149" cy="4292071"/>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49</a:t>
            </a:fld>
            <a:endParaRPr lang="zh-CN" altLang="en-US"/>
          </a:p>
        </p:txBody>
      </p:sp>
      <p:sp>
        <p:nvSpPr>
          <p:cNvPr id="3" name="内容占位符 2"/>
          <p:cNvSpPr txBox="1">
            <a:spLocks/>
          </p:cNvSpPr>
          <p:nvPr/>
        </p:nvSpPr>
        <p:spPr>
          <a:xfrm>
            <a:off x="278130" y="67887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1.7.2</a:t>
            </a:r>
            <a:r>
              <a:rPr lang="zh-CN" altLang="en-US" dirty="0"/>
              <a:t> 不同层次的并行</a:t>
            </a:r>
            <a:endParaRPr lang="en-US" altLang="zh-CN" dirty="0"/>
          </a:p>
          <a:p>
            <a:pPr lvl="1"/>
            <a:r>
              <a:rPr lang="zh-CN" altLang="en-US" dirty="0"/>
              <a:t>线程级并发</a:t>
            </a:r>
            <a:endParaRPr lang="en-US" altLang="zh-CN" dirty="0"/>
          </a:p>
          <a:p>
            <a:pPr lvl="2"/>
            <a:r>
              <a:rPr lang="zh-CN" altLang="en-US" dirty="0"/>
              <a:t>单处理器系统上的多进程</a:t>
            </a:r>
            <a:r>
              <a:rPr lang="en-US" altLang="zh-CN" dirty="0"/>
              <a:t>/</a:t>
            </a:r>
            <a:r>
              <a:rPr lang="zh-CN" altLang="en-US" dirty="0"/>
              <a:t>多线程并发</a:t>
            </a:r>
            <a:endParaRPr lang="en-US" altLang="zh-CN" dirty="0"/>
          </a:p>
          <a:p>
            <a:pPr lvl="2"/>
            <a:r>
              <a:rPr lang="zh-CN" altLang="en-US" dirty="0"/>
              <a:t>多处理器上的并发</a:t>
            </a:r>
            <a:endParaRPr lang="en-US" altLang="zh-CN" dirty="0"/>
          </a:p>
          <a:p>
            <a:pPr lvl="2"/>
            <a:r>
              <a:rPr lang="zh-CN" altLang="en-US" dirty="0"/>
              <a:t>超线程（</a:t>
            </a:r>
            <a:r>
              <a:rPr lang="en-US" altLang="zh-CN" dirty="0" err="1"/>
              <a:t>hyperthread</a:t>
            </a:r>
            <a:r>
              <a:rPr lang="zh-CN" altLang="en-US" dirty="0"/>
              <a:t>）</a:t>
            </a:r>
            <a:r>
              <a:rPr lang="en-US" altLang="zh-CN" dirty="0"/>
              <a:t>/</a:t>
            </a:r>
            <a:r>
              <a:rPr lang="zh-CN" altLang="en-US" dirty="0"/>
              <a:t>同时多线程上的并发</a:t>
            </a:r>
            <a:endParaRPr lang="en-US" altLang="zh-CN" dirty="0"/>
          </a:p>
          <a:p>
            <a:pPr lvl="3"/>
            <a:r>
              <a:rPr lang="zh-CN" altLang="en-US" dirty="0"/>
              <a:t>普通核上的进程切换需要</a:t>
            </a:r>
            <a:r>
              <a:rPr lang="en-US" altLang="zh-CN" dirty="0"/>
              <a:t>20000</a:t>
            </a:r>
            <a:r>
              <a:rPr lang="zh-CN" altLang="en-US" dirty="0"/>
              <a:t>个时钟周期</a:t>
            </a:r>
            <a:endParaRPr lang="en-US" altLang="zh-CN" dirty="0"/>
          </a:p>
          <a:p>
            <a:pPr lvl="3"/>
            <a:r>
              <a:rPr lang="zh-CN" altLang="en-US" dirty="0"/>
              <a:t>超线程处理器硬件线程切换可以在单个周期完成</a:t>
            </a:r>
            <a:endParaRPr lang="en-US" altLang="zh-CN" dirty="0"/>
          </a:p>
          <a:p>
            <a:pPr lvl="2"/>
            <a:endParaRPr lang="en-US" altLang="zh-CN" dirty="0"/>
          </a:p>
        </p:txBody>
      </p:sp>
      <p:pic>
        <p:nvPicPr>
          <p:cNvPr id="4" name="图片 3"/>
          <p:cNvPicPr>
            <a:picLocks noChangeAspect="1"/>
          </p:cNvPicPr>
          <p:nvPr/>
        </p:nvPicPr>
        <p:blipFill>
          <a:blip r:embed="rId4"/>
          <a:stretch>
            <a:fillRect/>
          </a:stretch>
        </p:blipFill>
        <p:spPr>
          <a:xfrm>
            <a:off x="1553527" y="3915305"/>
            <a:ext cx="4393883" cy="2441046"/>
          </a:xfrm>
          <a:prstGeom prst="rect">
            <a:avLst/>
          </a:prstGeom>
        </p:spPr>
      </p:pic>
      <p:sp>
        <p:nvSpPr>
          <p:cNvPr id="6" name="文本框 5"/>
          <p:cNvSpPr txBox="1"/>
          <p:nvPr/>
        </p:nvSpPr>
        <p:spPr>
          <a:xfrm>
            <a:off x="8023860" y="1487937"/>
            <a:ext cx="2583180" cy="369332"/>
          </a:xfrm>
          <a:prstGeom prst="rect">
            <a:avLst/>
          </a:prstGeom>
          <a:noFill/>
        </p:spPr>
        <p:txBody>
          <a:bodyPr wrap="square" rtlCol="0">
            <a:spAutoFit/>
          </a:bodyPr>
          <a:lstStyle/>
          <a:p>
            <a:r>
              <a:rPr lang="en-US" altLang="zh-CN" b="1" dirty="0"/>
              <a:t>Intel Core i7</a:t>
            </a:r>
            <a:r>
              <a:rPr lang="zh-CN" altLang="en-US" b="1" dirty="0"/>
              <a:t>多核处理器</a:t>
            </a:r>
          </a:p>
        </p:txBody>
      </p:sp>
    </p:spTree>
    <p:extLst>
      <p:ext uri="{BB962C8B-B14F-4D97-AF65-F5344CB8AC3E}">
        <p14:creationId xmlns:p14="http://schemas.microsoft.com/office/powerpoint/2010/main" val="116402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a:extLst>
              <a:ext uri="{FF2B5EF4-FFF2-40B4-BE49-F238E27FC236}">
                <a16:creationId xmlns:a16="http://schemas.microsoft.com/office/drawing/2014/main" id="{8291D444-F8B7-4935-9485-FC09C5029341}"/>
              </a:ext>
            </a:extLst>
          </p:cNvPr>
          <p:cNvSpPr>
            <a:spLocks noGrp="1"/>
          </p:cNvSpPr>
          <p:nvPr>
            <p:ph idx="1"/>
          </p:nvPr>
        </p:nvSpPr>
        <p:spPr>
          <a:xfrm>
            <a:off x="1981200" y="1600201"/>
            <a:ext cx="3251200" cy="796925"/>
          </a:xfrm>
        </p:spPr>
        <p:txBody>
          <a:bodyPr/>
          <a:lstStyle/>
          <a:p>
            <a:r>
              <a:rPr lang="zh-CN" altLang="zh-CN"/>
              <a:t>专业必修课 </a:t>
            </a:r>
          </a:p>
          <a:p>
            <a:endParaRPr lang="zh-CN" altLang="en-US"/>
          </a:p>
        </p:txBody>
      </p:sp>
      <p:sp>
        <p:nvSpPr>
          <p:cNvPr id="7172" name="灯片编号占位符 1">
            <a:extLst>
              <a:ext uri="{FF2B5EF4-FFF2-40B4-BE49-F238E27FC236}">
                <a16:creationId xmlns:a16="http://schemas.microsoft.com/office/drawing/2014/main" id="{F90D581F-2819-499E-9A20-DD83E0367230}"/>
              </a:ext>
            </a:extLst>
          </p:cNvPr>
          <p:cNvSpPr>
            <a:spLocks noGrp="1"/>
          </p:cNvSpPr>
          <p:nvPr>
            <p:ph type="sldNum" sz="quarter" idx="12"/>
          </p:nvPr>
        </p:nvSpPr>
        <p:spPr bwMode="auto">
          <a:xfrm>
            <a:off x="8097838" y="64643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C24497C-6D3D-47B8-ABF2-C98CD0D5904F}" type="slidenum">
              <a:rPr lang="zh-CN" altLang="en-US" sz="1200">
                <a:solidFill>
                  <a:srgbClr val="898989"/>
                </a:solidFill>
              </a:rPr>
              <a:pPr>
                <a:spcBef>
                  <a:spcPct val="0"/>
                </a:spcBef>
                <a:buFontTx/>
                <a:buNone/>
              </a:pPr>
              <a:t>5</a:t>
            </a:fld>
            <a:endParaRPr lang="zh-CN" altLang="en-US" sz="1200">
              <a:solidFill>
                <a:srgbClr val="898989"/>
              </a:solidFill>
            </a:endParaRPr>
          </a:p>
        </p:txBody>
      </p:sp>
      <p:sp>
        <p:nvSpPr>
          <p:cNvPr id="7173" name="文本框 1">
            <a:extLst>
              <a:ext uri="{FF2B5EF4-FFF2-40B4-BE49-F238E27FC236}">
                <a16:creationId xmlns:a16="http://schemas.microsoft.com/office/drawing/2014/main" id="{C435FD29-7DD8-443C-89AF-3B4FB48F5DFD}"/>
              </a:ext>
            </a:extLst>
          </p:cNvPr>
          <p:cNvSpPr txBox="1">
            <a:spLocks noChangeArrowheads="1"/>
          </p:cNvSpPr>
          <p:nvPr/>
        </p:nvSpPr>
        <p:spPr bwMode="auto">
          <a:xfrm>
            <a:off x="6045200" y="1708150"/>
            <a:ext cx="71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a:latin typeface="Arial" panose="020B0604020202020204" pitchFamily="34" charset="0"/>
              </a:rPr>
              <a:t>问题</a:t>
            </a:r>
          </a:p>
        </p:txBody>
      </p:sp>
      <p:sp>
        <p:nvSpPr>
          <p:cNvPr id="7174" name="文本框 5">
            <a:extLst>
              <a:ext uri="{FF2B5EF4-FFF2-40B4-BE49-F238E27FC236}">
                <a16:creationId xmlns:a16="http://schemas.microsoft.com/office/drawing/2014/main" id="{B7C81524-4F4B-44F9-A66E-3DE8DE9C7BE0}"/>
              </a:ext>
            </a:extLst>
          </p:cNvPr>
          <p:cNvSpPr txBox="1">
            <a:spLocks noChangeArrowheads="1"/>
          </p:cNvSpPr>
          <p:nvPr/>
        </p:nvSpPr>
        <p:spPr bwMode="auto">
          <a:xfrm>
            <a:off x="5232400" y="2676525"/>
            <a:ext cx="2357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a:latin typeface="Arial" panose="020B0604020202020204" pitchFamily="34" charset="0"/>
              </a:rPr>
              <a:t>源程序（</a:t>
            </a:r>
            <a:r>
              <a:rPr lang="en-US" altLang="zh-CN" sz="1800">
                <a:latin typeface="Arial" panose="020B0604020202020204" pitchFamily="34" charset="0"/>
              </a:rPr>
              <a:t>C</a:t>
            </a:r>
            <a:r>
              <a:rPr lang="zh-CN" altLang="en-US" sz="1800">
                <a:latin typeface="Arial" panose="020B0604020202020204" pitchFamily="34" charset="0"/>
              </a:rPr>
              <a:t>、</a:t>
            </a:r>
            <a:r>
              <a:rPr lang="en-US" altLang="zh-CN" sz="1800">
                <a:latin typeface="Arial" panose="020B0604020202020204" pitchFamily="34" charset="0"/>
              </a:rPr>
              <a:t>Java</a:t>
            </a:r>
            <a:r>
              <a:rPr lang="zh-CN" altLang="en-US" sz="1800">
                <a:latin typeface="Arial" panose="020B0604020202020204" pitchFamily="34" charset="0"/>
              </a:rPr>
              <a:t>）</a:t>
            </a:r>
          </a:p>
        </p:txBody>
      </p:sp>
      <p:sp>
        <p:nvSpPr>
          <p:cNvPr id="7" name="文本框 6">
            <a:extLst>
              <a:ext uri="{FF2B5EF4-FFF2-40B4-BE49-F238E27FC236}">
                <a16:creationId xmlns:a16="http://schemas.microsoft.com/office/drawing/2014/main" id="{3EF97699-5FB4-4EA3-A46C-67F781761845}"/>
              </a:ext>
            </a:extLst>
          </p:cNvPr>
          <p:cNvSpPr txBox="1"/>
          <p:nvPr/>
        </p:nvSpPr>
        <p:spPr>
          <a:xfrm>
            <a:off x="7897813" y="2197100"/>
            <a:ext cx="1892300" cy="368300"/>
          </a:xfrm>
          <a:prstGeom prst="rect">
            <a:avLst/>
          </a:prstGeom>
          <a:solidFill>
            <a:schemeClr val="accent6">
              <a:lumMod val="40000"/>
              <a:lumOff val="60000"/>
            </a:schemeClr>
          </a:solidFill>
        </p:spPr>
        <p:txBody>
          <a:bodyPr>
            <a:spAutoFit/>
          </a:bodyPr>
          <a:lstStyle/>
          <a:p>
            <a:pPr>
              <a:defRPr/>
            </a:pPr>
            <a:r>
              <a:rPr lang="zh-CN" altLang="en-US" dirty="0"/>
              <a:t>算法、数据结构</a:t>
            </a:r>
          </a:p>
        </p:txBody>
      </p:sp>
      <p:cxnSp>
        <p:nvCxnSpPr>
          <p:cNvPr id="4" name="直接箭头连接符 3">
            <a:extLst>
              <a:ext uri="{FF2B5EF4-FFF2-40B4-BE49-F238E27FC236}">
                <a16:creationId xmlns:a16="http://schemas.microsoft.com/office/drawing/2014/main" id="{48C3C37A-5AD4-4F5C-8830-327665CE70B3}"/>
              </a:ext>
            </a:extLst>
          </p:cNvPr>
          <p:cNvCxnSpPr>
            <a:cxnSpLocks/>
            <a:stCxn id="7173" idx="2"/>
            <a:endCxn id="7174" idx="0"/>
          </p:cNvCxnSpPr>
          <p:nvPr/>
        </p:nvCxnSpPr>
        <p:spPr>
          <a:xfrm>
            <a:off x="6403975" y="2078039"/>
            <a:ext cx="7938" cy="598487"/>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7177" name="文本框 13">
            <a:extLst>
              <a:ext uri="{FF2B5EF4-FFF2-40B4-BE49-F238E27FC236}">
                <a16:creationId xmlns:a16="http://schemas.microsoft.com/office/drawing/2014/main" id="{5BE1A914-9038-49F0-88C3-09338783BB81}"/>
              </a:ext>
            </a:extLst>
          </p:cNvPr>
          <p:cNvSpPr txBox="1">
            <a:spLocks noChangeArrowheads="1"/>
          </p:cNvSpPr>
          <p:nvPr/>
        </p:nvSpPr>
        <p:spPr bwMode="auto">
          <a:xfrm>
            <a:off x="5253039" y="3348038"/>
            <a:ext cx="23574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a:latin typeface="Arial" panose="020B0604020202020204" pitchFamily="34" charset="0"/>
              </a:rPr>
              <a:t>汇编（</a:t>
            </a:r>
            <a:r>
              <a:rPr lang="en-US" altLang="zh-CN" sz="1800">
                <a:latin typeface="Arial" panose="020B0604020202020204" pitchFamily="34" charset="0"/>
              </a:rPr>
              <a:t>x86</a:t>
            </a:r>
            <a:r>
              <a:rPr lang="zh-CN" altLang="en-US" sz="1800">
                <a:latin typeface="Arial" panose="020B0604020202020204" pitchFamily="34" charset="0"/>
              </a:rPr>
              <a:t>、</a:t>
            </a:r>
            <a:r>
              <a:rPr lang="en-US" altLang="zh-CN" sz="1800">
                <a:latin typeface="Arial" panose="020B0604020202020204" pitchFamily="34" charset="0"/>
              </a:rPr>
              <a:t>MIPS</a:t>
            </a:r>
            <a:r>
              <a:rPr lang="zh-CN" altLang="en-US" sz="1800">
                <a:latin typeface="Arial" panose="020B0604020202020204" pitchFamily="34" charset="0"/>
              </a:rPr>
              <a:t>）</a:t>
            </a:r>
            <a:endParaRPr lang="en-US" altLang="zh-CN" sz="1800">
              <a:latin typeface="Arial" panose="020B0604020202020204" pitchFamily="34" charset="0"/>
            </a:endParaRPr>
          </a:p>
          <a:p>
            <a:pPr>
              <a:spcBef>
                <a:spcPct val="0"/>
              </a:spcBef>
              <a:buFontTx/>
              <a:buNone/>
            </a:pPr>
            <a:r>
              <a:rPr lang="zh-CN" altLang="en-US" sz="1800">
                <a:latin typeface="Arial" panose="020B0604020202020204" pitchFamily="34" charset="0"/>
              </a:rPr>
              <a:t>可执行程序（</a:t>
            </a:r>
            <a:r>
              <a:rPr lang="en-US" altLang="zh-CN" sz="1800">
                <a:latin typeface="Arial" panose="020B0604020202020204" pitchFamily="34" charset="0"/>
              </a:rPr>
              <a:t>ELF</a:t>
            </a:r>
            <a:r>
              <a:rPr lang="zh-CN" altLang="en-US" sz="1800">
                <a:latin typeface="Arial" panose="020B0604020202020204" pitchFamily="34" charset="0"/>
              </a:rPr>
              <a:t>）</a:t>
            </a:r>
          </a:p>
        </p:txBody>
      </p:sp>
      <p:sp>
        <p:nvSpPr>
          <p:cNvPr id="19" name="文本框 18">
            <a:extLst>
              <a:ext uri="{FF2B5EF4-FFF2-40B4-BE49-F238E27FC236}">
                <a16:creationId xmlns:a16="http://schemas.microsoft.com/office/drawing/2014/main" id="{944EC286-261E-485B-A346-918463FF6FB5}"/>
              </a:ext>
            </a:extLst>
          </p:cNvPr>
          <p:cNvSpPr txBox="1"/>
          <p:nvPr/>
        </p:nvSpPr>
        <p:spPr>
          <a:xfrm>
            <a:off x="7897813" y="3116263"/>
            <a:ext cx="1892300" cy="368300"/>
          </a:xfrm>
          <a:prstGeom prst="rect">
            <a:avLst/>
          </a:prstGeom>
          <a:solidFill>
            <a:schemeClr val="accent6">
              <a:lumMod val="40000"/>
              <a:lumOff val="60000"/>
            </a:schemeClr>
          </a:solidFill>
          <a:ln w="22225">
            <a:solidFill>
              <a:srgbClr val="FF0000"/>
            </a:solidFill>
          </a:ln>
        </p:spPr>
        <p:txBody>
          <a:bodyPr>
            <a:spAutoFit/>
          </a:bodyPr>
          <a:lstStyle/>
          <a:p>
            <a:pPr algn="ctr">
              <a:defRPr/>
            </a:pPr>
            <a:r>
              <a:rPr lang="zh-CN" altLang="en-US" b="1" dirty="0">
                <a:solidFill>
                  <a:srgbClr val="FF0000"/>
                </a:solidFill>
              </a:rPr>
              <a:t>计算机系统</a:t>
            </a:r>
            <a:r>
              <a:rPr lang="en-US" altLang="zh-CN" b="1" dirty="0">
                <a:solidFill>
                  <a:srgbClr val="FF0000"/>
                </a:solidFill>
              </a:rPr>
              <a:t>2</a:t>
            </a:r>
            <a:endParaRPr lang="zh-CN" altLang="en-US" b="1" dirty="0">
              <a:solidFill>
                <a:srgbClr val="FF0000"/>
              </a:solidFill>
            </a:endParaRPr>
          </a:p>
        </p:txBody>
      </p:sp>
      <p:sp>
        <p:nvSpPr>
          <p:cNvPr id="21" name="文本框 20">
            <a:extLst>
              <a:ext uri="{FF2B5EF4-FFF2-40B4-BE49-F238E27FC236}">
                <a16:creationId xmlns:a16="http://schemas.microsoft.com/office/drawing/2014/main" id="{3B498C26-90F2-431A-86D2-7794F86D6753}"/>
              </a:ext>
            </a:extLst>
          </p:cNvPr>
          <p:cNvSpPr txBox="1"/>
          <p:nvPr/>
        </p:nvSpPr>
        <p:spPr>
          <a:xfrm>
            <a:off x="2111376" y="4386263"/>
            <a:ext cx="1323975" cy="368300"/>
          </a:xfrm>
          <a:prstGeom prst="rect">
            <a:avLst/>
          </a:prstGeom>
          <a:noFill/>
          <a:ln>
            <a:solidFill>
              <a:schemeClr val="accent1">
                <a:shade val="95000"/>
                <a:satMod val="105000"/>
              </a:schemeClr>
            </a:solidFill>
          </a:ln>
        </p:spPr>
        <p:txBody>
          <a:bodyPr>
            <a:spAutoFit/>
          </a:bodyPr>
          <a:lstStyle/>
          <a:p>
            <a:pPr>
              <a:defRPr/>
            </a:pPr>
            <a:r>
              <a:rPr lang="en-US" altLang="zh-CN" dirty="0"/>
              <a:t>HelloWorld</a:t>
            </a:r>
            <a:endParaRPr lang="zh-CN" altLang="en-US" dirty="0"/>
          </a:p>
        </p:txBody>
      </p:sp>
      <p:sp>
        <p:nvSpPr>
          <p:cNvPr id="22" name="文本框 21">
            <a:extLst>
              <a:ext uri="{FF2B5EF4-FFF2-40B4-BE49-F238E27FC236}">
                <a16:creationId xmlns:a16="http://schemas.microsoft.com/office/drawing/2014/main" id="{24B3FD30-32B6-4D5A-8339-B14466CF7BF8}"/>
              </a:ext>
            </a:extLst>
          </p:cNvPr>
          <p:cNvSpPr txBox="1"/>
          <p:nvPr/>
        </p:nvSpPr>
        <p:spPr>
          <a:xfrm>
            <a:off x="3679825" y="4383089"/>
            <a:ext cx="1543050" cy="369887"/>
          </a:xfrm>
          <a:prstGeom prst="rect">
            <a:avLst/>
          </a:prstGeom>
          <a:noFill/>
          <a:ln>
            <a:solidFill>
              <a:schemeClr val="accent1">
                <a:shade val="95000"/>
                <a:satMod val="105000"/>
              </a:schemeClr>
            </a:solidFill>
          </a:ln>
        </p:spPr>
        <p:txBody>
          <a:bodyPr>
            <a:spAutoFit/>
          </a:bodyPr>
          <a:lstStyle/>
          <a:p>
            <a:pPr>
              <a:defRPr/>
            </a:pPr>
            <a:r>
              <a:rPr lang="en-US" altLang="zh-CN" dirty="0"/>
              <a:t>PowerPoint</a:t>
            </a:r>
            <a:endParaRPr lang="zh-CN" altLang="en-US" dirty="0"/>
          </a:p>
        </p:txBody>
      </p:sp>
      <p:sp>
        <p:nvSpPr>
          <p:cNvPr id="23" name="文本框 22">
            <a:extLst>
              <a:ext uri="{FF2B5EF4-FFF2-40B4-BE49-F238E27FC236}">
                <a16:creationId xmlns:a16="http://schemas.microsoft.com/office/drawing/2014/main" id="{2DBF9D48-844F-4980-B626-29A6A3AE2D47}"/>
              </a:ext>
            </a:extLst>
          </p:cNvPr>
          <p:cNvSpPr txBox="1"/>
          <p:nvPr/>
        </p:nvSpPr>
        <p:spPr>
          <a:xfrm>
            <a:off x="5467350" y="4397375"/>
            <a:ext cx="647700" cy="368300"/>
          </a:xfrm>
          <a:prstGeom prst="rect">
            <a:avLst/>
          </a:prstGeom>
          <a:noFill/>
          <a:ln>
            <a:solidFill>
              <a:schemeClr val="accent1">
                <a:shade val="95000"/>
                <a:satMod val="105000"/>
              </a:schemeClr>
            </a:solidFill>
          </a:ln>
        </p:spPr>
        <p:txBody>
          <a:bodyPr>
            <a:spAutoFit/>
          </a:bodyPr>
          <a:lstStyle/>
          <a:p>
            <a:pPr>
              <a:defRPr/>
            </a:pPr>
            <a:r>
              <a:rPr lang="en-US" altLang="zh-CN" dirty="0"/>
              <a:t>QQ</a:t>
            </a:r>
            <a:endParaRPr lang="zh-CN" altLang="en-US" dirty="0"/>
          </a:p>
        </p:txBody>
      </p:sp>
      <p:sp>
        <p:nvSpPr>
          <p:cNvPr id="34" name="文本框 33">
            <a:extLst>
              <a:ext uri="{FF2B5EF4-FFF2-40B4-BE49-F238E27FC236}">
                <a16:creationId xmlns:a16="http://schemas.microsoft.com/office/drawing/2014/main" id="{385A5675-51ED-41F5-9ACF-82E173A85139}"/>
              </a:ext>
            </a:extLst>
          </p:cNvPr>
          <p:cNvSpPr txBox="1"/>
          <p:nvPr/>
        </p:nvSpPr>
        <p:spPr>
          <a:xfrm>
            <a:off x="6359526" y="4397375"/>
            <a:ext cx="811213" cy="368300"/>
          </a:xfrm>
          <a:prstGeom prst="rect">
            <a:avLst/>
          </a:prstGeom>
          <a:noFill/>
          <a:ln>
            <a:solidFill>
              <a:schemeClr val="accent1">
                <a:shade val="95000"/>
                <a:satMod val="105000"/>
              </a:schemeClr>
            </a:solidFill>
          </a:ln>
        </p:spPr>
        <p:txBody>
          <a:bodyPr>
            <a:spAutoFit/>
          </a:bodyPr>
          <a:lstStyle/>
          <a:p>
            <a:pPr>
              <a:defRPr/>
            </a:pPr>
            <a:r>
              <a:rPr lang="en-US" altLang="zh-CN" dirty="0"/>
              <a:t>Word</a:t>
            </a:r>
            <a:endParaRPr lang="zh-CN" altLang="en-US" dirty="0"/>
          </a:p>
        </p:txBody>
      </p:sp>
      <p:cxnSp>
        <p:nvCxnSpPr>
          <p:cNvPr id="36" name="直接箭头连接符 35">
            <a:extLst>
              <a:ext uri="{FF2B5EF4-FFF2-40B4-BE49-F238E27FC236}">
                <a16:creationId xmlns:a16="http://schemas.microsoft.com/office/drawing/2014/main" id="{7F1F942E-8A10-4AEB-881B-DD9F259DB316}"/>
              </a:ext>
            </a:extLst>
          </p:cNvPr>
          <p:cNvCxnSpPr>
            <a:cxnSpLocks/>
          </p:cNvCxnSpPr>
          <p:nvPr/>
        </p:nvCxnSpPr>
        <p:spPr>
          <a:xfrm>
            <a:off x="6397625" y="3040064"/>
            <a:ext cx="6350" cy="312737"/>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7184" name="文本框 37">
            <a:extLst>
              <a:ext uri="{FF2B5EF4-FFF2-40B4-BE49-F238E27FC236}">
                <a16:creationId xmlns:a16="http://schemas.microsoft.com/office/drawing/2014/main" id="{DF406012-7EC8-4B9A-958D-7D16489C336C}"/>
              </a:ext>
            </a:extLst>
          </p:cNvPr>
          <p:cNvSpPr txBox="1">
            <a:spLocks noChangeArrowheads="1"/>
          </p:cNvSpPr>
          <p:nvPr/>
        </p:nvSpPr>
        <p:spPr bwMode="auto">
          <a:xfrm>
            <a:off x="6115050" y="5362575"/>
            <a:ext cx="806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a:latin typeface="Arial" panose="020B0604020202020204" pitchFamily="34" charset="0"/>
              </a:rPr>
              <a:t>ISA </a:t>
            </a:r>
            <a:endParaRPr lang="zh-CN" altLang="en-US" sz="1800">
              <a:latin typeface="Arial" panose="020B0604020202020204" pitchFamily="34" charset="0"/>
            </a:endParaRPr>
          </a:p>
        </p:txBody>
      </p:sp>
      <p:sp>
        <p:nvSpPr>
          <p:cNvPr id="39" name="文本框 38">
            <a:extLst>
              <a:ext uri="{FF2B5EF4-FFF2-40B4-BE49-F238E27FC236}">
                <a16:creationId xmlns:a16="http://schemas.microsoft.com/office/drawing/2014/main" id="{A047AF9C-824E-4400-B674-6087EBCEE112}"/>
              </a:ext>
            </a:extLst>
          </p:cNvPr>
          <p:cNvSpPr txBox="1"/>
          <p:nvPr/>
        </p:nvSpPr>
        <p:spPr>
          <a:xfrm>
            <a:off x="7394576" y="4397375"/>
            <a:ext cx="809625" cy="368300"/>
          </a:xfrm>
          <a:prstGeom prst="rect">
            <a:avLst/>
          </a:prstGeom>
          <a:noFill/>
          <a:ln w="28575">
            <a:solidFill>
              <a:schemeClr val="accent1">
                <a:shade val="95000"/>
                <a:satMod val="105000"/>
              </a:schemeClr>
            </a:solidFill>
          </a:ln>
        </p:spPr>
        <p:txBody>
          <a:bodyPr>
            <a:spAutoFit/>
          </a:bodyPr>
          <a:lstStyle/>
          <a:p>
            <a:pPr algn="ctr">
              <a:defRPr/>
            </a:pPr>
            <a:r>
              <a:rPr lang="en-US" altLang="zh-CN" b="1" dirty="0">
                <a:solidFill>
                  <a:srgbClr val="FF0000"/>
                </a:solidFill>
              </a:rPr>
              <a:t>OS</a:t>
            </a:r>
            <a:endParaRPr lang="zh-CN" altLang="en-US" b="1" dirty="0">
              <a:solidFill>
                <a:srgbClr val="FF0000"/>
              </a:solidFill>
            </a:endParaRPr>
          </a:p>
        </p:txBody>
      </p:sp>
      <p:sp>
        <p:nvSpPr>
          <p:cNvPr id="40" name="文本框 39">
            <a:extLst>
              <a:ext uri="{FF2B5EF4-FFF2-40B4-BE49-F238E27FC236}">
                <a16:creationId xmlns:a16="http://schemas.microsoft.com/office/drawing/2014/main" id="{2B763340-F24B-47F4-B7FF-50028C6C1E88}"/>
              </a:ext>
            </a:extLst>
          </p:cNvPr>
          <p:cNvSpPr txBox="1"/>
          <p:nvPr/>
        </p:nvSpPr>
        <p:spPr>
          <a:xfrm>
            <a:off x="8537576" y="4397375"/>
            <a:ext cx="1254125" cy="368300"/>
          </a:xfrm>
          <a:prstGeom prst="rect">
            <a:avLst/>
          </a:prstGeom>
          <a:solidFill>
            <a:schemeClr val="accent6">
              <a:lumMod val="40000"/>
              <a:lumOff val="60000"/>
            </a:schemeClr>
          </a:solidFill>
          <a:ln w="22225">
            <a:noFill/>
          </a:ln>
        </p:spPr>
        <p:txBody>
          <a:bodyPr>
            <a:spAutoFit/>
          </a:bodyPr>
          <a:lstStyle/>
          <a:p>
            <a:pPr algn="ctr">
              <a:defRPr/>
            </a:pPr>
            <a:r>
              <a:rPr lang="zh-CN" altLang="en-US" dirty="0"/>
              <a:t>操作系统</a:t>
            </a:r>
          </a:p>
        </p:txBody>
      </p:sp>
      <p:cxnSp>
        <p:nvCxnSpPr>
          <p:cNvPr id="41" name="直接箭头连接符 40">
            <a:extLst>
              <a:ext uri="{FF2B5EF4-FFF2-40B4-BE49-F238E27FC236}">
                <a16:creationId xmlns:a16="http://schemas.microsoft.com/office/drawing/2014/main" id="{5B987B76-16E3-4601-82D3-69C16E3FC0A1}"/>
              </a:ext>
            </a:extLst>
          </p:cNvPr>
          <p:cNvCxnSpPr>
            <a:cxnSpLocks/>
            <a:stCxn id="21" idx="2"/>
            <a:endCxn id="7184" idx="0"/>
          </p:cNvCxnSpPr>
          <p:nvPr/>
        </p:nvCxnSpPr>
        <p:spPr>
          <a:xfrm>
            <a:off x="2773363" y="4754563"/>
            <a:ext cx="3744912" cy="608012"/>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96F5D9A-8B18-4C51-857C-902E92EBF318}"/>
              </a:ext>
            </a:extLst>
          </p:cNvPr>
          <p:cNvCxnSpPr>
            <a:cxnSpLocks/>
            <a:stCxn id="22" idx="2"/>
            <a:endCxn id="7184" idx="0"/>
          </p:cNvCxnSpPr>
          <p:nvPr/>
        </p:nvCxnSpPr>
        <p:spPr>
          <a:xfrm>
            <a:off x="4451351" y="4752975"/>
            <a:ext cx="2066925" cy="6096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97E62630-2ADB-4B4F-8FBF-9912E26FCB2F}"/>
              </a:ext>
            </a:extLst>
          </p:cNvPr>
          <p:cNvCxnSpPr>
            <a:cxnSpLocks/>
            <a:stCxn id="23" idx="2"/>
            <a:endCxn id="7184" idx="0"/>
          </p:cNvCxnSpPr>
          <p:nvPr/>
        </p:nvCxnSpPr>
        <p:spPr>
          <a:xfrm>
            <a:off x="5791201" y="4765675"/>
            <a:ext cx="727075" cy="5969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83C6C0B-E50C-492F-A310-74F8C13D57D5}"/>
              </a:ext>
            </a:extLst>
          </p:cNvPr>
          <p:cNvCxnSpPr>
            <a:cxnSpLocks/>
            <a:stCxn id="34" idx="2"/>
            <a:endCxn id="7184" idx="0"/>
          </p:cNvCxnSpPr>
          <p:nvPr/>
        </p:nvCxnSpPr>
        <p:spPr>
          <a:xfrm flipH="1">
            <a:off x="6518276" y="4765675"/>
            <a:ext cx="246063" cy="5969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DA774865-EB73-40E1-9446-6F00AE710B2D}"/>
              </a:ext>
            </a:extLst>
          </p:cNvPr>
          <p:cNvCxnSpPr>
            <a:cxnSpLocks/>
            <a:stCxn id="39" idx="2"/>
            <a:endCxn id="7184" idx="0"/>
          </p:cNvCxnSpPr>
          <p:nvPr/>
        </p:nvCxnSpPr>
        <p:spPr>
          <a:xfrm flipH="1">
            <a:off x="6518276" y="4765675"/>
            <a:ext cx="1281113" cy="596900"/>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443C490-6890-4B82-8D50-BF6FD1DD3EEA}"/>
              </a:ext>
            </a:extLst>
          </p:cNvPr>
          <p:cNvCxnSpPr>
            <a:cxnSpLocks/>
          </p:cNvCxnSpPr>
          <p:nvPr/>
        </p:nvCxnSpPr>
        <p:spPr>
          <a:xfrm>
            <a:off x="6397625" y="5703889"/>
            <a:ext cx="6350" cy="312737"/>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7193" name="文本框 65">
            <a:extLst>
              <a:ext uri="{FF2B5EF4-FFF2-40B4-BE49-F238E27FC236}">
                <a16:creationId xmlns:a16="http://schemas.microsoft.com/office/drawing/2014/main" id="{84015CE3-E5F0-4D7B-A85C-2A5BDE34D88E}"/>
              </a:ext>
            </a:extLst>
          </p:cNvPr>
          <p:cNvSpPr txBox="1">
            <a:spLocks noChangeArrowheads="1"/>
          </p:cNvSpPr>
          <p:nvPr/>
        </p:nvSpPr>
        <p:spPr bwMode="auto">
          <a:xfrm>
            <a:off x="3435351" y="5973764"/>
            <a:ext cx="441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en-US" altLang="zh-CN" sz="1800">
                <a:latin typeface="Arial" panose="020B0604020202020204" pitchFamily="34" charset="0"/>
              </a:rPr>
              <a:t>Micro ISA</a:t>
            </a:r>
            <a:r>
              <a:rPr lang="zh-CN" altLang="en-US" sz="1800">
                <a:latin typeface="Arial" panose="020B0604020202020204" pitchFamily="34" charset="0"/>
              </a:rPr>
              <a:t>（数据通路、存储层次</a:t>
            </a:r>
            <a:r>
              <a:rPr lang="en-US" altLang="zh-CN" sz="1800">
                <a:latin typeface="Arial" panose="020B0604020202020204" pitchFamily="34" charset="0"/>
              </a:rPr>
              <a:t>…</a:t>
            </a:r>
            <a:r>
              <a:rPr lang="zh-CN" altLang="en-US" sz="1800">
                <a:latin typeface="Arial" panose="020B0604020202020204" pitchFamily="34" charset="0"/>
              </a:rPr>
              <a:t>）</a:t>
            </a:r>
            <a:r>
              <a:rPr lang="en-US" altLang="zh-CN" sz="1800">
                <a:latin typeface="Arial" panose="020B0604020202020204" pitchFamily="34" charset="0"/>
              </a:rPr>
              <a:t> </a:t>
            </a:r>
            <a:endParaRPr lang="zh-CN" altLang="en-US" sz="1800">
              <a:latin typeface="Arial" panose="020B0604020202020204" pitchFamily="34" charset="0"/>
            </a:endParaRPr>
          </a:p>
        </p:txBody>
      </p:sp>
      <p:sp>
        <p:nvSpPr>
          <p:cNvPr id="69" name="文本框 68">
            <a:extLst>
              <a:ext uri="{FF2B5EF4-FFF2-40B4-BE49-F238E27FC236}">
                <a16:creationId xmlns:a16="http://schemas.microsoft.com/office/drawing/2014/main" id="{47D3AFAA-0421-44FF-8554-DFF9E53DFB55}"/>
              </a:ext>
            </a:extLst>
          </p:cNvPr>
          <p:cNvSpPr txBox="1"/>
          <p:nvPr/>
        </p:nvSpPr>
        <p:spPr>
          <a:xfrm>
            <a:off x="7897813" y="5915025"/>
            <a:ext cx="1892300" cy="369888"/>
          </a:xfrm>
          <a:prstGeom prst="rect">
            <a:avLst/>
          </a:prstGeom>
          <a:solidFill>
            <a:schemeClr val="accent6">
              <a:lumMod val="40000"/>
              <a:lumOff val="60000"/>
            </a:schemeClr>
          </a:solidFill>
        </p:spPr>
        <p:txBody>
          <a:bodyPr>
            <a:spAutoFit/>
          </a:bodyPr>
          <a:lstStyle/>
          <a:p>
            <a:pPr algn="ctr">
              <a:defRPr/>
            </a:pPr>
            <a:r>
              <a:rPr lang="zh-CN" altLang="en-US" dirty="0"/>
              <a:t>计算机系统</a:t>
            </a:r>
            <a:r>
              <a:rPr lang="en-US" altLang="zh-CN" dirty="0"/>
              <a:t>3</a:t>
            </a:r>
            <a:endParaRPr lang="zh-CN" altLang="en-US" dirty="0"/>
          </a:p>
        </p:txBody>
      </p:sp>
      <p:cxnSp>
        <p:nvCxnSpPr>
          <p:cNvPr id="7192" name="直接连接符 7191">
            <a:extLst>
              <a:ext uri="{FF2B5EF4-FFF2-40B4-BE49-F238E27FC236}">
                <a16:creationId xmlns:a16="http://schemas.microsoft.com/office/drawing/2014/main" id="{805F50D6-3A7F-496D-9179-3298767D29A4}"/>
              </a:ext>
            </a:extLst>
          </p:cNvPr>
          <p:cNvCxnSpPr/>
          <p:nvPr/>
        </p:nvCxnSpPr>
        <p:spPr>
          <a:xfrm>
            <a:off x="7269163" y="4113213"/>
            <a:ext cx="0" cy="143351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50</a:t>
            </a:fld>
            <a:endParaRPr lang="zh-CN" altLang="en-US"/>
          </a:p>
        </p:txBody>
      </p:sp>
      <p:sp>
        <p:nvSpPr>
          <p:cNvPr id="5" name="内容占位符 2"/>
          <p:cNvSpPr txBox="1">
            <a:spLocks/>
          </p:cNvSpPr>
          <p:nvPr/>
        </p:nvSpPr>
        <p:spPr>
          <a:xfrm>
            <a:off x="278130" y="67887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t>指令级并行</a:t>
            </a:r>
            <a:endParaRPr lang="en-US" altLang="zh-CN" dirty="0"/>
          </a:p>
          <a:p>
            <a:pPr lvl="2"/>
            <a:r>
              <a:rPr lang="zh-CN" altLang="en-US" dirty="0"/>
              <a:t>处理器可以同时执行多条指令的属性成为指令级并行（</a:t>
            </a:r>
            <a:r>
              <a:rPr lang="en-US" altLang="zh-CN" dirty="0"/>
              <a:t>ILP</a:t>
            </a:r>
            <a:r>
              <a:rPr lang="zh-CN" altLang="en-US" dirty="0"/>
              <a:t>，</a:t>
            </a:r>
            <a:r>
              <a:rPr lang="en-US" altLang="zh-CN" dirty="0"/>
              <a:t>Instruction Level Parallelism</a:t>
            </a:r>
            <a:r>
              <a:rPr lang="zh-CN" altLang="en-US" dirty="0"/>
              <a:t>）</a:t>
            </a:r>
            <a:endParaRPr lang="en-US" altLang="zh-CN" dirty="0"/>
          </a:p>
          <a:p>
            <a:pPr lvl="2"/>
            <a:r>
              <a:rPr lang="zh-CN" altLang="en-US" dirty="0"/>
              <a:t>流水</a:t>
            </a:r>
            <a:endParaRPr lang="en-US" altLang="zh-CN" dirty="0"/>
          </a:p>
          <a:p>
            <a:pPr lvl="2"/>
            <a:r>
              <a:rPr lang="zh-CN" altLang="en-US" dirty="0"/>
              <a:t>超标量（</a:t>
            </a:r>
            <a:r>
              <a:rPr lang="en-US" altLang="zh-CN" dirty="0" err="1"/>
              <a:t>superscale</a:t>
            </a:r>
            <a:r>
              <a:rPr lang="zh-CN" altLang="en-US" dirty="0"/>
              <a:t>）</a:t>
            </a:r>
            <a:r>
              <a:rPr lang="en-US" altLang="zh-CN" dirty="0"/>
              <a:t>/</a:t>
            </a:r>
            <a:r>
              <a:rPr lang="zh-CN" altLang="en-US" dirty="0"/>
              <a:t>多发射等技术</a:t>
            </a:r>
            <a:endParaRPr lang="en-US" altLang="zh-CN" dirty="0"/>
          </a:p>
          <a:p>
            <a:pPr lvl="3"/>
            <a:r>
              <a:rPr lang="zh-CN" altLang="en-US" dirty="0"/>
              <a:t>一个周期可以发送</a:t>
            </a:r>
            <a:r>
              <a:rPr lang="en-US" altLang="zh-CN" dirty="0"/>
              <a:t>/</a:t>
            </a:r>
            <a:r>
              <a:rPr lang="zh-CN" altLang="en-US" dirty="0"/>
              <a:t>完成一条以上指令</a:t>
            </a:r>
            <a:endParaRPr lang="en-US" altLang="zh-CN" dirty="0"/>
          </a:p>
          <a:p>
            <a:pPr lvl="3"/>
            <a:endParaRPr lang="en-US" altLang="zh-CN" dirty="0"/>
          </a:p>
          <a:p>
            <a:pPr lvl="1"/>
            <a:r>
              <a:rPr lang="zh-CN" altLang="en-US" dirty="0"/>
              <a:t>数据并行</a:t>
            </a:r>
            <a:endParaRPr lang="en-US" altLang="zh-CN" dirty="0"/>
          </a:p>
          <a:p>
            <a:pPr lvl="2"/>
            <a:r>
              <a:rPr lang="zh-CN" altLang="en-US" dirty="0"/>
              <a:t>处理器使用特殊硬件允许一条指令完成多个数据的处理</a:t>
            </a:r>
            <a:endParaRPr lang="en-US" altLang="zh-CN" dirty="0"/>
          </a:p>
          <a:p>
            <a:pPr lvl="2"/>
            <a:r>
              <a:rPr lang="zh-CN" altLang="en-US" dirty="0"/>
              <a:t>称为单指令流多数据流</a:t>
            </a:r>
            <a:r>
              <a:rPr lang="en-US" altLang="zh-CN" dirty="0"/>
              <a:t>SIMD</a:t>
            </a:r>
          </a:p>
        </p:txBody>
      </p:sp>
    </p:spTree>
    <p:extLst>
      <p:ext uri="{BB962C8B-B14F-4D97-AF65-F5344CB8AC3E}">
        <p14:creationId xmlns:p14="http://schemas.microsoft.com/office/powerpoint/2010/main" val="4235412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51</a:t>
            </a:fld>
            <a:endParaRPr lang="zh-CN" altLang="en-US"/>
          </a:p>
        </p:txBody>
      </p:sp>
      <p:sp>
        <p:nvSpPr>
          <p:cNvPr id="3" name="内容占位符 2"/>
          <p:cNvSpPr txBox="1">
            <a:spLocks/>
          </p:cNvSpPr>
          <p:nvPr/>
        </p:nvSpPr>
        <p:spPr>
          <a:xfrm>
            <a:off x="278130" y="678875"/>
            <a:ext cx="10972800" cy="60884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CN" dirty="0"/>
              <a:t>Amdahl</a:t>
            </a:r>
            <a:r>
              <a:rPr lang="zh-CN" altLang="en-US" dirty="0"/>
              <a:t>定理</a:t>
            </a:r>
            <a:endParaRPr lang="en-US" altLang="zh-CN" dirty="0"/>
          </a:p>
          <a:p>
            <a:pPr lvl="2"/>
            <a:r>
              <a:rPr lang="zh-CN" altLang="en-US" dirty="0"/>
              <a:t>对系统某部分的加速时，其对系统整体性能的影响程度取决于该部分工作的所占的比重和加速程度。</a:t>
            </a:r>
            <a:endParaRPr lang="en-US" altLang="zh-CN" dirty="0"/>
          </a:p>
          <a:p>
            <a:pPr lvl="2"/>
            <a:r>
              <a:rPr lang="zh-CN" altLang="en-US"/>
              <a:t>系统为未加速</a:t>
            </a:r>
            <a:r>
              <a:rPr lang="zh-CN" altLang="en-US" dirty="0"/>
              <a:t>时所需时间为</a:t>
            </a:r>
            <a:r>
              <a:rPr lang="en-US" altLang="zh-CN" dirty="0"/>
              <a:t>T</a:t>
            </a:r>
            <a:r>
              <a:rPr lang="en-US" altLang="zh-CN" baseline="-25000" dirty="0"/>
              <a:t>old</a:t>
            </a:r>
            <a:r>
              <a:rPr lang="zh-CN" altLang="en-US" dirty="0"/>
              <a:t>，某部分处理所占比例为</a:t>
            </a:r>
            <a:r>
              <a:rPr lang="en-US" altLang="zh-CN" dirty="0"/>
              <a:t>α</a:t>
            </a:r>
            <a:r>
              <a:rPr lang="zh-CN" altLang="en-US" dirty="0"/>
              <a:t>，该部分性能提升倍数为</a:t>
            </a:r>
            <a:r>
              <a:rPr lang="en-US" altLang="zh-CN" dirty="0"/>
              <a:t>κ</a:t>
            </a:r>
            <a:r>
              <a:rPr lang="zh-CN" altLang="en-US" dirty="0"/>
              <a:t>。即该部分工作需要</a:t>
            </a:r>
            <a:r>
              <a:rPr lang="el-GR" altLang="zh-CN" dirty="0"/>
              <a:t>α</a:t>
            </a:r>
            <a:r>
              <a:rPr lang="en-US" altLang="zh-CN" dirty="0"/>
              <a:t>*T</a:t>
            </a:r>
            <a:r>
              <a:rPr lang="en-US" altLang="zh-CN" baseline="-25000" dirty="0"/>
              <a:t>old</a:t>
            </a:r>
            <a:r>
              <a:rPr lang="zh-CN" altLang="en-US" dirty="0"/>
              <a:t>时间，性能提升后需要</a:t>
            </a:r>
            <a:r>
              <a:rPr lang="el-GR" altLang="zh-CN" dirty="0"/>
              <a:t>α</a:t>
            </a:r>
            <a:r>
              <a:rPr lang="en-US" altLang="zh-CN" dirty="0"/>
              <a:t>*T</a:t>
            </a:r>
            <a:r>
              <a:rPr lang="en-US" altLang="zh-CN" baseline="-25000" dirty="0"/>
              <a:t>old</a:t>
            </a:r>
            <a:r>
              <a:rPr lang="en-US" altLang="zh-CN" dirty="0"/>
              <a:t>/ κ</a:t>
            </a:r>
            <a:r>
              <a:rPr lang="zh-CN" altLang="en-US" dirty="0"/>
              <a:t>。那么新的处理时间为：</a:t>
            </a:r>
            <a:endParaRPr lang="en-US" altLang="zh-CN" dirty="0"/>
          </a:p>
          <a:p>
            <a:pPr lvl="2"/>
            <a:r>
              <a:rPr lang="en-US" altLang="zh-CN" dirty="0" err="1"/>
              <a:t>T</a:t>
            </a:r>
            <a:r>
              <a:rPr lang="en-US" altLang="zh-CN" baseline="-25000" dirty="0" err="1"/>
              <a:t>new</a:t>
            </a:r>
            <a:r>
              <a:rPr lang="en-US" altLang="zh-CN" dirty="0"/>
              <a:t>=</a:t>
            </a:r>
            <a:r>
              <a:rPr lang="zh-CN" altLang="en-US" dirty="0"/>
              <a:t>（</a:t>
            </a:r>
            <a:r>
              <a:rPr lang="en-US" altLang="zh-CN" dirty="0"/>
              <a:t>1- </a:t>
            </a:r>
            <a:r>
              <a:rPr lang="el-GR" altLang="zh-CN" dirty="0"/>
              <a:t>α </a:t>
            </a:r>
            <a:r>
              <a:rPr lang="en-US" altLang="zh-CN" baseline="-25000" dirty="0"/>
              <a:t> </a:t>
            </a:r>
            <a:r>
              <a:rPr lang="zh-CN" altLang="en-US" dirty="0"/>
              <a:t>）</a:t>
            </a:r>
            <a:r>
              <a:rPr lang="en-US" altLang="zh-CN" dirty="0"/>
              <a:t>T</a:t>
            </a:r>
            <a:r>
              <a:rPr lang="en-US" altLang="zh-CN" baseline="-25000" dirty="0"/>
              <a:t>old</a:t>
            </a:r>
            <a:r>
              <a:rPr lang="en-US" altLang="zh-CN" dirty="0"/>
              <a:t>+</a:t>
            </a:r>
            <a:r>
              <a:rPr lang="el-GR" altLang="zh-CN" dirty="0"/>
              <a:t> α</a:t>
            </a:r>
            <a:r>
              <a:rPr lang="en-US" altLang="zh-CN" dirty="0"/>
              <a:t>*T</a:t>
            </a:r>
            <a:r>
              <a:rPr lang="en-US" altLang="zh-CN" baseline="-25000" dirty="0"/>
              <a:t>old</a:t>
            </a:r>
            <a:r>
              <a:rPr lang="en-US" altLang="zh-CN" dirty="0"/>
              <a:t>/ κ	</a:t>
            </a:r>
            <a:r>
              <a:rPr lang="zh-CN" altLang="en-US" dirty="0"/>
              <a:t>  </a:t>
            </a:r>
            <a:r>
              <a:rPr lang="en-US" altLang="zh-CN" dirty="0"/>
              <a:t>= T</a:t>
            </a:r>
            <a:r>
              <a:rPr lang="en-US" altLang="zh-CN" baseline="-25000" dirty="0"/>
              <a:t>old</a:t>
            </a:r>
            <a:r>
              <a:rPr lang="en-US" altLang="zh-CN" dirty="0"/>
              <a:t>[</a:t>
            </a:r>
            <a:r>
              <a:rPr lang="zh-CN" altLang="en-US" dirty="0"/>
              <a:t>（</a:t>
            </a:r>
            <a:r>
              <a:rPr lang="en-US" altLang="zh-CN" dirty="0"/>
              <a:t>1-</a:t>
            </a:r>
            <a:r>
              <a:rPr lang="el-GR" altLang="zh-CN" dirty="0"/>
              <a:t> α</a:t>
            </a:r>
            <a:r>
              <a:rPr lang="en-US" altLang="zh-CN" baseline="-25000" dirty="0"/>
              <a:t> </a:t>
            </a:r>
            <a:r>
              <a:rPr lang="zh-CN" altLang="en-US" dirty="0"/>
              <a:t>）</a:t>
            </a:r>
            <a:r>
              <a:rPr lang="en-US" altLang="zh-CN" dirty="0"/>
              <a:t>+</a:t>
            </a:r>
            <a:r>
              <a:rPr lang="el-GR" altLang="zh-CN" dirty="0"/>
              <a:t>α</a:t>
            </a:r>
            <a:r>
              <a:rPr lang="en-US" altLang="zh-CN" dirty="0"/>
              <a:t>/κ	</a:t>
            </a:r>
            <a:r>
              <a:rPr lang="zh-CN" altLang="en-US" dirty="0"/>
              <a:t> </a:t>
            </a:r>
            <a:r>
              <a:rPr lang="en-US" altLang="zh-CN" dirty="0"/>
              <a:t>]</a:t>
            </a:r>
          </a:p>
          <a:p>
            <a:pPr lvl="2"/>
            <a:r>
              <a:rPr lang="zh-CN" altLang="en-US" dirty="0"/>
              <a:t>加速比：</a:t>
            </a:r>
            <a:endParaRPr lang="en-US" altLang="zh-CN" dirty="0"/>
          </a:p>
          <a:p>
            <a:pPr lvl="2"/>
            <a:r>
              <a:rPr lang="en-US" altLang="zh-CN" dirty="0"/>
              <a:t>S=1 / [(1-</a:t>
            </a:r>
            <a:r>
              <a:rPr lang="el-GR" altLang="zh-CN" dirty="0"/>
              <a:t> α</a:t>
            </a:r>
            <a:r>
              <a:rPr lang="en-US" altLang="zh-CN" dirty="0"/>
              <a:t>)+</a:t>
            </a:r>
            <a:r>
              <a:rPr lang="el-GR" altLang="zh-CN" dirty="0"/>
              <a:t> α </a:t>
            </a:r>
            <a:r>
              <a:rPr lang="en-US" altLang="zh-CN" dirty="0"/>
              <a:t>/ κ]</a:t>
            </a:r>
          </a:p>
          <a:p>
            <a:pPr lvl="2"/>
            <a:r>
              <a:rPr lang="zh-CN" altLang="en-US" dirty="0"/>
              <a:t>例子：</a:t>
            </a:r>
            <a:r>
              <a:rPr lang="en-US" altLang="zh-CN" dirty="0"/>
              <a:t>60%</a:t>
            </a:r>
            <a:r>
              <a:rPr lang="zh-CN" altLang="en-US" dirty="0"/>
              <a:t>的工作，提升</a:t>
            </a:r>
            <a:r>
              <a:rPr lang="en-US" altLang="zh-CN" dirty="0"/>
              <a:t>3</a:t>
            </a:r>
            <a:r>
              <a:rPr lang="zh-CN" altLang="en-US" dirty="0"/>
              <a:t>倍性能</a:t>
            </a:r>
            <a:endParaRPr lang="en-US" altLang="zh-CN" dirty="0"/>
          </a:p>
        </p:txBody>
      </p:sp>
    </p:spTree>
    <p:extLst>
      <p:ext uri="{BB962C8B-B14F-4D97-AF65-F5344CB8AC3E}">
        <p14:creationId xmlns:p14="http://schemas.microsoft.com/office/powerpoint/2010/main" val="3584375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8870CED-E8CE-4807-ADB1-E1C4074D0A94}"/>
              </a:ext>
            </a:extLst>
          </p:cNvPr>
          <p:cNvSpPr>
            <a:spLocks noGrp="1"/>
          </p:cNvSpPr>
          <p:nvPr>
            <p:ph type="sldNum" sz="quarter" idx="12"/>
          </p:nvPr>
        </p:nvSpPr>
        <p:spPr/>
        <p:txBody>
          <a:bodyPr/>
          <a:lstStyle/>
          <a:p>
            <a:pPr>
              <a:defRPr/>
            </a:pPr>
            <a:fld id="{891184C0-916E-4CCA-8FFE-169A3289BBF6}" type="slidenum">
              <a:rPr lang="zh-CN" altLang="en-US" smtClean="0"/>
              <a:pPr>
                <a:defRPr/>
              </a:pPr>
              <a:t>52</a:t>
            </a:fld>
            <a:endParaRPr lang="zh-CN" altLang="en-US"/>
          </a:p>
        </p:txBody>
      </p:sp>
      <p:sp>
        <p:nvSpPr>
          <p:cNvPr id="3" name="矩形 2">
            <a:extLst>
              <a:ext uri="{FF2B5EF4-FFF2-40B4-BE49-F238E27FC236}">
                <a16:creationId xmlns:a16="http://schemas.microsoft.com/office/drawing/2014/main" id="{02792DA6-A8FD-4C32-9043-3B23E61D861F}"/>
              </a:ext>
            </a:extLst>
          </p:cNvPr>
          <p:cNvSpPr/>
          <p:nvPr/>
        </p:nvSpPr>
        <p:spPr>
          <a:xfrm>
            <a:off x="1600228" y="1099650"/>
            <a:ext cx="6855788" cy="646331"/>
          </a:xfrm>
          <a:prstGeom prst="rect">
            <a:avLst/>
          </a:prstGeom>
        </p:spPr>
        <p:txBody>
          <a:bodyPr wrap="none">
            <a:spAutoFit/>
          </a:bodyPr>
          <a:lstStyle/>
          <a:p>
            <a:r>
              <a:rPr lang="zh-CN" altLang="en-US" dirty="0"/>
              <a:t>计算机结构</a:t>
            </a:r>
            <a:endParaRPr lang="en-US" altLang="zh-CN" dirty="0"/>
          </a:p>
          <a:p>
            <a:r>
              <a:rPr lang="zh-CN" altLang="en-US" dirty="0"/>
              <a:t>教学视频（</a:t>
            </a:r>
            <a:r>
              <a:rPr lang="en-US" altLang="zh-CN" dirty="0"/>
              <a:t>19m</a:t>
            </a:r>
            <a:r>
              <a:rPr lang="zh-CN" altLang="en-US" dirty="0"/>
              <a:t>）： </a:t>
            </a:r>
            <a:r>
              <a:rPr lang="en-US" altLang="zh-CN" dirty="0"/>
              <a:t>https://www.bilibili.com/video/av13130225?p=3</a:t>
            </a:r>
            <a:endParaRPr lang="zh-CN" altLang="en-US" dirty="0"/>
          </a:p>
        </p:txBody>
      </p:sp>
    </p:spTree>
    <p:extLst>
      <p:ext uri="{BB962C8B-B14F-4D97-AF65-F5344CB8AC3E}">
        <p14:creationId xmlns:p14="http://schemas.microsoft.com/office/powerpoint/2010/main" val="285944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6</a:t>
            </a:fld>
            <a:endParaRPr lang="zh-CN" altLang="en-US"/>
          </a:p>
        </p:txBody>
      </p:sp>
      <p:sp>
        <p:nvSpPr>
          <p:cNvPr id="3" name="文本框 2"/>
          <p:cNvSpPr txBox="1"/>
          <p:nvPr/>
        </p:nvSpPr>
        <p:spPr>
          <a:xfrm>
            <a:off x="880110" y="868680"/>
            <a:ext cx="10206990" cy="830997"/>
          </a:xfrm>
          <a:prstGeom prst="rect">
            <a:avLst/>
          </a:prstGeom>
          <a:noFill/>
        </p:spPr>
        <p:txBody>
          <a:bodyPr wrap="square" rtlCol="0">
            <a:spAutoFit/>
          </a:bodyPr>
          <a:lstStyle/>
          <a:p>
            <a:r>
              <a:rPr lang="zh-CN" altLang="en-US" sz="2400" b="1" dirty="0"/>
              <a:t>计算机系统：</a:t>
            </a:r>
            <a:r>
              <a:rPr lang="zh-CN" altLang="en-US" sz="2400" dirty="0"/>
              <a:t>由硬件和系统软件组成，应用程序运行在计算机系统之上。</a:t>
            </a:r>
            <a:endParaRPr lang="en-US" altLang="zh-CN" sz="2400" dirty="0"/>
          </a:p>
          <a:p>
            <a:endParaRPr lang="en-US" altLang="zh-CN" sz="2400" dirty="0"/>
          </a:p>
        </p:txBody>
      </p:sp>
      <p:sp>
        <p:nvSpPr>
          <p:cNvPr id="4" name="矩形 3"/>
          <p:cNvSpPr/>
          <p:nvPr/>
        </p:nvSpPr>
        <p:spPr>
          <a:xfrm>
            <a:off x="1868239" y="2689186"/>
            <a:ext cx="6096000" cy="2308324"/>
          </a:xfrm>
          <a:prstGeom prst="rect">
            <a:avLst/>
          </a:prstGeom>
        </p:spPr>
        <p:txBody>
          <a:bodyPr>
            <a:spAutoFit/>
          </a:bodyPr>
          <a:lstStyle/>
          <a:p>
            <a:r>
              <a:rPr lang="en-US" altLang="zh-CN" i="1" dirty="0">
                <a:solidFill>
                  <a:srgbClr val="000000"/>
                </a:solidFill>
                <a:latin typeface="TimesTen-Italic"/>
              </a:rPr>
              <a:t>code/intro/</a:t>
            </a:r>
            <a:r>
              <a:rPr lang="en-US" altLang="zh-CN" i="1" dirty="0" err="1">
                <a:solidFill>
                  <a:srgbClr val="000000"/>
                </a:solidFill>
                <a:latin typeface="TimesTen-Italic"/>
              </a:rPr>
              <a:t>hello.c</a:t>
            </a:r>
            <a:endParaRPr lang="en-US" altLang="zh-CN" i="1" dirty="0">
              <a:solidFill>
                <a:srgbClr val="000000"/>
              </a:solidFill>
              <a:latin typeface="TimesTen-Italic"/>
            </a:endParaRPr>
          </a:p>
          <a:p>
            <a:r>
              <a:rPr lang="en-US" altLang="zh-CN" dirty="0">
                <a:solidFill>
                  <a:srgbClr val="00AEF0"/>
                </a:solidFill>
                <a:latin typeface="StoneSans"/>
              </a:rPr>
              <a:t>1 </a:t>
            </a:r>
            <a:r>
              <a:rPr lang="en-US" altLang="zh-CN" dirty="0">
                <a:solidFill>
                  <a:srgbClr val="000000"/>
                </a:solidFill>
                <a:latin typeface="ZztexMono-Regular"/>
              </a:rPr>
              <a:t>#include &lt;</a:t>
            </a:r>
            <a:r>
              <a:rPr lang="en-US" altLang="zh-CN" dirty="0" err="1">
                <a:solidFill>
                  <a:srgbClr val="000000"/>
                </a:solidFill>
                <a:latin typeface="ZztexMono-Regular"/>
              </a:rPr>
              <a:t>stdio.h</a:t>
            </a:r>
            <a:r>
              <a:rPr lang="en-US" altLang="zh-CN" dirty="0">
                <a:solidFill>
                  <a:srgbClr val="000000"/>
                </a:solidFill>
                <a:latin typeface="ZztexMono-Regular"/>
              </a:rPr>
              <a:t>&gt;</a:t>
            </a:r>
          </a:p>
          <a:p>
            <a:r>
              <a:rPr lang="en-US" altLang="zh-CN" dirty="0">
                <a:solidFill>
                  <a:srgbClr val="00AEF0"/>
                </a:solidFill>
                <a:latin typeface="StoneSans"/>
              </a:rPr>
              <a:t>2</a:t>
            </a:r>
          </a:p>
          <a:p>
            <a:r>
              <a:rPr lang="en-US" altLang="zh-CN" dirty="0">
                <a:solidFill>
                  <a:srgbClr val="00AEF0"/>
                </a:solidFill>
                <a:latin typeface="StoneSans"/>
              </a:rPr>
              <a:t>3 </a:t>
            </a:r>
            <a:r>
              <a:rPr lang="en-US" altLang="zh-CN" dirty="0" err="1">
                <a:solidFill>
                  <a:srgbClr val="000000"/>
                </a:solidFill>
                <a:latin typeface="ZztexMono-Regular"/>
              </a:rPr>
              <a:t>int</a:t>
            </a:r>
            <a:r>
              <a:rPr lang="en-US" altLang="zh-CN" dirty="0">
                <a:solidFill>
                  <a:srgbClr val="000000"/>
                </a:solidFill>
                <a:latin typeface="ZztexMono-Regular"/>
              </a:rPr>
              <a:t> main()</a:t>
            </a:r>
          </a:p>
          <a:p>
            <a:r>
              <a:rPr lang="en-US" altLang="zh-CN" dirty="0">
                <a:solidFill>
                  <a:srgbClr val="00AEF0"/>
                </a:solidFill>
                <a:latin typeface="StoneSans"/>
              </a:rPr>
              <a:t>4 </a:t>
            </a:r>
            <a:r>
              <a:rPr lang="en-US" altLang="zh-CN" dirty="0">
                <a:solidFill>
                  <a:srgbClr val="000000"/>
                </a:solidFill>
                <a:latin typeface="ZztexMono-Regular"/>
              </a:rPr>
              <a:t>{</a:t>
            </a:r>
          </a:p>
          <a:p>
            <a:r>
              <a:rPr lang="en-US" altLang="zh-CN" dirty="0">
                <a:solidFill>
                  <a:srgbClr val="00AEF0"/>
                </a:solidFill>
                <a:latin typeface="StoneSans"/>
              </a:rPr>
              <a:t>5 	</a:t>
            </a:r>
            <a:r>
              <a:rPr lang="en-US" altLang="zh-CN" dirty="0" err="1">
                <a:solidFill>
                  <a:srgbClr val="000000"/>
                </a:solidFill>
                <a:latin typeface="ZztexMono-Regular"/>
              </a:rPr>
              <a:t>printf</a:t>
            </a:r>
            <a:r>
              <a:rPr lang="en-US" altLang="zh-CN" dirty="0">
                <a:solidFill>
                  <a:srgbClr val="000000"/>
                </a:solidFill>
                <a:latin typeface="ZztexMono-Regular"/>
              </a:rPr>
              <a:t>("hello, world\n");</a:t>
            </a:r>
          </a:p>
          <a:p>
            <a:r>
              <a:rPr lang="en-US" altLang="zh-CN" dirty="0">
                <a:solidFill>
                  <a:srgbClr val="00AEF0"/>
                </a:solidFill>
                <a:latin typeface="StoneSans"/>
              </a:rPr>
              <a:t>6 </a:t>
            </a:r>
            <a:r>
              <a:rPr lang="en-US" altLang="zh-CN" dirty="0">
                <a:solidFill>
                  <a:srgbClr val="000000"/>
                </a:solidFill>
                <a:latin typeface="ZztexMono-Regular"/>
              </a:rPr>
              <a:t>}</a:t>
            </a:r>
          </a:p>
          <a:p>
            <a:r>
              <a:rPr lang="en-US" altLang="zh-CN" i="1" dirty="0">
                <a:solidFill>
                  <a:srgbClr val="000000"/>
                </a:solidFill>
                <a:latin typeface="TimesTen-Italic"/>
              </a:rPr>
              <a:t>code/intro/</a:t>
            </a:r>
            <a:r>
              <a:rPr lang="en-US" altLang="zh-CN" i="1" dirty="0" err="1">
                <a:solidFill>
                  <a:srgbClr val="000000"/>
                </a:solidFill>
                <a:latin typeface="TimesTen-Italic"/>
              </a:rPr>
              <a:t>hello.c</a:t>
            </a:r>
            <a:endParaRPr lang="zh-CN" altLang="en-US" dirty="0"/>
          </a:p>
        </p:txBody>
      </p:sp>
      <p:sp>
        <p:nvSpPr>
          <p:cNvPr id="5" name="文本框 4"/>
          <p:cNvSpPr txBox="1"/>
          <p:nvPr/>
        </p:nvSpPr>
        <p:spPr>
          <a:xfrm>
            <a:off x="1868239" y="2319854"/>
            <a:ext cx="4027170" cy="369332"/>
          </a:xfrm>
          <a:prstGeom prst="rect">
            <a:avLst/>
          </a:prstGeom>
          <a:noFill/>
        </p:spPr>
        <p:txBody>
          <a:bodyPr wrap="square" rtlCol="0">
            <a:spAutoFit/>
          </a:bodyPr>
          <a:lstStyle/>
          <a:p>
            <a:r>
              <a:rPr lang="zh-CN" altLang="en-US" dirty="0">
                <a:solidFill>
                  <a:srgbClr val="FF0000"/>
                </a:solidFill>
              </a:rPr>
              <a:t>揭示</a:t>
            </a:r>
            <a:r>
              <a:rPr lang="en-US" altLang="zh-CN" dirty="0" err="1">
                <a:solidFill>
                  <a:srgbClr val="FF0000"/>
                </a:solidFill>
              </a:rPr>
              <a:t>Helloworld</a:t>
            </a:r>
            <a:r>
              <a:rPr lang="zh-CN" altLang="en-US" dirty="0">
                <a:solidFill>
                  <a:srgbClr val="FF0000"/>
                </a:solidFill>
              </a:rPr>
              <a:t>程序后面的精彩！！！</a:t>
            </a:r>
          </a:p>
        </p:txBody>
      </p:sp>
    </p:spTree>
    <p:extLst>
      <p:ext uri="{BB962C8B-B14F-4D97-AF65-F5344CB8AC3E}">
        <p14:creationId xmlns:p14="http://schemas.microsoft.com/office/powerpoint/2010/main" val="207816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126" name="Picture 30"/>
          <p:cNvPicPr>
            <a:picLocks noChangeAspect="1" noChangeArrowheads="1"/>
          </p:cNvPicPr>
          <p:nvPr/>
        </p:nvPicPr>
        <p:blipFill>
          <a:blip r:embed="rId3"/>
          <a:srcRect/>
          <a:stretch>
            <a:fillRect/>
          </a:stretch>
        </p:blipFill>
        <p:spPr bwMode="auto">
          <a:xfrm>
            <a:off x="4801736" y="3118077"/>
            <a:ext cx="6192837" cy="2339975"/>
          </a:xfrm>
          <a:prstGeom prst="rect">
            <a:avLst/>
          </a:prstGeom>
          <a:noFill/>
        </p:spPr>
      </p:pic>
      <p:sp>
        <p:nvSpPr>
          <p:cNvPr id="516098" name="Rectangle 2"/>
          <p:cNvSpPr>
            <a:spLocks noGrp="1" noChangeArrowheads="1"/>
          </p:cNvSpPr>
          <p:nvPr>
            <p:ph type="title"/>
          </p:nvPr>
        </p:nvSpPr>
        <p:spPr>
          <a:xfrm>
            <a:off x="2686050" y="506638"/>
            <a:ext cx="5987143" cy="561975"/>
          </a:xfrm>
        </p:spPr>
        <p:txBody>
          <a:bodyPr>
            <a:noAutofit/>
          </a:bodyPr>
          <a:lstStyle/>
          <a:p>
            <a:r>
              <a:rPr lang="zh-CN" altLang="en-US" dirty="0"/>
              <a:t>课程内容概要</a:t>
            </a:r>
          </a:p>
        </p:txBody>
      </p:sp>
      <p:sp>
        <p:nvSpPr>
          <p:cNvPr id="516100" name="Rectangle 4"/>
          <p:cNvSpPr>
            <a:spLocks noChangeArrowheads="1"/>
          </p:cNvSpPr>
          <p:nvPr/>
        </p:nvSpPr>
        <p:spPr bwMode="auto">
          <a:xfrm>
            <a:off x="2029961" y="1047977"/>
            <a:ext cx="4167187"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/*---sum.c---*/</a:t>
            </a:r>
          </a:p>
          <a:p>
            <a:pPr marL="342900" indent="-342900" eaLnBrk="0" hangingPunct="0">
              <a:lnSpc>
                <a:spcPct val="115000"/>
              </a:lnSpc>
              <a:spcBef>
                <a:spcPct val="20000"/>
              </a:spcBef>
            </a:pPr>
            <a:r>
              <a:rPr lang="en-US" altLang="zh-CN" sz="2200" b="1"/>
              <a:t>int sum(int a[ ], unsigned len)</a:t>
            </a:r>
          </a:p>
          <a:p>
            <a:pPr marL="342900" indent="-342900" eaLnBrk="0" hangingPunct="0"/>
            <a:r>
              <a:rPr lang="en-US" altLang="zh-CN" sz="2200" b="1"/>
              <a:t>{</a:t>
            </a:r>
          </a:p>
          <a:p>
            <a:pPr marL="342900" indent="-342900" eaLnBrk="0" hangingPunct="0"/>
            <a:r>
              <a:rPr lang="en-US" altLang="zh-CN" sz="2200" b="1"/>
              <a:t>	int 	i</a:t>
            </a:r>
            <a:r>
              <a:rPr lang="zh-CN" altLang="en-US" sz="2200" b="1"/>
              <a:t>，</a:t>
            </a:r>
            <a:r>
              <a:rPr lang="en-US" altLang="zh-CN" sz="2200" b="1"/>
              <a:t>sum = 0;</a:t>
            </a:r>
          </a:p>
          <a:p>
            <a:pPr marL="342900" indent="-342900" eaLnBrk="0" hangingPunct="0"/>
            <a:r>
              <a:rPr lang="en-US" altLang="zh-CN" sz="2200" b="1"/>
              <a:t>	for	(i = 0; i &lt;= len–1; i++)</a:t>
            </a:r>
          </a:p>
          <a:p>
            <a:pPr marL="342900" indent="-342900" eaLnBrk="0" hangingPunct="0"/>
            <a:r>
              <a:rPr lang="en-US" altLang="zh-CN" sz="2200" b="1"/>
              <a:t>      	sum += a[i];</a:t>
            </a:r>
          </a:p>
          <a:p>
            <a:pPr marL="342900" indent="-342900" eaLnBrk="0" hangingPunct="0"/>
            <a:r>
              <a:rPr lang="en-US" altLang="zh-CN" sz="2200" b="1"/>
              <a:t>	return sum;</a:t>
            </a:r>
          </a:p>
          <a:p>
            <a:pPr marL="342900" indent="-342900" eaLnBrk="0" hangingPunct="0"/>
            <a:r>
              <a:rPr lang="en-US" altLang="zh-CN" sz="2200" b="1"/>
              <a:t>}</a:t>
            </a:r>
            <a:endParaRPr lang="zh-CN" altLang="en-US" sz="2200" b="1"/>
          </a:p>
        </p:txBody>
      </p:sp>
      <p:sp>
        <p:nvSpPr>
          <p:cNvPr id="516102" name="Rectangle 6"/>
          <p:cNvSpPr>
            <a:spLocks noChangeArrowheads="1"/>
          </p:cNvSpPr>
          <p:nvPr/>
        </p:nvSpPr>
        <p:spPr bwMode="auto">
          <a:xfrm>
            <a:off x="2056948" y="4062640"/>
            <a:ext cx="3376613"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/*---main.c---*/</a:t>
            </a:r>
          </a:p>
          <a:p>
            <a:pPr marL="342900" indent="-342900" eaLnBrk="0" hangingPunct="0">
              <a:spcBef>
                <a:spcPct val="10000"/>
              </a:spcBef>
            </a:pPr>
            <a:r>
              <a:rPr lang="en-US" altLang="zh-CN" sz="2200" b="1"/>
              <a:t>int main()</a:t>
            </a:r>
            <a:endParaRPr lang="zh-CN" altLang="en-US" sz="2200" b="1"/>
          </a:p>
          <a:p>
            <a:pPr marL="342900" indent="-342900" eaLnBrk="0" hangingPunct="0"/>
            <a:r>
              <a:rPr lang="en-US" altLang="zh-CN" sz="2200" b="1"/>
              <a:t>{</a:t>
            </a:r>
          </a:p>
          <a:p>
            <a:pPr marL="342900" indent="-342900" eaLnBrk="0" hangingPunct="0"/>
            <a:r>
              <a:rPr lang="en-US" altLang="zh-CN" sz="2200" b="1"/>
              <a:t>	int 	a[1]={100};</a:t>
            </a:r>
          </a:p>
          <a:p>
            <a:pPr marL="342900" indent="-342900" eaLnBrk="0" hangingPunct="0"/>
            <a:r>
              <a:rPr lang="en-US" altLang="zh-CN" sz="2200" b="1"/>
              <a:t>	int   sum; sum=sum(a,0);</a:t>
            </a:r>
          </a:p>
          <a:p>
            <a:pPr marL="342900" indent="-342900" eaLnBrk="0" hangingPunct="0"/>
            <a:r>
              <a:rPr lang="en-US" altLang="zh-CN" sz="2200" b="1"/>
              <a:t>    printf(“%d”,sum);</a:t>
            </a:r>
          </a:p>
          <a:p>
            <a:pPr marL="342900" indent="-342900" eaLnBrk="0" hangingPunct="0"/>
            <a:r>
              <a:rPr lang="en-US" altLang="zh-CN" sz="2200" b="1"/>
              <a:t>}</a:t>
            </a:r>
            <a:endParaRPr lang="zh-CN" altLang="en-US" sz="2200" b="1"/>
          </a:p>
        </p:txBody>
      </p:sp>
      <p:grpSp>
        <p:nvGrpSpPr>
          <p:cNvPr id="516127" name="Group 31"/>
          <p:cNvGrpSpPr>
            <a:grpSpLocks/>
          </p:cNvGrpSpPr>
          <p:nvPr/>
        </p:nvGrpSpPr>
        <p:grpSpPr bwMode="auto">
          <a:xfrm>
            <a:off x="3857173" y="1047977"/>
            <a:ext cx="6075363" cy="4454525"/>
            <a:chOff x="1264" y="516"/>
            <a:chExt cx="3827" cy="2806"/>
          </a:xfrm>
        </p:grpSpPr>
        <p:sp>
          <p:nvSpPr>
            <p:cNvPr id="516104" name="Line 8"/>
            <p:cNvSpPr>
              <a:spLocks noChangeShapeType="1"/>
            </p:cNvSpPr>
            <p:nvPr/>
          </p:nvSpPr>
          <p:spPr bwMode="auto">
            <a:xfrm>
              <a:off x="1264" y="3294"/>
              <a:ext cx="312" cy="0"/>
            </a:xfrm>
            <a:prstGeom prst="line">
              <a:avLst/>
            </a:prstGeom>
            <a:noFill/>
            <a:ln w="38100">
              <a:solidFill>
                <a:srgbClr val="FF0000"/>
              </a:solidFill>
              <a:round/>
              <a:headEnd/>
              <a:tailEnd/>
            </a:ln>
            <a:effectLst/>
          </p:spPr>
          <p:txBody>
            <a:bodyPr/>
            <a:lstStyle/>
            <a:p>
              <a:endParaRPr lang="zh-CN" altLang="en-US"/>
            </a:p>
          </p:txBody>
        </p:sp>
        <p:sp>
          <p:nvSpPr>
            <p:cNvPr id="516106" name="Line 10"/>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p:spPr>
          <p:txBody>
            <a:bodyPr/>
            <a:lstStyle/>
            <a:p>
              <a:endParaRPr lang="zh-CN" altLang="en-US"/>
            </a:p>
          </p:txBody>
        </p:sp>
        <p:sp>
          <p:nvSpPr>
            <p:cNvPr id="516107" name="Text Box 11"/>
            <p:cNvSpPr txBox="1">
              <a:spLocks noChangeArrowheads="1"/>
            </p:cNvSpPr>
            <p:nvPr/>
          </p:nvSpPr>
          <p:spPr bwMode="auto">
            <a:xfrm>
              <a:off x="3334" y="516"/>
              <a:ext cx="1757" cy="250"/>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FF0000"/>
                  </a:solidFill>
                  <a:ea typeface="微软雅黑" pitchFamily="34" charset="-122"/>
                </a:rPr>
                <a:t>数据的表示</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2</a:t>
              </a:r>
              <a:r>
                <a:rPr lang="zh-CN" altLang="en-US" sz="2000" b="1" dirty="0">
                  <a:solidFill>
                    <a:schemeClr val="accent4"/>
                  </a:solidFill>
                  <a:ea typeface="微软雅黑" pitchFamily="34" charset="-122"/>
                </a:rPr>
                <a:t>章）</a:t>
              </a:r>
            </a:p>
          </p:txBody>
        </p:sp>
      </p:grpSp>
      <p:grpSp>
        <p:nvGrpSpPr>
          <p:cNvPr id="516128" name="Group 32"/>
          <p:cNvGrpSpPr>
            <a:grpSpLocks/>
          </p:cNvGrpSpPr>
          <p:nvPr/>
        </p:nvGrpSpPr>
        <p:grpSpPr bwMode="auto">
          <a:xfrm>
            <a:off x="3001510" y="1452790"/>
            <a:ext cx="7156450" cy="1755775"/>
            <a:chOff x="725" y="771"/>
            <a:chExt cx="4508" cy="1106"/>
          </a:xfrm>
        </p:grpSpPr>
        <p:sp>
          <p:nvSpPr>
            <p:cNvPr id="516108" name="Line 12"/>
            <p:cNvSpPr>
              <a:spLocks noChangeShapeType="1"/>
            </p:cNvSpPr>
            <p:nvPr/>
          </p:nvSpPr>
          <p:spPr bwMode="auto">
            <a:xfrm>
              <a:off x="725" y="1877"/>
              <a:ext cx="993" cy="0"/>
            </a:xfrm>
            <a:prstGeom prst="line">
              <a:avLst/>
            </a:prstGeom>
            <a:noFill/>
            <a:ln w="38100">
              <a:solidFill>
                <a:srgbClr val="0066FF"/>
              </a:solidFill>
              <a:round/>
              <a:headEnd/>
              <a:tailEnd/>
            </a:ln>
            <a:effectLst/>
          </p:spPr>
          <p:txBody>
            <a:bodyPr/>
            <a:lstStyle/>
            <a:p>
              <a:endParaRPr lang="zh-CN" altLang="en-US"/>
            </a:p>
          </p:txBody>
        </p:sp>
        <p:sp>
          <p:nvSpPr>
            <p:cNvPr id="516109" name="Line 13"/>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p:spPr>
          <p:txBody>
            <a:bodyPr/>
            <a:lstStyle/>
            <a:p>
              <a:endParaRPr lang="zh-CN" altLang="en-US"/>
            </a:p>
          </p:txBody>
        </p:sp>
        <p:sp>
          <p:nvSpPr>
            <p:cNvPr id="516110" name="Text Box 14"/>
            <p:cNvSpPr txBox="1">
              <a:spLocks noChangeArrowheads="1"/>
            </p:cNvSpPr>
            <p:nvPr/>
          </p:nvSpPr>
          <p:spPr bwMode="auto">
            <a:xfrm>
              <a:off x="3334" y="771"/>
              <a:ext cx="1899" cy="252"/>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0066CC"/>
                  </a:solidFill>
                  <a:ea typeface="微软雅黑" pitchFamily="34" charset="-122"/>
                </a:rPr>
                <a:t>数据的运算</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2</a:t>
              </a:r>
              <a:r>
                <a:rPr lang="zh-CN" altLang="en-US" sz="2000" b="1" dirty="0">
                  <a:solidFill>
                    <a:schemeClr val="accent4"/>
                  </a:solidFill>
                  <a:ea typeface="微软雅黑" pitchFamily="34" charset="-122"/>
                </a:rPr>
                <a:t>章）</a:t>
              </a:r>
            </a:p>
          </p:txBody>
        </p:sp>
      </p:grpSp>
      <p:grpSp>
        <p:nvGrpSpPr>
          <p:cNvPr id="516129" name="Group 33"/>
          <p:cNvGrpSpPr>
            <a:grpSpLocks/>
          </p:cNvGrpSpPr>
          <p:nvPr/>
        </p:nvGrpSpPr>
        <p:grpSpPr bwMode="auto">
          <a:xfrm>
            <a:off x="2415723" y="1902051"/>
            <a:ext cx="8145463" cy="1035050"/>
            <a:chOff x="356" y="1054"/>
            <a:chExt cx="5131" cy="652"/>
          </a:xfrm>
        </p:grpSpPr>
        <p:sp>
          <p:nvSpPr>
            <p:cNvPr id="516112" name="Line 16"/>
            <p:cNvSpPr>
              <a:spLocks noChangeShapeType="1"/>
            </p:cNvSpPr>
            <p:nvPr/>
          </p:nvSpPr>
          <p:spPr bwMode="auto">
            <a:xfrm flipV="1">
              <a:off x="356" y="1678"/>
              <a:ext cx="2041" cy="0"/>
            </a:xfrm>
            <a:prstGeom prst="line">
              <a:avLst/>
            </a:prstGeom>
            <a:noFill/>
            <a:ln w="38100">
              <a:solidFill>
                <a:srgbClr val="FF0000"/>
              </a:solidFill>
              <a:round/>
              <a:headEnd/>
              <a:tailEnd/>
            </a:ln>
            <a:effectLst/>
          </p:spPr>
          <p:txBody>
            <a:bodyPr/>
            <a:lstStyle/>
            <a:p>
              <a:endParaRPr lang="zh-CN" altLang="en-US"/>
            </a:p>
          </p:txBody>
        </p:sp>
        <p:sp>
          <p:nvSpPr>
            <p:cNvPr id="516113" name="Line 17"/>
            <p:cNvSpPr>
              <a:spLocks noChangeShapeType="1"/>
            </p:cNvSpPr>
            <p:nvPr/>
          </p:nvSpPr>
          <p:spPr bwMode="auto">
            <a:xfrm flipV="1">
              <a:off x="2397" y="1168"/>
              <a:ext cx="964" cy="538"/>
            </a:xfrm>
            <a:prstGeom prst="line">
              <a:avLst/>
            </a:prstGeom>
            <a:noFill/>
            <a:ln w="9525">
              <a:solidFill>
                <a:srgbClr val="FF0000"/>
              </a:solidFill>
              <a:round/>
              <a:headEnd/>
              <a:tailEnd type="triangle" w="med" len="med"/>
            </a:ln>
            <a:effectLst/>
          </p:spPr>
          <p:txBody>
            <a:bodyPr/>
            <a:lstStyle/>
            <a:p>
              <a:endParaRPr lang="zh-CN" altLang="en-US"/>
            </a:p>
          </p:txBody>
        </p:sp>
        <p:sp>
          <p:nvSpPr>
            <p:cNvPr id="516114" name="Text Box 18"/>
            <p:cNvSpPr txBox="1">
              <a:spLocks noChangeArrowheads="1"/>
            </p:cNvSpPr>
            <p:nvPr/>
          </p:nvSpPr>
          <p:spPr bwMode="auto">
            <a:xfrm>
              <a:off x="3305" y="1054"/>
              <a:ext cx="2182"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FF0000"/>
                  </a:solidFill>
                  <a:ea typeface="微软雅黑" pitchFamily="34" charset="-122"/>
                </a:rPr>
                <a:t>各类语句的转换与表示</a:t>
              </a:r>
              <a:r>
                <a:rPr lang="en-US" altLang="zh-CN" sz="2000" b="1" dirty="0">
                  <a:solidFill>
                    <a:srgbClr val="FF0000"/>
                  </a:solidFill>
                  <a:ea typeface="微软雅黑" pitchFamily="34" charset="-122"/>
                </a:rPr>
                <a:t>(</a:t>
              </a:r>
              <a:r>
                <a:rPr lang="zh-CN" altLang="en-US" sz="2000" b="1" dirty="0">
                  <a:solidFill>
                    <a:srgbClr val="FF0000"/>
                  </a:solidFill>
                  <a:ea typeface="微软雅黑" pitchFamily="34" charset="-122"/>
                </a:rPr>
                <a:t>指令</a:t>
              </a:r>
              <a:r>
                <a:rPr lang="en-US" altLang="zh-CN" sz="2000" b="1" dirty="0">
                  <a:solidFill>
                    <a:srgbClr val="FF0000"/>
                  </a:solidFill>
                  <a:ea typeface="微软雅黑" pitchFamily="34" charset="-122"/>
                </a:rPr>
                <a:t>)</a:t>
              </a:r>
            </a:p>
          </p:txBody>
        </p:sp>
      </p:grpSp>
      <p:grpSp>
        <p:nvGrpSpPr>
          <p:cNvPr id="516130" name="Group 34"/>
          <p:cNvGrpSpPr>
            <a:grpSpLocks/>
          </p:cNvGrpSpPr>
          <p:nvPr/>
        </p:nvGrpSpPr>
        <p:grpSpPr bwMode="auto">
          <a:xfrm>
            <a:off x="2417310" y="2308451"/>
            <a:ext cx="8369300" cy="3194050"/>
            <a:chOff x="357" y="1310"/>
            <a:chExt cx="5272" cy="2012"/>
          </a:xfrm>
        </p:grpSpPr>
        <p:sp>
          <p:nvSpPr>
            <p:cNvPr id="516115" name="Line 19"/>
            <p:cNvSpPr>
              <a:spLocks noChangeShapeType="1"/>
            </p:cNvSpPr>
            <p:nvPr/>
          </p:nvSpPr>
          <p:spPr bwMode="auto">
            <a:xfrm>
              <a:off x="357" y="3322"/>
              <a:ext cx="794" cy="0"/>
            </a:xfrm>
            <a:prstGeom prst="line">
              <a:avLst/>
            </a:prstGeom>
            <a:noFill/>
            <a:ln w="38100">
              <a:solidFill>
                <a:srgbClr val="0066FF"/>
              </a:solidFill>
              <a:round/>
              <a:headEnd/>
              <a:tailEnd/>
            </a:ln>
            <a:effectLst/>
          </p:spPr>
          <p:txBody>
            <a:bodyPr/>
            <a:lstStyle/>
            <a:p>
              <a:endParaRPr lang="zh-CN" altLang="en-US"/>
            </a:p>
          </p:txBody>
        </p:sp>
        <p:sp>
          <p:nvSpPr>
            <p:cNvPr id="516116" name="Line 20"/>
            <p:cNvSpPr>
              <a:spLocks noChangeShapeType="1"/>
            </p:cNvSpPr>
            <p:nvPr/>
          </p:nvSpPr>
          <p:spPr bwMode="auto">
            <a:xfrm flipV="1">
              <a:off x="1094" y="1423"/>
              <a:ext cx="2211" cy="1899"/>
            </a:xfrm>
            <a:prstGeom prst="line">
              <a:avLst/>
            </a:prstGeom>
            <a:noFill/>
            <a:ln w="9525">
              <a:solidFill>
                <a:srgbClr val="0066FF"/>
              </a:solidFill>
              <a:round/>
              <a:headEnd/>
              <a:tailEnd type="triangle" w="med" len="med"/>
            </a:ln>
            <a:effectLst/>
          </p:spPr>
          <p:txBody>
            <a:bodyPr/>
            <a:lstStyle/>
            <a:p>
              <a:endParaRPr lang="zh-CN" altLang="en-US"/>
            </a:p>
          </p:txBody>
        </p:sp>
        <p:sp>
          <p:nvSpPr>
            <p:cNvPr id="516117" name="Text Box 21"/>
            <p:cNvSpPr txBox="1">
              <a:spLocks noChangeArrowheads="1"/>
            </p:cNvSpPr>
            <p:nvPr/>
          </p:nvSpPr>
          <p:spPr bwMode="auto">
            <a:xfrm>
              <a:off x="3277" y="1310"/>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各类复杂数据类型的转换表示</a:t>
              </a:r>
              <a:endParaRPr lang="en-US" altLang="zh-CN" sz="2000" b="1">
                <a:solidFill>
                  <a:srgbClr val="0066CC"/>
                </a:solidFill>
                <a:ea typeface="微软雅黑" pitchFamily="34" charset="-122"/>
              </a:endParaRPr>
            </a:p>
          </p:txBody>
        </p:sp>
      </p:grpSp>
      <p:grpSp>
        <p:nvGrpSpPr>
          <p:cNvPr id="516131" name="Group 35"/>
          <p:cNvGrpSpPr>
            <a:grpSpLocks/>
          </p:cNvGrpSpPr>
          <p:nvPr/>
        </p:nvGrpSpPr>
        <p:grpSpPr bwMode="auto">
          <a:xfrm>
            <a:off x="3226936" y="2713265"/>
            <a:ext cx="7559675" cy="3419475"/>
            <a:chOff x="867" y="1565"/>
            <a:chExt cx="4762" cy="2154"/>
          </a:xfrm>
        </p:grpSpPr>
        <p:sp>
          <p:nvSpPr>
            <p:cNvPr id="516118" name="Line 22"/>
            <p:cNvSpPr>
              <a:spLocks noChangeShapeType="1"/>
            </p:cNvSpPr>
            <p:nvPr/>
          </p:nvSpPr>
          <p:spPr bwMode="auto">
            <a:xfrm>
              <a:off x="867" y="3719"/>
              <a:ext cx="737" cy="0"/>
            </a:xfrm>
            <a:prstGeom prst="line">
              <a:avLst/>
            </a:prstGeom>
            <a:noFill/>
            <a:ln w="38100">
              <a:solidFill>
                <a:srgbClr val="FF0000"/>
              </a:solidFill>
              <a:round/>
              <a:headEnd/>
              <a:tailEnd/>
            </a:ln>
            <a:effectLst/>
          </p:spPr>
          <p:txBody>
            <a:bodyPr/>
            <a:lstStyle/>
            <a:p>
              <a:endParaRPr lang="zh-CN" altLang="en-US"/>
            </a:p>
          </p:txBody>
        </p:sp>
        <p:sp>
          <p:nvSpPr>
            <p:cNvPr id="516119" name="Line 23"/>
            <p:cNvSpPr>
              <a:spLocks noChangeShapeType="1"/>
            </p:cNvSpPr>
            <p:nvPr/>
          </p:nvSpPr>
          <p:spPr bwMode="auto">
            <a:xfrm flipV="1">
              <a:off x="1604" y="1678"/>
              <a:ext cx="1701" cy="2041"/>
            </a:xfrm>
            <a:prstGeom prst="line">
              <a:avLst/>
            </a:prstGeom>
            <a:noFill/>
            <a:ln w="9525">
              <a:solidFill>
                <a:srgbClr val="FF0000"/>
              </a:solidFill>
              <a:round/>
              <a:headEnd/>
              <a:tailEnd type="triangle" w="med" len="med"/>
            </a:ln>
            <a:effectLst/>
          </p:spPr>
          <p:txBody>
            <a:bodyPr/>
            <a:lstStyle/>
            <a:p>
              <a:endParaRPr lang="zh-CN" altLang="en-US"/>
            </a:p>
          </p:txBody>
        </p:sp>
        <p:sp>
          <p:nvSpPr>
            <p:cNvPr id="516120" name="Text Box 24"/>
            <p:cNvSpPr txBox="1">
              <a:spLocks noChangeArrowheads="1"/>
            </p:cNvSpPr>
            <p:nvPr/>
          </p:nvSpPr>
          <p:spPr bwMode="auto">
            <a:xfrm>
              <a:off x="3277" y="1565"/>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过程（函数）调用的转换表示</a:t>
              </a:r>
              <a:endParaRPr lang="en-US" altLang="zh-CN" sz="2000" b="1">
                <a:solidFill>
                  <a:srgbClr val="FF0000"/>
                </a:solidFill>
                <a:ea typeface="微软雅黑" pitchFamily="34" charset="-122"/>
              </a:endParaRPr>
            </a:p>
          </p:txBody>
        </p:sp>
      </p:grpSp>
      <p:sp>
        <p:nvSpPr>
          <p:cNvPr id="516121" name="Text Box 25"/>
          <p:cNvSpPr txBox="1">
            <a:spLocks noChangeArrowheads="1"/>
          </p:cNvSpPr>
          <p:nvPr/>
        </p:nvSpPr>
        <p:spPr bwMode="auto">
          <a:xfrm>
            <a:off x="6692447" y="5458051"/>
            <a:ext cx="4185620" cy="1415772"/>
          </a:xfrm>
          <a:prstGeom prst="rect">
            <a:avLst/>
          </a:prstGeom>
          <a:noFill/>
          <a:ln w="9525">
            <a:noFill/>
            <a:miter lim="800000"/>
            <a:headEnd/>
            <a:tailEnd/>
          </a:ln>
          <a:effectLst/>
        </p:spPr>
        <p:txBody>
          <a:bodyPr wrap="square">
            <a:spAutoFit/>
          </a:bodyPr>
          <a:lstStyle/>
          <a:p>
            <a:pPr>
              <a:spcBef>
                <a:spcPct val="10000"/>
              </a:spcBef>
            </a:pPr>
            <a:r>
              <a:rPr lang="zh-CN" altLang="en-US" sz="2000" b="1" dirty="0">
                <a:solidFill>
                  <a:srgbClr val="FF0000"/>
                </a:solidFill>
                <a:latin typeface="微软雅黑" pitchFamily="34" charset="-122"/>
                <a:ea typeface="微软雅黑" pitchFamily="34" charset="-122"/>
              </a:rPr>
              <a:t>链接（</a:t>
            </a:r>
            <a:r>
              <a:rPr lang="en-US" altLang="zh-CN" sz="2000" b="1" dirty="0">
                <a:solidFill>
                  <a:srgbClr val="FF0000"/>
                </a:solidFill>
                <a:latin typeface="微软雅黑" pitchFamily="34" charset="-122"/>
                <a:ea typeface="微软雅黑" pitchFamily="34" charset="-122"/>
              </a:rPr>
              <a:t>linker</a:t>
            </a:r>
            <a:r>
              <a:rPr lang="zh-CN" altLang="en-US" sz="2000" b="1" dirty="0">
                <a:solidFill>
                  <a:srgbClr val="FF0000"/>
                </a:solidFill>
                <a:latin typeface="微软雅黑" pitchFamily="34" charset="-122"/>
                <a:ea typeface="微软雅黑" pitchFamily="34" charset="-122"/>
              </a:rPr>
              <a:t>）和加载</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7</a:t>
            </a:r>
            <a:r>
              <a:rPr lang="zh-CN" altLang="en-US" sz="2000" b="1" dirty="0">
                <a:solidFill>
                  <a:schemeClr val="accent4"/>
                </a:solidFill>
                <a:ea typeface="微软雅黑" pitchFamily="34" charset="-122"/>
              </a:rPr>
              <a:t>章）</a:t>
            </a:r>
            <a:endParaRPr lang="zh-CN" altLang="en-US" sz="2000" b="1" dirty="0">
              <a:solidFill>
                <a:srgbClr val="FF0000"/>
              </a:solidFill>
              <a:latin typeface="微软雅黑" pitchFamily="34" charset="-122"/>
              <a:ea typeface="微软雅黑" pitchFamily="34" charset="-122"/>
            </a:endParaRPr>
          </a:p>
          <a:p>
            <a:pPr>
              <a:spcBef>
                <a:spcPct val="10000"/>
              </a:spcBef>
            </a:pPr>
            <a:r>
              <a:rPr lang="zh-CN" altLang="en-US" sz="2000" b="1" dirty="0">
                <a:solidFill>
                  <a:srgbClr val="0066CC"/>
                </a:solidFill>
                <a:latin typeface="微软雅黑" pitchFamily="34" charset="-122"/>
                <a:ea typeface="微软雅黑" pitchFamily="34" charset="-122"/>
              </a:rPr>
              <a:t>程序执行（存储器访问）</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7</a:t>
            </a:r>
            <a:r>
              <a:rPr lang="zh-CN" altLang="en-US" sz="2000" b="1" dirty="0">
                <a:solidFill>
                  <a:schemeClr val="accent4"/>
                </a:solidFill>
                <a:ea typeface="微软雅黑" pitchFamily="34" charset="-122"/>
              </a:rPr>
              <a:t>章）</a:t>
            </a:r>
            <a:endParaRPr lang="zh-CN" altLang="en-US" sz="2000" b="1" dirty="0">
              <a:solidFill>
                <a:srgbClr val="0066CC"/>
              </a:solidFill>
              <a:latin typeface="微软雅黑" pitchFamily="34" charset="-122"/>
              <a:ea typeface="微软雅黑" pitchFamily="34" charset="-122"/>
            </a:endParaRPr>
          </a:p>
          <a:p>
            <a:pPr>
              <a:spcBef>
                <a:spcPct val="10000"/>
              </a:spcBef>
            </a:pPr>
            <a:r>
              <a:rPr lang="zh-CN" altLang="en-US" sz="2000" b="1" dirty="0">
                <a:solidFill>
                  <a:srgbClr val="FF0000"/>
                </a:solidFill>
                <a:latin typeface="微软雅黑" pitchFamily="34" charset="-122"/>
                <a:ea typeface="微软雅黑" pitchFamily="34" charset="-122"/>
              </a:rPr>
              <a:t>异常和中断处理</a:t>
            </a:r>
            <a:r>
              <a:rPr lang="zh-CN" altLang="en-US" sz="2000" b="1" dirty="0">
                <a:solidFill>
                  <a:schemeClr val="accent4"/>
                </a:solidFill>
                <a:ea typeface="微软雅黑" pitchFamily="34" charset="-122"/>
              </a:rPr>
              <a:t>（第</a:t>
            </a:r>
            <a:r>
              <a:rPr lang="en-US" altLang="zh-CN" sz="2000" b="1" dirty="0">
                <a:solidFill>
                  <a:schemeClr val="accent4"/>
                </a:solidFill>
                <a:ea typeface="微软雅黑" pitchFamily="34" charset="-122"/>
              </a:rPr>
              <a:t>8</a:t>
            </a:r>
            <a:r>
              <a:rPr lang="zh-CN" altLang="en-US" sz="2000" b="1" dirty="0">
                <a:solidFill>
                  <a:schemeClr val="accent4"/>
                </a:solidFill>
                <a:ea typeface="微软雅黑" pitchFamily="34" charset="-122"/>
              </a:rPr>
              <a:t>章）</a:t>
            </a:r>
            <a:endParaRPr lang="zh-CN" altLang="en-US" sz="2000" b="1" dirty="0">
              <a:solidFill>
                <a:srgbClr val="FF0000"/>
              </a:solidFill>
              <a:latin typeface="微软雅黑" pitchFamily="34" charset="-122"/>
              <a:ea typeface="微软雅黑" pitchFamily="34" charset="-122"/>
            </a:endParaRPr>
          </a:p>
          <a:p>
            <a:pPr>
              <a:spcBef>
                <a:spcPct val="10000"/>
              </a:spcBef>
            </a:pPr>
            <a:r>
              <a:rPr lang="zh-CN" altLang="en-US" sz="2000" b="1" dirty="0">
                <a:solidFill>
                  <a:srgbClr val="0066CC"/>
                </a:solidFill>
                <a:latin typeface="微软雅黑" pitchFamily="34" charset="-122"/>
                <a:ea typeface="微软雅黑" pitchFamily="34" charset="-122"/>
              </a:rPr>
              <a:t>输入输出</a:t>
            </a:r>
            <a:r>
              <a:rPr lang="en-US" altLang="zh-CN" sz="2000" b="1" dirty="0">
                <a:solidFill>
                  <a:srgbClr val="0066CC"/>
                </a:solidFill>
                <a:latin typeface="微软雅黑" pitchFamily="34" charset="-122"/>
                <a:ea typeface="微软雅黑" pitchFamily="34" charset="-122"/>
              </a:rPr>
              <a:t>(I/O)</a:t>
            </a:r>
            <a:r>
              <a:rPr lang="zh-CN" altLang="en-US" sz="2000" b="1" dirty="0">
                <a:solidFill>
                  <a:schemeClr val="accent4"/>
                </a:solidFill>
                <a:ea typeface="微软雅黑" pitchFamily="34" charset="-122"/>
              </a:rPr>
              <a:t> （第</a:t>
            </a:r>
            <a:r>
              <a:rPr lang="en-US" altLang="zh-CN" sz="2000" b="1" dirty="0">
                <a:solidFill>
                  <a:schemeClr val="accent4"/>
                </a:solidFill>
                <a:ea typeface="微软雅黑" pitchFamily="34" charset="-122"/>
              </a:rPr>
              <a:t>10</a:t>
            </a:r>
            <a:r>
              <a:rPr lang="zh-CN" altLang="en-US" sz="2000" b="1" dirty="0">
                <a:solidFill>
                  <a:schemeClr val="accent4"/>
                </a:solidFill>
                <a:ea typeface="微软雅黑" pitchFamily="34" charset="-122"/>
              </a:rPr>
              <a:t>章）</a:t>
            </a:r>
          </a:p>
        </p:txBody>
      </p:sp>
      <p:sp>
        <p:nvSpPr>
          <p:cNvPr id="516123" name="Line 27"/>
          <p:cNvSpPr>
            <a:spLocks noChangeShapeType="1"/>
          </p:cNvSpPr>
          <p:nvPr/>
        </p:nvSpPr>
        <p:spPr bwMode="auto">
          <a:xfrm>
            <a:off x="4666797" y="6493101"/>
            <a:ext cx="2025650" cy="179388"/>
          </a:xfrm>
          <a:prstGeom prst="line">
            <a:avLst/>
          </a:prstGeom>
          <a:noFill/>
          <a:ln w="9525">
            <a:solidFill>
              <a:srgbClr val="0066FF"/>
            </a:solidFill>
            <a:round/>
            <a:headEnd/>
            <a:tailEnd type="triangle" w="med" len="med"/>
          </a:ln>
          <a:effectLst/>
        </p:spPr>
        <p:txBody>
          <a:bodyPr/>
          <a:lstStyle/>
          <a:p>
            <a:endParaRPr lang="zh-CN" altLang="en-US"/>
          </a:p>
        </p:txBody>
      </p:sp>
      <p:sp>
        <p:nvSpPr>
          <p:cNvPr id="516124" name="Line 28"/>
          <p:cNvSpPr>
            <a:spLocks noChangeShapeType="1"/>
          </p:cNvSpPr>
          <p:nvPr/>
        </p:nvSpPr>
        <p:spPr bwMode="auto">
          <a:xfrm>
            <a:off x="2417311" y="6493101"/>
            <a:ext cx="2205037" cy="0"/>
          </a:xfrm>
          <a:prstGeom prst="line">
            <a:avLst/>
          </a:prstGeom>
          <a:noFill/>
          <a:ln w="38100">
            <a:solidFill>
              <a:srgbClr val="0066FF"/>
            </a:solidFill>
            <a:round/>
            <a:headEnd/>
            <a:tailEnd/>
          </a:ln>
          <a:effectLst/>
        </p:spPr>
        <p:txBody>
          <a:bodyPr/>
          <a:lstStyle/>
          <a:p>
            <a:endParaRPr lang="zh-CN" altLang="en-US"/>
          </a:p>
        </p:txBody>
      </p:sp>
      <p:sp>
        <p:nvSpPr>
          <p:cNvPr id="2" name="矩形 1"/>
          <p:cNvSpPr/>
          <p:nvPr/>
        </p:nvSpPr>
        <p:spPr>
          <a:xfrm>
            <a:off x="10473023" y="1971233"/>
            <a:ext cx="461665" cy="1077660"/>
          </a:xfrm>
          <a:prstGeom prst="rect">
            <a:avLst/>
          </a:prstGeom>
        </p:spPr>
        <p:txBody>
          <a:bodyPr vert="eaVert" wrap="square">
            <a:spAutoFit/>
          </a:bodyPr>
          <a:lstStyle/>
          <a:p>
            <a:pPr>
              <a:spcBef>
                <a:spcPct val="50000"/>
              </a:spcBef>
            </a:pPr>
            <a:r>
              <a:rPr lang="zh-CN" altLang="en-US" b="1" dirty="0">
                <a:solidFill>
                  <a:schemeClr val="accent4"/>
                </a:solidFill>
                <a:ea typeface="微软雅黑" pitchFamily="34" charset="-122"/>
              </a:rPr>
              <a:t>（第</a:t>
            </a:r>
            <a:r>
              <a:rPr lang="en-US" altLang="zh-CN" b="1" dirty="0">
                <a:solidFill>
                  <a:schemeClr val="accent4"/>
                </a:solidFill>
                <a:ea typeface="微软雅黑" pitchFamily="34" charset="-122"/>
              </a:rPr>
              <a:t>3</a:t>
            </a:r>
            <a:r>
              <a:rPr lang="zh-CN" altLang="en-US" b="1" dirty="0">
                <a:solidFill>
                  <a:schemeClr val="accent4"/>
                </a:solidFill>
                <a:ea typeface="微软雅黑" pitchFamily="34" charset="-122"/>
              </a:rPr>
              <a:t>章）</a:t>
            </a:r>
          </a:p>
        </p:txBody>
      </p:sp>
      <p:sp>
        <p:nvSpPr>
          <p:cNvPr id="4" name="灯片编号占位符 3"/>
          <p:cNvSpPr>
            <a:spLocks noGrp="1"/>
          </p:cNvSpPr>
          <p:nvPr>
            <p:ph type="sldNum" sz="quarter" idx="12"/>
          </p:nvPr>
        </p:nvSpPr>
        <p:spPr/>
        <p:txBody>
          <a:bodyPr/>
          <a:lstStyle/>
          <a:p>
            <a:pPr>
              <a:defRPr/>
            </a:pPr>
            <a:fld id="{C04D5D84-F493-480C-9B02-1533CB18E289}" type="slidenum">
              <a:rPr lang="en-US" altLang="zh-CN" smtClean="0"/>
              <a:pPr>
                <a:defRPr/>
              </a:pPr>
              <a:t>7</a:t>
            </a:fld>
            <a:endParaRPr lang="en-US" altLang="zh-CN"/>
          </a:p>
        </p:txBody>
      </p:sp>
    </p:spTree>
    <p:extLst>
      <p:ext uri="{BB962C8B-B14F-4D97-AF65-F5344CB8AC3E}">
        <p14:creationId xmlns:p14="http://schemas.microsoft.com/office/powerpoint/2010/main" val="400040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6127"/>
                                        </p:tgtEl>
                                        <p:attrNameLst>
                                          <p:attrName>style.visibility</p:attrName>
                                        </p:attrNameLst>
                                      </p:cBhvr>
                                      <p:to>
                                        <p:strVal val="visible"/>
                                      </p:to>
                                    </p:set>
                                    <p:animEffect transition="in" filter="blinds(horizontal)">
                                      <p:cBhvr>
                                        <p:cTn id="7" dur="500"/>
                                        <p:tgtEl>
                                          <p:spTgt spid="516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6128"/>
                                        </p:tgtEl>
                                        <p:attrNameLst>
                                          <p:attrName>style.visibility</p:attrName>
                                        </p:attrNameLst>
                                      </p:cBhvr>
                                      <p:to>
                                        <p:strVal val="visible"/>
                                      </p:to>
                                    </p:set>
                                    <p:animEffect transition="in" filter="blinds(horizontal)">
                                      <p:cBhvr>
                                        <p:cTn id="12" dur="500"/>
                                        <p:tgtEl>
                                          <p:spTgt spid="5161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6129"/>
                                        </p:tgtEl>
                                        <p:attrNameLst>
                                          <p:attrName>style.visibility</p:attrName>
                                        </p:attrNameLst>
                                      </p:cBhvr>
                                      <p:to>
                                        <p:strVal val="visible"/>
                                      </p:to>
                                    </p:set>
                                    <p:animEffect transition="in" filter="blinds(horizontal)">
                                      <p:cBhvr>
                                        <p:cTn id="17" dur="500"/>
                                        <p:tgtEl>
                                          <p:spTgt spid="5161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16130"/>
                                        </p:tgtEl>
                                        <p:attrNameLst>
                                          <p:attrName>style.visibility</p:attrName>
                                        </p:attrNameLst>
                                      </p:cBhvr>
                                      <p:to>
                                        <p:strVal val="visible"/>
                                      </p:to>
                                    </p:set>
                                    <p:animEffect transition="in" filter="blinds(horizontal)">
                                      <p:cBhvr>
                                        <p:cTn id="26" dur="500"/>
                                        <p:tgtEl>
                                          <p:spTgt spid="51613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16131"/>
                                        </p:tgtEl>
                                        <p:attrNameLst>
                                          <p:attrName>style.visibility</p:attrName>
                                        </p:attrNameLst>
                                      </p:cBhvr>
                                      <p:to>
                                        <p:strVal val="visible"/>
                                      </p:to>
                                    </p:set>
                                    <p:animEffect transition="in" filter="blinds(horizontal)">
                                      <p:cBhvr>
                                        <p:cTn id="31" dur="500"/>
                                        <p:tgtEl>
                                          <p:spTgt spid="51613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16121">
                                            <p:txEl>
                                              <p:pRg st="0" end="0"/>
                                            </p:txEl>
                                          </p:spTgt>
                                        </p:tgtEl>
                                        <p:attrNameLst>
                                          <p:attrName>style.visibility</p:attrName>
                                        </p:attrNameLst>
                                      </p:cBhvr>
                                      <p:to>
                                        <p:strVal val="visible"/>
                                      </p:to>
                                    </p:set>
                                    <p:animEffect transition="in" filter="blinds(horizontal)">
                                      <p:cBhvr>
                                        <p:cTn id="36" dur="500"/>
                                        <p:tgtEl>
                                          <p:spTgt spid="51612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16121">
                                            <p:txEl>
                                              <p:pRg st="1" end="1"/>
                                            </p:txEl>
                                          </p:spTgt>
                                        </p:tgtEl>
                                        <p:attrNameLst>
                                          <p:attrName>style.visibility</p:attrName>
                                        </p:attrNameLst>
                                      </p:cBhvr>
                                      <p:to>
                                        <p:strVal val="visible"/>
                                      </p:to>
                                    </p:set>
                                    <p:animEffect transition="in" filter="blinds(horizontal)">
                                      <p:cBhvr>
                                        <p:cTn id="41" dur="500"/>
                                        <p:tgtEl>
                                          <p:spTgt spid="51612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16126"/>
                                        </p:tgtEl>
                                        <p:attrNameLst>
                                          <p:attrName>style.visibility</p:attrName>
                                        </p:attrNameLst>
                                      </p:cBhvr>
                                      <p:to>
                                        <p:strVal val="visible"/>
                                      </p:to>
                                    </p:set>
                                    <p:animEffect transition="in" filter="blinds(horizontal)">
                                      <p:cBhvr>
                                        <p:cTn id="46" dur="500"/>
                                        <p:tgtEl>
                                          <p:spTgt spid="51612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16121">
                                            <p:txEl>
                                              <p:pRg st="2" end="2"/>
                                            </p:txEl>
                                          </p:spTgt>
                                        </p:tgtEl>
                                        <p:attrNameLst>
                                          <p:attrName>style.visibility</p:attrName>
                                        </p:attrNameLst>
                                      </p:cBhvr>
                                      <p:to>
                                        <p:strVal val="visible"/>
                                      </p:to>
                                    </p:set>
                                    <p:animEffect transition="in" filter="blinds(horizontal)">
                                      <p:cBhvr>
                                        <p:cTn id="51" dur="500"/>
                                        <p:tgtEl>
                                          <p:spTgt spid="516121">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16124"/>
                                        </p:tgtEl>
                                        <p:attrNameLst>
                                          <p:attrName>style.visibility</p:attrName>
                                        </p:attrNameLst>
                                      </p:cBhvr>
                                      <p:to>
                                        <p:strVal val="visible"/>
                                      </p:to>
                                    </p:set>
                                    <p:animEffect transition="in" filter="blinds(horizontal)">
                                      <p:cBhvr>
                                        <p:cTn id="56" dur="500"/>
                                        <p:tgtEl>
                                          <p:spTgt spid="51612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516123"/>
                                        </p:tgtEl>
                                        <p:attrNameLst>
                                          <p:attrName>style.visibility</p:attrName>
                                        </p:attrNameLst>
                                      </p:cBhvr>
                                      <p:to>
                                        <p:strVal val="visible"/>
                                      </p:to>
                                    </p:set>
                                    <p:animEffect transition="in" filter="blinds(horizontal)">
                                      <p:cBhvr>
                                        <p:cTn id="59" dur="500"/>
                                        <p:tgtEl>
                                          <p:spTgt spid="51612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16121">
                                            <p:txEl>
                                              <p:pRg st="3" end="3"/>
                                            </p:txEl>
                                          </p:spTgt>
                                        </p:tgtEl>
                                        <p:attrNameLst>
                                          <p:attrName>style.visibility</p:attrName>
                                        </p:attrNameLst>
                                      </p:cBhvr>
                                      <p:to>
                                        <p:strVal val="visible"/>
                                      </p:to>
                                    </p:set>
                                    <p:animEffect transition="in" filter="blinds(horizontal)">
                                      <p:cBhvr>
                                        <p:cTn id="64" dur="500"/>
                                        <p:tgtEl>
                                          <p:spTgt spid="5161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3" grpId="0" animBg="1"/>
      <p:bldP spid="516124"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type="body" idx="1"/>
          </p:nvPr>
        </p:nvSpPr>
        <p:spPr>
          <a:xfrm>
            <a:off x="720436" y="819151"/>
            <a:ext cx="8461664" cy="5472113"/>
          </a:xfrm>
        </p:spPr>
        <p:txBody>
          <a:bodyPr/>
          <a:lstStyle/>
          <a:p>
            <a:pPr>
              <a:lnSpc>
                <a:spcPct val="105000"/>
              </a:lnSpc>
              <a:spcBef>
                <a:spcPct val="35000"/>
              </a:spcBef>
              <a:buFont typeface="Wingdings" pitchFamily="2" charset="2"/>
              <a:buChar char="l"/>
            </a:pPr>
            <a:r>
              <a:rPr lang="zh-CN" altLang="en-US" dirty="0">
                <a:latin typeface="微软雅黑" pitchFamily="34" charset="-122"/>
                <a:ea typeface="微软雅黑" pitchFamily="34" charset="-122"/>
              </a:rPr>
              <a:t>使学生清楚理解：</a:t>
            </a:r>
          </a:p>
          <a:p>
            <a:pPr>
              <a:lnSpc>
                <a:spcPct val="105000"/>
              </a:lnSpc>
              <a:spcBef>
                <a:spcPct val="35000"/>
              </a:spcBef>
              <a:buFont typeface="Wingdings" pitchFamily="2" charset="2"/>
              <a:buNone/>
            </a:pPr>
            <a:r>
              <a:rPr lang="zh-CN" altLang="en-US" dirty="0">
                <a:latin typeface="微软雅黑" pitchFamily="34" charset="-122"/>
                <a:ea typeface="微软雅黑" pitchFamily="34" charset="-122"/>
              </a:rPr>
              <a:t>   </a:t>
            </a:r>
            <a:r>
              <a:rPr lang="zh-CN" altLang="en-US" dirty="0">
                <a:solidFill>
                  <a:srgbClr val="FF0000"/>
                </a:solidFill>
                <a:latin typeface="微软雅黑" pitchFamily="34" charset="-122"/>
                <a:ea typeface="微软雅黑" pitchFamily="34" charset="-122"/>
              </a:rPr>
              <a:t>计算机是</a:t>
            </a:r>
            <a:r>
              <a:rPr lang="zh-CN" altLang="en-US" dirty="0">
                <a:solidFill>
                  <a:srgbClr val="008000"/>
                </a:solidFill>
                <a:latin typeface="微软雅黑" pitchFamily="34" charset="-122"/>
                <a:ea typeface="微软雅黑" pitchFamily="34" charset="-122"/>
              </a:rPr>
              <a:t>如何生成和运行</a:t>
            </a:r>
            <a:r>
              <a:rPr lang="zh-CN" altLang="en-US" dirty="0">
                <a:solidFill>
                  <a:srgbClr val="FF0000"/>
                </a:solidFill>
                <a:latin typeface="微软雅黑" pitchFamily="34" charset="-122"/>
                <a:ea typeface="微软雅黑" pitchFamily="34" charset="-122"/>
              </a:rPr>
              <a:t>可执行文件的！</a:t>
            </a:r>
          </a:p>
          <a:p>
            <a:pPr>
              <a:lnSpc>
                <a:spcPct val="105000"/>
              </a:lnSpc>
              <a:spcBef>
                <a:spcPct val="35000"/>
              </a:spcBef>
              <a:buFont typeface="Wingdings" pitchFamily="2" charset="2"/>
              <a:buChar char="l"/>
            </a:pPr>
            <a:r>
              <a:rPr lang="zh-CN" altLang="en-US" sz="2800" dirty="0">
                <a:latin typeface="微软雅黑" pitchFamily="34" charset="-122"/>
                <a:ea typeface="微软雅黑" pitchFamily="34" charset="-122"/>
              </a:rPr>
              <a:t>重点在高级语言以下各抽象层</a:t>
            </a:r>
            <a:endParaRPr lang="en-US" altLang="zh-CN" sz="28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语言程序设计层</a:t>
            </a:r>
          </a:p>
          <a:p>
            <a:pPr lvl="2">
              <a:lnSpc>
                <a:spcPct val="105000"/>
              </a:lnSpc>
              <a:spcBef>
                <a:spcPct val="35000"/>
              </a:spcBef>
              <a:buFont typeface="Wingdings" pitchFamily="2" charset="2"/>
              <a:buChar char="Ø"/>
            </a:pPr>
            <a:r>
              <a:rPr lang="zh-CN" altLang="en-US" sz="1800" dirty="0">
                <a:latin typeface="微软雅黑" pitchFamily="34" charset="-122"/>
                <a:ea typeface="微软雅黑" pitchFamily="34" charset="-122"/>
              </a:rPr>
              <a:t>数据的机器级表示、运算</a:t>
            </a:r>
          </a:p>
          <a:p>
            <a:pPr lvl="2">
              <a:lnSpc>
                <a:spcPct val="105000"/>
              </a:lnSpc>
              <a:spcBef>
                <a:spcPct val="35000"/>
              </a:spcBef>
              <a:buFont typeface="Wingdings" pitchFamily="2" charset="2"/>
              <a:buChar char="Ø"/>
            </a:pPr>
            <a:r>
              <a:rPr lang="zh-CN" altLang="en-US" sz="1800" dirty="0">
                <a:latin typeface="微软雅黑" pitchFamily="34" charset="-122"/>
                <a:ea typeface="微软雅黑" pitchFamily="34" charset="-122"/>
              </a:rPr>
              <a:t>语句和过程调用的机器级表示</a:t>
            </a:r>
            <a:endParaRPr lang="en-US" altLang="zh-CN" sz="20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400" dirty="0">
                <a:latin typeface="微软雅黑" pitchFamily="34" charset="-122"/>
                <a:ea typeface="微软雅黑" pitchFamily="34" charset="-122"/>
              </a:rPr>
              <a:t>指令集体系结构（</a:t>
            </a:r>
            <a:r>
              <a:rPr lang="en-US" altLang="zh-CN" sz="2400" dirty="0">
                <a:latin typeface="微软雅黑" pitchFamily="34" charset="-122"/>
                <a:ea typeface="微软雅黑" pitchFamily="34" charset="-122"/>
              </a:rPr>
              <a:t>ISA</a:t>
            </a:r>
            <a:r>
              <a:rPr lang="zh-CN" altLang="en-US" sz="2400" dirty="0">
                <a:latin typeface="微软雅黑" pitchFamily="34" charset="-122"/>
                <a:ea typeface="微软雅黑" pitchFamily="34" charset="-122"/>
              </a:rPr>
              <a:t>）和汇编层 </a:t>
            </a:r>
          </a:p>
          <a:p>
            <a:pPr lvl="2">
              <a:lnSpc>
                <a:spcPct val="105000"/>
              </a:lnSpc>
              <a:spcBef>
                <a:spcPct val="35000"/>
              </a:spcBef>
              <a:buFont typeface="Wingdings" pitchFamily="2" charset="2"/>
              <a:buChar char="Ø"/>
            </a:pPr>
            <a:r>
              <a:rPr lang="zh-CN" altLang="en-US" sz="1800" dirty="0">
                <a:latin typeface="微软雅黑" pitchFamily="34" charset="-122"/>
                <a:ea typeface="微软雅黑" pitchFamily="34" charset="-122"/>
              </a:rPr>
              <a:t>指令系统、机器代码、汇编语言</a:t>
            </a:r>
          </a:p>
          <a:p>
            <a:pPr lvl="1">
              <a:lnSpc>
                <a:spcPct val="105000"/>
              </a:lnSpc>
              <a:spcBef>
                <a:spcPct val="35000"/>
              </a:spcBef>
              <a:buFont typeface="Wingdings" pitchFamily="2" charset="2"/>
              <a:buChar char="Ø"/>
            </a:pPr>
            <a:r>
              <a:rPr lang="zh-CN" altLang="en-US" sz="2400" dirty="0">
                <a:latin typeface="微软雅黑" pitchFamily="34" charset="-122"/>
                <a:ea typeface="微软雅黑" pitchFamily="34" charset="-122"/>
              </a:rPr>
              <a:t>微体系结构及硬件层</a:t>
            </a:r>
          </a:p>
          <a:p>
            <a:pPr lvl="2">
              <a:lnSpc>
                <a:spcPct val="105000"/>
              </a:lnSpc>
              <a:spcBef>
                <a:spcPct val="35000"/>
              </a:spcBef>
              <a:buFont typeface="Wingdings" pitchFamily="2" charset="2"/>
              <a:buChar char="Ø"/>
            </a:pPr>
            <a:r>
              <a:rPr lang="en-US" altLang="zh-CN" sz="1800" dirty="0">
                <a:latin typeface="微软雅黑" pitchFamily="34" charset="-122"/>
                <a:ea typeface="微软雅黑" pitchFamily="34" charset="-122"/>
              </a:rPr>
              <a:t>CPU</a:t>
            </a:r>
            <a:r>
              <a:rPr lang="zh-CN" altLang="en-US" sz="1800" dirty="0">
                <a:latin typeface="微软雅黑" pitchFamily="34" charset="-122"/>
                <a:ea typeface="微软雅黑" pitchFamily="34" charset="-122"/>
              </a:rPr>
              <a:t>的通用结构</a:t>
            </a:r>
          </a:p>
          <a:p>
            <a:pPr lvl="2">
              <a:lnSpc>
                <a:spcPct val="105000"/>
              </a:lnSpc>
              <a:spcBef>
                <a:spcPct val="35000"/>
              </a:spcBef>
              <a:buFont typeface="Wingdings" pitchFamily="2" charset="2"/>
              <a:buChar char="Ø"/>
            </a:pPr>
            <a:r>
              <a:rPr lang="zh-CN" altLang="en-US" sz="1800" dirty="0">
                <a:latin typeface="微软雅黑" pitchFamily="34" charset="-122"/>
                <a:ea typeface="微软雅黑" pitchFamily="34" charset="-122"/>
              </a:rPr>
              <a:t>层次结构存储系统</a:t>
            </a:r>
            <a:endParaRPr lang="en-US" altLang="zh-CN" sz="1800" dirty="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z="2400" dirty="0">
                <a:ea typeface="微软雅黑" pitchFamily="34" charset="-122"/>
              </a:rPr>
              <a:t>操作系统、编译和链接的部分内容</a:t>
            </a:r>
          </a:p>
        </p:txBody>
      </p:sp>
      <p:pic>
        <p:nvPicPr>
          <p:cNvPr id="415748" name="Picture 4"/>
          <p:cNvPicPr>
            <a:picLocks noChangeAspect="1" noChangeArrowheads="1"/>
          </p:cNvPicPr>
          <p:nvPr/>
        </p:nvPicPr>
        <p:blipFill>
          <a:blip r:embed="rId3"/>
          <a:srcRect/>
          <a:stretch>
            <a:fillRect/>
          </a:stretch>
        </p:blipFill>
        <p:spPr bwMode="auto">
          <a:xfrm>
            <a:off x="6726238" y="1763714"/>
            <a:ext cx="3751262" cy="4725987"/>
          </a:xfrm>
          <a:prstGeom prst="rect">
            <a:avLst/>
          </a:prstGeom>
          <a:noFill/>
          <a:ln w="9525">
            <a:noFill/>
            <a:miter lim="800000"/>
            <a:headEnd/>
            <a:tailEnd/>
          </a:ln>
        </p:spPr>
      </p:pic>
      <p:grpSp>
        <p:nvGrpSpPr>
          <p:cNvPr id="415751" name="Group 7"/>
          <p:cNvGrpSpPr>
            <a:grpSpLocks/>
          </p:cNvGrpSpPr>
          <p:nvPr/>
        </p:nvGrpSpPr>
        <p:grpSpPr bwMode="auto">
          <a:xfrm>
            <a:off x="4116388" y="2303464"/>
            <a:ext cx="2519362" cy="2700337"/>
            <a:chOff x="1633" y="1451"/>
            <a:chExt cx="1587" cy="1701"/>
          </a:xfrm>
        </p:grpSpPr>
        <p:sp>
          <p:nvSpPr>
            <p:cNvPr id="415749" name="Line 5"/>
            <p:cNvSpPr>
              <a:spLocks noChangeShapeType="1"/>
            </p:cNvSpPr>
            <p:nvPr/>
          </p:nvSpPr>
          <p:spPr bwMode="auto">
            <a:xfrm>
              <a:off x="1633" y="1451"/>
              <a:ext cx="1587" cy="482"/>
            </a:xfrm>
            <a:prstGeom prst="line">
              <a:avLst/>
            </a:prstGeom>
            <a:noFill/>
            <a:ln w="38100">
              <a:solidFill>
                <a:srgbClr val="FF0000"/>
              </a:solidFill>
              <a:round/>
              <a:headEnd/>
              <a:tailEnd type="triangle" w="med" len="med"/>
            </a:ln>
            <a:effectLst/>
          </p:spPr>
          <p:txBody>
            <a:bodyPr/>
            <a:lstStyle/>
            <a:p>
              <a:endParaRPr lang="zh-CN" altLang="en-US"/>
            </a:p>
          </p:txBody>
        </p:sp>
        <p:sp>
          <p:nvSpPr>
            <p:cNvPr id="415750" name="Line 6"/>
            <p:cNvSpPr>
              <a:spLocks noChangeShapeType="1"/>
            </p:cNvSpPr>
            <p:nvPr/>
          </p:nvSpPr>
          <p:spPr bwMode="auto">
            <a:xfrm>
              <a:off x="3220" y="1933"/>
              <a:ext cx="0" cy="121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415753" name="Rectangle 9"/>
          <p:cNvSpPr>
            <a:spLocks noChangeArrowheads="1"/>
          </p:cNvSpPr>
          <p:nvPr/>
        </p:nvSpPr>
        <p:spPr bwMode="auto">
          <a:xfrm>
            <a:off x="6816725" y="2889251"/>
            <a:ext cx="3600450" cy="449263"/>
          </a:xfrm>
          <a:prstGeom prst="rect">
            <a:avLst/>
          </a:prstGeom>
          <a:solidFill>
            <a:srgbClr val="008080">
              <a:alpha val="25000"/>
            </a:srgbClr>
          </a:solidFill>
          <a:ln w="9525">
            <a:solidFill>
              <a:schemeClr val="tx1"/>
            </a:solidFill>
            <a:miter lim="800000"/>
            <a:headEnd/>
            <a:tailEnd/>
          </a:ln>
          <a:effectLst/>
        </p:spPr>
        <p:txBody>
          <a:bodyPr wrap="none" anchor="ctr"/>
          <a:lstStyle/>
          <a:p>
            <a:endParaRPr lang="zh-CN" altLang="en-US"/>
          </a:p>
        </p:txBody>
      </p:sp>
      <p:sp>
        <p:nvSpPr>
          <p:cNvPr id="415754" name="Rectangle 10"/>
          <p:cNvSpPr>
            <a:spLocks noChangeArrowheads="1"/>
          </p:cNvSpPr>
          <p:nvPr/>
        </p:nvSpPr>
        <p:spPr bwMode="auto">
          <a:xfrm>
            <a:off x="6816725" y="3833813"/>
            <a:ext cx="3600450" cy="539750"/>
          </a:xfrm>
          <a:prstGeom prst="rect">
            <a:avLst/>
          </a:prstGeom>
          <a:solidFill>
            <a:srgbClr val="FFCC00">
              <a:alpha val="25000"/>
            </a:srgbClr>
          </a:solidFill>
          <a:ln w="9525">
            <a:solidFill>
              <a:schemeClr val="tx1"/>
            </a:solidFill>
            <a:miter lim="800000"/>
            <a:headEnd/>
            <a:tailEnd/>
          </a:ln>
          <a:effectLst/>
        </p:spPr>
        <p:txBody>
          <a:bodyPr wrap="none" anchor="ctr"/>
          <a:lstStyle/>
          <a:p>
            <a:endParaRPr lang="zh-CN" altLang="en-US"/>
          </a:p>
        </p:txBody>
      </p:sp>
      <p:sp>
        <p:nvSpPr>
          <p:cNvPr id="415755" name="Rectangle 11"/>
          <p:cNvSpPr>
            <a:spLocks noChangeArrowheads="1"/>
          </p:cNvSpPr>
          <p:nvPr/>
        </p:nvSpPr>
        <p:spPr bwMode="auto">
          <a:xfrm>
            <a:off x="6816725" y="4419601"/>
            <a:ext cx="3600450" cy="449263"/>
          </a:xfrm>
          <a:prstGeom prst="rect">
            <a:avLst/>
          </a:prstGeom>
          <a:solidFill>
            <a:srgbClr val="FF0000">
              <a:alpha val="25000"/>
            </a:srgbClr>
          </a:solidFill>
          <a:ln w="9525">
            <a:solidFill>
              <a:schemeClr val="tx1"/>
            </a:solidFill>
            <a:miter lim="800000"/>
            <a:headEnd/>
            <a:tailEnd/>
          </a:ln>
          <a:effectLst/>
        </p:spPr>
        <p:txBody>
          <a:bodyPr wrap="none" anchor="ctr"/>
          <a:lstStyle/>
          <a:p>
            <a:endParaRPr lang="zh-CN" altLang="en-US"/>
          </a:p>
        </p:txBody>
      </p:sp>
      <p:sp>
        <p:nvSpPr>
          <p:cNvPr id="415756" name="Rectangle 12"/>
          <p:cNvSpPr>
            <a:spLocks noChangeArrowheads="1"/>
          </p:cNvSpPr>
          <p:nvPr/>
        </p:nvSpPr>
        <p:spPr bwMode="auto">
          <a:xfrm>
            <a:off x="6816725" y="3338513"/>
            <a:ext cx="1920875" cy="495300"/>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nvGrpSpPr>
          <p:cNvPr id="415760" name="Group 16"/>
          <p:cNvGrpSpPr>
            <a:grpSpLocks/>
          </p:cNvGrpSpPr>
          <p:nvPr/>
        </p:nvGrpSpPr>
        <p:grpSpPr bwMode="auto">
          <a:xfrm>
            <a:off x="8210551" y="944563"/>
            <a:ext cx="3236913" cy="2330450"/>
            <a:chOff x="4184" y="579"/>
            <a:chExt cx="2039" cy="1468"/>
          </a:xfrm>
        </p:grpSpPr>
        <p:sp>
          <p:nvSpPr>
            <p:cNvPr id="415757" name="Text Box 13"/>
            <p:cNvSpPr txBox="1">
              <a:spLocks noChangeArrowheads="1"/>
            </p:cNvSpPr>
            <p:nvPr/>
          </p:nvSpPr>
          <p:spPr bwMode="auto">
            <a:xfrm>
              <a:off x="4184" y="579"/>
              <a:ext cx="2039" cy="407"/>
            </a:xfrm>
            <a:prstGeom prst="rect">
              <a:avLst/>
            </a:prstGeom>
            <a:solidFill>
              <a:schemeClr val="bg1"/>
            </a:solidFill>
            <a:ln w="9525">
              <a:solidFill>
                <a:srgbClr val="0000FF"/>
              </a:solidFill>
              <a:miter lim="800000"/>
              <a:headEnd/>
              <a:tailEnd/>
            </a:ln>
            <a:effectLst/>
          </p:spPr>
          <p:txBody>
            <a:bodyPr wrap="square">
              <a:spAutoFit/>
            </a:bodyPr>
            <a:lstStyle/>
            <a:p>
              <a:pPr>
                <a:spcBef>
                  <a:spcPct val="50000"/>
                </a:spcBef>
              </a:pPr>
              <a:r>
                <a:rPr lang="zh-CN" altLang="en-US" b="1" dirty="0">
                  <a:solidFill>
                    <a:srgbClr val="0000FF"/>
                  </a:solidFill>
                  <a:latin typeface="微软雅黑" pitchFamily="34" charset="-122"/>
                  <a:ea typeface="微软雅黑" pitchFamily="34" charset="-122"/>
                </a:rPr>
                <a:t>“问题求解”课程解决应用</a:t>
              </a:r>
              <a:r>
                <a:rPr lang="en-US" altLang="zh-CN" b="1" dirty="0">
                  <a:solidFill>
                    <a:srgbClr val="0000FF"/>
                  </a:solidFill>
                  <a:ea typeface="微软雅黑" pitchFamily="34" charset="-122"/>
                  <a:cs typeface="Arial" pitchFamily="34" charset="0"/>
                </a:rPr>
                <a:t>→</a:t>
              </a:r>
              <a:r>
                <a:rPr lang="zh-CN" altLang="en-US" b="1" dirty="0">
                  <a:solidFill>
                    <a:srgbClr val="0000FF"/>
                  </a:solidFill>
                  <a:latin typeface="微软雅黑" pitchFamily="34" charset="-122"/>
                  <a:ea typeface="微软雅黑" pitchFamily="34" charset="-122"/>
                </a:rPr>
                <a:t>算法（数据结构）</a:t>
              </a:r>
              <a:r>
                <a:rPr lang="en-US" altLang="zh-CN" b="1" dirty="0">
                  <a:solidFill>
                    <a:srgbClr val="0000FF"/>
                  </a:solidFill>
                </a:rPr>
                <a:t>→</a:t>
              </a:r>
              <a:r>
                <a:rPr lang="zh-CN" altLang="en-US" b="1" dirty="0">
                  <a:solidFill>
                    <a:srgbClr val="0000FF"/>
                  </a:solidFill>
                  <a:latin typeface="微软雅黑" pitchFamily="34" charset="-122"/>
                  <a:ea typeface="微软雅黑" pitchFamily="34" charset="-122"/>
                </a:rPr>
                <a:t>编程层</a:t>
              </a:r>
            </a:p>
          </p:txBody>
        </p:sp>
        <p:sp>
          <p:nvSpPr>
            <p:cNvPr id="415759" name="Line 15"/>
            <p:cNvSpPr>
              <a:spLocks noChangeShapeType="1"/>
            </p:cNvSpPr>
            <p:nvPr/>
          </p:nvSpPr>
          <p:spPr bwMode="auto">
            <a:xfrm>
              <a:off x="5658" y="1054"/>
              <a:ext cx="0" cy="993"/>
            </a:xfrm>
            <a:prstGeom prst="line">
              <a:avLst/>
            </a:prstGeom>
            <a:noFill/>
            <a:ln w="38100">
              <a:solidFill>
                <a:srgbClr val="FF0000"/>
              </a:solidFill>
              <a:round/>
              <a:headEnd/>
              <a:tailEnd type="triangle" w="med" len="med"/>
            </a:ln>
            <a:effectLst/>
          </p:spPr>
          <p:txBody>
            <a:bodyPr/>
            <a:lstStyle/>
            <a:p>
              <a:endParaRPr lang="zh-CN" altLang="en-US"/>
            </a:p>
          </p:txBody>
        </p:sp>
      </p:grpSp>
      <p:sp>
        <p:nvSpPr>
          <p:cNvPr id="3" name="灯片编号占位符 2"/>
          <p:cNvSpPr>
            <a:spLocks noGrp="1"/>
          </p:cNvSpPr>
          <p:nvPr>
            <p:ph type="sldNum" sz="quarter" idx="12"/>
          </p:nvPr>
        </p:nvSpPr>
        <p:spPr/>
        <p:txBody>
          <a:bodyPr/>
          <a:lstStyle/>
          <a:p>
            <a:pPr>
              <a:defRPr/>
            </a:pPr>
            <a:fld id="{C04D5D84-F493-480C-9B02-1533CB18E289}" type="slidenum">
              <a:rPr lang="en-US" altLang="zh-CN" smtClean="0"/>
              <a:pPr>
                <a:defRPr/>
              </a:pPr>
              <a:t>8</a:t>
            </a:fld>
            <a:endParaRPr lang="en-US" altLang="zh-CN"/>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3391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blinds(horizontal)">
                                      <p:cBhvr>
                                        <p:cTn id="7" dur="500"/>
                                        <p:tgtEl>
                                          <p:spTgt spid="415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60"/>
                                        </p:tgtEl>
                                        <p:attrNameLst>
                                          <p:attrName>style.visibility</p:attrName>
                                        </p:attrNameLst>
                                      </p:cBhvr>
                                      <p:to>
                                        <p:strVal val="visible"/>
                                      </p:to>
                                    </p:set>
                                    <p:animEffect transition="in" filter="blinds(horizontal)">
                                      <p:cBhvr>
                                        <p:cTn id="12" dur="500"/>
                                        <p:tgtEl>
                                          <p:spTgt spid="4157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51"/>
                                        </p:tgtEl>
                                        <p:attrNameLst>
                                          <p:attrName>style.visibility</p:attrName>
                                        </p:attrNameLst>
                                      </p:cBhvr>
                                      <p:to>
                                        <p:strVal val="visible"/>
                                      </p:to>
                                    </p:set>
                                    <p:animEffect transition="in" filter="blinds(horizontal)">
                                      <p:cBhvr>
                                        <p:cTn id="17" dur="500"/>
                                        <p:tgtEl>
                                          <p:spTgt spid="4157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5753"/>
                                        </p:tgtEl>
                                        <p:attrNameLst>
                                          <p:attrName>style.visibility</p:attrName>
                                        </p:attrNameLst>
                                      </p:cBhvr>
                                      <p:to>
                                        <p:strVal val="visible"/>
                                      </p:to>
                                    </p:set>
                                    <p:animEffect transition="in" filter="blinds(horizontal)">
                                      <p:cBhvr>
                                        <p:cTn id="22" dur="500"/>
                                        <p:tgtEl>
                                          <p:spTgt spid="4157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5747">
                                            <p:txEl>
                                              <p:pRg st="3" end="3"/>
                                            </p:txEl>
                                          </p:spTgt>
                                        </p:tgtEl>
                                        <p:attrNameLst>
                                          <p:attrName>style.visibility</p:attrName>
                                        </p:attrNameLst>
                                      </p:cBhvr>
                                      <p:to>
                                        <p:strVal val="visible"/>
                                      </p:to>
                                    </p:set>
                                    <p:animEffect transition="in" filter="blinds(horizontal)">
                                      <p:cBhvr>
                                        <p:cTn id="27" dur="500"/>
                                        <p:tgtEl>
                                          <p:spTgt spid="41574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5747">
                                            <p:txEl>
                                              <p:pRg st="4" end="4"/>
                                            </p:txEl>
                                          </p:spTgt>
                                        </p:tgtEl>
                                        <p:attrNameLst>
                                          <p:attrName>style.visibility</p:attrName>
                                        </p:attrNameLst>
                                      </p:cBhvr>
                                      <p:to>
                                        <p:strVal val="visible"/>
                                      </p:to>
                                    </p:set>
                                    <p:animEffect transition="in" filter="blinds(horizontal)">
                                      <p:cBhvr>
                                        <p:cTn id="30" dur="500"/>
                                        <p:tgtEl>
                                          <p:spTgt spid="415747">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15747">
                                            <p:txEl>
                                              <p:pRg st="5" end="5"/>
                                            </p:txEl>
                                          </p:spTgt>
                                        </p:tgtEl>
                                        <p:attrNameLst>
                                          <p:attrName>style.visibility</p:attrName>
                                        </p:attrNameLst>
                                      </p:cBhvr>
                                      <p:to>
                                        <p:strVal val="visible"/>
                                      </p:to>
                                    </p:set>
                                    <p:animEffect transition="in" filter="blinds(horizontal)">
                                      <p:cBhvr>
                                        <p:cTn id="33" dur="500"/>
                                        <p:tgtEl>
                                          <p:spTgt spid="41574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5754"/>
                                        </p:tgtEl>
                                        <p:attrNameLst>
                                          <p:attrName>style.visibility</p:attrName>
                                        </p:attrNameLst>
                                      </p:cBhvr>
                                      <p:to>
                                        <p:strVal val="visible"/>
                                      </p:to>
                                    </p:set>
                                    <p:animEffect transition="in" filter="blinds(horizontal)">
                                      <p:cBhvr>
                                        <p:cTn id="38" dur="500"/>
                                        <p:tgtEl>
                                          <p:spTgt spid="41575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15747">
                                            <p:txEl>
                                              <p:pRg st="6" end="6"/>
                                            </p:txEl>
                                          </p:spTgt>
                                        </p:tgtEl>
                                        <p:attrNameLst>
                                          <p:attrName>style.visibility</p:attrName>
                                        </p:attrNameLst>
                                      </p:cBhvr>
                                      <p:to>
                                        <p:strVal val="visible"/>
                                      </p:to>
                                    </p:set>
                                    <p:animEffect transition="in" filter="blinds(horizontal)">
                                      <p:cBhvr>
                                        <p:cTn id="43" dur="500"/>
                                        <p:tgtEl>
                                          <p:spTgt spid="41574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5747">
                                            <p:txEl>
                                              <p:pRg st="7" end="7"/>
                                            </p:txEl>
                                          </p:spTgt>
                                        </p:tgtEl>
                                        <p:attrNameLst>
                                          <p:attrName>style.visibility</p:attrName>
                                        </p:attrNameLst>
                                      </p:cBhvr>
                                      <p:to>
                                        <p:strVal val="visible"/>
                                      </p:to>
                                    </p:set>
                                    <p:animEffect transition="in" filter="blinds(horizontal)">
                                      <p:cBhvr>
                                        <p:cTn id="46" dur="500"/>
                                        <p:tgtEl>
                                          <p:spTgt spid="41574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15755"/>
                                        </p:tgtEl>
                                        <p:attrNameLst>
                                          <p:attrName>style.visibility</p:attrName>
                                        </p:attrNameLst>
                                      </p:cBhvr>
                                      <p:to>
                                        <p:strVal val="visible"/>
                                      </p:to>
                                    </p:set>
                                    <p:animEffect transition="in" filter="blinds(horizontal)">
                                      <p:cBhvr>
                                        <p:cTn id="51" dur="500"/>
                                        <p:tgtEl>
                                          <p:spTgt spid="41575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15747">
                                            <p:txEl>
                                              <p:pRg st="8" end="8"/>
                                            </p:txEl>
                                          </p:spTgt>
                                        </p:tgtEl>
                                        <p:attrNameLst>
                                          <p:attrName>style.visibility</p:attrName>
                                        </p:attrNameLst>
                                      </p:cBhvr>
                                      <p:to>
                                        <p:strVal val="visible"/>
                                      </p:to>
                                    </p:set>
                                    <p:animEffect transition="in" filter="blinds(horizontal)">
                                      <p:cBhvr>
                                        <p:cTn id="56" dur="500"/>
                                        <p:tgtEl>
                                          <p:spTgt spid="415747">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415747">
                                            <p:txEl>
                                              <p:pRg st="9" end="9"/>
                                            </p:txEl>
                                          </p:spTgt>
                                        </p:tgtEl>
                                        <p:attrNameLst>
                                          <p:attrName>style.visibility</p:attrName>
                                        </p:attrNameLst>
                                      </p:cBhvr>
                                      <p:to>
                                        <p:strVal val="visible"/>
                                      </p:to>
                                    </p:set>
                                    <p:animEffect transition="in" filter="blinds(horizontal)">
                                      <p:cBhvr>
                                        <p:cTn id="59" dur="500"/>
                                        <p:tgtEl>
                                          <p:spTgt spid="415747">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15747">
                                            <p:txEl>
                                              <p:pRg st="10" end="10"/>
                                            </p:txEl>
                                          </p:spTgt>
                                        </p:tgtEl>
                                        <p:attrNameLst>
                                          <p:attrName>style.visibility</p:attrName>
                                        </p:attrNameLst>
                                      </p:cBhvr>
                                      <p:to>
                                        <p:strVal val="visible"/>
                                      </p:to>
                                    </p:set>
                                    <p:animEffect transition="in" filter="blinds(horizontal)">
                                      <p:cBhvr>
                                        <p:cTn id="62" dur="500"/>
                                        <p:tgtEl>
                                          <p:spTgt spid="41574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15756"/>
                                        </p:tgtEl>
                                        <p:attrNameLst>
                                          <p:attrName>style.visibility</p:attrName>
                                        </p:attrNameLst>
                                      </p:cBhvr>
                                      <p:to>
                                        <p:strVal val="visible"/>
                                      </p:to>
                                    </p:set>
                                    <p:animEffect transition="in" filter="blinds(horizontal)">
                                      <p:cBhvr>
                                        <p:cTn id="67" dur="500"/>
                                        <p:tgtEl>
                                          <p:spTgt spid="4157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15747">
                                            <p:txEl>
                                              <p:pRg st="11" end="11"/>
                                            </p:txEl>
                                          </p:spTgt>
                                        </p:tgtEl>
                                        <p:attrNameLst>
                                          <p:attrName>style.visibility</p:attrName>
                                        </p:attrNameLst>
                                      </p:cBhvr>
                                      <p:to>
                                        <p:strVal val="visible"/>
                                      </p:to>
                                    </p:set>
                                    <p:animEffect transition="in" filter="blinds(horizontal)">
                                      <p:cBhvr>
                                        <p:cTn id="72" dur="500"/>
                                        <p:tgtEl>
                                          <p:spTgt spid="4157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3" grpId="0" animBg="1"/>
      <p:bldP spid="415754" grpId="0" animBg="1"/>
      <p:bldP spid="415755" grpId="0" animBg="1"/>
      <p:bldP spid="4157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24865" y="1220152"/>
            <a:ext cx="6610350" cy="4257675"/>
          </a:xfrm>
          <a:prstGeom prst="rect">
            <a:avLst/>
          </a:prstGeom>
        </p:spPr>
      </p:pic>
      <p:sp>
        <p:nvSpPr>
          <p:cNvPr id="2" name="灯片编号占位符 1"/>
          <p:cNvSpPr>
            <a:spLocks noGrp="1"/>
          </p:cNvSpPr>
          <p:nvPr>
            <p:ph type="sldNum" sz="quarter" idx="12"/>
          </p:nvPr>
        </p:nvSpPr>
        <p:spPr/>
        <p:txBody>
          <a:bodyPr/>
          <a:lstStyle/>
          <a:p>
            <a:pPr>
              <a:defRPr/>
            </a:pPr>
            <a:fld id="{891184C0-916E-4CCA-8FFE-169A3289BBF6}" type="slidenum">
              <a:rPr lang="zh-CN" altLang="en-US" smtClean="0"/>
              <a:pPr>
                <a:defRPr/>
              </a:pPr>
              <a:t>9</a:t>
            </a:fld>
            <a:endParaRPr lang="zh-CN" altLang="en-US"/>
          </a:p>
        </p:txBody>
      </p:sp>
      <p:sp>
        <p:nvSpPr>
          <p:cNvPr id="4" name="椭圆 3"/>
          <p:cNvSpPr/>
          <p:nvPr/>
        </p:nvSpPr>
        <p:spPr>
          <a:xfrm>
            <a:off x="5474970" y="1475423"/>
            <a:ext cx="754380" cy="2776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634990" y="2548890"/>
            <a:ext cx="422910" cy="285750"/>
          </a:xfrm>
          <a:prstGeom prst="ellipse">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23360" y="765810"/>
            <a:ext cx="3611880" cy="369332"/>
          </a:xfrm>
          <a:prstGeom prst="rect">
            <a:avLst/>
          </a:prstGeom>
          <a:noFill/>
        </p:spPr>
        <p:txBody>
          <a:bodyPr wrap="square" rtlCol="0">
            <a:spAutoFit/>
          </a:bodyPr>
          <a:lstStyle/>
          <a:p>
            <a:r>
              <a:rPr lang="zh-CN" altLang="en-US" dirty="0"/>
              <a:t>授课内容</a:t>
            </a:r>
          </a:p>
        </p:txBody>
      </p:sp>
      <p:sp>
        <p:nvSpPr>
          <p:cNvPr id="3" name="矩形 2"/>
          <p:cNvSpPr/>
          <p:nvPr/>
        </p:nvSpPr>
        <p:spPr>
          <a:xfrm>
            <a:off x="8131810" y="1394461"/>
            <a:ext cx="3450590" cy="4185761"/>
          </a:xfrm>
          <a:prstGeom prst="rect">
            <a:avLst/>
          </a:prstGeom>
        </p:spPr>
        <p:txBody>
          <a:bodyPr wrap="square">
            <a:spAutoFit/>
          </a:bodyPr>
          <a:lstStyle/>
          <a:p>
            <a:r>
              <a:rPr lang="zh-CN" altLang="en-US" dirty="0"/>
              <a:t>本课程作为桥梁，衔接计算机系统的的各领域知识，与</a:t>
            </a:r>
            <a:r>
              <a:rPr lang="en-US" altLang="zh-CN" dirty="0"/>
              <a:t>《</a:t>
            </a:r>
            <a:r>
              <a:rPr lang="zh-CN" altLang="en-US" dirty="0"/>
              <a:t>计算机系统</a:t>
            </a:r>
            <a:r>
              <a:rPr lang="en-US" altLang="zh-CN" dirty="0"/>
              <a:t>3》</a:t>
            </a:r>
            <a:r>
              <a:rPr lang="zh-CN" altLang="en-US" dirty="0"/>
              <a:t>、</a:t>
            </a:r>
            <a:r>
              <a:rPr lang="en-US" altLang="zh-CN" dirty="0"/>
              <a:t>《</a:t>
            </a:r>
            <a:r>
              <a:rPr lang="zh-CN" altLang="en-US" dirty="0"/>
              <a:t>编译原理</a:t>
            </a:r>
            <a:r>
              <a:rPr lang="en-US" altLang="zh-CN" dirty="0"/>
              <a:t>》</a:t>
            </a:r>
            <a:r>
              <a:rPr lang="zh-CN" altLang="en-US" dirty="0"/>
              <a:t>和</a:t>
            </a:r>
            <a:r>
              <a:rPr lang="en-US" altLang="zh-CN" dirty="0"/>
              <a:t>《</a:t>
            </a:r>
            <a:r>
              <a:rPr lang="zh-CN" altLang="en-US" dirty="0"/>
              <a:t>操作系统</a:t>
            </a:r>
            <a:r>
              <a:rPr lang="en-US" altLang="zh-CN" dirty="0"/>
              <a:t>》</a:t>
            </a:r>
            <a:r>
              <a:rPr lang="zh-CN" altLang="en-US" dirty="0"/>
              <a:t>有延续性，是这三门课程的先导。</a:t>
            </a:r>
            <a:endParaRPr lang="en-US" altLang="zh-CN" dirty="0"/>
          </a:p>
          <a:p>
            <a:endParaRPr lang="en-US" altLang="zh-CN" dirty="0"/>
          </a:p>
          <a:p>
            <a:r>
              <a:rPr lang="zh-CN" altLang="en-US" dirty="0"/>
              <a:t>本书从使用者角度而不是构造者角度讨论问题</a:t>
            </a:r>
            <a:endParaRPr lang="en-US" altLang="zh-CN" dirty="0"/>
          </a:p>
          <a:p>
            <a:endParaRPr lang="en-US" altLang="zh-CN" dirty="0"/>
          </a:p>
          <a:p>
            <a:endParaRPr lang="en-US" altLang="zh-CN" dirty="0"/>
          </a:p>
          <a:p>
            <a:r>
              <a:rPr lang="zh-CN" altLang="en-US" dirty="0"/>
              <a:t>课本中的源代码可以从</a:t>
            </a:r>
            <a:r>
              <a:rPr lang="en-US" altLang="zh-CN" sz="3200" b="1" u="sng" dirty="0">
                <a:solidFill>
                  <a:srgbClr val="FF0000"/>
                </a:solidFill>
                <a:uFill>
                  <a:solidFill>
                    <a:srgbClr val="00B050"/>
                  </a:solidFill>
                </a:uFill>
              </a:rPr>
              <a:t>csapp.cs.cmu.edu</a:t>
            </a:r>
          </a:p>
          <a:p>
            <a:r>
              <a:rPr lang="zh-CN" altLang="en-US" dirty="0"/>
              <a:t>下载，书中源代码都表明了详细的路径名</a:t>
            </a:r>
          </a:p>
        </p:txBody>
      </p:sp>
    </p:spTree>
    <p:extLst>
      <p:ext uri="{BB962C8B-B14F-4D97-AF65-F5344CB8AC3E}">
        <p14:creationId xmlns:p14="http://schemas.microsoft.com/office/powerpoint/2010/main" val="222724194"/>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4024</TotalTime>
  <Words>7268</Words>
  <Application>Microsoft Office PowerPoint</Application>
  <PresentationFormat>宽屏</PresentationFormat>
  <Paragraphs>878</Paragraphs>
  <Slides>52</Slides>
  <Notes>50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72" baseType="lpstr">
      <vt:lpstr>FangSong</vt:lpstr>
      <vt:lpstr>Helvetica Neue</vt:lpstr>
      <vt:lpstr>StoneSans</vt:lpstr>
      <vt:lpstr>TimesTen-Italic</vt:lpstr>
      <vt:lpstr>ZztexMono-Italic</vt:lpstr>
      <vt:lpstr>ZztexMono-Regular</vt:lpstr>
      <vt:lpstr>黑体</vt:lpstr>
      <vt:lpstr>宋体</vt:lpstr>
      <vt:lpstr>微软雅黑</vt:lpstr>
      <vt:lpstr>Arial</vt:lpstr>
      <vt:lpstr>Arial Black</vt:lpstr>
      <vt:lpstr>Arial Narrow</vt:lpstr>
      <vt:lpstr>Calibri</vt:lpstr>
      <vt:lpstr>Calibri Bold Italic</vt:lpstr>
      <vt:lpstr>Times New Roman</vt:lpstr>
      <vt:lpstr>Verdana</vt:lpstr>
      <vt:lpstr>Wingdings</vt:lpstr>
      <vt:lpstr>Wingdings 2</vt:lpstr>
      <vt:lpstr>1_Office 主题</vt:lpstr>
      <vt:lpstr>Chart</vt:lpstr>
      <vt:lpstr>计算机系统（二） COMPUTER SYSTEMS II:  ARCHITECTURE AND PROGRAMMING</vt:lpstr>
      <vt:lpstr>PowerPoint 演示文稿</vt:lpstr>
      <vt:lpstr>PowerPoint 演示文稿</vt:lpstr>
      <vt:lpstr>PowerPoint 演示文稿</vt:lpstr>
      <vt:lpstr>PowerPoint 演示文稿</vt:lpstr>
      <vt:lpstr>PowerPoint 演示文稿</vt:lpstr>
      <vt:lpstr>课程内容概要</vt:lpstr>
      <vt:lpstr>PowerPoint 演示文稿</vt:lpstr>
      <vt:lpstr>PowerPoint 演示文稿</vt:lpstr>
      <vt:lpstr>PowerPoint 演示文稿</vt:lpstr>
      <vt:lpstr>课程的意义</vt:lpstr>
      <vt:lpstr>PowerPoint 演示文稿</vt:lpstr>
      <vt:lpstr>课程的意义</vt:lpstr>
      <vt:lpstr>PowerPoint 演示文稿</vt:lpstr>
      <vt:lpstr>PowerPoint 演示文稿</vt:lpstr>
      <vt:lpstr>PowerPoint 演示文稿</vt:lpstr>
      <vt:lpstr>课程的意义</vt:lpstr>
      <vt:lpstr>过程调用参数传递举例</vt:lpstr>
      <vt:lpstr>课程的意义</vt:lpstr>
      <vt:lpstr>课程的意义</vt:lpstr>
      <vt:lpstr>课程的意义</vt:lpstr>
      <vt:lpstr>课程的意义</vt:lpstr>
      <vt:lpstr>用“系统思维”分析问题</vt:lpstr>
      <vt:lpstr>用“系统思维”分析问题</vt:lpstr>
      <vt:lpstr>PowerPoint 演示文稿</vt:lpstr>
      <vt:lpstr>课程实验</vt:lpstr>
      <vt:lpstr>Chapter 1 计算机系统简介</vt:lpstr>
      <vt:lpstr>1.1 数据及其解读</vt:lpstr>
      <vt:lpstr>1.2 编译/链接过程</vt:lpstr>
      <vt:lpstr>PowerPoint 演示文稿</vt:lpstr>
      <vt:lpstr>PowerPoint 演示文稿</vt:lpstr>
      <vt:lpstr>1.3 指令的执行</vt:lpstr>
      <vt:lpstr>PowerPoint 演示文稿</vt:lpstr>
      <vt:lpstr>PowerPoint 演示文稿</vt:lpstr>
      <vt:lpstr>PowerPoint 演示文稿</vt:lpstr>
      <vt:lpstr>PowerPoint 演示文稿</vt:lpstr>
      <vt:lpstr>1.4 存储设备的层次结构</vt:lpstr>
      <vt:lpstr>PowerPoint 演示文稿</vt:lpstr>
      <vt:lpstr>PowerPoint 演示文稿</vt:lpstr>
      <vt:lpstr>1.5 计算机系统中的OS</vt:lpstr>
      <vt:lpstr>PowerPoint 演示文稿</vt:lpstr>
      <vt:lpstr>PowerPoint 演示文稿</vt:lpstr>
      <vt:lpstr>PowerPoint 演示文稿</vt:lpstr>
      <vt:lpstr>PowerPoint 演示文稿</vt:lpstr>
      <vt:lpstr>PowerPoint 演示文稿</vt:lpstr>
      <vt:lpstr>1.6 计算机系统间协作</vt:lpstr>
      <vt:lpstr>PowerPoint 演示文稿</vt:lpstr>
      <vt:lpstr>1.7 并行技术</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链接</dc:title>
  <dc:creator>IE</dc:creator>
  <cp:lastModifiedBy>L6-505</cp:lastModifiedBy>
  <cp:revision>250</cp:revision>
  <cp:lastPrinted>2020-03-10T07:24:47Z</cp:lastPrinted>
  <dcterms:created xsi:type="dcterms:W3CDTF">2016-01-21T00:46:33Z</dcterms:created>
  <dcterms:modified xsi:type="dcterms:W3CDTF">2021-02-15T02:52:19Z</dcterms:modified>
</cp:coreProperties>
</file>