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9" r:id="rId3"/>
    <p:sldId id="304" r:id="rId4"/>
    <p:sldId id="305" r:id="rId5"/>
    <p:sldId id="270" r:id="rId6"/>
    <p:sldId id="312" r:id="rId7"/>
    <p:sldId id="311" r:id="rId8"/>
    <p:sldId id="306" r:id="rId9"/>
    <p:sldId id="272" r:id="rId10"/>
    <p:sldId id="307" r:id="rId11"/>
    <p:sldId id="308" r:id="rId12"/>
    <p:sldId id="271" r:id="rId13"/>
    <p:sldId id="273" r:id="rId14"/>
    <p:sldId id="274" r:id="rId15"/>
    <p:sldId id="275" r:id="rId16"/>
    <p:sldId id="321" r:id="rId17"/>
    <p:sldId id="322" r:id="rId18"/>
    <p:sldId id="323" r:id="rId19"/>
    <p:sldId id="276" r:id="rId20"/>
    <p:sldId id="278" r:id="rId21"/>
    <p:sldId id="319" r:id="rId22"/>
    <p:sldId id="320" r:id="rId23"/>
    <p:sldId id="284" r:id="rId24"/>
    <p:sldId id="279" r:id="rId25"/>
    <p:sldId id="285" r:id="rId26"/>
    <p:sldId id="286" r:id="rId27"/>
    <p:sldId id="325" r:id="rId28"/>
    <p:sldId id="326" r:id="rId29"/>
    <p:sldId id="327" r:id="rId30"/>
    <p:sldId id="329" r:id="rId31"/>
    <p:sldId id="287" r:id="rId32"/>
    <p:sldId id="331" r:id="rId33"/>
    <p:sldId id="288" r:id="rId34"/>
    <p:sldId id="332" r:id="rId35"/>
    <p:sldId id="289" r:id="rId36"/>
    <p:sldId id="290" r:id="rId37"/>
    <p:sldId id="341" r:id="rId38"/>
    <p:sldId id="291" r:id="rId39"/>
    <p:sldId id="292" r:id="rId40"/>
    <p:sldId id="294" r:id="rId41"/>
    <p:sldId id="343" r:id="rId42"/>
    <p:sldId id="293" r:id="rId43"/>
    <p:sldId id="295" r:id="rId44"/>
    <p:sldId id="296" r:id="rId45"/>
    <p:sldId id="344" r:id="rId46"/>
    <p:sldId id="297" r:id="rId47"/>
    <p:sldId id="298" r:id="rId48"/>
    <p:sldId id="299" r:id="rId49"/>
    <p:sldId id="300" r:id="rId50"/>
    <p:sldId id="301" r:id="rId51"/>
    <p:sldId id="302" r:id="rId52"/>
    <p:sldId id="310" r:id="rId53"/>
    <p:sldId id="309" r:id="rId54"/>
    <p:sldId id="303" r:id="rId55"/>
    <p:sldId id="324" r:id="rId56"/>
    <p:sldId id="330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5" r:id="rId66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65" autoAdjust="0"/>
  </p:normalViewPr>
  <p:slideViewPr>
    <p:cSldViewPr snapToGrid="0">
      <p:cViewPr>
        <p:scale>
          <a:sx n="125" d="100"/>
          <a:sy n="125" d="100"/>
        </p:scale>
        <p:origin x="12" y="-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DBDEA9-169B-4482-86DC-1D643D9CBB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527" cy="34056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A9B7A-D875-486A-A410-0116BE3C2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480" y="1"/>
            <a:ext cx="4302527" cy="34056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65806708-71B1-49C5-B4B8-AD981948A1F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AC2B8-9060-4F45-98B4-438FD644E8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2527" cy="34056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148F2-797D-41A8-A6ED-28457A36F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480" y="6457106"/>
            <a:ext cx="4302527" cy="34056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5FF0409-148D-4505-AF7A-EB89D57D4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77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0" cy="341064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0" cy="341064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8F1F969C-290D-4AF7-9D1F-D9365819CC5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2230" cy="341063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3"/>
            <a:ext cx="4302230" cy="341063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3BB21687-B0A7-4083-A9B7-8BE7ECAB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计算机核心由处理器和存储器构成，里面处理和保存的都是数据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本章开始讨论“数”在计算机中的表现形态和运算处理；</a:t>
            </a:r>
            <a:r>
              <a:rPr lang="en-US" altLang="zh-CN" dirty="0"/>
              <a:t>	</a:t>
            </a:r>
            <a:r>
              <a:rPr lang="zh-CN" altLang="en-US" dirty="0"/>
              <a:t>（硬件能识别何处理的数，准确说数值，多种整数和浮点数）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下一章讨论“程序”在计算机中的表现形式</a:t>
            </a:r>
            <a:r>
              <a:rPr lang="en-US" altLang="zh-CN" dirty="0"/>
              <a:t>		</a:t>
            </a:r>
            <a:r>
              <a:rPr lang="zh-CN" altLang="en-US" dirty="0"/>
              <a:t>（软件处理的复杂数据，例如结构体、数组、联合体）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它们都是“程序结构和执行”相关的范畴</a:t>
            </a:r>
            <a:endParaRPr lang="en-US" altLang="zh-CN" dirty="0"/>
          </a:p>
          <a:p>
            <a:pPr defTabSz="955712">
              <a:spcBef>
                <a:spcPct val="0"/>
              </a:spcBef>
              <a:defRPr/>
            </a:pPr>
            <a:endParaRPr lang="en-US" altLang="zh-CN" dirty="0"/>
          </a:p>
          <a:p>
            <a:pPr defTabSz="955712">
              <a:spcBef>
                <a:spcPct val="0"/>
              </a:spcBef>
              <a:defRPr/>
            </a:pPr>
            <a:r>
              <a:rPr lang="zh-CN" altLang="en-US" dirty="0"/>
              <a:t>不仅要弄懂“数”对不同信息的表示方法（位模式），还要掌握避免编程中因数据表示而引起的错误和问题的方法</a:t>
            </a:r>
          </a:p>
          <a:p>
            <a:pPr defTabSz="955712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本章主要</a:t>
            </a:r>
            <a:r>
              <a:rPr lang="en-US" altLang="zh-CN" dirty="0"/>
              <a:t>1</a:t>
            </a:r>
            <a:r>
              <a:rPr lang="zh-CN" altLang="en-US" dirty="0"/>
              <a:t>）无符号数；</a:t>
            </a:r>
            <a:r>
              <a:rPr lang="en-US" altLang="zh-CN" dirty="0"/>
              <a:t>2</a:t>
            </a:r>
            <a:r>
              <a:rPr lang="zh-CN" altLang="en-US" dirty="0"/>
              <a:t>）（有符号）补码；</a:t>
            </a:r>
            <a:r>
              <a:rPr lang="en-US" altLang="zh-CN" dirty="0"/>
              <a:t>3</a:t>
            </a:r>
            <a:r>
              <a:rPr lang="zh-CN" altLang="en-US" dirty="0"/>
              <a:t>）浮点数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 注意其范围边界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与计算机系统</a:t>
            </a:r>
            <a:r>
              <a:rPr lang="en-US" altLang="zh-CN" dirty="0"/>
              <a:t>1</a:t>
            </a:r>
            <a:r>
              <a:rPr lang="zh-CN" altLang="en-US" dirty="0"/>
              <a:t>有重叠，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但是这里不仅要求</a:t>
            </a:r>
            <a:r>
              <a:rPr lang="en-US" altLang="zh-CN" dirty="0"/>
              <a:t>”</a:t>
            </a:r>
            <a:r>
              <a:rPr lang="zh-CN" altLang="en-US" dirty="0"/>
              <a:t>懂基本原理</a:t>
            </a:r>
            <a:r>
              <a:rPr lang="en-US" altLang="zh-CN" dirty="0"/>
              <a:t>”——</a:t>
            </a:r>
            <a:r>
              <a:rPr lang="zh-CN" altLang="en-US" dirty="0"/>
              <a:t>要求和</a:t>
            </a:r>
            <a:r>
              <a:rPr lang="en-US" altLang="zh-CN" dirty="0"/>
              <a:t>C</a:t>
            </a:r>
            <a:r>
              <a:rPr lang="zh-CN" altLang="en-US" dirty="0"/>
              <a:t>语言（也包括</a:t>
            </a:r>
            <a:r>
              <a:rPr lang="en-US" altLang="zh-CN" dirty="0"/>
              <a:t>C++</a:t>
            </a:r>
            <a:r>
              <a:rPr lang="zh-CN" altLang="en-US" dirty="0"/>
              <a:t>语言的数据表示，但</a:t>
            </a:r>
            <a:r>
              <a:rPr lang="en-US" altLang="zh-CN" dirty="0"/>
              <a:t>java</a:t>
            </a:r>
            <a:r>
              <a:rPr lang="zh-CN" altLang="en-US" dirty="0"/>
              <a:t>不同）结合、还要求能“纠正疑难杂症”的水平！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C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）在</a:t>
            </a:r>
            <a:r>
              <a:rPr lang="en-US" altLang="zh-CN" dirty="0"/>
              <a:t>32/64</a:t>
            </a:r>
            <a:r>
              <a:rPr lang="zh-CN" altLang="en-US" dirty="0"/>
              <a:t>上数据表示不同，</a:t>
            </a:r>
            <a:r>
              <a:rPr lang="en-US" altLang="zh-CN" dirty="0"/>
              <a:t>java</a:t>
            </a:r>
            <a:r>
              <a:rPr lang="zh-CN" altLang="en-US" dirty="0"/>
              <a:t>则完全平台无关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本章有部分公式推导，最好是能在上课时跟进推导过程。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但是一时未能领会，也不要紧，首先要了解推导的结论</a:t>
            </a:r>
            <a:r>
              <a:rPr lang="en-US" altLang="zh-CN" dirty="0"/>
              <a:t>——</a:t>
            </a:r>
            <a:r>
              <a:rPr lang="zh-CN" altLang="en-US" dirty="0"/>
              <a:t>指导你的编程实践，然后再找时间理解其推导过程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76516" indent="-29866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94641" indent="-23892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72497" indent="-23892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50353" indent="-23892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28209" indent="-238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106065" indent="-238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83921" indent="-238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61777" indent="-238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465181-E0DB-4F68-B6CD-8DE28340143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0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%.2x</a:t>
            </a:r>
            <a:r>
              <a:rPr lang="zh-CN" altLang="en-US" dirty="0"/>
              <a:t>表示至少用两位</a:t>
            </a:r>
            <a:r>
              <a:rPr lang="en-US" altLang="zh-CN" dirty="0"/>
              <a:t>16</a:t>
            </a:r>
            <a:r>
              <a:rPr lang="zh-CN" altLang="en-US" dirty="0"/>
              <a:t>进制书输出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4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浮点数的第一个有效数字“</a:t>
            </a:r>
            <a:r>
              <a:rPr lang="en-US" altLang="zh-CN" dirty="0"/>
              <a:t>1</a:t>
            </a:r>
            <a:r>
              <a:rPr lang="zh-CN" altLang="en-US" dirty="0"/>
              <a:t>”是省略掉的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注意：书中有给</a:t>
            </a:r>
            <a:r>
              <a:rPr lang="en-US" altLang="zh-CN" dirty="0"/>
              <a:t>C</a:t>
            </a:r>
            <a:r>
              <a:rPr lang="zh-CN" altLang="en-US" dirty="0"/>
              <a:t>语言初学者的提示，请自行学习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typedef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格式化输出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）指针和数组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）指针的创建和间接引用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2.5</a:t>
            </a:r>
            <a:r>
              <a:rPr lang="zh-CN" altLang="en-US" dirty="0"/>
              <a:t>  </a:t>
            </a:r>
            <a:r>
              <a:rPr lang="en-US" altLang="zh-CN" dirty="0" err="1"/>
              <a:t>show_bytes</a:t>
            </a:r>
            <a:r>
              <a:rPr lang="zh-CN" altLang="en-US" dirty="0"/>
              <a:t>的调用三个例子</a:t>
            </a:r>
            <a:r>
              <a:rPr lang="en-US" altLang="zh-CN" dirty="0"/>
              <a:t>——</a:t>
            </a:r>
            <a:r>
              <a:rPr lang="zh-CN" altLang="en-US" dirty="0"/>
              <a:t>大小端</a:t>
            </a:r>
            <a:endParaRPr lang="en-US" altLang="zh-CN" dirty="0"/>
          </a:p>
          <a:p>
            <a:r>
              <a:rPr lang="en-US" altLang="zh-CN" dirty="0"/>
              <a:t>2.6</a:t>
            </a:r>
            <a:r>
              <a:rPr lang="zh-CN" altLang="en-US" dirty="0"/>
              <a:t> </a:t>
            </a:r>
            <a:r>
              <a:rPr lang="en-US" altLang="zh-CN" dirty="0" err="1"/>
              <a:t>show_bytes</a:t>
            </a:r>
            <a:r>
              <a:rPr lang="zh-CN" altLang="en-US" dirty="0"/>
              <a:t>的例子</a:t>
            </a:r>
            <a:r>
              <a:rPr lang="en-US" altLang="zh-CN" dirty="0"/>
              <a:t>——</a:t>
            </a:r>
            <a:r>
              <a:rPr lang="zh-CN" altLang="en-US" dirty="0"/>
              <a:t>找出整数和浮点数相同的位模式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man</a:t>
            </a:r>
            <a:r>
              <a:rPr lang="zh-CN" altLang="en-US" dirty="0"/>
              <a:t> </a:t>
            </a:r>
            <a:r>
              <a:rPr lang="en-US" altLang="zh-CN" dirty="0" err="1"/>
              <a:t>ascii</a:t>
            </a:r>
            <a:r>
              <a:rPr lang="zh-CN" altLang="en-US" dirty="0"/>
              <a:t>可以查看码表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5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注意：主题仍然是“表示”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运用举例：字符重叠，求交集、并集等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2.8</a:t>
            </a:r>
            <a:r>
              <a:rPr lang="zh-CN" altLang="en-US" dirty="0"/>
              <a:t>件</a:t>
            </a:r>
            <a:r>
              <a:rPr lang="en-US" altLang="zh-CN" dirty="0" err="1"/>
              <a:t>ppt</a:t>
            </a:r>
            <a:r>
              <a:rPr lang="zh-CN" altLang="en-US" dirty="0"/>
              <a:t>下部动画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2.9 </a:t>
            </a:r>
            <a:r>
              <a:rPr lang="zh-CN" altLang="en-US" dirty="0"/>
              <a:t>三原色表示彩色的例子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提示：二元集合运算</a:t>
            </a:r>
            <a:r>
              <a:rPr lang="en-US" altLang="zh-CN" dirty="0"/>
              <a:t>/</a:t>
            </a:r>
            <a:r>
              <a:rPr lang="zh-CN" altLang="en-US" dirty="0"/>
              <a:t>位向量运算对应于下面</a:t>
            </a:r>
            <a:r>
              <a:rPr lang="en-US" altLang="zh-CN" dirty="0"/>
              <a:t>C</a:t>
            </a:r>
            <a:r>
              <a:rPr lang="zh-CN" altLang="en-US" dirty="0"/>
              <a:t>语言的“位级运算”和“逻辑运算（命题逻辑）”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4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逻辑位运算练习：</a:t>
            </a:r>
            <a:r>
              <a:rPr lang="en-US" altLang="zh-CN" dirty="0"/>
              <a:t>2.10</a:t>
            </a:r>
            <a:r>
              <a:rPr lang="zh-CN" altLang="en-US" dirty="0"/>
              <a:t> 用位运算实现无中间变量的交换算法。</a:t>
            </a:r>
            <a:r>
              <a:rPr lang="en-US" altLang="zh-CN" dirty="0"/>
              <a:t>2.11</a:t>
            </a:r>
            <a:r>
              <a:rPr lang="zh-CN" altLang="en-US" dirty="0"/>
              <a:t>对一个数组顺序反转，其中对中间的一个元素处理有</a:t>
            </a:r>
            <a:r>
              <a:rPr lang="en-US" altLang="zh-CN" dirty="0"/>
              <a:t>bug</a:t>
            </a:r>
          </a:p>
          <a:p>
            <a:endParaRPr lang="en-US" altLang="zh-CN" dirty="0"/>
          </a:p>
          <a:p>
            <a:r>
              <a:rPr lang="zh-CN" altLang="en-US" dirty="0"/>
              <a:t>额外练习：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）对一个</a:t>
            </a:r>
            <a:r>
              <a:rPr lang="en-US" altLang="zh-CN" dirty="0"/>
              <a:t>16</a:t>
            </a:r>
            <a:r>
              <a:rPr lang="zh-CN" altLang="en-US" dirty="0"/>
              <a:t>位数值去低</a:t>
            </a:r>
            <a:r>
              <a:rPr lang="en-US" altLang="zh-CN" dirty="0"/>
              <a:t>8</a:t>
            </a:r>
            <a:r>
              <a:rPr lang="zh-CN" altLang="en-US" dirty="0"/>
              <a:t>位，请用逻辑位运算完成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）不知道字长的情况下，生成全</a:t>
            </a:r>
            <a:r>
              <a:rPr lang="en-US" altLang="zh-CN" dirty="0"/>
              <a:t>1</a:t>
            </a:r>
            <a:r>
              <a:rPr lang="zh-CN" altLang="en-US" dirty="0"/>
              <a:t>掩码</a:t>
            </a:r>
            <a:r>
              <a:rPr lang="en-US" altLang="zh-CN" dirty="0"/>
              <a:t>——</a:t>
            </a:r>
            <a:r>
              <a:rPr lang="zh-CN" altLang="en-US" dirty="0"/>
              <a:t>例如要讲高</a:t>
            </a:r>
            <a:r>
              <a:rPr lang="en-US" altLang="zh-CN" dirty="0"/>
              <a:t>8</a:t>
            </a:r>
            <a:r>
              <a:rPr lang="zh-CN" altLang="en-US" dirty="0"/>
              <a:t>位清零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2.12</a:t>
            </a:r>
            <a:r>
              <a:rPr lang="zh-CN" altLang="en-US" dirty="0"/>
              <a:t> 简单位运算</a:t>
            </a:r>
            <a:endParaRPr lang="en-US" altLang="zh-CN" dirty="0"/>
          </a:p>
          <a:p>
            <a:r>
              <a:rPr lang="en-US" altLang="zh-CN" dirty="0"/>
              <a:t>2.13  </a:t>
            </a:r>
            <a:r>
              <a:rPr lang="zh-CN" altLang="en-US" dirty="0"/>
              <a:t>用按位置位</a:t>
            </a:r>
            <a:r>
              <a:rPr lang="en-US" altLang="zh-CN" dirty="0" err="1"/>
              <a:t>bis</a:t>
            </a:r>
            <a:r>
              <a:rPr lang="zh-CN" altLang="en-US" dirty="0"/>
              <a:t>和清零</a:t>
            </a:r>
            <a:r>
              <a:rPr lang="en-US" altLang="zh-CN" dirty="0" err="1"/>
              <a:t>bic</a:t>
            </a:r>
            <a:r>
              <a:rPr lang="zh-CN" altLang="en-US" dirty="0"/>
              <a:t>操作实现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 err="1"/>
              <a:t>xor</a:t>
            </a:r>
            <a:r>
              <a:rPr lang="zh-CN" altLang="en-US" dirty="0"/>
              <a:t>。其中</a:t>
            </a:r>
            <a:r>
              <a:rPr lang="en-US" altLang="zh-CN" dirty="0" err="1"/>
              <a:t>xor</a:t>
            </a:r>
            <a:r>
              <a:rPr lang="zh-CN" altLang="en-US" dirty="0"/>
              <a:t>用</a:t>
            </a:r>
            <a:r>
              <a:rPr lang="en-US" altLang="zh-CN" dirty="0" err="1"/>
              <a:t>bis</a:t>
            </a:r>
            <a:r>
              <a:rPr lang="en-US" altLang="zh-CN" dirty="0"/>
              <a:t>(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))</a:t>
            </a:r>
            <a:r>
              <a:rPr lang="zh-CN" altLang="en-US" dirty="0"/>
              <a:t>实现。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中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y1</a:t>
            </a:r>
            <a:r>
              <a:rPr lang="zh-CN" altLang="en-US" dirty="0"/>
              <a:t>的位清零了，</a:t>
            </a:r>
            <a:r>
              <a:rPr lang="en-US" altLang="zh-CN" dirty="0"/>
              <a:t>x0</a:t>
            </a:r>
            <a:r>
              <a:rPr lang="zh-CN" altLang="en-US" dirty="0"/>
              <a:t>位仍保留，</a:t>
            </a:r>
            <a:r>
              <a:rPr lang="en-US" altLang="zh-CN" dirty="0"/>
              <a:t>x1y0</a:t>
            </a:r>
            <a:r>
              <a:rPr lang="zh-CN" altLang="en-US" dirty="0"/>
              <a:t>位也保留。</a:t>
            </a:r>
            <a:endParaRPr lang="en-US" altLang="zh-CN" dirty="0"/>
          </a:p>
          <a:p>
            <a:r>
              <a:rPr lang="zh-CN" altLang="en-US" dirty="0"/>
              <a:t>而   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</a:t>
            </a:r>
            <a:r>
              <a:rPr lang="zh-CN" altLang="en-US" dirty="0"/>
              <a:t>是将</a:t>
            </a:r>
            <a:r>
              <a:rPr lang="en-US" altLang="zh-CN" dirty="0"/>
              <a:t>y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位对应</a:t>
            </a:r>
            <a:r>
              <a:rPr lang="en-US" altLang="zh-CN" dirty="0"/>
              <a:t>x1</a:t>
            </a:r>
            <a:r>
              <a:rPr lang="zh-CN" altLang="en-US" dirty="0"/>
              <a:t>位别清零了，</a:t>
            </a:r>
            <a:r>
              <a:rPr lang="en-US" altLang="zh-CN" dirty="0"/>
              <a:t>y0</a:t>
            </a:r>
            <a:r>
              <a:rPr lang="zh-CN" altLang="en-US" dirty="0"/>
              <a:t>保留，</a:t>
            </a:r>
            <a:r>
              <a:rPr lang="en-US" altLang="zh-CN" dirty="0"/>
              <a:t>y1x0(</a:t>
            </a:r>
            <a:r>
              <a:rPr lang="zh-CN" altLang="en-US" dirty="0"/>
              <a:t>即</a:t>
            </a:r>
            <a:r>
              <a:rPr lang="en-US" altLang="zh-CN" dirty="0"/>
              <a:t>x0y1)</a:t>
            </a:r>
            <a:r>
              <a:rPr lang="zh-CN" altLang="en-US" dirty="0"/>
              <a:t> 也保留</a:t>
            </a:r>
            <a:endParaRPr lang="en-US" altLang="zh-CN" dirty="0"/>
          </a:p>
          <a:p>
            <a:r>
              <a:rPr lang="zh-CN" altLang="en-US" dirty="0"/>
              <a:t>最后将</a:t>
            </a:r>
            <a:r>
              <a:rPr lang="en-US" altLang="zh-CN" dirty="0"/>
              <a:t>y1x0</a:t>
            </a:r>
            <a:r>
              <a:rPr lang="zh-CN" altLang="en-US" dirty="0"/>
              <a:t>填写到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上，也就是说只有</a:t>
            </a:r>
            <a:r>
              <a:rPr lang="en-US" altLang="zh-CN" dirty="0"/>
              <a:t>x1y0</a:t>
            </a:r>
            <a:r>
              <a:rPr lang="zh-CN" altLang="en-US" dirty="0"/>
              <a:t>和</a:t>
            </a:r>
            <a:r>
              <a:rPr lang="en-US" altLang="zh-CN" dirty="0"/>
              <a:t>x0y1</a:t>
            </a:r>
            <a:r>
              <a:rPr lang="zh-CN" altLang="en-US" dirty="0"/>
              <a:t>保留</a:t>
            </a:r>
            <a:endParaRPr lang="en-US" altLang="zh-CN" dirty="0"/>
          </a:p>
          <a:p>
            <a:r>
              <a:rPr lang="en-US" altLang="zh-CN" dirty="0"/>
              <a:t>----------------------</a:t>
            </a:r>
          </a:p>
          <a:p>
            <a:r>
              <a:rPr lang="zh-CN" altLang="en-US" dirty="0"/>
              <a:t>逻辑运算：</a:t>
            </a:r>
            <a:r>
              <a:rPr lang="en-US" altLang="zh-CN" dirty="0"/>
              <a:t>0=</a:t>
            </a:r>
            <a:r>
              <a:rPr lang="en-US" altLang="zh-CN" dirty="0" err="1"/>
              <a:t>flase</a:t>
            </a:r>
            <a:r>
              <a:rPr lang="zh-CN" altLang="en-US" dirty="0"/>
              <a:t>其他都是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2.14</a:t>
            </a:r>
            <a:r>
              <a:rPr lang="zh-CN" altLang="en-US" dirty="0"/>
              <a:t> 很简单的罗吉运算</a:t>
            </a:r>
            <a:endParaRPr lang="en-US" altLang="zh-CN" dirty="0"/>
          </a:p>
          <a:p>
            <a:r>
              <a:rPr lang="en-US" altLang="zh-CN" dirty="0"/>
              <a:t>2.15</a:t>
            </a:r>
            <a:r>
              <a:rPr lang="zh-CN" altLang="en-US" dirty="0"/>
              <a:t>用位级运算实现“</a:t>
            </a:r>
            <a:r>
              <a:rPr lang="en-US" altLang="zh-CN" dirty="0"/>
              <a:t>==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1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移位运算举例：灯带的闪动模式，</a:t>
            </a:r>
            <a:r>
              <a:rPr lang="en-US" altLang="zh-CN" dirty="0"/>
              <a:t>2^i</a:t>
            </a:r>
            <a:r>
              <a:rPr lang="zh-CN" altLang="en-US" dirty="0"/>
              <a:t>的除法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移位的</a:t>
            </a:r>
            <a:r>
              <a:rPr lang="en-US" altLang="zh-CN" dirty="0"/>
              <a:t>k</a:t>
            </a:r>
            <a:r>
              <a:rPr lang="zh-CN" altLang="en-US" dirty="0"/>
              <a:t>值大于字长时，“往往”是移动“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mod</a:t>
            </a:r>
            <a:r>
              <a:rPr lang="zh-CN" altLang="en-US" dirty="0"/>
              <a:t> 字长”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使用</a:t>
            </a:r>
            <a:r>
              <a:rPr lang="en-US" altLang="zh-CN" dirty="0"/>
              <a:t>&gt;&gt;</a:t>
            </a:r>
            <a:r>
              <a:rPr lang="zh-CN" altLang="en-US" dirty="0"/>
              <a:t>表示算术右移，而</a:t>
            </a:r>
            <a:r>
              <a:rPr lang="en-US" altLang="zh-CN" dirty="0"/>
              <a:t>&gt;&gt;&gt;</a:t>
            </a:r>
            <a:r>
              <a:rPr lang="zh-CN" altLang="en-US" dirty="0"/>
              <a:t>用作逻辑右移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2.16</a:t>
            </a:r>
            <a:r>
              <a:rPr lang="zh-CN" altLang="en-US" dirty="0"/>
              <a:t> 简单的移位练习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4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首先看</a:t>
            </a:r>
            <a:r>
              <a:rPr lang="en-US" altLang="zh-CN" dirty="0"/>
              <a:t>C</a:t>
            </a:r>
            <a:r>
              <a:rPr lang="zh-CN" altLang="en-US" dirty="0"/>
              <a:t>语言整数类型的表示范围，然后再看他们的具体实现</a:t>
            </a:r>
            <a:r>
              <a:rPr lang="en-US" altLang="zh-CN" dirty="0"/>
              <a:t>——</a:t>
            </a:r>
            <a:r>
              <a:rPr lang="zh-CN" altLang="en-US" dirty="0"/>
              <a:t>知道为什么是这些区间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7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8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本章主要讨论三种数“无符号数”原码，有符号数（补码），浮点数。</a:t>
            </a:r>
            <a:endParaRPr lang="en-US" altLang="zh-CN" dirty="0"/>
          </a:p>
          <a:p>
            <a:r>
              <a:rPr lang="zh-CN" altLang="en-US" dirty="0"/>
              <a:t>现在进入“整数”部分的讨论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书中</a:t>
            </a:r>
            <a:r>
              <a:rPr lang="en-US" altLang="zh-CN" dirty="0"/>
              <a:t>p42</a:t>
            </a:r>
            <a:r>
              <a:rPr lang="zh-CN" altLang="en-US" dirty="0"/>
              <a:t>页有完整的相关“函数”和“常数”和“操作”，请关注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B——binary</a:t>
            </a:r>
            <a:r>
              <a:rPr lang="zh-CN" altLang="en-US" dirty="0"/>
              <a:t>二进制  </a:t>
            </a:r>
            <a:r>
              <a:rPr lang="en-US" altLang="zh-CN" dirty="0"/>
              <a:t>2——to</a:t>
            </a:r>
            <a:r>
              <a:rPr lang="zh-CN" altLang="en-US" dirty="0"/>
              <a:t>转换  </a:t>
            </a:r>
            <a:r>
              <a:rPr lang="en-US" altLang="zh-CN" dirty="0"/>
              <a:t>T——two</a:t>
            </a:r>
            <a:r>
              <a:rPr lang="zh-CN" altLang="en-US" dirty="0"/>
              <a:t>补码（</a:t>
            </a:r>
            <a:r>
              <a:rPr lang="en-US" altLang="zh-CN" dirty="0"/>
              <a:t>2</a:t>
            </a:r>
            <a:r>
              <a:rPr lang="zh-CN" altLang="en-US" dirty="0"/>
              <a:t>的补码）   </a:t>
            </a:r>
            <a:r>
              <a:rPr lang="en-US" altLang="zh-CN" dirty="0"/>
              <a:t>U——unsigned</a:t>
            </a:r>
            <a:r>
              <a:rPr lang="zh-CN" altLang="en-US" dirty="0"/>
              <a:t>无符号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位向量</a:t>
            </a:r>
            <a:r>
              <a:rPr lang="en-US" altLang="zh-CN" dirty="0"/>
              <a:t>w</a:t>
            </a:r>
            <a:r>
              <a:rPr lang="zh-CN" altLang="en-US" dirty="0"/>
              <a:t>表示为</a:t>
            </a:r>
            <a:r>
              <a:rPr lang="en-US" altLang="zh-CN" dirty="0"/>
              <a:t>[x</a:t>
            </a:r>
            <a:r>
              <a:rPr lang="en-US" altLang="zh-CN" baseline="-25000" dirty="0"/>
              <a:t>w-1</a:t>
            </a:r>
            <a:r>
              <a:rPr lang="en-US" altLang="zh-CN" dirty="0"/>
              <a:t>,x</a:t>
            </a:r>
            <a:r>
              <a:rPr lang="en-US" altLang="zh-CN" baseline="-25000" dirty="0"/>
              <a:t>w-2</a:t>
            </a:r>
            <a:r>
              <a:rPr lang="en-US" altLang="zh-CN" dirty="0"/>
              <a:t>,…,x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5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计算机的“数据”（数值和代码）保存在内存空间中</a:t>
            </a:r>
            <a:r>
              <a:rPr lang="en-US" altLang="zh-CN" dirty="0"/>
              <a:t>——</a:t>
            </a:r>
            <a:r>
              <a:rPr lang="zh-CN" altLang="en-US" dirty="0"/>
              <a:t>虚拟内存和物理内存，前者是进程体验到的空间（如何实现先不用管）</a:t>
            </a:r>
            <a:r>
              <a:rPr lang="en-US" altLang="zh-CN" dirty="0"/>
              <a:t>——</a:t>
            </a:r>
            <a:r>
              <a:rPr lang="zh-CN" altLang="en-US" dirty="0"/>
              <a:t>总之程序向一个内存地址空间保存了一个数是在虚存空间。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回顾数值表示的进制问题：</a:t>
            </a:r>
            <a:endParaRPr lang="en-US" altLang="zh-CN" dirty="0"/>
          </a:p>
          <a:p>
            <a:r>
              <a:rPr lang="zh-CN" altLang="en-US" dirty="0"/>
              <a:t>数可以用不同的进制来表示，不同进制表示中数位的权重不同</a:t>
            </a:r>
            <a:endParaRPr lang="en-US" altLang="zh-CN" dirty="0"/>
          </a:p>
          <a:p>
            <a:r>
              <a:rPr lang="zh-CN" altLang="en-US" dirty="0"/>
              <a:t>除了权重不同外，我们还可以对不同数位加以（解析</a:t>
            </a:r>
            <a:r>
              <a:rPr lang="en-US" altLang="zh-CN" dirty="0"/>
              <a:t>interpret</a:t>
            </a:r>
            <a:r>
              <a:rPr lang="zh-CN" altLang="en-US" dirty="0"/>
              <a:t>），用不同的位模式来对“有限集合的元素”进行编码表示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注意：课本中是一个横向的表，</a:t>
            </a:r>
            <a:r>
              <a:rPr lang="en-US" altLang="zh-CN" dirty="0" err="1"/>
              <a:t>ppt</a:t>
            </a:r>
            <a:r>
              <a:rPr lang="zh-CN" altLang="en-US" dirty="0"/>
              <a:t>是竖方向的表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45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在数轴上的起点取决于最高的“符号位”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2.17-&gt;</a:t>
            </a:r>
            <a:r>
              <a:rPr lang="zh-CN" altLang="en-US" dirty="0"/>
              <a:t>完成后看看表示范围：最大最小值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2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语言库</a:t>
            </a:r>
            <a:r>
              <a:rPr lang="en-US" altLang="zh-CN" dirty="0"/>
              <a:t>&lt;</a:t>
            </a:r>
            <a:r>
              <a:rPr lang="en-US" altLang="zh-CN" dirty="0" err="1"/>
              <a:t>limits.h</a:t>
            </a:r>
            <a:r>
              <a:rPr lang="en-US" altLang="zh-CN" dirty="0"/>
              <a:t>&gt;</a:t>
            </a:r>
            <a:r>
              <a:rPr lang="zh-CN" altLang="en-US" dirty="0"/>
              <a:t>中定也</a:t>
            </a:r>
            <a:r>
              <a:rPr lang="en-US" altLang="zh-CN" dirty="0"/>
              <a:t>INT_MAX/INT_MIN/UINT_MAX</a:t>
            </a:r>
          </a:p>
          <a:p>
            <a:endParaRPr lang="en-US" altLang="zh-CN" dirty="0"/>
          </a:p>
          <a:p>
            <a:r>
              <a:rPr lang="en-US" altLang="zh-CN" dirty="0"/>
              <a:t>P47</a:t>
            </a:r>
            <a:r>
              <a:rPr lang="zh-CN" altLang="en-US" dirty="0"/>
              <a:t>页课本有</a:t>
            </a:r>
            <a:r>
              <a:rPr lang="en-US" altLang="zh-CN" dirty="0"/>
              <a:t>int32_t/uint64_t</a:t>
            </a:r>
            <a:r>
              <a:rPr lang="zh-CN" altLang="en-US" dirty="0"/>
              <a:t>的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的格式化输出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练习</a:t>
            </a:r>
          </a:p>
          <a:p>
            <a:r>
              <a:rPr lang="en-US" altLang="zh-CN" dirty="0"/>
              <a:t>2.18 </a:t>
            </a:r>
            <a:r>
              <a:rPr lang="zh-CN" altLang="en-US" dirty="0"/>
              <a:t>代码中的数值，注意字节顺序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9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2438" y="482600"/>
            <a:ext cx="4229100" cy="237966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67" y="3025818"/>
            <a:ext cx="7490863" cy="2864736"/>
          </a:xfrm>
          <a:noFill/>
          <a:ln w="9525"/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代码中的类型转换问题</a:t>
            </a:r>
            <a:endParaRPr lang="en-US" altLang="zh-CN" dirty="0"/>
          </a:p>
          <a:p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=-12345;</a:t>
            </a:r>
          </a:p>
          <a:p>
            <a:r>
              <a:rPr lang="en-US" altLang="zh-CN" dirty="0"/>
              <a:t>Unsigned</a:t>
            </a:r>
            <a:r>
              <a:rPr lang="en-US" altLang="zh-CN" baseline="0" dirty="0"/>
              <a:t> short </a:t>
            </a:r>
            <a:r>
              <a:rPr lang="en-US" altLang="zh-CN" baseline="0" dirty="0" err="1"/>
              <a:t>ui</a:t>
            </a:r>
            <a:r>
              <a:rPr lang="en-US" altLang="zh-CN" baseline="0" dirty="0"/>
              <a:t>=(unsigned short)I;</a:t>
            </a:r>
          </a:p>
          <a:p>
            <a:endParaRPr lang="en-US" altLang="zh-CN" dirty="0"/>
          </a:p>
          <a:p>
            <a:r>
              <a:rPr lang="zh-CN" altLang="en-US" dirty="0"/>
              <a:t>补码</a:t>
            </a:r>
            <a:r>
              <a:rPr lang="en-US" altLang="zh-CN" dirty="0"/>
              <a:t>-12345</a:t>
            </a:r>
          </a:p>
          <a:p>
            <a:r>
              <a:rPr lang="zh-CN" altLang="en-US" dirty="0"/>
              <a:t>原码对应</a:t>
            </a:r>
            <a:r>
              <a:rPr lang="en-US" altLang="zh-CN" dirty="0"/>
              <a:t>53191</a:t>
            </a:r>
          </a:p>
          <a:p>
            <a:endParaRPr lang="en-US" altLang="zh-CN" dirty="0"/>
          </a:p>
          <a:p>
            <a:r>
              <a:rPr lang="zh-CN" altLang="en-US" dirty="0"/>
              <a:t>做更多练习</a:t>
            </a:r>
            <a:r>
              <a:rPr lang="en-US" altLang="zh-CN" dirty="0"/>
              <a:t>2.19</a:t>
            </a:r>
            <a:r>
              <a:rPr lang="zh-CN" altLang="en-US" dirty="0"/>
              <a:t>并将结果留在黑板上等后面</a:t>
            </a:r>
            <a:r>
              <a:rPr lang="en-US" altLang="zh-CN" dirty="0"/>
              <a:t>T2U</a:t>
            </a:r>
            <a:r>
              <a:rPr lang="zh-CN" altLang="en-US" dirty="0"/>
              <a:t>公式与之对照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834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术语的界定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  书中出现很多小写的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xw-1</a:t>
            </a:r>
            <a:r>
              <a:rPr lang="zh-CN" altLang="en-US" dirty="0"/>
              <a:t>（</a:t>
            </a:r>
            <a:r>
              <a:rPr lang="en-US" altLang="zh-CN" dirty="0"/>
              <a:t>x-1</a:t>
            </a:r>
            <a:r>
              <a:rPr lang="zh-CN" altLang="en-US" dirty="0"/>
              <a:t>是下标）它们表示的不同</a:t>
            </a:r>
            <a:r>
              <a:rPr lang="en-US" altLang="zh-CN" dirty="0"/>
              <a:t>——</a:t>
            </a:r>
            <a:r>
              <a:rPr lang="zh-CN" altLang="en-US" dirty="0"/>
              <a:t>前者标量后者向量（位模式）</a:t>
            </a:r>
            <a:endParaRPr lang="en-US" altLang="zh-CN" dirty="0"/>
          </a:p>
          <a:p>
            <a:r>
              <a:rPr lang="en-US" altLang="zh-CN" dirty="0"/>
              <a:t>B2U</a:t>
            </a:r>
            <a:r>
              <a:rPr lang="zh-CN" altLang="en-US" dirty="0"/>
              <a:t>和</a:t>
            </a:r>
            <a:r>
              <a:rPr lang="en-US" altLang="zh-CN" dirty="0"/>
              <a:t>B2T</a:t>
            </a:r>
            <a:r>
              <a:rPr lang="zh-CN" altLang="en-US" dirty="0"/>
              <a:t>的自变量是向量，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U2B</a:t>
            </a:r>
            <a:r>
              <a:rPr lang="zh-CN" altLang="en-US" dirty="0"/>
              <a:t>和</a:t>
            </a:r>
            <a:r>
              <a:rPr lang="en-US" altLang="zh-CN" dirty="0"/>
              <a:t>U2T</a:t>
            </a:r>
            <a:r>
              <a:rPr lang="zh-CN" altLang="en-US" dirty="0"/>
              <a:t>的自变量是标量数值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80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语言允许不同类型数值间做转换，其间可能会出现意想不到的事情</a:t>
            </a:r>
            <a:r>
              <a:rPr lang="en-US" altLang="zh-CN" dirty="0"/>
              <a:t>——</a:t>
            </a:r>
            <a:r>
              <a:rPr lang="zh-CN" altLang="en-US" dirty="0"/>
              <a:t>往往在边界上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这里的图暂时可以不太理解，但学完之后就要能完全掌握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2.17</a:t>
            </a:r>
            <a:r>
              <a:rPr lang="zh-CN" altLang="en-US" dirty="0"/>
              <a:t> 位模式转换为无符号数、有符号数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61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转换方法是利用“二进制位模式”作中介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如果最高位为</a:t>
            </a:r>
            <a:r>
              <a:rPr lang="en-US" altLang="zh-CN" dirty="0"/>
              <a:t>1</a:t>
            </a:r>
            <a:r>
              <a:rPr lang="zh-CN" altLang="en-US" dirty="0"/>
              <a:t>，则数值相差</a:t>
            </a:r>
            <a:r>
              <a:rPr lang="en-US" altLang="zh-CN" dirty="0"/>
              <a:t>2^w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比</a:t>
            </a:r>
            <a:r>
              <a:rPr lang="en-US" altLang="zh-CN" dirty="0"/>
              <a:t>T</a:t>
            </a:r>
            <a:r>
              <a:rPr lang="zh-CN" altLang="en-US" dirty="0"/>
              <a:t>大</a:t>
            </a:r>
            <a:r>
              <a:rPr lang="en-US" altLang="zh-CN" dirty="0"/>
              <a:t>2^w</a:t>
            </a:r>
          </a:p>
          <a:p>
            <a:r>
              <a:rPr lang="zh-CN" altLang="en-US" dirty="0"/>
              <a:t>如果最高位为</a:t>
            </a:r>
            <a:r>
              <a:rPr lang="en-US" altLang="zh-CN" dirty="0"/>
              <a:t>0</a:t>
            </a:r>
            <a:r>
              <a:rPr lang="zh-CN" altLang="en-US" dirty="0"/>
              <a:t>，则数值无差异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</a:t>
            </a:r>
            <a:r>
              <a:rPr lang="en-US" altLang="zh-CN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-5</a:t>
            </a:r>
            <a:r>
              <a:rPr lang="zh-CN" altLang="en-US" dirty="0"/>
              <a:t>的两例子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25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注意输入区间和输出区间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2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除了有无符号外，还有字长不通的转换，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语言中需要注意可能会引起问题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1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类型转换练习题：</a:t>
            </a:r>
            <a:r>
              <a:rPr lang="en-US" altLang="zh-CN" dirty="0"/>
              <a:t>P48</a:t>
            </a:r>
            <a:r>
              <a:rPr lang="zh-CN" altLang="en-US" dirty="0"/>
              <a:t>页练习题</a:t>
            </a:r>
            <a:r>
              <a:rPr lang="en-US" altLang="zh-CN" dirty="0"/>
              <a:t>2.21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305">
              <a:defRPr/>
            </a:pPr>
            <a:r>
              <a:rPr lang="zh-CN" altLang="en-US" dirty="0"/>
              <a:t>使用课本</a:t>
            </a:r>
            <a:r>
              <a:rPr lang="en-US" altLang="zh-CN" dirty="0"/>
              <a:t>P54</a:t>
            </a:r>
            <a:r>
              <a:rPr lang="zh-CN" altLang="en-US" dirty="0"/>
              <a:t>页代码查看扩展前后的差异，</a:t>
            </a:r>
            <a:endParaRPr lang="en-US" altLang="zh-CN" dirty="0"/>
          </a:p>
          <a:p>
            <a:pPr defTabSz="882305">
              <a:defRPr/>
            </a:pPr>
            <a:r>
              <a:rPr lang="en-US" altLang="zh-CN" dirty="0"/>
              <a:t>Short </a:t>
            </a:r>
            <a:r>
              <a:rPr lang="en-US" altLang="zh-CN" dirty="0" err="1"/>
              <a:t>sx</a:t>
            </a:r>
            <a:r>
              <a:rPr lang="en-US" altLang="zh-CN" dirty="0"/>
              <a:t> =-12345</a:t>
            </a:r>
          </a:p>
          <a:p>
            <a:pPr defTabSz="882305">
              <a:defRPr/>
            </a:pPr>
            <a:r>
              <a:rPr lang="en-US" altLang="zh-CN" dirty="0"/>
              <a:t>unsigned </a:t>
            </a:r>
            <a:r>
              <a:rPr lang="en-US" altLang="zh-CN" dirty="0" err="1"/>
              <a:t>usx</a:t>
            </a:r>
            <a:r>
              <a:rPr lang="en-US" altLang="zh-CN" dirty="0"/>
              <a:t>=</a:t>
            </a:r>
            <a:r>
              <a:rPr lang="en-US" altLang="zh-CN" dirty="0" err="1"/>
              <a:t>sx</a:t>
            </a:r>
            <a:r>
              <a:rPr lang="en-US" altLang="zh-CN" dirty="0"/>
              <a:t>;</a:t>
            </a:r>
          </a:p>
          <a:p>
            <a:pPr defTabSz="882305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x = </a:t>
            </a:r>
            <a:r>
              <a:rPr lang="en-US" altLang="zh-CN" dirty="0" err="1"/>
              <a:t>sx</a:t>
            </a:r>
            <a:endParaRPr lang="en-US" altLang="zh-CN" dirty="0"/>
          </a:p>
          <a:p>
            <a:pPr defTabSz="882305">
              <a:defRPr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ux</a:t>
            </a:r>
            <a:r>
              <a:rPr lang="en-US" altLang="zh-CN" dirty="0"/>
              <a:t>=</a:t>
            </a:r>
            <a:r>
              <a:rPr lang="en-US" altLang="zh-CN" dirty="0" err="1"/>
              <a:t>usx</a:t>
            </a:r>
            <a:r>
              <a:rPr lang="en-US" altLang="zh-CN" dirty="0"/>
              <a:t>;		</a:t>
            </a:r>
          </a:p>
          <a:p>
            <a:pPr defTabSz="882305">
              <a:defRPr/>
            </a:pPr>
            <a:r>
              <a:rPr lang="en-US" altLang="zh-CN" dirty="0"/>
              <a:t>-12345/53191/</a:t>
            </a:r>
            <a:r>
              <a:rPr lang="en-US" altLang="zh-CN" dirty="0" err="1"/>
              <a:t>cf</a:t>
            </a:r>
            <a:r>
              <a:rPr lang="en-US" altLang="zh-CN" dirty="0"/>
              <a:t> c7/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cf</a:t>
            </a:r>
            <a:r>
              <a:rPr lang="en-US" altLang="zh-CN" dirty="0"/>
              <a:t> c7/00 00 </a:t>
            </a:r>
            <a:r>
              <a:rPr lang="en-US" altLang="zh-CN" dirty="0" err="1"/>
              <a:t>cf</a:t>
            </a:r>
            <a:r>
              <a:rPr lang="en-US" altLang="zh-CN" dirty="0"/>
              <a:t> c7</a:t>
            </a:r>
          </a:p>
          <a:p>
            <a:pPr defTabSz="882305">
              <a:defRPr/>
            </a:pPr>
            <a:endParaRPr lang="en-US" altLang="zh-CN" dirty="0"/>
          </a:p>
          <a:p>
            <a:pPr defTabSz="882305">
              <a:defRPr/>
            </a:pPr>
            <a:r>
              <a:rPr lang="zh-CN" altLang="en-US" dirty="0"/>
              <a:t>赋值就是</a:t>
            </a:r>
            <a:r>
              <a:rPr lang="en-US" altLang="zh-CN" dirty="0" err="1"/>
              <a:t>mov</a:t>
            </a:r>
            <a:r>
              <a:rPr lang="zh-CN" altLang="en-US" dirty="0"/>
              <a:t>指令，这里编译器将会根据类型情况而区别处理</a:t>
            </a:r>
          </a:p>
          <a:p>
            <a:pPr defTabSz="882305">
              <a:defRPr/>
            </a:pPr>
            <a:endParaRPr lang="en-US" altLang="zh-CN" dirty="0"/>
          </a:p>
          <a:p>
            <a:pPr defTabSz="882305">
              <a:defRPr/>
            </a:pPr>
            <a:r>
              <a:rPr lang="zh-CN" altLang="en-US" dirty="0"/>
              <a:t>其中</a:t>
            </a:r>
            <a:r>
              <a:rPr lang="en-US" altLang="zh-CN" dirty="0" err="1"/>
              <a:t>show_bytes</a:t>
            </a:r>
            <a:r>
              <a:rPr lang="en-US" altLang="zh-CN" dirty="0"/>
              <a:t>()</a:t>
            </a:r>
            <a:r>
              <a:rPr lang="zh-CN" altLang="en-US" dirty="0"/>
              <a:t>在</a:t>
            </a:r>
            <a:r>
              <a:rPr lang="en-US" altLang="zh-CN" dirty="0"/>
              <a:t>P31</a:t>
            </a:r>
            <a:r>
              <a:rPr lang="zh-CN" altLang="en-US" dirty="0"/>
              <a:t>页定义</a:t>
            </a:r>
            <a:endParaRPr lang="en-US" altLang="zh-CN" dirty="0"/>
          </a:p>
          <a:p>
            <a:pPr defTabSz="882305">
              <a:defRPr/>
            </a:pPr>
            <a:endParaRPr lang="en-US" altLang="zh-CN" dirty="0"/>
          </a:p>
          <a:p>
            <a:pPr defTabSz="88230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0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进制和</a:t>
            </a:r>
            <a:r>
              <a:rPr lang="en-US" altLang="zh-CN" dirty="0"/>
              <a:t>2</a:t>
            </a:r>
            <a:r>
              <a:rPr lang="zh-CN" altLang="en-US" dirty="0"/>
              <a:t>进制转换，按照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-4</a:t>
            </a:r>
            <a:r>
              <a:rPr lang="zh-CN" altLang="en-US" dirty="0"/>
              <a:t>位的转换关系。当</a:t>
            </a:r>
            <a:r>
              <a:rPr lang="en-US" altLang="zh-CN" dirty="0"/>
              <a:t>2</a:t>
            </a:r>
            <a:r>
              <a:rPr lang="zh-CN" altLang="en-US" dirty="0"/>
              <a:t>进制转</a:t>
            </a:r>
            <a:r>
              <a:rPr lang="en-US" altLang="zh-CN" dirty="0"/>
              <a:t>16</a:t>
            </a:r>
            <a:r>
              <a:rPr lang="zh-CN" altLang="en-US" dirty="0"/>
              <a:t>进制是，最左边不够</a:t>
            </a:r>
            <a:r>
              <a:rPr lang="en-US" altLang="zh-CN" dirty="0"/>
              <a:t>4</a:t>
            </a:r>
            <a:r>
              <a:rPr lang="zh-CN" altLang="en-US" dirty="0"/>
              <a:t>位时可以用</a:t>
            </a:r>
            <a:r>
              <a:rPr lang="en-US" altLang="zh-CN" dirty="0"/>
              <a:t>0</a:t>
            </a:r>
            <a:r>
              <a:rPr lang="zh-CN" altLang="en-US" dirty="0"/>
              <a:t>补足。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  如</a:t>
            </a:r>
            <a:r>
              <a:rPr lang="en-US" altLang="zh-CN" dirty="0" err="1"/>
              <a:t>ppt</a:t>
            </a:r>
            <a:r>
              <a:rPr lang="zh-CN" altLang="en-US" dirty="0"/>
              <a:t>所示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是求</a:t>
            </a:r>
            <a:r>
              <a:rPr lang="en-US" altLang="zh-CN" dirty="0"/>
              <a:t>2^n</a:t>
            </a:r>
            <a:r>
              <a:rPr lang="zh-CN" altLang="en-US" dirty="0"/>
              <a:t>在十进制和</a:t>
            </a:r>
            <a:r>
              <a:rPr lang="en-US" altLang="zh-CN" dirty="0"/>
              <a:t>16</a:t>
            </a:r>
            <a:r>
              <a:rPr lang="zh-CN" altLang="en-US" dirty="0"/>
              <a:t>进制中的表示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书中例子：课本例子３１４１５６转换成１６进制表示</a:t>
            </a:r>
            <a:r>
              <a:rPr lang="en-US" altLang="zh-CN" dirty="0"/>
              <a:t>——</a:t>
            </a:r>
            <a:r>
              <a:rPr lang="zh-CN" altLang="en-US" dirty="0"/>
              <a:t>４ＣＢ２Ｃ，除法的每次余数</a:t>
            </a:r>
            <a:r>
              <a:rPr lang="en-US" altLang="zh-CN" dirty="0"/>
              <a:t>12/2/11/12/4</a:t>
            </a:r>
          </a:p>
          <a:p>
            <a:r>
              <a:rPr lang="en-US" altLang="zh-CN" dirty="0"/>
              <a:t>2.3</a:t>
            </a:r>
            <a:r>
              <a:rPr lang="en-US" altLang="zh-CN" baseline="0" dirty="0"/>
              <a:t> </a:t>
            </a:r>
            <a:r>
              <a:rPr lang="zh-CN" altLang="en-US" baseline="0" dirty="0"/>
              <a:t>进制转换题目：</a:t>
            </a:r>
            <a:r>
              <a:rPr lang="en-US" altLang="zh-CN" baseline="0" dirty="0"/>
              <a:t>2/10/16</a:t>
            </a:r>
          </a:p>
          <a:p>
            <a:r>
              <a:rPr lang="en-US" altLang="zh-CN" baseline="0" dirty="0"/>
              <a:t>2.4</a:t>
            </a:r>
            <a:r>
              <a:rPr lang="zh-CN" altLang="en-US" baseline="0" dirty="0"/>
              <a:t> 类似</a:t>
            </a:r>
            <a:r>
              <a:rPr lang="en-US" altLang="zh-CN" baseline="0" dirty="0" err="1"/>
              <a:t>ppt</a:t>
            </a:r>
            <a:r>
              <a:rPr lang="zh-CN" altLang="en-US" baseline="0" dirty="0"/>
              <a:t>上的“运算”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62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既变大小又变类型</a:t>
            </a:r>
            <a:r>
              <a:rPr lang="en-US" altLang="zh-CN" dirty="0"/>
              <a:t>——C</a:t>
            </a:r>
            <a:r>
              <a:rPr lang="zh-CN" altLang="en-US" dirty="0"/>
              <a:t>语言规则要求：先转换为</a:t>
            </a:r>
            <a:r>
              <a:rPr lang="en-US" altLang="zh-CN" dirty="0"/>
              <a:t>32</a:t>
            </a:r>
            <a:r>
              <a:rPr lang="zh-CN" altLang="en-US" dirty="0"/>
              <a:t>位再进行类型转换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公式推导，归纳法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2.23</a:t>
            </a:r>
            <a:r>
              <a:rPr lang="en-US" altLang="zh-CN" baseline="0" dirty="0"/>
              <a:t>  </a:t>
            </a:r>
            <a:r>
              <a:rPr lang="zh-CN" altLang="en-US" baseline="0" dirty="0"/>
              <a:t>再结合移位操作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5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补码：将其看成无符号数进行截断，然后再表示为有符号数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可能出现符号反转现象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2.24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4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什么情况下出问题，什么原因引起，如何纠正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）参数</a:t>
            </a:r>
            <a:r>
              <a:rPr lang="en-US" altLang="zh-CN" dirty="0"/>
              <a:t>length=0</a:t>
            </a:r>
            <a:r>
              <a:rPr lang="zh-CN" altLang="en-US" dirty="0"/>
              <a:t>出问题，</a:t>
            </a:r>
            <a:r>
              <a:rPr lang="en-US" altLang="zh-CN" dirty="0"/>
              <a:t>length-1</a:t>
            </a:r>
            <a:r>
              <a:rPr lang="zh-CN" altLang="en-US" dirty="0"/>
              <a:t>会很大，往往访问出界导致段保护错误。改正方法</a:t>
            </a:r>
            <a:r>
              <a:rPr lang="en-US" altLang="zh-CN" dirty="0"/>
              <a:t>1:length</a:t>
            </a:r>
            <a:r>
              <a:rPr lang="zh-CN" altLang="en-US" dirty="0"/>
              <a:t>定义为</a:t>
            </a:r>
            <a:r>
              <a:rPr lang="en-US" altLang="zh-CN" dirty="0"/>
              <a:t>int</a:t>
            </a:r>
            <a:r>
              <a:rPr lang="zh-CN" altLang="en-US" dirty="0"/>
              <a:t>，或者</a:t>
            </a:r>
            <a:r>
              <a:rPr lang="en-US" altLang="zh-CN" dirty="0"/>
              <a:t>2:</a:t>
            </a:r>
            <a:r>
              <a:rPr lang="zh-CN" altLang="en-US" dirty="0"/>
              <a:t>条件修改为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lenghth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zh-CN" altLang="en-US" dirty="0"/>
              <a:t>比</a:t>
            </a:r>
            <a:r>
              <a:rPr lang="en-US" altLang="zh-CN" dirty="0"/>
              <a:t>t</a:t>
            </a:r>
            <a:r>
              <a:rPr lang="zh-CN" altLang="en-US" dirty="0"/>
              <a:t>短时会出错</a:t>
            </a:r>
            <a:r>
              <a:rPr lang="en-US" altLang="zh-CN" dirty="0"/>
              <a:t>(</a:t>
            </a:r>
            <a:r>
              <a:rPr lang="zh-CN" altLang="en-US" dirty="0"/>
              <a:t>无符号数非</a:t>
            </a:r>
            <a:r>
              <a:rPr lang="en-US" altLang="zh-CN" dirty="0"/>
              <a:t>0</a:t>
            </a:r>
            <a:r>
              <a:rPr lang="zh-CN" altLang="en-US" dirty="0"/>
              <a:t>就</a:t>
            </a:r>
            <a:r>
              <a:rPr lang="en-US" altLang="zh-CN" dirty="0"/>
              <a:t>&gt;0)</a:t>
            </a:r>
          </a:p>
          <a:p>
            <a:r>
              <a:rPr lang="zh-CN" altLang="en-US" dirty="0"/>
              <a:t>修改为</a:t>
            </a:r>
            <a:r>
              <a:rPr lang="en-US" altLang="zh-CN" dirty="0" err="1"/>
              <a:t>strlen</a:t>
            </a:r>
            <a:r>
              <a:rPr lang="en-US" altLang="zh-CN" dirty="0"/>
              <a:t>(s)&gt; </a:t>
            </a:r>
            <a:r>
              <a:rPr lang="en-US" altLang="zh-CN" dirty="0" err="1"/>
              <a:t>strlen</a:t>
            </a:r>
            <a:r>
              <a:rPr lang="en-US" altLang="zh-CN" dirty="0"/>
              <a:t>(t)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5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语言中会出现两个整数相加会得到负数的奇怪现象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如果保证</a:t>
            </a:r>
            <a:r>
              <a:rPr lang="en-US" altLang="zh-CN" dirty="0"/>
              <a:t>w+1</a:t>
            </a:r>
            <a:r>
              <a:rPr lang="zh-CN" altLang="en-US" dirty="0"/>
              <a:t>位的结果，也不行。否则在继续求加，还会继续增长膨胀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73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语言中无符号数加法的溢出检测方法，和小于任何一个加数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溢出定义：结果不能放到数据类型的字长限制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94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公式推导</a:t>
            </a:r>
          </a:p>
          <a:p>
            <a:r>
              <a:rPr lang="zh-CN" altLang="en-US" dirty="0"/>
              <a:t>画图证明</a:t>
            </a:r>
          </a:p>
          <a:p>
            <a:endParaRPr lang="zh-CN" altLang="en-US" dirty="0"/>
          </a:p>
          <a:p>
            <a:r>
              <a:rPr lang="zh-CN" altLang="en-US" dirty="0"/>
              <a:t>加法逆元出现了补的概念，但是在数值的表示上却没有负数。下面引入补码加法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3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31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语言中有符号数加法的溢出检测方法，</a:t>
            </a:r>
            <a:endParaRPr lang="en-US" altLang="zh-CN" dirty="0"/>
          </a:p>
          <a:p>
            <a:r>
              <a:rPr lang="zh-CN" altLang="en-US" dirty="0"/>
              <a:t>两个正整数</a:t>
            </a:r>
            <a:r>
              <a:rPr lang="en-US" altLang="zh-CN" dirty="0"/>
              <a:t>——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或负数</a:t>
            </a:r>
            <a:endParaRPr lang="en-US" altLang="zh-CN" dirty="0"/>
          </a:p>
          <a:p>
            <a:r>
              <a:rPr lang="zh-CN" altLang="en-US" dirty="0"/>
              <a:t>两个负数</a:t>
            </a:r>
            <a:r>
              <a:rPr lang="en-US" altLang="zh-CN" dirty="0"/>
              <a:t>——</a:t>
            </a:r>
            <a:r>
              <a:rPr lang="zh-CN" altLang="en-US" dirty="0"/>
              <a:t>变为非负整数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俯视图，</a:t>
            </a:r>
            <a:r>
              <a:rPr lang="en-US" altLang="zh-CN" dirty="0"/>
              <a:t>45</a:t>
            </a:r>
            <a:r>
              <a:rPr lang="zh-CN" altLang="en-US" dirty="0"/>
              <a:t>度上和相同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44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9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第三版将该内容删除了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以上完成了进制转换的“热身”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57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98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2w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补码结果的范围：负端</a:t>
            </a:r>
            <a:r>
              <a:rPr lang="en-US" altLang="zh-CN" dirty="0"/>
              <a:t>=</a:t>
            </a:r>
            <a:r>
              <a:rPr lang="zh-CN" altLang="en-US" dirty="0"/>
              <a:t>最小负数*最大正数</a:t>
            </a:r>
            <a:endParaRPr lang="en-US" altLang="zh-CN" dirty="0"/>
          </a:p>
          <a:p>
            <a:r>
              <a:rPr lang="zh-CN" altLang="en-US" dirty="0"/>
              <a:t>正端</a:t>
            </a:r>
            <a:r>
              <a:rPr lang="en-US" altLang="zh-CN" dirty="0"/>
              <a:t>=</a:t>
            </a:r>
            <a:r>
              <a:rPr lang="zh-CN" altLang="en-US" dirty="0"/>
              <a:t>最小负数*最小负数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12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无符号数和有符号数的乘法在位模式上是一样的（没有证明，只有示例）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92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除法需要</a:t>
            </a:r>
            <a:r>
              <a:rPr lang="en-US" altLang="zh-CN" dirty="0"/>
              <a:t>30</a:t>
            </a:r>
            <a:r>
              <a:rPr lang="zh-CN" altLang="en-US" dirty="0"/>
              <a:t>个时钟周期以上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无符号除法使用舍入到</a:t>
            </a:r>
            <a:r>
              <a:rPr lang="en-US" altLang="zh-CN" dirty="0"/>
              <a:t>0</a:t>
            </a:r>
            <a:r>
              <a:rPr lang="zh-CN" altLang="en-US" dirty="0"/>
              <a:t>，逻辑右移是舍入到</a:t>
            </a:r>
            <a:r>
              <a:rPr lang="en-US" altLang="zh-CN" dirty="0"/>
              <a:t>0</a:t>
            </a:r>
            <a:r>
              <a:rPr lang="zh-CN" altLang="en-US" dirty="0"/>
              <a:t>的结果，正好与除法要求的舍入到</a:t>
            </a:r>
            <a:r>
              <a:rPr lang="en-US" altLang="zh-CN" dirty="0"/>
              <a:t>0</a:t>
            </a:r>
            <a:r>
              <a:rPr lang="zh-CN" altLang="en-US" dirty="0"/>
              <a:t>一致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有符号的则使用向下舍入</a:t>
            </a:r>
            <a:r>
              <a:rPr lang="en-US" altLang="zh-CN" dirty="0"/>
              <a:t>——</a:t>
            </a:r>
            <a:r>
              <a:rPr lang="zh-CN" altLang="en-US" dirty="0"/>
              <a:t>实现上与算术右移一致，需要加上偏置才能正确“舍入到</a:t>
            </a:r>
            <a:r>
              <a:rPr lang="en-US" altLang="zh-CN"/>
              <a:t>0</a:t>
            </a:r>
            <a:r>
              <a:rPr lang="zh-CN" altLang="en-US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39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背景：同样的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表示浮点数比整数要更加宽泛，数点分布更加稀疏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44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）小数点左右移，利用公式，可以看出是对应于</a:t>
            </a:r>
            <a:r>
              <a:rPr lang="en-US" altLang="zh-CN" dirty="0"/>
              <a:t>&gt;&gt;</a:t>
            </a:r>
            <a:r>
              <a:rPr lang="zh-CN" altLang="en-US" dirty="0"/>
              <a:t>和</a:t>
            </a:r>
            <a:r>
              <a:rPr lang="en-US" altLang="zh-CN" dirty="0"/>
              <a:t>&lt;&lt;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）最接近</a:t>
            </a:r>
            <a:r>
              <a:rPr lang="en-US" altLang="zh-CN" dirty="0"/>
              <a:t>1</a:t>
            </a:r>
            <a:r>
              <a:rPr lang="zh-CN" altLang="en-US" dirty="0"/>
              <a:t>的小数是</a:t>
            </a:r>
            <a:r>
              <a:rPr lang="en-US" altLang="zh-CN" dirty="0"/>
              <a:t>0.111111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1/5</a:t>
            </a:r>
            <a:r>
              <a:rPr lang="zh-CN" altLang="en-US" dirty="0"/>
              <a:t>无法用二进制数准确表示，不准确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）联系</a:t>
            </a:r>
            <a:r>
              <a:rPr lang="en-US" altLang="zh-CN" dirty="0"/>
              <a:t>4.5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）不准确因发大问题，导弹例子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38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要注意尾数和解码的特殊约定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38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267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最小规格化数</a:t>
            </a:r>
            <a:r>
              <a:rPr lang="en-US" altLang="zh-CN" dirty="0"/>
              <a:t>8/512</a:t>
            </a:r>
            <a:r>
              <a:rPr lang="zh-CN" altLang="en-US" dirty="0"/>
              <a:t>平滑过渡到最大非规格化小数</a:t>
            </a:r>
            <a:r>
              <a:rPr lang="en-US" altLang="zh-CN" dirty="0"/>
              <a:t>7/512</a:t>
            </a:r>
          </a:p>
          <a:p>
            <a:endParaRPr lang="en-US" altLang="zh-CN" dirty="0"/>
          </a:p>
          <a:p>
            <a:r>
              <a:rPr lang="zh-CN" altLang="en-US" dirty="0"/>
              <a:t>可用整数比较，直接用于比较浮点数大小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提问非负：</a:t>
            </a:r>
            <a:r>
              <a:rPr lang="en-US" altLang="zh-CN" dirty="0"/>
              <a:t>+0.0</a:t>
            </a:r>
            <a:r>
              <a:rPr lang="zh-CN" altLang="en-US" dirty="0"/>
              <a:t>    最小非规格化  最大非规格化 </a:t>
            </a:r>
            <a:r>
              <a:rPr lang="en-US" altLang="zh-CN" dirty="0"/>
              <a:t>	</a:t>
            </a:r>
            <a:r>
              <a:rPr lang="zh-CN" altLang="en-US" dirty="0"/>
              <a:t>最小正规格化</a:t>
            </a:r>
            <a:r>
              <a:rPr lang="en-US" altLang="zh-CN" dirty="0"/>
              <a:t>	1.0</a:t>
            </a:r>
            <a:r>
              <a:rPr lang="zh-CN" altLang="en-US" dirty="0"/>
              <a:t>    最大规格化数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12345</a:t>
            </a:r>
            <a:r>
              <a:rPr lang="zh-CN" altLang="en-US" dirty="0"/>
              <a:t>的整数和浮点数表示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244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射入到偶数，是四舍五入中将“五”射入到偶数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8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指针的标称大小</a:t>
            </a:r>
            <a:r>
              <a:rPr lang="en-US" altLang="zh-CN" dirty="0"/>
              <a:t>——</a:t>
            </a:r>
            <a:r>
              <a:rPr lang="zh-CN" altLang="en-US" dirty="0"/>
              <a:t>决定虚存空间的大小</a:t>
            </a:r>
            <a:endParaRPr lang="en-US" altLang="zh-CN" dirty="0"/>
          </a:p>
          <a:p>
            <a:r>
              <a:rPr lang="zh-CN" altLang="en-US" dirty="0"/>
              <a:t>注意区分“机器字”和汇编中的</a:t>
            </a:r>
            <a:r>
              <a:rPr lang="en-US" altLang="zh-CN" dirty="0"/>
              <a:t>word</a:t>
            </a:r>
            <a:r>
              <a:rPr lang="zh-CN" altLang="en-US" dirty="0"/>
              <a:t>的差异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再次说明：</a:t>
            </a:r>
            <a:r>
              <a:rPr lang="en-US" altLang="zh-CN" dirty="0"/>
              <a:t>C/C++</a:t>
            </a:r>
            <a:r>
              <a:rPr lang="zh-CN" altLang="en-US" dirty="0"/>
              <a:t>的数据表示在</a:t>
            </a:r>
            <a:r>
              <a:rPr lang="en-US" altLang="zh-CN" dirty="0"/>
              <a:t>32/64</a:t>
            </a:r>
            <a:r>
              <a:rPr lang="zh-CN" altLang="en-US" dirty="0"/>
              <a:t>上不同，</a:t>
            </a:r>
            <a:r>
              <a:rPr lang="en-US" altLang="zh-CN" dirty="0"/>
              <a:t>java</a:t>
            </a:r>
            <a:r>
              <a:rPr lang="zh-CN" altLang="en-US" dirty="0"/>
              <a:t>却一致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21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12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73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2438" y="482600"/>
            <a:ext cx="4229100" cy="23796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67" y="3025818"/>
            <a:ext cx="7490863" cy="2864736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该题可以从</a:t>
            </a:r>
            <a:r>
              <a:rPr lang="en-US" altLang="zh-CN" dirty="0"/>
              <a:t>C</a:t>
            </a:r>
            <a:r>
              <a:rPr lang="zh-CN" altLang="en-US" dirty="0"/>
              <a:t>代码经过汇编而来，从而与机器表示联系起来。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A=440;B=20;C=-424;D=-396</a:t>
            </a:r>
          </a:p>
          <a:p>
            <a:r>
              <a:rPr lang="en-US" altLang="zh-CN" dirty="0"/>
              <a:t>E=69;F=-312;G=16;H=12;</a:t>
            </a:r>
          </a:p>
          <a:p>
            <a:r>
              <a:rPr lang="en-US" altLang="zh-CN" dirty="0"/>
              <a:t>I=-276;J=32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9998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这个可以在第三章“控制”分支指令前再教，这样连接比较紧密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-B</a:t>
            </a:r>
            <a:r>
              <a:rPr lang="zh-CN" altLang="en-US" dirty="0"/>
              <a:t>的补码，不仅仅是指“负数”的补码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是指加法逆元</a:t>
            </a:r>
            <a:r>
              <a:rPr lang="en-US" altLang="zh-CN" dirty="0"/>
              <a:t>——</a:t>
            </a:r>
            <a:r>
              <a:rPr lang="zh-CN" altLang="en-US" dirty="0"/>
              <a:t>原码</a:t>
            </a:r>
            <a:r>
              <a:rPr lang="en-US" altLang="zh-CN" dirty="0"/>
              <a:t>/</a:t>
            </a:r>
            <a:r>
              <a:rPr lang="zh-CN" altLang="en-US" dirty="0"/>
              <a:t>补码的加法逆元二进制位模式是长一样的   （请回顾前面的知识）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这里讲述</a:t>
            </a:r>
            <a:r>
              <a:rPr lang="en-US" altLang="zh-CN" dirty="0"/>
              <a:t>-B</a:t>
            </a:r>
            <a:r>
              <a:rPr lang="zh-CN" altLang="en-US" dirty="0"/>
              <a:t>在</a:t>
            </a:r>
            <a:r>
              <a:rPr lang="en-US" altLang="zh-CN" dirty="0"/>
              <a:t>ALU</a:t>
            </a:r>
            <a:r>
              <a:rPr lang="zh-CN" altLang="en-US" dirty="0"/>
              <a:t>中的实现</a:t>
            </a:r>
            <a:r>
              <a:rPr lang="en-US" altLang="zh-CN" dirty="0"/>
              <a:t>——</a:t>
            </a:r>
            <a:r>
              <a:rPr lang="zh-CN" altLang="en-US" dirty="0"/>
              <a:t>取反、复选器、加法器的</a:t>
            </a:r>
            <a:r>
              <a:rPr lang="en-US" altLang="zh-CN" dirty="0" err="1"/>
              <a:t>cin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共同完成“取反</a:t>
            </a:r>
            <a:r>
              <a:rPr lang="en-US" altLang="zh-CN" dirty="0"/>
              <a:t>+1</a:t>
            </a:r>
            <a:r>
              <a:rPr lang="zh-CN" altLang="en-US" dirty="0"/>
              <a:t>“的操作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031EA-10E5-4739-BF41-853FF9521EE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970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提到加法器不管结果正确性，但是留下了标志为用于判定结果合理性</a:t>
            </a:r>
            <a:r>
              <a:rPr lang="en-US" altLang="zh-CN" dirty="0"/>
              <a:t>——</a:t>
            </a:r>
            <a:r>
              <a:rPr lang="zh-CN" altLang="en-US" dirty="0"/>
              <a:t>同时也作为“控制”指令的分支决策依据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减法时，如果没有</a:t>
            </a:r>
            <a:r>
              <a:rPr lang="en-US" altLang="zh-CN" dirty="0"/>
              <a:t>CF</a:t>
            </a:r>
            <a:r>
              <a:rPr lang="zh-CN" altLang="en-US" dirty="0"/>
              <a:t>置位说明不够“减”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B031EA-10E5-4739-BF41-853FF9521EE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58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4382" y="2144584"/>
            <a:ext cx="11963755" cy="2031711"/>
          </a:xfrm>
          <a:noFill/>
          <a:ln/>
        </p:spPr>
        <p:txBody>
          <a:bodyPr lIns="86887" tIns="42681" rIns="86887" bIns="42681"/>
          <a:lstStyle/>
          <a:p>
            <a:r>
              <a:rPr lang="zh-CN" altLang="en-US" dirty="0">
                <a:latin typeface="Arial" pitchFamily="34" charset="0"/>
              </a:rPr>
              <a:t>请回顾前面关于“溢出”的知识，补码加法且同符号，则看结果是否同符号来判定是否溢出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对于无符号加法，则考察</a:t>
            </a:r>
            <a:r>
              <a:rPr lang="en-US" altLang="zh-CN" dirty="0">
                <a:latin typeface="Arial" pitchFamily="34" charset="0"/>
              </a:rPr>
              <a:t>CF</a:t>
            </a:r>
            <a:r>
              <a:rPr lang="zh-CN" altLang="en-US" dirty="0">
                <a:latin typeface="Arial" pitchFamily="34" charset="0"/>
              </a:rPr>
              <a:t>。加法则出现</a:t>
            </a:r>
            <a:r>
              <a:rPr lang="en-US" altLang="zh-CN" dirty="0" err="1">
                <a:latin typeface="Arial" pitchFamily="34" charset="0"/>
              </a:rPr>
              <a:t>Cout</a:t>
            </a:r>
            <a:r>
              <a:rPr lang="zh-CN" altLang="en-US" dirty="0">
                <a:latin typeface="Arial" pitchFamily="34" charset="0"/>
              </a:rPr>
              <a:t>则溢出，否则减法则没有</a:t>
            </a:r>
            <a:r>
              <a:rPr lang="en-US" altLang="zh-CN" dirty="0" err="1">
                <a:latin typeface="Arial" pitchFamily="34" charset="0"/>
              </a:rPr>
              <a:t>Cout</a:t>
            </a:r>
            <a:r>
              <a:rPr lang="zh-CN" altLang="en-US" dirty="0">
                <a:latin typeface="Arial" pitchFamily="34" charset="0"/>
              </a:rPr>
              <a:t>则溢出。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Besides detecting overflow, our ALU also needs to indicate if the result is zero.</a:t>
            </a:r>
          </a:p>
          <a:p>
            <a:r>
              <a:rPr lang="en-US" altLang="zh-CN" dirty="0">
                <a:latin typeface="Arial" pitchFamily="34" charset="0"/>
              </a:rPr>
              <a:t>This is easy to do.  All we need is a BIG NOR gate.</a:t>
            </a:r>
          </a:p>
          <a:p>
            <a:r>
              <a:rPr lang="en-US" altLang="zh-CN" dirty="0">
                <a:latin typeface="Arial" pitchFamily="34" charset="0"/>
              </a:rPr>
              <a:t>Then if any of the Result bit is not zero, then the output of the NOR gate will be low.</a:t>
            </a:r>
          </a:p>
          <a:p>
            <a:r>
              <a:rPr lang="en-US" altLang="zh-CN" dirty="0">
                <a:latin typeface="Arial" pitchFamily="34" charset="0"/>
              </a:rPr>
              <a:t>The only time the output of the NOR gate is high is when all the result bits are zeroes.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+1 = 43 min. (Y:23)</a:t>
            </a:r>
          </a:p>
          <a:p>
            <a:endParaRPr lang="en-US" altLang="zh-CN" b="1" dirty="0">
              <a:latin typeface="Arial" pitchFamily="34" charset="0"/>
            </a:endParaRPr>
          </a:p>
          <a:p>
            <a:r>
              <a:rPr lang="en-US" altLang="zh-CN" b="1" dirty="0">
                <a:latin typeface="Arial" pitchFamily="34" charset="0"/>
              </a:rPr>
              <a:t>Supplement: </a:t>
            </a:r>
            <a:r>
              <a:rPr lang="en-US" altLang="zh-CN" dirty="0">
                <a:latin typeface="Arial" pitchFamily="34" charset="0"/>
              </a:rPr>
              <a:t>why do we need to check if the result is zero? For instructions such as </a:t>
            </a:r>
            <a:r>
              <a:rPr lang="en-US" altLang="zh-CN" dirty="0" err="1">
                <a:latin typeface="Arial" pitchFamily="34" charset="0"/>
              </a:rPr>
              <a:t>bne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beq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slt</a:t>
            </a:r>
            <a:r>
              <a:rPr lang="en-US" altLang="zh-CN" dirty="0">
                <a:latin typeface="Arial" pitchFamily="34" charset="0"/>
              </a:rPr>
              <a:t>, …</a:t>
            </a:r>
          </a:p>
        </p:txBody>
      </p:sp>
      <p:sp>
        <p:nvSpPr>
          <p:cNvPr id="641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45125" y="284163"/>
            <a:ext cx="3021013" cy="1698625"/>
          </a:xfrm>
          <a:ln/>
        </p:spPr>
      </p:sp>
    </p:spTree>
    <p:extLst>
      <p:ext uri="{BB962C8B-B14F-4D97-AF65-F5344CB8AC3E}">
        <p14:creationId xmlns:p14="http://schemas.microsoft.com/office/powerpoint/2010/main" val="12558404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4382" y="2144584"/>
            <a:ext cx="11963755" cy="2031711"/>
          </a:xfrm>
          <a:noFill/>
          <a:ln/>
        </p:spPr>
        <p:txBody>
          <a:bodyPr lIns="82465" tIns="40508" rIns="82465" bIns="40508"/>
          <a:lstStyle/>
          <a:p>
            <a:r>
              <a:rPr lang="en-US" altLang="zh-CN" dirty="0">
                <a:latin typeface="Arial" pitchFamily="34" charset="0"/>
              </a:rPr>
              <a:t>The best  thing about 2’s complement representation is that your adder does not have to know about negative number.</a:t>
            </a:r>
          </a:p>
          <a:p>
            <a:r>
              <a:rPr lang="en-US" altLang="zh-CN" dirty="0">
                <a:latin typeface="Arial" pitchFamily="34" charset="0"/>
              </a:rPr>
              <a:t>You just add the two numbers together and the result will take care of itself.</a:t>
            </a:r>
          </a:p>
          <a:p>
            <a:r>
              <a:rPr lang="en-US" altLang="zh-CN" dirty="0">
                <a:latin typeface="Arial" pitchFamily="34" charset="0"/>
              </a:rPr>
              <a:t>For example, for the operation 7 minus 6, we simply add negative 6 to positive 7 and ignore the Carry bit coming out of the most significant bit, you will have 0001, the correct result.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+1 = 24 min. (Y:04)</a:t>
            </a:r>
          </a:p>
        </p:txBody>
      </p:sp>
      <p:sp>
        <p:nvSpPr>
          <p:cNvPr id="643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48300" y="284163"/>
            <a:ext cx="3021013" cy="1698625"/>
          </a:xfrm>
          <a:ln/>
        </p:spPr>
      </p:sp>
    </p:spTree>
    <p:extLst>
      <p:ext uri="{BB962C8B-B14F-4D97-AF65-F5344CB8AC3E}">
        <p14:creationId xmlns:p14="http://schemas.microsoft.com/office/powerpoint/2010/main" val="1673022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/>
              <a:t>代码在底层计算中的实现有更深入的认识了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2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ISO</a:t>
            </a:r>
            <a:r>
              <a:rPr lang="en-US" altLang="zh-CN" baseline="0" dirty="0"/>
              <a:t> C99</a:t>
            </a:r>
            <a:r>
              <a:rPr lang="zh-CN" altLang="en-US" baseline="0" dirty="0"/>
              <a:t>的</a:t>
            </a:r>
            <a:r>
              <a:rPr lang="en-US" altLang="zh-CN" baseline="0" dirty="0"/>
              <a:t>int32_t/uint32_t</a:t>
            </a:r>
            <a:r>
              <a:rPr lang="zh-CN" altLang="en-US" baseline="0" dirty="0"/>
              <a:t>和</a:t>
            </a:r>
            <a:r>
              <a:rPr lang="en-US" altLang="zh-CN" baseline="0" dirty="0"/>
              <a:t>int64_t/uint64_t</a:t>
            </a:r>
            <a:r>
              <a:rPr lang="zh-CN" altLang="en-US" baseline="0" dirty="0"/>
              <a:t>解决了</a:t>
            </a:r>
            <a:r>
              <a:rPr lang="en-US" altLang="zh-CN" baseline="0" dirty="0"/>
              <a:t>long</a:t>
            </a:r>
            <a:r>
              <a:rPr lang="zh-CN" altLang="en-US" baseline="0" dirty="0"/>
              <a:t>上的古怪差异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另外：关键字的顺序没有影响</a:t>
            </a:r>
            <a:endParaRPr lang="en-US" altLang="zh-CN" baseline="0" dirty="0"/>
          </a:p>
          <a:p>
            <a:r>
              <a:rPr lang="en-US" altLang="zh-CN" baseline="0" dirty="0"/>
              <a:t>unsigned long/unsigned long 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/long unsigned/long unsigned </a:t>
            </a:r>
            <a:r>
              <a:rPr lang="en-US" altLang="zh-CN" baseline="0" dirty="0" err="1"/>
              <a:t>int</a:t>
            </a:r>
            <a:r>
              <a:rPr lang="zh-CN" altLang="en-US" baseline="0" dirty="0"/>
              <a:t>都是一个意思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注意：课本中没有</a:t>
            </a:r>
            <a:r>
              <a:rPr lang="en-US" altLang="zh-CN" baseline="0" dirty="0"/>
              <a:t>x86-64</a:t>
            </a:r>
            <a:r>
              <a:rPr lang="zh-CN" altLang="en-US" baseline="0" dirty="0"/>
              <a:t>的实例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关于前面的两个问题：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</a:t>
            </a:r>
            <a:r>
              <a:rPr lang="zh-CN" altLang="en-US" dirty="0"/>
              <a:t>语言版本差异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）字长差异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-</a:t>
            </a:r>
            <a:r>
              <a:rPr lang="en-US" altLang="zh-CN" dirty="0" err="1"/>
              <a:t>std</a:t>
            </a:r>
            <a:r>
              <a:rPr lang="en-US" altLang="zh-CN" dirty="0"/>
              <a:t>=c89</a:t>
            </a:r>
            <a:r>
              <a:rPr lang="zh-CN" altLang="en-US" dirty="0"/>
              <a:t>是因为</a:t>
            </a:r>
            <a:r>
              <a:rPr lang="en-US" altLang="zh-CN" dirty="0"/>
              <a:t>gnu</a:t>
            </a:r>
            <a:r>
              <a:rPr lang="zh-CN" altLang="en-US" dirty="0"/>
              <a:t>中将</a:t>
            </a:r>
            <a:r>
              <a:rPr lang="en-US" altLang="zh-CN" dirty="0"/>
              <a:t>89</a:t>
            </a:r>
            <a:r>
              <a:rPr lang="zh-CN" altLang="en-US" dirty="0"/>
              <a:t>年开始的</a:t>
            </a:r>
            <a:r>
              <a:rPr lang="en-US" altLang="zh-CN" dirty="0"/>
              <a:t>C90</a:t>
            </a:r>
            <a:r>
              <a:rPr lang="zh-CN" altLang="en-US" dirty="0"/>
              <a:t>工作按照年代进行命名了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5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4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字节顺序不同的机器间传送数据时必须做协调统一，否则会发生整数数值变化的错误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可以配置成大、小端，</a:t>
            </a:r>
            <a:r>
              <a:rPr lang="en-US" altLang="zh-CN" dirty="0"/>
              <a:t>Android/IOS</a:t>
            </a:r>
            <a:r>
              <a:rPr lang="zh-CN" altLang="en-US" dirty="0"/>
              <a:t>只能工作在小端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注意：‘课本时横向的图表，而</a:t>
            </a:r>
            <a:r>
              <a:rPr lang="en-US" altLang="zh-CN" dirty="0" err="1"/>
              <a:t>ppt</a:t>
            </a:r>
            <a:r>
              <a:rPr lang="zh-CN" altLang="en-US" dirty="0"/>
              <a:t>中是竖直方向的图标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问题实例：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）同一机器上遵循相同规则，不会出问题，但是不同大小端的机器通过网络传送数据后则会出问题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）阅读反汇编代码时，对数值的解读必须知道端序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）强制类型转换时（特别是系统代码，如</a:t>
            </a:r>
            <a:r>
              <a:rPr lang="en-US" altLang="zh-CN" dirty="0"/>
              <a:t>OS</a:t>
            </a:r>
            <a:r>
              <a:rPr lang="zh-CN" altLang="en-US" dirty="0"/>
              <a:t>会用到）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15368-1108-4622-9707-1302AF29C5F4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Parallel Programming with  Intel Parallel Studio XE </a:t>
            </a:r>
            <a:fld id="{4EC9487D-EDE6-4240-988C-9B3801F6C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5C-E412-4327-A2D3-6A3689C503B1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FE60-31ED-427F-A1F2-3D69A70E3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07A6-638C-4D27-B6AB-268E34B0E210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239F-357D-482E-918D-3ED5A63575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22B3-86C5-44B2-A31D-101270A77D2F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EB7A3-68BD-4CAE-8C14-8063AF6D8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F79-A974-43C6-80E9-65454845AAAF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EB1A0-3023-43F0-97EE-02504FA71A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DBBD-6995-4DED-8717-653520402F37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A321-DC3E-40F3-9C40-B0DC3FC0A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07E25-5B42-4525-91B6-BC4BA244FC14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F7AEF-DFB1-4D8E-A0AD-E22BEDE34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11B-78D8-4A61-96EF-510306F2C2E5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7BB3E-743D-4008-8225-7E363631C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C386-04D6-401E-ABEB-7F953EC0AE82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184C0-916E-4CCA-8FFE-169A3289B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302E-8084-463D-98EB-665EE57F03FE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31BE3-27E6-45A3-9FD0-D6D377DA9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8163-2CD8-4BB8-820C-0D53A8BFBD48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31243-DBEA-4109-85A3-E82E485F61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A08E8D-C396-42F6-A6A4-94EA64FE17C5}" type="datetime1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1F4F0B-1E44-4A40-8C56-CF8BFA97A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9" descr="ppt-nhpccsz-4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0"/>
            <a:ext cx="11331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527051" y="260351"/>
            <a:ext cx="5739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/>
              <a:t>深入理解计算机系统</a:t>
            </a:r>
            <a:r>
              <a:rPr lang="en-US" altLang="zh-CN" sz="1200" dirty="0"/>
              <a:t>/Computer</a:t>
            </a:r>
            <a:r>
              <a:rPr lang="en-US" altLang="zh-CN" sz="1200" baseline="0" dirty="0"/>
              <a:t> Systems: A Programmer’s Perspective 2</a:t>
            </a:r>
            <a:r>
              <a:rPr lang="en-US" altLang="zh-CN" sz="1200" baseline="30000" dirty="0"/>
              <a:t>nd</a:t>
            </a:r>
            <a:r>
              <a:rPr lang="en-US" altLang="zh-CN" sz="1200" baseline="0" dirty="0"/>
              <a:t> Edition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9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898989"/>
                </a:solidFill>
                <a:latin typeface="Calibri" panose="020F0502020204030204" pitchFamily="34" charset="0"/>
              </a:rPr>
              <a:t>Luo </a:t>
            </a:r>
            <a:r>
              <a:rPr lang="en-US" altLang="zh-CN" dirty="0" err="1">
                <a:solidFill>
                  <a:srgbClr val="898989"/>
                </a:solidFill>
                <a:latin typeface="Calibri" panose="020F0502020204030204" pitchFamily="34" charset="0"/>
              </a:rPr>
              <a:t>Qiuiming</a:t>
            </a:r>
            <a:r>
              <a:rPr lang="en-US" altLang="zh-CN" dirty="0">
                <a:solidFill>
                  <a:srgbClr val="898989"/>
                </a:solidFill>
                <a:latin typeface="Calibri" panose="020F0502020204030204" pitchFamily="34" charset="0"/>
              </a:rPr>
              <a:t>    </a:t>
            </a:r>
            <a:fld id="{4604BEF5-A037-4E21-B91C-9683FF4C0271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1016000" y="968454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2 </a:t>
            </a:r>
            <a:r>
              <a:rPr lang="zh-CN" altLang="en-US" dirty="0"/>
              <a:t>信息表示和处理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16000" y="3004509"/>
            <a:ext cx="9144000" cy="1655762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2.1</a:t>
            </a:r>
            <a:r>
              <a:rPr lang="zh-CN" altLang="en-US" dirty="0"/>
              <a:t>信息存储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2.2</a:t>
            </a:r>
            <a:r>
              <a:rPr lang="zh-CN" altLang="en-US" dirty="0"/>
              <a:t>整数表示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2.3</a:t>
            </a:r>
            <a:r>
              <a:rPr lang="zh-CN" altLang="en-US" dirty="0"/>
              <a:t>整数运算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2.4</a:t>
            </a:r>
            <a:r>
              <a:rPr lang="zh-CN" altLang="en-US" dirty="0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415879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6745" y="609601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展示字节顺序的示例程序：</a:t>
            </a:r>
          </a:p>
        </p:txBody>
      </p:sp>
      <p:sp>
        <p:nvSpPr>
          <p:cNvPr id="4" name="矩形 3"/>
          <p:cNvSpPr/>
          <p:nvPr/>
        </p:nvSpPr>
        <p:spPr>
          <a:xfrm>
            <a:off x="4692343" y="53516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&gt;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unsigned char *</a:t>
            </a:r>
            <a:r>
              <a:rPr lang="en-US" altLang="zh-CN" b="1" dirty="0" err="1">
                <a:solidFill>
                  <a:srgbClr val="00B050"/>
                </a:solidFill>
                <a:latin typeface="ZztexMono-Regular"/>
              </a:rPr>
              <a:t>byte_pointer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show_bytes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latin typeface="ZztexMono-Regular"/>
              </a:rPr>
              <a:t>byte_pointer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start,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++)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(" %.2x", start[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]);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("\n");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10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11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x)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13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show_bytes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byte_pointer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 &amp;x,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14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15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16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show_float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(float x)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17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show_bytes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byte_pointer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 &amp;x,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(float));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18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19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(void *x)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21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show_bytes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byte_pointer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 &amp;x,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(void *));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44413" y="2291255"/>
            <a:ext cx="18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逐字节打印输出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857296" y="1840412"/>
            <a:ext cx="315309" cy="127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23889" y="609601"/>
            <a:ext cx="23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zh-CN" altLang="en-US" dirty="0"/>
              <a:t>命名数据类型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04273" y="2420070"/>
            <a:ext cx="344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的格式化输出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%d/x/f/c</a:t>
            </a:r>
            <a:r>
              <a:rPr lang="zh-CN" altLang="en-US" dirty="0"/>
              <a:t>输出</a:t>
            </a:r>
            <a:r>
              <a:rPr lang="en-US" altLang="zh-CN" dirty="0"/>
              <a:t>10/16</a:t>
            </a:r>
            <a:r>
              <a:rPr lang="zh-CN" altLang="en-US" dirty="0"/>
              <a:t>进制和字符</a:t>
            </a:r>
            <a:endParaRPr lang="en-US" altLang="zh-CN" dirty="0"/>
          </a:p>
          <a:p>
            <a:r>
              <a:rPr lang="zh-CN" altLang="en-US" dirty="0"/>
              <a:t>更详细内容见</a:t>
            </a:r>
            <a:r>
              <a:rPr lang="en-US" altLang="zh-CN" dirty="0"/>
              <a:t>BB</a:t>
            </a:r>
            <a:r>
              <a:rPr lang="zh-CN" altLang="en-US" dirty="0"/>
              <a:t>上的文档</a:t>
            </a:r>
          </a:p>
        </p:txBody>
      </p:sp>
      <p:sp>
        <p:nvSpPr>
          <p:cNvPr id="9" name="椭圆 8"/>
          <p:cNvSpPr/>
          <p:nvPr/>
        </p:nvSpPr>
        <p:spPr>
          <a:xfrm>
            <a:off x="5580993" y="2498413"/>
            <a:ext cx="725214" cy="286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3944" y="3111430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格式字串</a:t>
            </a:r>
          </a:p>
        </p:txBody>
      </p:sp>
      <p:cxnSp>
        <p:nvCxnSpPr>
          <p:cNvPr id="12" name="直接箭头连接符 11"/>
          <p:cNvCxnSpPr>
            <a:endCxn id="9" idx="4"/>
          </p:cNvCxnSpPr>
          <p:nvPr/>
        </p:nvCxnSpPr>
        <p:spPr>
          <a:xfrm flipV="1">
            <a:off x="5533695" y="2785241"/>
            <a:ext cx="409905" cy="38142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55242" y="3111430"/>
            <a:ext cx="20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指针与数据的转换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 flipV="1">
            <a:off x="6995428" y="2757625"/>
            <a:ext cx="304005" cy="35380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20303" y="4409759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获得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地址（指针）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7783704" y="4119384"/>
            <a:ext cx="304005" cy="35380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45404" y="3391263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获取数据对象的大小</a:t>
            </a:r>
          </a:p>
        </p:txBody>
      </p:sp>
      <p:cxnSp>
        <p:nvCxnSpPr>
          <p:cNvPr id="26" name="直接箭头连接符 25"/>
          <p:cNvCxnSpPr>
            <a:stCxn id="25" idx="1"/>
          </p:cNvCxnSpPr>
          <p:nvPr/>
        </p:nvCxnSpPr>
        <p:spPr>
          <a:xfrm flipH="1">
            <a:off x="8568514" y="3575929"/>
            <a:ext cx="376890" cy="34750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2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9392" y="5176215"/>
            <a:ext cx="7210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Ten-Bold"/>
              </a:rPr>
              <a:t>Linux 32: </a:t>
            </a:r>
            <a:r>
              <a:rPr lang="en-US" altLang="zh-CN" dirty="0">
                <a:latin typeface="TimesTen-Roman"/>
              </a:rPr>
              <a:t>Intel IA32 processor running Linux</a:t>
            </a:r>
          </a:p>
          <a:p>
            <a:r>
              <a:rPr lang="en-US" altLang="zh-CN" b="1" dirty="0">
                <a:latin typeface="TimesTen-Bold"/>
              </a:rPr>
              <a:t>Windows: </a:t>
            </a:r>
            <a:r>
              <a:rPr lang="en-US" altLang="zh-CN" dirty="0">
                <a:latin typeface="TimesTen-Roman"/>
              </a:rPr>
              <a:t>Intel IA32 processor running Windows</a:t>
            </a:r>
          </a:p>
          <a:p>
            <a:r>
              <a:rPr lang="en-US" altLang="zh-CN" b="1" dirty="0">
                <a:latin typeface="TimesTen-Bold"/>
              </a:rPr>
              <a:t>Sun: </a:t>
            </a:r>
            <a:r>
              <a:rPr lang="en-US" altLang="zh-CN" dirty="0">
                <a:latin typeface="TimesTen-Roman"/>
              </a:rPr>
              <a:t>Sun Microsystems SPARC processor running Solaris</a:t>
            </a:r>
          </a:p>
          <a:p>
            <a:r>
              <a:rPr lang="sv-SE" altLang="zh-CN" b="1" dirty="0">
                <a:latin typeface="TimesTen-Bold"/>
              </a:rPr>
              <a:t>Linux 64: </a:t>
            </a:r>
            <a:r>
              <a:rPr lang="sv-SE" altLang="zh-CN" dirty="0">
                <a:latin typeface="TimesTen-Roman"/>
              </a:rPr>
              <a:t>Intel x86-64 processor running Linux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130" y="1514363"/>
            <a:ext cx="4067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code/data/show-</a:t>
            </a:r>
            <a:r>
              <a:rPr lang="en-US" altLang="zh-CN" i="1" dirty="0" err="1">
                <a:solidFill>
                  <a:srgbClr val="000000"/>
                </a:solidFill>
                <a:latin typeface="TimesTen-Italic"/>
              </a:rPr>
              <a:t>bytes.c</a:t>
            </a:r>
            <a:endParaRPr lang="en-US" altLang="zh-CN" i="1" dirty="0">
              <a:solidFill>
                <a:srgbClr val="000000"/>
              </a:solidFill>
              <a:latin typeface="TimesTen-Italic"/>
            </a:endParaRP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test_show_bytes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float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fval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= (float)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= &amp;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dirty="0" err="1">
                <a:solidFill>
                  <a:srgbClr val="FF0000"/>
                </a:solidFill>
                <a:latin typeface="ZztexMono-Regular"/>
              </a:rPr>
              <a:t>show_int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en-US" altLang="zh-CN" dirty="0" err="1">
                <a:solidFill>
                  <a:srgbClr val="FF0000"/>
                </a:solidFill>
                <a:latin typeface="ZztexMono-Regular"/>
              </a:rPr>
              <a:t>show_float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fval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dirty="0" err="1">
                <a:solidFill>
                  <a:srgbClr val="FF0000"/>
                </a:solidFill>
                <a:latin typeface="ZztexMono-Regular"/>
              </a:rPr>
              <a:t>show_pointer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code/data/show-</a:t>
            </a:r>
            <a:r>
              <a:rPr lang="en-US" altLang="zh-CN" i="1" dirty="0" err="1">
                <a:solidFill>
                  <a:srgbClr val="000000"/>
                </a:solidFill>
                <a:latin typeface="TimesTen-Italic"/>
              </a:rPr>
              <a:t>bytes.c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73" y="1023772"/>
            <a:ext cx="6677025" cy="41243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259614" y="1514363"/>
            <a:ext cx="1639614" cy="4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59614" y="2301766"/>
            <a:ext cx="1639614" cy="305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59614" y="1995892"/>
            <a:ext cx="1639614" cy="3058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259614" y="2714692"/>
            <a:ext cx="1639614" cy="4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259614" y="3502095"/>
            <a:ext cx="1639614" cy="305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259614" y="3196221"/>
            <a:ext cx="1639614" cy="3058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81241" y="584381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注意识别大小端的不同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99" y="5378451"/>
            <a:ext cx="4667250" cy="134302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9186041" y="5623442"/>
            <a:ext cx="1555532" cy="305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186041" y="6415602"/>
            <a:ext cx="1511602" cy="305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9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29590" y="685801"/>
            <a:ext cx="10972800" cy="19316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2.1.3</a:t>
            </a:r>
            <a:r>
              <a:rPr lang="zh-CN" altLang="en-US" dirty="0"/>
              <a:t> 字符串与代码表示</a:t>
            </a:r>
            <a:endParaRPr lang="en-US" altLang="zh-CN" dirty="0"/>
          </a:p>
          <a:p>
            <a:pPr lvl="1"/>
            <a:r>
              <a:rPr lang="zh-CN" altLang="en-US" dirty="0"/>
              <a:t>字符串被编码为一个以</a:t>
            </a:r>
            <a:r>
              <a:rPr lang="en-US" altLang="zh-CN" dirty="0"/>
              <a:t>null</a:t>
            </a:r>
            <a:r>
              <a:rPr lang="zh-CN" altLang="en-US" dirty="0"/>
              <a:t>（其值为</a:t>
            </a:r>
            <a:r>
              <a:rPr lang="en-US" altLang="zh-CN" dirty="0"/>
              <a:t>0</a:t>
            </a:r>
            <a:r>
              <a:rPr lang="zh-CN" altLang="en-US" dirty="0"/>
              <a:t>）结尾的字符数组，每个字符以其</a:t>
            </a:r>
            <a:r>
              <a:rPr lang="en-US" altLang="zh-CN" dirty="0"/>
              <a:t>ASCII</a:t>
            </a:r>
            <a:r>
              <a:rPr lang="zh-CN" altLang="en-US" dirty="0"/>
              <a:t>表示。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123456</a:t>
            </a:r>
            <a:r>
              <a:rPr lang="zh-CN" altLang="en-US" dirty="0"/>
              <a:t>”字符串在内存中记录为十六进制数“</a:t>
            </a:r>
            <a:r>
              <a:rPr lang="en-US" altLang="zh-CN" dirty="0"/>
              <a:t>31 32 33 34 35 00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代码则使用机器语言编码表示：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824990" y="31019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sz="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fr-FR" altLang="zh-CN" dirty="0">
                <a:solidFill>
                  <a:srgbClr val="000000"/>
                </a:solidFill>
                <a:latin typeface="ZztexMono-Regular"/>
              </a:rPr>
              <a:t>int sum(int x, int y) {</a:t>
            </a:r>
          </a:p>
          <a:p>
            <a:r>
              <a:rPr lang="en-US" altLang="zh-CN" sz="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return x + y;</a:t>
            </a:r>
          </a:p>
          <a:p>
            <a:r>
              <a:rPr lang="en-US" altLang="zh-CN" sz="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4990" y="4244816"/>
            <a:ext cx="786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>
                <a:latin typeface="TimesTen-Bold"/>
              </a:rPr>
              <a:t>Linux 32: 	</a:t>
            </a:r>
            <a:r>
              <a:rPr lang="pt-BR" altLang="zh-CN" dirty="0">
                <a:latin typeface="ZztexMono-Regular"/>
              </a:rPr>
              <a:t>55 89 e5 8b 45 0c 03 45 08 c9 c3</a:t>
            </a:r>
          </a:p>
          <a:p>
            <a:r>
              <a:rPr lang="en-US" altLang="zh-CN" b="1" dirty="0">
                <a:latin typeface="TimesTen-Bold"/>
              </a:rPr>
              <a:t>Windows: 	</a:t>
            </a:r>
            <a:r>
              <a:rPr lang="en-US" altLang="zh-CN" dirty="0">
                <a:latin typeface="ZztexMono-Regular"/>
              </a:rPr>
              <a:t>55 89 e5 8b 45 0c 03 45 08 5d c3</a:t>
            </a:r>
          </a:p>
          <a:p>
            <a:r>
              <a:rPr lang="it-IT" altLang="zh-CN" b="1" dirty="0">
                <a:latin typeface="TimesTen-Bold"/>
              </a:rPr>
              <a:t>Sun: 		</a:t>
            </a:r>
            <a:r>
              <a:rPr lang="it-IT" altLang="zh-CN" dirty="0">
                <a:latin typeface="ZztexMono-Regular"/>
              </a:rPr>
              <a:t>81 c3 e0 08 90 02 00 09</a:t>
            </a:r>
          </a:p>
          <a:p>
            <a:r>
              <a:rPr lang="en-US" altLang="zh-CN" b="1" dirty="0">
                <a:latin typeface="TimesTen-Bold"/>
              </a:rPr>
              <a:t>Linux 64: 	</a:t>
            </a:r>
            <a:r>
              <a:rPr lang="en-US" altLang="zh-CN" dirty="0">
                <a:latin typeface="ZztexMono-Regular"/>
              </a:rPr>
              <a:t>55 48 89 e5 89 7d fc 89 75 f8 03 45 fc c9 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27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727236" y="6356351"/>
            <a:ext cx="2844800" cy="365125"/>
          </a:xfr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29590" y="685801"/>
            <a:ext cx="10972800" cy="43179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2.1.4</a:t>
            </a:r>
            <a:r>
              <a:rPr lang="zh-CN" altLang="en-US" dirty="0"/>
              <a:t> 布尔代数与逻辑运算</a:t>
            </a:r>
            <a:endParaRPr lang="en-US" altLang="zh-CN" dirty="0"/>
          </a:p>
          <a:p>
            <a:pPr lvl="1"/>
            <a:r>
              <a:rPr lang="zh-CN" altLang="en-US" dirty="0"/>
              <a:t>以二元集合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}</a:t>
            </a:r>
            <a:r>
              <a:rPr lang="zh-CN" altLang="en-US" dirty="0"/>
              <a:t>或</a:t>
            </a:r>
            <a:r>
              <a:rPr lang="en-US" altLang="zh-CN" dirty="0"/>
              <a:t>{TRUE(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FALSE(</a:t>
            </a:r>
            <a:r>
              <a:rPr lang="zh-CN" altLang="en-US" dirty="0"/>
              <a:t>假</a:t>
            </a:r>
            <a:r>
              <a:rPr lang="en-US" altLang="zh-CN" dirty="0"/>
              <a:t>)}</a:t>
            </a:r>
            <a:r>
              <a:rPr lang="zh-CN" altLang="en-US" dirty="0"/>
              <a:t>基础上定义的代数</a:t>
            </a:r>
            <a:endParaRPr lang="en-US" altLang="zh-CN" dirty="0"/>
          </a:p>
          <a:p>
            <a:pPr lvl="2"/>
            <a:r>
              <a:rPr lang="zh-CN" altLang="en-US" dirty="0"/>
              <a:t>逻辑运算</a:t>
            </a:r>
            <a:r>
              <a:rPr lang="en-US" altLang="zh-CN" dirty="0"/>
              <a:t>NOT:</a:t>
            </a:r>
            <a:r>
              <a:rPr lang="zh-CN" altLang="en-US" dirty="0"/>
              <a:t> </a:t>
            </a:r>
            <a:r>
              <a:rPr lang="en-US" altLang="zh-CN" dirty="0"/>
              <a:t>	~	</a:t>
            </a:r>
            <a:r>
              <a:rPr lang="zh-CN" altLang="en-US" dirty="0"/>
              <a:t>￢</a:t>
            </a:r>
            <a:endParaRPr lang="en-US" altLang="zh-CN" dirty="0"/>
          </a:p>
          <a:p>
            <a:pPr lvl="2"/>
            <a:r>
              <a:rPr lang="zh-CN" altLang="en-US" dirty="0"/>
              <a:t>逻辑运算</a:t>
            </a:r>
            <a:r>
              <a:rPr lang="en-US" altLang="zh-CN" dirty="0"/>
              <a:t>AND:</a:t>
            </a:r>
            <a:r>
              <a:rPr lang="zh-CN" altLang="en-US" dirty="0"/>
              <a:t> </a:t>
            </a:r>
            <a:r>
              <a:rPr lang="en-US" altLang="zh-CN" dirty="0"/>
              <a:t>	&amp;	^</a:t>
            </a:r>
          </a:p>
          <a:p>
            <a:pPr lvl="2"/>
            <a:r>
              <a:rPr lang="zh-CN" altLang="en-US" dirty="0"/>
              <a:t>逻辑运算</a:t>
            </a:r>
            <a:r>
              <a:rPr lang="en-US" altLang="zh-CN" dirty="0"/>
              <a:t>OR: 	|	</a:t>
            </a:r>
            <a:r>
              <a:rPr lang="zh-CN" altLang="en-US" dirty="0"/>
              <a:t>∨</a:t>
            </a:r>
            <a:endParaRPr lang="en-US" altLang="zh-CN" dirty="0"/>
          </a:p>
          <a:p>
            <a:pPr lvl="2"/>
            <a:r>
              <a:rPr lang="zh-CN" altLang="en-US" dirty="0"/>
              <a:t>逻辑运算</a:t>
            </a:r>
            <a:r>
              <a:rPr lang="en-US" altLang="zh-CN" dirty="0"/>
              <a:t>XOR:	^	</a:t>
            </a:r>
            <a:r>
              <a:rPr lang="zh-CN" altLang="en-US" dirty="0"/>
              <a:t>⊕</a:t>
            </a:r>
            <a:endParaRPr lang="en-US" altLang="zh-CN" dirty="0"/>
          </a:p>
          <a:p>
            <a:pPr lvl="1"/>
            <a:r>
              <a:rPr lang="zh-CN" altLang="en-US" dirty="0"/>
              <a:t>扩展到“</a:t>
            </a:r>
            <a:r>
              <a:rPr lang="zh-CN" altLang="en-US" dirty="0">
                <a:solidFill>
                  <a:srgbClr val="FF0000"/>
                </a:solidFill>
              </a:rPr>
              <a:t>位向量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表示向量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a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−2</a:t>
            </a:r>
            <a:r>
              <a:rPr lang="en-US" altLang="zh-CN" i="1" dirty="0"/>
              <a:t>, . . . , a</a:t>
            </a:r>
            <a:r>
              <a:rPr lang="en-US" altLang="zh-CN" baseline="-25000" dirty="0"/>
              <a:t>0</a:t>
            </a:r>
            <a:r>
              <a:rPr lang="en-US" altLang="zh-CN" dirty="0"/>
              <a:t>] and [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b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−2</a:t>
            </a:r>
            <a:r>
              <a:rPr lang="en-US" altLang="zh-CN" i="1" dirty="0"/>
              <a:t>, . . . , b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则</a:t>
            </a:r>
            <a:r>
              <a:rPr lang="en-US" altLang="zh-CN" dirty="0" err="1"/>
              <a:t>a&amp;b</a:t>
            </a:r>
            <a:r>
              <a:rPr lang="zh-CN" altLang="en-US" dirty="0"/>
              <a:t>为</a:t>
            </a:r>
            <a:r>
              <a:rPr lang="en-US" altLang="zh-CN" dirty="0"/>
              <a:t>w</a:t>
            </a:r>
            <a:r>
              <a:rPr lang="zh-CN" altLang="en-US" dirty="0"/>
              <a:t>位的向量，且第</a:t>
            </a:r>
            <a:r>
              <a:rPr lang="en-US" altLang="zh-CN" dirty="0" err="1"/>
              <a:t>i</a:t>
            </a:r>
            <a:r>
              <a:rPr lang="zh-CN" altLang="en-US" dirty="0"/>
              <a:t>各元素为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&amp;b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573520" y="2215495"/>
            <a:ext cx="3697605" cy="923330"/>
            <a:chOff x="2865120" y="4133195"/>
            <a:chExt cx="3697605" cy="923330"/>
          </a:xfrm>
        </p:grpSpPr>
        <p:sp>
          <p:nvSpPr>
            <p:cNvPr id="4" name="矩形 3"/>
            <p:cNvSpPr/>
            <p:nvPr/>
          </p:nvSpPr>
          <p:spPr>
            <a:xfrm>
              <a:off x="2865120" y="4133195"/>
              <a:ext cx="36976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ZztexMono-Regular"/>
                </a:rPr>
                <a:t>~ 	&amp;</a:t>
              </a:r>
              <a:r>
                <a:rPr lang="zh-CN" altLang="en-US" dirty="0">
                  <a:latin typeface="ZztexMono-Regular"/>
                </a:rPr>
                <a:t> </a:t>
              </a:r>
              <a:r>
                <a:rPr lang="en-US" altLang="zh-CN" dirty="0">
                  <a:latin typeface="TimesTen-Roman"/>
                </a:rPr>
                <a:t>0 1 	</a:t>
              </a:r>
              <a:r>
                <a:rPr lang="en-US" altLang="zh-CN" dirty="0">
                  <a:latin typeface="ZztexMono-Regular"/>
                </a:rPr>
                <a:t>| </a:t>
              </a:r>
              <a:r>
                <a:rPr lang="en-US" altLang="zh-CN" dirty="0">
                  <a:latin typeface="TimesTen-Roman"/>
                </a:rPr>
                <a:t>0 1 	</a:t>
              </a:r>
              <a:r>
                <a:rPr lang="en-US" altLang="zh-CN" dirty="0">
                  <a:latin typeface="ZztexMono-Regular"/>
                </a:rPr>
                <a:t>^ </a:t>
              </a:r>
              <a:r>
                <a:rPr lang="en-US" altLang="zh-CN" dirty="0">
                  <a:latin typeface="TimesTen-Roman"/>
                </a:rPr>
                <a:t>0 1</a:t>
              </a:r>
            </a:p>
            <a:p>
              <a:r>
                <a:rPr lang="zh-CN" altLang="en-US" dirty="0">
                  <a:latin typeface="TimesTen-Roman"/>
                </a:rPr>
                <a:t>  </a:t>
              </a:r>
              <a:r>
                <a:rPr lang="en-US" altLang="zh-CN" dirty="0">
                  <a:latin typeface="TimesTen-Roman"/>
                </a:rPr>
                <a:t>0 1 	0 0 0 	0 0 1 	0 0 1</a:t>
              </a:r>
            </a:p>
            <a:p>
              <a:r>
                <a:rPr lang="zh-CN" altLang="en-US" dirty="0">
                  <a:latin typeface="TimesTen-Roman"/>
                </a:rPr>
                <a:t>  </a:t>
              </a:r>
              <a:r>
                <a:rPr lang="en-US" altLang="zh-CN" dirty="0">
                  <a:latin typeface="TimesTen-Roman"/>
                </a:rPr>
                <a:t>1 0 	1 0 1 	1 1 1 	1 1 0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892108" y="4491990"/>
              <a:ext cx="594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829368" y="4491990"/>
              <a:ext cx="594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48530" y="4491990"/>
              <a:ext cx="594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73408" y="4491990"/>
              <a:ext cx="594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12770" y="4133195"/>
              <a:ext cx="0" cy="79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020185" y="4133195"/>
              <a:ext cx="0" cy="81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45063" y="4133195"/>
              <a:ext cx="0" cy="80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72797" y="4133195"/>
              <a:ext cx="0" cy="80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5"/>
          <p:cNvSpPr>
            <a:spLocks/>
          </p:cNvSpPr>
          <p:nvPr/>
        </p:nvSpPr>
        <p:spPr bwMode="auto">
          <a:xfrm>
            <a:off x="4917996" y="528955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42" name="Rectangle 7"/>
          <p:cNvSpPr>
            <a:spLocks/>
          </p:cNvSpPr>
          <p:nvPr/>
        </p:nvSpPr>
        <p:spPr bwMode="auto">
          <a:xfrm>
            <a:off x="6746796" y="528955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01111101</a:t>
            </a:r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8575596" y="528955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44" name="Rectangle 11"/>
          <p:cNvSpPr>
            <a:spLocks/>
          </p:cNvSpPr>
          <p:nvPr/>
        </p:nvSpPr>
        <p:spPr bwMode="auto">
          <a:xfrm>
            <a:off x="3162340" y="528955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10101010</a:t>
            </a:r>
          </a:p>
        </p:txBody>
      </p:sp>
      <p:sp>
        <p:nvSpPr>
          <p:cNvPr id="19" name="Rectangle 5"/>
          <p:cNvSpPr>
            <a:spLocks/>
          </p:cNvSpPr>
          <p:nvPr/>
        </p:nvSpPr>
        <p:spPr bwMode="auto">
          <a:xfrm>
            <a:off x="935712" y="5289550"/>
            <a:ext cx="183640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a  01101001</a:t>
            </a:r>
          </a:p>
          <a:p>
            <a:pPr eaLnBrk="1" hangingPunct="1"/>
            <a:r>
              <a:rPr lang="en-US" altLang="zh-CN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zh-CN" alt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01010101</a:t>
            </a:r>
          </a:p>
          <a:p>
            <a:pPr eaLnBrk="1" hangingPunct="1"/>
            <a:r>
              <a:rPr lang="en-US" sz="2000" b="0" dirty="0">
                <a:solidFill>
                  <a:srgbClr val="FF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575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29590" y="685801"/>
            <a:ext cx="10972800" cy="4749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语言中的逻辑位运算</a:t>
            </a:r>
            <a:endParaRPr lang="en-US" altLang="zh-CN" dirty="0"/>
          </a:p>
          <a:p>
            <a:pPr lvl="2"/>
            <a:r>
              <a:rPr lang="zh-CN" altLang="en-US" dirty="0"/>
              <a:t>使用符号：</a:t>
            </a:r>
            <a:endParaRPr lang="en-US" altLang="zh-CN" dirty="0"/>
          </a:p>
          <a:p>
            <a:pPr lvl="3"/>
            <a:r>
              <a:rPr lang="en-US" altLang="zh-CN" dirty="0"/>
              <a:t>NOT</a:t>
            </a:r>
            <a:r>
              <a:rPr lang="zh-CN" altLang="en-US" dirty="0"/>
              <a:t>（取反）为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~</a:t>
            </a:r>
            <a:r>
              <a:rPr lang="en-US" altLang="zh-CN" dirty="0"/>
              <a:t>	</a:t>
            </a:r>
            <a:r>
              <a:rPr lang="zh-CN" altLang="en-US" dirty="0"/>
              <a:t>   </a:t>
            </a:r>
            <a:r>
              <a:rPr lang="en-US" altLang="zh-CN" dirty="0"/>
              <a:t>AND</a:t>
            </a:r>
            <a:r>
              <a:rPr lang="zh-CN" altLang="en-US" dirty="0"/>
              <a:t>（与）为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   </a:t>
            </a:r>
            <a:r>
              <a:rPr lang="en-US" altLang="zh-CN" dirty="0"/>
              <a:t>OR</a:t>
            </a:r>
            <a:r>
              <a:rPr lang="zh-CN" altLang="en-US" dirty="0"/>
              <a:t>（或）为</a:t>
            </a:r>
            <a:r>
              <a:rPr lang="en-US" altLang="zh-CN" dirty="0"/>
              <a:t>:	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zh-CN" altLang="en-US" dirty="0"/>
              <a:t>  </a:t>
            </a:r>
            <a:r>
              <a:rPr lang="en-US" altLang="zh-CN" dirty="0"/>
              <a:t>XOR</a:t>
            </a:r>
            <a:r>
              <a:rPr lang="zh-CN" altLang="en-US" dirty="0"/>
              <a:t>（异或）为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FF0000"/>
                </a:solidFill>
              </a:rPr>
              <a:t>^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语言中的逻辑运算</a:t>
            </a:r>
            <a:endParaRPr lang="en-US" altLang="zh-CN" dirty="0"/>
          </a:p>
          <a:p>
            <a:pPr lvl="2"/>
            <a:r>
              <a:rPr lang="zh-CN" altLang="en-US" dirty="0"/>
              <a:t>使用符号</a:t>
            </a:r>
            <a:endParaRPr lang="en-US" altLang="zh-CN" dirty="0"/>
          </a:p>
          <a:p>
            <a:pPr lvl="3"/>
            <a:r>
              <a:rPr lang="en-US" altLang="zh-CN" dirty="0"/>
              <a:t>AND</a:t>
            </a:r>
            <a:r>
              <a:rPr lang="zh-CN" altLang="en-US" dirty="0"/>
              <a:t>为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&amp;&amp;</a:t>
            </a:r>
            <a:r>
              <a:rPr lang="en-US" altLang="zh-CN" dirty="0"/>
              <a:t>      OR</a:t>
            </a:r>
            <a:r>
              <a:rPr lang="zh-CN" altLang="en-US" dirty="0"/>
              <a:t>为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en-US" altLang="zh-CN" dirty="0"/>
              <a:t>     NOT</a:t>
            </a:r>
            <a:r>
              <a:rPr lang="zh-CN" altLang="en-US" dirty="0"/>
              <a:t>为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矩形 3"/>
          <p:cNvSpPr/>
          <p:nvPr/>
        </p:nvSpPr>
        <p:spPr>
          <a:xfrm>
            <a:off x="1905000" y="2029192"/>
            <a:ext cx="94957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TimesTen-Roman"/>
              </a:rPr>
              <a:t>C </a:t>
            </a:r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表达式</a:t>
            </a:r>
            <a:r>
              <a:rPr lang="en-US" altLang="zh-CN" sz="2000" b="1" dirty="0">
                <a:solidFill>
                  <a:srgbClr val="7030A0"/>
                </a:solidFill>
                <a:latin typeface="TimesTen-Roman"/>
              </a:rPr>
              <a:t> 	</a:t>
            </a:r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二进制表示</a:t>
            </a:r>
            <a:r>
              <a:rPr lang="en-US" altLang="zh-CN" sz="2000" b="1" dirty="0">
                <a:solidFill>
                  <a:srgbClr val="7030A0"/>
                </a:solidFill>
                <a:latin typeface="TimesTen-Roman"/>
              </a:rPr>
              <a:t> 			</a:t>
            </a:r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二进制结果</a:t>
            </a:r>
            <a:r>
              <a:rPr lang="en-US" altLang="zh-CN" sz="2000" b="1" dirty="0">
                <a:solidFill>
                  <a:srgbClr val="7030A0"/>
                </a:solidFill>
                <a:latin typeface="TimesTen-Roman"/>
              </a:rPr>
              <a:t> 	16</a:t>
            </a:r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进制结果</a:t>
            </a:r>
            <a:endParaRPr lang="en-US" altLang="zh-CN" sz="2000" b="1" dirty="0">
              <a:solidFill>
                <a:srgbClr val="7030A0"/>
              </a:solidFill>
              <a:latin typeface="TimesTen-Roman"/>
            </a:endParaRPr>
          </a:p>
          <a:p>
            <a:r>
              <a:rPr lang="pt-BR" altLang="zh-CN" sz="2000" dirty="0">
                <a:solidFill>
                  <a:srgbClr val="FF0000"/>
                </a:solidFill>
                <a:latin typeface="ZztexMono-Regular"/>
              </a:rPr>
              <a:t>~</a:t>
            </a:r>
            <a:r>
              <a:rPr lang="pt-BR" altLang="zh-CN" sz="2000" dirty="0">
                <a:latin typeface="ZztexMono-Regular"/>
              </a:rPr>
              <a:t>0x41 		</a:t>
            </a:r>
            <a:r>
              <a:rPr lang="pt-BR" altLang="zh-CN" sz="2000" dirty="0">
                <a:solidFill>
                  <a:srgbClr val="FF0000"/>
                </a:solidFill>
                <a:latin typeface="ZztexMono-Regular"/>
              </a:rPr>
              <a:t>~</a:t>
            </a:r>
            <a:r>
              <a:rPr lang="pt-BR" altLang="zh-CN" sz="2000" dirty="0">
                <a:latin typeface="TimesTen-Roman"/>
              </a:rPr>
              <a:t>[0100 0001] 			[1011 1110] 	</a:t>
            </a:r>
            <a:r>
              <a:rPr lang="pt-BR" altLang="zh-CN" sz="2000" dirty="0">
                <a:latin typeface="ZztexMono-Regular"/>
              </a:rPr>
              <a:t>0xBE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~</a:t>
            </a:r>
            <a:r>
              <a:rPr lang="en-US" altLang="zh-CN" sz="2000" dirty="0">
                <a:latin typeface="ZztexMono-Regular"/>
              </a:rPr>
              <a:t>0x00 		</a:t>
            </a:r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~</a:t>
            </a:r>
            <a:r>
              <a:rPr lang="en-US" altLang="zh-CN" sz="2000" dirty="0">
                <a:latin typeface="TimesTen-Roman"/>
              </a:rPr>
              <a:t>[0000 0000] 			[1111 1111] 	</a:t>
            </a:r>
            <a:r>
              <a:rPr lang="en-US" altLang="zh-CN" sz="2000" dirty="0">
                <a:latin typeface="ZztexMono-Regular"/>
              </a:rPr>
              <a:t>0xFF</a:t>
            </a:r>
          </a:p>
          <a:p>
            <a:r>
              <a:rPr lang="en-US" altLang="zh-CN" sz="2000" dirty="0">
                <a:latin typeface="ZztexMono-Regular"/>
              </a:rPr>
              <a:t>0x69</a:t>
            </a:r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&amp;</a:t>
            </a:r>
            <a:r>
              <a:rPr lang="en-US" altLang="zh-CN" sz="2000" dirty="0">
                <a:latin typeface="ZztexMono-Regular"/>
              </a:rPr>
              <a:t>0x55 	</a:t>
            </a:r>
            <a:r>
              <a:rPr lang="en-US" altLang="zh-CN" sz="2000" dirty="0">
                <a:latin typeface="TimesTen-Roman"/>
              </a:rPr>
              <a:t>[0110 1001] </a:t>
            </a:r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&amp;</a:t>
            </a:r>
            <a:r>
              <a:rPr lang="en-US" altLang="zh-CN" sz="2000" dirty="0">
                <a:latin typeface="ZztexMono-Regular"/>
              </a:rPr>
              <a:t> </a:t>
            </a:r>
            <a:r>
              <a:rPr lang="en-US" altLang="zh-CN" sz="2000" dirty="0">
                <a:latin typeface="TimesTen-Roman"/>
              </a:rPr>
              <a:t>[0101 0101] 	[0100 0001] 	</a:t>
            </a:r>
            <a:r>
              <a:rPr lang="en-US" altLang="zh-CN" sz="2000" dirty="0">
                <a:latin typeface="ZztexMono-Regular"/>
              </a:rPr>
              <a:t>0x41</a:t>
            </a:r>
          </a:p>
          <a:p>
            <a:r>
              <a:rPr lang="en-US" altLang="zh-CN" sz="2000" dirty="0">
                <a:latin typeface="ZztexMono-Regular"/>
              </a:rPr>
              <a:t>0x69</a:t>
            </a:r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|</a:t>
            </a:r>
            <a:r>
              <a:rPr lang="en-US" altLang="zh-CN" sz="2000" dirty="0">
                <a:latin typeface="ZztexMono-Regular"/>
              </a:rPr>
              <a:t>0x55 	</a:t>
            </a:r>
            <a:r>
              <a:rPr lang="en-US" altLang="zh-CN" sz="2000" dirty="0">
                <a:latin typeface="TimesTen-Roman"/>
              </a:rPr>
              <a:t>[0110 1001] </a:t>
            </a:r>
            <a:r>
              <a:rPr lang="en-US" altLang="zh-CN" sz="2000" dirty="0">
                <a:solidFill>
                  <a:srgbClr val="FF0000"/>
                </a:solidFill>
                <a:latin typeface="ZztexMono-Regular"/>
              </a:rPr>
              <a:t>|</a:t>
            </a:r>
            <a:r>
              <a:rPr lang="en-US" altLang="zh-CN" sz="2000" dirty="0">
                <a:latin typeface="ZztexMono-Regular"/>
              </a:rPr>
              <a:t> </a:t>
            </a:r>
            <a:r>
              <a:rPr lang="en-US" altLang="zh-CN" sz="2000" dirty="0">
                <a:latin typeface="TimesTen-Roman"/>
              </a:rPr>
              <a:t>[0101 0101] 	[0111 1101] 	</a:t>
            </a:r>
            <a:r>
              <a:rPr lang="en-US" altLang="zh-CN" sz="2000" dirty="0">
                <a:latin typeface="ZztexMono-Regular"/>
              </a:rPr>
              <a:t>0x7D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832600" y="4599921"/>
            <a:ext cx="4127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表达式</a:t>
            </a:r>
            <a:r>
              <a:rPr lang="en-US" altLang="zh-CN" sz="2000" b="1" dirty="0">
                <a:solidFill>
                  <a:srgbClr val="7030A0"/>
                </a:solidFill>
                <a:latin typeface="TimesTen-Roman"/>
              </a:rPr>
              <a:t> 		</a:t>
            </a:r>
            <a:r>
              <a:rPr lang="zh-CN" altLang="en-US" sz="2000" b="1" dirty="0">
                <a:solidFill>
                  <a:srgbClr val="7030A0"/>
                </a:solidFill>
                <a:latin typeface="TimesTen-Roman"/>
              </a:rPr>
              <a:t>结果</a:t>
            </a:r>
            <a:endParaRPr lang="en-US" altLang="zh-CN" sz="2000" b="1" dirty="0">
              <a:solidFill>
                <a:srgbClr val="7030A0"/>
              </a:solidFill>
              <a:latin typeface="TimesTen-Roman"/>
            </a:endParaRPr>
          </a:p>
          <a:p>
            <a:r>
              <a:rPr lang="en-US" altLang="zh-CN" sz="2000" dirty="0">
                <a:latin typeface="ZztexMono-Regular"/>
              </a:rPr>
              <a:t>!0x41 		0x00</a:t>
            </a:r>
          </a:p>
          <a:p>
            <a:r>
              <a:rPr lang="en-US" altLang="zh-CN" sz="2000" dirty="0">
                <a:latin typeface="ZztexMono-Regular"/>
              </a:rPr>
              <a:t>!0x00 		0x01</a:t>
            </a:r>
          </a:p>
          <a:p>
            <a:r>
              <a:rPr lang="en-US" altLang="zh-CN" sz="2000" dirty="0">
                <a:latin typeface="ZztexMono-Regular"/>
              </a:rPr>
              <a:t>!!0x41 		0x01</a:t>
            </a:r>
          </a:p>
          <a:p>
            <a:r>
              <a:rPr lang="en-US" altLang="zh-CN" sz="2000" dirty="0">
                <a:latin typeface="ZztexMono-Regular"/>
              </a:rPr>
              <a:t>0x69 &amp;&amp; 0x55 	0x01</a:t>
            </a:r>
          </a:p>
          <a:p>
            <a:r>
              <a:rPr lang="en-US" altLang="zh-CN" sz="2000" dirty="0">
                <a:latin typeface="ZztexMono-Regular"/>
              </a:rPr>
              <a:t>0x69 || 0x55 	0x01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34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29590" y="685801"/>
            <a:ext cx="10972800" cy="4749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语言中移位运算</a:t>
            </a:r>
            <a:endParaRPr lang="en-US" altLang="zh-CN" dirty="0"/>
          </a:p>
          <a:p>
            <a:pPr lvl="2"/>
            <a:r>
              <a:rPr lang="zh-CN" altLang="en-US" dirty="0"/>
              <a:t>实现左移或右移动位模式</a:t>
            </a:r>
            <a:endParaRPr lang="en-US" altLang="zh-CN" dirty="0"/>
          </a:p>
          <a:p>
            <a:pPr lvl="2"/>
            <a:r>
              <a:rPr lang="zh-CN" altLang="en-US" dirty="0"/>
              <a:t>使用符号：  </a:t>
            </a:r>
            <a:r>
              <a:rPr lang="en-US" altLang="zh-CN" dirty="0"/>
              <a:t>&lt;&lt;     </a:t>
            </a:r>
            <a:r>
              <a:rPr lang="zh-CN" altLang="en-US" dirty="0"/>
              <a:t>及</a:t>
            </a:r>
            <a:r>
              <a:rPr lang="en-US" altLang="zh-CN" dirty="0"/>
              <a:t>       &gt;&gt;</a:t>
            </a:r>
            <a:r>
              <a:rPr lang="zh-CN" altLang="en-US" dirty="0"/>
              <a:t>， 并用数字表示移动距离</a:t>
            </a:r>
            <a:endParaRPr lang="en-US" altLang="zh-CN" dirty="0"/>
          </a:p>
          <a:p>
            <a:pPr lvl="2"/>
            <a:r>
              <a:rPr lang="zh-CN" altLang="en-US" dirty="0"/>
              <a:t>右移需要</a:t>
            </a:r>
            <a:r>
              <a:rPr lang="zh-CN" altLang="en-US" b="1" dirty="0">
                <a:solidFill>
                  <a:srgbClr val="FF0000"/>
                </a:solidFill>
              </a:rPr>
              <a:t>区分</a:t>
            </a:r>
            <a:r>
              <a:rPr lang="zh-CN" altLang="en-US" dirty="0"/>
              <a:t>：逻辑右移和算术右移：</a:t>
            </a:r>
            <a:endParaRPr lang="en-US" altLang="zh-CN" dirty="0"/>
          </a:p>
          <a:p>
            <a:pPr lvl="3"/>
            <a:r>
              <a:rPr lang="zh-CN" altLang="en-US" dirty="0"/>
              <a:t>对无符号数使用逻辑右移；</a:t>
            </a:r>
            <a:endParaRPr lang="en-US" altLang="zh-CN" dirty="0"/>
          </a:p>
          <a:p>
            <a:pPr lvl="3"/>
            <a:r>
              <a:rPr lang="zh-CN" altLang="en-US" dirty="0"/>
              <a:t>大多数编译器</a:t>
            </a:r>
            <a:r>
              <a:rPr lang="en-US" altLang="zh-CN" dirty="0"/>
              <a:t>/</a:t>
            </a:r>
            <a:r>
              <a:rPr lang="zh-CN" altLang="en-US" dirty="0"/>
              <a:t>机器组合对有符号数使用算术右移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04620" y="3609816"/>
            <a:ext cx="970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Ten-Roman"/>
              </a:rPr>
              <a:t>移位运算</a:t>
            </a:r>
            <a:r>
              <a:rPr lang="en-US" altLang="zh-CN" sz="2400" dirty="0">
                <a:latin typeface="TimesTen-Roman"/>
              </a:rPr>
              <a:t> 				</a:t>
            </a:r>
            <a:r>
              <a:rPr lang="zh-CN" altLang="en-US" sz="2400" dirty="0">
                <a:latin typeface="TimesTen-Roman"/>
              </a:rPr>
              <a:t>参数</a:t>
            </a:r>
            <a:r>
              <a:rPr lang="en-US" altLang="zh-CN" sz="2400" dirty="0">
                <a:latin typeface="TimesTen-Roman"/>
              </a:rPr>
              <a:t>1</a:t>
            </a:r>
            <a:r>
              <a:rPr lang="zh-CN" altLang="en-US" sz="2400" dirty="0">
                <a:latin typeface="TimesTen-Roman"/>
              </a:rPr>
              <a:t>及结果</a:t>
            </a:r>
            <a:r>
              <a:rPr lang="en-US" altLang="zh-CN" sz="2400" dirty="0">
                <a:latin typeface="TimesTen-Roman"/>
              </a:rPr>
              <a:t>	</a:t>
            </a:r>
            <a:r>
              <a:rPr lang="zh-CN" altLang="en-US" sz="2400" dirty="0">
                <a:latin typeface="TimesTen-Roman"/>
              </a:rPr>
              <a:t>参数</a:t>
            </a:r>
            <a:r>
              <a:rPr lang="en-US" altLang="zh-CN" sz="2400" dirty="0">
                <a:latin typeface="TimesTen-Roman"/>
              </a:rPr>
              <a:t>2</a:t>
            </a:r>
            <a:r>
              <a:rPr lang="zh-CN" altLang="en-US" sz="2400" dirty="0">
                <a:latin typeface="TimesTen-Roman"/>
              </a:rPr>
              <a:t>及结果</a:t>
            </a:r>
            <a:endParaRPr lang="en-US" altLang="zh-CN" sz="2400" dirty="0">
              <a:latin typeface="TimesTen-Roman"/>
            </a:endParaRPr>
          </a:p>
          <a:p>
            <a:r>
              <a:rPr lang="zh-CN" altLang="en-US" sz="2400" dirty="0">
                <a:latin typeface="TimesTen-Roman"/>
              </a:rPr>
              <a:t>参数</a:t>
            </a:r>
            <a:r>
              <a:rPr lang="en-US" altLang="zh-CN" sz="2400" dirty="0">
                <a:latin typeface="TimesTen-Roman"/>
              </a:rPr>
              <a:t> </a:t>
            </a:r>
            <a:r>
              <a:rPr lang="en-US" altLang="zh-CN" sz="2400" dirty="0">
                <a:latin typeface="ZztexMono-Regular"/>
              </a:rPr>
              <a:t>x 				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Ten-Roman"/>
              </a:rPr>
              <a:t>[01100011] </a:t>
            </a:r>
            <a:r>
              <a:rPr lang="en-US" altLang="zh-CN" sz="2400" dirty="0">
                <a:latin typeface="TimesTen-Roman"/>
              </a:rPr>
              <a:t>	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Ten-Roman"/>
              </a:rPr>
              <a:t>[10010101]</a:t>
            </a:r>
          </a:p>
          <a:p>
            <a:r>
              <a:rPr lang="en-US" altLang="zh-CN" sz="2400" dirty="0">
                <a:latin typeface="ZztexMono-Regular"/>
              </a:rPr>
              <a:t>x &lt;&lt; 4 				</a:t>
            </a:r>
            <a:r>
              <a:rPr lang="en-US" altLang="zh-CN" sz="2400" dirty="0">
                <a:latin typeface="TimesTen-Roman"/>
              </a:rPr>
              <a:t>[0011</a:t>
            </a:r>
            <a:r>
              <a:rPr lang="en-US" altLang="zh-CN" sz="2400" i="1" dirty="0">
                <a:solidFill>
                  <a:srgbClr val="00B050"/>
                </a:solidFill>
                <a:latin typeface="TimesTen-Italic"/>
              </a:rPr>
              <a:t>0000</a:t>
            </a:r>
            <a:r>
              <a:rPr lang="en-US" altLang="zh-CN" sz="2400" dirty="0">
                <a:latin typeface="TimesTen-Roman"/>
              </a:rPr>
              <a:t>] 	[0101</a:t>
            </a:r>
            <a:r>
              <a:rPr lang="en-US" altLang="zh-CN" sz="2400" i="1" dirty="0">
                <a:solidFill>
                  <a:srgbClr val="00B050"/>
                </a:solidFill>
                <a:latin typeface="TimesTen-Italic"/>
              </a:rPr>
              <a:t>0000</a:t>
            </a:r>
            <a:r>
              <a:rPr lang="en-US" altLang="zh-CN" sz="2400" dirty="0">
                <a:latin typeface="TimesTen-Roman"/>
              </a:rPr>
              <a:t>]</a:t>
            </a:r>
          </a:p>
          <a:p>
            <a:r>
              <a:rPr lang="pt-BR" altLang="zh-CN" sz="2400" dirty="0">
                <a:latin typeface="ZztexMono-Regular"/>
              </a:rPr>
              <a:t>x &gt;&gt; 4 	</a:t>
            </a:r>
            <a:r>
              <a:rPr lang="pt-BR" altLang="zh-CN" sz="2400" dirty="0">
                <a:latin typeface="TimesTen-Roman"/>
              </a:rPr>
              <a:t>(</a:t>
            </a:r>
            <a:r>
              <a:rPr lang="zh-CN" altLang="en-US" sz="2400" dirty="0">
                <a:latin typeface="TimesTen-Roman"/>
              </a:rPr>
              <a:t>逻辑</a:t>
            </a:r>
            <a:r>
              <a:rPr lang="pt-BR" altLang="zh-CN" sz="2400" dirty="0">
                <a:latin typeface="TimesTen-Roman"/>
              </a:rPr>
              <a:t>) 		[</a:t>
            </a:r>
            <a:r>
              <a:rPr lang="pt-BR" altLang="zh-CN" sz="2400" i="1" dirty="0">
                <a:solidFill>
                  <a:srgbClr val="00B050"/>
                </a:solidFill>
                <a:latin typeface="TimesTen-Italic"/>
              </a:rPr>
              <a:t>0000</a:t>
            </a:r>
            <a:r>
              <a:rPr lang="pt-BR" altLang="zh-CN" sz="2400" dirty="0">
                <a:latin typeface="TimesTen-Roman"/>
              </a:rPr>
              <a:t>0110] 	[</a:t>
            </a:r>
            <a:r>
              <a:rPr lang="pt-BR" altLang="zh-CN" sz="2400" i="1" dirty="0">
                <a:solidFill>
                  <a:srgbClr val="00B050"/>
                </a:solidFill>
                <a:latin typeface="TimesTen-Italic"/>
              </a:rPr>
              <a:t>0000</a:t>
            </a:r>
            <a:r>
              <a:rPr lang="pt-BR" altLang="zh-CN" sz="2400" dirty="0">
                <a:latin typeface="TimesTen-Roman"/>
              </a:rPr>
              <a:t>1001]</a:t>
            </a:r>
          </a:p>
          <a:p>
            <a:r>
              <a:rPr lang="en-US" altLang="zh-CN" sz="2400" dirty="0">
                <a:latin typeface="ZztexMono-Regular"/>
              </a:rPr>
              <a:t>x &gt;&gt; 4 	</a:t>
            </a:r>
            <a:r>
              <a:rPr lang="en-US" altLang="zh-CN" sz="2400" dirty="0">
                <a:latin typeface="TimesTen-Roman"/>
              </a:rPr>
              <a:t>(</a:t>
            </a:r>
            <a:r>
              <a:rPr lang="zh-CN" altLang="en-US" sz="2400" dirty="0">
                <a:latin typeface="TimesTen-Roman"/>
              </a:rPr>
              <a:t>算术</a:t>
            </a:r>
            <a:r>
              <a:rPr lang="en-US" altLang="zh-CN" sz="2400" dirty="0">
                <a:latin typeface="TimesTen-Roman"/>
              </a:rPr>
              <a:t>) 		[</a:t>
            </a:r>
            <a:r>
              <a:rPr lang="en-US" altLang="zh-CN" sz="2400" i="1" dirty="0">
                <a:solidFill>
                  <a:srgbClr val="00B050"/>
                </a:solidFill>
                <a:latin typeface="TimesTen-Italic"/>
              </a:rPr>
              <a:t>0000</a:t>
            </a:r>
            <a:r>
              <a:rPr lang="en-US" altLang="zh-CN" sz="2400" dirty="0">
                <a:latin typeface="TimesTen-Roman"/>
              </a:rPr>
              <a:t>0110] 	[</a:t>
            </a:r>
            <a:r>
              <a:rPr lang="en-US" altLang="zh-CN" sz="2400" i="1" dirty="0">
                <a:solidFill>
                  <a:srgbClr val="FF0000"/>
                </a:solidFill>
                <a:latin typeface="TimesTen-Italic"/>
              </a:rPr>
              <a:t>1111</a:t>
            </a:r>
            <a:r>
              <a:rPr lang="en-US" altLang="zh-CN" sz="2400" dirty="0">
                <a:latin typeface="TimesTen-Roman"/>
              </a:rPr>
              <a:t>1001]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426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1580" y="1537800"/>
            <a:ext cx="649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32</a:t>
            </a:r>
            <a:r>
              <a:rPr lang="zh-CN" altLang="en-US" sz="2400" b="1" dirty="0"/>
              <a:t>位系统上的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整数类型（典型取值范围）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25980" y="2194560"/>
            <a:ext cx="9456420" cy="3505031"/>
            <a:chOff x="2125980" y="2194560"/>
            <a:chExt cx="9456420" cy="35050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1496" y="2194560"/>
              <a:ext cx="8330904" cy="350503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125980" y="4330432"/>
              <a:ext cx="16535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int32_t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uint32_t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int64_t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uint64_t</a:t>
              </a:r>
              <a:r>
                <a:rPr lang="zh-CN" altLang="en-US" sz="2000" dirty="0"/>
                <a:t>、</a:t>
              </a: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09600" y="439080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整数表示</a:t>
            </a:r>
          </a:p>
        </p:txBody>
      </p:sp>
    </p:spTree>
    <p:extLst>
      <p:ext uri="{BB962C8B-B14F-4D97-AF65-F5344CB8AC3E}">
        <p14:creationId xmlns:p14="http://schemas.microsoft.com/office/powerpoint/2010/main" val="3918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1540" y="1083745"/>
            <a:ext cx="573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64</a:t>
            </a:r>
            <a:r>
              <a:rPr lang="zh-CN" altLang="en-US" sz="2400" b="1" dirty="0"/>
              <a:t>位系统上的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整数类型（典型取值范围）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40242" y="2127716"/>
            <a:ext cx="9486259" cy="3526155"/>
            <a:chOff x="1940242" y="2127716"/>
            <a:chExt cx="9486259" cy="35261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862" y="2127716"/>
              <a:ext cx="8335639" cy="352615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973580" y="3720832"/>
              <a:ext cx="1653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int32_t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uint32_t</a:t>
              </a:r>
              <a:r>
                <a:rPr lang="zh-CN" altLang="en-US" sz="2000" dirty="0"/>
                <a:t>、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40242" y="4897562"/>
              <a:ext cx="1653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int64_t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uint64_t</a:t>
              </a:r>
              <a:r>
                <a:rPr lang="zh-CN" altLang="en-US" sz="2000" dirty="0"/>
                <a:t>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41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1540" y="1083745"/>
            <a:ext cx="573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r>
              <a:rPr lang="zh-CN" altLang="en-US" sz="2400" b="1" dirty="0"/>
              <a:t>整数类型（有保证的取值范围）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26857" y="1796995"/>
            <a:ext cx="9869851" cy="3808453"/>
            <a:chOff x="1526857" y="1796995"/>
            <a:chExt cx="9869851" cy="380845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5092" y="1796995"/>
              <a:ext cx="8751616" cy="380845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526857" y="4222699"/>
              <a:ext cx="1653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int32_t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uint32_t</a:t>
              </a:r>
              <a:r>
                <a:rPr lang="zh-CN" altLang="en-US" sz="2000" dirty="0"/>
                <a:t>、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26857" y="4828227"/>
              <a:ext cx="1653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int64_t</a:t>
              </a:r>
              <a:r>
                <a:rPr lang="zh-CN" altLang="en-US" sz="2000" dirty="0"/>
                <a:t>、</a:t>
              </a:r>
              <a:endParaRPr lang="en-US" altLang="zh-CN" sz="2000" dirty="0"/>
            </a:p>
            <a:p>
              <a:r>
                <a:rPr lang="en-US" altLang="zh-CN" sz="2000" dirty="0"/>
                <a:t>uint64_t</a:t>
              </a:r>
              <a:r>
                <a:rPr lang="zh-CN" altLang="en-US" sz="2000" dirty="0"/>
                <a:t>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54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/>
            </p:nvSpPr>
            <p:spPr bwMode="auto">
              <a:xfrm>
                <a:off x="8308816" y="4411493"/>
                <a:ext cx="3883184" cy="2017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0487" tIns="44450" rIns="90487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8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27013" indent="-227013">
                  <a:tabLst>
                    <a:tab pos="1828800" algn="l"/>
                    <a:tab pos="2235200" algn="l"/>
                  </a:tabLst>
                  <a:defRPr/>
                </a:pPr>
                <a:r>
                  <a:rPr lang="en-US" sz="2000" dirty="0"/>
                  <a:t>Unsigned Values</a:t>
                </a:r>
              </a:p>
              <a:p>
                <a:pPr lvl="1" eaLnBrk="1" hangingPunct="1">
                  <a:tabLst>
                    <a:tab pos="1828800" algn="l"/>
                    <a:tab pos="2235200" algn="l"/>
                  </a:tabLst>
                  <a:defRPr/>
                </a:pPr>
                <a:r>
                  <a:rPr lang="en-US" sz="2000" b="0" i="1" dirty="0" err="1"/>
                  <a:t>UMin</a:t>
                </a:r>
                <a:r>
                  <a:rPr lang="en-US" sz="2000" b="0" dirty="0"/>
                  <a:t>	=	0</a:t>
                </a:r>
              </a:p>
              <a:p>
                <a:pPr lvl="2" eaLnBrk="1" hangingPunct="1">
                  <a:buFont typeface="Wingdings" pitchFamily="2" charset="2"/>
                  <a:buNone/>
                  <a:tabLst>
                    <a:tab pos="1828800" algn="l"/>
                    <a:tab pos="2235200" algn="l"/>
                  </a:tabLst>
                  <a:defRPr/>
                </a:pPr>
                <a:r>
                  <a:rPr lang="en-US" sz="1800" dirty="0"/>
                  <a:t>000…0</a:t>
                </a:r>
              </a:p>
              <a:p>
                <a:pPr lvl="1" eaLnBrk="1" hangingPunct="1">
                  <a:tabLst>
                    <a:tab pos="1828800" algn="l"/>
                    <a:tab pos="2235200" algn="l"/>
                  </a:tabLst>
                  <a:defRPr/>
                </a:pPr>
                <a:r>
                  <a:rPr lang="en-US" sz="2000" b="0" i="1" dirty="0" err="1"/>
                  <a:t>UMax</a:t>
                </a:r>
                <a:r>
                  <a:rPr lang="en-US" sz="2000" dirty="0"/>
                  <a:t> 	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	</a:t>
                </a:r>
                <a:r>
                  <a:rPr lang="en-US" altLang="zh-CN" sz="2000" dirty="0"/>
                  <a:t>=</a:t>
                </a:r>
                <a:r>
                  <a:rPr lang="en-US" sz="2000" dirty="0"/>
                  <a:t> </a:t>
                </a:r>
                <a:r>
                  <a:rPr lang="en-US" sz="2000" b="0" dirty="0"/>
                  <a:t>2</a:t>
                </a:r>
                <a:r>
                  <a:rPr lang="en-US" sz="2000" b="0" i="1" baseline="30000" dirty="0"/>
                  <a:t>w</a:t>
                </a:r>
                <a:r>
                  <a:rPr lang="en-US" sz="2000" b="0" dirty="0"/>
                  <a:t> – 1</a:t>
                </a:r>
              </a:p>
              <a:p>
                <a:pPr lvl="2" eaLnBrk="1" hangingPunct="1">
                  <a:buFont typeface="Wingdings" pitchFamily="2" charset="2"/>
                  <a:buNone/>
                  <a:tabLst>
                    <a:tab pos="1828800" algn="l"/>
                    <a:tab pos="2235200" algn="l"/>
                  </a:tabLst>
                  <a:defRPr/>
                </a:pPr>
                <a:r>
                  <a:rPr lang="en-US" sz="1800" dirty="0"/>
                  <a:t>111…1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8816" y="4411493"/>
                <a:ext cx="3883184" cy="2017871"/>
              </a:xfrm>
              <a:prstGeom prst="rect">
                <a:avLst/>
              </a:prstGeom>
              <a:blipFill rotWithShape="0">
                <a:blip r:embed="rId4"/>
                <a:stretch>
                  <a:fillRect t="-1813" b="-96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整数表示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3821"/>
            <a:ext cx="10972800" cy="608845"/>
          </a:xfrm>
        </p:spPr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 整数编码</a:t>
            </a:r>
            <a:endParaRPr lang="en-US" altLang="zh-CN" dirty="0"/>
          </a:p>
          <a:p>
            <a:pPr lvl="1"/>
            <a:r>
              <a:rPr lang="zh-CN" altLang="en-US" dirty="0"/>
              <a:t>无符号数（原码）：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i="1" dirty="0"/>
              <a:t>“双射”</a:t>
            </a:r>
            <a:endParaRPr lang="en-US" altLang="zh-CN" i="1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19095"/>
              </p:ext>
            </p:extLst>
          </p:nvPr>
        </p:nvGraphicFramePr>
        <p:xfrm>
          <a:off x="2241550" y="2474913"/>
          <a:ext cx="26257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公式" r:id="rId5" imgW="2133600" imgH="596900" progId="Equation.3">
                  <p:embed/>
                </p:oleObj>
              </mc:Choice>
              <mc:Fallback>
                <p:oleObj name="公式" r:id="rId5" imgW="2133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474913"/>
                        <a:ext cx="262572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025301" y="4677557"/>
            <a:ext cx="7684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i="1" dirty="0">
                <a:solidFill>
                  <a:srgbClr val="231F20"/>
                </a:solidFill>
                <a:latin typeface="TimesTen-Italic"/>
              </a:rPr>
              <a:t>B2U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4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(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[0001]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)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3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</a:t>
            </a:r>
          </a:p>
          <a:p>
            <a:r>
              <a:rPr lang="pl-PL" altLang="zh-CN" i="1" dirty="0">
                <a:solidFill>
                  <a:srgbClr val="231F20"/>
                </a:solidFill>
                <a:latin typeface="TimesTen-Italic"/>
              </a:rPr>
              <a:t>B2U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4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(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[0101]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)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3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4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5</a:t>
            </a:r>
          </a:p>
          <a:p>
            <a:r>
              <a:rPr lang="pl-PL" altLang="zh-CN" i="1" dirty="0">
                <a:solidFill>
                  <a:srgbClr val="231F20"/>
                </a:solidFill>
                <a:latin typeface="TimesTen-Italic"/>
              </a:rPr>
              <a:t>B2U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4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(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[1011]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)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3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8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11</a:t>
            </a:r>
          </a:p>
          <a:p>
            <a:r>
              <a:rPr lang="pl-PL" altLang="zh-CN" i="1" dirty="0">
                <a:solidFill>
                  <a:srgbClr val="231F20"/>
                </a:solidFill>
                <a:latin typeface="TimesTen-Italic"/>
              </a:rPr>
              <a:t>B2U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4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(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[1111]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)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3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i="1" dirty="0">
                <a:solidFill>
                  <a:srgbClr val="231F20"/>
                </a:solidFill>
                <a:latin typeface="MTMIZ"/>
              </a:rPr>
              <a:t>.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</a:t>
            </a:r>
            <a:r>
              <a:rPr lang="pl-PL" altLang="zh-CN" sz="800" dirty="0">
                <a:solidFill>
                  <a:srgbClr val="231F20"/>
                </a:solidFill>
                <a:latin typeface="TimesTen-Roman"/>
              </a:rPr>
              <a:t>0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8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4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2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+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 </a:t>
            </a:r>
            <a:r>
              <a:rPr lang="pl-PL" altLang="zh-CN" dirty="0">
                <a:solidFill>
                  <a:srgbClr val="231F20"/>
                </a:solidFill>
                <a:latin typeface="MTSYN"/>
              </a:rPr>
              <a:t>= </a:t>
            </a:r>
            <a:r>
              <a:rPr lang="pl-PL" altLang="zh-CN" dirty="0">
                <a:solidFill>
                  <a:srgbClr val="231F20"/>
                </a:solidFill>
                <a:latin typeface="TimesTen-Roman"/>
              </a:rPr>
              <a:t>15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685" y="1417638"/>
            <a:ext cx="4181475" cy="2638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42872" y="2484160"/>
            <a:ext cx="3721288" cy="17483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43517" y="2145004"/>
            <a:ext cx="184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编码区间</a:t>
            </a:r>
          </a:p>
        </p:txBody>
      </p:sp>
    </p:spTree>
    <p:extLst>
      <p:ext uri="{BB962C8B-B14F-4D97-AF65-F5344CB8AC3E}">
        <p14:creationId xmlns:p14="http://schemas.microsoft.com/office/powerpoint/2010/main" val="34155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信息存储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1222" y="1272969"/>
            <a:ext cx="10972800" cy="608845"/>
          </a:xfrm>
        </p:spPr>
        <p:txBody>
          <a:bodyPr/>
          <a:lstStyle/>
          <a:p>
            <a:r>
              <a:rPr lang="en-US" altLang="zh-CN" dirty="0"/>
              <a:t>2.1.1</a:t>
            </a:r>
            <a:r>
              <a:rPr lang="zh-CN" altLang="en-US" dirty="0"/>
              <a:t> </a:t>
            </a:r>
            <a:r>
              <a:rPr lang="en-US" altLang="zh-CN" dirty="0"/>
              <a:t>2/10/16</a:t>
            </a:r>
            <a:r>
              <a:rPr lang="zh-CN" altLang="en-US" dirty="0"/>
              <a:t>进制表示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地址</a:t>
            </a:r>
            <a:r>
              <a:rPr lang="en-US" altLang="zh-CN" dirty="0"/>
              <a:t>——</a:t>
            </a:r>
            <a:r>
              <a:rPr lang="zh-CN" altLang="en-US" dirty="0"/>
              <a:t>存储器字节的编号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字节</a:t>
            </a:r>
            <a:r>
              <a:rPr lang="en-US" altLang="zh-CN" dirty="0"/>
              <a:t>Byte = 8 bits</a:t>
            </a:r>
          </a:p>
          <a:p>
            <a:pPr marL="0" indent="0" eaLnBrk="1" hangingPunct="1">
              <a:buNone/>
            </a:pPr>
            <a:endParaRPr lang="en-US" altLang="zh-CN" sz="1600" dirty="0"/>
          </a:p>
          <a:p>
            <a:pPr marL="552450" lvl="1" eaLnBrk="1" hangingPunct="1"/>
            <a:r>
              <a:rPr lang="zh-CN" altLang="en-US" dirty="0"/>
              <a:t>二进制：</a:t>
            </a:r>
            <a:r>
              <a:rPr lang="en-US" altLang="zh-CN" dirty="0"/>
              <a:t>00000000</a:t>
            </a:r>
            <a:r>
              <a:rPr lang="en-US" altLang="zh-CN" baseline="-6000" dirty="0"/>
              <a:t>2</a:t>
            </a:r>
            <a:r>
              <a:rPr lang="en-US" altLang="zh-CN" dirty="0"/>
              <a:t> ~ 11111111</a:t>
            </a:r>
            <a:r>
              <a:rPr lang="en-US" altLang="zh-CN" baseline="-6000" dirty="0"/>
              <a:t>2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十进制</a:t>
            </a:r>
            <a:r>
              <a:rPr lang="en-US" altLang="zh-CN" dirty="0"/>
              <a:t>: 	</a:t>
            </a:r>
            <a:r>
              <a:rPr lang="zh-CN" altLang="en-US" dirty="0"/>
              <a:t>  </a:t>
            </a:r>
            <a:r>
              <a:rPr lang="en-US" altLang="zh-CN" dirty="0"/>
              <a:t>0</a:t>
            </a:r>
            <a:r>
              <a:rPr lang="en-US" altLang="zh-CN" baseline="-6000" dirty="0"/>
              <a:t>10</a:t>
            </a:r>
            <a:r>
              <a:rPr lang="en-US" altLang="zh-CN" dirty="0"/>
              <a:t> to 255</a:t>
            </a:r>
            <a:r>
              <a:rPr lang="en-US" altLang="zh-CN" baseline="-6000" dirty="0"/>
              <a:t>10</a:t>
            </a:r>
            <a:endParaRPr lang="en-US" altLang="zh-CN" dirty="0"/>
          </a:p>
          <a:p>
            <a:pPr marL="552450" lvl="1" eaLnBrk="1" hangingPunct="1"/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en-US" altLang="zh-CN" dirty="0"/>
              <a:t>: </a:t>
            </a:r>
            <a:r>
              <a:rPr lang="zh-CN" altLang="en-US" dirty="0"/>
              <a:t>  </a:t>
            </a:r>
            <a:r>
              <a:rPr lang="en-US" altLang="zh-CN" dirty="0"/>
              <a:t>00</a:t>
            </a:r>
            <a:r>
              <a:rPr lang="en-US" altLang="zh-CN" baseline="-6000" dirty="0"/>
              <a:t>16</a:t>
            </a:r>
            <a:r>
              <a:rPr lang="en-US" altLang="zh-CN" dirty="0"/>
              <a:t> to FF</a:t>
            </a:r>
            <a:r>
              <a:rPr lang="en-US" altLang="zh-CN" baseline="-6000" dirty="0"/>
              <a:t>16</a:t>
            </a:r>
            <a:endParaRPr lang="en-US" altLang="zh-CN" dirty="0"/>
          </a:p>
          <a:p>
            <a:pPr marL="838200" lvl="2" eaLnBrk="1" hangingPunct="1"/>
            <a:r>
              <a:rPr lang="zh-CN" altLang="en-US" dirty="0"/>
              <a:t>数字：</a:t>
            </a:r>
            <a:r>
              <a:rPr lang="en-US" altLang="zh-CN" dirty="0"/>
              <a:t>‘0’ ~ ‘9’ </a:t>
            </a:r>
            <a:r>
              <a:rPr lang="zh-CN" altLang="en-US" dirty="0"/>
              <a:t>以及</a:t>
            </a:r>
            <a:r>
              <a:rPr lang="en-US" altLang="zh-CN" dirty="0"/>
              <a:t> ‘A’ ~ ‘F’</a:t>
            </a:r>
          </a:p>
          <a:p>
            <a:pPr marL="838200" lvl="2" eaLnBrk="1" hangingPunct="1"/>
            <a:r>
              <a:rPr lang="en-US" altLang="zh-CN" dirty="0"/>
              <a:t>FA1D37B</a:t>
            </a:r>
            <a:r>
              <a:rPr lang="en-US" altLang="zh-CN" baseline="-6000" dirty="0"/>
              <a:t>16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C</a:t>
            </a:r>
            <a:r>
              <a:rPr lang="zh-CN" altLang="en-US" dirty="0"/>
              <a:t>语言表示</a:t>
            </a:r>
            <a:r>
              <a:rPr lang="zh-CN" altLang="en-US" sz="1800" i="1" dirty="0"/>
              <a:t>（</a:t>
            </a:r>
            <a:r>
              <a:rPr lang="en-US" altLang="zh-CN" sz="1800" i="1" dirty="0"/>
              <a:t>0x</a:t>
            </a:r>
            <a:r>
              <a:rPr lang="zh-CN" altLang="en-US" sz="1800" i="1" dirty="0"/>
              <a:t>开头）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295400" lvl="3"/>
            <a:r>
              <a:rPr lang="en-US" altLang="zh-CN" dirty="0">
                <a:solidFill>
                  <a:srgbClr val="FF0000"/>
                </a:solidFill>
              </a:rPr>
              <a:t>0x</a:t>
            </a:r>
            <a:r>
              <a:rPr lang="en-US" altLang="zh-CN" dirty="0"/>
              <a:t>FA1D37B</a:t>
            </a:r>
          </a:p>
          <a:p>
            <a:pPr marL="1295400" lvl="3"/>
            <a:r>
              <a:rPr lang="en-US" altLang="zh-CN" dirty="0">
                <a:solidFill>
                  <a:srgbClr val="FF0000"/>
                </a:solidFill>
              </a:rPr>
              <a:t>0x</a:t>
            </a:r>
            <a:r>
              <a:rPr lang="en-US" altLang="zh-CN" dirty="0"/>
              <a:t>fa1d37b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840662" y="1600201"/>
            <a:ext cx="2638152" cy="4756150"/>
            <a:chOff x="0" y="177"/>
            <a:chExt cx="1130" cy="2721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20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6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21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6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22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5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23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5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5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5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5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27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4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28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4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29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4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30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4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4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32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3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3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34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3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3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36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3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37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2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38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2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9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2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40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2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41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2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42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1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43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1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44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1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45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1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46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11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47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10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8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10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9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10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50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10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51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10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52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9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53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9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54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9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55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9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56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9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57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8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58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8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59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8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60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8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61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8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62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7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63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7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64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7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65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7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66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7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67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6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1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18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19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41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46" y="1279736"/>
            <a:ext cx="5052172" cy="339894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67089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有符号数（补码）</a:t>
            </a:r>
            <a:endParaRPr lang="en-US" altLang="zh-CN" dirty="0"/>
          </a:p>
          <a:p>
            <a:pPr lvl="2"/>
            <a:r>
              <a:rPr lang="en-US" altLang="zh-CN" dirty="0"/>
              <a:t>2’s-complememt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02947"/>
              </p:ext>
            </p:extLst>
          </p:nvPr>
        </p:nvGraphicFramePr>
        <p:xfrm>
          <a:off x="2486660" y="1588346"/>
          <a:ext cx="4470110" cy="79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3340100" imgH="596900" progId="Equation.3">
                  <p:embed/>
                </p:oleObj>
              </mc:Choice>
              <mc:Fallback>
                <p:oleObj name="Equation" r:id="rId5" imgW="334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660" y="1588346"/>
                        <a:ext cx="4470110" cy="798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9"/>
          <p:cNvSpPr>
            <a:spLocks noChangeShapeType="1"/>
          </p:cNvSpPr>
          <p:nvPr/>
        </p:nvSpPr>
        <p:spPr bwMode="auto">
          <a:xfrm flipH="1" flipV="1">
            <a:off x="4598333" y="2179902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665133" y="2601315"/>
            <a:ext cx="116653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符号位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6088" y="5341597"/>
            <a:ext cx="785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Ten-Italic"/>
              </a:rPr>
              <a:t>B2T</a:t>
            </a:r>
            <a:r>
              <a:rPr lang="en-US" altLang="zh-CN" sz="800" dirty="0">
                <a:latin typeface="TimesTen-Roman"/>
              </a:rPr>
              <a:t>4</a:t>
            </a:r>
            <a:r>
              <a:rPr lang="en-US" altLang="zh-CN" i="1" dirty="0">
                <a:latin typeface="MTMIZ"/>
              </a:rPr>
              <a:t>(</a:t>
            </a:r>
            <a:r>
              <a:rPr lang="en-US" altLang="zh-CN" dirty="0">
                <a:latin typeface="TimesTen-Roman"/>
              </a:rPr>
              <a:t>[0001]</a:t>
            </a:r>
            <a:r>
              <a:rPr lang="en-US" altLang="zh-CN" i="1" dirty="0">
                <a:latin typeface="MTMIZ"/>
              </a:rPr>
              <a:t>)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3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=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= </a:t>
            </a:r>
            <a:r>
              <a:rPr lang="en-US" altLang="zh-CN" dirty="0">
                <a:latin typeface="TimesTen-Roman"/>
              </a:rPr>
              <a:t>1</a:t>
            </a:r>
          </a:p>
          <a:p>
            <a:r>
              <a:rPr lang="en-US" altLang="zh-CN" i="1" dirty="0">
                <a:latin typeface="TimesTen-Italic"/>
              </a:rPr>
              <a:t>B2T</a:t>
            </a:r>
            <a:r>
              <a:rPr lang="en-US" altLang="zh-CN" sz="800" dirty="0">
                <a:latin typeface="TimesTen-Roman"/>
              </a:rPr>
              <a:t>4</a:t>
            </a:r>
            <a:r>
              <a:rPr lang="en-US" altLang="zh-CN" i="1" dirty="0">
                <a:latin typeface="MTMIZ"/>
              </a:rPr>
              <a:t>(</a:t>
            </a:r>
            <a:r>
              <a:rPr lang="en-US" altLang="zh-CN" dirty="0">
                <a:latin typeface="TimesTen-Roman"/>
              </a:rPr>
              <a:t>[0101]</a:t>
            </a:r>
            <a:r>
              <a:rPr lang="en-US" altLang="zh-CN" i="1" dirty="0">
                <a:latin typeface="MTMIZ"/>
              </a:rPr>
              <a:t>)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3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=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4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= </a:t>
            </a:r>
            <a:r>
              <a:rPr lang="en-US" altLang="zh-CN" dirty="0">
                <a:latin typeface="TimesTen-Roman"/>
              </a:rPr>
              <a:t>5</a:t>
            </a:r>
          </a:p>
          <a:p>
            <a:r>
              <a:rPr lang="en-US" altLang="zh-CN" i="1" dirty="0">
                <a:latin typeface="TimesTen-Italic"/>
              </a:rPr>
              <a:t>B2T</a:t>
            </a:r>
            <a:r>
              <a:rPr lang="en-US" altLang="zh-CN" sz="800" dirty="0">
                <a:latin typeface="TimesTen-Roman"/>
              </a:rPr>
              <a:t>4</a:t>
            </a:r>
            <a:r>
              <a:rPr lang="en-US" altLang="zh-CN" i="1" dirty="0">
                <a:latin typeface="MTMIZ"/>
              </a:rPr>
              <a:t>(</a:t>
            </a:r>
            <a:r>
              <a:rPr lang="en-US" altLang="zh-CN" dirty="0">
                <a:latin typeface="TimesTen-Roman"/>
              </a:rPr>
              <a:t>[1011]</a:t>
            </a:r>
            <a:r>
              <a:rPr lang="en-US" altLang="zh-CN" i="1" dirty="0">
                <a:latin typeface="MTMIZ"/>
              </a:rPr>
              <a:t>)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3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8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5</a:t>
            </a:r>
          </a:p>
          <a:p>
            <a:r>
              <a:rPr lang="en-US" altLang="zh-CN" i="1" dirty="0">
                <a:latin typeface="TimesTen-Italic"/>
              </a:rPr>
              <a:t>B2T</a:t>
            </a:r>
            <a:r>
              <a:rPr lang="en-US" altLang="zh-CN" sz="800" dirty="0">
                <a:latin typeface="TimesTen-Roman"/>
              </a:rPr>
              <a:t>4</a:t>
            </a:r>
            <a:r>
              <a:rPr lang="en-US" altLang="zh-CN" i="1" dirty="0">
                <a:latin typeface="MTMIZ"/>
              </a:rPr>
              <a:t>(</a:t>
            </a:r>
            <a:r>
              <a:rPr lang="en-US" altLang="zh-CN" dirty="0">
                <a:latin typeface="TimesTen-Roman"/>
              </a:rPr>
              <a:t>[1111]</a:t>
            </a:r>
            <a:r>
              <a:rPr lang="en-US" altLang="zh-CN" i="1" dirty="0">
                <a:latin typeface="MTMIZ"/>
              </a:rPr>
              <a:t>)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3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i="1" dirty="0">
                <a:latin typeface="MTMIZ"/>
              </a:rPr>
              <a:t>. </a:t>
            </a:r>
            <a:r>
              <a:rPr lang="en-US" altLang="zh-CN" dirty="0">
                <a:latin typeface="TimesTen-Roman"/>
              </a:rPr>
              <a:t>2</a:t>
            </a:r>
            <a:r>
              <a:rPr lang="en-US" altLang="zh-CN" sz="800" dirty="0">
                <a:latin typeface="TimesTen-Roman"/>
              </a:rPr>
              <a:t>0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8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4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2 </a:t>
            </a:r>
            <a:r>
              <a:rPr lang="en-US" altLang="zh-CN" dirty="0">
                <a:latin typeface="MTSYN"/>
              </a:rPr>
              <a:t>+ </a:t>
            </a:r>
            <a:r>
              <a:rPr lang="en-US" altLang="zh-CN" dirty="0">
                <a:latin typeface="TimesTen-Roman"/>
              </a:rPr>
              <a:t>1 </a:t>
            </a:r>
            <a:r>
              <a:rPr lang="en-US" altLang="zh-CN" dirty="0">
                <a:latin typeface="MTSYN"/>
              </a:rPr>
              <a:t>= −</a:t>
            </a:r>
            <a:r>
              <a:rPr lang="en-US" altLang="zh-CN" dirty="0">
                <a:latin typeface="TimesTen-Roman"/>
              </a:rPr>
              <a:t>1</a:t>
            </a:r>
            <a:endParaRPr lang="zh-CN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/>
        </p:nvSpPr>
        <p:spPr bwMode="auto">
          <a:xfrm>
            <a:off x="1266488" y="2484702"/>
            <a:ext cx="4100512" cy="288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</p:spTree>
    <p:extLst>
      <p:ext uri="{BB962C8B-B14F-4D97-AF65-F5344CB8AC3E}">
        <p14:creationId xmlns:p14="http://schemas.microsoft.com/office/powerpoint/2010/main" val="318321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847325"/>
            <a:ext cx="7942691" cy="34166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1540" y="1083745"/>
            <a:ext cx="309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UMax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TMin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TMax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356360" y="5565859"/>
            <a:ext cx="7574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正负数不对称</a:t>
            </a:r>
            <a:r>
              <a:rPr lang="en-US" altLang="zh-CN" dirty="0"/>
              <a:t>——</a:t>
            </a:r>
            <a:r>
              <a:rPr lang="zh-CN" altLang="en-US" dirty="0"/>
              <a:t>一半用于表示负数，另一半用于表示</a:t>
            </a:r>
            <a:r>
              <a:rPr lang="en-US" altLang="zh-CN" dirty="0"/>
              <a:t>0</a:t>
            </a:r>
            <a:r>
              <a:rPr lang="zh-CN" altLang="en-US" dirty="0"/>
              <a:t>和正数</a:t>
            </a:r>
            <a:endParaRPr lang="en-US" altLang="zh-CN" dirty="0"/>
          </a:p>
          <a:p>
            <a:r>
              <a:rPr lang="zh-CN" altLang="en-US" dirty="0"/>
              <a:t>无符号数最大正数是有符号数最大正数的“两倍</a:t>
            </a:r>
            <a:r>
              <a:rPr lang="en-US" altLang="zh-CN" dirty="0"/>
              <a:t>+1</a:t>
            </a:r>
            <a:r>
              <a:rPr lang="zh-CN" altLang="en-US" dirty="0"/>
              <a:t>”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868579" y="2804160"/>
            <a:ext cx="884021" cy="1859280"/>
          </a:xfrm>
          <a:custGeom>
            <a:avLst/>
            <a:gdLst>
              <a:gd name="connsiteX0" fmla="*/ 884021 w 884021"/>
              <a:gd name="connsiteY0" fmla="*/ 0 h 1859280"/>
              <a:gd name="connsiteX1" fmla="*/ 101 w 884021"/>
              <a:gd name="connsiteY1" fmla="*/ 868680 h 1859280"/>
              <a:gd name="connsiteX2" fmla="*/ 838301 w 884021"/>
              <a:gd name="connsiteY2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021" h="1859280">
                <a:moveTo>
                  <a:pt x="884021" y="0"/>
                </a:moveTo>
                <a:cubicBezTo>
                  <a:pt x="445871" y="279400"/>
                  <a:pt x="7721" y="558800"/>
                  <a:pt x="101" y="868680"/>
                </a:cubicBezTo>
                <a:cubicBezTo>
                  <a:pt x="-7519" y="1178560"/>
                  <a:pt x="415391" y="1518920"/>
                  <a:pt x="838301" y="1859280"/>
                </a:cubicBez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6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880360" y="779026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53888"/>
              </p:ext>
            </p:extLst>
          </p:nvPr>
        </p:nvGraphicFramePr>
        <p:xfrm>
          <a:off x="2583498" y="1654175"/>
          <a:ext cx="6377622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98" y="1654175"/>
                        <a:ext cx="6377622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8680" y="79248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</a:p>
        </p:txBody>
      </p:sp>
      <p:sp>
        <p:nvSpPr>
          <p:cNvPr id="3" name="椭圆 2"/>
          <p:cNvSpPr/>
          <p:nvPr/>
        </p:nvSpPr>
        <p:spPr>
          <a:xfrm>
            <a:off x="6720840" y="1920240"/>
            <a:ext cx="563880" cy="4617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 flipV="1">
            <a:off x="7284720" y="2941320"/>
            <a:ext cx="2164080" cy="128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448800" y="242316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原码表示什么？</a:t>
            </a:r>
          </a:p>
        </p:txBody>
      </p:sp>
    </p:spTree>
    <p:extLst>
      <p:ext uri="{BB962C8B-B14F-4D97-AF65-F5344CB8AC3E}">
        <p14:creationId xmlns:p14="http://schemas.microsoft.com/office/powerpoint/2010/main" val="33685288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2009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2.1.2</a:t>
            </a:r>
            <a:r>
              <a:rPr lang="zh-CN" altLang="en-US" dirty="0"/>
              <a:t> 有符号数</a:t>
            </a:r>
            <a:r>
              <a:rPr lang="en-US" altLang="zh-CN" dirty="0"/>
              <a:t>/</a:t>
            </a:r>
            <a:r>
              <a:rPr lang="zh-CN" altLang="en-US" dirty="0"/>
              <a:t>无符号数的转换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语言允许强制类型转换（</a:t>
            </a:r>
            <a:r>
              <a:rPr lang="en-US" altLang="zh-CN" dirty="0"/>
              <a:t>casting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相同字长的类型转换，不改变“位模式”</a:t>
            </a:r>
            <a:endParaRPr lang="en-US" altLang="zh-CN" dirty="0"/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U2B</a:t>
            </a:r>
            <a:r>
              <a:rPr lang="en-US" altLang="zh-CN" baseline="-25000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 B2U</a:t>
            </a:r>
            <a:r>
              <a:rPr lang="en-US" altLang="zh-CN" baseline="-25000" dirty="0"/>
              <a:t>w</a:t>
            </a:r>
            <a:r>
              <a:rPr lang="en-US" altLang="zh-CN" baseline="30000" dirty="0"/>
              <a:t>−1</a:t>
            </a:r>
            <a:r>
              <a:rPr lang="en-US" altLang="zh-CN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T2B</a:t>
            </a:r>
            <a:r>
              <a:rPr lang="en-US" altLang="zh-CN" baseline="-25000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 B2T</a:t>
            </a:r>
            <a:r>
              <a:rPr lang="en-US" altLang="zh-CN" baseline="-25000" dirty="0"/>
              <a:t>w</a:t>
            </a:r>
            <a:r>
              <a:rPr lang="en-US" altLang="zh-CN" baseline="30000" dirty="0"/>
              <a:t>−1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0 ≤</a:t>
            </a:r>
            <a:r>
              <a:rPr lang="en-US" altLang="zh-CN" i="1" dirty="0"/>
              <a:t>x &lt;</a:t>
            </a:r>
            <a:r>
              <a:rPr lang="en-US" altLang="zh-CN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−1</a:t>
            </a:r>
            <a:r>
              <a:rPr lang="zh-CN" altLang="en-US" dirty="0"/>
              <a:t>范围内</a:t>
            </a:r>
            <a:r>
              <a:rPr lang="en-US" altLang="zh-CN" dirty="0"/>
              <a:t>, U2B</a:t>
            </a:r>
            <a:r>
              <a:rPr lang="en-US" altLang="zh-CN" baseline="-25000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T2B</a:t>
            </a:r>
            <a:r>
              <a:rPr lang="en-US" altLang="zh-CN" baseline="-25000" dirty="0"/>
              <a:t>w</a:t>
            </a:r>
            <a:r>
              <a:rPr lang="zh-CN" altLang="en-US" dirty="0"/>
              <a:t>产生相同的位模式（最高位为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对于最高位为</a:t>
            </a:r>
            <a:r>
              <a:rPr lang="en-US" altLang="zh-CN" dirty="0"/>
              <a:t>1</a:t>
            </a:r>
            <a:r>
              <a:rPr lang="zh-CN" altLang="en-US" dirty="0"/>
              <a:t>的位模式，两者有差别</a:t>
            </a:r>
            <a:endParaRPr lang="en-US" altLang="zh-CN" dirty="0"/>
          </a:p>
          <a:p>
            <a:pPr lvl="1"/>
            <a:r>
              <a:rPr lang="en-US" altLang="zh-CN" dirty="0"/>
              <a:t>U2T</a:t>
            </a:r>
            <a:r>
              <a:rPr lang="en-US" altLang="zh-CN" baseline="-25000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定义为函数</a:t>
            </a:r>
            <a:r>
              <a:rPr lang="en-US" altLang="zh-CN" dirty="0"/>
              <a:t>U2T</a:t>
            </a:r>
            <a:r>
              <a:rPr lang="en-US" altLang="zh-CN" baseline="-25000" dirty="0"/>
              <a:t>w</a:t>
            </a:r>
            <a:r>
              <a:rPr lang="en-US" altLang="zh-CN" dirty="0"/>
              <a:t>(x) =B2T</a:t>
            </a:r>
            <a:r>
              <a:rPr lang="en-US" altLang="zh-CN" baseline="-25000" dirty="0"/>
              <a:t>w</a:t>
            </a:r>
            <a:r>
              <a:rPr lang="en-US" altLang="zh-CN" dirty="0"/>
              <a:t>(U2B</a:t>
            </a:r>
            <a:r>
              <a:rPr lang="en-US" altLang="zh-CN" baseline="-25000" dirty="0"/>
              <a:t>w</a:t>
            </a:r>
            <a:r>
              <a:rPr lang="en-US" altLang="zh-CN" dirty="0"/>
              <a:t>(x))</a:t>
            </a:r>
          </a:p>
          <a:p>
            <a:pPr lvl="1"/>
            <a:r>
              <a:rPr lang="en-US" altLang="zh-CN" dirty="0"/>
              <a:t>T2U</a:t>
            </a:r>
            <a:r>
              <a:rPr lang="en-US" altLang="zh-CN" baseline="-25000" dirty="0"/>
              <a:t>w</a:t>
            </a:r>
            <a:r>
              <a:rPr lang="zh-CN" altLang="en-US" dirty="0"/>
              <a:t>定义为函数</a:t>
            </a:r>
            <a:r>
              <a:rPr lang="en-US" altLang="zh-CN" dirty="0"/>
              <a:t>T2U</a:t>
            </a:r>
            <a:r>
              <a:rPr lang="en-US" altLang="zh-CN" baseline="-25000" dirty="0"/>
              <a:t>w</a:t>
            </a:r>
            <a:r>
              <a:rPr lang="en-US" altLang="zh-CN" dirty="0"/>
              <a:t>(x)=B2U</a:t>
            </a:r>
            <a:r>
              <a:rPr lang="en-US" altLang="zh-CN" baseline="-25000" dirty="0"/>
              <a:t>w</a:t>
            </a:r>
            <a:r>
              <a:rPr lang="en-US" altLang="zh-CN" dirty="0"/>
              <a:t>(T2B</a:t>
            </a:r>
            <a:r>
              <a:rPr lang="en-US" altLang="zh-CN" baseline="-25000" dirty="0"/>
              <a:t>w</a:t>
            </a:r>
            <a:r>
              <a:rPr lang="en-US" altLang="zh-CN" dirty="0"/>
              <a:t>(x))</a:t>
            </a:r>
          </a:p>
          <a:p>
            <a:pPr lvl="1"/>
            <a:endParaRPr lang="en-US" altLang="zh-CN" sz="2800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68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57" y="2330558"/>
            <a:ext cx="4162425" cy="280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65" y="3612623"/>
            <a:ext cx="2876550" cy="1495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9032" y="3423075"/>
            <a:ext cx="3497580" cy="1874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77335" y="5831233"/>
            <a:ext cx="271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编码区间（原码</a:t>
            </a:r>
            <a:r>
              <a:rPr lang="en-US" altLang="zh-CN" dirty="0"/>
              <a:t>/</a:t>
            </a:r>
            <a:r>
              <a:rPr lang="zh-CN" altLang="en-US" dirty="0"/>
              <a:t>位模式）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41432" y="4437159"/>
            <a:ext cx="1752600" cy="2952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41432" y="4835633"/>
            <a:ext cx="1752600" cy="295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0241" y="3300735"/>
            <a:ext cx="3551873" cy="18073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8757" y="515418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数值区间（表示）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40905" y="3423075"/>
            <a:ext cx="3497580" cy="187452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7440" y="5429250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低位重复区间（高位溢出）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25880" y="792480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语言中有符号书和无符号数转换    </a:t>
            </a:r>
            <a:r>
              <a:rPr lang="en-US" altLang="zh-CN" dirty="0"/>
              <a:t>——</a:t>
            </a:r>
            <a:r>
              <a:rPr lang="zh-CN" altLang="en-US" dirty="0"/>
              <a:t>原码</a:t>
            </a:r>
            <a:r>
              <a:rPr lang="en-US" altLang="zh-CN" dirty="0"/>
              <a:t>/</a:t>
            </a:r>
            <a:r>
              <a:rPr lang="zh-CN" altLang="en-US" dirty="0"/>
              <a:t>补码转换关系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0280" y="1115645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en-US" altLang="zh-CN" dirty="0"/>
              <a:t> v = - 12345;</a:t>
            </a:r>
          </a:p>
          <a:p>
            <a:r>
              <a:rPr lang="en-US" altLang="zh-CN" dirty="0"/>
              <a:t>unsigned short </a:t>
            </a:r>
            <a:r>
              <a:rPr lang="en-US" altLang="zh-CN" dirty="0" err="1"/>
              <a:t>uv</a:t>
            </a:r>
            <a:r>
              <a:rPr lang="en-US" altLang="zh-CN" dirty="0"/>
              <a:t> = (unsigned short) v;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(“v = %d, </a:t>
            </a:r>
            <a:r>
              <a:rPr lang="en-US" altLang="zh-CN" dirty="0" err="1"/>
              <a:t>uv</a:t>
            </a:r>
            <a:r>
              <a:rPr lang="en-US" altLang="zh-CN" dirty="0"/>
              <a:t> = %u\n”, v, </a:t>
            </a:r>
            <a:r>
              <a:rPr lang="en-US" altLang="zh-CN" dirty="0" err="1"/>
              <a:t>uv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172200" y="2305659"/>
            <a:ext cx="35204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u = -12345  </a:t>
            </a:r>
            <a:r>
              <a:rPr lang="en-US" altLang="zh-CN" dirty="0" err="1"/>
              <a:t>uv</a:t>
            </a:r>
            <a:r>
              <a:rPr lang="en-US" altLang="zh-CN" dirty="0"/>
              <a:t> = 53191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41432" y="2081168"/>
            <a:ext cx="1752600" cy="295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25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47" y="2094177"/>
            <a:ext cx="7693479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025" y="2924608"/>
            <a:ext cx="6659499" cy="880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2487" y="663016"/>
            <a:ext cx="93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T2U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451117" y="1124681"/>
            <a:ext cx="9681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>
                <a:solidFill>
                  <a:srgbClr val="231F20"/>
                </a:solidFill>
                <a:latin typeface="TimesTen-Italic"/>
              </a:rPr>
              <a:t>考察两者数值差异：</a:t>
            </a:r>
            <a:r>
              <a:rPr lang="en-US" altLang="zh-CN" sz="2400" dirty="0"/>
              <a:t>B2U</a:t>
            </a:r>
            <a:r>
              <a:rPr lang="en-US" altLang="zh-CN" sz="2400" baseline="-25000" dirty="0"/>
              <a:t>w</a:t>
            </a:r>
            <a:r>
              <a:rPr lang="en-US" altLang="zh-CN" sz="2400" dirty="0"/>
              <a:t>(X) −B2T</a:t>
            </a:r>
            <a:r>
              <a:rPr lang="en-US" altLang="zh-CN" sz="2400" baseline="-25000" dirty="0"/>
              <a:t>w</a:t>
            </a:r>
            <a:r>
              <a:rPr lang="en-US" altLang="zh-CN" sz="2400" dirty="0"/>
              <a:t>(X)= x</a:t>
            </a:r>
            <a:r>
              <a:rPr lang="en-US" altLang="zh-CN" sz="2400" baseline="-25000" dirty="0"/>
              <a:t>w−1</a:t>
            </a:r>
            <a:r>
              <a:rPr lang="en-US" altLang="zh-CN" sz="2400" dirty="0"/>
              <a:t>(2</a:t>
            </a:r>
            <a:r>
              <a:rPr lang="en-US" altLang="zh-CN" sz="2400" baseline="30000" dirty="0"/>
              <a:t>w−1</a:t>
            </a:r>
            <a:r>
              <a:rPr lang="en-US" altLang="zh-CN" sz="2400" dirty="0"/>
              <a:t>−−2</a:t>
            </a:r>
            <a:r>
              <a:rPr lang="en-US" altLang="zh-CN" sz="2400" baseline="30000" dirty="0"/>
              <a:t>w−1</a:t>
            </a:r>
            <a:r>
              <a:rPr lang="en-US" altLang="zh-CN" sz="2400" dirty="0"/>
              <a:t>) = x</a:t>
            </a:r>
            <a:r>
              <a:rPr lang="en-US" altLang="zh-CN" sz="2400" baseline="-25000" dirty="0"/>
              <a:t>w−1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w</a:t>
            </a:r>
          </a:p>
          <a:p>
            <a:r>
              <a:rPr lang="zh-CN" altLang="en-US" sz="2400" dirty="0"/>
              <a:t>有</a:t>
            </a:r>
            <a:r>
              <a:rPr lang="en-US" altLang="zh-CN" sz="2400" i="1" dirty="0">
                <a:solidFill>
                  <a:srgbClr val="FF0000"/>
                </a:solidFill>
              </a:rPr>
              <a:t>B2U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w</a:t>
            </a:r>
            <a:r>
              <a:rPr lang="en-US" altLang="zh-CN" sz="2400" i="1" dirty="0">
                <a:solidFill>
                  <a:srgbClr val="FF0000"/>
                </a:solidFill>
              </a:rPr>
              <a:t>(x)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</a:rPr>
              <a:t>x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w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−1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w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</a:rPr>
              <a:t>B2T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w</a:t>
            </a:r>
            <a:r>
              <a:rPr lang="en-US" altLang="zh-CN" sz="2400" i="1" dirty="0">
                <a:solidFill>
                  <a:srgbClr val="FF0000"/>
                </a:solidFill>
              </a:rPr>
              <a:t>(x)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根据</a:t>
            </a:r>
            <a:r>
              <a:rPr lang="en-US" altLang="zh-CN" sz="2400" dirty="0"/>
              <a:t>x</a:t>
            </a:r>
            <a:r>
              <a:rPr lang="zh-CN" altLang="en-US" sz="2400" dirty="0"/>
              <a:t>取值范围不同：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3790950"/>
            <a:ext cx="6038850" cy="3067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697" y="4216049"/>
            <a:ext cx="4479809" cy="2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4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487" y="663016"/>
            <a:ext cx="93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U2T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451117" y="1124681"/>
            <a:ext cx="9681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>
                <a:solidFill>
                  <a:srgbClr val="231F20"/>
                </a:solidFill>
                <a:latin typeface="TimesTen-Italic"/>
              </a:rPr>
              <a:t>考察两者数值的差异：</a:t>
            </a:r>
            <a:r>
              <a:rPr lang="en-US" altLang="zh-CN" sz="2400" dirty="0"/>
              <a:t>B2T</a:t>
            </a:r>
            <a:r>
              <a:rPr lang="en-US" altLang="zh-CN" sz="2400" baseline="-25000" dirty="0"/>
              <a:t>w</a:t>
            </a:r>
            <a:r>
              <a:rPr lang="en-US" altLang="zh-CN" sz="2400" dirty="0"/>
              <a:t>(x) −B2U</a:t>
            </a:r>
            <a:r>
              <a:rPr lang="en-US" altLang="zh-CN" sz="2400" baseline="-25000" dirty="0"/>
              <a:t>w</a:t>
            </a:r>
            <a:r>
              <a:rPr lang="en-US" altLang="zh-CN" sz="2400" dirty="0"/>
              <a:t>(x) = x</a:t>
            </a:r>
            <a:r>
              <a:rPr lang="en-US" altLang="zh-CN" sz="2400" baseline="-25000" dirty="0"/>
              <a:t>w−1</a:t>
            </a:r>
            <a:r>
              <a:rPr lang="en-US" altLang="zh-CN" sz="2400" dirty="0"/>
              <a:t>(−2</a:t>
            </a:r>
            <a:r>
              <a:rPr lang="en-US" altLang="zh-CN" sz="2400" baseline="30000" dirty="0"/>
              <a:t>w−1</a:t>
            </a:r>
            <a:r>
              <a:rPr lang="en-US" altLang="zh-CN" sz="2400" dirty="0"/>
              <a:t>−2</a:t>
            </a:r>
            <a:r>
              <a:rPr lang="en-US" altLang="zh-CN" sz="2400" baseline="30000" dirty="0"/>
              <a:t>w−1</a:t>
            </a:r>
            <a:r>
              <a:rPr lang="en-US" altLang="zh-CN" sz="2400" dirty="0"/>
              <a:t>) = -x</a:t>
            </a:r>
            <a:r>
              <a:rPr lang="en-US" altLang="zh-CN" sz="2400" baseline="-25000" dirty="0"/>
              <a:t>w−1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w</a:t>
            </a:r>
          </a:p>
          <a:p>
            <a:r>
              <a:rPr lang="zh-CN" altLang="en-US" sz="2400" dirty="0"/>
              <a:t>有</a:t>
            </a:r>
            <a:r>
              <a:rPr lang="en-US" altLang="zh-CN" sz="2400" i="1" dirty="0"/>
              <a:t>B2T</a:t>
            </a:r>
            <a:r>
              <a:rPr lang="en-US" altLang="zh-CN" sz="2400" i="1" baseline="-25000" dirty="0"/>
              <a:t>w</a:t>
            </a:r>
            <a:r>
              <a:rPr lang="en-US" altLang="zh-CN" sz="2400" i="1" dirty="0"/>
              <a:t>(x)</a:t>
            </a:r>
            <a:r>
              <a:rPr lang="en-US" altLang="zh-CN" sz="2400" dirty="0"/>
              <a:t> =</a:t>
            </a:r>
            <a:r>
              <a:rPr lang="en-US" altLang="zh-CN" sz="2400" i="1" dirty="0"/>
              <a:t>B2U</a:t>
            </a:r>
            <a:r>
              <a:rPr lang="en-US" altLang="zh-CN" sz="2400" i="1" baseline="-25000" dirty="0"/>
              <a:t>w</a:t>
            </a:r>
            <a:r>
              <a:rPr lang="en-US" altLang="zh-CN" sz="2400" i="1" dirty="0"/>
              <a:t>(x) </a:t>
            </a:r>
            <a:r>
              <a:rPr lang="en-US" altLang="zh-CN" sz="2400" dirty="0"/>
              <a:t>-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w</a:t>
            </a:r>
            <a:r>
              <a:rPr lang="en-US" altLang="zh-CN" sz="2400" baseline="-25000" dirty="0"/>
              <a:t>−1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w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根据</a:t>
            </a:r>
            <a:r>
              <a:rPr lang="en-US" altLang="zh-CN" sz="2400" dirty="0"/>
              <a:t>x</a:t>
            </a:r>
            <a:r>
              <a:rPr lang="zh-CN" altLang="en-US" sz="2400" dirty="0"/>
              <a:t>取值范围不同：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22" y="2094177"/>
            <a:ext cx="8128907" cy="441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53" y="2987190"/>
            <a:ext cx="7496883" cy="861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192" y="4160661"/>
            <a:ext cx="4395373" cy="23276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3790950"/>
            <a:ext cx="6038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8150" y="2583940"/>
            <a:ext cx="747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无符号数：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( short / long)</a:t>
            </a:r>
            <a:r>
              <a:rPr lang="zh-CN" altLang="en-US" dirty="0"/>
              <a:t>；带符号整数： </a:t>
            </a:r>
            <a:r>
              <a:rPr lang="en-US" altLang="zh-CN" dirty="0" err="1"/>
              <a:t>int</a:t>
            </a:r>
            <a:r>
              <a:rPr lang="en-US" altLang="zh-CN" dirty="0"/>
              <a:t> ( short / long)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语言中的数字</a:t>
            </a:r>
            <a:r>
              <a:rPr lang="en-US" altLang="zh-CN" dirty="0"/>
              <a:t>12388</a:t>
            </a:r>
            <a:r>
              <a:rPr lang="zh-CN" altLang="en-US" dirty="0"/>
              <a:t>等，都是表示有符号数</a:t>
            </a:r>
            <a:endParaRPr lang="en-US" altLang="zh-CN" dirty="0"/>
          </a:p>
          <a:p>
            <a:r>
              <a:rPr lang="zh-CN" altLang="en-US" dirty="0"/>
              <a:t>而无符号数使用</a:t>
            </a:r>
            <a:r>
              <a:rPr lang="en-US" altLang="zh-CN" dirty="0"/>
              <a:t>12388u</a:t>
            </a:r>
            <a:r>
              <a:rPr lang="zh-CN" altLang="en-US" dirty="0"/>
              <a:t>或</a:t>
            </a:r>
            <a:r>
              <a:rPr lang="en-US" altLang="zh-CN" dirty="0"/>
              <a:t>12388U</a:t>
            </a:r>
          </a:p>
          <a:p>
            <a:endParaRPr lang="en-US" altLang="zh-CN" dirty="0"/>
          </a:p>
          <a:p>
            <a:r>
              <a:rPr lang="zh-CN" altLang="en-US" dirty="0"/>
              <a:t>转换时机：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显式转换（强制）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隐式转换（不同类型变量间赋值）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zh-CN" altLang="en-US" dirty="0"/>
              <a:t>输出时完全依赖于格式字符串，而与变量</a:t>
            </a:r>
            <a:r>
              <a:rPr lang="en-US" altLang="zh-CN" dirty="0"/>
              <a:t>/</a:t>
            </a:r>
            <a:r>
              <a:rPr lang="zh-CN" altLang="en-US" dirty="0"/>
              <a:t>数字本身的类型无关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30400" y="656113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600"/>
              <a:t>C</a:t>
            </a:r>
            <a:r>
              <a:rPr lang="zh-CN" altLang="en-US" sz="3600"/>
              <a:t>语言程序中的整数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210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510" name="Group 102"/>
          <p:cNvGraphicFramePr>
            <a:graphicFrameLocks noGrp="1"/>
          </p:cNvGraphicFramePr>
          <p:nvPr/>
        </p:nvGraphicFramePr>
        <p:xfrm>
          <a:off x="1684339" y="2941638"/>
          <a:ext cx="8828087" cy="3235960"/>
        </p:xfrm>
        <a:graphic>
          <a:graphicData uri="http://schemas.openxmlformats.org/drawingml/2006/table">
            <a:tbl>
              <a:tblPr/>
              <a:tblGrid>
                <a:gridCol w="373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关系表达式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运算类型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结果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0">
                <a:tc>
                  <a:txBody>
                    <a:bodyPr/>
                    <a:lstStyle/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 == 0U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 &lt; 0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 &lt; 0U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2147483647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2147483647U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2147483647 &gt; 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) 2147483648U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 &gt; -2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044" name="Rectangle 56"/>
          <p:cNvSpPr>
            <a:spLocks noChangeArrowheads="1"/>
          </p:cNvSpPr>
          <p:nvPr/>
        </p:nvSpPr>
        <p:spPr bwMode="auto">
          <a:xfrm>
            <a:off x="1524000" y="44323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01470" name="Rectangle 62"/>
          <p:cNvSpPr>
            <a:spLocks noChangeArrowheads="1"/>
          </p:cNvSpPr>
          <p:nvPr/>
        </p:nvSpPr>
        <p:spPr bwMode="auto">
          <a:xfrm>
            <a:off x="1666875" y="1520825"/>
            <a:ext cx="8929688" cy="4320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zh-CN" altLang="en-US" sz="2000" b="1" dirty="0">
                <a:ea typeface="黑体" pitchFamily="49" charset="-122"/>
                <a:cs typeface="Arial" pitchFamily="34" charset="0"/>
              </a:rPr>
              <a:t>若同时有无符号和带符号整数，则</a:t>
            </a:r>
            <a:r>
              <a:rPr lang="en-US" altLang="zh-CN" sz="2000" b="1" dirty="0">
                <a:ea typeface="黑体" pitchFamily="49" charset="-122"/>
                <a:cs typeface="Arial" pitchFamily="34" charset="0"/>
              </a:rPr>
              <a:t>C</a:t>
            </a:r>
            <a:r>
              <a:rPr lang="zh-CN" altLang="en-US" sz="2000" b="1" dirty="0">
                <a:ea typeface="黑体" pitchFamily="49" charset="-122"/>
                <a:cs typeface="Arial" pitchFamily="34" charset="0"/>
              </a:rPr>
              <a:t>编译器将带符号整数</a:t>
            </a: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强制转换为无符号数</a:t>
            </a:r>
          </a:p>
        </p:txBody>
      </p:sp>
      <p:sp>
        <p:nvSpPr>
          <p:cNvPr id="401493" name="Text Box 85"/>
          <p:cNvSpPr txBox="1">
            <a:spLocks noChangeArrowheads="1"/>
          </p:cNvSpPr>
          <p:nvPr/>
        </p:nvSpPr>
        <p:spPr bwMode="auto">
          <a:xfrm>
            <a:off x="1806576" y="2397126"/>
            <a:ext cx="81645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假定以下关系表达式在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位用补码表示的机器上执行，结果是什么？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866F-1CF7-4617-B977-EA500AD9FA7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6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051" name="Group 3"/>
          <p:cNvGraphicFramePr>
            <a:graphicFrameLocks noGrp="1"/>
          </p:cNvGraphicFramePr>
          <p:nvPr/>
        </p:nvGraphicFramePr>
        <p:xfrm>
          <a:off x="1717675" y="1312863"/>
          <a:ext cx="8794750" cy="3764280"/>
        </p:xfrm>
        <a:graphic>
          <a:graphicData uri="http://schemas.openxmlformats.org/drawingml/2006/table">
            <a:tbl>
              <a:tblPr/>
              <a:tblGrid>
                <a:gridCol w="375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关系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结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388">
                <a:tc>
                  <a:txBody>
                    <a:bodyPr/>
                    <a:lstStyle/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= = 0U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 &lt;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 &lt; 0U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 &gt; -2147483647 - 1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2147483647U &gt; -2147483647 - 1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 &gt; 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2147483648U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 &gt; 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00…0B   =   00…0B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11…1B (-1)   &lt;   00…0B (0)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   &gt;   00…0B(0)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   &gt;   100…0B (-2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   &lt;   100…0B(2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   &gt;  100…0B (-2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11…1B (-1)   &gt;   11…10B (-2)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   &gt;   11…10B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68" name="Rectangle 20"/>
          <p:cNvSpPr>
            <a:spLocks noChangeArrowheads="1"/>
          </p:cNvSpPr>
          <p:nvPr/>
        </p:nvSpPr>
        <p:spPr bwMode="auto">
          <a:xfrm>
            <a:off x="1524000" y="28987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4069" name="Text Box 37"/>
          <p:cNvSpPr txBox="1">
            <a:spLocks noChangeArrowheads="1"/>
          </p:cNvSpPr>
          <p:nvPr/>
        </p:nvSpPr>
        <p:spPr bwMode="auto">
          <a:xfrm>
            <a:off x="2530476" y="5513388"/>
            <a:ext cx="5648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带*的结果与常规预想的相反！</a:t>
            </a:r>
            <a:endParaRPr lang="en-US" altLang="zh-CN" sz="2800" b="1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4070" name="Line 22"/>
          <p:cNvSpPr>
            <a:spLocks noChangeShapeType="1"/>
          </p:cNvSpPr>
          <p:nvPr/>
        </p:nvSpPr>
        <p:spPr bwMode="auto">
          <a:xfrm>
            <a:off x="1727201" y="2409825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1" name="Line 23"/>
          <p:cNvSpPr>
            <a:spLocks noChangeShapeType="1"/>
          </p:cNvSpPr>
          <p:nvPr/>
        </p:nvSpPr>
        <p:spPr bwMode="auto">
          <a:xfrm>
            <a:off x="1728789" y="2782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>
            <a:off x="1728789" y="315436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3" name="Line 25"/>
          <p:cNvSpPr>
            <a:spLocks noChangeShapeType="1"/>
          </p:cNvSpPr>
          <p:nvPr/>
        </p:nvSpPr>
        <p:spPr bwMode="auto">
          <a:xfrm>
            <a:off x="1728789" y="3554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4" name="Line 26"/>
          <p:cNvSpPr>
            <a:spLocks noChangeShapeType="1"/>
          </p:cNvSpPr>
          <p:nvPr/>
        </p:nvSpPr>
        <p:spPr bwMode="auto">
          <a:xfrm>
            <a:off x="1700214" y="3925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5" name="Line 27"/>
          <p:cNvSpPr>
            <a:spLocks noChangeShapeType="1"/>
          </p:cNvSpPr>
          <p:nvPr/>
        </p:nvSpPr>
        <p:spPr bwMode="auto">
          <a:xfrm>
            <a:off x="1728789" y="432593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76" name="Line 28"/>
          <p:cNvSpPr>
            <a:spLocks noChangeShapeType="1"/>
          </p:cNvSpPr>
          <p:nvPr/>
        </p:nvSpPr>
        <p:spPr bwMode="auto">
          <a:xfrm>
            <a:off x="1728789" y="4697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866F-1CF7-4617-B977-EA500AD9FA7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8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2358" y="777766"/>
            <a:ext cx="5654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练习</a:t>
            </a:r>
            <a:endParaRPr lang="en-US" altLang="zh-CN" dirty="0"/>
          </a:p>
          <a:p>
            <a:r>
              <a:rPr lang="en-US" altLang="zh-CN" dirty="0"/>
              <a:t>	——</a:t>
            </a:r>
            <a:r>
              <a:rPr lang="zh-CN" altLang="en-US" dirty="0"/>
              <a:t>进制转换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将</a:t>
            </a:r>
            <a:r>
              <a:rPr lang="en-US" altLang="zh-CN" dirty="0"/>
              <a:t>0x39A7F8</a:t>
            </a:r>
            <a:r>
              <a:rPr lang="zh-CN" altLang="en-US" dirty="0"/>
              <a:t>转换为二进制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将</a:t>
            </a:r>
            <a:r>
              <a:rPr lang="en-US" altLang="zh-CN" dirty="0"/>
              <a:t>1110 0110 0111 0011</a:t>
            </a:r>
            <a:r>
              <a:rPr lang="zh-CN" altLang="en-US" dirty="0"/>
              <a:t>转换成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将</a:t>
            </a:r>
            <a:r>
              <a:rPr lang="en-US" altLang="zh-CN" dirty="0"/>
              <a:t>0x3A</a:t>
            </a:r>
            <a:r>
              <a:rPr lang="zh-CN" altLang="en-US" dirty="0"/>
              <a:t>转换成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将</a:t>
            </a:r>
            <a:r>
              <a:rPr lang="en-US" altLang="zh-CN" dirty="0"/>
              <a:t>113</a:t>
            </a:r>
            <a:r>
              <a:rPr lang="zh-CN" altLang="en-US" dirty="0"/>
              <a:t>转换成</a:t>
            </a:r>
            <a:r>
              <a:rPr lang="en-US" altLang="zh-CN" dirty="0"/>
              <a:t>16</a:t>
            </a:r>
            <a:r>
              <a:rPr lang="zh-CN" altLang="en-US" dirty="0"/>
              <a:t>进制和</a:t>
            </a:r>
            <a:r>
              <a:rPr lang="en-US" altLang="zh-CN" dirty="0"/>
              <a:t>2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en-US" altLang="zh-CN" dirty="0"/>
              <a:t>	——</a:t>
            </a:r>
            <a:r>
              <a:rPr lang="zh-CN" altLang="en-US" dirty="0"/>
              <a:t>运算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计算</a:t>
            </a:r>
            <a:r>
              <a:rPr lang="en-US" altLang="zh-CN" dirty="0"/>
              <a:t>0x503c+0x12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计算</a:t>
            </a:r>
            <a:r>
              <a:rPr lang="en-US" altLang="zh-CN" dirty="0"/>
              <a:t>1001+1011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熟悉</a:t>
            </a:r>
            <a:r>
              <a:rPr lang="en-US" altLang="zh-CN" dirty="0"/>
              <a:t>2^n</a:t>
            </a:r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进制中的表示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95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688" y="1200151"/>
            <a:ext cx="8731250" cy="2015490"/>
          </a:xfrm>
        </p:spPr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）在有些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位系统上，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的执行结果为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）若定义变量“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=-2147483648;”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，则“</a:t>
            </a:r>
            <a:r>
              <a:rPr lang="en-US" altLang="zh-CN" sz="20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的执行结果为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）如果将表达式写成“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，则结果会怎样呢？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9066213" y="3608389"/>
            <a:ext cx="1350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语言中的“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Integer Promotion”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规则决定的。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0550" y="142875"/>
            <a:ext cx="2084388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pPr eaLnBrk="0" hangingPunct="0"/>
            <a:r>
              <a:rPr lang="zh-CN" altLang="en-US" sz="20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 b="1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57753-3450-41C8-8B05-01BE0301526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63688" y="3337560"/>
            <a:ext cx="8731250" cy="31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1</a:t>
            </a:r>
            <a:r>
              <a:rPr lang="zh-CN" altLang="en-US" sz="2000" dirty="0">
                <a:solidFill>
                  <a:srgbClr val="CC3300"/>
                </a:solidFill>
              </a:rPr>
              <a:t>）在</a:t>
            </a:r>
            <a:r>
              <a:rPr lang="en-US" altLang="zh-CN" sz="2000" dirty="0">
                <a:solidFill>
                  <a:srgbClr val="CC3300"/>
                </a:solidFill>
              </a:rPr>
              <a:t>ISO C90</a:t>
            </a:r>
            <a:r>
              <a:rPr lang="zh-CN" altLang="en-US" sz="2000" dirty="0">
                <a:solidFill>
                  <a:srgbClr val="CC3300"/>
                </a:solidFill>
              </a:rPr>
              <a:t>标准下 ，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20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</a:rPr>
              <a:t>     </a:t>
            </a:r>
            <a:r>
              <a:rPr lang="zh-CN" altLang="en-US" sz="2000" dirty="0">
                <a:solidFill>
                  <a:srgbClr val="008000"/>
                </a:solidFill>
              </a:rPr>
              <a:t>在</a:t>
            </a:r>
            <a:r>
              <a:rPr lang="en-US" altLang="zh-CN" sz="2000" dirty="0">
                <a:solidFill>
                  <a:srgbClr val="008000"/>
                </a:solidFill>
              </a:rPr>
              <a:t>ISO C99</a:t>
            </a:r>
            <a:r>
              <a:rPr lang="zh-CN" altLang="en-US" sz="2000" dirty="0">
                <a:solidFill>
                  <a:srgbClr val="008000"/>
                </a:solidFill>
              </a:rPr>
              <a:t>标准下 ，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2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3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FD3C6-292D-4080-897A-440810B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74" y="1962865"/>
            <a:ext cx="5925826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2009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2.1.3</a:t>
            </a:r>
            <a:r>
              <a:rPr lang="zh-CN" altLang="en-US" dirty="0"/>
              <a:t> 扩展与截断</a:t>
            </a:r>
            <a:endParaRPr lang="en-US" altLang="zh-CN" dirty="0"/>
          </a:p>
          <a:p>
            <a:pPr lvl="1"/>
            <a:r>
              <a:rPr lang="zh-CN" altLang="en-US" sz="2800" dirty="0"/>
              <a:t>扩展</a:t>
            </a:r>
            <a:endParaRPr lang="en-US" altLang="zh-CN" sz="2800" dirty="0"/>
          </a:p>
          <a:p>
            <a:pPr lvl="2"/>
            <a:r>
              <a:rPr lang="zh-CN" altLang="en-US" sz="2400" dirty="0"/>
              <a:t>零扩展</a:t>
            </a:r>
            <a:endParaRPr lang="en-US" altLang="zh-CN" sz="2400" dirty="0"/>
          </a:p>
          <a:p>
            <a:pPr lvl="2"/>
            <a:r>
              <a:rPr lang="zh-CN" altLang="en-US" dirty="0"/>
              <a:t>符号扩展</a:t>
            </a:r>
            <a:endParaRPr lang="en-US" altLang="zh-CN" sz="2400" dirty="0"/>
          </a:p>
          <a:p>
            <a:pPr lvl="2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1328936"/>
            <a:ext cx="5707380" cy="455589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3E09045-86EF-4DF0-B2D6-C03DDF17A09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201988"/>
            <a:ext cx="4886007" cy="2596832"/>
          </a:xfrm>
          <a:prstGeom prst="rect">
            <a:avLst/>
          </a:prstGeom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000" dirty="0"/>
              <a:t>扩展</a:t>
            </a:r>
            <a:r>
              <a:rPr lang="en-US" sz="2000" dirty="0"/>
              <a:t>:</a:t>
            </a:r>
          </a:p>
          <a:p>
            <a:pPr lvl="1" eaLnBrk="1" hangingPunct="1">
              <a:defRPr/>
            </a:pPr>
            <a:r>
              <a:rPr lang="zh-CN" altLang="en-US" sz="1800" dirty="0"/>
              <a:t>从</a:t>
            </a:r>
            <a:r>
              <a:rPr lang="en-US" sz="1800" dirty="0"/>
              <a:t> </a:t>
            </a:r>
            <a:r>
              <a:rPr lang="en-US" sz="1800" i="1" dirty="0"/>
              <a:t>w</a:t>
            </a:r>
            <a:r>
              <a:rPr lang="en-US" sz="1800" dirty="0"/>
              <a:t>-bit </a:t>
            </a:r>
            <a:r>
              <a:rPr lang="zh-CN" altLang="en-US" sz="1800" dirty="0"/>
              <a:t>扩展到</a:t>
            </a:r>
            <a:r>
              <a:rPr lang="en-US" sz="1800" i="1" dirty="0" err="1"/>
              <a:t>w</a:t>
            </a:r>
            <a:r>
              <a:rPr lang="en-US" sz="1800" dirty="0" err="1"/>
              <a:t>+</a:t>
            </a:r>
            <a:r>
              <a:rPr lang="en-US" sz="1800" i="1" dirty="0" err="1"/>
              <a:t>k</a:t>
            </a:r>
            <a:r>
              <a:rPr lang="en-US" sz="1800" dirty="0" err="1"/>
              <a:t>-bit</a:t>
            </a:r>
            <a:r>
              <a:rPr lang="zh-CN" altLang="en-US" sz="1800" dirty="0"/>
              <a:t>（数值不变）</a:t>
            </a:r>
            <a:endParaRPr lang="en-US" altLang="zh-CN" sz="1800" dirty="0"/>
          </a:p>
          <a:p>
            <a:pPr eaLnBrk="1" hangingPunct="1">
              <a:defRPr/>
            </a:pPr>
            <a:r>
              <a:rPr lang="zh-CN" altLang="en-US" sz="2000" dirty="0"/>
              <a:t>零扩展（无符号数）</a:t>
            </a:r>
            <a:r>
              <a:rPr lang="en-US" altLang="zh-CN" sz="2000" dirty="0"/>
              <a:t>:</a:t>
            </a:r>
          </a:p>
          <a:p>
            <a:pPr lvl="1" eaLnBrk="1" hangingPunct="1">
              <a:defRPr/>
            </a:pPr>
            <a:r>
              <a:rPr lang="zh-CN" altLang="en-US" sz="1800" dirty="0"/>
              <a:t>将高</a:t>
            </a:r>
            <a:r>
              <a:rPr lang="en-US" altLang="zh-CN" sz="1800" dirty="0"/>
              <a:t>k</a:t>
            </a:r>
            <a:r>
              <a:rPr lang="zh-CN" altLang="en-US" sz="1800" dirty="0"/>
              <a:t>位置为</a:t>
            </a:r>
            <a:r>
              <a:rPr lang="en-US" altLang="zh-CN" sz="1800" dirty="0"/>
              <a:t>0</a:t>
            </a:r>
            <a:endParaRPr lang="en-US" sz="1800" dirty="0"/>
          </a:p>
          <a:p>
            <a:pPr eaLnBrk="1" hangingPunct="1">
              <a:defRPr/>
            </a:pPr>
            <a:r>
              <a:rPr lang="zh-CN" altLang="en-US" sz="2000" dirty="0"/>
              <a:t>符号扩展（有符号数）</a:t>
            </a:r>
            <a:r>
              <a:rPr lang="en-US" sz="2000" dirty="0"/>
              <a:t>:</a:t>
            </a:r>
          </a:p>
          <a:p>
            <a:pPr lvl="1" eaLnBrk="1" hangingPunct="1">
              <a:defRPr/>
            </a:pPr>
            <a:r>
              <a:rPr lang="zh-CN" altLang="en-US" sz="1800" dirty="0"/>
              <a:t>将符号为在高位重复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zh-CN" altLang="en-US" sz="1800" dirty="0"/>
              <a:t>次</a:t>
            </a:r>
            <a:r>
              <a:rPr lang="en-US" sz="1800" dirty="0"/>
              <a:t>:</a:t>
            </a:r>
          </a:p>
          <a:p>
            <a:pPr lvl="1" eaLnBrk="1" hangingPunct="1">
              <a:defRPr/>
            </a:pP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latin typeface="Symbol" pitchFamily="18" charset="2"/>
              </a:rPr>
              <a:t></a:t>
            </a:r>
            <a:r>
              <a:rPr lang="en-US" sz="1800" dirty="0"/>
              <a:t> = 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w</a:t>
            </a:r>
            <a:r>
              <a:rPr lang="en-US" sz="1800" baseline="-25000" dirty="0"/>
              <a:t>–1 </a:t>
            </a:r>
            <a:r>
              <a:rPr lang="en-US" sz="1800" dirty="0"/>
              <a:t>,…,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w</a:t>
            </a:r>
            <a:r>
              <a:rPr lang="en-US" sz="1800" baseline="-25000" dirty="0"/>
              <a:t>–1 </a:t>
            </a:r>
            <a:r>
              <a:rPr lang="en-US" sz="1800" dirty="0"/>
              <a:t>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w</a:t>
            </a:r>
            <a:r>
              <a:rPr lang="en-US" sz="1800" baseline="-25000" dirty="0"/>
              <a:t>–1 </a:t>
            </a:r>
            <a:r>
              <a:rPr lang="en-US" sz="1800" dirty="0"/>
              <a:t>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w</a:t>
            </a:r>
            <a:r>
              <a:rPr lang="en-US" sz="1800" baseline="-25000" dirty="0"/>
              <a:t>–2 </a:t>
            </a:r>
            <a:r>
              <a:rPr lang="en-US" sz="1800" dirty="0"/>
              <a:t>,…, </a:t>
            </a:r>
            <a:r>
              <a:rPr lang="en-US" sz="1800" i="1" dirty="0"/>
              <a:t>x</a:t>
            </a:r>
            <a:r>
              <a:rPr lang="en-US" sz="180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2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3120" y="1356360"/>
            <a:ext cx="516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</a:t>
            </a:r>
            <a:r>
              <a:rPr lang="en-US" altLang="zh-CN" dirty="0" err="1"/>
              <a:t>sx</a:t>
            </a:r>
            <a:r>
              <a:rPr lang="en-US" altLang="zh-CN" dirty="0"/>
              <a:t> = -12345;</a:t>
            </a:r>
          </a:p>
          <a:p>
            <a:r>
              <a:rPr lang="en-US" altLang="zh-CN" dirty="0"/>
              <a:t>unsigned </a:t>
            </a:r>
            <a:r>
              <a:rPr lang="en-US" altLang="zh-CN" dirty="0" err="1"/>
              <a:t>uy</a:t>
            </a:r>
            <a:r>
              <a:rPr lang="en-US" altLang="zh-CN" dirty="0"/>
              <a:t> = </a:t>
            </a:r>
            <a:r>
              <a:rPr lang="en-US" altLang="zh-CN" dirty="0" err="1"/>
              <a:t>sx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uy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%u:\t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uy</a:t>
            </a:r>
            <a:r>
              <a:rPr lang="en-US" altLang="zh-CN" dirty="0"/>
              <a:t>”);</a:t>
            </a:r>
          </a:p>
          <a:p>
            <a:r>
              <a:rPr lang="en-US" altLang="zh-CN" dirty="0" err="1"/>
              <a:t>show_bytes</a:t>
            </a:r>
            <a:r>
              <a:rPr lang="en-US" altLang="zh-CN" dirty="0"/>
              <a:t>((</a:t>
            </a:r>
            <a:r>
              <a:rPr lang="en-US" altLang="zh-CN" dirty="0" err="1"/>
              <a:t>byte_pointer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/>
              <a:t>uy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(unsigned));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3120" y="3688080"/>
            <a:ext cx="51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uy</a:t>
            </a:r>
            <a:r>
              <a:rPr lang="en-US" altLang="zh-CN" dirty="0"/>
              <a:t> = 4294954951: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cf</a:t>
            </a:r>
            <a:r>
              <a:rPr lang="en-US" altLang="zh-CN" dirty="0"/>
              <a:t> c7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3120" y="53125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既变大小又变类型</a:t>
            </a:r>
            <a:r>
              <a:rPr lang="en-US" altLang="zh-CN" dirty="0"/>
              <a:t>——C</a:t>
            </a:r>
            <a:r>
              <a:rPr lang="zh-CN" altLang="en-US" dirty="0"/>
              <a:t>语言规则要求：先转换为</a:t>
            </a:r>
            <a:r>
              <a:rPr lang="en-US" altLang="zh-CN" dirty="0"/>
              <a:t>32</a:t>
            </a:r>
            <a:r>
              <a:rPr lang="zh-CN" altLang="en-US" dirty="0"/>
              <a:t>位再进行类型转换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8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2009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800" dirty="0"/>
              <a:t>截断（</a:t>
            </a:r>
            <a:r>
              <a:rPr lang="en-US" altLang="zh-CN" dirty="0"/>
              <a:t>Truncating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sz="2400" dirty="0"/>
              <a:t>无符号数：</a:t>
            </a:r>
            <a:endParaRPr lang="en-US" altLang="zh-CN" sz="2400" dirty="0"/>
          </a:p>
          <a:p>
            <a:pPr lvl="3"/>
            <a:r>
              <a:rPr lang="en-US" altLang="zh-CN" i="1" dirty="0"/>
              <a:t>B2U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(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x</a:t>
            </a:r>
            <a:r>
              <a:rPr lang="en-US" altLang="zh-CN" i="1" baseline="-25000" dirty="0"/>
              <a:t>k−2</a:t>
            </a:r>
            <a:r>
              <a:rPr lang="en-US" altLang="zh-CN" i="1" dirty="0"/>
              <a:t>, . . . , x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  <a:r>
              <a:rPr lang="en-US" altLang="zh-CN" i="1" dirty="0"/>
              <a:t>) </a:t>
            </a:r>
            <a:r>
              <a:rPr lang="en-US" altLang="zh-CN" dirty="0"/>
              <a:t>= </a:t>
            </a:r>
            <a:r>
              <a:rPr lang="en-US" altLang="zh-CN" i="1" dirty="0"/>
              <a:t>B2U</a:t>
            </a:r>
            <a:r>
              <a:rPr lang="en-US" altLang="zh-CN" i="1" baseline="-25000" dirty="0"/>
              <a:t>w</a:t>
            </a:r>
            <a:r>
              <a:rPr lang="en-US" altLang="zh-CN" i="1" dirty="0"/>
              <a:t>(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x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−2</a:t>
            </a:r>
            <a:r>
              <a:rPr lang="en-US" altLang="zh-CN" i="1" dirty="0"/>
              <a:t>, . . . , x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  <a:r>
              <a:rPr lang="en-US" altLang="zh-CN" i="1" dirty="0"/>
              <a:t>) </a:t>
            </a:r>
            <a:r>
              <a:rPr lang="en-US" altLang="zh-CN" dirty="0"/>
              <a:t>mod 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		</a:t>
            </a:r>
            <a:r>
              <a:rPr lang="en-US" altLang="zh-CN" dirty="0"/>
              <a:t>(2.9)</a:t>
            </a:r>
          </a:p>
          <a:p>
            <a:pPr lvl="2"/>
            <a:r>
              <a:rPr lang="zh-CN" altLang="en-US" dirty="0"/>
              <a:t>有符号数（补码）：</a:t>
            </a:r>
            <a:endParaRPr lang="en-US" altLang="zh-CN" dirty="0"/>
          </a:p>
          <a:p>
            <a:pPr lvl="3"/>
            <a:r>
              <a:rPr lang="en-US" altLang="zh-CN" i="1" dirty="0"/>
              <a:t>B2T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(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x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−2</a:t>
            </a:r>
            <a:r>
              <a:rPr lang="en-US" altLang="zh-CN" i="1" dirty="0"/>
              <a:t>, . . . , x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  <a:r>
              <a:rPr lang="en-US" altLang="zh-CN" i="1" dirty="0"/>
              <a:t>) </a:t>
            </a:r>
            <a:r>
              <a:rPr lang="en-US" altLang="zh-CN" dirty="0"/>
              <a:t>= </a:t>
            </a:r>
            <a:r>
              <a:rPr lang="en-US" altLang="zh-CN" i="1" dirty="0"/>
              <a:t>U2T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(B2U</a:t>
            </a:r>
            <a:r>
              <a:rPr lang="en-US" altLang="zh-CN" i="1" baseline="-25000" dirty="0"/>
              <a:t>w</a:t>
            </a:r>
            <a:r>
              <a:rPr lang="en-US" altLang="zh-CN" i="1" dirty="0"/>
              <a:t>(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−1</a:t>
            </a:r>
            <a:r>
              <a:rPr lang="en-US" altLang="zh-CN" i="1" dirty="0"/>
              <a:t>, x</a:t>
            </a:r>
            <a:r>
              <a:rPr lang="en-US" altLang="zh-CN" i="1" baseline="-25000" dirty="0"/>
              <a:t>w</a:t>
            </a:r>
            <a:r>
              <a:rPr lang="en-US" altLang="zh-CN" baseline="-25000" dirty="0"/>
              <a:t>−2</a:t>
            </a:r>
            <a:r>
              <a:rPr lang="en-US" altLang="zh-CN" i="1" dirty="0"/>
              <a:t>, . . . , x</a:t>
            </a:r>
            <a:r>
              <a:rPr lang="en-US" altLang="zh-CN" baseline="-25000" dirty="0"/>
              <a:t>0</a:t>
            </a:r>
            <a:r>
              <a:rPr lang="en-US" altLang="zh-CN" dirty="0"/>
              <a:t>]</a:t>
            </a:r>
            <a:r>
              <a:rPr lang="en-US" altLang="zh-CN" i="1" dirty="0"/>
              <a:t>) </a:t>
            </a:r>
            <a:r>
              <a:rPr lang="en-US" altLang="zh-CN" dirty="0"/>
              <a:t>mod 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) 	</a:t>
            </a:r>
            <a:r>
              <a:rPr lang="en-US" altLang="zh-CN" dirty="0"/>
              <a:t>(2.10)</a:t>
            </a:r>
          </a:p>
        </p:txBody>
      </p:sp>
    </p:spTree>
    <p:extLst>
      <p:ext uri="{BB962C8B-B14F-4D97-AF65-F5344CB8AC3E}">
        <p14:creationId xmlns:p14="http://schemas.microsoft.com/office/powerpoint/2010/main" val="369381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4360" y="1046284"/>
            <a:ext cx="68732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编程问题：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float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sum_elements</a:t>
            </a:r>
            <a:r>
              <a:rPr lang="en-US" altLang="zh-CN" sz="2000" dirty="0"/>
              <a:t>(float</a:t>
            </a:r>
            <a:r>
              <a:rPr lang="zh-CN" altLang="en-US" sz="2000" dirty="0"/>
              <a:t> </a:t>
            </a:r>
            <a:r>
              <a:rPr lang="en-US" altLang="zh-CN" sz="2000" dirty="0"/>
              <a:t>a[],</a:t>
            </a:r>
            <a:r>
              <a:rPr lang="zh-CN" altLang="en-US" sz="2000" dirty="0"/>
              <a:t> </a:t>
            </a:r>
            <a:r>
              <a:rPr lang="en-US" altLang="zh-CN" sz="2000" dirty="0"/>
              <a:t>unsigned</a:t>
            </a:r>
            <a:r>
              <a:rPr lang="zh-CN" altLang="en-US" sz="2000" dirty="0"/>
              <a:t> </a:t>
            </a:r>
            <a:r>
              <a:rPr lang="en-US" altLang="zh-CN" sz="2000" dirty="0"/>
              <a:t>length)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	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float</a:t>
            </a:r>
            <a:r>
              <a:rPr lang="zh-CN" altLang="en-US" sz="2000" dirty="0"/>
              <a:t> </a:t>
            </a:r>
            <a:r>
              <a:rPr lang="en-US" altLang="zh-CN" sz="2000" dirty="0"/>
              <a:t>	</a:t>
            </a:r>
            <a:r>
              <a:rPr lang="en-US" altLang="zh-CN" sz="2000" dirty="0" err="1"/>
              <a:t>restult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for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&lt;=length</a:t>
            </a:r>
            <a:r>
              <a:rPr lang="zh-CN" altLang="en-US" sz="2000" dirty="0"/>
              <a:t> </a:t>
            </a:r>
            <a:r>
              <a:rPr lang="en-US" altLang="zh-CN" sz="2000" dirty="0"/>
              <a:t>-1;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	result</a:t>
            </a:r>
            <a:r>
              <a:rPr lang="zh-CN" altLang="en-US" sz="2000" dirty="0"/>
              <a:t> </a:t>
            </a:r>
            <a:r>
              <a:rPr lang="en-US" altLang="zh-CN" sz="2000" dirty="0"/>
              <a:t>+=</a:t>
            </a:r>
            <a:r>
              <a:rPr lang="zh-CN" altLang="en-US" sz="2000" dirty="0"/>
              <a:t> 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return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resut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================================================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size_t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 </a:t>
            </a:r>
            <a:r>
              <a:rPr lang="en-US" altLang="zh-CN" sz="2000" dirty="0"/>
              <a:t>char</a:t>
            </a:r>
            <a:r>
              <a:rPr lang="zh-CN" altLang="en-US" sz="2000" dirty="0"/>
              <a:t> *</a:t>
            </a:r>
            <a:r>
              <a:rPr lang="en-US" altLang="zh-CN" sz="2000" dirty="0"/>
              <a:t>s);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strlonger</a:t>
            </a:r>
            <a:r>
              <a:rPr lang="en-US" altLang="zh-CN" sz="2000" dirty="0"/>
              <a:t>(char</a:t>
            </a:r>
            <a:r>
              <a:rPr lang="zh-CN" altLang="en-US" sz="2000" dirty="0"/>
              <a:t> *</a:t>
            </a:r>
            <a:r>
              <a:rPr lang="en-US" altLang="zh-CN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char</a:t>
            </a:r>
            <a:r>
              <a:rPr lang="zh-CN" altLang="en-US" sz="2000" dirty="0"/>
              <a:t> *</a:t>
            </a:r>
            <a:r>
              <a:rPr lang="en-US" altLang="zh-CN" sz="2000" dirty="0"/>
              <a:t>t)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return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(s)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(t)</a:t>
            </a:r>
            <a:r>
              <a:rPr lang="zh-CN" altLang="en-US" sz="2000" dirty="0"/>
              <a:t> 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0;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dirty="0"/>
              <a:t>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0090D-6AC6-43A0-9478-768AA604BF14}"/>
              </a:ext>
            </a:extLst>
          </p:cNvPr>
          <p:cNvSpPr txBox="1"/>
          <p:nvPr/>
        </p:nvSpPr>
        <p:spPr>
          <a:xfrm>
            <a:off x="6273800" y="4602480"/>
            <a:ext cx="3022600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 err="1"/>
              <a:t>stdio.h</a:t>
            </a:r>
            <a:r>
              <a:rPr lang="zh-CN" altLang="en-US" dirty="0"/>
              <a:t>中</a:t>
            </a:r>
            <a:r>
              <a:rPr lang="en-US" altLang="zh-CN" dirty="0" err="1"/>
              <a:t>size_t</a:t>
            </a:r>
            <a:r>
              <a:rPr lang="zh-CN" altLang="en-US" dirty="0"/>
              <a:t>是</a:t>
            </a:r>
            <a:r>
              <a:rPr lang="en-US" altLang="zh-CN" dirty="0"/>
              <a:t>unsigned int</a:t>
            </a:r>
          </a:p>
        </p:txBody>
      </p:sp>
    </p:spTree>
    <p:extLst>
      <p:ext uri="{BB962C8B-B14F-4D97-AF65-F5344CB8AC3E}">
        <p14:creationId xmlns:p14="http://schemas.microsoft.com/office/powerpoint/2010/main" val="2658730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整数运算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3821"/>
            <a:ext cx="10972800" cy="608845"/>
          </a:xfrm>
        </p:spPr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 整数加法</a:t>
            </a:r>
            <a:endParaRPr lang="en-US" altLang="zh-CN" dirty="0"/>
          </a:p>
          <a:p>
            <a:pPr lvl="1"/>
            <a:r>
              <a:rPr lang="zh-CN" altLang="en-US" dirty="0"/>
              <a:t>无符号整数加法</a:t>
            </a:r>
            <a:endParaRPr lang="en-US" altLang="zh-CN" dirty="0"/>
          </a:p>
          <a:p>
            <a:pPr lvl="2"/>
            <a:r>
              <a:rPr lang="zh-CN" altLang="en-US" dirty="0"/>
              <a:t>操作数范围：</a:t>
            </a:r>
            <a:r>
              <a:rPr lang="en-US" altLang="zh-CN" dirty="0"/>
              <a:t>0 ≤ </a:t>
            </a:r>
            <a:r>
              <a:rPr lang="en-US" altLang="zh-CN" i="1" dirty="0"/>
              <a:t>x, y </a:t>
            </a:r>
            <a:r>
              <a:rPr lang="en-US" altLang="zh-CN" dirty="0"/>
              <a:t>≤ 2</a:t>
            </a:r>
            <a:r>
              <a:rPr lang="en-US" altLang="zh-CN" i="1" baseline="30000" dirty="0"/>
              <a:t>w</a:t>
            </a:r>
            <a:r>
              <a:rPr lang="en-US" altLang="zh-CN" i="1" dirty="0"/>
              <a:t> </a:t>
            </a:r>
            <a:r>
              <a:rPr lang="en-US" altLang="zh-CN" dirty="0"/>
              <a:t>− 1</a:t>
            </a:r>
          </a:p>
          <a:p>
            <a:pPr lvl="2"/>
            <a:r>
              <a:rPr lang="zh-CN" altLang="en-US" dirty="0"/>
              <a:t>和的范围（需要</a:t>
            </a:r>
            <a:r>
              <a:rPr lang="en-US" altLang="zh-CN" dirty="0"/>
              <a:t>w+1</a:t>
            </a:r>
            <a:r>
              <a:rPr lang="zh-CN" altLang="en-US" dirty="0"/>
              <a:t>位）：</a:t>
            </a:r>
            <a:r>
              <a:rPr lang="en-US" altLang="zh-CN" dirty="0"/>
              <a:t>0≤ </a:t>
            </a:r>
            <a:r>
              <a:rPr lang="en-US" altLang="zh-CN" i="1" dirty="0"/>
              <a:t>x </a:t>
            </a:r>
            <a:r>
              <a:rPr lang="en-US" altLang="zh-CN" dirty="0"/>
              <a:t>+ </a:t>
            </a:r>
            <a:r>
              <a:rPr lang="en-US" altLang="zh-CN" i="1" dirty="0"/>
              <a:t>y </a:t>
            </a:r>
            <a:r>
              <a:rPr lang="en-US" altLang="zh-CN" dirty="0"/>
              <a:t>≤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− 2</a:t>
            </a:r>
          </a:p>
          <a:p>
            <a:pPr lvl="2"/>
            <a:r>
              <a:rPr lang="zh-CN" altLang="en-US" dirty="0"/>
              <a:t>可表示范围：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11" y="5551407"/>
            <a:ext cx="7105737" cy="760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98" y="3315678"/>
            <a:ext cx="3050702" cy="24509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55125" y="4027705"/>
            <a:ext cx="12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（溢出）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41325" y="4027705"/>
            <a:ext cx="206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r>
              <a:rPr lang="zh-CN" altLang="en-US" b="1" dirty="0"/>
              <a:t>位加法的结果需要</a:t>
            </a:r>
            <a:r>
              <a:rPr lang="en-US" altLang="zh-CN" b="1" dirty="0"/>
              <a:t>w+1</a:t>
            </a:r>
            <a:r>
              <a:rPr lang="zh-CN" altLang="en-US" b="1" dirty="0"/>
              <a:t>位来表示</a:t>
            </a:r>
          </a:p>
        </p:txBody>
      </p:sp>
      <p:sp>
        <p:nvSpPr>
          <p:cNvPr id="6" name="椭圆 5"/>
          <p:cNvSpPr/>
          <p:nvPr/>
        </p:nvSpPr>
        <p:spPr>
          <a:xfrm>
            <a:off x="2743200" y="5870613"/>
            <a:ext cx="4282440" cy="57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2332" y="6194464"/>
            <a:ext cx="25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溢出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位丢弃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08348" y="3179928"/>
            <a:ext cx="1118040" cy="409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646330" y="4212371"/>
            <a:ext cx="1118040" cy="409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1" y="1211580"/>
            <a:ext cx="5248181" cy="4240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9200" y="657582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4-bit</a:t>
            </a:r>
            <a:r>
              <a:rPr lang="zh-CN" altLang="en-US" dirty="0"/>
              <a:t>无符号加法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780" y="1211580"/>
            <a:ext cx="5493067" cy="46155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3070" y="5821442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4-bit</a:t>
            </a:r>
            <a:r>
              <a:rPr lang="zh-CN" altLang="en-US" dirty="0"/>
              <a:t>无符号加法结果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15250" y="5821442"/>
            <a:ext cx="350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4-bit</a:t>
            </a:r>
            <a:r>
              <a:rPr lang="zh-CN" altLang="en-US" dirty="0"/>
              <a:t>无符号加法“可表示”结果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45485" y="5298221"/>
            <a:ext cx="45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07075" y="3331845"/>
            <a:ext cx="45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143365" y="5641815"/>
            <a:ext cx="45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588115" y="3744435"/>
            <a:ext cx="45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10152" y="121158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溢出</a:t>
            </a:r>
            <a:r>
              <a:rPr lang="en-US" altLang="zh-CN" dirty="0">
                <a:solidFill>
                  <a:srgbClr val="FF0000"/>
                </a:solidFill>
              </a:rPr>
              <a:t>(w</a:t>
            </a:r>
            <a:r>
              <a:rPr lang="zh-CN" altLang="en-US" dirty="0">
                <a:solidFill>
                  <a:srgbClr val="FF0000"/>
                </a:solidFill>
              </a:rPr>
              <a:t>位丢弃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78675" y="1255594"/>
            <a:ext cx="7301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语言中不会因溢出而发出错误提示，如果希望判定无符号加法是否发生了溢出，该如何实现？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加法逆元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771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568021"/>
            <a:ext cx="10972800" cy="5788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有符号整数（补码）加法</a:t>
            </a:r>
            <a:endParaRPr lang="en-US" altLang="zh-CN" dirty="0"/>
          </a:p>
          <a:p>
            <a:pPr lvl="2"/>
            <a:r>
              <a:rPr lang="zh-CN" altLang="en-US" dirty="0"/>
              <a:t>操作数范围：</a:t>
            </a:r>
            <a:r>
              <a:rPr lang="es-ES" altLang="zh-CN" dirty="0"/>
              <a:t>−2</a:t>
            </a:r>
            <a:r>
              <a:rPr lang="es-ES" altLang="zh-CN" i="1" baseline="30000" dirty="0"/>
              <a:t>w</a:t>
            </a:r>
            <a:r>
              <a:rPr lang="es-ES" altLang="zh-CN" baseline="30000" dirty="0"/>
              <a:t>−1</a:t>
            </a:r>
            <a:r>
              <a:rPr lang="es-ES" altLang="zh-CN" dirty="0"/>
              <a:t> ≤ </a:t>
            </a:r>
            <a:r>
              <a:rPr lang="es-ES" altLang="zh-CN" i="1" dirty="0"/>
              <a:t>x, y </a:t>
            </a:r>
            <a:r>
              <a:rPr lang="es-ES" altLang="zh-CN" dirty="0"/>
              <a:t>≤ 2</a:t>
            </a:r>
            <a:r>
              <a:rPr lang="es-ES" altLang="zh-CN" i="1" baseline="30000" dirty="0"/>
              <a:t>w</a:t>
            </a:r>
            <a:r>
              <a:rPr lang="es-ES" altLang="zh-CN" baseline="30000" dirty="0"/>
              <a:t>−1</a:t>
            </a:r>
            <a:r>
              <a:rPr lang="es-ES" altLang="zh-CN" dirty="0"/>
              <a:t> − 1</a:t>
            </a:r>
          </a:p>
          <a:p>
            <a:pPr lvl="2"/>
            <a:r>
              <a:rPr lang="zh-CN" altLang="en-US" dirty="0"/>
              <a:t>和的范围：</a:t>
            </a:r>
            <a:r>
              <a:rPr lang="pl-PL" altLang="zh-CN" dirty="0"/>
              <a:t>− 2</a:t>
            </a:r>
            <a:r>
              <a:rPr lang="pl-PL" altLang="zh-CN" i="1" baseline="30000" dirty="0"/>
              <a:t>w</a:t>
            </a:r>
            <a:r>
              <a:rPr lang="pl-PL" altLang="zh-CN" i="1" dirty="0"/>
              <a:t> </a:t>
            </a:r>
            <a:r>
              <a:rPr lang="pl-PL" altLang="zh-CN" dirty="0"/>
              <a:t>≤ </a:t>
            </a:r>
            <a:r>
              <a:rPr lang="pl-PL" altLang="zh-CN" i="1" dirty="0"/>
              <a:t>x </a:t>
            </a:r>
            <a:r>
              <a:rPr lang="pl-PL" altLang="zh-CN" dirty="0"/>
              <a:t>+ </a:t>
            </a:r>
            <a:r>
              <a:rPr lang="pl-PL" altLang="zh-CN" i="1" dirty="0"/>
              <a:t>y </a:t>
            </a:r>
            <a:r>
              <a:rPr lang="pl-PL" altLang="zh-CN" dirty="0"/>
              <a:t>≤ 2</a:t>
            </a:r>
            <a:r>
              <a:rPr lang="pl-PL" altLang="zh-CN" i="1" baseline="30000" dirty="0"/>
              <a:t>w</a:t>
            </a:r>
            <a:r>
              <a:rPr lang="pl-PL" altLang="zh-CN" i="1" dirty="0"/>
              <a:t> </a:t>
            </a:r>
            <a:r>
              <a:rPr lang="pl-PL" altLang="zh-CN" dirty="0"/>
              <a:t>− 2</a:t>
            </a:r>
            <a:endParaRPr lang="en-US" altLang="zh-CN" dirty="0"/>
          </a:p>
          <a:p>
            <a:pPr lvl="2"/>
            <a:r>
              <a:rPr lang="zh-CN" altLang="en-US" dirty="0"/>
              <a:t>也使用无符号加法器：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T2U</a:t>
            </a:r>
            <a:r>
              <a:rPr lang="en-US" altLang="zh-CN" baseline="30000" dirty="0"/>
              <a:t>w</a:t>
            </a:r>
            <a:r>
              <a:rPr lang="en-US" altLang="zh-CN" dirty="0"/>
              <a:t>(x)</a:t>
            </a:r>
            <a:r>
              <a:rPr lang="zh-CN" altLang="en-US" dirty="0"/>
              <a:t>写成</a:t>
            </a:r>
            <a:r>
              <a:rPr lang="en-US" altLang="zh-CN" dirty="0"/>
              <a:t>x</a:t>
            </a:r>
            <a:r>
              <a:rPr lang="en-US" altLang="zh-CN" baseline="-25000" dirty="0"/>
              <a:t>w−1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en-US" altLang="zh-CN" dirty="0"/>
              <a:t> + x, </a:t>
            </a:r>
            <a:r>
              <a:rPr lang="zh-CN" altLang="en-US" dirty="0"/>
              <a:t>将</a:t>
            </a:r>
            <a:r>
              <a:rPr lang="en-US" altLang="zh-CN" dirty="0"/>
              <a:t>T2U</a:t>
            </a:r>
            <a:r>
              <a:rPr lang="en-US" altLang="zh-CN" baseline="-25000" dirty="0"/>
              <a:t>w</a:t>
            </a:r>
            <a:r>
              <a:rPr lang="en-US" altLang="zh-CN" dirty="0"/>
              <a:t>(y) </a:t>
            </a:r>
            <a:r>
              <a:rPr lang="zh-CN" altLang="en-US" dirty="0"/>
              <a:t>写成</a:t>
            </a:r>
            <a:r>
              <a:rPr lang="en-US" altLang="zh-CN" dirty="0"/>
              <a:t>y</a:t>
            </a:r>
            <a:r>
              <a:rPr lang="en-US" altLang="zh-CN" baseline="-25000" dirty="0"/>
              <a:t>w−1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en-US" altLang="zh-CN" dirty="0"/>
              <a:t> +y</a:t>
            </a:r>
            <a:r>
              <a:rPr lang="zh-CN" altLang="en-US" dirty="0"/>
              <a:t>，根据</a:t>
            </a:r>
            <a:r>
              <a:rPr lang="en-US" altLang="zh-CN" dirty="0"/>
              <a:t> +</a:t>
            </a:r>
            <a:r>
              <a:rPr lang="en-US" altLang="zh-CN" baseline="-25000" dirty="0" err="1"/>
              <a:t>w</a:t>
            </a:r>
            <a:r>
              <a:rPr lang="en-US" altLang="zh-CN" baseline="30000" dirty="0" err="1"/>
              <a:t>u</a:t>
            </a:r>
            <a:r>
              <a:rPr lang="en-US" altLang="zh-CN" dirty="0"/>
              <a:t> </a:t>
            </a:r>
            <a:r>
              <a:rPr lang="zh-CN" altLang="en-US" dirty="0"/>
              <a:t>是模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属性：</a:t>
            </a:r>
            <a:endParaRPr lang="en-US" altLang="zh-CN" dirty="0"/>
          </a:p>
          <a:p>
            <a:pPr marL="1371600" lvl="3" indent="0">
              <a:buNone/>
            </a:pPr>
            <a:r>
              <a:rPr lang="pl-PL" altLang="zh-CN" sz="2400" dirty="0"/>
              <a:t>x +</a:t>
            </a:r>
            <a:r>
              <a:rPr lang="pl-PL" altLang="zh-CN" sz="2400" baseline="-25000" dirty="0"/>
              <a:t>w</a:t>
            </a:r>
            <a:r>
              <a:rPr lang="pl-PL" altLang="zh-CN" sz="2400" baseline="30000" dirty="0"/>
              <a:t>t</a:t>
            </a:r>
            <a:r>
              <a:rPr lang="pl-PL" altLang="zh-CN" sz="2400" dirty="0"/>
              <a:t> y </a:t>
            </a:r>
            <a:r>
              <a:rPr lang="en-US" altLang="zh-CN" sz="2400" dirty="0"/>
              <a:t>	</a:t>
            </a:r>
            <a:r>
              <a:rPr lang="pl-PL" altLang="zh-CN" sz="2400" dirty="0"/>
              <a:t>= U2T</a:t>
            </a:r>
            <a:r>
              <a:rPr lang="pl-PL" altLang="zh-CN" sz="2400" baseline="-25000" dirty="0"/>
              <a:t>w</a:t>
            </a:r>
            <a:r>
              <a:rPr lang="pl-PL" altLang="zh-CN" sz="2400" dirty="0"/>
              <a:t>(T2U</a:t>
            </a:r>
            <a:r>
              <a:rPr lang="pl-PL" altLang="zh-CN" sz="2400" baseline="-25000" dirty="0"/>
              <a:t>w</a:t>
            </a:r>
            <a:r>
              <a:rPr lang="pl-PL" altLang="zh-CN" sz="2400" dirty="0"/>
              <a:t>(x) +</a:t>
            </a:r>
            <a:r>
              <a:rPr lang="pl-PL" altLang="zh-CN" sz="2400" baseline="-25000" dirty="0"/>
              <a:t>w</a:t>
            </a:r>
            <a:r>
              <a:rPr lang="pl-PL" altLang="zh-CN" sz="2400" baseline="30000" dirty="0"/>
              <a:t>u</a:t>
            </a:r>
            <a:r>
              <a:rPr lang="pl-PL" altLang="zh-CN" sz="2400" dirty="0"/>
              <a:t> T2U</a:t>
            </a:r>
            <a:r>
              <a:rPr lang="pl-PL" altLang="zh-CN" sz="2400" baseline="-25000" dirty="0"/>
              <a:t>w</a:t>
            </a:r>
            <a:r>
              <a:rPr lang="pl-PL" altLang="zh-CN" sz="2400" dirty="0"/>
              <a:t>(y))</a:t>
            </a:r>
          </a:p>
          <a:p>
            <a:pPr marL="1371600" lvl="3" indent="0">
              <a:buNone/>
            </a:pPr>
            <a:r>
              <a:rPr lang="en-US" altLang="zh-CN" sz="2400" dirty="0"/>
              <a:t>		</a:t>
            </a:r>
            <a:r>
              <a:rPr lang="pl-PL" altLang="zh-CN" sz="2400" dirty="0"/>
              <a:t>= U2T</a:t>
            </a:r>
            <a:r>
              <a:rPr lang="pl-PL" altLang="zh-CN" sz="2400" baseline="-25000" dirty="0"/>
              <a:t>w</a:t>
            </a:r>
            <a:r>
              <a:rPr lang="pl-PL" altLang="zh-CN" sz="2400" dirty="0"/>
              <a:t>[(x</a:t>
            </a:r>
            <a:r>
              <a:rPr lang="pl-PL" altLang="zh-CN" sz="2400" baseline="-25000" dirty="0"/>
              <a:t>w−1</a:t>
            </a:r>
            <a:r>
              <a:rPr lang="pl-PL" altLang="zh-CN" sz="2400" dirty="0"/>
              <a:t>2</a:t>
            </a:r>
            <a:r>
              <a:rPr lang="pl-PL" altLang="zh-CN" sz="2400" baseline="30000" dirty="0"/>
              <a:t>w</a:t>
            </a:r>
            <a:r>
              <a:rPr lang="pl-PL" altLang="zh-CN" sz="2400" dirty="0"/>
              <a:t> + x + y</a:t>
            </a:r>
            <a:r>
              <a:rPr lang="pl-PL" altLang="zh-CN" sz="2400" baseline="-25000" dirty="0"/>
              <a:t>w−1</a:t>
            </a:r>
            <a:r>
              <a:rPr lang="pl-PL" altLang="zh-CN" sz="2400" dirty="0"/>
              <a:t>2</a:t>
            </a:r>
            <a:r>
              <a:rPr lang="pl-PL" altLang="zh-CN" sz="2400" baseline="30000" dirty="0"/>
              <a:t>w</a:t>
            </a:r>
            <a:r>
              <a:rPr lang="pl-PL" altLang="zh-CN" sz="2400" dirty="0"/>
              <a:t> + y) mod 2</a:t>
            </a:r>
            <a:r>
              <a:rPr lang="pl-PL" altLang="zh-CN" sz="2400" baseline="30000" dirty="0"/>
              <a:t>w</a:t>
            </a:r>
            <a:r>
              <a:rPr lang="pl-PL" altLang="zh-CN" sz="2400" dirty="0"/>
              <a:t>]</a:t>
            </a:r>
          </a:p>
          <a:p>
            <a:pPr marL="1371600" lvl="3" indent="0">
              <a:buNone/>
            </a:pPr>
            <a:r>
              <a:rPr lang="en-US" altLang="zh-CN" sz="2400" dirty="0"/>
              <a:t>		</a:t>
            </a:r>
            <a:r>
              <a:rPr lang="pl-PL" altLang="zh-CN" sz="2400" dirty="0"/>
              <a:t>= U2T</a:t>
            </a:r>
            <a:r>
              <a:rPr lang="pl-PL" altLang="zh-CN" sz="2400" baseline="-25000" dirty="0"/>
              <a:t>w</a:t>
            </a:r>
            <a:r>
              <a:rPr lang="pl-PL" altLang="zh-CN" sz="2400" dirty="0"/>
              <a:t>[(x + y) mod 2</a:t>
            </a:r>
            <a:r>
              <a:rPr lang="pl-PL" altLang="zh-CN" sz="2400" baseline="30000" dirty="0"/>
              <a:t>w</a:t>
            </a:r>
            <a:r>
              <a:rPr lang="pl-PL" altLang="zh-CN" sz="2400" dirty="0"/>
              <a:t>]</a:t>
            </a:r>
            <a:endParaRPr lang="en-US" altLang="zh-CN" sz="2400" dirty="0"/>
          </a:p>
          <a:p>
            <a:pPr lvl="2"/>
            <a:r>
              <a:rPr lang="zh-CN" altLang="en-US" dirty="0"/>
              <a:t>可表示范围：</a:t>
            </a:r>
            <a:r>
              <a:rPr lang="es-ES" altLang="zh-CN" dirty="0"/>
              <a:t> −2</a:t>
            </a:r>
            <a:r>
              <a:rPr lang="es-ES" altLang="zh-CN" i="1" baseline="30000" dirty="0"/>
              <a:t>w</a:t>
            </a:r>
            <a:r>
              <a:rPr lang="es-ES" altLang="zh-CN" baseline="30000" dirty="0"/>
              <a:t>−1</a:t>
            </a:r>
            <a:r>
              <a:rPr lang="es-ES" altLang="zh-CN" dirty="0"/>
              <a:t> ≤ </a:t>
            </a:r>
            <a:r>
              <a:rPr lang="es-ES" altLang="zh-CN" i="1" dirty="0"/>
              <a:t>x, y </a:t>
            </a:r>
            <a:r>
              <a:rPr lang="es-ES" altLang="zh-CN" dirty="0"/>
              <a:t>≤ 2</a:t>
            </a:r>
            <a:r>
              <a:rPr lang="es-ES" altLang="zh-CN" i="1" baseline="30000" dirty="0"/>
              <a:t>w</a:t>
            </a:r>
            <a:r>
              <a:rPr lang="es-ES" altLang="zh-CN" baseline="30000" dirty="0"/>
              <a:t>−1</a:t>
            </a:r>
            <a:r>
              <a:rPr lang="es-ES" altLang="zh-CN" dirty="0"/>
              <a:t> − 1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70" y="2453640"/>
            <a:ext cx="794766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85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803526"/>
            <a:ext cx="3648075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0" y="710487"/>
            <a:ext cx="8201333" cy="1207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822" y="2315527"/>
            <a:ext cx="5362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517" y="1900602"/>
            <a:ext cx="56230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bin/d2h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/local/bin/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perl</a:t>
            </a:r>
            <a:endParaRPr lang="en-US" altLang="zh-CN" dirty="0">
              <a:solidFill>
                <a:srgbClr val="000000"/>
              </a:solidFill>
              <a:latin typeface="ZztexMono-Regular"/>
            </a:endParaRP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# Convert list of decimal numbers into hex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</a:t>
            </a:r>
          </a:p>
          <a:p>
            <a:r>
              <a:rPr lang="nn-NO" altLang="zh-CN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nn-NO" altLang="zh-CN" dirty="0">
                <a:solidFill>
                  <a:srgbClr val="000000"/>
                </a:solidFill>
                <a:latin typeface="ZztexMono-Regular"/>
              </a:rPr>
              <a:t>for ($i = 0; $i &lt; @ARGV; $i++)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 "%d\t= 0x%x\n“   $ARGV[$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]  $ARGV[$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]);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bin/d2h</a:t>
            </a:r>
          </a:p>
          <a:p>
            <a:endParaRPr lang="en-US" altLang="zh-CN" i="1" dirty="0">
              <a:solidFill>
                <a:srgbClr val="000000"/>
              </a:solidFill>
              <a:latin typeface="TimesTen-Italic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Ten-Roman"/>
              </a:rPr>
              <a:t>运行：</a:t>
            </a:r>
            <a:endParaRPr lang="en-US" altLang="zh-CN" dirty="0">
              <a:solidFill>
                <a:srgbClr val="000000"/>
              </a:solidFill>
              <a:latin typeface="TimesTen-Roman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ZztexMono-Regular"/>
              </a:rPr>
              <a:t>unix&gt; </a:t>
            </a:r>
            <a:r>
              <a:rPr lang="pt-BR" altLang="zh-CN" i="1" dirty="0">
                <a:solidFill>
                  <a:srgbClr val="000000"/>
                </a:solidFill>
                <a:latin typeface="ZztexMono-Italic"/>
              </a:rPr>
              <a:t>./d2h 100 500 751</a:t>
            </a:r>
          </a:p>
          <a:p>
            <a:endParaRPr lang="en-US" altLang="zh-CN" dirty="0">
              <a:solidFill>
                <a:srgbClr val="000000"/>
              </a:solidFill>
              <a:latin typeface="TimesTen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100 = 0x64</a:t>
            </a:r>
          </a:p>
          <a:p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500 = 0x1f4</a:t>
            </a:r>
          </a:p>
          <a:p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751 = 0x2ef</a:t>
            </a:r>
          </a:p>
        </p:txBody>
      </p:sp>
      <p:sp>
        <p:nvSpPr>
          <p:cNvPr id="4" name="矩形 3"/>
          <p:cNvSpPr/>
          <p:nvPr/>
        </p:nvSpPr>
        <p:spPr>
          <a:xfrm>
            <a:off x="6463862" y="190060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Ten-Roman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Ten-Roman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Ten-Roman"/>
              </a:rPr>
              <a:t>进制转换成</a:t>
            </a:r>
            <a:r>
              <a:rPr lang="en-US" altLang="zh-CN" dirty="0">
                <a:solidFill>
                  <a:srgbClr val="000000"/>
                </a:solidFill>
                <a:latin typeface="TimesTen-Roman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TimesTen-Roman"/>
              </a:rPr>
              <a:t>进制</a:t>
            </a:r>
            <a:endParaRPr lang="en-US" altLang="zh-CN" dirty="0">
              <a:solidFill>
                <a:srgbClr val="000000"/>
              </a:solidFill>
              <a:latin typeface="TimesTen-Roman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bin/h2d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/local/bin/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perl</a:t>
            </a:r>
            <a:endParaRPr lang="en-US" altLang="zh-CN" dirty="0">
              <a:solidFill>
                <a:srgbClr val="000000"/>
              </a:solidFill>
              <a:latin typeface="ZztexMono-Regular"/>
            </a:endParaRP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# Convert list of hex numbers into decimal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</a:t>
            </a:r>
          </a:p>
          <a:p>
            <a:r>
              <a:rPr lang="nn-NO" altLang="zh-CN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nn-NO" altLang="zh-CN" dirty="0">
                <a:solidFill>
                  <a:srgbClr val="000000"/>
                </a:solidFill>
                <a:latin typeface="ZztexMono-Regular"/>
              </a:rPr>
              <a:t>for ($i = 0; $i &lt; @ARGV; $i++) 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= hex($ARGV[$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]);</a:t>
            </a:r>
          </a:p>
          <a:p>
            <a:r>
              <a:rPr lang="nn-NO" altLang="zh-CN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nn-NO" altLang="zh-CN" dirty="0">
                <a:solidFill>
                  <a:srgbClr val="000000"/>
                </a:solidFill>
                <a:latin typeface="ZztexMono-Regular"/>
              </a:rPr>
              <a:t>printf  "0x%x = %d\n"   $val   $val);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 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bin/h2d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1131" y="1208690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进制转换的</a:t>
            </a:r>
            <a:r>
              <a:rPr lang="en-US" altLang="zh-CN" dirty="0" err="1"/>
              <a:t>perl</a:t>
            </a:r>
            <a:r>
              <a:rPr lang="zh-CN" altLang="en-US" dirty="0"/>
              <a:t>示例程序：</a:t>
            </a:r>
          </a:p>
        </p:txBody>
      </p:sp>
    </p:spTree>
    <p:extLst>
      <p:ext uri="{BB962C8B-B14F-4D97-AF65-F5344CB8AC3E}">
        <p14:creationId xmlns:p14="http://schemas.microsoft.com/office/powerpoint/2010/main" val="686416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1315324"/>
            <a:ext cx="5913120" cy="48225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7275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4-bit</a:t>
            </a:r>
            <a:r>
              <a:rPr lang="zh-CN" altLang="en-US" dirty="0"/>
              <a:t>补码加法的可表示结果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97530" y="3817620"/>
            <a:ext cx="2477770" cy="8115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551805" y="2874010"/>
            <a:ext cx="3009265" cy="17551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097530" y="2400300"/>
            <a:ext cx="3223260" cy="1417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77610" y="2400300"/>
            <a:ext cx="2328545" cy="473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5239385" y="2947815"/>
            <a:ext cx="2076449" cy="6078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24487" y="5892581"/>
            <a:ext cx="2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606155" y="3726617"/>
            <a:ext cx="2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00193" y="6127988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即使会溢出，整数运算仍符合交换律和结合律</a:t>
            </a: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241245" y="2595721"/>
            <a:ext cx="3268345" cy="1564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94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78675" y="1255594"/>
            <a:ext cx="7301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语言中不会因溢出而发出错误提示，如果希望判定补码加法是否发生了溢出，该如何实现？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148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56802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加法逆元（负数、减法）</a:t>
            </a:r>
            <a:endParaRPr lang="en-US" altLang="zh-CN" dirty="0"/>
          </a:p>
          <a:p>
            <a:pPr lvl="2"/>
            <a:r>
              <a:rPr lang="zh-CN" altLang="en-US" dirty="0"/>
              <a:t>无符号数：</a:t>
            </a:r>
            <a:endParaRPr lang="en-US" altLang="zh-CN" dirty="0"/>
          </a:p>
          <a:p>
            <a:pPr lvl="3"/>
            <a:r>
              <a:rPr lang="zh-CN" altLang="en-US" dirty="0"/>
              <a:t>加法运算</a:t>
            </a:r>
            <a:r>
              <a:rPr lang="en-US" altLang="zh-CN" dirty="0"/>
              <a:t>+</a:t>
            </a:r>
            <a:r>
              <a:rPr lang="en-US" altLang="zh-CN" baseline="-25000" dirty="0" err="1"/>
              <a:t>w</a:t>
            </a:r>
            <a:r>
              <a:rPr lang="en-US" altLang="zh-CN" baseline="30000" dirty="0" err="1"/>
              <a:t>u</a:t>
            </a:r>
            <a:r>
              <a:rPr lang="zh-CN" altLang="en-US" dirty="0"/>
              <a:t>对每某个值</a:t>
            </a:r>
            <a:r>
              <a:rPr lang="en-US" altLang="zh-CN" dirty="0"/>
              <a:t>x</a:t>
            </a:r>
            <a:r>
              <a:rPr lang="zh-CN" altLang="en-US" dirty="0"/>
              <a:t>，必然有</a:t>
            </a:r>
            <a:r>
              <a:rPr lang="pl-PL" altLang="zh-CN" dirty="0"/>
              <a:t>-</a:t>
            </a:r>
            <a:r>
              <a:rPr lang="pl-PL" altLang="zh-CN" baseline="-25000" dirty="0"/>
              <a:t>w</a:t>
            </a:r>
            <a:r>
              <a:rPr lang="pl-PL" altLang="zh-CN" baseline="30000" dirty="0"/>
              <a:t>u</a:t>
            </a:r>
            <a:r>
              <a:rPr lang="pl-PL" altLang="zh-CN" dirty="0"/>
              <a:t> x </a:t>
            </a:r>
            <a:r>
              <a:rPr lang="zh-CN" altLang="en-US" dirty="0"/>
              <a:t>使得</a:t>
            </a:r>
            <a:r>
              <a:rPr lang="pl-PL" altLang="zh-CN" dirty="0"/>
              <a:t>-</a:t>
            </a:r>
            <a:r>
              <a:rPr lang="pl-PL" altLang="zh-CN" baseline="-25000" dirty="0"/>
              <a:t>w</a:t>
            </a:r>
            <a:r>
              <a:rPr lang="pl-PL" altLang="zh-CN" baseline="30000" dirty="0"/>
              <a:t>u</a:t>
            </a:r>
            <a:r>
              <a:rPr lang="pl-PL" altLang="zh-CN" dirty="0"/>
              <a:t> x </a:t>
            </a:r>
            <a:r>
              <a:rPr lang="en-US" altLang="zh-CN" dirty="0"/>
              <a:t>   </a:t>
            </a:r>
            <a:r>
              <a:rPr lang="pl-PL" altLang="zh-CN" dirty="0"/>
              <a:t>+</a:t>
            </a:r>
            <a:r>
              <a:rPr lang="pl-PL" altLang="zh-CN" baseline="-25000" dirty="0"/>
              <a:t>w</a:t>
            </a:r>
            <a:r>
              <a:rPr lang="pl-PL" altLang="zh-CN" baseline="30000" dirty="0"/>
              <a:t>u</a:t>
            </a:r>
            <a:r>
              <a:rPr lang="pl-PL" altLang="zh-CN" dirty="0"/>
              <a:t> </a:t>
            </a:r>
            <a:r>
              <a:rPr lang="en-US" altLang="zh-CN" dirty="0"/>
              <a:t>    </a:t>
            </a:r>
            <a:r>
              <a:rPr lang="pl-PL" altLang="zh-CN" dirty="0"/>
              <a:t>x = 0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zh-CN" altLang="en-US" dirty="0"/>
              <a:t>有符号数：</a:t>
            </a:r>
            <a:endParaRPr lang="en-US" altLang="zh-CN" dirty="0"/>
          </a:p>
          <a:p>
            <a:pPr lvl="3"/>
            <a:r>
              <a:rPr lang="zh-CN" altLang="en-US" dirty="0"/>
              <a:t>“补码的负”运算</a:t>
            </a:r>
            <a:endParaRPr lang="en-US" altLang="zh-CN" dirty="0"/>
          </a:p>
          <a:p>
            <a:pPr lvl="3"/>
            <a:r>
              <a:rPr lang="zh-CN" altLang="en-US" dirty="0"/>
              <a:t>注意：</a:t>
            </a:r>
            <a:r>
              <a:rPr lang="en-US" altLang="zh-CN" dirty="0" err="1"/>
              <a:t>Tmin</a:t>
            </a:r>
            <a:r>
              <a:rPr lang="zh-CN" altLang="en-US" dirty="0"/>
              <a:t>的逆元是自己，其它的逆元是 </a:t>
            </a:r>
            <a:r>
              <a:rPr lang="en-US" altLang="zh-CN" dirty="0"/>
              <a:t>-x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57" y="2070734"/>
            <a:ext cx="7102977" cy="8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4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25382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2.3.2</a:t>
            </a:r>
            <a:r>
              <a:rPr lang="zh-CN" altLang="en-US" dirty="0"/>
              <a:t> 整数乘法</a:t>
            </a:r>
            <a:endParaRPr lang="en-US" altLang="zh-CN" dirty="0"/>
          </a:p>
          <a:p>
            <a:pPr lvl="1"/>
            <a:r>
              <a:rPr lang="zh-CN" altLang="en-US" dirty="0"/>
              <a:t>无符号整数乘法</a:t>
            </a:r>
            <a:endParaRPr lang="en-US" altLang="zh-CN" dirty="0"/>
          </a:p>
          <a:p>
            <a:pPr lvl="2"/>
            <a:r>
              <a:rPr lang="zh-CN" altLang="en-US" dirty="0"/>
              <a:t>操作数范围：</a:t>
            </a:r>
            <a:r>
              <a:rPr lang="en-US" altLang="zh-CN" dirty="0"/>
              <a:t>0 ≤ </a:t>
            </a:r>
            <a:r>
              <a:rPr lang="en-US" altLang="zh-CN" i="1" dirty="0"/>
              <a:t>x, y </a:t>
            </a:r>
            <a:r>
              <a:rPr lang="en-US" altLang="zh-CN" dirty="0"/>
              <a:t>≤ 2</a:t>
            </a:r>
            <a:r>
              <a:rPr lang="en-US" altLang="zh-CN" i="1" baseline="30000" dirty="0"/>
              <a:t>w</a:t>
            </a:r>
            <a:r>
              <a:rPr lang="en-US" altLang="zh-CN" i="1" dirty="0"/>
              <a:t> </a:t>
            </a:r>
            <a:r>
              <a:rPr lang="en-US" altLang="zh-CN" dirty="0"/>
              <a:t>− 1</a:t>
            </a:r>
            <a:endParaRPr lang="es-ES" altLang="zh-CN" dirty="0"/>
          </a:p>
          <a:p>
            <a:pPr lvl="2"/>
            <a:r>
              <a:rPr lang="zh-CN" altLang="en-US" dirty="0"/>
              <a:t>乘积的范围（</a:t>
            </a:r>
            <a:r>
              <a:rPr lang="en-US" altLang="zh-CN" dirty="0"/>
              <a:t>2w</a:t>
            </a:r>
            <a:r>
              <a:rPr lang="zh-CN" altLang="en-US" dirty="0"/>
              <a:t>位）：</a:t>
            </a:r>
            <a:r>
              <a:rPr lang="pl-PL" altLang="zh-CN" dirty="0"/>
              <a:t>0 </a:t>
            </a:r>
            <a:r>
              <a:rPr lang="en-US" altLang="zh-CN" dirty="0"/>
              <a:t>~</a:t>
            </a:r>
            <a:r>
              <a:rPr lang="pl-PL" altLang="zh-CN" dirty="0"/>
              <a:t> (2w − 1)</a:t>
            </a:r>
            <a:r>
              <a:rPr lang="pl-PL" altLang="zh-CN" baseline="30000" dirty="0"/>
              <a:t>2</a:t>
            </a:r>
            <a:r>
              <a:rPr lang="pl-PL" altLang="zh-CN" dirty="0"/>
              <a:t> =2</a:t>
            </a:r>
            <a:r>
              <a:rPr lang="pl-PL" altLang="zh-CN" baseline="30000" dirty="0"/>
              <a:t>2w</a:t>
            </a:r>
            <a:r>
              <a:rPr lang="pl-PL" altLang="zh-CN" dirty="0"/>
              <a:t> − 2</a:t>
            </a:r>
            <a:r>
              <a:rPr lang="pl-PL" altLang="zh-CN" baseline="30000" dirty="0"/>
              <a:t>w+1</a:t>
            </a:r>
            <a:r>
              <a:rPr lang="pl-PL" altLang="zh-CN" dirty="0"/>
              <a:t> + 1</a:t>
            </a:r>
            <a:endParaRPr lang="en-US" altLang="zh-CN" dirty="0"/>
          </a:p>
          <a:p>
            <a:pPr lvl="2"/>
            <a:r>
              <a:rPr lang="zh-CN" altLang="en-US" dirty="0"/>
              <a:t>可表示范围</a:t>
            </a:r>
            <a:r>
              <a:rPr lang="en-US" altLang="zh-CN" dirty="0"/>
              <a:t>w</a:t>
            </a:r>
            <a:r>
              <a:rPr lang="zh-CN" altLang="en-US" dirty="0"/>
              <a:t>位，等效于：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补码乘法</a:t>
            </a:r>
            <a:endParaRPr lang="en-US" altLang="zh-CN" dirty="0"/>
          </a:p>
          <a:p>
            <a:pPr lvl="2"/>
            <a:r>
              <a:rPr lang="zh-CN" altLang="en-US" dirty="0"/>
              <a:t>在可表示范围内进行截断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57" y="3738032"/>
            <a:ext cx="7320791" cy="365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71" y="5607260"/>
            <a:ext cx="7592377" cy="5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67" y="2274570"/>
            <a:ext cx="9430340" cy="2937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2160" y="1301234"/>
            <a:ext cx="212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dirty="0"/>
              <a:t>截断效果</a:t>
            </a:r>
            <a:r>
              <a:rPr lang="en-US" altLang="zh-CN" dirty="0"/>
              <a:t>: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7132320" y="2983230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7132320" y="3371850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132320" y="3817604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132320" y="4213242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132320" y="4626920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132320" y="5040598"/>
            <a:ext cx="2103120" cy="171482"/>
          </a:xfrm>
          <a:custGeom>
            <a:avLst/>
            <a:gdLst>
              <a:gd name="connsiteX0" fmla="*/ 0 w 2103120"/>
              <a:gd name="connsiteY0" fmla="*/ 11430 h 171482"/>
              <a:gd name="connsiteX1" fmla="*/ 1017270 w 2103120"/>
              <a:gd name="connsiteY1" fmla="*/ 171450 h 171482"/>
              <a:gd name="connsiteX2" fmla="*/ 2103120 w 2103120"/>
              <a:gd name="connsiteY2" fmla="*/ 0 h 1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71482">
                <a:moveTo>
                  <a:pt x="0" y="11430"/>
                </a:moveTo>
                <a:cubicBezTo>
                  <a:pt x="333375" y="92392"/>
                  <a:pt x="666750" y="173355"/>
                  <a:pt x="1017270" y="171450"/>
                </a:cubicBezTo>
                <a:cubicBezTo>
                  <a:pt x="1367790" y="169545"/>
                  <a:pt x="1735455" y="84772"/>
                  <a:pt x="2103120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5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2595" y="425470"/>
            <a:ext cx="1079980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void*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copy_elements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(void *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ele_src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[],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ele_cnt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,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size_t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ele_size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) {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10 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void *result =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malloc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ele_cnt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 *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ele_size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11 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if (result == NULL)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13 	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return NULL;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14 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void *next = result;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15 	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nn-NO" altLang="zh-CN" sz="1100" dirty="0">
                <a:solidFill>
                  <a:srgbClr val="00AEF0"/>
                </a:solidFill>
                <a:latin typeface="StoneSans"/>
              </a:rPr>
              <a:t>16 	</a:t>
            </a:r>
            <a:r>
              <a:rPr lang="nn-NO" altLang="zh-CN" sz="3200" dirty="0">
                <a:solidFill>
                  <a:srgbClr val="000000"/>
                </a:solidFill>
                <a:latin typeface="ZztexMono-Regular"/>
              </a:rPr>
              <a:t>for (i = 0; i &lt; ele_cnt; i++) {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18		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memcpy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(next,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ele_src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[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],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ele_size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20		 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next += </a:t>
            </a:r>
            <a:r>
              <a:rPr lang="en-US" altLang="zh-CN" sz="3200" dirty="0" err="1">
                <a:solidFill>
                  <a:srgbClr val="000000"/>
                </a:solidFill>
                <a:latin typeface="ZztexMono-Regular"/>
              </a:rPr>
              <a:t>ele_size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21 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22 	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return result;</a:t>
            </a:r>
          </a:p>
          <a:p>
            <a:r>
              <a:rPr lang="en-US" altLang="zh-CN" sz="1100" dirty="0">
                <a:solidFill>
                  <a:srgbClr val="00AEF0"/>
                </a:solidFill>
                <a:latin typeface="StoneSans"/>
              </a:rPr>
              <a:t>23 </a:t>
            </a:r>
            <a:r>
              <a:rPr lang="en-US" altLang="zh-CN" sz="32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7003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25382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常数 </a:t>
            </a:r>
            <a:r>
              <a:rPr lang="en-US" altLang="zh-CN" dirty="0"/>
              <a:t>-</a:t>
            </a:r>
            <a:r>
              <a:rPr lang="zh-CN" altLang="en-US" dirty="0"/>
              <a:t>乘法</a:t>
            </a:r>
            <a:endParaRPr lang="en-US" altLang="zh-CN" dirty="0"/>
          </a:p>
          <a:p>
            <a:pPr lvl="2"/>
            <a:r>
              <a:rPr lang="zh-CN" altLang="en-US" dirty="0"/>
              <a:t>使用移位和加法组合计算来替代，以加快运算速度：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以</a:t>
            </a:r>
            <a:r>
              <a:rPr lang="en-US" altLang="zh-CN" dirty="0"/>
              <a:t>x*14</a:t>
            </a:r>
            <a:r>
              <a:rPr lang="zh-CN" altLang="en-US" dirty="0"/>
              <a:t>为例：</a:t>
            </a:r>
            <a:r>
              <a:rPr lang="en-US" altLang="zh-CN" dirty="0"/>
              <a:t>14 =2</a:t>
            </a:r>
            <a:r>
              <a:rPr lang="en-US" altLang="zh-CN" baseline="30000" dirty="0"/>
              <a:t>3</a:t>
            </a:r>
            <a:r>
              <a:rPr lang="en-US" altLang="zh-CN" dirty="0"/>
              <a:t> + 2</a:t>
            </a:r>
            <a:r>
              <a:rPr lang="en-US" altLang="zh-CN" baseline="30000" dirty="0"/>
              <a:t>2</a:t>
            </a:r>
            <a:r>
              <a:rPr lang="en-US" altLang="zh-CN" dirty="0"/>
              <a:t> + 2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zh-CN" altLang="en-US" dirty="0"/>
              <a:t>等效于</a:t>
            </a:r>
            <a:r>
              <a:rPr lang="en-US" altLang="zh-CN" dirty="0"/>
              <a:t>(x&lt;&lt;3) + (x&lt;&lt;2) +(x&lt;&lt;1)</a:t>
            </a:r>
          </a:p>
          <a:p>
            <a:pPr marL="914400" lvl="2" indent="0">
              <a:buNone/>
            </a:pPr>
            <a:r>
              <a:rPr lang="zh-CN" altLang="en-US" i="1" dirty="0"/>
              <a:t>无论对无符号</a:t>
            </a:r>
            <a:r>
              <a:rPr lang="en-US" altLang="zh-CN" i="1" dirty="0"/>
              <a:t>/</a:t>
            </a:r>
            <a:r>
              <a:rPr lang="zh-CN" altLang="en-US" i="1" dirty="0"/>
              <a:t>有符号整数，以及是否溢出，*和移位加法组合结果都等效</a:t>
            </a:r>
            <a:endParaRPr lang="en-US" altLang="zh-CN" i="1" dirty="0"/>
          </a:p>
          <a:p>
            <a:pPr lvl="2"/>
            <a:r>
              <a:rPr lang="zh-CN" altLang="en-US" dirty="0"/>
              <a:t>除以</a:t>
            </a:r>
            <a:r>
              <a:rPr lang="en-US" altLang="zh-CN" dirty="0"/>
              <a:t>2</a:t>
            </a:r>
            <a:r>
              <a:rPr lang="zh-CN" altLang="en-US" dirty="0"/>
              <a:t>的幂</a:t>
            </a:r>
            <a:endParaRPr lang="en-US" altLang="zh-CN" dirty="0"/>
          </a:p>
          <a:p>
            <a:pPr lvl="3"/>
            <a:r>
              <a:rPr lang="zh-CN" altLang="en-US" dirty="0"/>
              <a:t>使用右移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30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3821"/>
            <a:ext cx="10972800" cy="608845"/>
          </a:xfrm>
        </p:spPr>
        <p:txBody>
          <a:bodyPr/>
          <a:lstStyle/>
          <a:p>
            <a:r>
              <a:rPr lang="en-US" altLang="zh-CN" dirty="0"/>
              <a:t>2.4.1</a:t>
            </a:r>
            <a:r>
              <a:rPr lang="zh-CN" altLang="en-US" dirty="0"/>
              <a:t> 二进制小数</a:t>
            </a:r>
            <a:endParaRPr lang="en-US" altLang="zh-CN" dirty="0"/>
          </a:p>
          <a:p>
            <a:pPr lvl="1"/>
            <a:r>
              <a:rPr lang="zh-CN" altLang="en-US" dirty="0"/>
              <a:t>十进制小数表示：</a:t>
            </a:r>
            <a:r>
              <a:rPr lang="en-US" altLang="zh-CN" dirty="0"/>
              <a:t>d</a:t>
            </a:r>
            <a:r>
              <a:rPr lang="en-US" altLang="zh-CN" baseline="-25000" dirty="0"/>
              <a:t>m</a:t>
            </a:r>
            <a:r>
              <a:rPr lang="en-US" altLang="zh-CN" dirty="0"/>
              <a:t>d</a:t>
            </a:r>
            <a:r>
              <a:rPr lang="en-US" altLang="zh-CN" baseline="-25000" dirty="0"/>
              <a:t>m−1</a:t>
            </a:r>
            <a:r>
              <a:rPr lang="en-US" altLang="zh-CN" dirty="0"/>
              <a:t> . . . d</a:t>
            </a:r>
            <a:r>
              <a:rPr lang="en-US" altLang="zh-CN" baseline="-25000" dirty="0"/>
              <a:t>1</a:t>
            </a:r>
            <a:r>
              <a:rPr lang="en-US" altLang="zh-CN" dirty="0"/>
              <a:t>d</a:t>
            </a:r>
            <a:r>
              <a:rPr lang="en-US" altLang="zh-CN" baseline="-25000" dirty="0"/>
              <a:t>0  </a:t>
            </a:r>
            <a:r>
              <a:rPr lang="en-US" altLang="zh-CN" sz="4400" dirty="0">
                <a:solidFill>
                  <a:srgbClr val="FF0000"/>
                </a:solidFill>
              </a:rPr>
              <a:t>.</a:t>
            </a:r>
            <a:r>
              <a:rPr lang="zh-CN" altLang="en-US" dirty="0"/>
              <a:t>  </a:t>
            </a:r>
            <a:r>
              <a:rPr lang="en-US" altLang="zh-CN" dirty="0"/>
              <a:t>d</a:t>
            </a:r>
            <a:r>
              <a:rPr lang="en-US" altLang="zh-CN" baseline="-25000" dirty="0"/>
              <a:t>−1</a:t>
            </a:r>
            <a:r>
              <a:rPr lang="en-US" altLang="zh-CN" dirty="0"/>
              <a:t>d</a:t>
            </a:r>
            <a:r>
              <a:rPr lang="en-US" altLang="zh-CN" baseline="-25000" dirty="0"/>
              <a:t>−2</a:t>
            </a:r>
            <a:r>
              <a:rPr lang="en-US" altLang="zh-CN" dirty="0"/>
              <a:t> . . . d</a:t>
            </a:r>
            <a:r>
              <a:rPr lang="en-US" altLang="zh-CN" baseline="-25000" dirty="0"/>
              <a:t>−n</a:t>
            </a:r>
          </a:p>
          <a:p>
            <a:pPr lvl="1"/>
            <a:endParaRPr lang="en-US" altLang="zh-CN" baseline="-25000" dirty="0"/>
          </a:p>
          <a:p>
            <a:pPr marL="457200" lvl="1" indent="0">
              <a:buNone/>
            </a:pPr>
            <a:r>
              <a:rPr lang="en-US" altLang="zh-CN" dirty="0"/>
              <a:t>12.34</a:t>
            </a:r>
            <a:r>
              <a:rPr lang="en-US" altLang="zh-CN" baseline="-25000" dirty="0"/>
              <a:t>10</a:t>
            </a:r>
            <a:r>
              <a:rPr lang="en-US" altLang="zh-CN" dirty="0"/>
              <a:t>= 1×10</a:t>
            </a:r>
            <a:r>
              <a:rPr lang="en-US" altLang="zh-CN" baseline="30000" dirty="0"/>
              <a:t>1</a:t>
            </a:r>
            <a:r>
              <a:rPr lang="en-US" altLang="zh-CN" dirty="0"/>
              <a:t> + 2×10</a:t>
            </a:r>
            <a:r>
              <a:rPr lang="en-US" altLang="zh-CN" baseline="30000" dirty="0"/>
              <a:t>0</a:t>
            </a:r>
            <a:r>
              <a:rPr lang="en-US" altLang="zh-CN" dirty="0"/>
              <a:t> +3×10</a:t>
            </a:r>
            <a:r>
              <a:rPr lang="en-US" altLang="zh-CN" baseline="30000" dirty="0"/>
              <a:t>−1</a:t>
            </a:r>
            <a:r>
              <a:rPr lang="en-US" altLang="zh-CN" dirty="0"/>
              <a:t>+4×10</a:t>
            </a:r>
            <a:r>
              <a:rPr lang="en-US" altLang="zh-CN" baseline="30000" dirty="0"/>
              <a:t>−2</a:t>
            </a:r>
            <a:r>
              <a:rPr lang="en-US" altLang="zh-CN" dirty="0"/>
              <a:t> </a:t>
            </a:r>
          </a:p>
          <a:p>
            <a:pPr lvl="1"/>
            <a:endParaRPr lang="en-US" altLang="zh-CN" baseline="-25000" dirty="0"/>
          </a:p>
          <a:p>
            <a:pPr lvl="1"/>
            <a:r>
              <a:rPr lang="zh-CN" altLang="en-US" dirty="0"/>
              <a:t>二进制小数表示：</a:t>
            </a:r>
            <a:r>
              <a:rPr lang="en-US" altLang="zh-CN" dirty="0"/>
              <a:t>b</a:t>
            </a:r>
            <a:r>
              <a:rPr lang="en-US" altLang="zh-CN" baseline="-25000" dirty="0"/>
              <a:t>m</a:t>
            </a:r>
            <a:r>
              <a:rPr lang="en-US" altLang="zh-CN" dirty="0"/>
              <a:t>b</a:t>
            </a:r>
            <a:r>
              <a:rPr lang="en-US" altLang="zh-CN" baseline="-25000" dirty="0"/>
              <a:t>m−1</a:t>
            </a:r>
            <a:r>
              <a:rPr lang="en-US" altLang="zh-CN" dirty="0"/>
              <a:t> . . . b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−1</a:t>
            </a:r>
            <a:r>
              <a:rPr lang="en-US" altLang="zh-CN" dirty="0"/>
              <a:t>b</a:t>
            </a:r>
            <a:r>
              <a:rPr lang="en-US" altLang="zh-CN" baseline="-25000" dirty="0"/>
              <a:t>−2</a:t>
            </a:r>
            <a:r>
              <a:rPr lang="en-US" altLang="zh-CN" dirty="0"/>
              <a:t> . . .b</a:t>
            </a:r>
            <a:r>
              <a:rPr lang="en-US" altLang="zh-CN" baseline="-25000" dirty="0"/>
              <a:t>−(n−1)</a:t>
            </a:r>
            <a:r>
              <a:rPr lang="en-US" altLang="zh-CN" dirty="0"/>
              <a:t>b</a:t>
            </a:r>
            <a:r>
              <a:rPr lang="en-US" altLang="zh-CN" baseline="-25000" dirty="0"/>
              <a:t>−n</a:t>
            </a:r>
          </a:p>
          <a:p>
            <a:pPr lvl="1"/>
            <a:endParaRPr lang="en-US" altLang="zh-CN" baseline="-25000" dirty="0"/>
          </a:p>
          <a:p>
            <a:pPr lvl="1"/>
            <a:endParaRPr lang="en-US" altLang="zh-CN" baseline="-25000" dirty="0"/>
          </a:p>
          <a:p>
            <a:pPr lvl="1"/>
            <a:endParaRPr lang="en-US" altLang="zh-CN" baseline="-25000" dirty="0"/>
          </a:p>
          <a:p>
            <a:pPr lvl="1"/>
            <a:endParaRPr lang="en-US" altLang="zh-CN" baseline="-25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536" y="1968270"/>
            <a:ext cx="2227626" cy="873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31" y="4657724"/>
            <a:ext cx="6192611" cy="9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19" y="1738312"/>
            <a:ext cx="4181475" cy="3381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9919" y="1284514"/>
            <a:ext cx="266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小数点位置与位的权重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8057" y="1284514"/>
            <a:ext cx="3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字长有限，只能近似表示实数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94" y="2002713"/>
            <a:ext cx="3267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9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25382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2.4.2</a:t>
            </a:r>
            <a:r>
              <a:rPr lang="zh-CN" altLang="en-US" dirty="0"/>
              <a:t> </a:t>
            </a:r>
            <a:r>
              <a:rPr lang="en-US" altLang="zh-CN" dirty="0"/>
              <a:t>IEEE 754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zh-CN" altLang="en-US" dirty="0"/>
              <a:t>构成：</a:t>
            </a:r>
            <a:r>
              <a:rPr lang="en-US" altLang="zh-CN" dirty="0"/>
              <a:t>V = (−1)</a:t>
            </a:r>
            <a:r>
              <a:rPr lang="en-US" altLang="zh-CN" baseline="30000" dirty="0"/>
              <a:t>s</a:t>
            </a:r>
            <a:r>
              <a:rPr lang="en-US" altLang="zh-CN" dirty="0"/>
              <a:t> ×M × 2</a:t>
            </a:r>
            <a:r>
              <a:rPr lang="en-US" altLang="zh-CN" baseline="30000" dirty="0"/>
              <a:t>E</a:t>
            </a:r>
          </a:p>
          <a:p>
            <a:pPr lvl="1"/>
            <a:endParaRPr lang="en-US" altLang="zh-CN" baseline="-25000" dirty="0"/>
          </a:p>
          <a:p>
            <a:pPr lvl="1"/>
            <a:endParaRPr lang="en-US" altLang="zh-CN" baseline="-25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17076" y="2490952"/>
            <a:ext cx="7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1890" y="2490952"/>
            <a:ext cx="7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尾数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70786" y="2490952"/>
            <a:ext cx="7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阶码</a:t>
            </a:r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37490" y="2102069"/>
            <a:ext cx="588579" cy="3888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</p:cNvCxnSpPr>
          <p:nvPr/>
        </p:nvCxnSpPr>
        <p:spPr>
          <a:xfrm flipH="1" flipV="1">
            <a:off x="4330261" y="2207173"/>
            <a:ext cx="21022" cy="283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302471" y="2102069"/>
            <a:ext cx="352095" cy="3888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69" y="3698777"/>
            <a:ext cx="6010275" cy="2457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17076" y="3555510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单精度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17076" y="4558170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76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62865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2.1.2</a:t>
            </a:r>
            <a:r>
              <a:rPr lang="zh-CN" altLang="en-US" dirty="0"/>
              <a:t> 数据的大小</a:t>
            </a:r>
            <a:endParaRPr lang="en-US" altLang="zh-CN" dirty="0"/>
          </a:p>
          <a:p>
            <a:pPr lvl="1"/>
            <a:r>
              <a:rPr lang="zh-CN" altLang="en-US" dirty="0"/>
              <a:t>字（</a:t>
            </a:r>
            <a:r>
              <a:rPr lang="en-US" altLang="zh-CN" dirty="0"/>
              <a:t>word</a:t>
            </a:r>
            <a:r>
              <a:rPr lang="zh-CN" altLang="en-US" dirty="0"/>
              <a:t>）、字长</a:t>
            </a:r>
            <a:endParaRPr lang="en-US" altLang="zh-CN" dirty="0"/>
          </a:p>
          <a:p>
            <a:pPr lvl="2"/>
            <a:r>
              <a:rPr lang="zh-CN" altLang="en-US" dirty="0"/>
              <a:t>每种结构的计算机都有固定长的的二进制位作为一个字，用于指明整数和指针数据的</a:t>
            </a:r>
            <a:r>
              <a:rPr lang="zh-CN" altLang="en-US" b="1" dirty="0">
                <a:solidFill>
                  <a:srgbClr val="00B0F0"/>
                </a:solidFill>
              </a:rPr>
              <a:t>标称大小</a:t>
            </a:r>
            <a:r>
              <a:rPr lang="zh-CN" altLang="en-US" dirty="0"/>
              <a:t>（</a:t>
            </a:r>
            <a:r>
              <a:rPr lang="en-US" altLang="zh-CN" dirty="0"/>
              <a:t>normal size</a:t>
            </a:r>
            <a:r>
              <a:rPr lang="zh-CN" altLang="en-US" dirty="0"/>
              <a:t>）。属于硬件概念，常见的有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位字长两种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语言数据大小在两种机器上略有不同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指令中的数据类型</a:t>
            </a:r>
            <a:endParaRPr lang="en-US" altLang="zh-CN" dirty="0"/>
          </a:p>
          <a:p>
            <a:pPr lvl="2"/>
            <a:r>
              <a:rPr lang="zh-CN" altLang="en-US" dirty="0"/>
              <a:t>硬件架构相关</a:t>
            </a:r>
            <a:endParaRPr lang="en-US" altLang="zh-CN" dirty="0"/>
          </a:p>
          <a:p>
            <a:pPr lvl="2"/>
            <a:r>
              <a:rPr lang="en-US" altLang="zh-CN" dirty="0"/>
              <a:t>1/2/4/8</a:t>
            </a:r>
            <a:r>
              <a:rPr lang="zh-CN" altLang="en-US" dirty="0"/>
              <a:t>字节整数，</a:t>
            </a:r>
            <a:r>
              <a:rPr lang="en-US" altLang="zh-CN" dirty="0"/>
              <a:t>4/8</a:t>
            </a:r>
            <a:r>
              <a:rPr lang="zh-CN" altLang="en-US" dirty="0"/>
              <a:t>字节浮点数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语言数据类型</a:t>
            </a:r>
            <a:endParaRPr lang="en-US" altLang="zh-CN" dirty="0"/>
          </a:p>
          <a:p>
            <a:pPr lvl="2"/>
            <a:r>
              <a:rPr lang="zh-CN" altLang="en-US" dirty="0"/>
              <a:t>软件概念</a:t>
            </a:r>
            <a:endParaRPr lang="en-US" altLang="zh-CN" dirty="0"/>
          </a:p>
          <a:p>
            <a:pPr lvl="2"/>
            <a:r>
              <a:rPr lang="en-US" altLang="zh-CN" dirty="0"/>
              <a:t>char/short/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/long/float/double/…</a:t>
            </a:r>
          </a:p>
        </p:txBody>
      </p:sp>
    </p:spTree>
    <p:extLst>
      <p:ext uri="{BB962C8B-B14F-4D97-AF65-F5344CB8AC3E}">
        <p14:creationId xmlns:p14="http://schemas.microsoft.com/office/powerpoint/2010/main" val="20973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5" y="876629"/>
            <a:ext cx="5953125" cy="2876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5904" y="876629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规格化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25904" y="1654394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非规格化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425904" y="2432159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无穷大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25904" y="3194642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非数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612" y="4146330"/>
            <a:ext cx="6381750" cy="2324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851" y="4146330"/>
            <a:ext cx="14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位浮点格式可表示的值</a:t>
            </a:r>
            <a:endParaRPr lang="en-US" altLang="zh-CN" dirty="0"/>
          </a:p>
          <a:p>
            <a:r>
              <a:rPr lang="en-US" altLang="zh-CN" dirty="0"/>
              <a:t>k=3</a:t>
            </a:r>
          </a:p>
          <a:p>
            <a:r>
              <a:rPr lang="en-US" altLang="zh-CN" dirty="0"/>
              <a:t>n=2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95232" y="585216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阶码为移码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规格化尾数格式</a:t>
            </a:r>
          </a:p>
        </p:txBody>
      </p:sp>
    </p:spTree>
    <p:extLst>
      <p:ext uri="{BB962C8B-B14F-4D97-AF65-F5344CB8AC3E}">
        <p14:creationId xmlns:p14="http://schemas.microsoft.com/office/powerpoint/2010/main" val="1347354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32" y="737235"/>
            <a:ext cx="7800975" cy="571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947" y="875487"/>
            <a:ext cx="240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位浮点格式</a:t>
            </a:r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/>
              <a:t>负值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181600" y="1381125"/>
            <a:ext cx="9525" cy="5071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00700" y="1381125"/>
            <a:ext cx="9525" cy="5071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03600" y="163830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03600" y="2657475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03600" y="291465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03600" y="314325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03600" y="335280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3600" y="571500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403600" y="5953125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03600" y="6181725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03600" y="4419600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03600" y="4657725"/>
            <a:ext cx="7781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75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5850" y="754380"/>
            <a:ext cx="8275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小数的舍入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dirty="0"/>
              <a:t>由于浮点数位数有限，存在一个表示范围和精度的问题。对于数值</a:t>
            </a:r>
            <a:r>
              <a:rPr lang="en-US" altLang="zh-CN" dirty="0"/>
              <a:t>x</a:t>
            </a:r>
            <a:r>
              <a:rPr lang="zh-CN" altLang="en-US" dirty="0"/>
              <a:t>，只能用浮点数可以表示的最接近数值</a:t>
            </a:r>
            <a:r>
              <a:rPr lang="en-US" altLang="zh-CN" dirty="0"/>
              <a:t>x‘</a:t>
            </a:r>
            <a:r>
              <a:rPr lang="zh-CN" altLang="en-US" dirty="0"/>
              <a:t>来近似表示。这就是舍入（</a:t>
            </a:r>
            <a:r>
              <a:rPr lang="en-US" altLang="zh-CN" dirty="0"/>
              <a:t>rounding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	IEEE</a:t>
            </a:r>
            <a:r>
              <a:rPr lang="zh-CN" altLang="en-US" dirty="0"/>
              <a:t>浮点数规定了</a:t>
            </a:r>
            <a:r>
              <a:rPr lang="en-US" altLang="zh-CN" dirty="0"/>
              <a:t>4</a:t>
            </a:r>
            <a:r>
              <a:rPr lang="zh-CN" altLang="en-US" dirty="0"/>
              <a:t>种舍入方式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89" y="1954709"/>
            <a:ext cx="7976745" cy="20821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15150" y="1954709"/>
            <a:ext cx="765810" cy="45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71790" y="1954709"/>
            <a:ext cx="765810" cy="45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78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25382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2.4.3</a:t>
            </a:r>
            <a:r>
              <a:rPr lang="zh-CN" altLang="en-US" dirty="0"/>
              <a:t> 浮点运算</a:t>
            </a:r>
            <a:endParaRPr lang="en-US" altLang="zh-CN" dirty="0"/>
          </a:p>
          <a:p>
            <a:endParaRPr lang="en-US" altLang="zh-CN" baseline="-25000" dirty="0"/>
          </a:p>
          <a:p>
            <a:pPr lvl="1"/>
            <a:endParaRPr lang="en-US" altLang="zh-CN" baseline="-25000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2539848"/>
            <a:ext cx="7931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浮点数上溢出会导致无穷大</a:t>
            </a:r>
            <a:r>
              <a:rPr lang="en-US" altLang="zh-CN" sz="2400" dirty="0"/>
              <a:t>+∞</a:t>
            </a:r>
            <a:r>
              <a:rPr lang="zh-CN" altLang="en-US" sz="2400" dirty="0"/>
              <a:t>，但正数乘积仍未正数；</a:t>
            </a:r>
            <a:endParaRPr lang="en-US" altLang="zh-CN" sz="2400" dirty="0"/>
          </a:p>
          <a:p>
            <a:r>
              <a:rPr lang="zh-CN" altLang="en-US" sz="2400" dirty="0"/>
              <a:t>由于位数有限以及溢出效应，浮点数运算不符合结合律；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i="1" dirty="0"/>
              <a:t>例如：</a:t>
            </a:r>
            <a:r>
              <a:rPr lang="en-US" altLang="zh-CN" sz="2400" i="1" dirty="0"/>
              <a:t>C</a:t>
            </a:r>
            <a:r>
              <a:rPr lang="zh-CN" altLang="en-US" sz="2400" i="1" dirty="0"/>
              <a:t>语言表达式</a:t>
            </a:r>
            <a:r>
              <a:rPr lang="en-US" altLang="zh-CN" sz="2400" i="1" dirty="0"/>
              <a:t>(3.14+1e20)-1e20</a:t>
            </a:r>
            <a:r>
              <a:rPr lang="zh-CN" altLang="en-US" sz="2400" i="1" dirty="0"/>
              <a:t>通常会得到</a:t>
            </a:r>
            <a:r>
              <a:rPr lang="en-US" altLang="zh-CN" sz="2400" i="1" dirty="0"/>
              <a:t>0.0 </a:t>
            </a:r>
          </a:p>
          <a:p>
            <a:r>
              <a:rPr lang="en-US" altLang="zh-CN" sz="2400" i="1" dirty="0"/>
              <a:t>	</a:t>
            </a:r>
            <a:r>
              <a:rPr lang="zh-CN" altLang="en-US" sz="2400" i="1" dirty="0"/>
              <a:t>而</a:t>
            </a:r>
            <a:r>
              <a:rPr lang="en-US" altLang="zh-CN" sz="2400" i="1" dirty="0"/>
              <a:t> 3.14+(1e20-1e20) </a:t>
            </a:r>
            <a:r>
              <a:rPr lang="zh-CN" altLang="en-US" sz="2400" i="1" dirty="0"/>
              <a:t>则得到</a:t>
            </a:r>
            <a:r>
              <a:rPr lang="en-US" altLang="zh-CN" sz="2400" i="1" dirty="0"/>
              <a:t> 3.14.</a:t>
            </a:r>
          </a:p>
          <a:p>
            <a:endParaRPr lang="en-US" altLang="zh-CN" sz="2400" i="1" dirty="0"/>
          </a:p>
          <a:p>
            <a:r>
              <a:rPr lang="zh-CN" altLang="en-US" sz="2400" dirty="0"/>
              <a:t>要考虑可移植性、预防可能出现的计算错误或安全漏洞</a:t>
            </a:r>
          </a:p>
        </p:txBody>
      </p:sp>
    </p:spTree>
    <p:extLst>
      <p:ext uri="{BB962C8B-B14F-4D97-AF65-F5344CB8AC3E}">
        <p14:creationId xmlns:p14="http://schemas.microsoft.com/office/powerpoint/2010/main" val="33067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9610" y="61374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2.4.4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语言中的浮点数</a:t>
            </a:r>
            <a:endParaRPr lang="en-US" altLang="zh-CN" dirty="0"/>
          </a:p>
          <a:p>
            <a:pPr lvl="1"/>
            <a:r>
              <a:rPr lang="zh-CN" altLang="en-US" dirty="0"/>
              <a:t>两种浮点数类型：</a:t>
            </a:r>
            <a:r>
              <a:rPr lang="en-US" altLang="zh-CN" dirty="0"/>
              <a:t>float 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</a:p>
          <a:p>
            <a:pPr lvl="1"/>
            <a:r>
              <a:rPr lang="en-US" altLang="zh-CN" dirty="0"/>
              <a:t>C99</a:t>
            </a:r>
            <a:r>
              <a:rPr lang="zh-CN" altLang="en-US" dirty="0"/>
              <a:t>包含第三种浮点数类型：</a:t>
            </a:r>
            <a:r>
              <a:rPr lang="en-US" altLang="zh-CN" dirty="0"/>
              <a:t>long double</a:t>
            </a:r>
          </a:p>
          <a:p>
            <a:pPr lvl="1"/>
            <a:r>
              <a:rPr lang="zh-CN" altLang="en-US" dirty="0"/>
              <a:t>整数和浮点数转换规则：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zh-CN" altLang="en-US" dirty="0"/>
              <a:t>转换为</a:t>
            </a:r>
            <a:r>
              <a:rPr lang="en-US" altLang="zh-CN" dirty="0"/>
              <a:t>float</a:t>
            </a:r>
            <a:r>
              <a:rPr lang="zh-CN" altLang="en-US" dirty="0"/>
              <a:t>，不会溢出，可能被舍入；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zh-CN" altLang="en-US" dirty="0"/>
              <a:t>或</a:t>
            </a:r>
            <a:r>
              <a:rPr lang="en-US" altLang="zh-CN" dirty="0"/>
              <a:t>float</a:t>
            </a:r>
            <a:r>
              <a:rPr lang="zh-CN" altLang="en-US" dirty="0"/>
              <a:t>转换为</a:t>
            </a:r>
            <a:r>
              <a:rPr lang="en-US" altLang="zh-CN" dirty="0"/>
              <a:t>double</a:t>
            </a:r>
            <a:r>
              <a:rPr lang="zh-CN" altLang="en-US" dirty="0"/>
              <a:t>，能够准确表示</a:t>
            </a:r>
            <a:endParaRPr lang="en-US" altLang="zh-CN" dirty="0"/>
          </a:p>
          <a:p>
            <a:pPr lvl="2"/>
            <a:r>
              <a:rPr lang="en-US" altLang="zh-CN" dirty="0"/>
              <a:t>double</a:t>
            </a:r>
            <a:r>
              <a:rPr lang="zh-CN" altLang="en-US" dirty="0"/>
              <a:t>转换为</a:t>
            </a:r>
            <a:r>
              <a:rPr lang="en-US" altLang="zh-CN" dirty="0"/>
              <a:t>float</a:t>
            </a:r>
            <a:r>
              <a:rPr lang="zh-CN" altLang="en-US" dirty="0"/>
              <a:t>，可能会溢出</a:t>
            </a:r>
            <a:r>
              <a:rPr lang="en-US" altLang="zh-CN" dirty="0"/>
              <a:t>+∞</a:t>
            </a:r>
            <a:r>
              <a:rPr lang="zh-CN" altLang="en-US" dirty="0"/>
              <a:t>或</a:t>
            </a:r>
            <a:r>
              <a:rPr lang="en-US" altLang="zh-CN" dirty="0"/>
              <a:t>- ∞</a:t>
            </a:r>
            <a:r>
              <a:rPr lang="zh-CN" altLang="en-US" dirty="0"/>
              <a:t>，也可能会舍入</a:t>
            </a:r>
            <a:endParaRPr lang="en-US" altLang="zh-CN" dirty="0"/>
          </a:p>
          <a:p>
            <a:pPr lvl="2"/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转换为</a:t>
            </a:r>
            <a:r>
              <a:rPr lang="en-US" altLang="zh-CN" dirty="0" err="1"/>
              <a:t>int</a:t>
            </a:r>
            <a:r>
              <a:rPr lang="zh-CN" altLang="en-US" dirty="0"/>
              <a:t>，可能会溢出，如果需要舍入则是向零舍入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baseline="-25000" dirty="0"/>
          </a:p>
          <a:p>
            <a:pPr lvl="1"/>
            <a:endParaRPr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3925958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199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522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5522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7199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5599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4684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5751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5599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4804510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5751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5599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4774798" y="6172200"/>
            <a:ext cx="6655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TMin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5599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4684714" y="49530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5599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4684714" y="52578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7427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7427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7427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7427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7427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5751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5751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5751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7732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7656514" y="1524000"/>
            <a:ext cx="1143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7656514" y="1828800"/>
            <a:ext cx="1447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r>
              <a:rPr lang="en-US" dirty="0">
                <a:latin typeface="Calibri" pitchFamily="34" charset="0"/>
              </a:rPr>
              <a:t> –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7732714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7732715" y="2819400"/>
            <a:ext cx="11031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r>
              <a:rPr lang="en-US" i="1" dirty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+ 1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2209801" y="4549776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4495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9088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9277352" y="2895601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4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051560" y="1220789"/>
            <a:ext cx="4922203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2’s Comp.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Unsigned</a:t>
            </a:r>
          </a:p>
          <a:p>
            <a:pPr lvl="1" eaLnBrk="1" hangingPunct="1">
              <a:defRPr/>
            </a:pPr>
            <a:r>
              <a:rPr lang="en-US" dirty="0"/>
              <a:t>Ordering Inversion</a:t>
            </a:r>
          </a:p>
          <a:p>
            <a:pPr lvl="1" eaLnBrk="1" hangingPunct="1">
              <a:defRPr/>
            </a:pPr>
            <a:r>
              <a:rPr lang="en-US" dirty="0"/>
              <a:t>Negative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Big Positive</a:t>
            </a:r>
          </a:p>
        </p:txBody>
      </p:sp>
    </p:spTree>
    <p:extLst>
      <p:ext uri="{BB962C8B-B14F-4D97-AF65-F5344CB8AC3E}">
        <p14:creationId xmlns:p14="http://schemas.microsoft.com/office/powerpoint/2010/main" val="2898168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866F-1CF7-4617-B977-EA500AD9FA7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1673805"/>
            <a:ext cx="7429500" cy="4229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0565" y="961395"/>
            <a:ext cx="499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练习题：</a:t>
            </a:r>
            <a:r>
              <a:rPr lang="en-US" altLang="zh-CN" dirty="0"/>
              <a:t>32</a:t>
            </a:r>
            <a:r>
              <a:rPr lang="zh-CN" altLang="en-US" dirty="0"/>
              <a:t>位机器上</a:t>
            </a:r>
            <a:r>
              <a:rPr lang="en-US" altLang="zh-CN" dirty="0"/>
              <a:t>,A~J</a:t>
            </a:r>
            <a:r>
              <a:rPr lang="zh-CN" altLang="en-US" dirty="0"/>
              <a:t>上的数值是多少？</a:t>
            </a:r>
          </a:p>
        </p:txBody>
      </p:sp>
      <p:sp>
        <p:nvSpPr>
          <p:cNvPr id="5" name="椭圆 4"/>
          <p:cNvSpPr/>
          <p:nvPr/>
        </p:nvSpPr>
        <p:spPr>
          <a:xfrm>
            <a:off x="4025770" y="1673805"/>
            <a:ext cx="1440160" cy="270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25770" y="2483895"/>
            <a:ext cx="1440160" cy="270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22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248" y="651383"/>
            <a:ext cx="7137400" cy="728405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Alignment(</a:t>
            </a:r>
            <a:r>
              <a:rPr lang="zh-CN" altLang="en-US" dirty="0">
                <a:ea typeface="宋体" pitchFamily="2" charset="-122"/>
              </a:rPr>
              <a:t>对齐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5286" y="1978533"/>
            <a:ext cx="8737600" cy="4503284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目前机器字长一般为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位或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位，而存储器地址按字节编址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指令系统支持对字节、半字、字及双字的运算，也有位处理指令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各种不同长度的数据存放时，有两种处理方式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按边界对齐 （假定</a:t>
            </a:r>
            <a:r>
              <a:rPr lang="zh-CN" altLang="en-US" sz="22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存储字</a:t>
            </a:r>
            <a:r>
              <a:rPr lang="zh-CN" altLang="en-US" sz="22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的宽度为</a:t>
            </a:r>
            <a:r>
              <a:rPr lang="en-US" altLang="zh-CN" sz="22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位，按字节编址）</a:t>
            </a:r>
            <a:endParaRPr lang="en-US" altLang="zh-CN" sz="2200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字地址：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低两位为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半字地址：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低位为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字节地址：任意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3333FF"/>
              </a:buClr>
            </a:pPr>
            <a:r>
              <a:rPr lang="zh-CN" altLang="en-US" sz="22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不按边界对齐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坏处：可能会增加访存次数！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（学了存储器组织后会更明白！）</a:t>
            </a:r>
            <a:endParaRPr lang="en-US" altLang="zh-CN" sz="22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1401637" y="1448308"/>
            <a:ext cx="8472487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sz="2400" b="1" dirty="0">
                <a:ea typeface="黑体" pitchFamily="49" charset="-122"/>
              </a:rPr>
              <a:t>Alignment: 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49" charset="-122"/>
              </a:rPr>
              <a:t>要求数据的地址是相应的边界地址</a:t>
            </a:r>
            <a:endParaRPr lang="en-US" altLang="zh-CN" sz="24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grpSp>
        <p:nvGrpSpPr>
          <p:cNvPr id="523269" name="Group 5"/>
          <p:cNvGrpSpPr>
            <a:grpSpLocks/>
          </p:cNvGrpSpPr>
          <p:nvPr/>
        </p:nvGrpSpPr>
        <p:grpSpPr bwMode="auto">
          <a:xfrm>
            <a:off x="4773487" y="3756534"/>
            <a:ext cx="4967287" cy="803275"/>
            <a:chOff x="2267" y="2048"/>
            <a:chExt cx="3129" cy="506"/>
          </a:xfrm>
        </p:grpSpPr>
        <p:sp>
          <p:nvSpPr>
            <p:cNvPr id="523270" name="Text Box 6"/>
            <p:cNvSpPr txBox="1">
              <a:spLocks noChangeArrowheads="1"/>
            </p:cNvSpPr>
            <p:nvPr/>
          </p:nvSpPr>
          <p:spPr bwMode="auto">
            <a:xfrm>
              <a:off x="3677" y="2304"/>
              <a:ext cx="17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每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个字节可同时读写</a:t>
              </a:r>
            </a:p>
          </p:txBody>
        </p:sp>
        <p:sp>
          <p:nvSpPr>
            <p:cNvPr id="523271" name="Line 7"/>
            <p:cNvSpPr>
              <a:spLocks noChangeShapeType="1"/>
            </p:cNvSpPr>
            <p:nvPr/>
          </p:nvSpPr>
          <p:spPr bwMode="auto">
            <a:xfrm flipH="1" flipV="1">
              <a:off x="4508" y="2048"/>
              <a:ext cx="27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2" name="Line 8"/>
            <p:cNvSpPr>
              <a:spLocks noChangeShapeType="1"/>
            </p:cNvSpPr>
            <p:nvPr/>
          </p:nvSpPr>
          <p:spPr bwMode="auto">
            <a:xfrm>
              <a:off x="2267" y="2048"/>
              <a:ext cx="26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832598" y="1056196"/>
            <a:ext cx="2084388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pPr eaLnBrk="0" hangingPunct="0"/>
            <a:r>
              <a:rPr lang="zh-CN" altLang="en-US" sz="20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 b="1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866F-1CF7-4617-B977-EA500AD9FA7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4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9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311464" y="851576"/>
            <a:ext cx="7924800" cy="541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</a:pPr>
            <a:endParaRPr lang="en-US" altLang="zh-CN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</a:pP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</a:pP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</a:pPr>
            <a:r>
              <a:rPr lang="zh-CN" altLang="en-US" sz="2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按边界对齐</a:t>
            </a:r>
            <a:r>
              <a:rPr lang="zh-CN" altLang="en-US" sz="2200" b="1">
                <a:ea typeface="黑体" pitchFamily="49" charset="-122"/>
              </a:rPr>
              <a:t>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</a:pPr>
            <a:r>
              <a:rPr lang="zh-CN" altLang="en-US" sz="2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边界不对齐</a:t>
            </a:r>
            <a:endParaRPr lang="zh-CN" altLang="en-US" sz="2200" b="1">
              <a:solidFill>
                <a:srgbClr val="CC3300"/>
              </a:solidFill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 "/>
            </a:pPr>
            <a:endParaRPr lang="zh-CN" altLang="en-US" sz="2200" b="1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64264" y="1704064"/>
            <a:ext cx="4419600" cy="2014538"/>
            <a:chOff x="1497" y="981"/>
            <a:chExt cx="2784" cy="1269"/>
          </a:xfrm>
        </p:grpSpPr>
        <p:sp>
          <p:nvSpPr>
            <p:cNvPr id="524292" name="Rectangle 4"/>
            <p:cNvSpPr>
              <a:spLocks noChangeArrowheads="1"/>
            </p:cNvSpPr>
            <p:nvPr/>
          </p:nvSpPr>
          <p:spPr bwMode="auto">
            <a:xfrm>
              <a:off x="1881" y="1231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524293" name="Line 5"/>
            <p:cNvSpPr>
              <a:spLocks noChangeShapeType="1"/>
            </p:cNvSpPr>
            <p:nvPr/>
          </p:nvSpPr>
          <p:spPr bwMode="auto">
            <a:xfrm>
              <a:off x="1881" y="1423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4" name="Line 6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5" name="Line 7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6" name="Line 8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7" name="Line 9"/>
            <p:cNvSpPr>
              <a:spLocks noChangeShapeType="1"/>
            </p:cNvSpPr>
            <p:nvPr/>
          </p:nvSpPr>
          <p:spPr bwMode="auto">
            <a:xfrm>
              <a:off x="1881" y="1999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8" name="Line 10"/>
            <p:cNvSpPr>
              <a:spLocks noChangeShapeType="1"/>
            </p:cNvSpPr>
            <p:nvPr/>
          </p:nvSpPr>
          <p:spPr bwMode="auto">
            <a:xfrm>
              <a:off x="3033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299" name="Line 11"/>
            <p:cNvSpPr>
              <a:spLocks noChangeShapeType="1"/>
            </p:cNvSpPr>
            <p:nvPr/>
          </p:nvSpPr>
          <p:spPr bwMode="auto">
            <a:xfrm>
              <a:off x="24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0" name="Line 12"/>
            <p:cNvSpPr>
              <a:spLocks noChangeShapeType="1"/>
            </p:cNvSpPr>
            <p:nvPr/>
          </p:nvSpPr>
          <p:spPr bwMode="auto">
            <a:xfrm>
              <a:off x="36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1" name="Line 13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2" name="Line 14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3" name="Line 15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4" name="Line 16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5" name="Line 17"/>
            <p:cNvSpPr>
              <a:spLocks noChangeShapeType="1"/>
            </p:cNvSpPr>
            <p:nvPr/>
          </p:nvSpPr>
          <p:spPr bwMode="auto">
            <a:xfrm>
              <a:off x="1881" y="2191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6" name="Text Box 18" descr="新闻纸"/>
            <p:cNvSpPr txBox="1">
              <a:spLocks noChangeArrowheads="1"/>
            </p:cNvSpPr>
            <p:nvPr/>
          </p:nvSpPr>
          <p:spPr bwMode="auto">
            <a:xfrm>
              <a:off x="1881" y="1231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07" name="Text Box 19" descr="宽上对角线"/>
            <p:cNvSpPr txBox="1">
              <a:spLocks noChangeArrowheads="1"/>
            </p:cNvSpPr>
            <p:nvPr/>
          </p:nvSpPr>
          <p:spPr bwMode="auto">
            <a:xfrm>
              <a:off x="1881" y="1423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08" name="Text Box 20" descr="信纸"/>
            <p:cNvSpPr txBox="1">
              <a:spLocks noChangeArrowheads="1"/>
            </p:cNvSpPr>
            <p:nvPr/>
          </p:nvSpPr>
          <p:spPr bwMode="auto">
            <a:xfrm>
              <a:off x="1881" y="1615"/>
              <a:ext cx="2400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09" name="Text Box 21" descr="宽上对角线"/>
            <p:cNvSpPr txBox="1">
              <a:spLocks noChangeArrowheads="1"/>
            </p:cNvSpPr>
            <p:nvPr/>
          </p:nvSpPr>
          <p:spPr bwMode="auto">
            <a:xfrm>
              <a:off x="3033" y="1999"/>
              <a:ext cx="1248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30102" name="Text Box 22"/>
            <p:cNvSpPr txBox="1">
              <a:spLocks noChangeArrowheads="1"/>
            </p:cNvSpPr>
            <p:nvPr/>
          </p:nvSpPr>
          <p:spPr bwMode="auto">
            <a:xfrm>
              <a:off x="1881" y="1999"/>
              <a:ext cx="576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11" name="Text Box 23"/>
            <p:cNvSpPr txBox="1">
              <a:spLocks noChangeArrowheads="1"/>
            </p:cNvSpPr>
            <p:nvPr/>
          </p:nvSpPr>
          <p:spPr bwMode="auto">
            <a:xfrm>
              <a:off x="1497" y="1261"/>
              <a:ext cx="33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524312" name="Text Box 24"/>
            <p:cNvSpPr txBox="1">
              <a:spLocks noChangeArrowheads="1"/>
            </p:cNvSpPr>
            <p:nvPr/>
          </p:nvSpPr>
          <p:spPr bwMode="auto">
            <a:xfrm>
              <a:off x="1881" y="981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0</a:t>
              </a:r>
              <a:r>
                <a:rPr kumimoji="1" lang="zh-CN" altLang="zh-CN" sz="2000">
                  <a:latin typeface="Times New Roman" pitchFamily="18" charset="0"/>
                </a:rPr>
                <a:t> 字节    1字节     2字节     3字节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13" name="Line 25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4" name="Line 26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5" name="Line 27"/>
            <p:cNvSpPr>
              <a:spLocks noChangeShapeType="1"/>
            </p:cNvSpPr>
            <p:nvPr/>
          </p:nvSpPr>
          <p:spPr bwMode="auto">
            <a:xfrm>
              <a:off x="3033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6" name="Line 28"/>
            <p:cNvSpPr>
              <a:spLocks noChangeShapeType="1"/>
            </p:cNvSpPr>
            <p:nvPr/>
          </p:nvSpPr>
          <p:spPr bwMode="auto">
            <a:xfrm>
              <a:off x="3657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7" name="Line 29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8" name="Line 30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18226" y="4161515"/>
            <a:ext cx="4770438" cy="2103438"/>
            <a:chOff x="1488" y="2556"/>
            <a:chExt cx="2784" cy="1325"/>
          </a:xfrm>
        </p:grpSpPr>
        <p:sp>
          <p:nvSpPr>
            <p:cNvPr id="524320" name="Text Box 32"/>
            <p:cNvSpPr txBox="1">
              <a:spLocks noChangeArrowheads="1"/>
            </p:cNvSpPr>
            <p:nvPr/>
          </p:nvSpPr>
          <p:spPr bwMode="auto">
            <a:xfrm>
              <a:off x="1488" y="2892"/>
              <a:ext cx="33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524321" name="Line 33"/>
            <p:cNvSpPr>
              <a:spLocks noChangeShapeType="1"/>
            </p:cNvSpPr>
            <p:nvPr/>
          </p:nvSpPr>
          <p:spPr bwMode="auto">
            <a:xfrm>
              <a:off x="1872" y="382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22" name="Text Box 34" descr="新闻纸"/>
            <p:cNvSpPr txBox="1">
              <a:spLocks noChangeArrowheads="1"/>
            </p:cNvSpPr>
            <p:nvPr/>
          </p:nvSpPr>
          <p:spPr bwMode="auto">
            <a:xfrm>
              <a:off x="1872" y="2862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23" name="Text Box 35" descr="宽上对角线"/>
            <p:cNvSpPr txBox="1">
              <a:spLocks noChangeArrowheads="1"/>
            </p:cNvSpPr>
            <p:nvPr/>
          </p:nvSpPr>
          <p:spPr bwMode="auto">
            <a:xfrm>
              <a:off x="1872" y="3054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24" name="Text Box 36" descr="信纸"/>
            <p:cNvSpPr txBox="1">
              <a:spLocks noChangeArrowheads="1"/>
            </p:cNvSpPr>
            <p:nvPr/>
          </p:nvSpPr>
          <p:spPr bwMode="auto">
            <a:xfrm>
              <a:off x="1872" y="3246"/>
              <a:ext cx="2400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25" name="Text Box 37" descr="宽上对角线"/>
            <p:cNvSpPr txBox="1">
              <a:spLocks noChangeArrowheads="1"/>
            </p:cNvSpPr>
            <p:nvPr/>
          </p:nvSpPr>
          <p:spPr bwMode="auto">
            <a:xfrm>
              <a:off x="3648" y="3438"/>
              <a:ext cx="624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26" name="Text Box 38"/>
            <p:cNvSpPr txBox="1">
              <a:spLocks noChangeArrowheads="1"/>
            </p:cNvSpPr>
            <p:nvPr/>
          </p:nvSpPr>
          <p:spPr bwMode="auto">
            <a:xfrm>
              <a:off x="1872" y="2556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000">
                  <a:ea typeface="黑体" pitchFamily="49" charset="-122"/>
                </a:rPr>
                <a:t>字节</a:t>
              </a:r>
              <a:r>
                <a:rPr kumimoji="1" lang="en-US" altLang="zh-CN" sz="2000">
                  <a:ea typeface="黑体" pitchFamily="49" charset="-122"/>
                </a:rPr>
                <a:t>0     </a:t>
              </a:r>
              <a:r>
                <a:rPr kumimoji="1" lang="zh-CN" altLang="zh-CN" sz="2000">
                  <a:ea typeface="黑体" pitchFamily="49" charset="-122"/>
                </a:rPr>
                <a:t>字节1</a:t>
              </a:r>
              <a:r>
                <a:rPr kumimoji="1" lang="zh-CN" altLang="en-US" sz="2000">
                  <a:ea typeface="黑体" pitchFamily="49" charset="-122"/>
                </a:rPr>
                <a:t>      </a:t>
              </a:r>
              <a:r>
                <a:rPr kumimoji="1" lang="zh-CN" altLang="zh-CN" sz="2000">
                  <a:ea typeface="黑体" pitchFamily="49" charset="-122"/>
                </a:rPr>
                <a:t>字节2</a:t>
              </a:r>
              <a:r>
                <a:rPr kumimoji="1" lang="zh-CN" altLang="en-US" sz="2000">
                  <a:ea typeface="黑体" pitchFamily="49" charset="-122"/>
                </a:rPr>
                <a:t>     </a:t>
              </a:r>
              <a:r>
                <a:rPr kumimoji="1" lang="zh-CN" altLang="zh-CN" sz="2000">
                  <a:ea typeface="黑体" pitchFamily="49" charset="-122"/>
                </a:rPr>
                <a:t>字节3</a:t>
              </a:r>
              <a:endParaRPr kumimoji="1" lang="zh-CN" altLang="en-US" sz="2000">
                <a:ea typeface="黑体" pitchFamily="49" charset="-122"/>
              </a:endParaRPr>
            </a:p>
          </p:txBody>
        </p:sp>
        <p:sp>
          <p:nvSpPr>
            <p:cNvPr id="524327" name="Rectangle 39"/>
            <p:cNvSpPr>
              <a:spLocks noChangeArrowheads="1"/>
            </p:cNvSpPr>
            <p:nvPr/>
          </p:nvSpPr>
          <p:spPr bwMode="auto">
            <a:xfrm>
              <a:off x="1872" y="2862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524328" name="Line 40"/>
            <p:cNvSpPr>
              <a:spLocks noChangeShapeType="1"/>
            </p:cNvSpPr>
            <p:nvPr/>
          </p:nvSpPr>
          <p:spPr bwMode="auto">
            <a:xfrm>
              <a:off x="3024" y="28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29" name="Line 41"/>
            <p:cNvSpPr>
              <a:spLocks noChangeShapeType="1"/>
            </p:cNvSpPr>
            <p:nvPr/>
          </p:nvSpPr>
          <p:spPr bwMode="auto">
            <a:xfrm>
              <a:off x="3024" y="32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0" name="Line 42"/>
            <p:cNvSpPr>
              <a:spLocks noChangeShapeType="1"/>
            </p:cNvSpPr>
            <p:nvPr/>
          </p:nvSpPr>
          <p:spPr bwMode="auto">
            <a:xfrm>
              <a:off x="1872" y="343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1" name="Text Box 43" descr="信纸"/>
            <p:cNvSpPr txBox="1">
              <a:spLocks noChangeArrowheads="1"/>
            </p:cNvSpPr>
            <p:nvPr/>
          </p:nvSpPr>
          <p:spPr bwMode="auto">
            <a:xfrm>
              <a:off x="3024" y="3054"/>
              <a:ext cx="1248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32" name="Text Box 44" descr="信纸"/>
            <p:cNvSpPr txBox="1">
              <a:spLocks noChangeArrowheads="1"/>
            </p:cNvSpPr>
            <p:nvPr/>
          </p:nvSpPr>
          <p:spPr bwMode="auto">
            <a:xfrm>
              <a:off x="1872" y="3438"/>
              <a:ext cx="115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33" name="Line 45"/>
            <p:cNvSpPr>
              <a:spLocks noChangeShapeType="1"/>
            </p:cNvSpPr>
            <p:nvPr/>
          </p:nvSpPr>
          <p:spPr bwMode="auto">
            <a:xfrm>
              <a:off x="3024" y="305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4" name="Line 46"/>
            <p:cNvSpPr>
              <a:spLocks noChangeShapeType="1"/>
            </p:cNvSpPr>
            <p:nvPr/>
          </p:nvSpPr>
          <p:spPr bwMode="auto">
            <a:xfrm>
              <a:off x="3024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5" name="Line 47"/>
            <p:cNvSpPr>
              <a:spLocks noChangeShapeType="1"/>
            </p:cNvSpPr>
            <p:nvPr/>
          </p:nvSpPr>
          <p:spPr bwMode="auto">
            <a:xfrm>
              <a:off x="3024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6" name="Line 48"/>
            <p:cNvSpPr>
              <a:spLocks noChangeShapeType="1"/>
            </p:cNvSpPr>
            <p:nvPr/>
          </p:nvSpPr>
          <p:spPr bwMode="auto">
            <a:xfrm>
              <a:off x="1872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7" name="Line 49"/>
            <p:cNvSpPr>
              <a:spLocks noChangeShapeType="1"/>
            </p:cNvSpPr>
            <p:nvPr/>
          </p:nvSpPr>
          <p:spPr bwMode="auto">
            <a:xfrm>
              <a:off x="3024" y="343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8" name="Line 50"/>
            <p:cNvSpPr>
              <a:spLocks noChangeShapeType="1"/>
            </p:cNvSpPr>
            <p:nvPr/>
          </p:nvSpPr>
          <p:spPr bwMode="auto">
            <a:xfrm>
              <a:off x="4272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39" name="Line 51"/>
            <p:cNvSpPr>
              <a:spLocks noChangeShapeType="1"/>
            </p:cNvSpPr>
            <p:nvPr/>
          </p:nvSpPr>
          <p:spPr bwMode="auto">
            <a:xfrm>
              <a:off x="1872" y="324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40" name="Line 52"/>
            <p:cNvSpPr>
              <a:spLocks noChangeShapeType="1"/>
            </p:cNvSpPr>
            <p:nvPr/>
          </p:nvSpPr>
          <p:spPr bwMode="auto">
            <a:xfrm>
              <a:off x="1872" y="363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41" name="Line 53"/>
            <p:cNvSpPr>
              <a:spLocks noChangeShapeType="1"/>
            </p:cNvSpPr>
            <p:nvPr/>
          </p:nvSpPr>
          <p:spPr bwMode="auto">
            <a:xfrm>
              <a:off x="24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42" name="Line 54"/>
            <p:cNvSpPr>
              <a:spLocks noChangeShapeType="1"/>
            </p:cNvSpPr>
            <p:nvPr/>
          </p:nvSpPr>
          <p:spPr bwMode="auto">
            <a:xfrm>
              <a:off x="36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43" name="Line 55"/>
            <p:cNvSpPr>
              <a:spLocks noChangeShapeType="1"/>
            </p:cNvSpPr>
            <p:nvPr/>
          </p:nvSpPr>
          <p:spPr bwMode="auto">
            <a:xfrm>
              <a:off x="1872" y="343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6" name="Text Box 56"/>
            <p:cNvSpPr txBox="1">
              <a:spLocks noChangeArrowheads="1"/>
            </p:cNvSpPr>
            <p:nvPr/>
          </p:nvSpPr>
          <p:spPr bwMode="auto">
            <a:xfrm>
              <a:off x="3024" y="3438"/>
              <a:ext cx="624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45" name="Text Box 57" descr="宽上对角线"/>
            <p:cNvSpPr txBox="1">
              <a:spLocks noChangeArrowheads="1"/>
            </p:cNvSpPr>
            <p:nvPr/>
          </p:nvSpPr>
          <p:spPr bwMode="auto">
            <a:xfrm>
              <a:off x="1872" y="3630"/>
              <a:ext cx="576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4346" name="Line 58"/>
            <p:cNvSpPr>
              <a:spLocks noChangeShapeType="1"/>
            </p:cNvSpPr>
            <p:nvPr/>
          </p:nvSpPr>
          <p:spPr bwMode="auto">
            <a:xfrm>
              <a:off x="3024" y="32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34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271777" y="475339"/>
            <a:ext cx="4113213" cy="728405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宋体" pitchFamily="2" charset="-122"/>
              </a:rPr>
              <a:t>Alignment(</a:t>
            </a:r>
            <a:r>
              <a:rPr lang="zh-CN" altLang="en-US">
                <a:ea typeface="宋体" pitchFamily="2" charset="-122"/>
              </a:rPr>
              <a:t>对齐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24348" name="Text Box 60"/>
          <p:cNvSpPr txBox="1">
            <a:spLocks noChangeArrowheads="1"/>
          </p:cNvSpPr>
          <p:nvPr/>
        </p:nvSpPr>
        <p:spPr bwMode="auto">
          <a:xfrm>
            <a:off x="4273615" y="1121451"/>
            <a:ext cx="6359525" cy="389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如：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int i, short k, double x, char c, short j,……</a:t>
            </a:r>
            <a:r>
              <a:rPr lang="en-US" altLang="zh-CN" b="1">
                <a:solidFill>
                  <a:schemeClr val="accent2"/>
                </a:solidFill>
              </a:rPr>
              <a:t>  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430141" name="Text Box 61"/>
          <p:cNvSpPr txBox="1">
            <a:spLocks noChangeArrowheads="1"/>
          </p:cNvSpPr>
          <p:nvPr/>
        </p:nvSpPr>
        <p:spPr bwMode="auto">
          <a:xfrm>
            <a:off x="4651440" y="3748764"/>
            <a:ext cx="5849937" cy="389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&amp;x=8; &amp;c=16; &amp;j=18;……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430142" name="Text Box 62"/>
          <p:cNvSpPr txBox="1">
            <a:spLocks noChangeArrowheads="1"/>
          </p:cNvSpPr>
          <p:nvPr/>
        </p:nvSpPr>
        <p:spPr bwMode="auto">
          <a:xfrm>
            <a:off x="4816540" y="6331626"/>
            <a:ext cx="5888037" cy="389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 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&amp;x=6; &amp;c=14; &amp;j=15;……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430143" name="Text Box 63"/>
          <p:cNvSpPr txBox="1">
            <a:spLocks noChangeArrowheads="1"/>
          </p:cNvSpPr>
          <p:nvPr/>
        </p:nvSpPr>
        <p:spPr bwMode="auto">
          <a:xfrm>
            <a:off x="4021202" y="5264827"/>
            <a:ext cx="1698625" cy="7961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430144" name="Text Box 64"/>
          <p:cNvSpPr txBox="1">
            <a:spLocks noChangeArrowheads="1"/>
          </p:cNvSpPr>
          <p:nvPr/>
        </p:nvSpPr>
        <p:spPr bwMode="auto">
          <a:xfrm>
            <a:off x="3895790" y="2743877"/>
            <a:ext cx="1698625" cy="7961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430145" name="Text Box 65"/>
          <p:cNvSpPr txBox="1">
            <a:spLocks noChangeArrowheads="1"/>
          </p:cNvSpPr>
          <p:nvPr/>
        </p:nvSpPr>
        <p:spPr bwMode="auto">
          <a:xfrm>
            <a:off x="1231744" y="4558390"/>
            <a:ext cx="2414524" cy="1744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虽节省了空间，但增加了访存次数！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需要权衡，目前来看，浪费一点存储空间没有关系！ </a:t>
            </a:r>
            <a:endParaRPr lang="en-US" altLang="zh-CN" sz="2000" b="1">
              <a:solidFill>
                <a:srgbClr val="CC0000"/>
              </a:solidFill>
              <a:ea typeface="黑体" pitchFamily="49" charset="-122"/>
            </a:endParaRPr>
          </a:p>
        </p:txBody>
      </p:sp>
      <p:sp>
        <p:nvSpPr>
          <p:cNvPr id="524354" name="Text Box 66"/>
          <p:cNvSpPr txBox="1">
            <a:spLocks noChangeArrowheads="1"/>
          </p:cNvSpPr>
          <p:nvPr/>
        </p:nvSpPr>
        <p:spPr bwMode="auto">
          <a:xfrm>
            <a:off x="1292352" y="1391327"/>
            <a:ext cx="2378013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ea typeface="黑体" pitchFamily="49" charset="-122"/>
              </a:rPr>
              <a:t>存储器按字节编址</a:t>
            </a: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ea typeface="黑体" pitchFamily="49" charset="-122"/>
              </a:rPr>
              <a:t>每次只能读写某个字地址开始的</a:t>
            </a:r>
            <a:r>
              <a:rPr lang="en-US" altLang="zh-CN" sz="2000" b="1" dirty="0">
                <a:ea typeface="黑体" pitchFamily="49" charset="-122"/>
              </a:rPr>
              <a:t>4</a:t>
            </a:r>
            <a:r>
              <a:rPr lang="zh-CN" altLang="en-US" sz="2000" b="1" dirty="0">
                <a:ea typeface="黑体" pitchFamily="49" charset="-122"/>
              </a:rPr>
              <a:t>个单元中连续的</a:t>
            </a:r>
            <a:r>
              <a:rPr lang="en-US" altLang="zh-CN" sz="2000" b="1" dirty="0">
                <a:ea typeface="黑体" pitchFamily="49" charset="-122"/>
              </a:rPr>
              <a:t>1</a:t>
            </a:r>
            <a:r>
              <a:rPr lang="zh-CN" altLang="en-US" sz="2000" b="1" dirty="0">
                <a:ea typeface="黑体" pitchFamily="49" charset="-122"/>
              </a:rPr>
              <a:t>个、</a:t>
            </a:r>
            <a:r>
              <a:rPr lang="en-US" altLang="zh-CN" sz="2000" b="1" dirty="0">
                <a:ea typeface="黑体" pitchFamily="49" charset="-122"/>
              </a:rPr>
              <a:t>2</a:t>
            </a:r>
            <a:r>
              <a:rPr lang="zh-CN" altLang="en-US" sz="2000" b="1" dirty="0">
                <a:ea typeface="黑体" pitchFamily="49" charset="-122"/>
              </a:rPr>
              <a:t>个、</a:t>
            </a:r>
            <a:r>
              <a:rPr lang="en-US" altLang="zh-CN" sz="2000" b="1" dirty="0">
                <a:ea typeface="黑体" pitchFamily="49" charset="-122"/>
              </a:rPr>
              <a:t>3</a:t>
            </a:r>
            <a:r>
              <a:rPr lang="zh-CN" altLang="en-US" sz="2000" b="1" dirty="0">
                <a:ea typeface="黑体" pitchFamily="49" charset="-122"/>
              </a:rPr>
              <a:t>个或</a:t>
            </a:r>
            <a:r>
              <a:rPr lang="en-US" altLang="zh-CN" sz="2000" b="1" dirty="0">
                <a:ea typeface="黑体" pitchFamily="49" charset="-122"/>
              </a:rPr>
              <a:t>4</a:t>
            </a:r>
            <a:r>
              <a:rPr lang="zh-CN" altLang="en-US" sz="2000" b="1" dirty="0">
                <a:ea typeface="黑体" pitchFamily="49" charset="-122"/>
              </a:rPr>
              <a:t>个字节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6776" y="437549"/>
            <a:ext cx="2084388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pPr eaLnBrk="0" hangingPunct="0"/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 b="1" dirty="0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866F-1CF7-4617-B977-EA500AD9FA7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2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1" grpId="0"/>
      <p:bldP spid="430142" grpId="0"/>
      <p:bldP spid="430143" grpId="0" build="allAtOnce"/>
      <p:bldP spid="430145" grpId="0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976"/>
            <a:ext cx="8229600" cy="561975"/>
          </a:xfrm>
        </p:spPr>
        <p:txBody>
          <a:bodyPr/>
          <a:lstStyle/>
          <a:p>
            <a:r>
              <a:rPr lang="en-US" altLang="zh-CN" sz="3600">
                <a:ea typeface="宋体" pitchFamily="2" charset="-122"/>
              </a:rPr>
              <a:t>Alignment(</a:t>
            </a:r>
            <a:r>
              <a:rPr lang="zh-CN" altLang="en-US" sz="3600">
                <a:ea typeface="宋体" pitchFamily="2" charset="-122"/>
              </a:rPr>
              <a:t>对齐</a:t>
            </a:r>
            <a:r>
              <a:rPr lang="en-US" altLang="zh-CN" sz="3600">
                <a:ea typeface="宋体" pitchFamily="2" charset="-122"/>
              </a:rPr>
              <a:t>) </a:t>
            </a:r>
            <a:r>
              <a:rPr lang="zh-CN" altLang="en-US" sz="3600">
                <a:ea typeface="宋体" pitchFamily="2" charset="-122"/>
              </a:rPr>
              <a:t>举例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865189"/>
            <a:ext cx="4641850" cy="22939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例如，考虑下列两个结构声明：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struct  S1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int 	i</a:t>
            </a:r>
            <a:r>
              <a:rPr lang="zh-CN" altLang="en-US"/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		</a:t>
            </a:r>
            <a:r>
              <a:rPr lang="en-US" altLang="zh-CN"/>
              <a:t>char	c</a:t>
            </a:r>
            <a:r>
              <a:rPr lang="zh-CN" altLang="en-US"/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		</a:t>
            </a:r>
            <a:r>
              <a:rPr lang="en-US" altLang="zh-CN"/>
              <a:t>int	j</a:t>
            </a:r>
            <a:r>
              <a:rPr lang="zh-CN" altLang="en-US"/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}</a:t>
            </a:r>
            <a:r>
              <a:rPr lang="zh-CN" altLang="en-US"/>
              <a:t>；</a:t>
            </a: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726238" y="549276"/>
            <a:ext cx="2779712" cy="26920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endParaRPr lang="zh-CN" altLang="en-US" sz="2400" b="1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/>
              <a:t>struct  S2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/>
              <a:t>		int 	i</a:t>
            </a:r>
            <a:r>
              <a:rPr lang="zh-CN" altLang="en-US" sz="2400" b="1"/>
              <a:t>；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/>
              <a:t>		</a:t>
            </a:r>
            <a:r>
              <a:rPr lang="en-US" altLang="zh-CN" sz="2400" b="1"/>
              <a:t>int	j</a:t>
            </a:r>
            <a:r>
              <a:rPr lang="zh-CN" altLang="en-US" sz="2400" b="1"/>
              <a:t>；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/>
              <a:t>		</a:t>
            </a:r>
            <a:r>
              <a:rPr lang="en-US" altLang="zh-CN" sz="2400" b="1"/>
              <a:t>char	c</a:t>
            </a:r>
            <a:r>
              <a:rPr lang="zh-CN" altLang="en-US" sz="2400" b="1"/>
              <a:t>；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/>
              <a:t>}</a:t>
            </a:r>
            <a:r>
              <a:rPr lang="zh-CN" altLang="en-US" sz="2400" b="1"/>
              <a:t>；</a:t>
            </a:r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1798638" y="3362325"/>
            <a:ext cx="69532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在要求对齐的情况下，哪种结构声明更好？</a:t>
            </a:r>
          </a:p>
        </p:txBody>
      </p:sp>
      <p:grpSp>
        <p:nvGrpSpPr>
          <p:cNvPr id="525318" name="Group 6"/>
          <p:cNvGrpSpPr>
            <a:grpSpLocks/>
          </p:cNvGrpSpPr>
          <p:nvPr/>
        </p:nvGrpSpPr>
        <p:grpSpPr bwMode="auto">
          <a:xfrm>
            <a:off x="1901825" y="3725864"/>
            <a:ext cx="5691188" cy="852487"/>
            <a:chOff x="301" y="2411"/>
            <a:chExt cx="3585" cy="537"/>
          </a:xfrm>
        </p:grpSpPr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796" y="26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0" name="Text Box 8"/>
            <p:cNvSpPr txBox="1">
              <a:spLocks noChangeArrowheads="1"/>
            </p:cNvSpPr>
            <p:nvPr/>
          </p:nvSpPr>
          <p:spPr bwMode="auto">
            <a:xfrm>
              <a:off x="301" y="26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S1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1854" y="264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>
              <a:off x="2192" y="263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23" name="Text Box 11"/>
            <p:cNvSpPr txBox="1">
              <a:spLocks noChangeArrowheads="1"/>
            </p:cNvSpPr>
            <p:nvPr/>
          </p:nvSpPr>
          <p:spPr bwMode="auto">
            <a:xfrm>
              <a:off x="1258" y="26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i</a:t>
              </a:r>
            </a:p>
          </p:txBody>
        </p:sp>
        <p:sp>
          <p:nvSpPr>
            <p:cNvPr id="525324" name="Text Box 12"/>
            <p:cNvSpPr txBox="1">
              <a:spLocks noChangeArrowheads="1"/>
            </p:cNvSpPr>
            <p:nvPr/>
          </p:nvSpPr>
          <p:spPr bwMode="auto">
            <a:xfrm>
              <a:off x="1915" y="2641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>
              <a:off x="2881" y="2646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26" name="Text Box 14"/>
            <p:cNvSpPr txBox="1">
              <a:spLocks noChangeArrowheads="1"/>
            </p:cNvSpPr>
            <p:nvPr/>
          </p:nvSpPr>
          <p:spPr bwMode="auto">
            <a:xfrm>
              <a:off x="2249" y="2694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X  X  X</a:t>
              </a:r>
            </a:p>
          </p:txBody>
        </p:sp>
        <p:sp>
          <p:nvSpPr>
            <p:cNvPr id="525327" name="Text Box 15"/>
            <p:cNvSpPr txBox="1">
              <a:spLocks noChangeArrowheads="1"/>
            </p:cNvSpPr>
            <p:nvPr/>
          </p:nvSpPr>
          <p:spPr bwMode="auto">
            <a:xfrm>
              <a:off x="3339" y="264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j</a:t>
              </a:r>
            </a:p>
          </p:txBody>
        </p:sp>
        <p:sp>
          <p:nvSpPr>
            <p:cNvPr id="525328" name="Text Box 16"/>
            <p:cNvSpPr txBox="1">
              <a:spLocks noChangeArrowheads="1"/>
            </p:cNvSpPr>
            <p:nvPr/>
          </p:nvSpPr>
          <p:spPr bwMode="auto">
            <a:xfrm>
              <a:off x="826" y="24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25329" name="Text Box 17"/>
            <p:cNvSpPr txBox="1">
              <a:spLocks noChangeArrowheads="1"/>
            </p:cNvSpPr>
            <p:nvPr/>
          </p:nvSpPr>
          <p:spPr bwMode="auto">
            <a:xfrm>
              <a:off x="1900" y="24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25330" name="Text Box 18"/>
            <p:cNvSpPr txBox="1">
              <a:spLocks noChangeArrowheads="1"/>
            </p:cNvSpPr>
            <p:nvPr/>
          </p:nvSpPr>
          <p:spPr bwMode="auto">
            <a:xfrm>
              <a:off x="2959" y="24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</p:grpSp>
      <p:grpSp>
        <p:nvGrpSpPr>
          <p:cNvPr id="525331" name="Group 19"/>
          <p:cNvGrpSpPr>
            <a:grpSpLocks/>
          </p:cNvGrpSpPr>
          <p:nvPr/>
        </p:nvGrpSpPr>
        <p:grpSpPr bwMode="auto">
          <a:xfrm>
            <a:off x="1900239" y="4640264"/>
            <a:ext cx="4827587" cy="852487"/>
            <a:chOff x="309" y="2977"/>
            <a:chExt cx="3041" cy="537"/>
          </a:xfrm>
        </p:grpSpPr>
        <p:sp>
          <p:nvSpPr>
            <p:cNvPr id="525332" name="Rectangle 20"/>
            <p:cNvSpPr>
              <a:spLocks noChangeArrowheads="1"/>
            </p:cNvSpPr>
            <p:nvPr/>
          </p:nvSpPr>
          <p:spPr bwMode="auto">
            <a:xfrm>
              <a:off x="804" y="3207"/>
              <a:ext cx="2468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33" name="Text Box 21"/>
            <p:cNvSpPr txBox="1">
              <a:spLocks noChangeArrowheads="1"/>
            </p:cNvSpPr>
            <p:nvPr/>
          </p:nvSpPr>
          <p:spPr bwMode="auto">
            <a:xfrm>
              <a:off x="309" y="3190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S2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525334" name="Line 22"/>
            <p:cNvSpPr>
              <a:spLocks noChangeShapeType="1"/>
            </p:cNvSpPr>
            <p:nvPr/>
          </p:nvSpPr>
          <p:spPr bwMode="auto">
            <a:xfrm>
              <a:off x="1862" y="3208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35" name="Text Box 23"/>
            <p:cNvSpPr txBox="1">
              <a:spLocks noChangeArrowheads="1"/>
            </p:cNvSpPr>
            <p:nvPr/>
          </p:nvSpPr>
          <p:spPr bwMode="auto">
            <a:xfrm>
              <a:off x="1266" y="3225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i</a:t>
              </a:r>
            </a:p>
          </p:txBody>
        </p:sp>
        <p:sp>
          <p:nvSpPr>
            <p:cNvPr id="525336" name="Text Box 24"/>
            <p:cNvSpPr txBox="1">
              <a:spLocks noChangeArrowheads="1"/>
            </p:cNvSpPr>
            <p:nvPr/>
          </p:nvSpPr>
          <p:spPr bwMode="auto">
            <a:xfrm>
              <a:off x="2929" y="321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525337" name="Line 25"/>
            <p:cNvSpPr>
              <a:spLocks noChangeShapeType="1"/>
            </p:cNvSpPr>
            <p:nvPr/>
          </p:nvSpPr>
          <p:spPr bwMode="auto">
            <a:xfrm>
              <a:off x="2889" y="321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38" name="Text Box 26"/>
            <p:cNvSpPr txBox="1">
              <a:spLocks noChangeArrowheads="1"/>
            </p:cNvSpPr>
            <p:nvPr/>
          </p:nvSpPr>
          <p:spPr bwMode="auto">
            <a:xfrm>
              <a:off x="2341" y="319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j</a:t>
              </a:r>
            </a:p>
          </p:txBody>
        </p:sp>
        <p:sp>
          <p:nvSpPr>
            <p:cNvPr id="525339" name="Text Box 27"/>
            <p:cNvSpPr txBox="1">
              <a:spLocks noChangeArrowheads="1"/>
            </p:cNvSpPr>
            <p:nvPr/>
          </p:nvSpPr>
          <p:spPr bwMode="auto">
            <a:xfrm>
              <a:off x="834" y="297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25340" name="Text Box 28"/>
            <p:cNvSpPr txBox="1">
              <a:spLocks noChangeArrowheads="1"/>
            </p:cNvSpPr>
            <p:nvPr/>
          </p:nvSpPr>
          <p:spPr bwMode="auto">
            <a:xfrm>
              <a:off x="1908" y="2984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25341" name="Text Box 29"/>
            <p:cNvSpPr txBox="1">
              <a:spLocks noChangeArrowheads="1"/>
            </p:cNvSpPr>
            <p:nvPr/>
          </p:nvSpPr>
          <p:spPr bwMode="auto">
            <a:xfrm>
              <a:off x="2967" y="2983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</p:grpSp>
      <p:sp>
        <p:nvSpPr>
          <p:cNvPr id="525342" name="Text Box 30"/>
          <p:cNvSpPr txBox="1">
            <a:spLocks noChangeArrowheads="1"/>
          </p:cNvSpPr>
          <p:nvPr/>
        </p:nvSpPr>
        <p:spPr bwMode="auto">
          <a:xfrm>
            <a:off x="7781926" y="4006851"/>
            <a:ext cx="20177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525343" name="Text Box 31"/>
          <p:cNvSpPr txBox="1">
            <a:spLocks noChangeArrowheads="1"/>
          </p:cNvSpPr>
          <p:nvPr/>
        </p:nvSpPr>
        <p:spPr bwMode="auto">
          <a:xfrm>
            <a:off x="6878638" y="4946651"/>
            <a:ext cx="1973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只需要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525344" name="Text Box 32"/>
          <p:cNvSpPr txBox="1">
            <a:spLocks noChangeArrowheads="1"/>
          </p:cNvSpPr>
          <p:nvPr/>
        </p:nvSpPr>
        <p:spPr bwMode="auto">
          <a:xfrm>
            <a:off x="1800226" y="5584825"/>
            <a:ext cx="766286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对于“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struct S2 d[4]”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，只分配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9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个字节能否满足对齐要求？</a:t>
            </a:r>
          </a:p>
        </p:txBody>
      </p:sp>
      <p:grpSp>
        <p:nvGrpSpPr>
          <p:cNvPr id="525345" name="Group 33"/>
          <p:cNvGrpSpPr>
            <a:grpSpLocks/>
          </p:cNvGrpSpPr>
          <p:nvPr/>
        </p:nvGrpSpPr>
        <p:grpSpPr bwMode="auto">
          <a:xfrm>
            <a:off x="1930400" y="5891213"/>
            <a:ext cx="5691188" cy="850900"/>
            <a:chOff x="256" y="3711"/>
            <a:chExt cx="3585" cy="536"/>
          </a:xfrm>
        </p:grpSpPr>
        <p:sp>
          <p:nvSpPr>
            <p:cNvPr id="525346" name="Rectangle 34"/>
            <p:cNvSpPr>
              <a:spLocks noChangeArrowheads="1"/>
            </p:cNvSpPr>
            <p:nvPr/>
          </p:nvSpPr>
          <p:spPr bwMode="auto">
            <a:xfrm>
              <a:off x="751" y="39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7" name="Text Box 35"/>
            <p:cNvSpPr txBox="1">
              <a:spLocks noChangeArrowheads="1"/>
            </p:cNvSpPr>
            <p:nvPr/>
          </p:nvSpPr>
          <p:spPr bwMode="auto">
            <a:xfrm>
              <a:off x="256" y="39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S2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525348" name="Line 36"/>
            <p:cNvSpPr>
              <a:spLocks noChangeShapeType="1"/>
            </p:cNvSpPr>
            <p:nvPr/>
          </p:nvSpPr>
          <p:spPr bwMode="auto">
            <a:xfrm>
              <a:off x="2799" y="3933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49" name="Line 37"/>
            <p:cNvSpPr>
              <a:spLocks noChangeShapeType="1"/>
            </p:cNvSpPr>
            <p:nvPr/>
          </p:nvSpPr>
          <p:spPr bwMode="auto">
            <a:xfrm>
              <a:off x="3155" y="3941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50" name="Text Box 38"/>
            <p:cNvSpPr txBox="1">
              <a:spLocks noChangeArrowheads="1"/>
            </p:cNvSpPr>
            <p:nvPr/>
          </p:nvSpPr>
          <p:spPr bwMode="auto">
            <a:xfrm>
              <a:off x="1213" y="39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i</a:t>
              </a:r>
            </a:p>
          </p:txBody>
        </p:sp>
        <p:sp>
          <p:nvSpPr>
            <p:cNvPr id="525351" name="Text Box 39"/>
            <p:cNvSpPr txBox="1">
              <a:spLocks noChangeArrowheads="1"/>
            </p:cNvSpPr>
            <p:nvPr/>
          </p:nvSpPr>
          <p:spPr bwMode="auto">
            <a:xfrm>
              <a:off x="2860" y="3932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525352" name="Line 40"/>
            <p:cNvSpPr>
              <a:spLocks noChangeShapeType="1"/>
            </p:cNvSpPr>
            <p:nvPr/>
          </p:nvSpPr>
          <p:spPr bwMode="auto">
            <a:xfrm>
              <a:off x="1810" y="3937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353" name="Text Box 41"/>
            <p:cNvSpPr txBox="1">
              <a:spLocks noChangeArrowheads="1"/>
            </p:cNvSpPr>
            <p:nvPr/>
          </p:nvSpPr>
          <p:spPr bwMode="auto">
            <a:xfrm>
              <a:off x="3194" y="3985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X  X  X</a:t>
              </a:r>
            </a:p>
          </p:txBody>
        </p:sp>
        <p:sp>
          <p:nvSpPr>
            <p:cNvPr id="525354" name="Text Box 42"/>
            <p:cNvSpPr txBox="1">
              <a:spLocks noChangeArrowheads="1"/>
            </p:cNvSpPr>
            <p:nvPr/>
          </p:nvSpPr>
          <p:spPr bwMode="auto">
            <a:xfrm>
              <a:off x="2295" y="3936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/>
                <a:t>j</a:t>
              </a:r>
            </a:p>
          </p:txBody>
        </p:sp>
        <p:sp>
          <p:nvSpPr>
            <p:cNvPr id="525355" name="Text Box 43"/>
            <p:cNvSpPr txBox="1">
              <a:spLocks noChangeArrowheads="1"/>
            </p:cNvSpPr>
            <p:nvPr/>
          </p:nvSpPr>
          <p:spPr bwMode="auto">
            <a:xfrm>
              <a:off x="781" y="37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25356" name="Text Box 44"/>
            <p:cNvSpPr txBox="1">
              <a:spLocks noChangeArrowheads="1"/>
            </p:cNvSpPr>
            <p:nvPr/>
          </p:nvSpPr>
          <p:spPr bwMode="auto">
            <a:xfrm>
              <a:off x="1855" y="37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25357" name="Text Box 45"/>
            <p:cNvSpPr txBox="1">
              <a:spLocks noChangeArrowheads="1"/>
            </p:cNvSpPr>
            <p:nvPr/>
          </p:nvSpPr>
          <p:spPr bwMode="auto">
            <a:xfrm>
              <a:off x="2887" y="37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</p:grpSp>
      <p:sp>
        <p:nvSpPr>
          <p:cNvPr id="525358" name="Text Box 46"/>
          <p:cNvSpPr txBox="1">
            <a:spLocks noChangeArrowheads="1"/>
          </p:cNvSpPr>
          <p:nvPr/>
        </p:nvSpPr>
        <p:spPr bwMode="auto">
          <a:xfrm>
            <a:off x="9215438" y="5618164"/>
            <a:ext cx="12049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Times New Roman" pitchFamily="18" charset="0"/>
                <a:ea typeface="微软雅黑" pitchFamily="34" charset="-122"/>
              </a:rPr>
              <a:t>不能！</a:t>
            </a:r>
          </a:p>
        </p:txBody>
      </p:sp>
      <p:sp>
        <p:nvSpPr>
          <p:cNvPr id="525359" name="Text Box 47"/>
          <p:cNvSpPr txBox="1">
            <a:spLocks noChangeArrowheads="1"/>
          </p:cNvSpPr>
          <p:nvPr/>
        </p:nvSpPr>
        <p:spPr bwMode="auto">
          <a:xfrm>
            <a:off x="7794625" y="6269039"/>
            <a:ext cx="2293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也需要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525360" name="Text Box 48"/>
          <p:cNvSpPr txBox="1">
            <a:spLocks noChangeArrowheads="1"/>
          </p:cNvSpPr>
          <p:nvPr/>
        </p:nvSpPr>
        <p:spPr bwMode="auto">
          <a:xfrm>
            <a:off x="7747001" y="3251201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7850" y="584200"/>
            <a:ext cx="2084388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pPr eaLnBrk="0" hangingPunct="0"/>
            <a:r>
              <a:rPr lang="zh-CN" altLang="en-US" sz="20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 b="1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57753-3450-41C8-8B05-01BE0301526A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8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/>
      <p:bldP spid="525342" grpId="0"/>
      <p:bldP spid="525343" grpId="0"/>
      <p:bldP spid="525344" grpId="0"/>
      <p:bldP spid="525358" grpId="0"/>
      <p:bldP spid="525359" grpId="0"/>
      <p:bldP spid="52536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2660"/>
              </p:ext>
            </p:extLst>
          </p:nvPr>
        </p:nvGraphicFramePr>
        <p:xfrm>
          <a:off x="1724500" y="1113791"/>
          <a:ext cx="7236620" cy="4451247"/>
        </p:xfrm>
        <a:graphic>
          <a:graphicData uri="http://schemas.openxmlformats.org/drawingml/2006/table">
            <a:tbl>
              <a:tblPr/>
              <a:tblGrid>
                <a:gridCol w="338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(unsigned)char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(unsigned)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(unsigned)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(unsigned)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int32_t/uint32_t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int64_t/uint64_t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 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如 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char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) 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342810" y="5242560"/>
            <a:ext cx="2383870" cy="32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42810" y="2855696"/>
            <a:ext cx="2383870" cy="32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9098280" y="3339414"/>
            <a:ext cx="198120" cy="607746"/>
          </a:xfrm>
          <a:prstGeom prst="righ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36100" y="345862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ISO C99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04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4263" y="437264"/>
            <a:ext cx="8229600" cy="600075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>
                <a:ea typeface="宋体" pitchFamily="2" charset="-122"/>
              </a:rPr>
              <a:t>整数加减运算及其部件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46" y="727862"/>
            <a:ext cx="11740149" cy="4415568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03200" indent="-203200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补码加减运算公式</a:t>
            </a:r>
          </a:p>
          <a:p>
            <a:pPr marL="495300" lvl="1" indent="0">
              <a:buNone/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[A+B]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= [A]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+ [B] 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( MOD 2</a:t>
            </a:r>
            <a:r>
              <a:rPr lang="en-US" altLang="zh-CN" baseline="30000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 )</a:t>
            </a:r>
          </a:p>
          <a:p>
            <a:pPr marL="495300" lvl="1" indent="0">
              <a:buNone/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[A</a:t>
            </a:r>
            <a:r>
              <a:rPr lang="pt-BR" altLang="zh-CN" dirty="0">
                <a:latin typeface="Times New Roman" pitchFamily="18" charset="0"/>
                <a:ea typeface="黑体" pitchFamily="49" charset="-122"/>
              </a:rPr>
              <a:t>–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B]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= [A]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+ [</a:t>
            </a:r>
            <a:r>
              <a:rPr lang="pt-BR" altLang="zh-CN" dirty="0">
                <a:latin typeface="Times New Roman" pitchFamily="18" charset="0"/>
                <a:ea typeface="黑体" pitchFamily="49" charset="-122"/>
              </a:rPr>
              <a:t>–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B] </a:t>
            </a:r>
            <a:r>
              <a:rPr lang="zh-CN" altLang="en-US" sz="2200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( MOD 2</a:t>
            </a:r>
            <a:r>
              <a:rPr lang="en-US" altLang="zh-CN" baseline="30000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 )</a:t>
            </a:r>
          </a:p>
          <a:p>
            <a:pPr marL="203200" indent="-203200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补码加减运算要点和运算部件</a:t>
            </a:r>
          </a:p>
          <a:p>
            <a:pPr marL="685800" lvl="1" indent="-190500"/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加、减法运算统一采用加法来处理</a:t>
            </a:r>
          </a:p>
          <a:p>
            <a:pPr marL="685800" lvl="1" indent="-190500"/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符号位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最高有效位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MSB)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和数值位一起参与运算</a:t>
            </a:r>
          </a:p>
          <a:p>
            <a:pPr marL="685800" lvl="1" indent="-190500"/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直接用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Adder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实现两个数的加运算（模运算系统）</a:t>
            </a:r>
          </a:p>
          <a:p>
            <a:pPr marL="685800" lvl="1" indent="-190500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</a:rPr>
              <a:t>问题：模是多少？</a:t>
            </a:r>
            <a:r>
              <a:rPr lang="zh-CN" altLang="en-US" dirty="0">
                <a:ea typeface="黑体" pitchFamily="49" charset="-122"/>
              </a:rPr>
              <a:t>运算结果高位丢弃，保留低</a:t>
            </a:r>
            <a:r>
              <a:rPr lang="en-US" altLang="zh-CN" dirty="0">
                <a:ea typeface="黑体" pitchFamily="49" charset="-122"/>
              </a:rPr>
              <a:t>n</a:t>
            </a:r>
            <a:r>
              <a:rPr lang="zh-CN" altLang="en-US" dirty="0">
                <a:ea typeface="黑体" pitchFamily="49" charset="-122"/>
              </a:rPr>
              <a:t>位，相当于取模</a:t>
            </a:r>
            <a:r>
              <a:rPr lang="en-US" altLang="zh-CN" dirty="0">
                <a:ea typeface="黑体" pitchFamily="49" charset="-122"/>
              </a:rPr>
              <a:t>2</a:t>
            </a:r>
            <a:r>
              <a:rPr lang="en-US" altLang="zh-CN" baseline="30000" dirty="0">
                <a:ea typeface="黑体" pitchFamily="49" charset="-122"/>
              </a:rPr>
              <a:t>n</a:t>
            </a:r>
            <a:r>
              <a:rPr lang="en-US" altLang="zh-CN" dirty="0">
                <a:ea typeface="黑体" pitchFamily="49" charset="-122"/>
              </a:rPr>
              <a:t> </a:t>
            </a:r>
          </a:p>
          <a:p>
            <a:pPr marL="685800" lvl="1" indent="-190500"/>
            <a:r>
              <a:rPr lang="zh-CN" altLang="en-US" dirty="0">
                <a:ea typeface="黑体" pitchFamily="49" charset="-122"/>
              </a:rPr>
              <a:t>实现减法的主要工作在于：求</a:t>
            </a:r>
            <a:r>
              <a:rPr lang="en-US" altLang="zh-CN" dirty="0">
                <a:ea typeface="黑体" pitchFamily="49" charset="-122"/>
              </a:rPr>
              <a:t>[</a:t>
            </a:r>
            <a:r>
              <a:rPr lang="pt-BR" altLang="zh-CN" dirty="0">
                <a:ea typeface="黑体" pitchFamily="49" charset="-122"/>
              </a:rPr>
              <a:t>–</a:t>
            </a:r>
            <a:r>
              <a:rPr lang="en-US" altLang="zh-CN" dirty="0">
                <a:ea typeface="黑体" pitchFamily="49" charset="-122"/>
              </a:rPr>
              <a:t>B] </a:t>
            </a:r>
            <a:r>
              <a:rPr lang="zh-CN" altLang="en-US" baseline="-25000" dirty="0">
                <a:ea typeface="黑体" pitchFamily="49" charset="-122"/>
              </a:rPr>
              <a:t>补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498000" y="5375276"/>
            <a:ext cx="2867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问题：如何求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pt-BR" altLang="zh-CN" sz="2000" b="1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–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B]</a:t>
            </a:r>
            <a:r>
              <a:rPr lang="zh-CN" altLang="en-US" sz="2000" b="1" baseline="-25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2000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1151287" y="5890193"/>
            <a:ext cx="2089150" cy="52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1640"/>
              </a:lnSpc>
            </a:pPr>
            <a:r>
              <a:rPr lang="zh-CN" altLang="en-US" sz="2200" b="1" dirty="0">
                <a:solidFill>
                  <a:srgbClr val="3333FF"/>
                </a:solidFill>
                <a:ea typeface="黑体" pitchFamily="49" charset="-122"/>
              </a:rPr>
              <a:t>             </a:t>
            </a:r>
            <a:r>
              <a:rPr lang="en-US" altLang="zh-CN" sz="2200" b="1" dirty="0">
                <a:solidFill>
                  <a:srgbClr val="3333FF"/>
                </a:solidFill>
                <a:ea typeface="黑体" pitchFamily="49" charset="-122"/>
              </a:rPr>
              <a:t>—</a:t>
            </a:r>
          </a:p>
          <a:p>
            <a:pPr eaLnBrk="0" hangingPunct="0">
              <a:lnSpc>
                <a:spcPts val="1640"/>
              </a:lnSpc>
            </a:pPr>
            <a:r>
              <a:rPr lang="en-US" altLang="zh-CN" sz="2200" b="1" dirty="0">
                <a:solidFill>
                  <a:srgbClr val="3333FF"/>
                </a:solidFill>
                <a:ea typeface="黑体" pitchFamily="49" charset="-122"/>
              </a:rPr>
              <a:t>[</a:t>
            </a:r>
            <a:r>
              <a:rPr lang="pt-BR" altLang="zh-CN" sz="2200" b="1" dirty="0">
                <a:solidFill>
                  <a:srgbClr val="3333FF"/>
                </a:solidFill>
                <a:ea typeface="黑体" pitchFamily="49" charset="-122"/>
              </a:rPr>
              <a:t>–</a:t>
            </a:r>
            <a:r>
              <a:rPr lang="en-US" altLang="zh-CN" sz="2200" b="1" dirty="0">
                <a:solidFill>
                  <a:srgbClr val="3333FF"/>
                </a:solidFill>
                <a:ea typeface="黑体" pitchFamily="49" charset="-122"/>
              </a:rPr>
              <a:t>B] </a:t>
            </a:r>
            <a:r>
              <a:rPr lang="zh-CN" altLang="en-US" sz="2200" b="1" baseline="-25000" dirty="0">
                <a:solidFill>
                  <a:srgbClr val="3333FF"/>
                </a:solidFill>
                <a:ea typeface="黑体" pitchFamily="49" charset="-122"/>
              </a:rPr>
              <a:t>补</a:t>
            </a:r>
            <a:r>
              <a:rPr lang="en-US" altLang="zh-CN" sz="2200" b="1" dirty="0">
                <a:solidFill>
                  <a:srgbClr val="3333FF"/>
                </a:solidFill>
                <a:ea typeface="黑体" pitchFamily="49" charset="-122"/>
              </a:rPr>
              <a:t>=B+1</a:t>
            </a:r>
          </a:p>
        </p:txBody>
      </p:sp>
      <p:grpSp>
        <p:nvGrpSpPr>
          <p:cNvPr id="532545" name="Group 65"/>
          <p:cNvGrpSpPr>
            <a:grpSpLocks/>
          </p:cNvGrpSpPr>
          <p:nvPr/>
        </p:nvGrpSpPr>
        <p:grpSpPr bwMode="auto">
          <a:xfrm>
            <a:off x="6718300" y="4460875"/>
            <a:ext cx="5473700" cy="2397125"/>
            <a:chOff x="2254" y="2494"/>
            <a:chExt cx="3448" cy="1510"/>
          </a:xfrm>
        </p:grpSpPr>
        <p:sp>
          <p:nvSpPr>
            <p:cNvPr id="532489" name="Rectangle 33"/>
            <p:cNvSpPr>
              <a:spLocks noChangeArrowheads="1"/>
            </p:cNvSpPr>
            <p:nvPr/>
          </p:nvSpPr>
          <p:spPr bwMode="auto">
            <a:xfrm>
              <a:off x="5255" y="3198"/>
              <a:ext cx="4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600" b="1">
                  <a:cs typeface="Arial" pitchFamily="34" charset="0"/>
                </a:rPr>
                <a:t>Result</a:t>
              </a:r>
            </a:p>
          </p:txBody>
        </p:sp>
        <p:grpSp>
          <p:nvGrpSpPr>
            <p:cNvPr id="532490" name="Group 73"/>
            <p:cNvGrpSpPr>
              <a:grpSpLocks/>
            </p:cNvGrpSpPr>
            <p:nvPr/>
          </p:nvGrpSpPr>
          <p:grpSpPr bwMode="auto">
            <a:xfrm>
              <a:off x="2254" y="2494"/>
              <a:ext cx="3101" cy="1510"/>
              <a:chOff x="2202" y="2442"/>
              <a:chExt cx="3101" cy="1510"/>
            </a:xfrm>
          </p:grpSpPr>
          <p:sp>
            <p:nvSpPr>
              <p:cNvPr id="532491" name="Line 11"/>
              <p:cNvSpPr>
                <a:spLocks noChangeShapeType="1"/>
              </p:cNvSpPr>
              <p:nvPr/>
            </p:nvSpPr>
            <p:spPr bwMode="auto">
              <a:xfrm flipH="1">
                <a:off x="3733" y="2869"/>
                <a:ext cx="5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2" name="Line 12"/>
              <p:cNvSpPr>
                <a:spLocks noChangeShapeType="1"/>
              </p:cNvSpPr>
              <p:nvPr/>
            </p:nvSpPr>
            <p:spPr bwMode="auto">
              <a:xfrm flipH="1">
                <a:off x="4225" y="2757"/>
                <a:ext cx="6" cy="4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3" name="Line 13"/>
              <p:cNvSpPr>
                <a:spLocks noChangeShapeType="1"/>
              </p:cNvSpPr>
              <p:nvPr/>
            </p:nvSpPr>
            <p:spPr bwMode="auto">
              <a:xfrm>
                <a:off x="4238" y="2757"/>
                <a:ext cx="399" cy="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4" name="Line 14"/>
              <p:cNvSpPr>
                <a:spLocks noChangeShapeType="1"/>
              </p:cNvSpPr>
              <p:nvPr/>
            </p:nvSpPr>
            <p:spPr bwMode="auto">
              <a:xfrm>
                <a:off x="4208" y="3168"/>
                <a:ext cx="151" cy="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5" name="Line 16"/>
              <p:cNvSpPr>
                <a:spLocks noChangeShapeType="1"/>
              </p:cNvSpPr>
              <p:nvPr/>
            </p:nvSpPr>
            <p:spPr bwMode="auto">
              <a:xfrm>
                <a:off x="4637" y="2942"/>
                <a:ext cx="7" cy="2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6" name="Line 18"/>
              <p:cNvSpPr>
                <a:spLocks noChangeShapeType="1"/>
              </p:cNvSpPr>
              <p:nvPr/>
            </p:nvSpPr>
            <p:spPr bwMode="auto">
              <a:xfrm flipV="1">
                <a:off x="4231" y="3311"/>
                <a:ext cx="0" cy="3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7" name="Line 19"/>
              <p:cNvSpPr>
                <a:spLocks noChangeShapeType="1"/>
              </p:cNvSpPr>
              <p:nvPr/>
            </p:nvSpPr>
            <p:spPr bwMode="auto">
              <a:xfrm flipV="1">
                <a:off x="4238" y="3495"/>
                <a:ext cx="399" cy="2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8" name="Line 20"/>
              <p:cNvSpPr>
                <a:spLocks noChangeShapeType="1"/>
              </p:cNvSpPr>
              <p:nvPr/>
            </p:nvSpPr>
            <p:spPr bwMode="auto">
              <a:xfrm flipV="1">
                <a:off x="4232" y="3232"/>
                <a:ext cx="121" cy="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499" name="Line 22"/>
              <p:cNvSpPr>
                <a:spLocks noChangeShapeType="1"/>
              </p:cNvSpPr>
              <p:nvPr/>
            </p:nvSpPr>
            <p:spPr bwMode="auto">
              <a:xfrm flipV="1">
                <a:off x="4644" y="3218"/>
                <a:ext cx="0" cy="2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0" name="Line 23"/>
              <p:cNvSpPr>
                <a:spLocks noChangeShapeType="1"/>
              </p:cNvSpPr>
              <p:nvPr/>
            </p:nvSpPr>
            <p:spPr bwMode="auto">
              <a:xfrm>
                <a:off x="4647" y="3225"/>
                <a:ext cx="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1" name="Line 24"/>
              <p:cNvSpPr>
                <a:spLocks noChangeShapeType="1"/>
              </p:cNvSpPr>
              <p:nvPr/>
            </p:nvSpPr>
            <p:spPr bwMode="auto">
              <a:xfrm flipH="1">
                <a:off x="3733" y="3580"/>
                <a:ext cx="5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2" name="Rectangle 25"/>
              <p:cNvSpPr>
                <a:spLocks noChangeArrowheads="1"/>
              </p:cNvSpPr>
              <p:nvPr/>
            </p:nvSpPr>
            <p:spPr bwMode="auto">
              <a:xfrm rot="5400000">
                <a:off x="4180" y="3182"/>
                <a:ext cx="58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500" b="1">
                    <a:cs typeface="Arial" pitchFamily="34" charset="0"/>
                  </a:rPr>
                  <a:t>Adder</a:t>
                </a:r>
              </a:p>
            </p:txBody>
          </p:sp>
          <p:sp>
            <p:nvSpPr>
              <p:cNvPr id="532503" name="Line 26"/>
              <p:cNvSpPr>
                <a:spLocks noChangeShapeType="1"/>
              </p:cNvSpPr>
              <p:nvPr/>
            </p:nvSpPr>
            <p:spPr bwMode="auto">
              <a:xfrm flipH="1">
                <a:off x="3897" y="3544"/>
                <a:ext cx="9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4" name="Line 27"/>
              <p:cNvSpPr>
                <a:spLocks noChangeShapeType="1"/>
              </p:cNvSpPr>
              <p:nvPr/>
            </p:nvSpPr>
            <p:spPr bwMode="auto">
              <a:xfrm flipH="1">
                <a:off x="3897" y="2834"/>
                <a:ext cx="9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5" name="Line 28"/>
              <p:cNvSpPr>
                <a:spLocks noChangeShapeType="1"/>
              </p:cNvSpPr>
              <p:nvPr/>
            </p:nvSpPr>
            <p:spPr bwMode="auto">
              <a:xfrm flipH="1">
                <a:off x="4929" y="3189"/>
                <a:ext cx="9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06" name="Rectangle 29"/>
              <p:cNvSpPr>
                <a:spLocks noChangeArrowheads="1"/>
              </p:cNvSpPr>
              <p:nvPr/>
            </p:nvSpPr>
            <p:spPr bwMode="auto">
              <a:xfrm>
                <a:off x="3770" y="2869"/>
                <a:ext cx="1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n</a:t>
                </a:r>
              </a:p>
            </p:txBody>
          </p:sp>
          <p:sp>
            <p:nvSpPr>
              <p:cNvPr id="532507" name="Rectangle 30"/>
              <p:cNvSpPr>
                <a:spLocks noChangeArrowheads="1"/>
              </p:cNvSpPr>
              <p:nvPr/>
            </p:nvSpPr>
            <p:spPr bwMode="auto">
              <a:xfrm>
                <a:off x="3770" y="3580"/>
                <a:ext cx="1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n</a:t>
                </a:r>
              </a:p>
            </p:txBody>
          </p:sp>
          <p:sp>
            <p:nvSpPr>
              <p:cNvPr id="532508" name="Rectangle 31"/>
              <p:cNvSpPr>
                <a:spLocks noChangeArrowheads="1"/>
              </p:cNvSpPr>
              <p:nvPr/>
            </p:nvSpPr>
            <p:spPr bwMode="auto">
              <a:xfrm>
                <a:off x="4802" y="3225"/>
                <a:ext cx="1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n</a:t>
                </a:r>
              </a:p>
            </p:txBody>
          </p:sp>
          <p:sp>
            <p:nvSpPr>
              <p:cNvPr id="532509" name="Rectangle 32"/>
              <p:cNvSpPr>
                <a:spLocks noChangeArrowheads="1"/>
              </p:cNvSpPr>
              <p:nvPr/>
            </p:nvSpPr>
            <p:spPr bwMode="auto">
              <a:xfrm>
                <a:off x="3687" y="2660"/>
                <a:ext cx="19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532510" name="Rectangle 34"/>
              <p:cNvSpPr>
                <a:spLocks noChangeArrowheads="1"/>
              </p:cNvSpPr>
              <p:nvPr/>
            </p:nvSpPr>
            <p:spPr bwMode="auto">
              <a:xfrm>
                <a:off x="5049" y="2920"/>
                <a:ext cx="2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ZF</a:t>
                </a:r>
              </a:p>
            </p:txBody>
          </p:sp>
          <p:sp>
            <p:nvSpPr>
              <p:cNvPr id="532511" name="Line 35"/>
              <p:cNvSpPr>
                <a:spLocks noChangeShapeType="1"/>
              </p:cNvSpPr>
              <p:nvPr/>
            </p:nvSpPr>
            <p:spPr bwMode="auto">
              <a:xfrm>
                <a:off x="4479" y="2635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12" name="Rectangle 36"/>
              <p:cNvSpPr>
                <a:spLocks noChangeArrowheads="1"/>
              </p:cNvSpPr>
              <p:nvPr/>
            </p:nvSpPr>
            <p:spPr bwMode="auto">
              <a:xfrm>
                <a:off x="4512" y="2672"/>
                <a:ext cx="28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Cin</a:t>
                </a:r>
              </a:p>
            </p:txBody>
          </p:sp>
          <p:sp>
            <p:nvSpPr>
              <p:cNvPr id="532513" name="Line 37"/>
              <p:cNvSpPr>
                <a:spLocks noChangeShapeType="1"/>
              </p:cNvSpPr>
              <p:nvPr/>
            </p:nvSpPr>
            <p:spPr bwMode="auto">
              <a:xfrm>
                <a:off x="4479" y="3584"/>
                <a:ext cx="0" cy="3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14" name="Rectangle 38"/>
              <p:cNvSpPr>
                <a:spLocks noChangeArrowheads="1"/>
              </p:cNvSpPr>
              <p:nvPr/>
            </p:nvSpPr>
            <p:spPr bwMode="auto">
              <a:xfrm>
                <a:off x="4512" y="3740"/>
                <a:ext cx="36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Cout</a:t>
                </a:r>
              </a:p>
            </p:txBody>
          </p:sp>
          <p:sp>
            <p:nvSpPr>
              <p:cNvPr id="532515" name="Line 39"/>
              <p:cNvSpPr>
                <a:spLocks noChangeShapeType="1"/>
              </p:cNvSpPr>
              <p:nvPr/>
            </p:nvSpPr>
            <p:spPr bwMode="auto">
              <a:xfrm flipH="1">
                <a:off x="2371" y="3462"/>
                <a:ext cx="10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16" name="Line 40"/>
              <p:cNvSpPr>
                <a:spLocks noChangeShapeType="1"/>
              </p:cNvSpPr>
              <p:nvPr/>
            </p:nvSpPr>
            <p:spPr bwMode="auto">
              <a:xfrm flipH="1">
                <a:off x="2537" y="3426"/>
                <a:ext cx="89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17" name="Rectangle 41"/>
              <p:cNvSpPr>
                <a:spLocks noChangeArrowheads="1"/>
              </p:cNvSpPr>
              <p:nvPr/>
            </p:nvSpPr>
            <p:spPr bwMode="auto">
              <a:xfrm>
                <a:off x="2408" y="3462"/>
                <a:ext cx="1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n</a:t>
                </a:r>
              </a:p>
            </p:txBody>
          </p:sp>
          <p:sp>
            <p:nvSpPr>
              <p:cNvPr id="532518" name="Rectangle 42"/>
              <p:cNvSpPr>
                <a:spLocks noChangeArrowheads="1"/>
              </p:cNvSpPr>
              <p:nvPr/>
            </p:nvSpPr>
            <p:spPr bwMode="auto">
              <a:xfrm>
                <a:off x="2202" y="3383"/>
                <a:ext cx="18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B</a:t>
                </a:r>
              </a:p>
            </p:txBody>
          </p:sp>
          <p:grpSp>
            <p:nvGrpSpPr>
              <p:cNvPr id="532519" name="Group 43"/>
              <p:cNvGrpSpPr>
                <a:grpSpLocks/>
              </p:cNvGrpSpPr>
              <p:nvPr/>
            </p:nvGrpSpPr>
            <p:grpSpPr bwMode="auto">
              <a:xfrm>
                <a:off x="2780" y="3574"/>
                <a:ext cx="290" cy="236"/>
                <a:chOff x="1816" y="3448"/>
                <a:chExt cx="336" cy="288"/>
              </a:xfrm>
            </p:grpSpPr>
            <p:sp>
              <p:nvSpPr>
                <p:cNvPr id="532520" name="Oval 44"/>
                <p:cNvSpPr>
                  <a:spLocks noChangeArrowheads="1"/>
                </p:cNvSpPr>
                <p:nvPr/>
              </p:nvSpPr>
              <p:spPr bwMode="auto">
                <a:xfrm>
                  <a:off x="2072" y="3560"/>
                  <a:ext cx="80" cy="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532521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816" y="3448"/>
                  <a:ext cx="256" cy="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52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816" y="3608"/>
                  <a:ext cx="256" cy="1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523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46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524" name="Line 48"/>
              <p:cNvSpPr>
                <a:spLocks noChangeShapeType="1"/>
              </p:cNvSpPr>
              <p:nvPr/>
            </p:nvSpPr>
            <p:spPr bwMode="auto">
              <a:xfrm>
                <a:off x="2664" y="3465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25" name="Line 49"/>
              <p:cNvSpPr>
                <a:spLocks noChangeShapeType="1"/>
              </p:cNvSpPr>
              <p:nvPr/>
            </p:nvSpPr>
            <p:spPr bwMode="auto">
              <a:xfrm>
                <a:off x="2667" y="3698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26" name="Line 50"/>
              <p:cNvSpPr>
                <a:spLocks noChangeShapeType="1"/>
              </p:cNvSpPr>
              <p:nvPr/>
            </p:nvSpPr>
            <p:spPr bwMode="auto">
              <a:xfrm flipH="1">
                <a:off x="3073" y="3698"/>
                <a:ext cx="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27" name="Line 51"/>
              <p:cNvSpPr>
                <a:spLocks noChangeShapeType="1"/>
              </p:cNvSpPr>
              <p:nvPr/>
            </p:nvSpPr>
            <p:spPr bwMode="auto">
              <a:xfrm flipH="1">
                <a:off x="3155" y="3663"/>
                <a:ext cx="89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28" name="Rectangle 52"/>
              <p:cNvSpPr>
                <a:spLocks noChangeArrowheads="1"/>
              </p:cNvSpPr>
              <p:nvPr/>
            </p:nvSpPr>
            <p:spPr bwMode="auto">
              <a:xfrm>
                <a:off x="3058" y="3709"/>
                <a:ext cx="1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n</a:t>
                </a:r>
              </a:p>
            </p:txBody>
          </p:sp>
          <p:sp>
            <p:nvSpPr>
              <p:cNvPr id="532529" name="Rectangle 53"/>
              <p:cNvSpPr>
                <a:spLocks noChangeArrowheads="1"/>
              </p:cNvSpPr>
              <p:nvPr/>
            </p:nvSpPr>
            <p:spPr bwMode="auto">
              <a:xfrm>
                <a:off x="3413" y="3271"/>
                <a:ext cx="316" cy="6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1600" b="1">
                  <a:latin typeface="Times New Roman" pitchFamily="18" charset="0"/>
                </a:endParaRPr>
              </a:p>
            </p:txBody>
          </p:sp>
          <p:sp>
            <p:nvSpPr>
              <p:cNvPr id="532530" name="Rectangle 54"/>
              <p:cNvSpPr>
                <a:spLocks noChangeArrowheads="1"/>
              </p:cNvSpPr>
              <p:nvPr/>
            </p:nvSpPr>
            <p:spPr bwMode="auto">
              <a:xfrm>
                <a:off x="3385" y="3353"/>
                <a:ext cx="164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2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32531" name="Rectangle 55"/>
              <p:cNvSpPr>
                <a:spLocks noChangeArrowheads="1"/>
              </p:cNvSpPr>
              <p:nvPr/>
            </p:nvSpPr>
            <p:spPr bwMode="auto">
              <a:xfrm>
                <a:off x="3372" y="3589"/>
                <a:ext cx="164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2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2532" name="Rectangle 56"/>
              <p:cNvSpPr>
                <a:spLocks noChangeArrowheads="1"/>
              </p:cNvSpPr>
              <p:nvPr/>
            </p:nvSpPr>
            <p:spPr bwMode="auto">
              <a:xfrm rot="5400000">
                <a:off x="3395" y="3511"/>
                <a:ext cx="451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Mux</a:t>
                </a:r>
              </a:p>
            </p:txBody>
          </p:sp>
          <p:sp>
            <p:nvSpPr>
              <p:cNvPr id="532533" name="Line 57"/>
              <p:cNvSpPr>
                <a:spLocks noChangeShapeType="1"/>
              </p:cNvSpPr>
              <p:nvPr/>
            </p:nvSpPr>
            <p:spPr bwMode="auto">
              <a:xfrm flipV="1">
                <a:off x="3571" y="2471"/>
                <a:ext cx="0" cy="7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34" name="Rectangle 58"/>
              <p:cNvSpPr>
                <a:spLocks noChangeArrowheads="1"/>
              </p:cNvSpPr>
              <p:nvPr/>
            </p:nvSpPr>
            <p:spPr bwMode="auto">
              <a:xfrm>
                <a:off x="3467" y="3259"/>
                <a:ext cx="23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200" b="1">
                    <a:latin typeface="Times New Roman" pitchFamily="18" charset="0"/>
                  </a:rPr>
                  <a:t>Sel</a:t>
                </a:r>
              </a:p>
            </p:txBody>
          </p:sp>
          <p:sp>
            <p:nvSpPr>
              <p:cNvPr id="532535" name="Line 59"/>
              <p:cNvSpPr>
                <a:spLocks noChangeShapeType="1"/>
              </p:cNvSpPr>
              <p:nvPr/>
            </p:nvSpPr>
            <p:spPr bwMode="auto">
              <a:xfrm flipH="1">
                <a:off x="3568" y="2632"/>
                <a:ext cx="9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36" name="Rectangle 60"/>
              <p:cNvSpPr>
                <a:spLocks noChangeArrowheads="1"/>
              </p:cNvSpPr>
              <p:nvPr/>
            </p:nvSpPr>
            <p:spPr bwMode="auto">
              <a:xfrm>
                <a:off x="3189" y="2442"/>
                <a:ext cx="31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Sub</a:t>
                </a:r>
              </a:p>
            </p:txBody>
          </p:sp>
          <p:sp>
            <p:nvSpPr>
              <p:cNvPr id="532537" name="Rectangle 62"/>
              <p:cNvSpPr>
                <a:spLocks noChangeArrowheads="1"/>
              </p:cNvSpPr>
              <p:nvPr/>
            </p:nvSpPr>
            <p:spPr bwMode="auto">
              <a:xfrm>
                <a:off x="3016" y="3504"/>
                <a:ext cx="18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532538" name="Line 63"/>
              <p:cNvSpPr>
                <a:spLocks noChangeShapeType="1"/>
              </p:cNvSpPr>
              <p:nvPr/>
            </p:nvSpPr>
            <p:spPr bwMode="auto">
              <a:xfrm>
                <a:off x="3067" y="3539"/>
                <a:ext cx="9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9" name="Line 64"/>
              <p:cNvSpPr>
                <a:spLocks noChangeShapeType="1"/>
              </p:cNvSpPr>
              <p:nvPr/>
            </p:nvSpPr>
            <p:spPr bwMode="auto">
              <a:xfrm>
                <a:off x="4640" y="3048"/>
                <a:ext cx="40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0" name="Line 65"/>
              <p:cNvSpPr>
                <a:spLocks noChangeShapeType="1"/>
              </p:cNvSpPr>
              <p:nvPr/>
            </p:nvSpPr>
            <p:spPr bwMode="auto">
              <a:xfrm>
                <a:off x="4657" y="3447"/>
                <a:ext cx="40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1" name="Rectangle 66"/>
              <p:cNvSpPr>
                <a:spLocks noChangeArrowheads="1"/>
              </p:cNvSpPr>
              <p:nvPr/>
            </p:nvSpPr>
            <p:spPr bwMode="auto">
              <a:xfrm>
                <a:off x="5040" y="3370"/>
                <a:ext cx="2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OF</a:t>
                </a:r>
              </a:p>
            </p:txBody>
          </p:sp>
        </p:grpSp>
      </p:grpSp>
      <p:sp>
        <p:nvSpPr>
          <p:cNvPr id="419910" name="Rectangle 70"/>
          <p:cNvSpPr>
            <a:spLocks noChangeArrowheads="1"/>
          </p:cNvSpPr>
          <p:nvPr/>
        </p:nvSpPr>
        <p:spPr bwMode="auto">
          <a:xfrm>
            <a:off x="3453956" y="5714206"/>
            <a:ext cx="285591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时，做减法</a:t>
            </a:r>
          </a:p>
          <a:p>
            <a:pPr eaLnBrk="0" hangingPunct="0"/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时，做加法</a:t>
            </a:r>
          </a:p>
        </p:txBody>
      </p:sp>
      <p:sp>
        <p:nvSpPr>
          <p:cNvPr id="532547" name="Text Box 67"/>
          <p:cNvSpPr txBox="1">
            <a:spLocks noChangeArrowheads="1"/>
          </p:cNvSpPr>
          <p:nvPr/>
        </p:nvSpPr>
        <p:spPr bwMode="auto">
          <a:xfrm>
            <a:off x="7310439" y="1143001"/>
            <a:ext cx="2757487" cy="1158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问题：</a:t>
            </a:r>
            <a:r>
              <a:rPr lang="en-US" altLang="zh-CN" sz="2000" b="1" dirty="0">
                <a:solidFill>
                  <a:srgbClr val="FF0000"/>
                </a:solidFill>
                <a:ea typeface="黑体" pitchFamily="49" charset="-122"/>
              </a:rPr>
              <a:t>Adder</a:t>
            </a: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中执行的是什么运算？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9900"/>
                </a:solidFill>
                <a:ea typeface="黑体" pitchFamily="49" charset="-122"/>
              </a:rPr>
              <a:t>相当于无符号数加！</a:t>
            </a:r>
          </a:p>
        </p:txBody>
      </p:sp>
    </p:spTree>
    <p:extLst>
      <p:ext uri="{BB962C8B-B14F-4D97-AF65-F5344CB8AC3E}">
        <p14:creationId xmlns:p14="http://schemas.microsoft.com/office/powerpoint/2010/main" val="34167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9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1732" y="471487"/>
            <a:ext cx="6611938" cy="528638"/>
          </a:xfrm>
        </p:spPr>
        <p:txBody>
          <a:bodyPr/>
          <a:lstStyle/>
          <a:p>
            <a:r>
              <a:rPr lang="zh-CN" altLang="en-US" sz="3600" dirty="0">
                <a:ea typeface="宋体" pitchFamily="2" charset="-122"/>
              </a:rPr>
              <a:t>计算机中的算盘长啥样？</a:t>
            </a:r>
          </a:p>
        </p:txBody>
      </p:sp>
      <p:grpSp>
        <p:nvGrpSpPr>
          <p:cNvPr id="638979" name="Group 3"/>
          <p:cNvGrpSpPr>
            <a:grpSpLocks/>
          </p:cNvGrpSpPr>
          <p:nvPr/>
        </p:nvGrpSpPr>
        <p:grpSpPr bwMode="auto">
          <a:xfrm>
            <a:off x="1524001" y="2689226"/>
            <a:ext cx="8766175" cy="4168775"/>
            <a:chOff x="0" y="1498"/>
            <a:chExt cx="5522" cy="2626"/>
          </a:xfrm>
        </p:grpSpPr>
        <p:sp>
          <p:nvSpPr>
            <p:cNvPr id="638980" name="Rectangle 33"/>
            <p:cNvSpPr>
              <a:spLocks noChangeArrowheads="1"/>
            </p:cNvSpPr>
            <p:nvPr/>
          </p:nvSpPr>
          <p:spPr bwMode="auto">
            <a:xfrm>
              <a:off x="4403" y="2741"/>
              <a:ext cx="4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Sum</a:t>
              </a:r>
            </a:p>
          </p:txBody>
        </p:sp>
        <p:sp>
          <p:nvSpPr>
            <p:cNvPr id="638981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2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3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4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5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6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7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8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89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0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1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2" name="Rectangle 25"/>
            <p:cNvSpPr>
              <a:spLocks noChangeArrowheads="1"/>
            </p:cNvSpPr>
            <p:nvPr/>
          </p:nvSpPr>
          <p:spPr bwMode="auto">
            <a:xfrm rot="5400000">
              <a:off x="2975" y="2868"/>
              <a:ext cx="97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cs typeface="Arial" pitchFamily="34" charset="0"/>
                </a:rPr>
                <a:t>加法器</a:t>
              </a:r>
            </a:p>
          </p:txBody>
        </p:sp>
        <p:sp>
          <p:nvSpPr>
            <p:cNvPr id="638993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4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5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8996" name="Rectangle 29"/>
            <p:cNvSpPr>
              <a:spLocks noChangeArrowheads="1"/>
            </p:cNvSpPr>
            <p:nvPr/>
          </p:nvSpPr>
          <p:spPr bwMode="auto">
            <a:xfrm>
              <a:off x="890" y="2081"/>
              <a:ext cx="2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n</a:t>
              </a:r>
            </a:p>
          </p:txBody>
        </p:sp>
        <p:sp>
          <p:nvSpPr>
            <p:cNvPr id="638997" name="Rectangle 30"/>
            <p:cNvSpPr>
              <a:spLocks noChangeArrowheads="1"/>
            </p:cNvSpPr>
            <p:nvPr/>
          </p:nvSpPr>
          <p:spPr bwMode="auto">
            <a:xfrm>
              <a:off x="2468" y="3505"/>
              <a:ext cx="2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n</a:t>
              </a:r>
            </a:p>
          </p:txBody>
        </p:sp>
        <p:sp>
          <p:nvSpPr>
            <p:cNvPr id="638998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n</a:t>
              </a:r>
            </a:p>
          </p:txBody>
        </p:sp>
        <p:sp>
          <p:nvSpPr>
            <p:cNvPr id="638999" name="Rectangle 32"/>
            <p:cNvSpPr>
              <a:spLocks noChangeArrowheads="1"/>
            </p:cNvSpPr>
            <p:nvPr/>
          </p:nvSpPr>
          <p:spPr bwMode="auto">
            <a:xfrm>
              <a:off x="256" y="2171"/>
              <a:ext cx="23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A</a:t>
              </a:r>
            </a:p>
          </p:txBody>
        </p:sp>
        <p:sp>
          <p:nvSpPr>
            <p:cNvPr id="639000" name="Rectangle 34"/>
            <p:cNvSpPr>
              <a:spLocks noChangeArrowheads="1"/>
            </p:cNvSpPr>
            <p:nvPr/>
          </p:nvSpPr>
          <p:spPr bwMode="auto">
            <a:xfrm>
              <a:off x="4275" y="2337"/>
              <a:ext cx="29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ZF</a:t>
              </a:r>
            </a:p>
          </p:txBody>
        </p:sp>
        <p:sp>
          <p:nvSpPr>
            <p:cNvPr id="639001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02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7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Cin</a:t>
              </a:r>
            </a:p>
          </p:txBody>
        </p:sp>
        <p:sp>
          <p:nvSpPr>
            <p:cNvPr id="639003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04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49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Cout</a:t>
              </a:r>
            </a:p>
          </p:txBody>
        </p:sp>
        <p:sp>
          <p:nvSpPr>
            <p:cNvPr id="639005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06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07" name="Rectangle 41"/>
            <p:cNvSpPr>
              <a:spLocks noChangeArrowheads="1"/>
            </p:cNvSpPr>
            <p:nvPr/>
          </p:nvSpPr>
          <p:spPr bwMode="auto">
            <a:xfrm>
              <a:off x="856" y="3127"/>
              <a:ext cx="2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n</a:t>
              </a:r>
            </a:p>
          </p:txBody>
        </p:sp>
        <p:sp>
          <p:nvSpPr>
            <p:cNvPr id="639008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2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B</a:t>
              </a:r>
            </a:p>
          </p:txBody>
        </p:sp>
        <p:grpSp>
          <p:nvGrpSpPr>
            <p:cNvPr id="639009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9010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1600" b="1">
                  <a:latin typeface="Times New Roman" pitchFamily="18" charset="0"/>
                </a:endParaRPr>
              </a:p>
            </p:txBody>
          </p:sp>
          <p:sp>
            <p:nvSpPr>
              <p:cNvPr id="639011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9012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9013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9014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15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16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17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18" name="Rectangle 52"/>
            <p:cNvSpPr>
              <a:spLocks noChangeArrowheads="1"/>
            </p:cNvSpPr>
            <p:nvPr/>
          </p:nvSpPr>
          <p:spPr bwMode="auto">
            <a:xfrm>
              <a:off x="1620" y="3709"/>
              <a:ext cx="21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n</a:t>
              </a:r>
            </a:p>
          </p:txBody>
        </p:sp>
        <p:sp>
          <p:nvSpPr>
            <p:cNvPr id="639019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639020" name="Rectangle 54"/>
            <p:cNvSpPr>
              <a:spLocks noChangeArrowheads="1"/>
            </p:cNvSpPr>
            <p:nvPr/>
          </p:nvSpPr>
          <p:spPr bwMode="auto">
            <a:xfrm>
              <a:off x="1925" y="3183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9021" name="Rectangle 55"/>
            <p:cNvSpPr>
              <a:spLocks noChangeArrowheads="1"/>
            </p:cNvSpPr>
            <p:nvPr/>
          </p:nvSpPr>
          <p:spPr bwMode="auto">
            <a:xfrm>
              <a:off x="1915" y="3648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9022" name="Rectangle 56"/>
            <p:cNvSpPr>
              <a:spLocks noChangeArrowheads="1"/>
            </p:cNvSpPr>
            <p:nvPr/>
          </p:nvSpPr>
          <p:spPr bwMode="auto">
            <a:xfrm rot="5400000">
              <a:off x="1693" y="3464"/>
              <a:ext cx="1050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200" b="1">
                  <a:cs typeface="Arial" pitchFamily="34" charset="0"/>
                </a:rPr>
                <a:t>多路选择器</a:t>
              </a:r>
            </a:p>
          </p:txBody>
        </p:sp>
        <p:sp>
          <p:nvSpPr>
            <p:cNvPr id="639023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24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9025" name="Rectangle 60"/>
            <p:cNvSpPr>
              <a:spLocks noChangeArrowheads="1"/>
            </p:cNvSpPr>
            <p:nvPr/>
          </p:nvSpPr>
          <p:spPr bwMode="auto">
            <a:xfrm>
              <a:off x="1648" y="1619"/>
              <a:ext cx="41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Sub</a:t>
              </a:r>
            </a:p>
          </p:txBody>
        </p:sp>
        <p:sp>
          <p:nvSpPr>
            <p:cNvPr id="639026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2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B</a:t>
              </a:r>
            </a:p>
          </p:txBody>
        </p:sp>
        <p:sp>
          <p:nvSpPr>
            <p:cNvPr id="639027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028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029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030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3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OF</a:t>
              </a:r>
            </a:p>
          </p:txBody>
        </p:sp>
        <p:sp>
          <p:nvSpPr>
            <p:cNvPr id="639031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 b="1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 b="1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9032" name="Line 56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33" name="Rectangle 66"/>
            <p:cNvSpPr>
              <a:spLocks noChangeArrowheads="1"/>
            </p:cNvSpPr>
            <p:nvPr/>
          </p:nvSpPr>
          <p:spPr bwMode="auto">
            <a:xfrm>
              <a:off x="4238" y="3187"/>
              <a:ext cx="128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CF=Co</a:t>
              </a:r>
              <a:r>
                <a:rPr lang="en-US" altLang="zh-CN" sz="2400" b="1">
                  <a:cs typeface="Arial" pitchFamily="34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9034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035" name="Rectangle 34"/>
            <p:cNvSpPr>
              <a:spLocks noChangeArrowheads="1"/>
            </p:cNvSpPr>
            <p:nvPr/>
          </p:nvSpPr>
          <p:spPr bwMode="auto">
            <a:xfrm>
              <a:off x="4264" y="2547"/>
              <a:ext cx="29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400" b="1">
                  <a:cs typeface="Arial" pitchFamily="34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498"/>
              <a:ext cx="1784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pPr eaLnBrk="0" hangingPunct="0"/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9037" name="Text Box 61"/>
          <p:cNvSpPr txBox="1">
            <a:spLocks noChangeArrowheads="1"/>
          </p:cNvSpPr>
          <p:nvPr/>
        </p:nvSpPr>
        <p:spPr bwMode="auto">
          <a:xfrm>
            <a:off x="1703388" y="1000126"/>
            <a:ext cx="3554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</a:rPr>
              <a:t>重要认识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008000"/>
                </a:solidFill>
                <a:latin typeface="Times New Roman" pitchFamily="18" charset="0"/>
                <a:ea typeface="微软雅黑" pitchFamily="34" charset="-122"/>
              </a:rPr>
              <a:t>计算机中许多运算都基于加法器实现！</a:t>
            </a:r>
          </a:p>
        </p:txBody>
      </p: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5691188" y="915988"/>
            <a:ext cx="4621212" cy="184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kumimoji="1"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加法器不知道所运算的是带符号数还是无符号数。</a:t>
            </a:r>
          </a:p>
          <a:p>
            <a:pPr eaLnBrk="0" hangingPunct="0">
              <a:lnSpc>
                <a:spcPct val="115000"/>
              </a:lnSpc>
            </a:pPr>
            <a:endParaRPr kumimoji="1" lang="zh-CN" altLang="en-US" sz="20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15000"/>
              </a:lnSpc>
            </a:pPr>
            <a:r>
              <a:rPr kumimoji="1"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kumimoji="1"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加法器不判定对错，总是取低</a:t>
            </a:r>
            <a:r>
              <a:rPr kumimoji="1" lang="en-US" altLang="zh-CN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位作为结果，并生成标志信息。</a:t>
            </a:r>
          </a:p>
        </p:txBody>
      </p:sp>
      <p:sp>
        <p:nvSpPr>
          <p:cNvPr id="639039" name="Text Box 63"/>
          <p:cNvSpPr txBox="1">
            <a:spLocks noChangeArrowheads="1"/>
          </p:cNvSpPr>
          <p:nvPr/>
        </p:nvSpPr>
        <p:spPr bwMode="auto">
          <a:xfrm>
            <a:off x="8899654" y="5011738"/>
            <a:ext cx="1320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溢出标志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9040" name="Text Box 64"/>
          <p:cNvSpPr txBox="1">
            <a:spLocks noChangeArrowheads="1"/>
          </p:cNvSpPr>
          <p:nvPr/>
        </p:nvSpPr>
        <p:spPr bwMode="auto">
          <a:xfrm>
            <a:off x="8867776" y="3856039"/>
            <a:ext cx="10318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零标志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9041" name="Text Box 65"/>
          <p:cNvSpPr txBox="1">
            <a:spLocks noChangeArrowheads="1"/>
          </p:cNvSpPr>
          <p:nvPr/>
        </p:nvSpPr>
        <p:spPr bwMode="auto">
          <a:xfrm>
            <a:off x="8867775" y="4205289"/>
            <a:ext cx="12636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符号标志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9042" name="Text Box 66"/>
          <p:cNvSpPr txBox="1">
            <a:spLocks noChangeArrowheads="1"/>
          </p:cNvSpPr>
          <p:nvPr/>
        </p:nvSpPr>
        <p:spPr bwMode="auto">
          <a:xfrm>
            <a:off x="8563769" y="5783264"/>
            <a:ext cx="16398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借位标志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9043" name="Text Box 67"/>
          <p:cNvSpPr txBox="1">
            <a:spLocks noChangeArrowheads="1"/>
          </p:cNvSpPr>
          <p:nvPr/>
        </p:nvSpPr>
        <p:spPr bwMode="auto">
          <a:xfrm>
            <a:off x="8402638" y="2960689"/>
            <a:ext cx="1598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  <a:ea typeface="微软雅黑" pitchFamily="34" charset="-122"/>
              </a:rPr>
              <a:t>各个标志如何生成呢？</a:t>
            </a:r>
          </a:p>
        </p:txBody>
      </p:sp>
    </p:spTree>
    <p:extLst>
      <p:ext uri="{BB962C8B-B14F-4D97-AF65-F5344CB8AC3E}">
        <p14:creationId xmlns:p14="http://schemas.microsoft.com/office/powerpoint/2010/main" val="551301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39" grpId="0" animBg="1"/>
      <p:bldP spid="639040" grpId="0" animBg="1"/>
      <p:bldP spid="639041" grpId="0" animBg="1"/>
      <p:bldP spid="639042" grpId="0" animBg="1"/>
      <p:bldP spid="6390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3078" y="407453"/>
            <a:ext cx="6434138" cy="728405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条件标志位（条件码</a:t>
            </a:r>
            <a:r>
              <a:rPr lang="en-US" altLang="zh-CN" dirty="0">
                <a:ea typeface="宋体" pitchFamily="2" charset="-122"/>
              </a:rPr>
              <a:t>CC</a:t>
            </a:r>
            <a:r>
              <a:rPr lang="zh-CN" altLang="en-US" dirty="0">
                <a:ea typeface="宋体" pitchFamily="2" charset="-122"/>
              </a:rPr>
              <a:t>）</a:t>
            </a:r>
          </a:p>
        </p:txBody>
      </p:sp>
      <p:sp>
        <p:nvSpPr>
          <p:cNvPr id="57463" name="Rectangle 119"/>
          <p:cNvSpPr>
            <a:spLocks noChangeArrowheads="1"/>
          </p:cNvSpPr>
          <p:nvPr/>
        </p:nvSpPr>
        <p:spPr bwMode="auto">
          <a:xfrm>
            <a:off x="1762126" y="4711700"/>
            <a:ext cx="8685213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35000"/>
              </a:spcBef>
              <a:buFontTx/>
              <a:buChar char="•"/>
            </a:pPr>
            <a:r>
              <a:rPr lang="zh-CN" altLang="en-US" sz="1600" b="1">
                <a:latin typeface="Times New Roman" pitchFamily="18" charset="0"/>
              </a:rPr>
              <a:t> </a:t>
            </a:r>
            <a:r>
              <a:rPr lang="zh-CN" altLang="en-US" sz="2000" b="1">
                <a:ea typeface="黑体" pitchFamily="49" charset="-122"/>
              </a:rPr>
              <a:t>零标志</a:t>
            </a: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ZF</a:t>
            </a:r>
            <a:r>
              <a:rPr lang="zh-CN" altLang="en-US" sz="2000" b="1">
                <a:ea typeface="黑体" pitchFamily="49" charset="-122"/>
              </a:rPr>
              <a:t>、溢出标志</a:t>
            </a: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OF</a:t>
            </a:r>
            <a:r>
              <a:rPr lang="zh-CN" altLang="en-US" sz="2000" b="1">
                <a:ea typeface="黑体" pitchFamily="49" charset="-122"/>
              </a:rPr>
              <a:t>、进</a:t>
            </a:r>
            <a:r>
              <a:rPr lang="en-US" altLang="zh-CN" sz="2000" b="1">
                <a:ea typeface="黑体" pitchFamily="49" charset="-122"/>
              </a:rPr>
              <a:t>/</a:t>
            </a:r>
            <a:r>
              <a:rPr lang="zh-CN" altLang="en-US" sz="2000" b="1">
                <a:ea typeface="黑体" pitchFamily="49" charset="-122"/>
              </a:rPr>
              <a:t>借位标志</a:t>
            </a: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CF</a:t>
            </a:r>
            <a:r>
              <a:rPr lang="zh-CN" altLang="en-US" sz="2000" b="1">
                <a:ea typeface="黑体" pitchFamily="49" charset="-122"/>
              </a:rPr>
              <a:t>、符号标志</a:t>
            </a: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SF</a:t>
            </a:r>
            <a:r>
              <a:rPr lang="zh-CN" altLang="en-US" sz="2000" b="1">
                <a:ea typeface="黑体" pitchFamily="49" charset="-122"/>
              </a:rPr>
              <a:t>称为条件标志。</a:t>
            </a:r>
          </a:p>
          <a:p>
            <a:pPr eaLnBrk="0" hangingPunct="0">
              <a:spcBef>
                <a:spcPct val="35000"/>
              </a:spcBef>
              <a:buFontTx/>
              <a:buChar char="•"/>
            </a:pPr>
            <a:r>
              <a:rPr lang="zh-CN" altLang="en-US" sz="2000" b="1">
                <a:ea typeface="黑体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黑体" pitchFamily="49" charset="-122"/>
              </a:rPr>
              <a:t>条件标志（</a:t>
            </a: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Flag</a:t>
            </a:r>
            <a:r>
              <a:rPr lang="zh-CN" altLang="en-US" sz="2000" b="1">
                <a:solidFill>
                  <a:srgbClr val="FF0000"/>
                </a:solidFill>
                <a:ea typeface="黑体" pitchFamily="49" charset="-122"/>
              </a:rPr>
              <a:t>）</a:t>
            </a:r>
            <a:r>
              <a:rPr lang="zh-CN" altLang="en-US" sz="2000" b="1">
                <a:ea typeface="黑体" pitchFamily="49" charset="-122"/>
              </a:rPr>
              <a:t>在运算电路中产生，被记录到专门的寄存器中，以便在分支指令中被用来作为条件。</a:t>
            </a:r>
          </a:p>
          <a:p>
            <a:pPr eaLnBrk="0" hangingPunct="0">
              <a:spcBef>
                <a:spcPct val="35000"/>
              </a:spcBef>
              <a:buFontTx/>
              <a:buChar char="•"/>
            </a:pPr>
            <a:r>
              <a:rPr lang="zh-CN" altLang="en-US" sz="2000" b="1">
                <a:ea typeface="黑体" pitchFamily="49" charset="-122"/>
              </a:rPr>
              <a:t> 存放标志的寄存器通常称为</a:t>
            </a:r>
            <a:r>
              <a:rPr lang="zh-CN" altLang="en-US" sz="2000" b="1">
                <a:solidFill>
                  <a:srgbClr val="CC3300"/>
                </a:solidFill>
                <a:ea typeface="黑体" pitchFamily="49" charset="-122"/>
              </a:rPr>
              <a:t>程序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</a:rPr>
              <a:t>/</a:t>
            </a:r>
            <a:r>
              <a:rPr lang="zh-CN" altLang="en-US" sz="2000" b="1">
                <a:solidFill>
                  <a:srgbClr val="CC3300"/>
                </a:solidFill>
                <a:ea typeface="黑体" pitchFamily="49" charset="-122"/>
              </a:rPr>
              <a:t>状态字寄存器</a:t>
            </a:r>
            <a:r>
              <a:rPr lang="zh-CN" altLang="en-US" sz="2000" b="1">
                <a:ea typeface="黑体" pitchFamily="49" charset="-122"/>
              </a:rPr>
              <a:t>或</a:t>
            </a:r>
            <a:r>
              <a:rPr lang="zh-CN" altLang="en-US" sz="2000" b="1">
                <a:solidFill>
                  <a:srgbClr val="CC3300"/>
                </a:solidFill>
                <a:ea typeface="黑体" pitchFamily="49" charset="-122"/>
              </a:rPr>
              <a:t>标志寄存器。</a:t>
            </a:r>
            <a:r>
              <a:rPr lang="zh-CN" altLang="en-US" sz="2000" b="1">
                <a:ea typeface="黑体" pitchFamily="49" charset="-122"/>
              </a:rPr>
              <a:t>每个标志对应标志寄存器中的一个标志位。</a:t>
            </a:r>
            <a:r>
              <a:rPr lang="zh-CN" altLang="en-US" sz="1600" b="1"/>
              <a:t> </a:t>
            </a:r>
            <a:r>
              <a:rPr lang="zh-CN" altLang="en-US" sz="20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>
                <a:solidFill>
                  <a:srgbClr val="990000"/>
                </a:solidFill>
                <a:ea typeface="黑体" pitchFamily="49" charset="-122"/>
              </a:rPr>
              <a:t>如，</a:t>
            </a:r>
            <a:r>
              <a:rPr lang="en-US" altLang="zh-CN" sz="2000" b="1">
                <a:solidFill>
                  <a:srgbClr val="990000"/>
                </a:solidFill>
                <a:ea typeface="黑体" pitchFamily="49" charset="-122"/>
              </a:rPr>
              <a:t>IA-32</a:t>
            </a:r>
            <a:r>
              <a:rPr lang="zh-CN" altLang="en-US" sz="2000" b="1">
                <a:solidFill>
                  <a:srgbClr val="990000"/>
                </a:solidFill>
                <a:ea typeface="黑体" pitchFamily="49" charset="-122"/>
              </a:rPr>
              <a:t>中的</a:t>
            </a:r>
            <a:r>
              <a:rPr lang="en-US" altLang="zh-CN" sz="2000" b="1">
                <a:solidFill>
                  <a:srgbClr val="990000"/>
                </a:solidFill>
                <a:ea typeface="黑体" pitchFamily="49" charset="-122"/>
              </a:rPr>
              <a:t>EFLAGS</a:t>
            </a:r>
            <a:r>
              <a:rPr lang="zh-CN" altLang="en-US" sz="2000" b="1">
                <a:solidFill>
                  <a:srgbClr val="990000"/>
                </a:solidFill>
                <a:ea typeface="黑体" pitchFamily="49" charset="-122"/>
              </a:rPr>
              <a:t>寄存器</a:t>
            </a:r>
          </a:p>
        </p:txBody>
      </p:sp>
      <p:sp>
        <p:nvSpPr>
          <p:cNvPr id="640065" name="Text Box 65"/>
          <p:cNvSpPr txBox="1">
            <a:spLocks noChangeArrowheads="1"/>
          </p:cNvSpPr>
          <p:nvPr/>
        </p:nvSpPr>
        <p:spPr bwMode="auto">
          <a:xfrm>
            <a:off x="6110289" y="3355976"/>
            <a:ext cx="39576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</a:rPr>
              <a:t>问题：</a:t>
            </a:r>
            <a:r>
              <a:rPr lang="en-US" altLang="zh-CN" sz="2000" b="1" dirty="0">
                <a:solidFill>
                  <a:srgbClr val="990000"/>
                </a:solidFill>
              </a:rPr>
              <a:t>OF=</a:t>
            </a:r>
            <a:r>
              <a:rPr lang="zh-CN" altLang="en-US" sz="2000" b="1" dirty="0">
                <a:solidFill>
                  <a:srgbClr val="990000"/>
                </a:solidFill>
              </a:rPr>
              <a:t>？</a:t>
            </a:r>
            <a:r>
              <a:rPr lang="en-US" altLang="zh-CN" sz="2000" b="1" dirty="0">
                <a:solidFill>
                  <a:srgbClr val="990000"/>
                </a:solidFill>
              </a:rPr>
              <a:t>ZF=</a:t>
            </a:r>
            <a:r>
              <a:rPr lang="zh-CN" altLang="en-US" sz="2000" b="1" dirty="0">
                <a:solidFill>
                  <a:srgbClr val="990000"/>
                </a:solidFill>
              </a:rPr>
              <a:t>？</a:t>
            </a:r>
            <a:r>
              <a:rPr lang="en-US" altLang="zh-CN" sz="2000" b="1" dirty="0">
                <a:solidFill>
                  <a:srgbClr val="990000"/>
                </a:solidFill>
              </a:rPr>
              <a:t>SF=</a:t>
            </a:r>
            <a:r>
              <a:rPr lang="zh-CN" altLang="en-US" sz="2000" b="1" dirty="0">
                <a:solidFill>
                  <a:srgbClr val="990000"/>
                </a:solidFill>
              </a:rPr>
              <a:t>？</a:t>
            </a:r>
            <a:r>
              <a:rPr lang="en-US" altLang="zh-CN" sz="2000" b="1" dirty="0">
                <a:solidFill>
                  <a:srgbClr val="990000"/>
                </a:solidFill>
              </a:rPr>
              <a:t>CF=</a:t>
            </a:r>
            <a:r>
              <a:rPr lang="zh-CN" altLang="en-US" sz="2000" b="1" dirty="0">
                <a:solidFill>
                  <a:srgbClr val="990000"/>
                </a:solidFill>
              </a:rPr>
              <a:t>？</a:t>
            </a:r>
          </a:p>
        </p:txBody>
      </p:sp>
      <p:sp>
        <p:nvSpPr>
          <p:cNvPr id="640066" name="Text Box 66"/>
          <p:cNvSpPr txBox="1">
            <a:spLocks noChangeArrowheads="1"/>
          </p:cNvSpPr>
          <p:nvPr/>
        </p:nvSpPr>
        <p:spPr bwMode="auto">
          <a:xfrm>
            <a:off x="1766888" y="3925889"/>
            <a:ext cx="8678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990000"/>
                </a:solidFill>
              </a:rPr>
              <a:t>OF</a:t>
            </a:r>
            <a:r>
              <a:rPr lang="zh-CN" altLang="en-US" sz="2000" b="1" dirty="0">
                <a:solidFill>
                  <a:srgbClr val="990000"/>
                </a:solidFill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</a:rPr>
              <a:t>若</a:t>
            </a:r>
            <a:r>
              <a:rPr lang="en-US" altLang="zh-CN" sz="2000" b="1" dirty="0">
                <a:solidFill>
                  <a:schemeClr val="accent2"/>
                </a:solidFill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</a:rPr>
              <a:t>与</a:t>
            </a:r>
            <a:r>
              <a:rPr lang="en-US" altLang="zh-CN" sz="2000" b="1" dirty="0">
                <a:solidFill>
                  <a:srgbClr val="00B0F0"/>
                </a:solidFill>
              </a:rPr>
              <a:t>B’</a:t>
            </a:r>
            <a:r>
              <a:rPr lang="zh-CN" altLang="en-US" sz="2000" b="1" dirty="0">
                <a:solidFill>
                  <a:schemeClr val="accent2"/>
                </a:solidFill>
              </a:rPr>
              <a:t>同号但与</a:t>
            </a:r>
            <a:r>
              <a:rPr lang="en-US" altLang="zh-CN" sz="2000" b="1" dirty="0">
                <a:solidFill>
                  <a:schemeClr val="accent2"/>
                </a:solidFill>
              </a:rPr>
              <a:t>Sum</a:t>
            </a:r>
            <a:r>
              <a:rPr lang="zh-CN" altLang="en-US" sz="2000" b="1" dirty="0">
                <a:solidFill>
                  <a:schemeClr val="accent2"/>
                </a:solidFill>
              </a:rPr>
              <a:t>不同号，则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</a:rPr>
              <a:t>；否则</a:t>
            </a:r>
            <a:r>
              <a:rPr lang="en-US" altLang="zh-CN" sz="2000" b="1" dirty="0">
                <a:solidFill>
                  <a:schemeClr val="accent2"/>
                </a:solidFill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</a:rPr>
              <a:t>。</a:t>
            </a:r>
            <a:r>
              <a:rPr lang="en-US" altLang="zh-CN" sz="2000" b="1" dirty="0">
                <a:solidFill>
                  <a:srgbClr val="990000"/>
                </a:solidFill>
              </a:rPr>
              <a:t>SF</a:t>
            </a:r>
            <a:r>
              <a:rPr lang="zh-CN" altLang="en-US" sz="2000" b="1" dirty="0">
                <a:solidFill>
                  <a:srgbClr val="990000"/>
                </a:solidFill>
              </a:rPr>
              <a:t>：</a:t>
            </a:r>
            <a:r>
              <a:rPr lang="en-US" altLang="zh-CN" sz="2000" b="1" dirty="0">
                <a:solidFill>
                  <a:schemeClr val="accent2"/>
                </a:solidFill>
              </a:rPr>
              <a:t>sum</a:t>
            </a:r>
            <a:r>
              <a:rPr lang="zh-CN" altLang="en-US" sz="2000" b="1" dirty="0">
                <a:solidFill>
                  <a:schemeClr val="accent2"/>
                </a:solidFill>
              </a:rPr>
              <a:t>符号</a:t>
            </a:r>
          </a:p>
          <a:p>
            <a:pPr eaLnBrk="0" hangingPunct="0"/>
            <a:r>
              <a:rPr lang="en-US" altLang="zh-CN" sz="2000" b="1" dirty="0">
                <a:solidFill>
                  <a:srgbClr val="990000"/>
                </a:solidFill>
              </a:rPr>
              <a:t>ZF</a:t>
            </a:r>
            <a:r>
              <a:rPr lang="zh-CN" altLang="en-US" sz="2000" b="1" dirty="0">
                <a:solidFill>
                  <a:srgbClr val="990000"/>
                </a:solidFill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</a:rPr>
              <a:t>如</a:t>
            </a:r>
            <a:r>
              <a:rPr lang="en-US" altLang="zh-CN" sz="2000" b="1" dirty="0">
                <a:solidFill>
                  <a:schemeClr val="accent2"/>
                </a:solidFill>
              </a:rPr>
              <a:t>Sum</a:t>
            </a:r>
            <a:r>
              <a:rPr lang="zh-CN" altLang="en-US" sz="2000" b="1" dirty="0">
                <a:solidFill>
                  <a:schemeClr val="accent2"/>
                </a:solidFill>
              </a:rPr>
              <a:t>为</a:t>
            </a:r>
            <a:r>
              <a:rPr lang="en-US" altLang="zh-CN" sz="2000" b="1" dirty="0">
                <a:solidFill>
                  <a:schemeClr val="accent2"/>
                </a:solidFill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</a:rPr>
              <a:t>，则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</a:rPr>
              <a:t>，否则</a:t>
            </a:r>
            <a:r>
              <a:rPr lang="en-US" altLang="zh-CN" sz="2000" b="1" dirty="0">
                <a:solidFill>
                  <a:schemeClr val="accent2"/>
                </a:solidFill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</a:rPr>
              <a:t>。</a:t>
            </a:r>
            <a:r>
              <a:rPr lang="en-US" altLang="zh-CN" sz="2000" b="1" dirty="0">
                <a:solidFill>
                  <a:srgbClr val="990000"/>
                </a:solidFill>
              </a:rPr>
              <a:t>CF</a:t>
            </a:r>
            <a:r>
              <a:rPr lang="zh-CN" altLang="en-US" sz="2000" b="1" dirty="0">
                <a:solidFill>
                  <a:srgbClr val="990000"/>
                </a:solidFill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Cout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sym typeface="Symbol" pitchFamily="18" charset="2"/>
              </a:rPr>
              <a:t> sub</a:t>
            </a:r>
          </a:p>
        </p:txBody>
      </p:sp>
      <p:grpSp>
        <p:nvGrpSpPr>
          <p:cNvPr id="640070" name="Group 70"/>
          <p:cNvGrpSpPr>
            <a:grpSpLocks/>
          </p:cNvGrpSpPr>
          <p:nvPr/>
        </p:nvGrpSpPr>
        <p:grpSpPr bwMode="auto">
          <a:xfrm>
            <a:off x="816864" y="904388"/>
            <a:ext cx="5748338" cy="2898775"/>
            <a:chOff x="0" y="572"/>
            <a:chExt cx="3621" cy="1826"/>
          </a:xfrm>
        </p:grpSpPr>
        <p:grpSp>
          <p:nvGrpSpPr>
            <p:cNvPr id="640069" name="Group 69"/>
            <p:cNvGrpSpPr>
              <a:grpSpLocks/>
            </p:cNvGrpSpPr>
            <p:nvPr/>
          </p:nvGrpSpPr>
          <p:grpSpPr bwMode="auto">
            <a:xfrm>
              <a:off x="0" y="572"/>
              <a:ext cx="3621" cy="1826"/>
              <a:chOff x="0" y="572"/>
              <a:chExt cx="3621" cy="1826"/>
            </a:xfrm>
          </p:grpSpPr>
          <p:grpSp>
            <p:nvGrpSpPr>
              <p:cNvPr id="3" name="组合 63"/>
              <p:cNvGrpSpPr>
                <a:grpSpLocks/>
              </p:cNvGrpSpPr>
              <p:nvPr/>
            </p:nvGrpSpPr>
            <p:grpSpPr bwMode="auto">
              <a:xfrm>
                <a:off x="0" y="572"/>
                <a:ext cx="3352" cy="1826"/>
                <a:chOff x="3495675" y="3876675"/>
                <a:chExt cx="5321934" cy="2898775"/>
              </a:xfrm>
            </p:grpSpPr>
            <p:sp>
              <p:nvSpPr>
                <p:cNvPr id="640005" name="Rectangle 33"/>
                <p:cNvSpPr>
                  <a:spLocks noChangeArrowheads="1"/>
                </p:cNvSpPr>
                <p:nvPr/>
              </p:nvSpPr>
              <p:spPr bwMode="auto">
                <a:xfrm>
                  <a:off x="8259763" y="4994275"/>
                  <a:ext cx="557846" cy="3359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Sum</a:t>
                  </a:r>
                </a:p>
              </p:txBody>
            </p:sp>
            <p:grpSp>
              <p:nvGrpSpPr>
                <p:cNvPr id="640006" name="Group 73"/>
                <p:cNvGrpSpPr>
                  <a:grpSpLocks/>
                </p:cNvGrpSpPr>
                <p:nvPr/>
              </p:nvGrpSpPr>
              <p:grpSpPr bwMode="auto">
                <a:xfrm>
                  <a:off x="3495675" y="3876675"/>
                  <a:ext cx="4922838" cy="2397125"/>
                  <a:chOff x="2202" y="2442"/>
                  <a:chExt cx="3101" cy="1510"/>
                </a:xfrm>
              </p:grpSpPr>
              <p:sp>
                <p:nvSpPr>
                  <p:cNvPr id="640007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2869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08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25" y="2757"/>
                    <a:ext cx="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238" y="2757"/>
                    <a:ext cx="399" cy="1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208" y="3168"/>
                    <a:ext cx="151" cy="6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637" y="2942"/>
                    <a:ext cx="7" cy="27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1" y="3311"/>
                    <a:ext cx="0" cy="39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3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8" y="3495"/>
                    <a:ext cx="399" cy="21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2" y="3232"/>
                    <a:ext cx="121" cy="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5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44" y="3218"/>
                    <a:ext cx="0" cy="2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647" y="3225"/>
                    <a:ext cx="6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7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3580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18" name="Rectangle 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180" y="3181"/>
                    <a:ext cx="589" cy="20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500" b="1">
                        <a:cs typeface="Arial" pitchFamily="34" charset="0"/>
                      </a:rPr>
                      <a:t>Adder</a:t>
                    </a:r>
                  </a:p>
                </p:txBody>
              </p:sp>
              <p:sp>
                <p:nvSpPr>
                  <p:cNvPr id="640019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3544"/>
                    <a:ext cx="90" cy="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20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2834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21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9" y="3189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2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2869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600" b="1">
                        <a:cs typeface="Arial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4002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3580"/>
                    <a:ext cx="181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600" b="1">
                        <a:cs typeface="Arial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4002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802" y="3225"/>
                    <a:ext cx="185" cy="1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>
                      <a:lnSpc>
                        <a:spcPct val="75000"/>
                      </a:lnSpc>
                    </a:pPr>
                    <a:r>
                      <a:rPr lang="zh-CN" altLang="en-US" sz="1600" b="1">
                        <a:cs typeface="Arial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4002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687" y="266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400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49" y="2920"/>
                    <a:ext cx="236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ZF</a:t>
                    </a:r>
                  </a:p>
                </p:txBody>
              </p:sp>
              <p:sp>
                <p:nvSpPr>
                  <p:cNvPr id="64002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263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72"/>
                    <a:ext cx="285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Cin</a:t>
                    </a:r>
                  </a:p>
                </p:txBody>
              </p:sp>
              <p:sp>
                <p:nvSpPr>
                  <p:cNvPr id="64002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3584"/>
                    <a:ext cx="0" cy="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3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740"/>
                    <a:ext cx="368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Cout</a:t>
                    </a:r>
                  </a:p>
                </p:txBody>
              </p:sp>
              <p:sp>
                <p:nvSpPr>
                  <p:cNvPr id="640031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71" y="3462"/>
                    <a:ext cx="103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32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7" y="3426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462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600" b="1">
                        <a:cs typeface="Arial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400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202" y="3383"/>
                    <a:ext cx="188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64003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780" y="3574"/>
                    <a:ext cx="290" cy="236"/>
                    <a:chOff x="1816" y="3448"/>
                    <a:chExt cx="336" cy="288"/>
                  </a:xfrm>
                </p:grpSpPr>
                <p:sp>
                  <p:nvSpPr>
                    <p:cNvPr id="640036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3560"/>
                      <a:ext cx="80" cy="8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 sz="1600" b="1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640037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816" y="3448"/>
                      <a:ext cx="256" cy="16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0038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16" y="3608"/>
                      <a:ext cx="256" cy="12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0039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464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4004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64" y="346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4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667" y="3698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42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73" y="3698"/>
                    <a:ext cx="3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43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5" y="3663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4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3709"/>
                    <a:ext cx="185" cy="21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600" b="1">
                        <a:cs typeface="Arial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4004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13" y="3271"/>
                    <a:ext cx="316" cy="65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4004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385" y="3353"/>
                    <a:ext cx="164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200" b="1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64004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589"/>
                    <a:ext cx="164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zh-CN" altLang="en-US" sz="12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640048" name="Rectangle 5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395" y="3511"/>
                    <a:ext cx="451" cy="21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Mux</a:t>
                    </a:r>
                  </a:p>
                </p:txBody>
              </p:sp>
              <p:sp>
                <p:nvSpPr>
                  <p:cNvPr id="6400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1" y="2471"/>
                    <a:ext cx="0" cy="79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5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3259"/>
                    <a:ext cx="239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200" b="1">
                        <a:latin typeface="Times New Roman" pitchFamily="18" charset="0"/>
                      </a:rPr>
                      <a:t>Sel</a:t>
                    </a:r>
                  </a:p>
                </p:txBody>
              </p:sp>
              <p:sp>
                <p:nvSpPr>
                  <p:cNvPr id="640051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8" y="2632"/>
                    <a:ext cx="91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5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442"/>
                    <a:ext cx="316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Sub</a:t>
                    </a:r>
                  </a:p>
                </p:txBody>
              </p:sp>
              <p:sp>
                <p:nvSpPr>
                  <p:cNvPr id="64005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504"/>
                    <a:ext cx="188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64005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067" y="3539"/>
                    <a:ext cx="9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5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640" y="3048"/>
                    <a:ext cx="40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5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657" y="3447"/>
                    <a:ext cx="4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05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370"/>
                    <a:ext cx="263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1">
                        <a:cs typeface="Arial" pitchFamily="34" charset="0"/>
                      </a:rPr>
                      <a:t>OF</a:t>
                    </a:r>
                  </a:p>
                </p:txBody>
              </p:sp>
            </p:grpSp>
            <p:sp>
              <p:nvSpPr>
                <p:cNvPr id="6400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278438" y="6378575"/>
                  <a:ext cx="2386013" cy="3968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黑体" pitchFamily="49" charset="-122"/>
                      <a:ea typeface="黑体" pitchFamily="49" charset="-122"/>
                    </a:rPr>
                    <a:t>整数加</a:t>
                  </a:r>
                  <a:r>
                    <a:rPr lang="en-US" altLang="zh-CN" sz="2000" b="1">
                      <a:solidFill>
                        <a:srgbClr val="C00000"/>
                      </a:solidFill>
                      <a:latin typeface="黑体" pitchFamily="49" charset="-122"/>
                      <a:ea typeface="黑体" pitchFamily="49" charset="-122"/>
                    </a:rPr>
                    <a:t>/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黑体" pitchFamily="49" charset="-122"/>
                      <a:ea typeface="黑体" pitchFamily="49" charset="-122"/>
                    </a:rPr>
                    <a:t>减运算部件</a:t>
                  </a:r>
                </a:p>
              </p:txBody>
            </p:sp>
          </p:grpSp>
          <p:sp>
            <p:nvSpPr>
              <p:cNvPr id="640060" name="Line 60"/>
              <p:cNvSpPr>
                <a:spLocks noChangeShapeType="1"/>
              </p:cNvSpPr>
              <p:nvPr/>
            </p:nvSpPr>
            <p:spPr bwMode="auto">
              <a:xfrm>
                <a:off x="2455" y="1281"/>
                <a:ext cx="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0061" name="Text Box 61"/>
              <p:cNvSpPr txBox="1">
                <a:spLocks noChangeArrowheads="1"/>
              </p:cNvSpPr>
              <p:nvPr/>
            </p:nvSpPr>
            <p:spPr bwMode="auto">
              <a:xfrm>
                <a:off x="3107" y="1168"/>
                <a:ext cx="340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600" b="1"/>
                  <a:t>SF</a:t>
                </a:r>
              </a:p>
            </p:txBody>
          </p:sp>
          <p:sp>
            <p:nvSpPr>
              <p:cNvPr id="640063" name="Line 63"/>
              <p:cNvSpPr>
                <a:spLocks noChangeShapeType="1"/>
              </p:cNvSpPr>
              <p:nvPr/>
            </p:nvSpPr>
            <p:spPr bwMode="auto">
              <a:xfrm>
                <a:off x="2455" y="1508"/>
                <a:ext cx="8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0064" name="Text Box 64"/>
              <p:cNvSpPr txBox="1">
                <a:spLocks noChangeArrowheads="1"/>
              </p:cNvSpPr>
              <p:nvPr/>
            </p:nvSpPr>
            <p:spPr bwMode="auto">
              <a:xfrm>
                <a:off x="3277" y="1395"/>
                <a:ext cx="34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600" b="1"/>
                  <a:t>CF</a:t>
                </a:r>
              </a:p>
            </p:txBody>
          </p:sp>
        </p:grpSp>
        <p:sp>
          <p:nvSpPr>
            <p:cNvPr id="640067" name="Text Box 67"/>
            <p:cNvSpPr txBox="1">
              <a:spLocks noChangeArrowheads="1"/>
            </p:cNvSpPr>
            <p:nvPr/>
          </p:nvSpPr>
          <p:spPr bwMode="auto">
            <a:xfrm>
              <a:off x="1753" y="1470"/>
              <a:ext cx="38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B</a:t>
              </a:r>
              <a:r>
                <a:rPr lang="zh-CN" altLang="en-US" sz="1600" b="1">
                  <a:latin typeface="Times New Roman" pitchFamily="18" charset="0"/>
                </a:rPr>
                <a:t>＇</a:t>
              </a:r>
              <a:endParaRPr lang="en-US" altLang="zh-CN" sz="16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23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65" grpId="0"/>
      <p:bldP spid="64006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9937" y="392442"/>
            <a:ext cx="8156575" cy="543739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ea typeface="宋体" pitchFamily="2" charset="-122"/>
              </a:rPr>
              <a:t>标志信息是干什么的？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6589" y="931864"/>
            <a:ext cx="8574087" cy="803275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500"/>
              <a:t>Ex1:  -7- 6 = -7 + (-6) = +3          -3 - 5 = - 3  +  (- 5)  = - 8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  </a:t>
            </a:r>
            <a:r>
              <a:rPr lang="en-US" altLang="zh-CN" sz="2500"/>
              <a:t>9 - 6 = 3 </a:t>
            </a:r>
            <a:r>
              <a:rPr lang="en-US" altLang="zh-CN" sz="2500">
                <a:cs typeface="Arial" pitchFamily="34" charset="0"/>
              </a:rPr>
              <a:t>	</a:t>
            </a:r>
            <a:r>
              <a:rPr lang="en-US" altLang="zh-CN" sz="2500"/>
              <a:t>		13 - 5 =  8</a:t>
            </a:r>
            <a:endParaRPr lang="en-US" altLang="zh-CN" sz="2500">
              <a:cs typeface="Arial" pitchFamily="34" charset="0"/>
            </a:endParaRPr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3459164" y="20462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1</a:t>
            </a:r>
          </a:p>
        </p:txBody>
      </p:sp>
      <p:sp>
        <p:nvSpPr>
          <p:cNvPr id="642053" name="Rectangle 8"/>
          <p:cNvSpPr>
            <a:spLocks noChangeArrowheads="1"/>
          </p:cNvSpPr>
          <p:nvPr/>
        </p:nvSpPr>
        <p:spPr bwMode="auto">
          <a:xfrm>
            <a:off x="3459164" y="24272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54" name="Rectangle 12"/>
          <p:cNvSpPr>
            <a:spLocks noChangeArrowheads="1"/>
          </p:cNvSpPr>
          <p:nvPr/>
        </p:nvSpPr>
        <p:spPr bwMode="auto">
          <a:xfrm>
            <a:off x="2697163" y="242728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cs typeface="Arial" pitchFamily="34" charset="0"/>
              </a:rPr>
              <a:t>+</a:t>
            </a:r>
          </a:p>
        </p:txBody>
      </p:sp>
      <p:sp>
        <p:nvSpPr>
          <p:cNvPr id="642055" name="Line 13"/>
          <p:cNvSpPr>
            <a:spLocks noChangeShapeType="1"/>
          </p:cNvSpPr>
          <p:nvPr/>
        </p:nvSpPr>
        <p:spPr bwMode="auto">
          <a:xfrm>
            <a:off x="2717800" y="2732088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6" name="Rectangle 28"/>
          <p:cNvSpPr>
            <a:spLocks noChangeArrowheads="1"/>
          </p:cNvSpPr>
          <p:nvPr/>
        </p:nvSpPr>
        <p:spPr bwMode="auto">
          <a:xfrm>
            <a:off x="6735763" y="242728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cs typeface="Arial" pitchFamily="34" charset="0"/>
              </a:rPr>
              <a:t>+</a:t>
            </a:r>
          </a:p>
        </p:txBody>
      </p:sp>
      <p:sp>
        <p:nvSpPr>
          <p:cNvPr id="642057" name="Line 29"/>
          <p:cNvSpPr>
            <a:spLocks noChangeShapeType="1"/>
          </p:cNvSpPr>
          <p:nvPr/>
        </p:nvSpPr>
        <p:spPr bwMode="auto">
          <a:xfrm>
            <a:off x="6756400" y="2732088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8" name="Rectangle 38"/>
          <p:cNvSpPr>
            <a:spLocks noChangeArrowheads="1"/>
          </p:cNvSpPr>
          <p:nvPr/>
        </p:nvSpPr>
        <p:spPr bwMode="auto">
          <a:xfrm>
            <a:off x="3459164" y="16652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59" name="Line 39"/>
          <p:cNvSpPr>
            <a:spLocks noChangeShapeType="1"/>
          </p:cNvSpPr>
          <p:nvPr/>
        </p:nvSpPr>
        <p:spPr bwMode="auto">
          <a:xfrm flipH="1" flipV="1">
            <a:off x="3695700" y="1887538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0" name="Line 41"/>
          <p:cNvSpPr>
            <a:spLocks noChangeShapeType="1"/>
          </p:cNvSpPr>
          <p:nvPr/>
        </p:nvSpPr>
        <p:spPr bwMode="auto">
          <a:xfrm flipH="1" flipV="1">
            <a:off x="3086100" y="1887538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1" name="Rectangle 87"/>
          <p:cNvSpPr>
            <a:spLocks noChangeArrowheads="1"/>
          </p:cNvSpPr>
          <p:nvPr/>
        </p:nvSpPr>
        <p:spPr bwMode="auto">
          <a:xfrm>
            <a:off x="4051301" y="2062164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62" name="Rectangle 88"/>
          <p:cNvSpPr>
            <a:spLocks noChangeArrowheads="1"/>
          </p:cNvSpPr>
          <p:nvPr/>
        </p:nvSpPr>
        <p:spPr bwMode="auto">
          <a:xfrm>
            <a:off x="4643439" y="2073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63" name="Rectangle 89"/>
          <p:cNvSpPr>
            <a:spLocks noChangeArrowheads="1"/>
          </p:cNvSpPr>
          <p:nvPr/>
        </p:nvSpPr>
        <p:spPr bwMode="auto">
          <a:xfrm>
            <a:off x="4638676" y="242093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64" name="Rectangle 90"/>
          <p:cNvSpPr>
            <a:spLocks noChangeArrowheads="1"/>
          </p:cNvSpPr>
          <p:nvPr/>
        </p:nvSpPr>
        <p:spPr bwMode="auto">
          <a:xfrm>
            <a:off x="5267326" y="20637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65" name="Rectangle 91"/>
          <p:cNvSpPr>
            <a:spLocks noChangeArrowheads="1"/>
          </p:cNvSpPr>
          <p:nvPr/>
        </p:nvSpPr>
        <p:spPr bwMode="auto">
          <a:xfrm>
            <a:off x="5267326" y="28209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66" name="Rectangle 92"/>
          <p:cNvSpPr>
            <a:spLocks noChangeArrowheads="1"/>
          </p:cNvSpPr>
          <p:nvPr/>
        </p:nvSpPr>
        <p:spPr bwMode="auto">
          <a:xfrm>
            <a:off x="7453314" y="28067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67" name="Rectangle 93"/>
          <p:cNvSpPr>
            <a:spLocks noChangeArrowheads="1"/>
          </p:cNvSpPr>
          <p:nvPr/>
        </p:nvSpPr>
        <p:spPr bwMode="auto">
          <a:xfrm>
            <a:off x="8040689" y="28225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68" name="Rectangle 94"/>
          <p:cNvSpPr>
            <a:spLocks noChangeArrowheads="1"/>
          </p:cNvSpPr>
          <p:nvPr/>
        </p:nvSpPr>
        <p:spPr bwMode="auto">
          <a:xfrm>
            <a:off x="8613776" y="28384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69" name="Rectangle 95"/>
          <p:cNvSpPr>
            <a:spLocks noChangeArrowheads="1"/>
          </p:cNvSpPr>
          <p:nvPr/>
        </p:nvSpPr>
        <p:spPr bwMode="auto">
          <a:xfrm>
            <a:off x="8615364" y="238283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70" name="Rectangle 96"/>
          <p:cNvSpPr>
            <a:spLocks noChangeArrowheads="1"/>
          </p:cNvSpPr>
          <p:nvPr/>
        </p:nvSpPr>
        <p:spPr bwMode="auto">
          <a:xfrm>
            <a:off x="9245601" y="24130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71" name="Rectangle 97"/>
          <p:cNvSpPr>
            <a:spLocks noChangeArrowheads="1"/>
          </p:cNvSpPr>
          <p:nvPr/>
        </p:nvSpPr>
        <p:spPr bwMode="auto">
          <a:xfrm>
            <a:off x="9247189" y="20716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72" name="Rectangle 98"/>
          <p:cNvSpPr>
            <a:spLocks noChangeArrowheads="1"/>
          </p:cNvSpPr>
          <p:nvPr/>
        </p:nvSpPr>
        <p:spPr bwMode="auto">
          <a:xfrm>
            <a:off x="8605839" y="2073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73" name="Rectangle 99"/>
          <p:cNvSpPr>
            <a:spLocks noChangeArrowheads="1"/>
          </p:cNvSpPr>
          <p:nvPr/>
        </p:nvSpPr>
        <p:spPr bwMode="auto">
          <a:xfrm>
            <a:off x="7454901" y="238283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grpSp>
        <p:nvGrpSpPr>
          <p:cNvPr id="642074" name="Group 137"/>
          <p:cNvGrpSpPr>
            <a:grpSpLocks/>
          </p:cNvGrpSpPr>
          <p:nvPr/>
        </p:nvGrpSpPr>
        <p:grpSpPr bwMode="auto">
          <a:xfrm>
            <a:off x="7993064" y="1736726"/>
            <a:ext cx="1277937" cy="849313"/>
            <a:chOff x="4075" y="797"/>
            <a:chExt cx="805" cy="535"/>
          </a:xfrm>
        </p:grpSpPr>
        <p:sp>
          <p:nvSpPr>
            <p:cNvPr id="642075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076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077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b="1">
                  <a:cs typeface="Arial" pitchFamily="34" charset="0"/>
                </a:rPr>
                <a:t>1</a:t>
              </a:r>
            </a:p>
          </p:txBody>
        </p:sp>
        <p:sp>
          <p:nvSpPr>
            <p:cNvPr id="642078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b="1">
                  <a:cs typeface="Arial" pitchFamily="34" charset="0"/>
                </a:rPr>
                <a:t>1</a:t>
              </a:r>
            </a:p>
          </p:txBody>
        </p:sp>
      </p:grpSp>
      <p:sp>
        <p:nvSpPr>
          <p:cNvPr id="642079" name="Rectangle 103"/>
          <p:cNvSpPr>
            <a:spLocks noChangeArrowheads="1"/>
          </p:cNvSpPr>
          <p:nvPr/>
        </p:nvSpPr>
        <p:spPr bwMode="auto">
          <a:xfrm>
            <a:off x="2878139" y="16637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1</a:t>
            </a:r>
          </a:p>
        </p:txBody>
      </p:sp>
      <p:sp>
        <p:nvSpPr>
          <p:cNvPr id="642080" name="Rectangle 104"/>
          <p:cNvSpPr>
            <a:spLocks noChangeArrowheads="1"/>
          </p:cNvSpPr>
          <p:nvPr/>
        </p:nvSpPr>
        <p:spPr bwMode="auto">
          <a:xfrm>
            <a:off x="3460751" y="27908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0</a:t>
            </a:r>
          </a:p>
        </p:txBody>
      </p:sp>
      <p:sp>
        <p:nvSpPr>
          <p:cNvPr id="642081" name="Rectangle 105"/>
          <p:cNvSpPr>
            <a:spLocks noChangeArrowheads="1"/>
          </p:cNvSpPr>
          <p:nvPr/>
        </p:nvSpPr>
        <p:spPr bwMode="auto">
          <a:xfrm>
            <a:off x="4048126" y="28067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0</a:t>
            </a:r>
          </a:p>
        </p:txBody>
      </p:sp>
      <p:sp>
        <p:nvSpPr>
          <p:cNvPr id="642082" name="Rectangle 106"/>
          <p:cNvSpPr>
            <a:spLocks noChangeArrowheads="1"/>
          </p:cNvSpPr>
          <p:nvPr/>
        </p:nvSpPr>
        <p:spPr bwMode="auto">
          <a:xfrm>
            <a:off x="4049714" y="2436814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0</a:t>
            </a:r>
          </a:p>
        </p:txBody>
      </p:sp>
      <p:sp>
        <p:nvSpPr>
          <p:cNvPr id="642083" name="Rectangle 107"/>
          <p:cNvSpPr>
            <a:spLocks noChangeArrowheads="1"/>
          </p:cNvSpPr>
          <p:nvPr/>
        </p:nvSpPr>
        <p:spPr bwMode="auto">
          <a:xfrm>
            <a:off x="4649789" y="2808289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1</a:t>
            </a:r>
          </a:p>
        </p:txBody>
      </p:sp>
      <p:sp>
        <p:nvSpPr>
          <p:cNvPr id="642084" name="Rectangle 108"/>
          <p:cNvSpPr>
            <a:spLocks noChangeArrowheads="1"/>
          </p:cNvSpPr>
          <p:nvPr/>
        </p:nvSpPr>
        <p:spPr bwMode="auto">
          <a:xfrm>
            <a:off x="5265739" y="24098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0</a:t>
            </a:r>
          </a:p>
        </p:txBody>
      </p:sp>
      <p:sp>
        <p:nvSpPr>
          <p:cNvPr id="642085" name="Rectangle 109"/>
          <p:cNvSpPr>
            <a:spLocks noChangeArrowheads="1"/>
          </p:cNvSpPr>
          <p:nvPr/>
        </p:nvSpPr>
        <p:spPr bwMode="auto">
          <a:xfrm>
            <a:off x="9240839" y="28511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0</a:t>
            </a:r>
          </a:p>
        </p:txBody>
      </p:sp>
      <p:sp>
        <p:nvSpPr>
          <p:cNvPr id="642086" name="Rectangle 110"/>
          <p:cNvSpPr>
            <a:spLocks noChangeArrowheads="1"/>
          </p:cNvSpPr>
          <p:nvPr/>
        </p:nvSpPr>
        <p:spPr bwMode="auto">
          <a:xfrm>
            <a:off x="8042276" y="23812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b="1">
                <a:cs typeface="Arial" pitchFamily="34" charset="0"/>
              </a:rPr>
              <a:t>0</a:t>
            </a:r>
          </a:p>
        </p:txBody>
      </p:sp>
      <p:sp>
        <p:nvSpPr>
          <p:cNvPr id="642087" name="Rectangle 111"/>
          <p:cNvSpPr>
            <a:spLocks noChangeArrowheads="1"/>
          </p:cNvSpPr>
          <p:nvPr/>
        </p:nvSpPr>
        <p:spPr bwMode="auto">
          <a:xfrm>
            <a:off x="8043864" y="2068514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1</a:t>
            </a:r>
          </a:p>
        </p:txBody>
      </p:sp>
      <p:sp>
        <p:nvSpPr>
          <p:cNvPr id="642088" name="Rectangle 112"/>
          <p:cNvSpPr>
            <a:spLocks noChangeArrowheads="1"/>
          </p:cNvSpPr>
          <p:nvPr/>
        </p:nvSpPr>
        <p:spPr bwMode="auto">
          <a:xfrm>
            <a:off x="7473951" y="2070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b="1">
                <a:cs typeface="Arial" pitchFamily="34" charset="0"/>
              </a:rPr>
              <a:t>1</a:t>
            </a:r>
          </a:p>
        </p:txBody>
      </p:sp>
      <p:sp>
        <p:nvSpPr>
          <p:cNvPr id="282744" name="Rectangle 120"/>
          <p:cNvSpPr>
            <a:spLocks noChangeArrowheads="1"/>
          </p:cNvSpPr>
          <p:nvPr/>
        </p:nvSpPr>
        <p:spPr bwMode="auto">
          <a:xfrm>
            <a:off x="1901825" y="5519739"/>
            <a:ext cx="4459288" cy="947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altLang="zh-CN" sz="2200" b="1">
                <a:ea typeface="黑体" pitchFamily="49" charset="-122"/>
                <a:cs typeface="Arial" pitchFamily="34" charset="0"/>
              </a:rPr>
              <a:t>Ex2: </a:t>
            </a:r>
            <a:r>
              <a:rPr kumimoji="1" lang="zh-CN" altLang="en-US" sz="2200" b="1">
                <a:solidFill>
                  <a:srgbClr val="3D2EFC"/>
                </a:solidFill>
                <a:ea typeface="黑体" pitchFamily="49" charset="-122"/>
                <a:cs typeface="Arial" pitchFamily="34" charset="0"/>
              </a:rPr>
              <a:t>用</a:t>
            </a:r>
            <a:r>
              <a:rPr kumimoji="1" lang="en-US" altLang="zh-CN" sz="2200" b="1">
                <a:solidFill>
                  <a:srgbClr val="3D2EFC"/>
                </a:solidFill>
                <a:ea typeface="黑体" pitchFamily="49" charset="-122"/>
                <a:cs typeface="Arial" pitchFamily="34" charset="0"/>
              </a:rPr>
              <a:t>8</a:t>
            </a:r>
            <a:r>
              <a:rPr kumimoji="1" lang="zh-CN" altLang="en-US" sz="2200" b="1">
                <a:solidFill>
                  <a:srgbClr val="3D2EFC"/>
                </a:solidFill>
                <a:ea typeface="黑体" pitchFamily="49" charset="-122"/>
                <a:cs typeface="Arial" pitchFamily="34" charset="0"/>
              </a:rPr>
              <a:t>位机器数计算</a:t>
            </a:r>
            <a:r>
              <a:rPr kumimoji="1" lang="en-US" altLang="zh-CN" sz="2200" b="1">
                <a:solidFill>
                  <a:srgbClr val="3D2EFC"/>
                </a:solidFill>
                <a:ea typeface="黑体" pitchFamily="49" charset="-122"/>
                <a:cs typeface="Arial" pitchFamily="34" charset="0"/>
              </a:rPr>
              <a:t>107+46=</a:t>
            </a:r>
            <a:r>
              <a:rPr kumimoji="1" lang="zh-CN" altLang="en-US" sz="2200" b="1">
                <a:solidFill>
                  <a:srgbClr val="3D2EFC"/>
                </a:solidFill>
                <a:ea typeface="黑体" pitchFamily="49" charset="-122"/>
                <a:cs typeface="Arial" pitchFamily="34" charset="0"/>
              </a:rPr>
              <a:t>？</a:t>
            </a:r>
          </a:p>
          <a:p>
            <a:pPr eaLnBrk="0" hangingPunct="0"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200" b="1">
                <a:ea typeface="黑体" pitchFamily="49" charset="-122"/>
                <a:cs typeface="Arial" pitchFamily="34" charset="0"/>
              </a:rPr>
              <a:t>     结果错误</a:t>
            </a:r>
            <a:r>
              <a:rPr kumimoji="1" lang="en-US" altLang="zh-CN" sz="2200" b="1">
                <a:ea typeface="黑体" pitchFamily="49" charset="-122"/>
                <a:cs typeface="Arial" pitchFamily="34" charset="0"/>
              </a:rPr>
              <a:t>: 107 + 46 = -103.</a:t>
            </a:r>
            <a:endParaRPr kumimoji="1" lang="zh-CN" altLang="en-US" sz="2200" b="1"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6519863" y="5103121"/>
            <a:ext cx="3889375" cy="904875"/>
            <a:chOff x="3081" y="3008"/>
            <a:chExt cx="2679" cy="668"/>
          </a:xfrm>
        </p:grpSpPr>
        <p:sp>
          <p:nvSpPr>
            <p:cNvPr id="642091" name="Rectangle 127"/>
            <p:cNvSpPr>
              <a:spLocks noChangeArrowheads="1"/>
            </p:cNvSpPr>
            <p:nvPr/>
          </p:nvSpPr>
          <p:spPr bwMode="auto">
            <a:xfrm>
              <a:off x="3675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642092" name="Text Box 128"/>
            <p:cNvSpPr txBox="1">
              <a:spLocks noChangeArrowheads="1"/>
            </p:cNvSpPr>
            <p:nvPr/>
          </p:nvSpPr>
          <p:spPr bwMode="auto">
            <a:xfrm>
              <a:off x="3081" y="3383"/>
              <a:ext cx="2679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  <a:cs typeface="Arial" pitchFamily="34" charset="0"/>
                </a:rPr>
                <a:t>进位是真正的符号：</a:t>
              </a:r>
              <a:r>
                <a:rPr lang="en-US" altLang="zh-CN" sz="2000" b="1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  <a:cs typeface="Arial" pitchFamily="34" charset="0"/>
                </a:rPr>
                <a:t>+153</a:t>
              </a:r>
            </a:p>
          </p:txBody>
        </p:sp>
        <p:sp>
          <p:nvSpPr>
            <p:cNvPr id="642093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2756" name="Text Box 132"/>
          <p:cNvSpPr txBox="1">
            <a:spLocks noChangeArrowheads="1"/>
          </p:cNvSpPr>
          <p:nvPr/>
        </p:nvSpPr>
        <p:spPr bwMode="auto">
          <a:xfrm>
            <a:off x="2873376" y="1676400"/>
            <a:ext cx="944563" cy="33855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 sz="1600" b="1">
              <a:latin typeface="Times New Roman" pitchFamily="18" charset="0"/>
            </a:endParaRPr>
          </a:p>
        </p:txBody>
      </p:sp>
      <p:grpSp>
        <p:nvGrpSpPr>
          <p:cNvPr id="642095" name="Group 138"/>
          <p:cNvGrpSpPr>
            <a:grpSpLocks/>
          </p:cNvGrpSpPr>
          <p:nvPr/>
        </p:nvGrpSpPr>
        <p:grpSpPr bwMode="auto">
          <a:xfrm>
            <a:off x="6780214" y="1724026"/>
            <a:ext cx="1277937" cy="849313"/>
            <a:chOff x="4075" y="797"/>
            <a:chExt cx="805" cy="535"/>
          </a:xfrm>
        </p:grpSpPr>
        <p:sp>
          <p:nvSpPr>
            <p:cNvPr id="642096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097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2098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b="1">
                  <a:cs typeface="Arial" pitchFamily="34" charset="0"/>
                </a:rPr>
                <a:t>1</a:t>
              </a:r>
            </a:p>
          </p:txBody>
        </p:sp>
        <p:sp>
          <p:nvSpPr>
            <p:cNvPr id="642099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b="1">
                  <a:cs typeface="Arial" pitchFamily="34" charset="0"/>
                </a:rPr>
                <a:t>1</a:t>
              </a:r>
            </a:p>
          </p:txBody>
        </p:sp>
      </p:grp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2105025" y="3281363"/>
            <a:ext cx="570865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kumimoji="1" lang="zh-CN" altLang="en-US" sz="2000" b="1">
                <a:ea typeface="黑体" pitchFamily="49" charset="-122"/>
              </a:rPr>
              <a:t>溢出现象：</a:t>
            </a:r>
            <a:r>
              <a:rPr kumimoji="1" lang="en-US" altLang="zh-CN" sz="2000" b="1">
                <a:solidFill>
                  <a:srgbClr val="3333FF"/>
                </a:solidFill>
                <a:ea typeface="黑体" pitchFamily="49" charset="-122"/>
              </a:rPr>
              <a:t>(1) </a:t>
            </a:r>
            <a:r>
              <a:rPr kumimoji="1" lang="zh-CN" altLang="en-US" sz="2000" b="1">
                <a:solidFill>
                  <a:srgbClr val="3333FF"/>
                </a:solidFill>
                <a:ea typeface="黑体" pitchFamily="49" charset="-122"/>
              </a:rPr>
              <a:t>最高位和次高位的进位不同</a:t>
            </a:r>
            <a:endParaRPr kumimoji="1" lang="en-US" altLang="zh-CN" sz="2000" b="1">
              <a:solidFill>
                <a:srgbClr val="3333FF"/>
              </a:solidFill>
              <a:ea typeface="黑体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kumimoji="1" lang="en-US" altLang="zh-CN" sz="2000" b="1">
                <a:solidFill>
                  <a:srgbClr val="3333FF"/>
                </a:solidFill>
                <a:ea typeface="黑体" pitchFamily="49" charset="-122"/>
              </a:rPr>
              <a:t>                  (2) </a:t>
            </a:r>
            <a:r>
              <a:rPr lang="zh-CN" altLang="en-US" sz="2000" b="1">
                <a:solidFill>
                  <a:srgbClr val="3333FF"/>
                </a:solidFill>
                <a:ea typeface="黑体" pitchFamily="49" charset="-122"/>
              </a:rPr>
              <a:t>和的符号位和加数的符号位不同</a:t>
            </a: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3454401" y="2025651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282771" name="Text Box 147"/>
          <p:cNvSpPr txBox="1">
            <a:spLocks noChangeArrowheads="1"/>
          </p:cNvSpPr>
          <p:nvPr/>
        </p:nvSpPr>
        <p:spPr bwMode="auto">
          <a:xfrm>
            <a:off x="5150645" y="950088"/>
            <a:ext cx="4937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cs typeface="Arial" pitchFamily="34" charset="0"/>
              </a:rPr>
              <a:t>X</a:t>
            </a:r>
          </a:p>
        </p:txBody>
      </p:sp>
      <p:sp>
        <p:nvSpPr>
          <p:cNvPr id="282772" name="Text Box 148"/>
          <p:cNvSpPr txBox="1">
            <a:spLocks noChangeArrowheads="1"/>
          </p:cNvSpPr>
          <p:nvPr/>
        </p:nvSpPr>
        <p:spPr bwMode="auto">
          <a:xfrm>
            <a:off x="8827294" y="877901"/>
            <a:ext cx="4937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√</a:t>
            </a:r>
          </a:p>
        </p:txBody>
      </p:sp>
      <p:grpSp>
        <p:nvGrpSpPr>
          <p:cNvPr id="642104" name="Group 56"/>
          <p:cNvGrpSpPr>
            <a:grpSpLocks/>
          </p:cNvGrpSpPr>
          <p:nvPr/>
        </p:nvGrpSpPr>
        <p:grpSpPr bwMode="auto">
          <a:xfrm>
            <a:off x="6334125" y="4167191"/>
            <a:ext cx="3524250" cy="1268413"/>
            <a:chOff x="3030" y="2427"/>
            <a:chExt cx="2220" cy="799"/>
          </a:xfrm>
        </p:grpSpPr>
        <p:sp>
          <p:nvSpPr>
            <p:cNvPr id="642105" name="Text Box 121"/>
            <p:cNvSpPr txBox="1">
              <a:spLocks noChangeArrowheads="1"/>
            </p:cNvSpPr>
            <p:nvPr/>
          </p:nvSpPr>
          <p:spPr bwMode="auto">
            <a:xfrm>
              <a:off x="3301" y="2427"/>
              <a:ext cx="1893" cy="6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200" b="1">
                  <a:cs typeface="Arial" pitchFamily="34" charset="0"/>
                </a:rPr>
                <a:t>107</a:t>
              </a:r>
              <a:r>
                <a:rPr lang="en-US" altLang="zh-CN" sz="2200" b="1" baseline="-25000">
                  <a:cs typeface="Arial" pitchFamily="34" charset="0"/>
                </a:rPr>
                <a:t>10</a:t>
              </a:r>
              <a:r>
                <a:rPr lang="en-US" altLang="zh-CN" sz="2200" b="1">
                  <a:cs typeface="Arial" pitchFamily="34" charset="0"/>
                </a:rPr>
                <a:t>= 0110 1011</a:t>
              </a:r>
              <a:r>
                <a:rPr lang="en-US" altLang="zh-CN" sz="2200" b="1" baseline="-25000">
                  <a:cs typeface="Arial" pitchFamily="34" charset="0"/>
                </a:rPr>
                <a:t>2</a:t>
              </a:r>
            </a:p>
            <a:p>
              <a:pPr eaLnBrk="0" hangingPunct="0">
                <a:spcBef>
                  <a:spcPct val="15000"/>
                </a:spcBef>
              </a:pPr>
              <a:r>
                <a:rPr lang="en-US" altLang="zh-CN" sz="2200" b="1">
                  <a:cs typeface="Arial" pitchFamily="34" charset="0"/>
                </a:rPr>
                <a:t> 46</a:t>
              </a:r>
              <a:r>
                <a:rPr lang="en-US" altLang="zh-CN" sz="2200" b="1" baseline="-25000">
                  <a:cs typeface="Arial" pitchFamily="34" charset="0"/>
                </a:rPr>
                <a:t>10  </a:t>
              </a:r>
              <a:r>
                <a:rPr lang="en-US" altLang="zh-CN" sz="2200" b="1">
                  <a:cs typeface="Arial" pitchFamily="34" charset="0"/>
                </a:rPr>
                <a:t>= 0010 1110</a:t>
              </a:r>
              <a:r>
                <a:rPr lang="en-US" altLang="zh-CN" sz="2200" b="1" baseline="-25000">
                  <a:cs typeface="Arial" pitchFamily="34" charset="0"/>
                </a:rPr>
                <a:t>2</a:t>
              </a:r>
            </a:p>
            <a:p>
              <a:pPr eaLnBrk="0" hangingPunct="0">
                <a:spcBef>
                  <a:spcPct val="50000"/>
                </a:spcBef>
              </a:pPr>
              <a:endParaRPr lang="en-US" altLang="zh-CN" sz="1600" b="1" baseline="-250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2106" name="Text Box 123"/>
            <p:cNvSpPr txBox="1">
              <a:spLocks noChangeArrowheads="1"/>
            </p:cNvSpPr>
            <p:nvPr/>
          </p:nvSpPr>
          <p:spPr bwMode="auto">
            <a:xfrm>
              <a:off x="3399" y="2957"/>
              <a:ext cx="1481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cs typeface="Arial" pitchFamily="34" charset="0"/>
                </a:rPr>
                <a:t>        </a:t>
              </a:r>
              <a:r>
                <a:rPr lang="en-US" altLang="zh-CN" sz="2200" b="1" dirty="0">
                  <a:cs typeface="Arial" pitchFamily="34" charset="0"/>
                </a:rPr>
                <a:t>0</a:t>
              </a:r>
              <a:r>
                <a:rPr lang="en-US" altLang="zh-CN" sz="2200" b="1" dirty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n-US" altLang="zh-CN" sz="2200" b="1" dirty="0">
                  <a:cs typeface="Arial" pitchFamily="34" charset="0"/>
                </a:rPr>
                <a:t>1001 1001</a:t>
              </a:r>
            </a:p>
          </p:txBody>
        </p:sp>
        <p:sp>
          <p:nvSpPr>
            <p:cNvPr id="642107" name="Line 155"/>
            <p:cNvSpPr>
              <a:spLocks noChangeShapeType="1"/>
            </p:cNvSpPr>
            <p:nvPr/>
          </p:nvSpPr>
          <p:spPr bwMode="auto">
            <a:xfrm>
              <a:off x="3030" y="2943"/>
              <a:ext cx="22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2108" name="Text Box 60"/>
          <p:cNvSpPr txBox="1">
            <a:spLocks noChangeArrowheads="1"/>
          </p:cNvSpPr>
          <p:nvPr/>
        </p:nvSpPr>
        <p:spPr bwMode="auto">
          <a:xfrm>
            <a:off x="6503988" y="5929927"/>
            <a:ext cx="3976688" cy="74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溢出标志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、零标志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</a:p>
          <a:p>
            <a:pPr eaLnBrk="0" hangingPunct="0">
              <a:spcBef>
                <a:spcPct val="1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符号标志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、进位标志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CF=0</a:t>
            </a:r>
          </a:p>
        </p:txBody>
      </p:sp>
      <p:sp>
        <p:nvSpPr>
          <p:cNvPr id="642110" name="Text Box 62"/>
          <p:cNvSpPr txBox="1">
            <a:spLocks noChangeArrowheads="1"/>
          </p:cNvSpPr>
          <p:nvPr/>
        </p:nvSpPr>
        <p:spPr bwMode="auto">
          <a:xfrm>
            <a:off x="7896226" y="3200401"/>
            <a:ext cx="25114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  <a:r>
              <a:rPr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  <a:r>
              <a:rPr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、借位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CF=0</a:t>
            </a:r>
          </a:p>
        </p:txBody>
      </p:sp>
      <p:sp>
        <p:nvSpPr>
          <p:cNvPr id="642111" name="Text Box 63"/>
          <p:cNvSpPr txBox="1">
            <a:spLocks noChangeArrowheads="1"/>
          </p:cNvSpPr>
          <p:nvPr/>
        </p:nvSpPr>
        <p:spPr bwMode="auto">
          <a:xfrm>
            <a:off x="1624014" y="1749425"/>
            <a:ext cx="1525587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SF=0</a:t>
            </a:r>
          </a:p>
          <a:p>
            <a:pPr eaLnBrk="0" hangingPunct="0">
              <a:spcBef>
                <a:spcPct val="15000"/>
              </a:spcBef>
            </a:pPr>
            <a:r>
              <a:rPr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借位</a:t>
            </a:r>
            <a:r>
              <a:rPr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CF=0</a:t>
            </a:r>
          </a:p>
        </p:txBody>
      </p:sp>
      <p:sp>
        <p:nvSpPr>
          <p:cNvPr id="2" name="Text Box 148"/>
          <p:cNvSpPr txBox="1">
            <a:spLocks noChangeArrowheads="1"/>
          </p:cNvSpPr>
          <p:nvPr/>
        </p:nvSpPr>
        <p:spPr bwMode="auto">
          <a:xfrm>
            <a:off x="7921626" y="1219201"/>
            <a:ext cx="4937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√</a:t>
            </a:r>
          </a:p>
        </p:txBody>
      </p:sp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4044951" y="1233488"/>
            <a:ext cx="4937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690416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744" grpId="0" build="allAtOnce"/>
      <p:bldP spid="282756" grpId="0" animBg="1"/>
      <p:bldP spid="282768" grpId="0" build="allAtOnce"/>
      <p:bldP spid="282769" grpId="0" animBg="1"/>
      <p:bldP spid="282771" grpId="0"/>
      <p:bldP spid="282772" grpId="0"/>
      <p:bldP spid="642108" grpId="0" animBg="1"/>
      <p:bldP spid="642110" grpId="0"/>
      <p:bldP spid="642111" grpId="0"/>
      <p:bldP spid="2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7577" y="400052"/>
            <a:ext cx="8229600" cy="600075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>
                <a:ea typeface="宋体" pitchFamily="2" charset="-122"/>
              </a:rPr>
              <a:t>整数加减运算及其部件</a:t>
            </a:r>
          </a:p>
        </p:txBody>
      </p:sp>
      <p:sp>
        <p:nvSpPr>
          <p:cNvPr id="650297" name="Text Box 57"/>
          <p:cNvSpPr txBox="1">
            <a:spLocks noChangeArrowheads="1"/>
          </p:cNvSpPr>
          <p:nvPr/>
        </p:nvSpPr>
        <p:spPr bwMode="auto">
          <a:xfrm>
            <a:off x="4478402" y="1133477"/>
            <a:ext cx="4321175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009242"/>
                </a:solidFill>
                <a:ea typeface="黑体" pitchFamily="49" charset="-122"/>
              </a:rPr>
              <a:t>无符号数加减运算也用该部件执行</a:t>
            </a:r>
            <a:endParaRPr lang="zh-CN" altLang="en-US" sz="2000" b="1">
              <a:solidFill>
                <a:srgbClr val="996600"/>
              </a:solidFill>
              <a:ea typeface="黑体" pitchFamily="49" charset="-122"/>
            </a:endParaRPr>
          </a:p>
        </p:txBody>
      </p:sp>
      <p:sp>
        <p:nvSpPr>
          <p:cNvPr id="650298" name="Text Box 58"/>
          <p:cNvSpPr txBox="1">
            <a:spLocks noChangeArrowheads="1"/>
          </p:cNvSpPr>
          <p:nvPr/>
        </p:nvSpPr>
        <p:spPr bwMode="auto">
          <a:xfrm>
            <a:off x="1506602" y="1133477"/>
            <a:ext cx="3916363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unsigned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x=134;</a:t>
            </a:r>
            <a:endParaRPr lang="zh-CN" altLang="en-US" sz="2000" b="1" dirty="0"/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unsigned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y=246;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m=x;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n=y;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unsigned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z1=x-y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unsigned </a:t>
            </a:r>
            <a:r>
              <a:rPr lang="en-US" altLang="zh-CN" sz="2000" b="1" dirty="0" err="1"/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z2=</a:t>
            </a:r>
            <a:r>
              <a:rPr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lang="en-US" altLang="zh-CN" sz="20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k1=m-n</a:t>
            </a:r>
            <a:r>
              <a:rPr lang="en-US" altLang="zh-CN" sz="20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k2=</a:t>
            </a:r>
            <a:r>
              <a:rPr lang="en-US" altLang="zh-CN" sz="2000" b="1" dirty="0" err="1">
                <a:solidFill>
                  <a:srgbClr val="FF0000"/>
                </a:solidFill>
              </a:rPr>
              <a:t>m+n</a:t>
            </a:r>
            <a:r>
              <a:rPr lang="en-US" altLang="zh-CN" sz="2000" b="1" dirty="0"/>
              <a:t>;</a:t>
            </a:r>
          </a:p>
        </p:txBody>
      </p:sp>
      <p:sp>
        <p:nvSpPr>
          <p:cNvPr id="650299" name="Text Box 59"/>
          <p:cNvSpPr txBox="1">
            <a:spLocks noChangeArrowheads="1"/>
          </p:cNvSpPr>
          <p:nvPr/>
        </p:nvSpPr>
        <p:spPr bwMode="auto">
          <a:xfrm>
            <a:off x="1597089" y="4238627"/>
            <a:ext cx="82804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的机器数一样：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1000 0110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的机器数一样：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1111 0110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的机器数一样：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1001 0000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144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=134-246+256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x-y&lt;0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k1</a:t>
            </a:r>
            <a:r>
              <a:rPr lang="zh-CN" altLang="en-US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-112</a:t>
            </a:r>
            <a:r>
              <a:rPr lang="zh-CN" altLang="en-US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的机器数一样：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0111 1100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OF=1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SF=0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z2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124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=134+246-256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x+y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&gt;256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k2</a:t>
            </a:r>
            <a:r>
              <a:rPr lang="zh-CN" altLang="en-US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124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=134+246-256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x+y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&gt;128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，即正溢出）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0300" name="Text Box 60"/>
          <p:cNvSpPr txBox="1">
            <a:spLocks noChangeArrowheads="1"/>
          </p:cNvSpPr>
          <p:nvPr/>
        </p:nvSpPr>
        <p:spPr bwMode="auto">
          <a:xfrm>
            <a:off x="4432364" y="212407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n=8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0302" name="Text Box 62"/>
          <p:cNvSpPr txBox="1">
            <a:spLocks noChangeArrowheads="1"/>
          </p:cNvSpPr>
          <p:nvPr/>
        </p:nvSpPr>
        <p:spPr bwMode="auto">
          <a:xfrm>
            <a:off x="8123302" y="5768977"/>
            <a:ext cx="197961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结果说明什么？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en-US" altLang="zh-CN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k1</a:t>
            </a:r>
            <a:r>
              <a:rPr lang="zh-CN" altLang="en-US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的值正确！</a:t>
            </a:r>
          </a:p>
        </p:txBody>
      </p:sp>
      <p:grpSp>
        <p:nvGrpSpPr>
          <p:cNvPr id="650303" name="Group 63"/>
          <p:cNvGrpSpPr>
            <a:grpSpLocks/>
          </p:cNvGrpSpPr>
          <p:nvPr/>
        </p:nvGrpSpPr>
        <p:grpSpPr bwMode="auto">
          <a:xfrm>
            <a:off x="4651440" y="1493840"/>
            <a:ext cx="5748337" cy="2898775"/>
            <a:chOff x="0" y="572"/>
            <a:chExt cx="3621" cy="1826"/>
          </a:xfrm>
        </p:grpSpPr>
        <p:grpSp>
          <p:nvGrpSpPr>
            <p:cNvPr id="3" name="组合 63"/>
            <p:cNvGrpSpPr>
              <a:grpSpLocks/>
            </p:cNvGrpSpPr>
            <p:nvPr/>
          </p:nvGrpSpPr>
          <p:grpSpPr bwMode="auto">
            <a:xfrm>
              <a:off x="0" y="572"/>
              <a:ext cx="3352" cy="1826"/>
              <a:chOff x="3495675" y="3876675"/>
              <a:chExt cx="5321934" cy="2898775"/>
            </a:xfrm>
          </p:grpSpPr>
          <p:sp>
            <p:nvSpPr>
              <p:cNvPr id="650305" name="Rectangle 33"/>
              <p:cNvSpPr>
                <a:spLocks noChangeArrowheads="1"/>
              </p:cNvSpPr>
              <p:nvPr/>
            </p:nvSpPr>
            <p:spPr bwMode="auto">
              <a:xfrm>
                <a:off x="8259763" y="4994275"/>
                <a:ext cx="557846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600" b="1">
                    <a:cs typeface="Arial" pitchFamily="34" charset="0"/>
                  </a:rPr>
                  <a:t>Sum</a:t>
                </a:r>
              </a:p>
            </p:txBody>
          </p:sp>
          <p:grpSp>
            <p:nvGrpSpPr>
              <p:cNvPr id="650306" name="Group 73"/>
              <p:cNvGrpSpPr>
                <a:grpSpLocks/>
              </p:cNvGrpSpPr>
              <p:nvPr/>
            </p:nvGrpSpPr>
            <p:grpSpPr bwMode="auto">
              <a:xfrm>
                <a:off x="3495675" y="3876675"/>
                <a:ext cx="4922838" cy="2397125"/>
                <a:chOff x="2202" y="2442"/>
                <a:chExt cx="3101" cy="1510"/>
              </a:xfrm>
            </p:grpSpPr>
            <p:sp>
              <p:nvSpPr>
                <p:cNvPr id="65030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733" y="2869"/>
                  <a:ext cx="5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0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225" y="2757"/>
                  <a:ext cx="6" cy="4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09" name="Line 13"/>
                <p:cNvSpPr>
                  <a:spLocks noChangeShapeType="1"/>
                </p:cNvSpPr>
                <p:nvPr/>
              </p:nvSpPr>
              <p:spPr bwMode="auto">
                <a:xfrm>
                  <a:off x="4238" y="2757"/>
                  <a:ext cx="399" cy="1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0" name="Line 14"/>
                <p:cNvSpPr>
                  <a:spLocks noChangeShapeType="1"/>
                </p:cNvSpPr>
                <p:nvPr/>
              </p:nvSpPr>
              <p:spPr bwMode="auto">
                <a:xfrm>
                  <a:off x="4208" y="3168"/>
                  <a:ext cx="151" cy="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1" name="Line 16"/>
                <p:cNvSpPr>
                  <a:spLocks noChangeShapeType="1"/>
                </p:cNvSpPr>
                <p:nvPr/>
              </p:nvSpPr>
              <p:spPr bwMode="auto">
                <a:xfrm>
                  <a:off x="4637" y="2942"/>
                  <a:ext cx="7" cy="2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31" y="3311"/>
                  <a:ext cx="0" cy="39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38" y="3495"/>
                  <a:ext cx="399" cy="21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32" y="3232"/>
                  <a:ext cx="121" cy="7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644" y="3218"/>
                  <a:ext cx="0" cy="2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6" name="Line 23"/>
                <p:cNvSpPr>
                  <a:spLocks noChangeShapeType="1"/>
                </p:cNvSpPr>
                <p:nvPr/>
              </p:nvSpPr>
              <p:spPr bwMode="auto">
                <a:xfrm>
                  <a:off x="4647" y="3225"/>
                  <a:ext cx="6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7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733" y="3580"/>
                  <a:ext cx="5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18" name="Rectangle 25"/>
                <p:cNvSpPr>
                  <a:spLocks noChangeArrowheads="1"/>
                </p:cNvSpPr>
                <p:nvPr/>
              </p:nvSpPr>
              <p:spPr bwMode="auto">
                <a:xfrm rot="5400000">
                  <a:off x="4180" y="3181"/>
                  <a:ext cx="589" cy="2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500" b="1">
                      <a:cs typeface="Arial" pitchFamily="34" charset="0"/>
                    </a:rPr>
                    <a:t>Adder</a:t>
                  </a:r>
                </a:p>
              </p:txBody>
            </p:sp>
            <p:sp>
              <p:nvSpPr>
                <p:cNvPr id="65031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897" y="3544"/>
                  <a:ext cx="90" cy="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2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897" y="2834"/>
                  <a:ext cx="9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2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929" y="3189"/>
                  <a:ext cx="9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22" name="Rectangle 29"/>
                <p:cNvSpPr>
                  <a:spLocks noChangeArrowheads="1"/>
                </p:cNvSpPr>
                <p:nvPr/>
              </p:nvSpPr>
              <p:spPr bwMode="auto">
                <a:xfrm>
                  <a:off x="3770" y="2869"/>
                  <a:ext cx="1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650323" name="Rectangle 30"/>
                <p:cNvSpPr>
                  <a:spLocks noChangeArrowheads="1"/>
                </p:cNvSpPr>
                <p:nvPr/>
              </p:nvSpPr>
              <p:spPr bwMode="auto">
                <a:xfrm>
                  <a:off x="3770" y="3580"/>
                  <a:ext cx="1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650324" name="Rectangle 31"/>
                <p:cNvSpPr>
                  <a:spLocks noChangeArrowheads="1"/>
                </p:cNvSpPr>
                <p:nvPr/>
              </p:nvSpPr>
              <p:spPr bwMode="auto">
                <a:xfrm>
                  <a:off x="4802" y="3225"/>
                  <a:ext cx="192" cy="17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US" altLang="zh-CN" sz="1600" b="1"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650325" name="Rectangle 32"/>
                <p:cNvSpPr>
                  <a:spLocks noChangeArrowheads="1"/>
                </p:cNvSpPr>
                <p:nvPr/>
              </p:nvSpPr>
              <p:spPr bwMode="auto">
                <a:xfrm>
                  <a:off x="3687" y="2660"/>
                  <a:ext cx="194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A</a:t>
                  </a:r>
                </a:p>
              </p:txBody>
            </p:sp>
            <p:sp>
              <p:nvSpPr>
                <p:cNvPr id="650326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9" y="2920"/>
                  <a:ext cx="2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ZF</a:t>
                  </a:r>
                </a:p>
              </p:txBody>
            </p:sp>
            <p:sp>
              <p:nvSpPr>
                <p:cNvPr id="650327" name="Line 35"/>
                <p:cNvSpPr>
                  <a:spLocks noChangeShapeType="1"/>
                </p:cNvSpPr>
                <p:nvPr/>
              </p:nvSpPr>
              <p:spPr bwMode="auto">
                <a:xfrm>
                  <a:off x="4479" y="2635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28" name="Rectangle 36"/>
                <p:cNvSpPr>
                  <a:spLocks noChangeArrowheads="1"/>
                </p:cNvSpPr>
                <p:nvPr/>
              </p:nvSpPr>
              <p:spPr bwMode="auto">
                <a:xfrm>
                  <a:off x="4512" y="2672"/>
                  <a:ext cx="285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Cin</a:t>
                  </a:r>
                </a:p>
              </p:txBody>
            </p:sp>
            <p:sp>
              <p:nvSpPr>
                <p:cNvPr id="650329" name="Line 37"/>
                <p:cNvSpPr>
                  <a:spLocks noChangeShapeType="1"/>
                </p:cNvSpPr>
                <p:nvPr/>
              </p:nvSpPr>
              <p:spPr bwMode="auto">
                <a:xfrm>
                  <a:off x="4479" y="3584"/>
                  <a:ext cx="0" cy="3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30" name="Rectangle 38"/>
                <p:cNvSpPr>
                  <a:spLocks noChangeArrowheads="1"/>
                </p:cNvSpPr>
                <p:nvPr/>
              </p:nvSpPr>
              <p:spPr bwMode="auto">
                <a:xfrm>
                  <a:off x="4512" y="3740"/>
                  <a:ext cx="36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Cout</a:t>
                  </a:r>
                </a:p>
              </p:txBody>
            </p:sp>
            <p:sp>
              <p:nvSpPr>
                <p:cNvPr id="65033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371" y="3462"/>
                  <a:ext cx="10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3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537" y="3426"/>
                  <a:ext cx="89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33" name="Rectangle 41"/>
                <p:cNvSpPr>
                  <a:spLocks noChangeArrowheads="1"/>
                </p:cNvSpPr>
                <p:nvPr/>
              </p:nvSpPr>
              <p:spPr bwMode="auto">
                <a:xfrm>
                  <a:off x="2408" y="3462"/>
                  <a:ext cx="1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650334" name="Rectangle 42"/>
                <p:cNvSpPr>
                  <a:spLocks noChangeArrowheads="1"/>
                </p:cNvSpPr>
                <p:nvPr/>
              </p:nvSpPr>
              <p:spPr bwMode="auto">
                <a:xfrm>
                  <a:off x="2202" y="3383"/>
                  <a:ext cx="18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B</a:t>
                  </a:r>
                </a:p>
              </p:txBody>
            </p:sp>
            <p:grpSp>
              <p:nvGrpSpPr>
                <p:cNvPr id="650335" name="Group 43"/>
                <p:cNvGrpSpPr>
                  <a:grpSpLocks/>
                </p:cNvGrpSpPr>
                <p:nvPr/>
              </p:nvGrpSpPr>
              <p:grpSpPr bwMode="auto">
                <a:xfrm>
                  <a:off x="2780" y="3574"/>
                  <a:ext cx="290" cy="236"/>
                  <a:chOff x="1816" y="3448"/>
                  <a:chExt cx="336" cy="288"/>
                </a:xfrm>
              </p:grpSpPr>
              <p:sp>
                <p:nvSpPr>
                  <p:cNvPr id="65033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072" y="3560"/>
                    <a:ext cx="80" cy="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50337" name="Line 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16" y="3448"/>
                    <a:ext cx="256" cy="1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338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16" y="3608"/>
                    <a:ext cx="256" cy="12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33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464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0340" name="Line 48"/>
                <p:cNvSpPr>
                  <a:spLocks noChangeShapeType="1"/>
                </p:cNvSpPr>
                <p:nvPr/>
              </p:nvSpPr>
              <p:spPr bwMode="auto">
                <a:xfrm>
                  <a:off x="2664" y="3465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41" name="Line 49"/>
                <p:cNvSpPr>
                  <a:spLocks noChangeShapeType="1"/>
                </p:cNvSpPr>
                <p:nvPr/>
              </p:nvSpPr>
              <p:spPr bwMode="auto">
                <a:xfrm>
                  <a:off x="2667" y="3698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4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073" y="3698"/>
                  <a:ext cx="3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4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155" y="3663"/>
                  <a:ext cx="89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44" name="Rectangle 52"/>
                <p:cNvSpPr>
                  <a:spLocks noChangeArrowheads="1"/>
                </p:cNvSpPr>
                <p:nvPr/>
              </p:nvSpPr>
              <p:spPr bwMode="auto">
                <a:xfrm>
                  <a:off x="3058" y="3709"/>
                  <a:ext cx="1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n</a:t>
                  </a:r>
                </a:p>
              </p:txBody>
            </p:sp>
            <p:sp>
              <p:nvSpPr>
                <p:cNvPr id="650345" name="Rectangle 53"/>
                <p:cNvSpPr>
                  <a:spLocks noChangeArrowheads="1"/>
                </p:cNvSpPr>
                <p:nvPr/>
              </p:nvSpPr>
              <p:spPr bwMode="auto">
                <a:xfrm>
                  <a:off x="3413" y="3271"/>
                  <a:ext cx="316" cy="65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650346" name="Rectangle 54"/>
                <p:cNvSpPr>
                  <a:spLocks noChangeArrowheads="1"/>
                </p:cNvSpPr>
                <p:nvPr/>
              </p:nvSpPr>
              <p:spPr bwMode="auto">
                <a:xfrm>
                  <a:off x="3385" y="3353"/>
                  <a:ext cx="164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zh-CN" altLang="en-US" sz="1200" b="1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50347" name="Rectangle 55"/>
                <p:cNvSpPr>
                  <a:spLocks noChangeArrowheads="1"/>
                </p:cNvSpPr>
                <p:nvPr/>
              </p:nvSpPr>
              <p:spPr bwMode="auto">
                <a:xfrm>
                  <a:off x="3372" y="3589"/>
                  <a:ext cx="164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zh-CN" altLang="en-US" sz="12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50348" name="Rectangle 56"/>
                <p:cNvSpPr>
                  <a:spLocks noChangeArrowheads="1"/>
                </p:cNvSpPr>
                <p:nvPr/>
              </p:nvSpPr>
              <p:spPr bwMode="auto">
                <a:xfrm rot="5400000">
                  <a:off x="3395" y="3511"/>
                  <a:ext cx="451" cy="21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Mux</a:t>
                  </a:r>
                </a:p>
              </p:txBody>
            </p:sp>
            <p:sp>
              <p:nvSpPr>
                <p:cNvPr id="65034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571" y="2471"/>
                  <a:ext cx="0" cy="79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467" y="3259"/>
                  <a:ext cx="23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200" b="1">
                      <a:latin typeface="Times New Roman" pitchFamily="18" charset="0"/>
                    </a:rPr>
                    <a:t>Sel</a:t>
                  </a:r>
                </a:p>
              </p:txBody>
            </p:sp>
            <p:sp>
              <p:nvSpPr>
                <p:cNvPr id="65035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568" y="2632"/>
                  <a:ext cx="91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0352" name="Rectangle 60"/>
                <p:cNvSpPr>
                  <a:spLocks noChangeArrowheads="1"/>
                </p:cNvSpPr>
                <p:nvPr/>
              </p:nvSpPr>
              <p:spPr bwMode="auto">
                <a:xfrm>
                  <a:off x="3189" y="2442"/>
                  <a:ext cx="31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Sub</a:t>
                  </a:r>
                </a:p>
              </p:txBody>
            </p:sp>
            <p:sp>
              <p:nvSpPr>
                <p:cNvPr id="65035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16" y="3504"/>
                  <a:ext cx="18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B</a:t>
                  </a:r>
                </a:p>
              </p:txBody>
            </p:sp>
            <p:sp>
              <p:nvSpPr>
                <p:cNvPr id="650354" name="Line 63"/>
                <p:cNvSpPr>
                  <a:spLocks noChangeShapeType="1"/>
                </p:cNvSpPr>
                <p:nvPr/>
              </p:nvSpPr>
              <p:spPr bwMode="auto">
                <a:xfrm>
                  <a:off x="3067" y="3539"/>
                  <a:ext cx="9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355" name="Line 64"/>
                <p:cNvSpPr>
                  <a:spLocks noChangeShapeType="1"/>
                </p:cNvSpPr>
                <p:nvPr/>
              </p:nvSpPr>
              <p:spPr bwMode="auto">
                <a:xfrm>
                  <a:off x="4640" y="3048"/>
                  <a:ext cx="40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356" name="Line 65"/>
                <p:cNvSpPr>
                  <a:spLocks noChangeShapeType="1"/>
                </p:cNvSpPr>
                <p:nvPr/>
              </p:nvSpPr>
              <p:spPr bwMode="auto">
                <a:xfrm>
                  <a:off x="4657" y="3447"/>
                  <a:ext cx="40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357" name="Rectangle 66"/>
                <p:cNvSpPr>
                  <a:spLocks noChangeArrowheads="1"/>
                </p:cNvSpPr>
                <p:nvPr/>
              </p:nvSpPr>
              <p:spPr bwMode="auto">
                <a:xfrm>
                  <a:off x="5040" y="3370"/>
                  <a:ext cx="263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CN" sz="1600" b="1">
                      <a:cs typeface="Arial" pitchFamily="34" charset="0"/>
                    </a:rPr>
                    <a:t>OF</a:t>
                  </a:r>
                </a:p>
              </p:txBody>
            </p:sp>
          </p:grpSp>
          <p:sp>
            <p:nvSpPr>
              <p:cNvPr id="650358" name="Text Box 68"/>
              <p:cNvSpPr txBox="1">
                <a:spLocks noChangeArrowheads="1"/>
              </p:cNvSpPr>
              <p:nvPr/>
            </p:nvSpPr>
            <p:spPr bwMode="auto">
              <a:xfrm>
                <a:off x="5278438" y="6378575"/>
                <a:ext cx="2386013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 sz="2000" b="1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650359" name="Line 119"/>
            <p:cNvSpPr>
              <a:spLocks noChangeShapeType="1"/>
            </p:cNvSpPr>
            <p:nvPr/>
          </p:nvSpPr>
          <p:spPr bwMode="auto">
            <a:xfrm>
              <a:off x="2455" y="1281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360" name="Text Box 120"/>
            <p:cNvSpPr txBox="1">
              <a:spLocks noChangeArrowheads="1"/>
            </p:cNvSpPr>
            <p:nvPr/>
          </p:nvSpPr>
          <p:spPr bwMode="auto">
            <a:xfrm>
              <a:off x="3107" y="1168"/>
              <a:ext cx="34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1"/>
                <a:t>SF</a:t>
              </a:r>
            </a:p>
          </p:txBody>
        </p:sp>
        <p:sp>
          <p:nvSpPr>
            <p:cNvPr id="650361" name="Line 121"/>
            <p:cNvSpPr>
              <a:spLocks noChangeShapeType="1"/>
            </p:cNvSpPr>
            <p:nvPr/>
          </p:nvSpPr>
          <p:spPr bwMode="auto">
            <a:xfrm>
              <a:off x="2455" y="1508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362" name="Text Box 122"/>
            <p:cNvSpPr txBox="1">
              <a:spLocks noChangeArrowheads="1"/>
            </p:cNvSpPr>
            <p:nvPr/>
          </p:nvSpPr>
          <p:spPr bwMode="auto">
            <a:xfrm>
              <a:off x="3277" y="1395"/>
              <a:ext cx="34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1"/>
                <a:t>CF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23301" y="684214"/>
            <a:ext cx="2084388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pPr eaLnBrk="0" hangingPunct="0"/>
            <a:r>
              <a:rPr lang="zh-CN" altLang="en-US" sz="20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 b="1">
              <a:solidFill>
                <a:srgbClr val="FF0066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12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876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的标志寄存器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4010" y="2591417"/>
            <a:ext cx="8622678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63601"/>
            <a:ext cx="9144000" cy="1349375"/>
          </a:xfrm>
          <a:prstGeom prst="rect">
            <a:avLst/>
          </a:prstGeom>
          <a:noFill/>
        </p:spPr>
      </p:pic>
      <p:grpSp>
        <p:nvGrpSpPr>
          <p:cNvPr id="754693" name="Group 5"/>
          <p:cNvGrpSpPr>
            <a:grpSpLocks/>
          </p:cNvGrpSpPr>
          <p:nvPr/>
        </p:nvGrpSpPr>
        <p:grpSpPr bwMode="auto">
          <a:xfrm>
            <a:off x="6924675" y="2168525"/>
            <a:ext cx="3671888" cy="274638"/>
            <a:chOff x="3419" y="1363"/>
            <a:chExt cx="2313" cy="173"/>
          </a:xfrm>
        </p:grpSpPr>
        <p:sp>
          <p:nvSpPr>
            <p:cNvPr id="754694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5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754696" name="Group 8"/>
          <p:cNvGrpSpPr>
            <a:grpSpLocks/>
          </p:cNvGrpSpPr>
          <p:nvPr/>
        </p:nvGrpSpPr>
        <p:grpSpPr bwMode="auto">
          <a:xfrm>
            <a:off x="3189289" y="2349500"/>
            <a:ext cx="7407275" cy="274638"/>
            <a:chOff x="3419" y="1363"/>
            <a:chExt cx="2313" cy="211"/>
          </a:xfrm>
        </p:grpSpPr>
        <p:sp>
          <p:nvSpPr>
            <p:cNvPr id="754697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8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80286/386</a:t>
              </a:r>
            </a:p>
          </p:txBody>
        </p:sp>
      </p:grpSp>
      <p:sp>
        <p:nvSpPr>
          <p:cNvPr id="754699" name="Rectangle 11"/>
          <p:cNvSpPr>
            <a:spLocks noChangeArrowheads="1"/>
          </p:cNvSpPr>
          <p:nvPr/>
        </p:nvSpPr>
        <p:spPr bwMode="auto">
          <a:xfrm>
            <a:off x="10326688" y="863601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6996113" y="863601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1" name="Rectangle 13"/>
          <p:cNvSpPr>
            <a:spLocks noChangeArrowheads="1"/>
          </p:cNvSpPr>
          <p:nvPr/>
        </p:nvSpPr>
        <p:spPr bwMode="auto">
          <a:xfrm>
            <a:off x="8526463" y="863601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2" name="Rectangle 14"/>
          <p:cNvSpPr>
            <a:spLocks noChangeArrowheads="1"/>
          </p:cNvSpPr>
          <p:nvPr/>
        </p:nvSpPr>
        <p:spPr bwMode="auto">
          <a:xfrm>
            <a:off x="8229601" y="863601"/>
            <a:ext cx="341313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3" name="Rectangle 15"/>
          <p:cNvSpPr>
            <a:spLocks noChangeArrowheads="1"/>
          </p:cNvSpPr>
          <p:nvPr/>
        </p:nvSpPr>
        <p:spPr bwMode="auto">
          <a:xfrm>
            <a:off x="7310438" y="863601"/>
            <a:ext cx="341312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4" name="Rectangle 16"/>
          <p:cNvSpPr>
            <a:spLocks noChangeArrowheads="1"/>
          </p:cNvSpPr>
          <p:nvPr/>
        </p:nvSpPr>
        <p:spPr bwMode="auto">
          <a:xfrm>
            <a:off x="7645401" y="863601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5" name="Rectangle 17"/>
          <p:cNvSpPr>
            <a:spLocks noChangeArrowheads="1"/>
          </p:cNvSpPr>
          <p:nvPr/>
        </p:nvSpPr>
        <p:spPr bwMode="auto">
          <a:xfrm>
            <a:off x="7940676" y="863601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9" grpId="0" animBg="1"/>
      <p:bldP spid="754700" grpId="0" animBg="1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2358" y="777766"/>
            <a:ext cx="56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GCC</a:t>
            </a:r>
            <a:r>
              <a:rPr lang="zh-CN" altLang="en-US" dirty="0"/>
              <a:t>编译选项</a:t>
            </a:r>
            <a:r>
              <a:rPr lang="en-US" altLang="zh-CN" dirty="0"/>
              <a:t>——C</a:t>
            </a:r>
            <a:r>
              <a:rPr lang="zh-CN" altLang="en-US" dirty="0"/>
              <a:t>语言标准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9361"/>
              </p:ext>
            </p:extLst>
          </p:nvPr>
        </p:nvGraphicFramePr>
        <p:xfrm>
          <a:off x="1833880" y="145118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GCC</a:t>
                      </a:r>
                      <a:r>
                        <a:rPr lang="zh-CN" altLang="en-US" dirty="0"/>
                        <a:t>编译选项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GNU</a:t>
                      </a:r>
                      <a:r>
                        <a:rPr lang="en-US" altLang="zh-CN" baseline="0" dirty="0"/>
                        <a:t> 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无，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=gnu89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ANSI, ISO</a:t>
                      </a:r>
                      <a:r>
                        <a:rPr lang="en-US" altLang="zh-CN" baseline="0" dirty="0"/>
                        <a:t> C90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ansi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std</a:t>
                      </a:r>
                      <a:r>
                        <a:rPr lang="en-US" altLang="zh-CN" baseline="0" dirty="0"/>
                        <a:t>=c89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ISO C99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=c99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ISO</a:t>
                      </a:r>
                      <a:r>
                        <a:rPr lang="en-US" altLang="zh-CN" baseline="0" dirty="0"/>
                        <a:t> 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=c11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ISO</a:t>
                      </a:r>
                      <a:r>
                        <a:rPr lang="en-US" altLang="zh-CN" baseline="0" dirty="0"/>
                        <a:t> C11+GNU</a:t>
                      </a:r>
                      <a:r>
                        <a:rPr lang="zh-CN" altLang="en-US" baseline="0" dirty="0"/>
                        <a:t>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=gnuc11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758" y="4462290"/>
            <a:ext cx="56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GCC</a:t>
            </a:r>
            <a:r>
              <a:rPr lang="zh-CN" altLang="en-US" dirty="0"/>
              <a:t>编译选项</a:t>
            </a:r>
            <a:r>
              <a:rPr lang="en-US" altLang="zh-CN" dirty="0"/>
              <a:t>——</a:t>
            </a:r>
            <a:r>
              <a:rPr lang="zh-CN" altLang="en-US" dirty="0"/>
              <a:t>字长选择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41981"/>
              </p:ext>
            </p:extLst>
          </p:nvPr>
        </p:nvGraphicFramePr>
        <p:xfrm>
          <a:off x="1833880" y="4910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GCC</a:t>
                      </a:r>
                      <a:r>
                        <a:rPr lang="zh-CN" altLang="en-US" dirty="0"/>
                        <a:t>编译选项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–m32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hello.c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–m64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hello.c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4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2358" y="777766"/>
            <a:ext cx="8723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知识回顾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指针声明包括两个因素：</a:t>
            </a:r>
            <a:r>
              <a:rPr lang="zh-CN" altLang="en-US" b="1" dirty="0">
                <a:solidFill>
                  <a:srgbClr val="00B0F0"/>
                </a:solidFill>
              </a:rPr>
              <a:t>类型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B0F0"/>
                </a:solidFill>
              </a:rPr>
              <a:t>指针变量名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dirty="0"/>
              <a:t>		T   *p;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T</a:t>
            </a:r>
            <a:r>
              <a:rPr lang="zh-CN" altLang="en-US" dirty="0"/>
              <a:t>为类型，</a:t>
            </a:r>
            <a:r>
              <a:rPr lang="en-US" altLang="zh-CN" dirty="0"/>
              <a:t>p</a:t>
            </a:r>
            <a:r>
              <a:rPr lang="zh-CN" altLang="en-US" dirty="0"/>
              <a:t>为指针变量，指针变量的值表示该指针指向的地址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		char *p;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当</a:t>
            </a:r>
            <a:r>
              <a:rPr lang="en-US" altLang="zh-CN" dirty="0"/>
              <a:t>p=0x04008a</a:t>
            </a:r>
            <a:r>
              <a:rPr lang="zh-CN" altLang="en-US" dirty="0"/>
              <a:t>时，</a:t>
            </a:r>
            <a:r>
              <a:rPr lang="en-US" altLang="zh-CN" dirty="0"/>
              <a:t>*p</a:t>
            </a:r>
            <a:r>
              <a:rPr lang="zh-CN" altLang="en-US" dirty="0"/>
              <a:t>表示地址</a:t>
            </a:r>
            <a:r>
              <a:rPr lang="en-US" altLang="zh-CN" dirty="0"/>
              <a:t>0x04008a</a:t>
            </a:r>
            <a:r>
              <a:rPr lang="zh-CN" altLang="en-US" dirty="0"/>
              <a:t>存储空间上的一个字符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注：如果旧式</a:t>
            </a:r>
            <a:r>
              <a:rPr lang="en-US" altLang="zh-CN" dirty="0"/>
              <a:t>32</a:t>
            </a:r>
            <a:r>
              <a:rPr lang="zh-CN" altLang="en-US" dirty="0"/>
              <a:t>位系统的</a:t>
            </a:r>
            <a:r>
              <a:rPr lang="en-US" altLang="zh-CN" dirty="0"/>
              <a:t>C</a:t>
            </a:r>
            <a:r>
              <a:rPr lang="zh-CN" altLang="en-US" dirty="0"/>
              <a:t>程序使用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/>
              <a:t>来存储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变量的话，在移植到</a:t>
            </a:r>
            <a:r>
              <a:rPr lang="en-US" altLang="zh-CN" dirty="0"/>
              <a:t>64</a:t>
            </a:r>
            <a:r>
              <a:rPr lang="zh-CN" altLang="en-US" dirty="0"/>
              <a:t>位系统上时，指针将占用并破坏</a:t>
            </a:r>
            <a:r>
              <a:rPr lang="en-US" altLang="zh-CN" dirty="0" err="1"/>
              <a:t>int</a:t>
            </a:r>
            <a:r>
              <a:rPr lang="zh-CN" altLang="en-US" dirty="0"/>
              <a:t>后面</a:t>
            </a:r>
            <a:r>
              <a:rPr lang="en-US" altLang="zh-CN" dirty="0"/>
              <a:t>4</a:t>
            </a:r>
            <a:r>
              <a:rPr lang="zh-CN" altLang="en-US" dirty="0"/>
              <a:t>个字节的空间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25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07033" y="1011555"/>
            <a:ext cx="3417888" cy="5614988"/>
            <a:chOff x="18" y="0"/>
            <a:chExt cx="2153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18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216" y="82"/>
              <a:ext cx="454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36" y="82"/>
              <a:ext cx="430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94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  <p:sp>
        <p:nvSpPr>
          <p:cNvPr id="76" name="内容占位符 2"/>
          <p:cNvSpPr txBox="1">
            <a:spLocks/>
          </p:cNvSpPr>
          <p:nvPr/>
        </p:nvSpPr>
        <p:spPr>
          <a:xfrm>
            <a:off x="609600" y="628651"/>
            <a:ext cx="10972800" cy="10858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寻址</a:t>
            </a:r>
            <a:r>
              <a:rPr lang="zh-CN" altLang="en-US" sz="2000" dirty="0"/>
              <a:t>（程序寻址</a:t>
            </a:r>
            <a:r>
              <a:rPr lang="en-US" altLang="zh-CN" sz="2000" dirty="0"/>
              <a:t>——</a:t>
            </a:r>
            <a:r>
              <a:rPr lang="zh-CN" altLang="en-US" sz="2000" dirty="0"/>
              <a:t>逻辑地址、虚地址）</a:t>
            </a:r>
            <a:endParaRPr lang="en-US" altLang="zh-CN" sz="2000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/>
              <a:t>字节数据以第</a:t>
            </a:r>
            <a:r>
              <a:rPr lang="en-US" altLang="zh-CN" dirty="0"/>
              <a:t>1</a:t>
            </a:r>
            <a:r>
              <a:rPr lang="zh-CN" altLang="en-US" dirty="0"/>
              <a:t>个字节为地址（最小编号）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字节顺序（多字节数据）</a:t>
            </a:r>
            <a:endParaRPr lang="en-US" altLang="zh-CN" dirty="0"/>
          </a:p>
          <a:p>
            <a:pPr lvl="2"/>
            <a:r>
              <a:rPr lang="zh-CN" altLang="en-US" dirty="0"/>
              <a:t>大端（</a:t>
            </a:r>
            <a:r>
              <a:rPr lang="en-US" altLang="zh-CN" dirty="0"/>
              <a:t>big endian</a:t>
            </a:r>
            <a:r>
              <a:rPr lang="zh-CN" altLang="en-US" dirty="0"/>
              <a:t>）</a:t>
            </a:r>
            <a:r>
              <a:rPr lang="en-US" altLang="zh-CN" dirty="0"/>
              <a:t>		IBM/MIPS</a:t>
            </a:r>
          </a:p>
          <a:p>
            <a:pPr lvl="2"/>
            <a:r>
              <a:rPr lang="zh-CN" altLang="en-US" dirty="0"/>
              <a:t>小端（</a:t>
            </a:r>
            <a:r>
              <a:rPr lang="en-US" altLang="zh-CN" dirty="0"/>
              <a:t>little endian</a:t>
            </a:r>
            <a:r>
              <a:rPr lang="zh-CN" altLang="en-US" dirty="0"/>
              <a:t>）</a:t>
            </a:r>
            <a:r>
              <a:rPr lang="en-US" altLang="zh-CN" dirty="0"/>
              <a:t>	intel</a:t>
            </a:r>
          </a:p>
          <a:p>
            <a:pPr marL="914400" lvl="2" indent="0">
              <a:buNone/>
            </a:pPr>
            <a:r>
              <a:rPr lang="zh-CN" altLang="en-US" i="1" dirty="0"/>
              <a:t>变量</a:t>
            </a:r>
            <a:r>
              <a:rPr lang="en-US" altLang="zh-CN" i="1" dirty="0"/>
              <a:t>x=0x01234567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96" y="3952876"/>
            <a:ext cx="4507604" cy="12807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46296" y="5355054"/>
            <a:ext cx="5432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IA32 processor</a:t>
            </a:r>
            <a:r>
              <a:rPr lang="zh-CN" altLang="en-US" dirty="0"/>
              <a:t>：</a:t>
            </a:r>
            <a:endParaRPr lang="en-US" altLang="zh-CN" dirty="0">
              <a:latin typeface="ZztexMono-Regular"/>
            </a:endParaRPr>
          </a:p>
          <a:p>
            <a:r>
              <a:rPr lang="en-US" altLang="zh-CN" dirty="0">
                <a:latin typeface="ZztexMono-Regular"/>
              </a:rPr>
              <a:t>80483bd: 01 05 </a:t>
            </a:r>
            <a:r>
              <a:rPr lang="en-US" altLang="zh-CN" dirty="0">
                <a:solidFill>
                  <a:srgbClr val="FF0000"/>
                </a:solidFill>
                <a:latin typeface="ZztexMono-Regular"/>
              </a:rPr>
              <a:t>64 94 04 08         </a:t>
            </a:r>
            <a:r>
              <a:rPr lang="en-US" altLang="zh-CN" dirty="0">
                <a:latin typeface="ZztexMono-Regular"/>
              </a:rPr>
              <a:t> add %eax,</a:t>
            </a:r>
            <a:r>
              <a:rPr lang="en-US" altLang="zh-CN" dirty="0">
                <a:solidFill>
                  <a:srgbClr val="FF0000"/>
                </a:solidFill>
                <a:latin typeface="ZztexMono-Regular"/>
              </a:rPr>
              <a:t>0x08049464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0" y="6191885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起始地址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198179" y="5923598"/>
            <a:ext cx="399393" cy="23018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822247" y="6191885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机器码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074402" y="6191885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汇编指令</a:t>
            </a:r>
          </a:p>
        </p:txBody>
      </p:sp>
      <p:sp>
        <p:nvSpPr>
          <p:cNvPr id="84" name="左大括号 83"/>
          <p:cNvSpPr/>
          <p:nvPr/>
        </p:nvSpPr>
        <p:spPr>
          <a:xfrm rot="16200000">
            <a:off x="3427371" y="5051198"/>
            <a:ext cx="230187" cy="1974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大括号 84"/>
          <p:cNvSpPr/>
          <p:nvPr/>
        </p:nvSpPr>
        <p:spPr>
          <a:xfrm rot="16200000">
            <a:off x="5487399" y="5051198"/>
            <a:ext cx="230187" cy="1974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241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8620</Words>
  <Application>Microsoft Office PowerPoint</Application>
  <PresentationFormat>宽屏</PresentationFormat>
  <Paragraphs>1371</Paragraphs>
  <Slides>65</Slides>
  <Notes>58</Notes>
  <HiddenSlides>1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92" baseType="lpstr">
      <vt:lpstr>Gill Sans</vt:lpstr>
      <vt:lpstr>Monotype Sorts</vt:lpstr>
      <vt:lpstr>MTMIZ</vt:lpstr>
      <vt:lpstr>MTSYN</vt:lpstr>
      <vt:lpstr>StoneSans</vt:lpstr>
      <vt:lpstr>TimesTen-Bold</vt:lpstr>
      <vt:lpstr>TimesTen-Italic</vt:lpstr>
      <vt:lpstr>TimesTen-Roman</vt:lpstr>
      <vt:lpstr>ZztexMono-Italic</vt:lpstr>
      <vt:lpstr>ZztexMono-Regular</vt:lpstr>
      <vt:lpstr>等线</vt:lpstr>
      <vt:lpstr>黑体</vt:lpstr>
      <vt:lpstr>微软雅黑</vt:lpstr>
      <vt:lpstr>Arial</vt:lpstr>
      <vt:lpstr>Calibri</vt:lpstr>
      <vt:lpstr>Cambria Math</vt:lpstr>
      <vt:lpstr>Courier New</vt:lpstr>
      <vt:lpstr>Courier New Bold</vt:lpstr>
      <vt:lpstr>Helvetica</vt:lpstr>
      <vt:lpstr>Symbol</vt:lpstr>
      <vt:lpstr>Times New Roman</vt:lpstr>
      <vt:lpstr>Wingdings</vt:lpstr>
      <vt:lpstr>Wingdings 2</vt:lpstr>
      <vt:lpstr>1_Office 主题</vt:lpstr>
      <vt:lpstr>公式</vt:lpstr>
      <vt:lpstr>Equation</vt:lpstr>
      <vt:lpstr>Document</vt:lpstr>
      <vt:lpstr>Chapter 2 信息表示和处理 </vt:lpstr>
      <vt:lpstr>2.1 信息存储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整数表示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整数运算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Conversion Visualized</vt:lpstr>
      <vt:lpstr>PowerPoint 演示文稿</vt:lpstr>
      <vt:lpstr>Alignment(对齐)</vt:lpstr>
      <vt:lpstr>Alignment(对齐)</vt:lpstr>
      <vt:lpstr>Alignment(对齐) 举例</vt:lpstr>
      <vt:lpstr>整数加减运算及其部件</vt:lpstr>
      <vt:lpstr>计算机中的算盘长啥样？</vt:lpstr>
      <vt:lpstr>条件标志位（条件码CC）</vt:lpstr>
      <vt:lpstr>标志信息是干什么的？</vt:lpstr>
      <vt:lpstr>整数加减运算及其部件</vt:lpstr>
      <vt:lpstr>IA-32的标志寄存器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链接</dc:title>
  <dc:creator>IE</dc:creator>
  <cp:lastModifiedBy>Power Roche</cp:lastModifiedBy>
  <cp:revision>235</cp:revision>
  <cp:lastPrinted>2018-03-18T12:21:33Z</cp:lastPrinted>
  <dcterms:created xsi:type="dcterms:W3CDTF">2016-01-21T00:46:33Z</dcterms:created>
  <dcterms:modified xsi:type="dcterms:W3CDTF">2020-03-19T15:12:34Z</dcterms:modified>
</cp:coreProperties>
</file>