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78" autoAdjust="0"/>
  </p:normalViewPr>
  <p:slideViewPr>
    <p:cSldViewPr snapToGrid="0">
      <p:cViewPr varScale="1">
        <p:scale>
          <a:sx n="88" d="100"/>
          <a:sy n="88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F969C-290D-4AF7-9D1F-D9365819CC59}" type="datetimeFigureOut">
              <a:rPr lang="zh-CN" altLang="en-US" smtClean="0"/>
              <a:t>2016/2/4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21687-B0A7-4083-A9B7-8BE7ECAB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7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处于对进程空间的隔离，以及对物理内存容量的扩展需求，发展出了虚拟存储器技术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465181-E0DB-4F68-B6CD-8DE28340143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4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0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715368-1108-4622-9707-1302AF29C5F4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Parallel Programming with  Intel Parallel Studio XE </a:t>
            </a:r>
            <a:fld id="{4EC9487D-EDE6-4240-988C-9B3801F6C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5C-E412-4327-A2D3-6A3689C503B1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FE60-31ED-427F-A1F2-3D69A70E3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D07A6-638C-4D27-B6AB-268E34B0E210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239F-357D-482E-918D-3ED5A63575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122B3-86C5-44B2-A31D-101270A77D2F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EB7A3-68BD-4CAE-8C14-8063AF6D8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F79-A974-43C6-80E9-65454845AAAF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EB1A0-3023-43F0-97EE-02504FA71A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6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DBBD-6995-4DED-8717-653520402F37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A321-DC3E-40F3-9C40-B0DC3FC0A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07E25-5B42-4525-91B6-BC4BA244FC14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F7AEF-DFB1-4D8E-A0AD-E22BEDE34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11B-78D8-4A61-96EF-510306F2C2E5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7BB3E-743D-4008-8225-7E363631C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C386-04D6-401E-ABEB-7F953EC0AE82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184C0-916E-4CCA-8FFE-169A3289B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302E-8084-463D-98EB-665EE57F03FE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31BE3-27E6-45A3-9FD0-D6D377DA90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8163-2CD8-4BB8-820C-0D53A8BFBD48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31243-DBEA-4109-85A3-E82E485F61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A08E8D-C396-42F6-A6A4-94EA64FE17C5}" type="datetime1">
              <a:rPr lang="zh-CN" altLang="en-US"/>
              <a:pPr>
                <a:defRPr/>
              </a:pPr>
              <a:t>2016/2/4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1F4F0B-1E44-4A40-8C56-CF8BFA97A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9" descr="ppt-nhpccsz-4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0"/>
            <a:ext cx="11331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527051" y="260351"/>
            <a:ext cx="57392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/>
              <a:t>深入理解计算机系统</a:t>
            </a:r>
            <a:r>
              <a:rPr lang="en-US" altLang="zh-CN" sz="1200" dirty="0" smtClean="0"/>
              <a:t>/Computer</a:t>
            </a:r>
            <a:r>
              <a:rPr lang="en-US" altLang="zh-CN" sz="1200" baseline="0" dirty="0" smtClean="0"/>
              <a:t> Systems: A Programmer’s Perspective 2</a:t>
            </a:r>
            <a:r>
              <a:rPr lang="en-US" altLang="zh-CN" sz="1200" baseline="30000" dirty="0" smtClean="0"/>
              <a:t>nd</a:t>
            </a:r>
            <a:r>
              <a:rPr lang="en-US" altLang="zh-CN" sz="1200" baseline="0" dirty="0" smtClean="0"/>
              <a:t> Edition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729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898989"/>
                </a:solidFill>
                <a:latin typeface="Calibri" panose="020F0502020204030204" pitchFamily="34" charset="0"/>
              </a:rPr>
              <a:t>Luo </a:t>
            </a:r>
            <a:r>
              <a:rPr lang="en-US" altLang="zh-CN" dirty="0" err="1" smtClean="0">
                <a:solidFill>
                  <a:srgbClr val="898989"/>
                </a:solidFill>
                <a:latin typeface="Calibri" panose="020F0502020204030204" pitchFamily="34" charset="0"/>
              </a:rPr>
              <a:t>Qiuiming</a:t>
            </a:r>
            <a:r>
              <a:rPr lang="en-US" altLang="zh-CN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</a:t>
            </a:r>
            <a:fld id="{4604BEF5-A037-4E21-B91C-9683FF4C0271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1016000" y="968454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Chapter </a:t>
            </a:r>
            <a:r>
              <a:rPr lang="en-US" altLang="zh-CN" dirty="0" smtClean="0"/>
              <a:t>8 </a:t>
            </a:r>
            <a:r>
              <a:rPr lang="zh-CN" altLang="en-US" dirty="0" smtClean="0"/>
              <a:t>异常控制流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016000" y="3004508"/>
            <a:ext cx="9144000" cy="324770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8.1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8.2 </a:t>
            </a:r>
            <a:r>
              <a:rPr lang="zh-CN" altLang="en-US" dirty="0" smtClean="0"/>
              <a:t>进程及进程控制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8.3 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8.4</a:t>
            </a:r>
            <a:r>
              <a:rPr lang="zh-CN" altLang="en-US" dirty="0" smtClean="0"/>
              <a:t> 非本地跳转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8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进程及进程控制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10" y="1113215"/>
            <a:ext cx="10972800" cy="608845"/>
          </a:xfrm>
        </p:spPr>
        <p:txBody>
          <a:bodyPr/>
          <a:lstStyle/>
          <a:p>
            <a:r>
              <a:rPr lang="en-US" altLang="zh-CN" dirty="0" smtClean="0"/>
              <a:t>8.2.1</a:t>
            </a:r>
            <a:r>
              <a:rPr lang="zh-CN" altLang="en-US" dirty="0" smtClean="0"/>
              <a:t> 逻辑控制流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值所构成的序列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逻辑控制流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</a:t>
            </a:r>
            <a:r>
              <a:rPr lang="zh-CN" altLang="en-US" dirty="0"/>
              <a:t>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74" y="2722329"/>
            <a:ext cx="6643541" cy="31544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69945" y="3180785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739847" y="3550117"/>
            <a:ext cx="1777429" cy="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85" y="3044190"/>
            <a:ext cx="6507415" cy="34947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10" y="1113215"/>
            <a:ext cx="10972800" cy="608845"/>
          </a:xfrm>
        </p:spPr>
        <p:txBody>
          <a:bodyPr/>
          <a:lstStyle/>
          <a:p>
            <a:r>
              <a:rPr lang="en-US" altLang="zh-CN" dirty="0" smtClean="0"/>
              <a:t>8.1.1</a:t>
            </a:r>
            <a:r>
              <a:rPr lang="zh-CN" altLang="en-US" dirty="0" smtClean="0"/>
              <a:t> 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异常：控制流中</a:t>
            </a:r>
            <a:r>
              <a:rPr lang="zh-CN" altLang="en-US" dirty="0"/>
              <a:t>发生</a:t>
            </a:r>
            <a:r>
              <a:rPr lang="zh-CN" altLang="en-US" dirty="0" smtClean="0"/>
              <a:t>的突变（不再顺序执行）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事件：因此控制流突变的原因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根据异常表（</a:t>
            </a:r>
            <a:r>
              <a:rPr lang="en-US" altLang="zh-CN" dirty="0" smtClean="0"/>
              <a:t>exception table</a:t>
            </a:r>
            <a:r>
              <a:rPr lang="zh-CN" altLang="en-US" dirty="0" smtClean="0"/>
              <a:t>）完成控制流的突变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处理代码称为异常处理程序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异常处理完成后：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返回当前指令</a:t>
            </a:r>
            <a:r>
              <a:rPr lang="en-US" altLang="zh-CN" dirty="0" err="1" smtClean="0"/>
              <a:t>I</a:t>
            </a:r>
            <a:r>
              <a:rPr lang="en-US" altLang="zh-CN" baseline="-25000" dirty="0" err="1" smtClean="0"/>
              <a:t>curr</a:t>
            </a:r>
            <a:endParaRPr lang="en-US" altLang="zh-CN" baseline="-25000" dirty="0" smtClean="0"/>
          </a:p>
          <a:p>
            <a:pPr lvl="2"/>
            <a:r>
              <a:rPr lang="zh-CN" altLang="en-US" dirty="0" smtClean="0"/>
              <a:t>返回下一条指令</a:t>
            </a:r>
            <a:r>
              <a:rPr lang="en-US" altLang="zh-CN" dirty="0" err="1" smtClean="0"/>
              <a:t>I</a:t>
            </a:r>
            <a:r>
              <a:rPr lang="en-US" altLang="zh-CN" baseline="-25000" dirty="0" err="1" smtClean="0"/>
              <a:t>next</a:t>
            </a:r>
            <a:endParaRPr lang="en-US" altLang="zh-CN" baseline="-25000" dirty="0" smtClean="0"/>
          </a:p>
          <a:p>
            <a:pPr lvl="2"/>
            <a:r>
              <a:rPr lang="zh-CN" altLang="en-US" dirty="0" smtClean="0"/>
              <a:t>终止当前</a:t>
            </a:r>
            <a:r>
              <a:rPr lang="zh-CN" altLang="en-US" dirty="0"/>
              <a:t>进程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0985" y="817940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8.1.2</a:t>
            </a:r>
            <a:r>
              <a:rPr lang="zh-CN" altLang="en-US" dirty="0" smtClean="0"/>
              <a:t> 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种</a:t>
            </a:r>
            <a:r>
              <a:rPr lang="zh-CN" altLang="en-US" dirty="0" smtClean="0"/>
              <a:t>类型的异常都对应</a:t>
            </a:r>
            <a:r>
              <a:rPr lang="zh-CN" altLang="en-US" dirty="0"/>
              <a:t>一</a:t>
            </a:r>
            <a:r>
              <a:rPr lang="zh-CN" altLang="en-US" dirty="0" smtClean="0"/>
              <a:t>个非负整数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系统启动时创建异常</a:t>
            </a:r>
            <a:r>
              <a:rPr lang="zh-CN" altLang="en-US" dirty="0"/>
              <a:t>跳</a:t>
            </a:r>
            <a:r>
              <a:rPr lang="zh-CN" altLang="en-US" dirty="0" smtClean="0"/>
              <a:t>转表，由异常表基址寄存器指出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发生编号</a:t>
            </a:r>
            <a:r>
              <a:rPr lang="zh-CN" altLang="en-US" dirty="0"/>
              <a:t>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的异常，则根据跳转表第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项而跳转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4272077"/>
            <a:ext cx="6055236" cy="15020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54" y="3246044"/>
            <a:ext cx="4544651" cy="30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0985" y="817940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8.1.3</a:t>
            </a:r>
            <a:r>
              <a:rPr lang="zh-CN" altLang="en-US" dirty="0" smtClean="0"/>
              <a:t> 异常的分类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分成四类：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陷阱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2"/>
            <a:r>
              <a:rPr lang="zh-CN" altLang="en-US" dirty="0"/>
              <a:t>终止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31" y="3935752"/>
            <a:ext cx="9957754" cy="19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0985" y="817940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通常由外部设备</a:t>
            </a:r>
            <a:r>
              <a:rPr lang="zh-CN" altLang="en-US" dirty="0"/>
              <a:t>产生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陷阱与系统调用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通常是软件有意安排</a:t>
            </a:r>
            <a:r>
              <a:rPr lang="zh-CN" altLang="en-US" dirty="0"/>
              <a:t>的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23" y="704924"/>
            <a:ext cx="5994811" cy="24492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23" y="3652034"/>
            <a:ext cx="5916160" cy="210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85" y="4120151"/>
            <a:ext cx="6478932" cy="193132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60985" y="817940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由可修正问题产生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终止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又不可恢复的致命错误产生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54" y="1070080"/>
            <a:ext cx="6222055" cy="19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4295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8.1.4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Linux/IA32</a:t>
            </a:r>
            <a:r>
              <a:rPr lang="zh-CN" altLang="en-US" dirty="0" smtClean="0"/>
              <a:t>上的异常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种不同的异常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0~31</a:t>
            </a:r>
            <a:r>
              <a:rPr lang="zh-CN" altLang="en-US" dirty="0" smtClean="0"/>
              <a:t>由硬件使用（固定用途）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32~255</a:t>
            </a:r>
            <a:r>
              <a:rPr lang="zh-CN" altLang="en-US" dirty="0" smtClean="0"/>
              <a:t>可由用户指定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69" y="2806322"/>
            <a:ext cx="7180463" cy="29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742951"/>
            <a:ext cx="109728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smtClean="0"/>
              <a:t>Linux/IA32</a:t>
            </a:r>
            <a:r>
              <a:rPr lang="zh-CN" altLang="en-US" dirty="0" smtClean="0"/>
              <a:t>系统调用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87" y="2279418"/>
            <a:ext cx="9091894" cy="31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6044" y="760288"/>
            <a:ext cx="30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系统调用的代码示例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6994" y="16227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main()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write(1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, "hello, world\n", 13);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exit(0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);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4476" y="724040"/>
            <a:ext cx="65480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code/ecf/hello-asm.sa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.section .data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: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ascii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"hello, world\n"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4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string_end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:</a:t>
            </a:r>
          </a:p>
          <a:p>
            <a:r>
              <a:rPr lang="da-DK" altLang="zh-CN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da-DK" altLang="zh-CN" dirty="0">
                <a:solidFill>
                  <a:srgbClr val="000000"/>
                </a:solidFill>
                <a:latin typeface="ZztexMono-Regular"/>
              </a:rPr>
              <a:t>.equ len, string_end - string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.section .text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globl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main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main:</a:t>
            </a:r>
          </a:p>
          <a:p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	First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, call write(1, "hello, world\n", 13)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$4,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eax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System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call number 4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10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$1,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ebx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err="1" smtClean="0">
                <a:solidFill>
                  <a:srgbClr val="00AEF0"/>
                </a:solidFill>
                <a:latin typeface="ZztexMono-Italic"/>
              </a:rPr>
              <a:t>stdout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has descriptor 1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11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$string,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ecx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Hello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world string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12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edx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String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length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13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$0x80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System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call code</a:t>
            </a:r>
          </a:p>
          <a:p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	Next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, call exit(0)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14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$1,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eax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System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call number 0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15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ZztexMono-Regular"/>
              </a:rPr>
              <a:t>movl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$0, %</a:t>
            </a:r>
            <a:r>
              <a:rPr lang="en-US" altLang="zh-CN" dirty="0" err="1">
                <a:solidFill>
                  <a:srgbClr val="000000"/>
                </a:solidFill>
                <a:latin typeface="ZztexMono-Regular"/>
              </a:rPr>
              <a:t>ebx</a:t>
            </a:r>
            <a:r>
              <a:rPr lang="en-US" altLang="zh-CN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Argument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is 0</a:t>
            </a:r>
          </a:p>
          <a:p>
            <a:r>
              <a:rPr lang="en-US" altLang="zh-CN" dirty="0">
                <a:solidFill>
                  <a:srgbClr val="00AEF0"/>
                </a:solidFill>
                <a:latin typeface="StoneSans"/>
              </a:rPr>
              <a:t>16 </a:t>
            </a:r>
            <a:r>
              <a:rPr lang="zh-CN" altLang="en-US" dirty="0" smtClean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  <a:latin typeface="ZztexMono-Regular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ZztexMono-Regular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ZztexMono-Regular"/>
              </a:rPr>
              <a:t>$0x80 </a:t>
            </a:r>
            <a:r>
              <a:rPr lang="en-US" altLang="zh-CN" b="1" dirty="0" smtClean="0">
                <a:solidFill>
                  <a:srgbClr val="FF0000"/>
                </a:solidFill>
                <a:latin typeface="ZztexMono-Regular"/>
              </a:rPr>
              <a:t>		</a:t>
            </a:r>
            <a:r>
              <a:rPr lang="en-US" altLang="zh-CN" i="1" dirty="0" smtClean="0">
                <a:solidFill>
                  <a:srgbClr val="00AEF0"/>
                </a:solidFill>
                <a:latin typeface="ZztexMono-Italic"/>
              </a:rPr>
              <a:t>System </a:t>
            </a:r>
            <a:r>
              <a:rPr lang="en-US" altLang="zh-CN" i="1" dirty="0">
                <a:solidFill>
                  <a:srgbClr val="00AEF0"/>
                </a:solidFill>
                <a:latin typeface="ZztexMono-Italic"/>
              </a:rPr>
              <a:t>call code</a:t>
            </a:r>
          </a:p>
          <a:p>
            <a:r>
              <a:rPr lang="en-US" altLang="zh-CN" i="1" dirty="0">
                <a:solidFill>
                  <a:srgbClr val="000000"/>
                </a:solidFill>
                <a:latin typeface="TimesTen-Italic"/>
              </a:rPr>
              <a:t>code/ecf/hello-asm.sa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421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314</Words>
  <Application>Microsoft Office PowerPoint</Application>
  <PresentationFormat>宽屏</PresentationFormat>
  <Paragraphs>90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StoneSans</vt:lpstr>
      <vt:lpstr>TimesTen-Italic</vt:lpstr>
      <vt:lpstr>ZztexMono-Italic</vt:lpstr>
      <vt:lpstr>ZztexMono-Regular</vt:lpstr>
      <vt:lpstr>宋体</vt:lpstr>
      <vt:lpstr>Arial</vt:lpstr>
      <vt:lpstr>Calibri</vt:lpstr>
      <vt:lpstr>1_Office 主题</vt:lpstr>
      <vt:lpstr>Chapter 8 异常控制流</vt:lpstr>
      <vt:lpstr>8.1 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进程及进程控制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链接 </dc:title>
  <dc:creator>IE</dc:creator>
  <cp:lastModifiedBy>IE</cp:lastModifiedBy>
  <cp:revision>144</cp:revision>
  <dcterms:created xsi:type="dcterms:W3CDTF">2016-01-21T00:46:33Z</dcterms:created>
  <dcterms:modified xsi:type="dcterms:W3CDTF">2016-02-04T10:30:04Z</dcterms:modified>
</cp:coreProperties>
</file>