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2" r:id="rId25"/>
    <p:sldId id="283" r:id="rId26"/>
    <p:sldId id="281" r:id="rId27"/>
    <p:sldId id="285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18" autoAdjust="0"/>
  </p:normalViewPr>
  <p:slideViewPr>
    <p:cSldViewPr snapToGrid="0">
      <p:cViewPr varScale="1">
        <p:scale>
          <a:sx n="83" d="100"/>
          <a:sy n="83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F969C-290D-4AF7-9D1F-D9365819CC59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1687-B0A7-4083-A9B7-8BE7ECAB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）处于对进程空间的隔离，以及对物理内存容量的扩展需求，发展出了虚拟存储器技术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）进程间隔离</a:t>
            </a:r>
            <a:endParaRPr lang="en-US" altLang="zh-CN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465181-E0DB-4F68-B6CD-8DE28340143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0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1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学习两部分知识：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）虚拟存储器是怎么工作的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）如何有效使用虚拟存储器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虚拟的来源之一：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）由于</a:t>
            </a:r>
            <a:r>
              <a:rPr lang="en-US" altLang="zh-CN" dirty="0"/>
              <a:t>MMU</a:t>
            </a:r>
            <a:r>
              <a:rPr lang="zh-CN" altLang="en-US" dirty="0"/>
              <a:t>的变换关系，使得程序发出的地址与物理内存访问时使用的地址不等同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）甚至还可能因无映射而出现硬件异常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虽然有两种离散管理方式，当前胜出的是“请求分页”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要从多个角度去理解，因此在系统</a:t>
            </a:r>
            <a:r>
              <a:rPr lang="en-US" altLang="zh-CN" dirty="0"/>
              <a:t>2/3</a:t>
            </a:r>
            <a:r>
              <a:rPr lang="zh-CN" altLang="en-US" dirty="0"/>
              <a:t>和操作系统都将设计（本来就是多部件协调完成的）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8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）掌握地址空间大小和地址位数的关系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）程序中每个对象（指令或数据）都有虚</a:t>
            </a:r>
            <a:r>
              <a:rPr lang="en-US" altLang="zh-CN" dirty="0"/>
              <a:t>/</a:t>
            </a:r>
            <a:r>
              <a:rPr lang="zh-CN" altLang="en-US" dirty="0"/>
              <a:t>实两个地址，甚至有多个虚地址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9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相当于</a:t>
            </a:r>
            <a:r>
              <a:rPr lang="en-US" altLang="zh-CN" dirty="0" err="1"/>
              <a:t>SRAMcache</a:t>
            </a:r>
            <a:r>
              <a:rPr lang="zh-CN" altLang="en-US" dirty="0"/>
              <a:t>的“全相联”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5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5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4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7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15368-1108-4622-9707-1302AF29C5F4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Parallel Programming with  Intel Parallel Studio XE </a:t>
            </a:r>
            <a:fld id="{4EC9487D-EDE6-4240-988C-9B3801F6C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5C-E412-4327-A2D3-6A3689C503B1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FE60-31ED-427F-A1F2-3D69A70E3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07A6-638C-4D27-B6AB-268E34B0E210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239F-357D-482E-918D-3ED5A63575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22B3-86C5-44B2-A31D-101270A77D2F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EB7A3-68BD-4CAE-8C14-8063AF6D8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F79-A974-43C6-80E9-65454845AAAF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EB1A0-3023-43F0-97EE-02504FA71A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DBBD-6995-4DED-8717-653520402F37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A321-DC3E-40F3-9C40-B0DC3FC0A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07E25-5B42-4525-91B6-BC4BA244FC14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F7AEF-DFB1-4D8E-A0AD-E22BEDE34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11B-78D8-4A61-96EF-510306F2C2E5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7BB3E-743D-4008-8225-7E363631C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C386-04D6-401E-ABEB-7F953EC0AE82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184C0-916E-4CCA-8FFE-169A3289B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302E-8084-463D-98EB-665EE57F03FE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31BE3-27E6-45A3-9FD0-D6D377DA9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8163-2CD8-4BB8-820C-0D53A8BFBD48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31243-DBEA-4109-85A3-E82E485F61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A08E8D-C396-42F6-A6A4-94EA64FE17C5}" type="datetime1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1F4F0B-1E44-4A40-8C56-CF8BFA97A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9" descr="ppt-nhpccsz-4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0"/>
            <a:ext cx="11331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527051" y="260351"/>
            <a:ext cx="5739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/>
              <a:t>深入理解计算机系统</a:t>
            </a:r>
            <a:r>
              <a:rPr lang="en-US" altLang="zh-CN" sz="1200" dirty="0"/>
              <a:t>/Computer</a:t>
            </a:r>
            <a:r>
              <a:rPr lang="en-US" altLang="zh-CN" sz="1200" baseline="0" dirty="0"/>
              <a:t> Systems: A Programmer’s Perspective 2</a:t>
            </a:r>
            <a:r>
              <a:rPr lang="en-US" altLang="zh-CN" sz="1200" baseline="30000" dirty="0"/>
              <a:t>nd</a:t>
            </a:r>
            <a:r>
              <a:rPr lang="en-US" altLang="zh-CN" sz="1200" baseline="0" dirty="0"/>
              <a:t> Edition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9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898989"/>
                </a:solidFill>
                <a:latin typeface="Calibri" panose="020F0502020204030204" pitchFamily="34" charset="0"/>
              </a:rPr>
              <a:t>Luo </a:t>
            </a:r>
            <a:r>
              <a:rPr lang="en-US" altLang="zh-CN" dirty="0" err="1">
                <a:solidFill>
                  <a:srgbClr val="898989"/>
                </a:solidFill>
                <a:latin typeface="Calibri" panose="020F0502020204030204" pitchFamily="34" charset="0"/>
              </a:rPr>
              <a:t>Qiuiming</a:t>
            </a:r>
            <a:r>
              <a:rPr lang="en-US" altLang="zh-CN" dirty="0">
                <a:solidFill>
                  <a:srgbClr val="898989"/>
                </a:solidFill>
                <a:latin typeface="Calibri" panose="020F0502020204030204" pitchFamily="34" charset="0"/>
              </a:rPr>
              <a:t>    </a:t>
            </a:r>
            <a:fld id="{4604BEF5-A037-4E21-B91C-9683FF4C0271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1016000" y="968454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9 </a:t>
            </a:r>
            <a:r>
              <a:rPr lang="zh-CN" altLang="en-US" dirty="0"/>
              <a:t>虚拟存储器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16000" y="3004508"/>
            <a:ext cx="9144000" cy="324770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9.1 </a:t>
            </a:r>
            <a:r>
              <a:rPr lang="zh-CN" altLang="en-US" dirty="0"/>
              <a:t>虚拟地址空间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9.2 DRAM</a:t>
            </a:r>
            <a:r>
              <a:rPr lang="zh-CN" altLang="en-US" dirty="0"/>
              <a:t>缓存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9.3 </a:t>
            </a:r>
            <a:r>
              <a:rPr lang="zh-CN" altLang="en-US" dirty="0"/>
              <a:t>存储管理与保护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9.4</a:t>
            </a:r>
            <a:r>
              <a:rPr lang="zh-CN" altLang="en-US" dirty="0"/>
              <a:t> 地址变换过程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9.5</a:t>
            </a:r>
            <a:r>
              <a:rPr lang="zh-CN" altLang="en-US" dirty="0"/>
              <a:t> </a:t>
            </a:r>
            <a:r>
              <a:rPr lang="en-US" altLang="zh-CN" dirty="0"/>
              <a:t>Intel Core i7</a:t>
            </a:r>
            <a:r>
              <a:rPr lang="zh-CN" altLang="en-US" dirty="0"/>
              <a:t>虚存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9.6 Linux</a:t>
            </a:r>
            <a:r>
              <a:rPr lang="zh-CN" altLang="en-US" dirty="0"/>
              <a:t>虚存管理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9.7 C</a:t>
            </a:r>
            <a:r>
              <a:rPr lang="zh-CN" altLang="en-US" dirty="0"/>
              <a:t>语言中的存储引用错误</a:t>
            </a:r>
          </a:p>
        </p:txBody>
      </p:sp>
    </p:spTree>
    <p:extLst>
      <p:ext uri="{BB962C8B-B14F-4D97-AF65-F5344CB8AC3E}">
        <p14:creationId xmlns:p14="http://schemas.microsoft.com/office/powerpoint/2010/main" val="415879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2198" y="836835"/>
            <a:ext cx="11320202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局部性与性能</a:t>
            </a:r>
            <a:endParaRPr lang="en-US" altLang="zh-CN" dirty="0"/>
          </a:p>
          <a:p>
            <a:pPr lvl="2"/>
            <a:r>
              <a:rPr lang="zh-CN" altLang="en-US" dirty="0"/>
              <a:t>不命中惩罚非常高，因此不命中率必须非常低</a:t>
            </a:r>
            <a:endParaRPr lang="en-US" altLang="zh-CN" dirty="0"/>
          </a:p>
          <a:p>
            <a:pPr lvl="2"/>
            <a:r>
              <a:rPr lang="zh-CN" altLang="en-US" dirty="0"/>
              <a:t>必须为工作集（</a:t>
            </a:r>
            <a:r>
              <a:rPr lang="en-US" altLang="zh-CN" dirty="0"/>
              <a:t>working set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常驻集（</a:t>
            </a:r>
            <a:r>
              <a:rPr lang="en-US" altLang="zh-CN" dirty="0"/>
              <a:t>resident set</a:t>
            </a:r>
            <a:r>
              <a:rPr lang="zh-CN" altLang="en-US" dirty="0"/>
              <a:t>）分配页帧、建立映射</a:t>
            </a:r>
            <a:endParaRPr lang="en-US" altLang="zh-CN" dirty="0"/>
          </a:p>
          <a:p>
            <a:pPr lvl="2"/>
            <a:r>
              <a:rPr lang="zh-CN" altLang="en-US" dirty="0"/>
              <a:t>如果不能容纳工作集，那么将可能出现页面频繁调入调出的颠簸现象，性能急剧下降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1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存储管理与保护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8845"/>
          </a:xfrm>
        </p:spPr>
        <p:txBody>
          <a:bodyPr/>
          <a:lstStyle/>
          <a:p>
            <a:r>
              <a:rPr lang="en-US" altLang="zh-CN" dirty="0"/>
              <a:t>9.3.1</a:t>
            </a:r>
            <a:r>
              <a:rPr lang="zh-CN" altLang="en-US" dirty="0"/>
              <a:t> 进程间的隔离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0" y="2597983"/>
            <a:ext cx="7337294" cy="33694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7260" y="3360420"/>
            <a:ext cx="345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各进程有独立的页表，各自的虚页映射到不同的页帧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通常不同进程所使用的物理页帧没有交集，除非是共享内存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31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88011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9.3.2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内存管理</a:t>
            </a:r>
            <a:endParaRPr lang="en-US" altLang="zh-CN" dirty="0"/>
          </a:p>
          <a:p>
            <a:pPr lvl="1"/>
            <a:r>
              <a:rPr lang="zh-CN" altLang="en-US" dirty="0"/>
              <a:t>简化链接</a:t>
            </a:r>
            <a:endParaRPr lang="en-US" altLang="zh-CN" dirty="0"/>
          </a:p>
          <a:p>
            <a:pPr lvl="2"/>
            <a:r>
              <a:rPr lang="zh-CN" altLang="en-US" dirty="0"/>
              <a:t>完全独立的空间，由编译器自由支配，不受其他因素影响</a:t>
            </a:r>
            <a:endParaRPr lang="en-US" altLang="zh-CN" dirty="0"/>
          </a:p>
          <a:p>
            <a:pPr lvl="1"/>
            <a:r>
              <a:rPr lang="zh-CN" altLang="en-US" dirty="0"/>
              <a:t>简化加载</a:t>
            </a:r>
            <a:endParaRPr lang="en-US" altLang="zh-CN" dirty="0"/>
          </a:p>
          <a:p>
            <a:pPr lvl="2"/>
            <a:r>
              <a:rPr lang="zh-CN" altLang="en-US" dirty="0"/>
              <a:t>完成文件映射即可</a:t>
            </a:r>
            <a:endParaRPr lang="en-US" altLang="zh-CN" dirty="0"/>
          </a:p>
          <a:p>
            <a:pPr lvl="1"/>
            <a:r>
              <a:rPr lang="zh-CN" altLang="en-US" dirty="0"/>
              <a:t>简化共享</a:t>
            </a:r>
            <a:endParaRPr lang="en-US" altLang="zh-CN" dirty="0"/>
          </a:p>
          <a:p>
            <a:pPr lvl="2"/>
            <a:r>
              <a:rPr lang="zh-CN" altLang="en-US" dirty="0"/>
              <a:t>不同进程将某个</a:t>
            </a:r>
            <a:r>
              <a:rPr lang="en-US" altLang="zh-CN" dirty="0"/>
              <a:t>/</a:t>
            </a:r>
            <a:r>
              <a:rPr lang="zh-CN" altLang="en-US" dirty="0"/>
              <a:t>某些</a:t>
            </a:r>
            <a:r>
              <a:rPr lang="en-US" altLang="zh-CN" dirty="0" err="1"/>
              <a:t>pte</a:t>
            </a:r>
            <a:r>
              <a:rPr lang="zh-CN" altLang="en-US" dirty="0"/>
              <a:t>指向相同的页帧即可实现共享</a:t>
            </a:r>
            <a:endParaRPr lang="en-US" altLang="zh-CN" dirty="0"/>
          </a:p>
          <a:p>
            <a:pPr lvl="1"/>
            <a:r>
              <a:rPr lang="zh-CN" altLang="en-US" dirty="0"/>
              <a:t>简化分配</a:t>
            </a:r>
            <a:endParaRPr lang="en-US" altLang="zh-CN" dirty="0"/>
          </a:p>
          <a:p>
            <a:pPr lvl="2"/>
            <a:r>
              <a:rPr lang="zh-CN" altLang="en-US" dirty="0"/>
              <a:t>进程空间（虚存）的分配是独立支配的，不受其他进程影响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F5E546-6CAF-4651-9D0A-9B687C353077}"/>
              </a:ext>
            </a:extLst>
          </p:cNvPr>
          <p:cNvGrpSpPr/>
          <p:nvPr/>
        </p:nvGrpSpPr>
        <p:grpSpPr>
          <a:xfrm>
            <a:off x="6096000" y="1488956"/>
            <a:ext cx="5663878" cy="3265786"/>
            <a:chOff x="6096000" y="1488956"/>
            <a:chExt cx="5663878" cy="32657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0AF059-C66D-4B9A-95D9-24B30C926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88956"/>
              <a:ext cx="4348317" cy="3265786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8523F34-76D6-4677-9BA9-9FE218CDFF64}"/>
                </a:ext>
              </a:extLst>
            </p:cNvPr>
            <p:cNvGrpSpPr/>
            <p:nvPr/>
          </p:nvGrpSpPr>
          <p:grpSpPr>
            <a:xfrm>
              <a:off x="9990929" y="2849150"/>
              <a:ext cx="1768949" cy="1097817"/>
              <a:chOff x="9990929" y="2849150"/>
              <a:chExt cx="1768949" cy="1097817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2EB46B-26E1-46A6-AF42-B4A8FDEBCDB3}"/>
                  </a:ext>
                </a:extLst>
              </p:cNvPr>
              <p:cNvSpPr txBox="1"/>
              <p:nvPr/>
            </p:nvSpPr>
            <p:spPr>
              <a:xfrm>
                <a:off x="10648709" y="2849150"/>
                <a:ext cx="1111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可执行文件代码段</a:t>
                </a:r>
                <a:endParaRPr lang="en-US" altLang="zh-CN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5F29F7D-80CA-4EC9-B0DC-9CE7BEE000A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>
                <a:off x="9990929" y="3172316"/>
                <a:ext cx="657780" cy="774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B08588-99F9-400E-B3C2-DC6430F76C48}"/>
                </a:ext>
              </a:extLst>
            </p:cNvPr>
            <p:cNvGrpSpPr/>
            <p:nvPr/>
          </p:nvGrpSpPr>
          <p:grpSpPr>
            <a:xfrm>
              <a:off x="10012101" y="4026660"/>
              <a:ext cx="1747777" cy="646331"/>
              <a:chOff x="10012101" y="4026660"/>
              <a:chExt cx="1747777" cy="64633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54AD34-789E-4DE2-B00E-00876E8224CA}"/>
                  </a:ext>
                </a:extLst>
              </p:cNvPr>
              <p:cNvSpPr txBox="1"/>
              <p:nvPr/>
            </p:nvSpPr>
            <p:spPr>
              <a:xfrm>
                <a:off x="10648709" y="4026660"/>
                <a:ext cx="1111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可执行文件数据段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0468EA1-01A3-4A51-8E3F-DDAEBBA497C6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H="1" flipV="1">
                <a:off x="10012101" y="4349825"/>
                <a:ext cx="63660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7D9EA42-F64E-4C3E-8459-00A8F62C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31" y="2362038"/>
            <a:ext cx="5215816" cy="23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114540" y="6299201"/>
            <a:ext cx="2844800" cy="365125"/>
          </a:xfr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88011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9.3.3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内存保护</a:t>
            </a:r>
            <a:endParaRPr lang="en-US" altLang="zh-CN" dirty="0"/>
          </a:p>
          <a:p>
            <a:pPr lvl="1"/>
            <a:r>
              <a:rPr lang="zh-CN" altLang="en-US" dirty="0"/>
              <a:t>每次访问内存都经过</a:t>
            </a:r>
            <a:r>
              <a:rPr lang="en-US" altLang="zh-CN" dirty="0"/>
              <a:t>PTE</a:t>
            </a:r>
            <a:r>
              <a:rPr lang="zh-CN" altLang="en-US" dirty="0"/>
              <a:t>转换，因此在</a:t>
            </a:r>
            <a:r>
              <a:rPr lang="en-US" altLang="zh-CN" dirty="0"/>
              <a:t>PTE</a:t>
            </a:r>
            <a:r>
              <a:rPr lang="zh-CN" altLang="en-US" dirty="0"/>
              <a:t>增加标志检查可以做所需的内存保护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05" y="2594610"/>
            <a:ext cx="7627858" cy="353187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912870" y="324353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33010" y="324353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12870" y="351785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12870" y="526664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2870" y="580385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33010" y="526664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地址变换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8845"/>
          </a:xfrm>
        </p:spPr>
        <p:txBody>
          <a:bodyPr/>
          <a:lstStyle/>
          <a:p>
            <a:r>
              <a:rPr lang="en-US" altLang="zh-CN" dirty="0"/>
              <a:t>9.4.1</a:t>
            </a:r>
            <a:r>
              <a:rPr lang="zh-CN" altLang="en-US" dirty="0"/>
              <a:t> 地址参数</a:t>
            </a:r>
            <a:endParaRPr lang="en-US" altLang="zh-CN" dirty="0"/>
          </a:p>
          <a:p>
            <a:pPr lvl="1"/>
            <a:r>
              <a:rPr lang="zh-CN" altLang="en-US" dirty="0"/>
              <a:t>基本参数</a:t>
            </a:r>
            <a:endParaRPr lang="en-US" altLang="zh-CN" dirty="0"/>
          </a:p>
          <a:p>
            <a:pPr lvl="2"/>
            <a:r>
              <a:rPr lang="zh-CN" altLang="en-US" dirty="0"/>
              <a:t>虚存空间大小</a:t>
            </a:r>
            <a:endParaRPr lang="en-US" altLang="zh-CN" dirty="0"/>
          </a:p>
          <a:p>
            <a:pPr lvl="2"/>
            <a:r>
              <a:rPr lang="zh-CN" altLang="en-US" dirty="0"/>
              <a:t>物理空间大小</a:t>
            </a:r>
            <a:endParaRPr lang="en-US" altLang="zh-CN" dirty="0"/>
          </a:p>
          <a:p>
            <a:pPr lvl="2"/>
            <a:r>
              <a:rPr lang="zh-CN" altLang="en-US" dirty="0"/>
              <a:t>页的大小</a:t>
            </a:r>
            <a:endParaRPr lang="en-US" altLang="zh-CN" dirty="0"/>
          </a:p>
          <a:p>
            <a:pPr lvl="1"/>
            <a:r>
              <a:rPr lang="zh-CN" altLang="en-US" dirty="0"/>
              <a:t>虚拟地址参数</a:t>
            </a:r>
            <a:endParaRPr lang="en-US" altLang="zh-CN" dirty="0"/>
          </a:p>
          <a:p>
            <a:pPr lvl="1"/>
            <a:r>
              <a:rPr lang="zh-CN" altLang="en-US" dirty="0"/>
              <a:t>物理地址参数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72" y="1417638"/>
            <a:ext cx="4639628" cy="520568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618672" y="3612483"/>
            <a:ext cx="560070" cy="20746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18672" y="5304123"/>
            <a:ext cx="560070" cy="20746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9034" y="3714750"/>
            <a:ext cx="297256" cy="1657350"/>
          </a:xfrm>
          <a:custGeom>
            <a:avLst/>
            <a:gdLst>
              <a:gd name="connsiteX0" fmla="*/ 274396 w 297256"/>
              <a:gd name="connsiteY0" fmla="*/ 0 h 1657350"/>
              <a:gd name="connsiteX1" fmla="*/ 76 w 297256"/>
              <a:gd name="connsiteY1" fmla="*/ 925830 h 1657350"/>
              <a:gd name="connsiteX2" fmla="*/ 297256 w 297256"/>
              <a:gd name="connsiteY2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6" h="1657350">
                <a:moveTo>
                  <a:pt x="274396" y="0"/>
                </a:moveTo>
                <a:cubicBezTo>
                  <a:pt x="135331" y="324802"/>
                  <a:pt x="-3734" y="649605"/>
                  <a:pt x="76" y="925830"/>
                </a:cubicBezTo>
                <a:cubicBezTo>
                  <a:pt x="3886" y="1202055"/>
                  <a:pt x="150571" y="1429702"/>
                  <a:pt x="297256" y="1657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43388" y="4543425"/>
            <a:ext cx="6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247559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18160" y="57150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9.4.2</a:t>
            </a:r>
            <a:r>
              <a:rPr lang="zh-CN" altLang="en-US" dirty="0"/>
              <a:t> 地址变换过程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79" y="1558171"/>
            <a:ext cx="7997589" cy="44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18160" y="57150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9.4.3</a:t>
            </a:r>
            <a:r>
              <a:rPr lang="zh-CN" altLang="en-US" dirty="0"/>
              <a:t> 读写过程</a:t>
            </a:r>
            <a:endParaRPr lang="en-US" altLang="zh-CN" dirty="0"/>
          </a:p>
          <a:p>
            <a:pPr lvl="1"/>
            <a:r>
              <a:rPr lang="zh-CN" altLang="en-US" dirty="0"/>
              <a:t>命中流程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70" y="1908810"/>
            <a:ext cx="5892800" cy="331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8720" y="4972050"/>
            <a:ext cx="293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注意：页表保存在主存中，因此也需要花费一次主存访问周期的时间</a:t>
            </a:r>
          </a:p>
        </p:txBody>
      </p:sp>
    </p:spTree>
    <p:extLst>
      <p:ext uri="{BB962C8B-B14F-4D97-AF65-F5344CB8AC3E}">
        <p14:creationId xmlns:p14="http://schemas.microsoft.com/office/powerpoint/2010/main" val="192997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18160" y="57150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不命中流程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52" y="1676400"/>
            <a:ext cx="7638209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18160" y="57150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9.4.4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与</a:t>
            </a:r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的结合</a:t>
            </a:r>
            <a:endParaRPr lang="en-US" altLang="zh-CN" dirty="0"/>
          </a:p>
          <a:p>
            <a:pPr lvl="1"/>
            <a:r>
              <a:rPr lang="zh-CN" altLang="en-US" dirty="0"/>
              <a:t>可以使用虚地址或物理地址来访问</a:t>
            </a:r>
            <a:r>
              <a:rPr lang="en-US" altLang="zh-CN" dirty="0"/>
              <a:t>cache</a:t>
            </a:r>
          </a:p>
          <a:p>
            <a:pPr lvl="1"/>
            <a:r>
              <a:rPr lang="zh-CN" altLang="en-US" dirty="0"/>
              <a:t>常见的</a:t>
            </a:r>
            <a:r>
              <a:rPr lang="en-US" altLang="zh-CN" dirty="0"/>
              <a:t>SRAM cache</a:t>
            </a:r>
            <a:r>
              <a:rPr lang="zh-CN" altLang="en-US" dirty="0"/>
              <a:t>使用物理地址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2" y="2439611"/>
            <a:ext cx="8283795" cy="34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8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18160" y="57150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利用</a:t>
            </a:r>
            <a:r>
              <a:rPr lang="en-US" altLang="zh-CN" dirty="0"/>
              <a:t>TLB</a:t>
            </a:r>
            <a:r>
              <a:rPr lang="zh-CN" altLang="en-US" dirty="0"/>
              <a:t>加快</a:t>
            </a:r>
            <a:r>
              <a:rPr lang="en-US" altLang="zh-CN" dirty="0"/>
              <a:t>PTE</a:t>
            </a:r>
            <a:r>
              <a:rPr lang="zh-CN" altLang="en-US" dirty="0"/>
              <a:t>访问</a:t>
            </a:r>
            <a:endParaRPr lang="en-US" altLang="zh-CN" dirty="0"/>
          </a:p>
          <a:p>
            <a:pPr lvl="2"/>
            <a:r>
              <a:rPr lang="en-US" altLang="zh-CN" dirty="0"/>
              <a:t>TLB </a:t>
            </a:r>
            <a:r>
              <a:rPr lang="zh-CN" altLang="en-US" dirty="0"/>
              <a:t>（</a:t>
            </a:r>
            <a:r>
              <a:rPr lang="en-US" altLang="zh-CN" dirty="0"/>
              <a:t>Translation Lookaside Buffer</a:t>
            </a:r>
            <a:r>
              <a:rPr lang="zh-CN" altLang="en-US" dirty="0"/>
              <a:t>）翻译后备（旁视）缓存</a:t>
            </a:r>
            <a:endParaRPr lang="en-US" altLang="zh-CN" dirty="0"/>
          </a:p>
          <a:p>
            <a:pPr lvl="2"/>
            <a:r>
              <a:rPr lang="zh-CN" altLang="en-US" dirty="0"/>
              <a:t>将虚页号</a:t>
            </a:r>
            <a:r>
              <a:rPr lang="en-US" altLang="zh-CN" dirty="0"/>
              <a:t>VPN</a:t>
            </a:r>
            <a:r>
              <a:rPr lang="zh-CN" altLang="en-US" dirty="0"/>
              <a:t>分割为</a:t>
            </a:r>
            <a:r>
              <a:rPr lang="en-US" altLang="zh-CN" dirty="0"/>
              <a:t>tag</a:t>
            </a:r>
            <a:r>
              <a:rPr lang="zh-CN" altLang="en-US" dirty="0"/>
              <a:t>和</a:t>
            </a:r>
            <a:r>
              <a:rPr lang="en-US" altLang="zh-CN" dirty="0"/>
              <a:t>index</a:t>
            </a:r>
          </a:p>
          <a:p>
            <a:pPr lvl="2"/>
            <a:r>
              <a:rPr lang="zh-CN" altLang="en-US" dirty="0"/>
              <a:t>仅作</a:t>
            </a:r>
            <a:r>
              <a:rPr lang="en-US" altLang="zh-CN" dirty="0"/>
              <a:t>PTE</a:t>
            </a:r>
            <a:r>
              <a:rPr lang="zh-CN" altLang="en-US" dirty="0"/>
              <a:t>内容的缓存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30" y="1578292"/>
            <a:ext cx="4595626" cy="11649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43" y="3045660"/>
            <a:ext cx="4171950" cy="354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30" y="2900363"/>
            <a:ext cx="4181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虚存地址空间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8845"/>
          </a:xfrm>
        </p:spPr>
        <p:txBody>
          <a:bodyPr/>
          <a:lstStyle/>
          <a:p>
            <a:r>
              <a:rPr lang="en-US" altLang="zh-CN" dirty="0"/>
              <a:t>9.1.1</a:t>
            </a:r>
            <a:r>
              <a:rPr lang="zh-CN" altLang="en-US" dirty="0"/>
              <a:t> 物理和虚拟寻址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2" y="2762448"/>
            <a:ext cx="4452938" cy="36610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7400" y="4034790"/>
            <a:ext cx="316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物理寻址</a:t>
            </a:r>
            <a:r>
              <a:rPr lang="zh-CN" altLang="en-US" dirty="0"/>
              <a:t>：进程发出的程序地址（指令或数据）请求由</a:t>
            </a:r>
            <a:r>
              <a:rPr lang="en-US" altLang="zh-CN" dirty="0"/>
              <a:t>CPU</a:t>
            </a:r>
            <a:r>
              <a:rPr lang="zh-CN" altLang="en-US" dirty="0"/>
              <a:t>直接发往物理内存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F5407-6B03-46A5-85D0-2692D682AA02}"/>
              </a:ext>
            </a:extLst>
          </p:cNvPr>
          <p:cNvSpPr txBox="1"/>
          <p:nvPr/>
        </p:nvSpPr>
        <p:spPr>
          <a:xfrm>
            <a:off x="1348389" y="3429000"/>
            <a:ext cx="304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早期或者现在的低端处理器</a:t>
            </a:r>
          </a:p>
        </p:txBody>
      </p:sp>
    </p:spTree>
    <p:extLst>
      <p:ext uri="{BB962C8B-B14F-4D97-AF65-F5344CB8AC3E}">
        <p14:creationId xmlns:p14="http://schemas.microsoft.com/office/powerpoint/2010/main" val="194941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32410" y="548641"/>
            <a:ext cx="1172337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9.4.5</a:t>
            </a:r>
            <a:r>
              <a:rPr lang="zh-CN" altLang="en-US" dirty="0"/>
              <a:t> 多级页表</a:t>
            </a:r>
            <a:endParaRPr lang="en-US" altLang="zh-CN" dirty="0"/>
          </a:p>
          <a:p>
            <a:pPr lvl="1"/>
            <a:r>
              <a:rPr lang="zh-CN" altLang="en-US" dirty="0"/>
              <a:t>使用单级页表时，小进程也必须使用较大的页表，浪费了内存空间；</a:t>
            </a:r>
            <a:endParaRPr lang="en-US" altLang="zh-CN" dirty="0"/>
          </a:p>
          <a:p>
            <a:pPr lvl="1"/>
            <a:r>
              <a:rPr lang="zh-CN" altLang="en-US" dirty="0"/>
              <a:t>多级页表可以将页表内容离散化，可以减少小进程的页表开销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02" y="2262188"/>
            <a:ext cx="6276975" cy="4276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059" y="4652010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一级页表的</a:t>
            </a:r>
            <a:r>
              <a:rPr lang="en-US" altLang="zh-CN" dirty="0"/>
              <a:t>pte2/3/4/5/6/7</a:t>
            </a:r>
            <a:r>
              <a:rPr lang="zh-CN" altLang="en-US" dirty="0"/>
              <a:t>所对应的二级页表都不需要占用内存空间</a:t>
            </a:r>
          </a:p>
        </p:txBody>
      </p:sp>
      <p:sp>
        <p:nvSpPr>
          <p:cNvPr id="6" name="椭圆 5"/>
          <p:cNvSpPr/>
          <p:nvPr/>
        </p:nvSpPr>
        <p:spPr>
          <a:xfrm>
            <a:off x="4240530" y="3531870"/>
            <a:ext cx="1725930" cy="1234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5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32410" y="548641"/>
            <a:ext cx="1172337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多级页表的地址变换过程</a:t>
            </a:r>
            <a:endParaRPr lang="en-US" altLang="zh-CN" dirty="0"/>
          </a:p>
          <a:p>
            <a:pPr lvl="2"/>
            <a:r>
              <a:rPr lang="zh-CN" altLang="en-US" dirty="0"/>
              <a:t>虚地址的</a:t>
            </a:r>
            <a:r>
              <a:rPr lang="en-US" altLang="zh-CN" dirty="0"/>
              <a:t>VPN</a:t>
            </a:r>
            <a:r>
              <a:rPr lang="zh-CN" altLang="en-US" dirty="0"/>
              <a:t>划分为多级</a:t>
            </a:r>
            <a:endParaRPr lang="en-US" altLang="zh-CN" dirty="0"/>
          </a:p>
          <a:p>
            <a:pPr lvl="2"/>
            <a:r>
              <a:rPr lang="zh-CN" altLang="en-US" dirty="0"/>
              <a:t>各级地址逐级变换</a:t>
            </a:r>
            <a:endParaRPr lang="en-US" altLang="zh-CN" dirty="0"/>
          </a:p>
          <a:p>
            <a:pPr lvl="2"/>
            <a:r>
              <a:rPr lang="zh-CN" altLang="en-US" dirty="0"/>
              <a:t>各级页表</a:t>
            </a:r>
            <a:r>
              <a:rPr lang="en-US" altLang="zh-CN" dirty="0"/>
              <a:t>PTE</a:t>
            </a:r>
            <a:r>
              <a:rPr lang="zh-CN" altLang="en-US" dirty="0"/>
              <a:t>使用物理地址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31" y="1445894"/>
            <a:ext cx="6523498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Intel Core i7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3215"/>
            <a:ext cx="10972800" cy="608845"/>
          </a:xfrm>
        </p:spPr>
        <p:txBody>
          <a:bodyPr/>
          <a:lstStyle/>
          <a:p>
            <a:r>
              <a:rPr lang="en-US" altLang="zh-CN" dirty="0"/>
              <a:t>9.5.1</a:t>
            </a:r>
            <a:r>
              <a:rPr lang="zh-CN" altLang="en-US" dirty="0"/>
              <a:t> </a:t>
            </a:r>
            <a:r>
              <a:rPr lang="en-US" altLang="zh-CN" dirty="0"/>
              <a:t>core i7 </a:t>
            </a:r>
            <a:r>
              <a:rPr lang="zh-CN" altLang="en-US" dirty="0"/>
              <a:t>存储系统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51" y="1113215"/>
            <a:ext cx="7234762" cy="5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9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38150" y="62172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9.5.2</a:t>
            </a:r>
            <a:r>
              <a:rPr lang="zh-CN" altLang="en-US" dirty="0"/>
              <a:t> </a:t>
            </a:r>
            <a:r>
              <a:rPr lang="en-US" altLang="zh-CN" dirty="0"/>
              <a:t>core i7 </a:t>
            </a:r>
            <a:r>
              <a:rPr lang="zh-CN" altLang="en-US" dirty="0"/>
              <a:t>地址变换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4380" y="1440180"/>
            <a:ext cx="115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L1/2/3</a:t>
            </a:r>
            <a:r>
              <a:rPr lang="zh-CN" altLang="en-US" dirty="0"/>
              <a:t>的</a:t>
            </a:r>
            <a:r>
              <a:rPr lang="en-US" altLang="zh-CN" dirty="0"/>
              <a:t>PTE</a:t>
            </a:r>
          </a:p>
          <a:p>
            <a:r>
              <a:rPr lang="zh-CN" altLang="en-US" dirty="0"/>
              <a:t>页表项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7" y="1357312"/>
            <a:ext cx="8682541" cy="499903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69780" y="1666637"/>
            <a:ext cx="54864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69780" y="2331562"/>
            <a:ext cx="54864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771524"/>
            <a:ext cx="11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L4</a:t>
            </a:r>
            <a:r>
              <a:rPr lang="zh-CN" altLang="en-US" dirty="0"/>
              <a:t>的</a:t>
            </a:r>
            <a:r>
              <a:rPr lang="en-US" altLang="zh-CN" dirty="0"/>
              <a:t>PTE</a:t>
            </a:r>
          </a:p>
          <a:p>
            <a:r>
              <a:rPr lang="zh-CN" altLang="en-US" dirty="0"/>
              <a:t>页表项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52" y="771524"/>
            <a:ext cx="9099858" cy="5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672147"/>
            <a:ext cx="10211609" cy="58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49" y="487997"/>
            <a:ext cx="8437141" cy="61194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3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42" y="1113214"/>
            <a:ext cx="5195888" cy="56784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330" y="274637"/>
            <a:ext cx="10972800" cy="1143000"/>
          </a:xfrm>
        </p:spPr>
        <p:txBody>
          <a:bodyPr/>
          <a:lstStyle/>
          <a:p>
            <a:r>
              <a:rPr lang="en-US" altLang="zh-CN" dirty="0"/>
              <a:t>9.6 Linux</a:t>
            </a:r>
            <a:r>
              <a:rPr lang="zh-CN" altLang="en-US" dirty="0"/>
              <a:t>虚存管理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3215"/>
            <a:ext cx="10972800" cy="608845"/>
          </a:xfrm>
        </p:spPr>
        <p:txBody>
          <a:bodyPr/>
          <a:lstStyle/>
          <a:p>
            <a:r>
              <a:rPr lang="en-US" altLang="zh-CN" dirty="0"/>
              <a:t>9.6.1</a:t>
            </a:r>
            <a:r>
              <a:rPr lang="zh-CN" altLang="en-US" dirty="0"/>
              <a:t> 进程空间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219781"/>
            <a:ext cx="5902642" cy="40741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41180" y="67370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进程空间布局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03621" y="1886883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进程空间管理数据结构</a:t>
            </a:r>
          </a:p>
        </p:txBody>
      </p:sp>
    </p:spTree>
    <p:extLst>
      <p:ext uri="{BB962C8B-B14F-4D97-AF65-F5344CB8AC3E}">
        <p14:creationId xmlns:p14="http://schemas.microsoft.com/office/powerpoint/2010/main" val="20147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8150" y="111321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9.6.2</a:t>
            </a:r>
            <a:r>
              <a:rPr lang="zh-CN" altLang="en-US" dirty="0"/>
              <a:t> 缺页</a:t>
            </a:r>
            <a:endParaRPr lang="en-US" altLang="zh-CN" dirty="0"/>
          </a:p>
          <a:p>
            <a:pPr lvl="1"/>
            <a:r>
              <a:rPr lang="zh-CN" altLang="en-US" dirty="0"/>
              <a:t>合法：调入页</a:t>
            </a:r>
            <a:endParaRPr lang="en-US" altLang="zh-CN" dirty="0"/>
          </a:p>
          <a:p>
            <a:pPr lvl="1"/>
            <a:r>
              <a:rPr lang="zh-CN" altLang="en-US" dirty="0"/>
              <a:t>非法：段错误</a:t>
            </a:r>
            <a:endParaRPr lang="en-US" altLang="zh-CN" dirty="0"/>
          </a:p>
          <a:p>
            <a:pPr lvl="2"/>
            <a:r>
              <a:rPr lang="zh-CN" altLang="en-US" dirty="0"/>
              <a:t>未分配</a:t>
            </a:r>
            <a:endParaRPr lang="en-US" altLang="zh-CN" dirty="0"/>
          </a:p>
          <a:p>
            <a:pPr lvl="2"/>
            <a:r>
              <a:rPr lang="zh-CN" altLang="en-US" dirty="0"/>
              <a:t>无访问权限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534352"/>
            <a:ext cx="8102148" cy="57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650" y="1360170"/>
            <a:ext cx="374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虚拟寻址</a:t>
            </a:r>
            <a:r>
              <a:rPr lang="zh-CN" altLang="en-US" dirty="0"/>
              <a:t>：进程发出的程序地址（指令或数据）请求由</a:t>
            </a:r>
            <a:r>
              <a:rPr lang="en-US" altLang="zh-CN" dirty="0"/>
              <a:t>CPU</a:t>
            </a:r>
            <a:r>
              <a:rPr lang="zh-CN" altLang="en-US" dirty="0"/>
              <a:t>发往地址部件</a:t>
            </a:r>
            <a:r>
              <a:rPr lang="en-US" altLang="zh-CN" dirty="0"/>
              <a:t>MMU</a:t>
            </a:r>
            <a:r>
              <a:rPr lang="zh-CN" altLang="en-US" dirty="0"/>
              <a:t>，经</a:t>
            </a:r>
            <a:r>
              <a:rPr lang="en-US" altLang="zh-CN" dirty="0"/>
              <a:t>MMU</a:t>
            </a:r>
            <a:r>
              <a:rPr lang="zh-CN" altLang="en-US" b="1" dirty="0">
                <a:solidFill>
                  <a:srgbClr val="FF0000"/>
                </a:solidFill>
              </a:rPr>
              <a:t>变换</a:t>
            </a:r>
            <a:r>
              <a:rPr lang="zh-CN" altLang="en-US" dirty="0"/>
              <a:t>后的地址用于访问物理内存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地址变换还可能不成功</a:t>
            </a:r>
            <a:r>
              <a:rPr lang="en-US" altLang="zh-CN" dirty="0"/>
              <a:t>——</a:t>
            </a:r>
            <a:r>
              <a:rPr lang="zh-CN" altLang="en-US" dirty="0"/>
              <a:t>引发硬件异常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MMU</a:t>
            </a:r>
            <a:r>
              <a:rPr lang="zh-CN" altLang="en-US" dirty="0"/>
              <a:t>地址变换方式有分段</a:t>
            </a:r>
            <a:r>
              <a:rPr lang="en-US" altLang="zh-CN" dirty="0"/>
              <a:t>/</a:t>
            </a:r>
            <a:r>
              <a:rPr lang="zh-CN" altLang="en-US" dirty="0"/>
              <a:t>分页</a:t>
            </a:r>
            <a:r>
              <a:rPr lang="en-US" altLang="zh-CN" dirty="0"/>
              <a:t>/</a:t>
            </a:r>
            <a:r>
              <a:rPr lang="zh-CN" altLang="en-US" dirty="0"/>
              <a:t>段页式三种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实质上</a:t>
            </a:r>
            <a:r>
              <a:rPr lang="en-US" altLang="zh-CN" dirty="0"/>
              <a:t>=</a:t>
            </a:r>
            <a:r>
              <a:rPr lang="zh-CN" altLang="en-US" dirty="0"/>
              <a:t>离散内存管理</a:t>
            </a:r>
            <a:r>
              <a:rPr lang="en-US" altLang="zh-CN" dirty="0"/>
              <a:t>+</a:t>
            </a:r>
            <a:r>
              <a:rPr lang="zh-CN" altLang="en-US" dirty="0"/>
              <a:t>请求调页</a:t>
            </a:r>
            <a:r>
              <a:rPr lang="en-US" altLang="zh-CN" dirty="0"/>
              <a:t>/</a:t>
            </a:r>
            <a:r>
              <a:rPr lang="zh-CN" altLang="en-US" dirty="0"/>
              <a:t>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0" y="1360170"/>
            <a:ext cx="6981190" cy="34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0866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9.1.2</a:t>
            </a:r>
            <a:r>
              <a:rPr lang="zh-CN" altLang="en-US" dirty="0"/>
              <a:t> 地址空间</a:t>
            </a:r>
            <a:endParaRPr lang="en-US" altLang="zh-CN" dirty="0"/>
          </a:p>
          <a:p>
            <a:pPr lvl="1"/>
            <a:r>
              <a:rPr lang="zh-CN" altLang="en-US" dirty="0"/>
              <a:t>定义：</a:t>
            </a:r>
            <a:endParaRPr lang="en-US" altLang="zh-CN" dirty="0"/>
          </a:p>
          <a:p>
            <a:pPr lvl="2"/>
            <a:r>
              <a:rPr lang="zh-CN" altLang="en-US" dirty="0"/>
              <a:t>一个非负整数地址的有序集合</a:t>
            </a:r>
            <a:endParaRPr lang="en-US" altLang="zh-CN" dirty="0"/>
          </a:p>
          <a:p>
            <a:pPr lvl="2"/>
            <a:r>
              <a:rPr lang="zh-CN" altLang="en-US" dirty="0"/>
              <a:t>如果这些整数是连续的，那么称为线性地址空间（</a:t>
            </a:r>
            <a:r>
              <a:rPr lang="en-US" altLang="zh-CN" dirty="0"/>
              <a:t>Linear address space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虚拟存储系统上程序使用的地址空间称为虚拟地址空间（</a:t>
            </a:r>
            <a:r>
              <a:rPr lang="en-US" altLang="zh-CN" dirty="0"/>
              <a:t>Virtual address space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用于内存控制器访问物理内存而使用的地址空间称为物理地址空间（</a:t>
            </a:r>
            <a:r>
              <a:rPr lang="en-US" altLang="zh-CN" dirty="0"/>
              <a:t>physical address space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926157" y="18270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latin typeface="MTSYN"/>
              </a:rPr>
              <a:t>{</a:t>
            </a:r>
            <a:r>
              <a:rPr lang="en-US" altLang="zh-CN" sz="2000" dirty="0">
                <a:solidFill>
                  <a:srgbClr val="231F20"/>
                </a:solidFill>
                <a:latin typeface="TimesTen-Roman"/>
              </a:rPr>
              <a:t>0</a:t>
            </a:r>
            <a:r>
              <a:rPr lang="en-US" altLang="zh-CN" sz="2000" i="1" dirty="0">
                <a:solidFill>
                  <a:srgbClr val="231F20"/>
                </a:solidFill>
                <a:latin typeface="MTMIZ"/>
              </a:rPr>
              <a:t>, </a:t>
            </a:r>
            <a:r>
              <a:rPr lang="en-US" altLang="zh-CN" sz="2000" dirty="0">
                <a:solidFill>
                  <a:srgbClr val="231F20"/>
                </a:solidFill>
                <a:latin typeface="TimesTen-Roman"/>
              </a:rPr>
              <a:t>1</a:t>
            </a:r>
            <a:r>
              <a:rPr lang="en-US" altLang="zh-CN" sz="2000" i="1" dirty="0">
                <a:solidFill>
                  <a:srgbClr val="231F20"/>
                </a:solidFill>
                <a:latin typeface="MTMIZ"/>
              </a:rPr>
              <a:t>, </a:t>
            </a:r>
            <a:r>
              <a:rPr lang="en-US" altLang="zh-CN" sz="2000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en-US" altLang="zh-CN" sz="2000" i="1" dirty="0">
                <a:solidFill>
                  <a:srgbClr val="231F20"/>
                </a:solidFill>
                <a:latin typeface="MTMIZ"/>
              </a:rPr>
              <a:t>, . . .</a:t>
            </a:r>
            <a:r>
              <a:rPr lang="en-US" altLang="zh-CN" sz="2000" dirty="0">
                <a:solidFill>
                  <a:srgbClr val="231F20"/>
                </a:solidFill>
                <a:latin typeface="MTSYN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5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20" y="3494303"/>
            <a:ext cx="6686900" cy="30064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9.2 DRAM</a:t>
            </a:r>
            <a:r>
              <a:rPr lang="zh-CN" altLang="en-US" dirty="0"/>
              <a:t>缓存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5290" y="100828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9.2.1</a:t>
            </a:r>
            <a:r>
              <a:rPr lang="zh-CN" altLang="en-US" dirty="0"/>
              <a:t> 作为主存</a:t>
            </a:r>
            <a:r>
              <a:rPr lang="en-US" altLang="zh-CN" dirty="0"/>
              <a:t>/</a:t>
            </a:r>
            <a:r>
              <a:rPr lang="zh-CN" altLang="en-US" dirty="0"/>
              <a:t>磁盘的缓存</a:t>
            </a:r>
            <a:endParaRPr lang="en-US" altLang="zh-CN" dirty="0"/>
          </a:p>
          <a:p>
            <a:pPr lvl="1"/>
            <a:r>
              <a:rPr lang="zh-CN" altLang="en-US" dirty="0"/>
              <a:t>分页：存储空间分割为虚拟页（</a:t>
            </a:r>
            <a:r>
              <a:rPr lang="en-US" altLang="zh-CN" dirty="0"/>
              <a:t>virtual page</a:t>
            </a:r>
            <a:r>
              <a:rPr lang="zh-CN" altLang="en-US" dirty="0"/>
              <a:t>）；物理空间分割物理页（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）或页帧（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），虚页和实页大小相等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缓存了主存页帧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L1/2/3</a:t>
            </a:r>
            <a:r>
              <a:rPr lang="zh-CN" altLang="en-US" dirty="0"/>
              <a:t>的</a:t>
            </a:r>
            <a:r>
              <a:rPr lang="en-US" altLang="zh-CN" dirty="0"/>
              <a:t>SRAM</a:t>
            </a:r>
            <a:r>
              <a:rPr lang="zh-CN" altLang="en-US" dirty="0"/>
              <a:t>缓存区分</a:t>
            </a:r>
            <a:endParaRPr lang="en-US" altLang="zh-CN" dirty="0"/>
          </a:p>
          <a:p>
            <a:pPr lvl="1"/>
            <a:r>
              <a:rPr lang="zh-CN" altLang="en-US" dirty="0"/>
              <a:t>虚页类型：</a:t>
            </a:r>
            <a:endParaRPr lang="en-US" altLang="zh-CN" dirty="0"/>
          </a:p>
          <a:p>
            <a:pPr lvl="2"/>
            <a:r>
              <a:rPr lang="zh-CN" altLang="en-US" dirty="0"/>
              <a:t>未分配：</a:t>
            </a:r>
            <a:endParaRPr lang="en-US" altLang="zh-CN" dirty="0"/>
          </a:p>
          <a:p>
            <a:pPr lvl="3"/>
            <a:r>
              <a:rPr lang="zh-CN" altLang="en-US" dirty="0"/>
              <a:t>不允许使用，否则引起地址异常</a:t>
            </a:r>
            <a:endParaRPr lang="en-US" altLang="zh-CN" dirty="0"/>
          </a:p>
          <a:p>
            <a:pPr lvl="2"/>
            <a:r>
              <a:rPr lang="zh-CN" altLang="en-US" dirty="0"/>
              <a:t>已分配：</a:t>
            </a:r>
            <a:endParaRPr lang="en-US" altLang="zh-CN" dirty="0"/>
          </a:p>
          <a:p>
            <a:pPr lvl="3"/>
            <a:r>
              <a:rPr lang="zh-CN" altLang="en-US" dirty="0"/>
              <a:t>缓存了页帧的数据</a:t>
            </a:r>
            <a:endParaRPr lang="en-US" altLang="zh-CN" dirty="0"/>
          </a:p>
          <a:p>
            <a:pPr lvl="3"/>
            <a:r>
              <a:rPr lang="zh-CN" altLang="en-US" dirty="0"/>
              <a:t>未缓存内容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1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98" y="1876000"/>
            <a:ext cx="6206604" cy="448035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2198" y="65395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9.2.2</a:t>
            </a:r>
            <a:r>
              <a:rPr lang="zh-CN" altLang="en-US" dirty="0"/>
              <a:t> 页表</a:t>
            </a:r>
            <a:endParaRPr lang="en-US" altLang="zh-CN" dirty="0"/>
          </a:p>
          <a:p>
            <a:pPr lvl="1"/>
            <a:r>
              <a:rPr lang="zh-CN" altLang="en-US" dirty="0"/>
              <a:t>虚地址与实地址变化的依据</a:t>
            </a:r>
            <a:r>
              <a:rPr lang="en-US" altLang="zh-CN" dirty="0"/>
              <a:t>——</a:t>
            </a:r>
            <a:r>
              <a:rPr lang="zh-CN" altLang="en-US" dirty="0"/>
              <a:t>页表</a:t>
            </a:r>
            <a:endParaRPr lang="en-US" altLang="zh-CN" dirty="0"/>
          </a:p>
          <a:p>
            <a:pPr lvl="1"/>
            <a:r>
              <a:rPr lang="zh-CN" altLang="en-US" dirty="0"/>
              <a:t>组织：</a:t>
            </a:r>
            <a:endParaRPr lang="en-US" altLang="zh-CN" dirty="0"/>
          </a:p>
          <a:p>
            <a:pPr lvl="2"/>
            <a:r>
              <a:rPr lang="zh-CN" altLang="en-US" dirty="0"/>
              <a:t>每个虚页对应一个</a:t>
            </a:r>
            <a:r>
              <a:rPr lang="en-US" altLang="zh-CN" dirty="0"/>
              <a:t>PTE</a:t>
            </a:r>
            <a:r>
              <a:rPr lang="zh-CN" altLang="en-US" dirty="0"/>
              <a:t>页表条目或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页表项</a:t>
            </a:r>
            <a:endParaRPr lang="en-US" altLang="zh-CN" dirty="0"/>
          </a:p>
          <a:p>
            <a:pPr lvl="2"/>
            <a:r>
              <a:rPr lang="en-US" altLang="zh-CN" dirty="0"/>
              <a:t>PTE</a:t>
            </a:r>
            <a:r>
              <a:rPr lang="zh-CN" altLang="en-US" dirty="0"/>
              <a:t>至少包含有效位和</a:t>
            </a:r>
            <a:r>
              <a:rPr lang="en-US" altLang="zh-CN" dirty="0"/>
              <a:t>n</a:t>
            </a:r>
            <a:r>
              <a:rPr lang="zh-CN" altLang="en-US" dirty="0"/>
              <a:t>位地址</a:t>
            </a:r>
            <a:endParaRPr lang="en-US" altLang="zh-CN" dirty="0"/>
          </a:p>
          <a:p>
            <a:pPr lvl="2"/>
            <a:r>
              <a:rPr lang="zh-CN" altLang="en-US" dirty="0"/>
              <a:t>三类虚页帧</a:t>
            </a:r>
            <a:endParaRPr lang="en-US" altLang="zh-CN" dirty="0"/>
          </a:p>
          <a:p>
            <a:pPr lvl="3"/>
            <a:r>
              <a:rPr lang="zh-CN" altLang="en-US" dirty="0"/>
              <a:t>未分配使用的非法虚页</a:t>
            </a:r>
            <a:endParaRPr lang="en-US" altLang="zh-CN" dirty="0"/>
          </a:p>
          <a:p>
            <a:pPr lvl="4"/>
            <a:r>
              <a:rPr lang="en-US" altLang="zh-CN" dirty="0"/>
              <a:t>Valid=0</a:t>
            </a:r>
            <a:r>
              <a:rPr lang="zh-CN" altLang="en-US" dirty="0"/>
              <a:t>，地址</a:t>
            </a:r>
            <a:r>
              <a:rPr lang="en-US" altLang="zh-CN" dirty="0"/>
              <a:t>=null</a:t>
            </a:r>
            <a:r>
              <a:rPr lang="zh-CN" altLang="en-US" dirty="0"/>
              <a:t>或其他值</a:t>
            </a:r>
            <a:endParaRPr lang="en-US" altLang="zh-CN" dirty="0"/>
          </a:p>
          <a:p>
            <a:pPr lvl="3"/>
            <a:r>
              <a:rPr lang="zh-CN" altLang="en-US" dirty="0"/>
              <a:t>已分配使用的虚页</a:t>
            </a:r>
            <a:endParaRPr lang="en-US" altLang="zh-CN" dirty="0"/>
          </a:p>
          <a:p>
            <a:pPr lvl="4"/>
            <a:r>
              <a:rPr lang="en-US" altLang="zh-CN" dirty="0"/>
              <a:t>Valid=1</a:t>
            </a:r>
            <a:r>
              <a:rPr lang="zh-CN" altLang="en-US" dirty="0"/>
              <a:t>，地址指向物理页帧</a:t>
            </a:r>
            <a:endParaRPr lang="en-US" altLang="zh-CN" dirty="0"/>
          </a:p>
          <a:p>
            <a:pPr lvl="4"/>
            <a:r>
              <a:rPr lang="en-US" altLang="zh-CN" dirty="0"/>
              <a:t>Valid=0</a:t>
            </a:r>
            <a:r>
              <a:rPr lang="zh-CN" altLang="en-US" dirty="0"/>
              <a:t>，地址指向磁盘交换空间</a:t>
            </a:r>
            <a:endParaRPr lang="en-US" altLang="zh-CN" dirty="0"/>
          </a:p>
          <a:p>
            <a:pPr lvl="4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960870" y="5455117"/>
            <a:ext cx="156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页表驻留在</a:t>
            </a:r>
            <a:r>
              <a:rPr lang="en-US" altLang="zh-CN" dirty="0">
                <a:solidFill>
                  <a:srgbClr val="FF0000"/>
                </a:solidFill>
              </a:rPr>
              <a:t>DRAM</a:t>
            </a:r>
            <a:r>
              <a:rPr lang="zh-CN" altLang="en-US" dirty="0">
                <a:solidFill>
                  <a:srgbClr val="FF0000"/>
                </a:solidFill>
              </a:rPr>
              <a:t>主存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D6850A-9728-487B-9724-D74D2C27F8B7}"/>
              </a:ext>
            </a:extLst>
          </p:cNvPr>
          <p:cNvSpPr txBox="1"/>
          <p:nvPr/>
        </p:nvSpPr>
        <p:spPr>
          <a:xfrm>
            <a:off x="5748598" y="3553428"/>
            <a:ext cx="5486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操作系统课程中，还将</a:t>
            </a:r>
            <a:r>
              <a:rPr lang="zh-CN" altLang="en-US" dirty="0">
                <a:highlight>
                  <a:srgbClr val="FFFF00"/>
                </a:highlight>
              </a:rPr>
              <a:t>区分匿名页和文件映射页</a:t>
            </a:r>
            <a:r>
              <a:rPr lang="zh-CN" altLang="en-US" dirty="0"/>
              <a:t>，以及</a:t>
            </a:r>
            <a:r>
              <a:rPr lang="zh-CN" altLang="en-US" dirty="0">
                <a:highlight>
                  <a:srgbClr val="FFFF00"/>
                </a:highlight>
              </a:rPr>
              <a:t>交换分区和普通文件映射</a:t>
            </a:r>
            <a:r>
              <a:rPr lang="zh-CN" altLang="en-US" dirty="0"/>
              <a:t>等更多操作系统管理层面的的细节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7BFB0D-8E2C-4100-858A-87D2CC5195EF}"/>
              </a:ext>
            </a:extLst>
          </p:cNvPr>
          <p:cNvSpPr txBox="1"/>
          <p:nvPr/>
        </p:nvSpPr>
        <p:spPr>
          <a:xfrm>
            <a:off x="2689787" y="4323207"/>
            <a:ext cx="572175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从</a:t>
            </a:r>
            <a:r>
              <a:rPr lang="en-US" altLang="zh-CN" sz="2400" dirty="0"/>
              <a:t>PM-disk</a:t>
            </a:r>
            <a:r>
              <a:rPr lang="zh-CN" altLang="en-US" sz="2400" dirty="0"/>
              <a:t>角度看是两级存储体系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从</a:t>
            </a:r>
            <a:r>
              <a:rPr lang="en-US" altLang="zh-CN" sz="2400" dirty="0"/>
              <a:t>VM-PM</a:t>
            </a:r>
            <a:r>
              <a:rPr lang="zh-CN" altLang="en-US" sz="2400" dirty="0"/>
              <a:t>看是一种内存扩充机制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如果仅从页表而没有磁盘交换区，那么是一种离散化内存管理方式</a:t>
            </a:r>
            <a:endParaRPr lang="en-US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9218E-3AE9-4E5A-8F0A-EE412CB20F7A}"/>
              </a:ext>
            </a:extLst>
          </p:cNvPr>
          <p:cNvSpPr/>
          <p:nvPr/>
        </p:nvSpPr>
        <p:spPr>
          <a:xfrm>
            <a:off x="2103336" y="1737546"/>
            <a:ext cx="7290524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虚拟存储器是硬件</a:t>
            </a:r>
            <a:r>
              <a:rPr lang="zh-CN" altLang="en-US" sz="2800" dirty="0">
                <a:solidFill>
                  <a:srgbClr val="FF0000"/>
                </a:solidFill>
              </a:rPr>
              <a:t>地址翻译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硬件异常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主存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磁盘文件</a:t>
            </a:r>
            <a:r>
              <a:rPr lang="zh-CN" altLang="en-US" sz="2800" dirty="0">
                <a:solidFill>
                  <a:srgbClr val="0070C0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内核软件</a:t>
            </a:r>
            <a:r>
              <a:rPr lang="zh-CN" altLang="en-US" sz="2800" dirty="0">
                <a:solidFill>
                  <a:srgbClr val="0070C0"/>
                </a:solidFill>
              </a:rPr>
              <a:t>的完美交互，它为每个进程提供了一个大的、一致的和私有的地址空间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2198" y="65395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地址变换</a:t>
            </a:r>
            <a:r>
              <a:rPr lang="en-US" altLang="zh-CN" dirty="0"/>
              <a:t>——</a:t>
            </a:r>
            <a:r>
              <a:rPr lang="zh-CN" altLang="en-US" dirty="0"/>
              <a:t>命中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14" y="1262800"/>
            <a:ext cx="7416165" cy="4651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29050" y="2434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虚页号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2990" y="3703320"/>
            <a:ext cx="300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虚页号所对应的</a:t>
            </a:r>
            <a:r>
              <a:rPr lang="en-US" altLang="zh-CN" dirty="0"/>
              <a:t>PTE</a:t>
            </a:r>
            <a:r>
              <a:rPr lang="zh-CN" altLang="en-US" dirty="0"/>
              <a:t>有效位置位，利用所存储的地址信息完成变换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F1027-F6F6-41C5-98C1-BFA8CDBCE4F6}"/>
              </a:ext>
            </a:extLst>
          </p:cNvPr>
          <p:cNvSpPr txBox="1"/>
          <p:nvPr/>
        </p:nvSpPr>
        <p:spPr>
          <a:xfrm>
            <a:off x="2505991" y="5235495"/>
            <a:ext cx="59505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  <a:r>
              <a:rPr lang="en-US" altLang="zh-CN" dirty="0"/>
              <a:t>cache</a:t>
            </a:r>
            <a:r>
              <a:rPr lang="zh-CN" altLang="en-US" dirty="0"/>
              <a:t>中的“行”，</a:t>
            </a:r>
            <a:endParaRPr lang="en-US" altLang="zh-CN" dirty="0"/>
          </a:p>
          <a:p>
            <a:r>
              <a:rPr lang="zh-CN" altLang="en-US" dirty="0"/>
              <a:t>这里相当于把“行”中的</a:t>
            </a:r>
            <a:r>
              <a:rPr lang="zh-CN" altLang="en-US" dirty="0">
                <a:solidFill>
                  <a:srgbClr val="FF0000"/>
                </a:solidFill>
              </a:rPr>
              <a:t>管理数据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缓存数据</a:t>
            </a:r>
            <a:r>
              <a:rPr lang="zh-CN" altLang="en-US" dirty="0"/>
              <a:t>进行了分离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F023C4-381C-4AF9-B7F1-E586FCBA7556}"/>
              </a:ext>
            </a:extLst>
          </p:cNvPr>
          <p:cNvGrpSpPr/>
          <p:nvPr/>
        </p:nvGrpSpPr>
        <p:grpSpPr>
          <a:xfrm>
            <a:off x="5023413" y="4768770"/>
            <a:ext cx="1072587" cy="1145988"/>
            <a:chOff x="5023413" y="4768770"/>
            <a:chExt cx="1072587" cy="11459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C8EA545-4AF6-4030-B9F6-9BE5C8BA88A6}"/>
                </a:ext>
              </a:extLst>
            </p:cNvPr>
            <p:cNvSpPr/>
            <p:nvPr/>
          </p:nvSpPr>
          <p:spPr>
            <a:xfrm>
              <a:off x="5023413" y="5497975"/>
              <a:ext cx="1072587" cy="4167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8B0FDB5-3D1B-49E1-B924-383D48AE9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5848" y="4768770"/>
              <a:ext cx="381965" cy="69307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C16E0D-C881-433D-ACCD-B83E2689C108}"/>
              </a:ext>
            </a:extLst>
          </p:cNvPr>
          <p:cNvGrpSpPr/>
          <p:nvPr/>
        </p:nvGrpSpPr>
        <p:grpSpPr>
          <a:xfrm>
            <a:off x="6260709" y="2992060"/>
            <a:ext cx="2582349" cy="2922698"/>
            <a:chOff x="5023413" y="2992060"/>
            <a:chExt cx="2582349" cy="292269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E144CF3-8A5B-4B5A-A41D-CDF9E1FE0E69}"/>
                </a:ext>
              </a:extLst>
            </p:cNvPr>
            <p:cNvSpPr/>
            <p:nvPr/>
          </p:nvSpPr>
          <p:spPr>
            <a:xfrm>
              <a:off x="5023413" y="5497975"/>
              <a:ext cx="1072587" cy="4167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EDB2BC9-C0A3-4B24-B582-8C05760A8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5848" y="2992060"/>
              <a:ext cx="2049914" cy="2469786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2198" y="65395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地址变换</a:t>
            </a:r>
            <a:r>
              <a:rPr lang="en-US" altLang="zh-CN" dirty="0"/>
              <a:t>——</a:t>
            </a:r>
            <a:r>
              <a:rPr lang="zh-CN" altLang="en-US" dirty="0"/>
              <a:t>缺页（</a:t>
            </a:r>
            <a:r>
              <a:rPr lang="en-US" altLang="zh-CN" dirty="0"/>
              <a:t>page faults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684"/>
            <a:ext cx="6068656" cy="3712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51" y="1670685"/>
            <a:ext cx="6085549" cy="3712844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371600" y="3051810"/>
            <a:ext cx="48006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57064" y="3051810"/>
            <a:ext cx="48006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42364" y="4366260"/>
            <a:ext cx="1606926" cy="1714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257414" y="2766060"/>
            <a:ext cx="1606926" cy="1714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658600" y="2868930"/>
            <a:ext cx="445977" cy="1577340"/>
          </a:xfrm>
          <a:custGeom>
            <a:avLst/>
            <a:gdLst>
              <a:gd name="connsiteX0" fmla="*/ 0 w 445977"/>
              <a:gd name="connsiteY0" fmla="*/ 1577340 h 1577340"/>
              <a:gd name="connsiteX1" fmla="*/ 445770 w 445977"/>
              <a:gd name="connsiteY1" fmla="*/ 788670 h 1577340"/>
              <a:gd name="connsiteX2" fmla="*/ 45720 w 445977"/>
              <a:gd name="connsiteY2" fmla="*/ 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977" h="1577340">
                <a:moveTo>
                  <a:pt x="0" y="1577340"/>
                </a:moveTo>
                <a:cubicBezTo>
                  <a:pt x="219075" y="1314450"/>
                  <a:pt x="438150" y="1051560"/>
                  <a:pt x="445770" y="788670"/>
                </a:cubicBezTo>
                <a:cubicBezTo>
                  <a:pt x="453390" y="525780"/>
                  <a:pt x="249555" y="262890"/>
                  <a:pt x="45720" y="0"/>
                </a:cubicBezTo>
              </a:path>
            </a:pathLst>
          </a:custGeom>
          <a:noFill/>
          <a:ln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1510" y="5329748"/>
            <a:ext cx="300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虚页号所对应的</a:t>
            </a:r>
            <a:r>
              <a:rPr lang="en-US" altLang="zh-CN" dirty="0"/>
              <a:t>PTE</a:t>
            </a:r>
            <a:r>
              <a:rPr lang="zh-CN" altLang="en-US" dirty="0"/>
              <a:t>有效位清零，对应的内容在交换空间中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69430" y="5329748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叫交换空间的内容拷贝到某个页帧，然后建立起</a:t>
            </a:r>
            <a:r>
              <a:rPr lang="en-US" altLang="zh-CN" dirty="0"/>
              <a:t>PTE</a:t>
            </a:r>
            <a:r>
              <a:rPr lang="zh-CN" altLang="en-US" dirty="0"/>
              <a:t>映射</a:t>
            </a:r>
          </a:p>
        </p:txBody>
      </p:sp>
      <p:sp>
        <p:nvSpPr>
          <p:cNvPr id="17" name="椭圆 16"/>
          <p:cNvSpPr/>
          <p:nvPr/>
        </p:nvSpPr>
        <p:spPr>
          <a:xfrm>
            <a:off x="4198130" y="2766060"/>
            <a:ext cx="1606926" cy="1714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519809" y="2851785"/>
            <a:ext cx="445977" cy="1851660"/>
          </a:xfrm>
          <a:custGeom>
            <a:avLst/>
            <a:gdLst>
              <a:gd name="connsiteX0" fmla="*/ 0 w 445977"/>
              <a:gd name="connsiteY0" fmla="*/ 1577340 h 1577340"/>
              <a:gd name="connsiteX1" fmla="*/ 445770 w 445977"/>
              <a:gd name="connsiteY1" fmla="*/ 788670 h 1577340"/>
              <a:gd name="connsiteX2" fmla="*/ 45720 w 445977"/>
              <a:gd name="connsiteY2" fmla="*/ 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977" h="1577340">
                <a:moveTo>
                  <a:pt x="0" y="1577340"/>
                </a:moveTo>
                <a:cubicBezTo>
                  <a:pt x="219075" y="1314450"/>
                  <a:pt x="438150" y="1051560"/>
                  <a:pt x="445770" y="788670"/>
                </a:cubicBezTo>
                <a:cubicBezTo>
                  <a:pt x="453390" y="525780"/>
                  <a:pt x="249555" y="262890"/>
                  <a:pt x="4572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28160" y="3527106"/>
            <a:ext cx="6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换出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16016" y="3440430"/>
            <a:ext cx="6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换入</a:t>
            </a:r>
          </a:p>
        </p:txBody>
      </p:sp>
    </p:spTree>
    <p:extLst>
      <p:ext uri="{BB962C8B-B14F-4D97-AF65-F5344CB8AC3E}">
        <p14:creationId xmlns:p14="http://schemas.microsoft.com/office/powerpoint/2010/main" val="11581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2198" y="653955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分配虚页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804860"/>
            <a:ext cx="6867525" cy="5157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8" y="1692460"/>
            <a:ext cx="4901565" cy="3092442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931670" y="3152956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98030" y="3049224"/>
            <a:ext cx="560070" cy="20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FAEB04-1C4F-4299-8C58-A1E556654CE2}"/>
              </a:ext>
            </a:extLst>
          </p:cNvPr>
          <p:cNvSpPr txBox="1"/>
          <p:nvPr/>
        </p:nvSpPr>
        <p:spPr>
          <a:xfrm>
            <a:off x="1753210" y="5136770"/>
            <a:ext cx="351484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操作系统课程中会指出只有匿名页会出现这种情况，文件映射页不会出现这种情况</a:t>
            </a:r>
          </a:p>
        </p:txBody>
      </p:sp>
    </p:spTree>
    <p:extLst>
      <p:ext uri="{BB962C8B-B14F-4D97-AF65-F5344CB8AC3E}">
        <p14:creationId xmlns:p14="http://schemas.microsoft.com/office/powerpoint/2010/main" val="42367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1238</Words>
  <Application>Microsoft Office PowerPoint</Application>
  <PresentationFormat>宽屏</PresentationFormat>
  <Paragraphs>190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MTMIZ</vt:lpstr>
      <vt:lpstr>MTSYN</vt:lpstr>
      <vt:lpstr>TimesTen-Roman</vt:lpstr>
      <vt:lpstr>Arial</vt:lpstr>
      <vt:lpstr>Calibri</vt:lpstr>
      <vt:lpstr>Wingdings</vt:lpstr>
      <vt:lpstr>1_Office 主题</vt:lpstr>
      <vt:lpstr>Chapter 9 虚拟存储器</vt:lpstr>
      <vt:lpstr>9.1 虚存地址空间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存储管理与保护</vt:lpstr>
      <vt:lpstr>PowerPoint 演示文稿</vt:lpstr>
      <vt:lpstr>PowerPoint 演示文稿</vt:lpstr>
      <vt:lpstr>9.4 地址变换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9.5 Intel Core i7</vt:lpstr>
      <vt:lpstr>PowerPoint 演示文稿</vt:lpstr>
      <vt:lpstr>PowerPoint 演示文稿</vt:lpstr>
      <vt:lpstr>PowerPoint 演示文稿</vt:lpstr>
      <vt:lpstr>PowerPoint 演示文稿</vt:lpstr>
      <vt:lpstr>9.6 Linux虚存管理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链接 </dc:title>
  <dc:creator>IE</dc:creator>
  <cp:lastModifiedBy>L6-505</cp:lastModifiedBy>
  <cp:revision>145</cp:revision>
  <dcterms:created xsi:type="dcterms:W3CDTF">2016-01-21T00:46:33Z</dcterms:created>
  <dcterms:modified xsi:type="dcterms:W3CDTF">2020-06-24T01:49:35Z</dcterms:modified>
</cp:coreProperties>
</file>