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500570"/>
            <a:ext cx="7410480" cy="1600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深圳大学物理与能源学院 物理实验教学中心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金属逸出功的测定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三、实验仪器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THQYC-1</a:t>
            </a:r>
            <a:r>
              <a:rPr lang="zh-CN" altLang="en-US" dirty="0" smtClean="0"/>
              <a:t>型金属电子逸出功实验仪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THQYC-1</a:t>
            </a:r>
            <a:r>
              <a:rPr lang="zh-CN" altLang="en-US" dirty="0" smtClean="0"/>
              <a:t>型金属电子逸出功测试台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将仪器面板上的三个电位器逆时针调到最小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仔细检查线路，实验仪与测试台用导线按编号一一对应连接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接通主机电源开关，预热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分钟后开始测试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五、数据记录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48" y="2214554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121.0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14348" y="2214554"/>
            <a:ext cx="857256" cy="1000132"/>
            <a:chOff x="714348" y="2214554"/>
            <a:chExt cx="857256" cy="1000132"/>
          </a:xfrm>
        </p:grpSpPr>
        <p:cxnSp>
          <p:nvCxnSpPr>
            <p:cNvPr id="6" name="直接连接符 5"/>
            <p:cNvCxnSpPr/>
            <p:nvPr/>
          </p:nvCxnSpPr>
          <p:spPr>
            <a:xfrm rot="16200000" flipV="1">
              <a:off x="785786" y="2428868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714348" y="2643182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142976" y="2357430"/>
            <a:ext cx="419100" cy="228600"/>
          </p:xfrm>
          <a:graphic>
            <a:graphicData uri="http://schemas.openxmlformats.org/presentationml/2006/ole">
              <p:oleObj spid="_x0000_s23554" name="Equation" r:id="rId3" imgW="419040" imgH="228600" progId="Equation.3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92163" y="2563813"/>
            <a:ext cx="444500" cy="228600"/>
          </p:xfrm>
          <a:graphic>
            <a:graphicData uri="http://schemas.openxmlformats.org/presentationml/2006/ole">
              <p:oleObj spid="_x0000_s23555" name="Equation" r:id="rId4" imgW="444240" imgH="228600" progId="Equation.3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14348" y="2928934"/>
            <a:ext cx="393700" cy="215900"/>
          </p:xfrm>
          <a:graphic>
            <a:graphicData uri="http://schemas.openxmlformats.org/presentationml/2006/ole">
              <p:oleObj spid="_x0000_s23556" name="Equation" r:id="rId5" imgW="393480" imgH="21564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六、数据处理</a:t>
            </a:r>
            <a:endParaRPr lang="zh-CN" altLang="en-US" dirty="0"/>
          </a:p>
        </p:txBody>
      </p:sp>
      <p:graphicFrame>
        <p:nvGraphicFramePr>
          <p:cNvPr id="10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42910" y="1571612"/>
            <a:ext cx="857256" cy="1000132"/>
            <a:chOff x="642910" y="1571612"/>
            <a:chExt cx="857256" cy="1000132"/>
          </a:xfrm>
        </p:grpSpPr>
        <p:cxnSp>
          <p:nvCxnSpPr>
            <p:cNvPr id="11" name="直接连接符 10"/>
            <p:cNvCxnSpPr/>
            <p:nvPr/>
          </p:nvCxnSpPr>
          <p:spPr>
            <a:xfrm rot="16200000" flipV="1">
              <a:off x="714348" y="1785926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>
              <a:off x="642910" y="2000240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109662" y="1695446"/>
            <a:ext cx="342900" cy="266700"/>
          </p:xfrm>
          <a:graphic>
            <a:graphicData uri="http://schemas.openxmlformats.org/presentationml/2006/ole">
              <p:oleObj spid="_x0000_s24580" name="Equation" r:id="rId3" imgW="342720" imgH="266400" progId="Equation.3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90575" y="1920874"/>
            <a:ext cx="304800" cy="228600"/>
          </p:xfrm>
          <a:graphic>
            <a:graphicData uri="http://schemas.openxmlformats.org/presentationml/2006/ole">
              <p:oleObj spid="_x0000_s24581" name="Equation" r:id="rId4" imgW="304560" imgH="228600" progId="Equation.3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42910" y="2285992"/>
            <a:ext cx="393700" cy="215900"/>
          </p:xfrm>
          <a:graphic>
            <a:graphicData uri="http://schemas.openxmlformats.org/presentationml/2006/ole">
              <p:oleObj spid="_x0000_s24582" name="Equation" r:id="rId5" imgW="393480" imgH="215640" progId="Equation.3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785786" y="4714884"/>
            <a:ext cx="778674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曲线，并利用计算机作图（或最小二乘法）拟合曲线，求出截距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，得到在不同灯丝温度时的零场热电子发射电流</a:t>
            </a:r>
            <a:r>
              <a:rPr lang="en-US" altLang="zh-CN" sz="2600" dirty="0" smtClean="0"/>
              <a:t>I</a:t>
            </a:r>
            <a:endParaRPr lang="zh-CN" altLang="en-US" sz="2600" dirty="0" smtClean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643042" y="4857760"/>
          <a:ext cx="1184275" cy="428625"/>
        </p:xfrm>
        <a:graphic>
          <a:graphicData uri="http://schemas.openxmlformats.org/presentationml/2006/ole">
            <p:oleObj spid="_x0000_s24583" name="Equation" r:id="rId6" imgW="736560" imgH="266400" progId="Equation.3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929190" y="5470540"/>
          <a:ext cx="484190" cy="387352"/>
        </p:xfrm>
        <a:graphic>
          <a:graphicData uri="http://schemas.openxmlformats.org/presentationml/2006/ole">
            <p:oleObj spid="_x0000_s24584" name="Equation" r:id="rId7" imgW="253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C:\Users\Administrator\AppData\Roaming\Tencent\Users\893023224\QQ\WinTemp\RichOle\RGX4N9HV_ZNRIAQDZ7B{M{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00174"/>
            <a:ext cx="4962525" cy="311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4348" y="3429000"/>
            <a:ext cx="77867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曲线，并利用计算机作图（或最小二乘法）拟合曲线，求出斜率</a:t>
            </a:r>
            <a:r>
              <a:rPr lang="en-US" altLang="zh-CN" sz="2600" dirty="0" smtClean="0"/>
              <a:t>k</a:t>
            </a:r>
            <a:r>
              <a:rPr lang="zh-CN" altLang="en-US" sz="2600" dirty="0" smtClean="0"/>
              <a:t>，并求出电子的溢出电势</a:t>
            </a:r>
            <a:r>
              <a:rPr lang="en-US" altLang="zh-CN" sz="2600" dirty="0" smtClean="0"/>
              <a:t>V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/>
              <a:t>计算出逸出功</a:t>
            </a:r>
            <a:r>
              <a:rPr lang="en-US" altLang="zh-CN" sz="2600" dirty="0" smtClean="0"/>
              <a:t>     </a:t>
            </a:r>
            <a:r>
              <a:rPr lang="zh-CN" altLang="en-US" sz="2600" dirty="0" smtClean="0"/>
              <a:t>的数值，并与理论值                   作比较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643042" y="3429000"/>
          <a:ext cx="1001713" cy="631825"/>
        </p:xfrm>
        <a:graphic>
          <a:graphicData uri="http://schemas.openxmlformats.org/presentationml/2006/ole">
            <p:oleObj spid="_x0000_s28678" name="Equation" r:id="rId3" imgW="622080" imgH="39348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86050" y="5429264"/>
          <a:ext cx="302237" cy="357190"/>
        </p:xfrm>
        <a:graphic>
          <a:graphicData uri="http://schemas.openxmlformats.org/presentationml/2006/ole">
            <p:oleObj spid="_x0000_s28679" name="Equation" r:id="rId4" imgW="139680" imgH="16488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100776" y="5357826"/>
          <a:ext cx="1400182" cy="400052"/>
        </p:xfrm>
        <a:graphic>
          <a:graphicData uri="http://schemas.openxmlformats.org/presentationml/2006/ole">
            <p:oleObj spid="_x0000_s28680" name="Equation" r:id="rId5" imgW="799920" imgH="228600" progId="Equation.3">
              <p:embed/>
            </p:oleObj>
          </a:graphicData>
        </a:graphic>
      </p:graphicFrame>
      <p:graphicFrame>
        <p:nvGraphicFramePr>
          <p:cNvPr id="1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48" y="1214422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00100" y="1285862"/>
          <a:ext cx="682625" cy="285750"/>
        </p:xfrm>
        <a:graphic>
          <a:graphicData uri="http://schemas.openxmlformats.org/presentationml/2006/ole">
            <p:oleObj spid="_x0000_s28681" name="Equation" r:id="rId6" imgW="545760" imgH="228600" progId="Equation.3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142976" y="2041517"/>
          <a:ext cx="395287" cy="315913"/>
        </p:xfrm>
        <a:graphic>
          <a:graphicData uri="http://schemas.openxmlformats.org/presentationml/2006/ole">
            <p:oleObj spid="_x0000_s28682" name="Equation" r:id="rId7" imgW="253800" imgH="203040" progId="Equation.3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949325" y="2386003"/>
          <a:ext cx="784225" cy="328613"/>
        </p:xfrm>
        <a:graphic>
          <a:graphicData uri="http://schemas.openxmlformats.org/presentationml/2006/ole">
            <p:oleObj spid="_x0000_s28683" name="公式" r:id="rId8" imgW="545760" imgH="228600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117600" y="1624003"/>
          <a:ext cx="514350" cy="355600"/>
        </p:xfrm>
        <a:graphic>
          <a:graphicData uri="http://schemas.openxmlformats.org/presentationml/2006/ole">
            <p:oleObj spid="_x0000_s28684" name="公式" r:id="rId9" imgW="330120" imgH="228600" progId="Equation.3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928662" y="2743197"/>
          <a:ext cx="858837" cy="328613"/>
        </p:xfrm>
        <a:graphic>
          <a:graphicData uri="http://schemas.openxmlformats.org/presentationml/2006/ole">
            <p:oleObj spid="_x0000_s28685" name="Equation" r:id="rId10" imgW="596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Administrator\AppData\Roaming\Tencent\Users\893023224\QQ\WinTemp\RichOle\]WSSF4V4Z7{XRE_MWP)QS_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493395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一、实验目的：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学习利用加热电子使热电子发射的方法测量逸出功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学习直线测定法（理查逊直线法），外延测量法等基本测量方法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金属传导电子的能量分布服从费米</a:t>
            </a:r>
            <a:r>
              <a:rPr lang="en-US" altLang="zh-CN" dirty="0" smtClean="0"/>
              <a:t>-</a:t>
            </a:r>
            <a:r>
              <a:rPr lang="zh-CN" altLang="en-US" dirty="0" smtClean="0"/>
              <a:t>狄拉克分布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</a:t>
            </a:r>
            <a:r>
              <a:rPr lang="zh-CN" altLang="en-US" dirty="0" smtClean="0"/>
              <a:t>金属电子逸出功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：费米能级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E</a:t>
            </a:r>
            <a:r>
              <a:rPr lang="en-US" altLang="zh-CN" sz="1600" dirty="0" err="1" smtClean="0"/>
              <a:t>b</a:t>
            </a:r>
            <a:r>
              <a:rPr lang="en-US" altLang="zh-CN" dirty="0" smtClean="0"/>
              <a:t>:</a:t>
            </a:r>
            <a:r>
              <a:rPr lang="zh-CN" altLang="en-US" dirty="0" smtClean="0"/>
              <a:t>金属表面与外界（真空）存在的势垒</a:t>
            </a: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85918" y="2214554"/>
          <a:ext cx="5143536" cy="785818"/>
        </p:xfrm>
        <a:graphic>
          <a:graphicData uri="http://schemas.openxmlformats.org/presentationml/2006/ole">
            <p:oleObj spid="_x0000_s1026" name="Equation" r:id="rId3" imgW="2755800" imgH="41904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3314700"/>
          <a:ext cx="2727340" cy="685804"/>
        </p:xfrm>
        <a:graphic>
          <a:graphicData uri="http://schemas.openxmlformats.org/presentationml/2006/ole">
            <p:oleObj spid="_x0000_s1027" name="Equation" r:id="rId4" imgW="116820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热电子发射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理查逊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杜西曼公式：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</a:t>
            </a:r>
            <a:r>
              <a:rPr lang="zh-CN" altLang="en-US" dirty="0" smtClean="0"/>
              <a:t>：电子发射电流强度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</a:t>
            </a:r>
            <a:r>
              <a:rPr lang="zh-CN" altLang="en-US" dirty="0" smtClean="0"/>
              <a:t>：阴极金属有效发射面积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</a:t>
            </a:r>
            <a:r>
              <a:rPr lang="zh-CN" altLang="en-US" dirty="0" smtClean="0"/>
              <a:t>：阴极绝对温度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：与化学纯度有关的系数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K</a:t>
            </a:r>
            <a:r>
              <a:rPr lang="zh-CN" altLang="en-US" dirty="0" smtClean="0"/>
              <a:t>：玻尔兹曼常数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86116" y="2000240"/>
          <a:ext cx="1857388" cy="642942"/>
        </p:xfrm>
        <a:graphic>
          <a:graphicData uri="http://schemas.openxmlformats.org/presentationml/2006/ole">
            <p:oleObj spid="_x0000_s2050" name="Equation" r:id="rId3" imgW="863280" imgH="30456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理查逊直线法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将上式两边同时除以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，再做对数</a:t>
            </a:r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r>
              <a:rPr lang="zh-CN" altLang="en-US" baseline="30000" dirty="0" smtClean="0"/>
              <a:t>      </a:t>
            </a:r>
            <a:r>
              <a:rPr lang="zh-CN" altLang="en-US" dirty="0" smtClean="0"/>
              <a:t>由式子可得，                与</a:t>
            </a:r>
            <a:r>
              <a:rPr lang="zh-CN" altLang="en-US" baseline="30000" dirty="0" smtClean="0"/>
              <a:t>               </a:t>
            </a:r>
            <a:r>
              <a:rPr lang="zh-CN" altLang="en-US" dirty="0" smtClean="0"/>
              <a:t>成线性关系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作出两者的关系曲线，斜率即可得到逸出功电势  </a:t>
            </a:r>
            <a:r>
              <a:rPr lang="en-US" altLang="zh-CN" dirty="0" smtClean="0"/>
              <a:t>V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影响直线平移</a:t>
            </a:r>
            <a:endParaRPr lang="zh-CN" altLang="en-US" baseline="300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4414" y="2071678"/>
          <a:ext cx="6715172" cy="839792"/>
        </p:xfrm>
        <a:graphic>
          <a:graphicData uri="http://schemas.openxmlformats.org/presentationml/2006/ole">
            <p:oleObj spid="_x0000_s3074" name="Equation" r:id="rId3" imgW="2971800" imgH="393480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428992" y="3071810"/>
          <a:ext cx="857256" cy="679452"/>
        </p:xfrm>
        <a:graphic>
          <a:graphicData uri="http://schemas.openxmlformats.org/presentationml/2006/ole">
            <p:oleObj spid="_x0000_s3075" name="Equation" r:id="rId4" imgW="368280" imgH="393480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000628" y="3000372"/>
          <a:ext cx="285752" cy="750890"/>
        </p:xfrm>
        <a:graphic>
          <a:graphicData uri="http://schemas.openxmlformats.org/presentationml/2006/ole">
            <p:oleObj spid="_x0000_s3076" name="Equation" r:id="rId5" imgW="1648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肖特基效应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零场电流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阴极和阳极没有加速电场热电子发射电流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肖特基效应：为维持电子持续发射，在阴极和阳极之间加一个电场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使阴极表面势垒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/>
              <a:t>降低，逸出功减小，发射电流增大。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在加速电场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/>
              <a:t>的作用下，阴极发射电流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43174" y="5214950"/>
          <a:ext cx="2786082" cy="1156225"/>
        </p:xfrm>
        <a:graphic>
          <a:graphicData uri="http://schemas.openxmlformats.org/presentationml/2006/ole">
            <p:oleObj spid="_x0000_s4099" name="Equation" r:id="rId3" imgW="82548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外延法求零场电流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23878"/>
          </a:xfrm>
        </p:spPr>
        <p:txBody>
          <a:bodyPr/>
          <a:lstStyle/>
          <a:p>
            <a:r>
              <a:rPr lang="zh-CN" altLang="en-US" dirty="0" smtClean="0"/>
              <a:t>将上式取对数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4479" y="2071678"/>
          <a:ext cx="3016527" cy="785818"/>
        </p:xfrm>
        <a:graphic>
          <a:graphicData uri="http://schemas.openxmlformats.org/presentationml/2006/ole">
            <p:oleObj spid="_x0000_s21507" name="Equation" r:id="rId3" imgW="151128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8" y="3000372"/>
            <a:ext cx="77153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如果把阴极和阳极做成共轴圆柱体，并忽略电势差和其他影响：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28794" y="3929066"/>
          <a:ext cx="1857388" cy="1319015"/>
        </p:xfrm>
        <a:graphic>
          <a:graphicData uri="http://schemas.openxmlformats.org/presentationml/2006/ole">
            <p:oleObj spid="_x0000_s21508" name="Equation" r:id="rId4" imgW="876240" imgH="6220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5286388"/>
            <a:ext cx="2233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U</a:t>
            </a:r>
            <a:r>
              <a:rPr lang="en-US" altLang="zh-CN" sz="2800" baseline="-25000" dirty="0" err="1" smtClean="0"/>
              <a:t>a</a:t>
            </a:r>
            <a:r>
              <a:rPr lang="en-US" altLang="zh-CN" sz="2800" baseline="-25000" dirty="0" smtClean="0"/>
              <a:t> </a:t>
            </a:r>
            <a:r>
              <a:rPr lang="zh-CN" altLang="en-US" sz="2600" dirty="0" smtClean="0"/>
              <a:t>：加速电压</a:t>
            </a:r>
            <a:endParaRPr lang="en-US" altLang="zh-CN" sz="2600" dirty="0" smtClean="0"/>
          </a:p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 </a:t>
            </a:r>
            <a:r>
              <a:rPr lang="zh-CN" altLang="en-US" sz="2600" dirty="0" smtClean="0"/>
              <a:t>：阴极半径</a:t>
            </a:r>
            <a:endParaRPr lang="en-US" altLang="zh-CN" sz="2600" dirty="0" smtClean="0"/>
          </a:p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 </a:t>
            </a:r>
            <a:r>
              <a:rPr lang="zh-CN" altLang="en-US" sz="2600" dirty="0" smtClean="0"/>
              <a:t>：阳极半径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外延法求零场电流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与          成线性关系    作出两者关系曲线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轴截距为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即可求零电场发射电流</a:t>
            </a:r>
            <a:r>
              <a:rPr lang="en-US" altLang="zh-CN" dirty="0" smtClean="0"/>
              <a:t>I 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14414" y="4143380"/>
          <a:ext cx="493420" cy="471490"/>
        </p:xfrm>
        <a:graphic>
          <a:graphicData uri="http://schemas.openxmlformats.org/presentationml/2006/ole">
            <p:oleObj spid="_x0000_s5123" name="Equation" r:id="rId3" imgW="304560" imgH="2286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214546" y="4071942"/>
          <a:ext cx="500066" cy="561978"/>
        </p:xfrm>
        <a:graphic>
          <a:graphicData uri="http://schemas.openxmlformats.org/presentationml/2006/ole">
            <p:oleObj spid="_x0000_s5124" name="Equation" r:id="rId4" imgW="330120" imgH="26640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2976" y="1643050"/>
          <a:ext cx="4378132" cy="1714513"/>
        </p:xfrm>
        <a:graphic>
          <a:graphicData uri="http://schemas.openxmlformats.org/presentationml/2006/ole">
            <p:oleObj spid="_x0000_s5125" name="Equation" r:id="rId5" imgW="1815840" imgH="71100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00232" y="4786322"/>
          <a:ext cx="642942" cy="514354"/>
        </p:xfrm>
        <a:graphic>
          <a:graphicData uri="http://schemas.openxmlformats.org/presentationml/2006/ole">
            <p:oleObj spid="_x0000_s5129" name="Equation" r:id="rId6" imgW="253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理想二极管温度测量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灯丝电流与灯丝温度对应关系如表格所示：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2" y="2428868"/>
          <a:ext cx="7858184" cy="159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</a:tblGrid>
              <a:tr h="79946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灯丝电流（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946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</a:t>
                      </a:r>
                      <a:r>
                        <a:rPr lang="zh-CN" altLang="en-US" sz="1600" dirty="0" smtClean="0"/>
                        <a:t>温度</a:t>
                      </a:r>
                      <a:r>
                        <a:rPr lang="en-US" altLang="zh-CN" sz="1600" dirty="0" smtClean="0"/>
                        <a:t>(1000K)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451</TotalTime>
  <Words>491</Words>
  <PresentationFormat>全屏显示(4:3)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平衡</vt:lpstr>
      <vt:lpstr>Equation</vt:lpstr>
      <vt:lpstr>Microsoft 公式 3.0</vt:lpstr>
      <vt:lpstr>金属逸出功的测定</vt:lpstr>
      <vt:lpstr>一、实验目的：</vt:lpstr>
      <vt:lpstr>二、实验原理</vt:lpstr>
      <vt:lpstr>热电子发射</vt:lpstr>
      <vt:lpstr>理查逊直线法</vt:lpstr>
      <vt:lpstr>肖特基效应</vt:lpstr>
      <vt:lpstr>外延法求零场电流</vt:lpstr>
      <vt:lpstr>外延法求零场电流</vt:lpstr>
      <vt:lpstr>理想二极管温度测量</vt:lpstr>
      <vt:lpstr>三、实验仪器</vt:lpstr>
      <vt:lpstr>四、实验操作</vt:lpstr>
      <vt:lpstr>五、数据记录</vt:lpstr>
      <vt:lpstr>六、数据处理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zhenkongxuehui</cp:lastModifiedBy>
  <cp:revision>49</cp:revision>
  <dcterms:created xsi:type="dcterms:W3CDTF">2017-09-21T01:46:30Z</dcterms:created>
  <dcterms:modified xsi:type="dcterms:W3CDTF">2017-10-06T08:49:27Z</dcterms:modified>
</cp:coreProperties>
</file>