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embeddings/oleObject10.bin" ContentType="application/vnd.openxmlformats-officedocument.oleObject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embeddings/oleObject8.bin" ContentType="application/vnd.openxmlformats-officedocument.oleObjec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embeddings/oleObject6.bin" ContentType="application/vnd.openxmlformats-officedocument.oleObject"/>
  <Override PartName="/docProps/custom.xml" ContentType="application/vnd.openxmlformats-officedocument.custom-properties+xml"/>
  <Override PartName="/ppt/embeddings/oleObject4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7.xml" ContentType="application/vnd.ms-office.activeX+xml"/>
  <Override PartName="/ppt/embeddings/oleObject15.bin" ContentType="application/vnd.openxmlformats-officedocument.oleObject"/>
  <Override PartName="/ppt/embeddings/oleObject24.bin" ContentType="application/vnd.openxmlformats-officedocument.oleObject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5.xml" ContentType="application/vnd.ms-office.activeX+xml"/>
  <Override PartName="/ppt/embeddings/oleObject11.bin" ContentType="application/vnd.openxmlformats-officedocument.oleObject"/>
  <Override PartName="/ppt/embeddings/oleObject13.bin" ContentType="application/vnd.openxmlformats-officedocument.oleObject"/>
  <Override PartName="/ppt/embeddings/oleObject22.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activeX/activeX3.xml" ContentType="application/vnd.ms-office.activeX+xml"/>
  <Override PartName="/ppt/embeddings/oleObject20.bin" ContentType="application/vnd.openxmlformats-officedocument.oleObject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Override PartName="/ppt/embeddings/oleObject9.bin" ContentType="application/vnd.openxmlformats-officedocument.oleObject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embeddings/oleObject7.bin" ContentType="application/vnd.openxmlformats-officedocument.oleObject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embeddings/oleObject5.bin" ContentType="application/vnd.openxmlformats-officedocument.oleObject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embeddings/oleObject1.bin" ContentType="application/vnd.openxmlformats-officedocument.oleObject"/>
  <Override PartName="/ppt/embeddings/oleObject16.bin" ContentType="application/vnd.openxmlformats-officedocument.oleObject"/>
  <Override PartName="/ppt/slides/slide8.xml" ContentType="application/vnd.openxmlformats-officedocument.presentationml.slide+xml"/>
  <Override PartName="/ppt/activeX/activeX6.xml" ContentType="application/vnd.ms-office.activeX+xml"/>
  <Override PartName="/ppt/embeddings/oleObject14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  <p:sldId id="297" r:id="rId3"/>
    <p:sldId id="298" r:id="rId4"/>
    <p:sldId id="257" r:id="rId5"/>
    <p:sldId id="336" r:id="rId6"/>
    <p:sldId id="287" r:id="rId7"/>
    <p:sldId id="261" r:id="rId8"/>
    <p:sldId id="288" r:id="rId9"/>
    <p:sldId id="335" r:id="rId10"/>
    <p:sldId id="338" r:id="rId11"/>
    <p:sldId id="290" r:id="rId12"/>
    <p:sldId id="339" r:id="rId13"/>
    <p:sldId id="331" r:id="rId14"/>
    <p:sldId id="269" r:id="rId15"/>
    <p:sldId id="337" r:id="rId16"/>
    <p:sldId id="260" r:id="rId17"/>
    <p:sldId id="262" r:id="rId18"/>
    <p:sldId id="263" r:id="rId19"/>
    <p:sldId id="264" r:id="rId20"/>
    <p:sldId id="299" r:id="rId21"/>
    <p:sldId id="270" r:id="rId22"/>
    <p:sldId id="272" r:id="rId23"/>
    <p:sldId id="273" r:id="rId24"/>
    <p:sldId id="279" r:id="rId25"/>
    <p:sldId id="280" r:id="rId26"/>
    <p:sldId id="281" r:id="rId27"/>
    <p:sldId id="291" r:id="rId28"/>
    <p:sldId id="284" r:id="rId29"/>
    <p:sldId id="285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8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-1530" y="-108"/>
      </p:cViewPr>
      <p:guideLst>
        <p:guide orient="horz" pos="2188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2" descr="http://www.szu.edu.cn/images/szulogo.gif"/>
          <p:cNvPicPr>
            <a:picLocks noChangeAspect="1" noChangeArrowheads="1"/>
          </p:cNvPicPr>
          <p:nvPr/>
        </p:nvPicPr>
        <p:blipFill>
          <a:blip r:embed="rId14" cstate="print"/>
          <a:srcRect l="4614" r="63078"/>
          <a:stretch>
            <a:fillRect/>
          </a:stretch>
        </p:blipFill>
        <p:spPr bwMode="auto">
          <a:xfrm>
            <a:off x="142844" y="142852"/>
            <a:ext cx="1000132" cy="928694"/>
          </a:xfrm>
          <a:prstGeom prst="rect">
            <a:avLst/>
          </a:prstGeom>
          <a:noFill/>
        </p:spPr>
      </p:pic>
      <p:sp>
        <p:nvSpPr>
          <p:cNvPr id="6" name="Freeform 8"/>
          <p:cNvSpPr/>
          <p:nvPr/>
        </p:nvSpPr>
        <p:spPr bwMode="auto">
          <a:xfrm>
            <a:off x="214282" y="6391318"/>
            <a:ext cx="7954963" cy="32383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9-7%20&#30005;&#30913;&#25391;&#33633;.ppt" TargetMode="External"/><Relationship Id="rId3" Type="http://schemas.openxmlformats.org/officeDocument/2006/relationships/hyperlink" Target="9-2&#26059;&#36716;&#30690;&#37327;.ppt" TargetMode="External"/><Relationship Id="rId7" Type="http://schemas.openxmlformats.org/officeDocument/2006/relationships/hyperlink" Target="9-5&#31616;&#35856;&#36816;&#21160;&#30340;&#21512;&#25104;.ppt" TargetMode="External"/><Relationship Id="rId2" Type="http://schemas.openxmlformats.org/officeDocument/2006/relationships/hyperlink" Target="9-1&#31616;&#35856;&#36816;&#21160;%20&#25391;&#24133;%20&#21608;&#26399;&#21644;&#39057;&#29575;%20&#30456;&#20301;.pp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&#24635;&#30446;&#24405;.ppt#-1,3,PowerPoint%20&#28436;&#31034;&#25991;&#31295;" TargetMode="External"/><Relationship Id="rId5" Type="http://schemas.openxmlformats.org/officeDocument/2006/relationships/hyperlink" Target="9-4&#31616;&#35856;&#36816;&#21160;&#33021;&#37327;.ppt" TargetMode="External"/><Relationship Id="rId4" Type="http://schemas.openxmlformats.org/officeDocument/2006/relationships/hyperlink" Target="9-3&#21333;&#25670;&#21644;&#22797;&#25670;.ppt" TargetMode="External"/><Relationship Id="rId9" Type="http://schemas.openxmlformats.org/officeDocument/2006/relationships/hyperlink" Target="9-6&#38459;&#23612;&#25391;&#21160;%20&#21463;&#36843;&#25391;&#21160;%20&#20849;&#25391;.pp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24635;&#30446;&#24405;.ppt#-1,3,PowerPoint%20&#28436;&#31034;&#25991;&#31295;" TargetMode="External"/><Relationship Id="rId2" Type="http://schemas.openxmlformats.org/officeDocument/2006/relationships/hyperlink" Target="9-1&#31616;&#35856;&#36816;&#21160;%20&#25391;&#24133;%20&#21608;&#26399;&#21644;&#39057;&#29575;%20&#30456;&#20301;.ppt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5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1639888" y="2112963"/>
            <a:ext cx="610235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第十章  波 动</a:t>
            </a:r>
          </a:p>
        </p:txBody>
      </p:sp>
    </p:spTree>
  </p:cSld>
  <p:clrMapOvr>
    <a:masterClrMapping/>
  </p:clrMapOvr>
  <p:transition spd="med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37" name="Rectangle 145"/>
          <p:cNvSpPr>
            <a:spLocks noChangeArrowheads="1"/>
          </p:cNvSpPr>
          <p:nvPr/>
        </p:nvSpPr>
        <p:spPr bwMode="auto">
          <a:xfrm>
            <a:off x="1214414" y="142852"/>
            <a:ext cx="3054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横波的传播过程</a:t>
            </a:r>
          </a:p>
        </p:txBody>
      </p:sp>
      <p:sp>
        <p:nvSpPr>
          <p:cNvPr id="494740" name="Rectangle 148"/>
          <p:cNvSpPr>
            <a:spLocks noChangeArrowheads="1"/>
          </p:cNvSpPr>
          <p:nvPr/>
        </p:nvSpPr>
        <p:spPr bwMode="auto">
          <a:xfrm>
            <a:off x="5638800" y="7620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00FF"/>
                </a:solidFill>
              </a:rPr>
              <a:t>波传播方向</a:t>
            </a:r>
          </a:p>
        </p:txBody>
      </p:sp>
      <p:sp>
        <p:nvSpPr>
          <p:cNvPr id="494732" name="Rectangle 140"/>
          <p:cNvSpPr>
            <a:spLocks noChangeArrowheads="1"/>
          </p:cNvSpPr>
          <p:nvPr/>
        </p:nvSpPr>
        <p:spPr bwMode="auto">
          <a:xfrm>
            <a:off x="913404" y="1295400"/>
            <a:ext cx="6655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</a:p>
        </p:txBody>
      </p:sp>
      <p:sp>
        <p:nvSpPr>
          <p:cNvPr id="494733" name="Rectangle 141"/>
          <p:cNvSpPr>
            <a:spLocks noChangeArrowheads="1"/>
          </p:cNvSpPr>
          <p:nvPr/>
        </p:nvSpPr>
        <p:spPr bwMode="auto">
          <a:xfrm>
            <a:off x="921480" y="2133600"/>
            <a:ext cx="96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</a:t>
            </a:r>
          </a:p>
        </p:txBody>
      </p:sp>
      <p:sp>
        <p:nvSpPr>
          <p:cNvPr id="494734" name="Rectangle 142"/>
          <p:cNvSpPr>
            <a:spLocks noChangeArrowheads="1"/>
          </p:cNvSpPr>
          <p:nvPr/>
        </p:nvSpPr>
        <p:spPr bwMode="auto">
          <a:xfrm>
            <a:off x="921480" y="2971800"/>
            <a:ext cx="96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</a:p>
        </p:txBody>
      </p:sp>
      <p:sp>
        <p:nvSpPr>
          <p:cNvPr id="494735" name="Rectangle 143"/>
          <p:cNvSpPr>
            <a:spLocks noChangeArrowheads="1"/>
          </p:cNvSpPr>
          <p:nvPr/>
        </p:nvSpPr>
        <p:spPr bwMode="auto">
          <a:xfrm>
            <a:off x="838200" y="3824288"/>
            <a:ext cx="1370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T/4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4736" name="Rectangle 144"/>
          <p:cNvSpPr>
            <a:spLocks noChangeArrowheads="1"/>
          </p:cNvSpPr>
          <p:nvPr/>
        </p:nvSpPr>
        <p:spPr bwMode="auto">
          <a:xfrm>
            <a:off x="914400" y="4648200"/>
            <a:ext cx="852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4739" name="Text Box 147"/>
          <p:cNvSpPr txBox="1">
            <a:spLocks noChangeArrowheads="1"/>
          </p:cNvSpPr>
          <p:nvPr/>
        </p:nvSpPr>
        <p:spPr bwMode="auto">
          <a:xfrm>
            <a:off x="1584325" y="527208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CC6600"/>
                </a:solidFill>
              </a:rPr>
              <a:t>t</a:t>
            </a:r>
          </a:p>
        </p:txBody>
      </p:sp>
      <p:sp>
        <p:nvSpPr>
          <p:cNvPr id="494750" name="AutoShape 158"/>
          <p:cNvSpPr>
            <a:spLocks noChangeArrowheads="1"/>
          </p:cNvSpPr>
          <p:nvPr/>
        </p:nvSpPr>
        <p:spPr bwMode="auto">
          <a:xfrm>
            <a:off x="7848600" y="1698625"/>
            <a:ext cx="590550" cy="1466850"/>
          </a:xfrm>
          <a:prstGeom prst="wedgeRoundRectCallout">
            <a:avLst>
              <a:gd name="adj1" fmla="val -143819"/>
              <a:gd name="adj2" fmla="val -52167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传波介质</a:t>
            </a:r>
          </a:p>
        </p:txBody>
      </p:sp>
      <p:sp>
        <p:nvSpPr>
          <p:cNvPr id="494751" name="AutoShape 159"/>
          <p:cNvSpPr>
            <a:spLocks noChangeArrowheads="1"/>
          </p:cNvSpPr>
          <p:nvPr/>
        </p:nvSpPr>
        <p:spPr bwMode="auto">
          <a:xfrm>
            <a:off x="2590800" y="5978525"/>
            <a:ext cx="2286000" cy="498475"/>
          </a:xfrm>
          <a:prstGeom prst="wedgeRoundRectCallout">
            <a:avLst>
              <a:gd name="adj1" fmla="val -69"/>
              <a:gd name="adj2" fmla="val -149681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0" lang="zh-CN" altLang="en-US" b="1">
                <a:solidFill>
                  <a:srgbClr val="0000CC"/>
                </a:solidFill>
              </a:rPr>
              <a:t>质点振动方向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494752" name="AutoShape 160"/>
          <p:cNvSpPr>
            <a:spLocks noChangeArrowheads="1"/>
          </p:cNvSpPr>
          <p:nvPr/>
        </p:nvSpPr>
        <p:spPr bwMode="auto">
          <a:xfrm>
            <a:off x="5410200" y="5280025"/>
            <a:ext cx="2590800" cy="892175"/>
          </a:xfrm>
          <a:prstGeom prst="wedgeRoundRectCallout">
            <a:avLst>
              <a:gd name="adj1" fmla="val -55944"/>
              <a:gd name="adj2" fmla="val -138611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0" lang="zh-CN" altLang="en-US" b="1">
                <a:solidFill>
                  <a:srgbClr val="0000CC"/>
                </a:solidFill>
              </a:rPr>
              <a:t>时刻 </a:t>
            </a:r>
            <a:r>
              <a:rPr kumimoji="0" lang="en-US" altLang="zh-CN" b="1" i="1">
                <a:solidFill>
                  <a:srgbClr val="0000CC"/>
                </a:solidFill>
              </a:rPr>
              <a:t>t</a:t>
            </a:r>
            <a:r>
              <a:rPr kumimoji="0" lang="en-US" altLang="zh-CN" b="1">
                <a:solidFill>
                  <a:srgbClr val="0000CC"/>
                </a:solidFill>
              </a:rPr>
              <a:t>  </a:t>
            </a:r>
            <a:r>
              <a:rPr kumimoji="0" lang="zh-CN" altLang="en-US" b="1">
                <a:solidFill>
                  <a:srgbClr val="0000CC"/>
                </a:solidFill>
              </a:rPr>
              <a:t>各质点位置——波形曲线</a:t>
            </a:r>
          </a:p>
        </p:txBody>
      </p:sp>
      <p:grpSp>
        <p:nvGrpSpPr>
          <p:cNvPr id="2" name="Group 189"/>
          <p:cNvGrpSpPr>
            <a:grpSpLocks/>
          </p:cNvGrpSpPr>
          <p:nvPr/>
        </p:nvGrpSpPr>
        <p:grpSpPr bwMode="auto">
          <a:xfrm>
            <a:off x="2057400" y="1219200"/>
            <a:ext cx="5486400" cy="4495800"/>
            <a:chOff x="1296" y="768"/>
            <a:chExt cx="3456" cy="2832"/>
          </a:xfrm>
        </p:grpSpPr>
        <p:sp>
          <p:nvSpPr>
            <p:cNvPr id="494747" name="Line 155"/>
            <p:cNvSpPr>
              <a:spLocks noChangeShapeType="1"/>
            </p:cNvSpPr>
            <p:nvPr/>
          </p:nvSpPr>
          <p:spPr bwMode="auto">
            <a:xfrm>
              <a:off x="4080" y="3086"/>
              <a:ext cx="57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46" name="Line 154"/>
            <p:cNvSpPr>
              <a:spLocks noChangeShapeType="1"/>
            </p:cNvSpPr>
            <p:nvPr/>
          </p:nvSpPr>
          <p:spPr bwMode="auto">
            <a:xfrm>
              <a:off x="3408" y="2606"/>
              <a:ext cx="12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45" name="Line 153"/>
            <p:cNvSpPr>
              <a:spLocks noChangeShapeType="1"/>
            </p:cNvSpPr>
            <p:nvPr/>
          </p:nvSpPr>
          <p:spPr bwMode="auto">
            <a:xfrm>
              <a:off x="2832" y="2078"/>
              <a:ext cx="1872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44" name="Line 152"/>
            <p:cNvSpPr>
              <a:spLocks noChangeShapeType="1"/>
            </p:cNvSpPr>
            <p:nvPr/>
          </p:nvSpPr>
          <p:spPr bwMode="auto">
            <a:xfrm>
              <a:off x="2160" y="1550"/>
              <a:ext cx="2544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43" name="Line 151"/>
            <p:cNvSpPr>
              <a:spLocks noChangeShapeType="1"/>
            </p:cNvSpPr>
            <p:nvPr/>
          </p:nvSpPr>
          <p:spPr bwMode="auto">
            <a:xfrm>
              <a:off x="1536" y="1022"/>
              <a:ext cx="321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18" name="Line 26"/>
            <p:cNvSpPr>
              <a:spLocks noChangeShapeType="1"/>
            </p:cNvSpPr>
            <p:nvPr/>
          </p:nvSpPr>
          <p:spPr bwMode="auto">
            <a:xfrm>
              <a:off x="1955" y="1915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24" name="Line 32"/>
            <p:cNvSpPr>
              <a:spLocks noChangeShapeType="1"/>
            </p:cNvSpPr>
            <p:nvPr/>
          </p:nvSpPr>
          <p:spPr bwMode="auto">
            <a:xfrm flipH="1" flipV="1">
              <a:off x="1527" y="768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625" name="Freeform 33"/>
            <p:cNvSpPr>
              <a:spLocks/>
            </p:cNvSpPr>
            <p:nvPr/>
          </p:nvSpPr>
          <p:spPr bwMode="auto">
            <a:xfrm flipH="1" flipV="1">
              <a:off x="1507" y="3059"/>
              <a:ext cx="673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26" name="Freeform 34"/>
            <p:cNvSpPr>
              <a:spLocks/>
            </p:cNvSpPr>
            <p:nvPr/>
          </p:nvSpPr>
          <p:spPr bwMode="auto">
            <a:xfrm>
              <a:off x="3437" y="2818"/>
              <a:ext cx="63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27" name="Freeform 35"/>
            <p:cNvSpPr>
              <a:spLocks/>
            </p:cNvSpPr>
            <p:nvPr/>
          </p:nvSpPr>
          <p:spPr bwMode="auto">
            <a:xfrm flipH="1">
              <a:off x="2790" y="2818"/>
              <a:ext cx="661" cy="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28" name="Freeform 36"/>
            <p:cNvSpPr>
              <a:spLocks/>
            </p:cNvSpPr>
            <p:nvPr/>
          </p:nvSpPr>
          <p:spPr bwMode="auto">
            <a:xfrm flipV="1">
              <a:off x="2166" y="3102"/>
              <a:ext cx="610" cy="2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29" name="Freeform 37"/>
            <p:cNvSpPr>
              <a:spLocks/>
            </p:cNvSpPr>
            <p:nvPr/>
          </p:nvSpPr>
          <p:spPr bwMode="auto">
            <a:xfrm>
              <a:off x="2801" y="2327"/>
              <a:ext cx="6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30" name="Freeform 38"/>
            <p:cNvSpPr>
              <a:spLocks/>
            </p:cNvSpPr>
            <p:nvPr/>
          </p:nvSpPr>
          <p:spPr bwMode="auto">
            <a:xfrm flipV="1">
              <a:off x="1531" y="2567"/>
              <a:ext cx="664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31" name="Freeform 39"/>
            <p:cNvSpPr>
              <a:spLocks/>
            </p:cNvSpPr>
            <p:nvPr/>
          </p:nvSpPr>
          <p:spPr bwMode="auto">
            <a:xfrm flipH="1">
              <a:off x="2157" y="2327"/>
              <a:ext cx="673" cy="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32" name="Freeform 40"/>
            <p:cNvSpPr>
              <a:spLocks/>
            </p:cNvSpPr>
            <p:nvPr/>
          </p:nvSpPr>
          <p:spPr bwMode="auto">
            <a:xfrm>
              <a:off x="2180" y="1824"/>
              <a:ext cx="6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33" name="Freeform 41"/>
            <p:cNvSpPr>
              <a:spLocks/>
            </p:cNvSpPr>
            <p:nvPr/>
          </p:nvSpPr>
          <p:spPr bwMode="auto">
            <a:xfrm flipH="1">
              <a:off x="1492" y="1846"/>
              <a:ext cx="688" cy="2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34" name="Freeform 42"/>
            <p:cNvSpPr>
              <a:spLocks/>
            </p:cNvSpPr>
            <p:nvPr/>
          </p:nvSpPr>
          <p:spPr bwMode="auto">
            <a:xfrm>
              <a:off x="1519" y="1289"/>
              <a:ext cx="6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255" y="15"/>
                </a:cxn>
                <a:cxn ang="0">
                  <a:pos x="390" y="30"/>
                </a:cxn>
                <a:cxn ang="0">
                  <a:pos x="510" y="45"/>
                </a:cxn>
                <a:cxn ang="0">
                  <a:pos x="645" y="60"/>
                </a:cxn>
                <a:cxn ang="0">
                  <a:pos x="780" y="90"/>
                </a:cxn>
                <a:cxn ang="0">
                  <a:pos x="900" y="135"/>
                </a:cxn>
                <a:cxn ang="0">
                  <a:pos x="1035" y="165"/>
                </a:cxn>
                <a:cxn ang="0">
                  <a:pos x="1170" y="210"/>
                </a:cxn>
                <a:cxn ang="0">
                  <a:pos x="1290" y="255"/>
                </a:cxn>
                <a:cxn ang="0">
                  <a:pos x="1425" y="315"/>
                </a:cxn>
                <a:cxn ang="0">
                  <a:pos x="1560" y="375"/>
                </a:cxn>
                <a:cxn ang="0">
                  <a:pos x="1680" y="435"/>
                </a:cxn>
                <a:cxn ang="0">
                  <a:pos x="1815" y="510"/>
                </a:cxn>
                <a:cxn ang="0">
                  <a:pos x="1950" y="585"/>
                </a:cxn>
                <a:cxn ang="0">
                  <a:pos x="2070" y="660"/>
                </a:cxn>
                <a:cxn ang="0">
                  <a:pos x="2205" y="735"/>
                </a:cxn>
                <a:cxn ang="0">
                  <a:pos x="2340" y="825"/>
                </a:cxn>
                <a:cxn ang="0">
                  <a:pos x="2460" y="915"/>
                </a:cxn>
                <a:cxn ang="0">
                  <a:pos x="2595" y="1020"/>
                </a:cxn>
                <a:cxn ang="0">
                  <a:pos x="2730" y="1110"/>
                </a:cxn>
                <a:cxn ang="0">
                  <a:pos x="2850" y="1215"/>
                </a:cxn>
                <a:cxn ang="0">
                  <a:pos x="2986" y="1335"/>
                </a:cxn>
                <a:cxn ang="0">
                  <a:pos x="3121" y="1440"/>
                </a:cxn>
                <a:cxn ang="0">
                  <a:pos x="3241" y="1560"/>
                </a:cxn>
                <a:cxn ang="0">
                  <a:pos x="3376" y="1680"/>
                </a:cxn>
                <a:cxn ang="0">
                  <a:pos x="3496" y="1800"/>
                </a:cxn>
                <a:cxn ang="0">
                  <a:pos x="3631" y="1920"/>
                </a:cxn>
                <a:cxn ang="0">
                  <a:pos x="3766" y="2055"/>
                </a:cxn>
                <a:cxn ang="0">
                  <a:pos x="3886" y="2190"/>
                </a:cxn>
                <a:cxn ang="0">
                  <a:pos x="4021" y="2325"/>
                </a:cxn>
                <a:cxn ang="0">
                  <a:pos x="4156" y="2460"/>
                </a:cxn>
                <a:cxn ang="0">
                  <a:pos x="4276" y="2610"/>
                </a:cxn>
                <a:cxn ang="0">
                  <a:pos x="4411" y="2746"/>
                </a:cxn>
                <a:cxn ang="0">
                  <a:pos x="4546" y="2896"/>
                </a:cxn>
                <a:cxn ang="0">
                  <a:pos x="4666" y="3046"/>
                </a:cxn>
                <a:cxn ang="0">
                  <a:pos x="4801" y="3196"/>
                </a:cxn>
                <a:cxn ang="0">
                  <a:pos x="4936" y="3346"/>
                </a:cxn>
                <a:cxn ang="0">
                  <a:pos x="5056" y="3511"/>
                </a:cxn>
                <a:cxn ang="0">
                  <a:pos x="5191" y="3661"/>
                </a:cxn>
                <a:cxn ang="0">
                  <a:pos x="5326" y="3826"/>
                </a:cxn>
                <a:cxn ang="0">
                  <a:pos x="5446" y="3976"/>
                </a:cxn>
                <a:cxn ang="0">
                  <a:pos x="5581" y="4141"/>
                </a:cxn>
                <a:cxn ang="0">
                  <a:pos x="5716" y="4306"/>
                </a:cxn>
                <a:cxn ang="0">
                  <a:pos x="5836" y="4456"/>
                </a:cxn>
                <a:cxn ang="0">
                  <a:pos x="5971" y="4621"/>
                </a:cxn>
                <a:cxn ang="0">
                  <a:pos x="6106" y="4786"/>
                </a:cxn>
                <a:cxn ang="0">
                  <a:pos x="6226" y="4951"/>
                </a:cxn>
                <a:cxn ang="0">
                  <a:pos x="6361" y="5116"/>
                </a:cxn>
              </a:cxnLst>
              <a:rect l="0" t="0" r="r" b="b"/>
              <a:pathLst>
                <a:path w="6361" h="5116">
                  <a:moveTo>
                    <a:pt x="0" y="0"/>
                  </a:moveTo>
                  <a:lnTo>
                    <a:pt x="120" y="0"/>
                  </a:lnTo>
                  <a:lnTo>
                    <a:pt x="255" y="15"/>
                  </a:lnTo>
                  <a:lnTo>
                    <a:pt x="390" y="30"/>
                  </a:lnTo>
                  <a:lnTo>
                    <a:pt x="510" y="45"/>
                  </a:lnTo>
                  <a:lnTo>
                    <a:pt x="645" y="60"/>
                  </a:lnTo>
                  <a:lnTo>
                    <a:pt x="780" y="90"/>
                  </a:lnTo>
                  <a:lnTo>
                    <a:pt x="900" y="135"/>
                  </a:lnTo>
                  <a:lnTo>
                    <a:pt x="1035" y="165"/>
                  </a:lnTo>
                  <a:lnTo>
                    <a:pt x="1170" y="210"/>
                  </a:lnTo>
                  <a:lnTo>
                    <a:pt x="1290" y="255"/>
                  </a:lnTo>
                  <a:lnTo>
                    <a:pt x="1425" y="315"/>
                  </a:lnTo>
                  <a:lnTo>
                    <a:pt x="1560" y="375"/>
                  </a:lnTo>
                  <a:lnTo>
                    <a:pt x="1680" y="435"/>
                  </a:lnTo>
                  <a:lnTo>
                    <a:pt x="1815" y="510"/>
                  </a:lnTo>
                  <a:lnTo>
                    <a:pt x="1950" y="585"/>
                  </a:lnTo>
                  <a:lnTo>
                    <a:pt x="2070" y="660"/>
                  </a:lnTo>
                  <a:lnTo>
                    <a:pt x="2205" y="735"/>
                  </a:lnTo>
                  <a:lnTo>
                    <a:pt x="2340" y="825"/>
                  </a:lnTo>
                  <a:lnTo>
                    <a:pt x="2460" y="915"/>
                  </a:lnTo>
                  <a:lnTo>
                    <a:pt x="2595" y="1020"/>
                  </a:lnTo>
                  <a:lnTo>
                    <a:pt x="2730" y="1110"/>
                  </a:lnTo>
                  <a:lnTo>
                    <a:pt x="2850" y="1215"/>
                  </a:lnTo>
                  <a:lnTo>
                    <a:pt x="2986" y="1335"/>
                  </a:lnTo>
                  <a:lnTo>
                    <a:pt x="3121" y="1440"/>
                  </a:lnTo>
                  <a:lnTo>
                    <a:pt x="3241" y="1560"/>
                  </a:lnTo>
                  <a:lnTo>
                    <a:pt x="3376" y="1680"/>
                  </a:lnTo>
                  <a:lnTo>
                    <a:pt x="3496" y="1800"/>
                  </a:lnTo>
                  <a:lnTo>
                    <a:pt x="3631" y="1920"/>
                  </a:lnTo>
                  <a:lnTo>
                    <a:pt x="3766" y="2055"/>
                  </a:lnTo>
                  <a:lnTo>
                    <a:pt x="3886" y="2190"/>
                  </a:lnTo>
                  <a:lnTo>
                    <a:pt x="4021" y="2325"/>
                  </a:lnTo>
                  <a:lnTo>
                    <a:pt x="4156" y="2460"/>
                  </a:lnTo>
                  <a:lnTo>
                    <a:pt x="4276" y="2610"/>
                  </a:lnTo>
                  <a:lnTo>
                    <a:pt x="4411" y="2746"/>
                  </a:lnTo>
                  <a:lnTo>
                    <a:pt x="4546" y="2896"/>
                  </a:lnTo>
                  <a:lnTo>
                    <a:pt x="4666" y="3046"/>
                  </a:lnTo>
                  <a:lnTo>
                    <a:pt x="4801" y="3196"/>
                  </a:lnTo>
                  <a:lnTo>
                    <a:pt x="4936" y="3346"/>
                  </a:lnTo>
                  <a:lnTo>
                    <a:pt x="5056" y="3511"/>
                  </a:lnTo>
                  <a:lnTo>
                    <a:pt x="5191" y="3661"/>
                  </a:lnTo>
                  <a:lnTo>
                    <a:pt x="5326" y="3826"/>
                  </a:lnTo>
                  <a:lnTo>
                    <a:pt x="5446" y="3976"/>
                  </a:lnTo>
                  <a:lnTo>
                    <a:pt x="5581" y="4141"/>
                  </a:lnTo>
                  <a:lnTo>
                    <a:pt x="5716" y="4306"/>
                  </a:lnTo>
                  <a:lnTo>
                    <a:pt x="5836" y="4456"/>
                  </a:lnTo>
                  <a:lnTo>
                    <a:pt x="5971" y="4621"/>
                  </a:lnTo>
                  <a:lnTo>
                    <a:pt x="6106" y="4786"/>
                  </a:lnTo>
                  <a:lnTo>
                    <a:pt x="6226" y="4951"/>
                  </a:lnTo>
                  <a:lnTo>
                    <a:pt x="6361" y="511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51" name="Oval 59"/>
            <p:cNvSpPr>
              <a:spLocks noChangeArrowheads="1"/>
            </p:cNvSpPr>
            <p:nvPr/>
          </p:nvSpPr>
          <p:spPr bwMode="auto">
            <a:xfrm>
              <a:off x="1490" y="965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52" name="Oval 60"/>
            <p:cNvSpPr>
              <a:spLocks noChangeArrowheads="1"/>
            </p:cNvSpPr>
            <p:nvPr/>
          </p:nvSpPr>
          <p:spPr bwMode="auto">
            <a:xfrm>
              <a:off x="1701" y="968"/>
              <a:ext cx="92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53" name="Oval 61"/>
            <p:cNvSpPr>
              <a:spLocks noChangeArrowheads="1"/>
            </p:cNvSpPr>
            <p:nvPr/>
          </p:nvSpPr>
          <p:spPr bwMode="auto">
            <a:xfrm>
              <a:off x="1919" y="963"/>
              <a:ext cx="93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54" name="Oval 62"/>
            <p:cNvSpPr>
              <a:spLocks noChangeArrowheads="1"/>
            </p:cNvSpPr>
            <p:nvPr/>
          </p:nvSpPr>
          <p:spPr bwMode="auto">
            <a:xfrm>
              <a:off x="2111" y="965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55" name="Oval 63"/>
            <p:cNvSpPr>
              <a:spLocks noChangeArrowheads="1"/>
            </p:cNvSpPr>
            <p:nvPr/>
          </p:nvSpPr>
          <p:spPr bwMode="auto">
            <a:xfrm>
              <a:off x="2322" y="968"/>
              <a:ext cx="94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56" name="Oval 64"/>
            <p:cNvSpPr>
              <a:spLocks noChangeArrowheads="1"/>
            </p:cNvSpPr>
            <p:nvPr/>
          </p:nvSpPr>
          <p:spPr bwMode="auto">
            <a:xfrm>
              <a:off x="2540" y="963"/>
              <a:ext cx="96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57" name="Oval 65"/>
            <p:cNvSpPr>
              <a:spLocks noChangeArrowheads="1"/>
            </p:cNvSpPr>
            <p:nvPr/>
          </p:nvSpPr>
          <p:spPr bwMode="auto">
            <a:xfrm>
              <a:off x="2765" y="965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58" name="Oval 66"/>
            <p:cNvSpPr>
              <a:spLocks noChangeArrowheads="1"/>
            </p:cNvSpPr>
            <p:nvPr/>
          </p:nvSpPr>
          <p:spPr bwMode="auto">
            <a:xfrm>
              <a:off x="2978" y="968"/>
              <a:ext cx="92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59" name="Oval 67"/>
            <p:cNvSpPr>
              <a:spLocks noChangeArrowheads="1"/>
            </p:cNvSpPr>
            <p:nvPr/>
          </p:nvSpPr>
          <p:spPr bwMode="auto">
            <a:xfrm>
              <a:off x="3196" y="963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0" name="Oval 68"/>
            <p:cNvSpPr>
              <a:spLocks noChangeArrowheads="1"/>
            </p:cNvSpPr>
            <p:nvPr/>
          </p:nvSpPr>
          <p:spPr bwMode="auto">
            <a:xfrm>
              <a:off x="3387" y="965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1" name="Oval 69"/>
            <p:cNvSpPr>
              <a:spLocks noChangeArrowheads="1"/>
            </p:cNvSpPr>
            <p:nvPr/>
          </p:nvSpPr>
          <p:spPr bwMode="auto">
            <a:xfrm>
              <a:off x="3599" y="968"/>
              <a:ext cx="94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2" name="Oval 70"/>
            <p:cNvSpPr>
              <a:spLocks noChangeArrowheads="1"/>
            </p:cNvSpPr>
            <p:nvPr/>
          </p:nvSpPr>
          <p:spPr bwMode="auto">
            <a:xfrm>
              <a:off x="3817" y="963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3" name="Oval 71"/>
            <p:cNvSpPr>
              <a:spLocks noChangeArrowheads="1"/>
            </p:cNvSpPr>
            <p:nvPr/>
          </p:nvSpPr>
          <p:spPr bwMode="auto">
            <a:xfrm>
              <a:off x="4033" y="974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4" name="Oval 72"/>
            <p:cNvSpPr>
              <a:spLocks noChangeArrowheads="1"/>
            </p:cNvSpPr>
            <p:nvPr/>
          </p:nvSpPr>
          <p:spPr bwMode="auto">
            <a:xfrm>
              <a:off x="4244" y="978"/>
              <a:ext cx="93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5" name="Oval 73"/>
            <p:cNvSpPr>
              <a:spLocks noChangeArrowheads="1"/>
            </p:cNvSpPr>
            <p:nvPr/>
          </p:nvSpPr>
          <p:spPr bwMode="auto">
            <a:xfrm>
              <a:off x="4463" y="972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6" name="Oval 74"/>
            <p:cNvSpPr>
              <a:spLocks noChangeArrowheads="1"/>
            </p:cNvSpPr>
            <p:nvPr/>
          </p:nvSpPr>
          <p:spPr bwMode="auto">
            <a:xfrm>
              <a:off x="4657" y="974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7" name="Oval 75"/>
            <p:cNvSpPr>
              <a:spLocks noChangeArrowheads="1"/>
            </p:cNvSpPr>
            <p:nvPr/>
          </p:nvSpPr>
          <p:spPr bwMode="auto">
            <a:xfrm>
              <a:off x="1912" y="1362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8" name="Oval 76"/>
            <p:cNvSpPr>
              <a:spLocks noChangeArrowheads="1"/>
            </p:cNvSpPr>
            <p:nvPr/>
          </p:nvSpPr>
          <p:spPr bwMode="auto">
            <a:xfrm>
              <a:off x="1685" y="1284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69" name="Oval 77"/>
            <p:cNvSpPr>
              <a:spLocks noChangeArrowheads="1"/>
            </p:cNvSpPr>
            <p:nvPr/>
          </p:nvSpPr>
          <p:spPr bwMode="auto">
            <a:xfrm>
              <a:off x="1476" y="1256"/>
              <a:ext cx="93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0" name="Oval 78"/>
            <p:cNvSpPr>
              <a:spLocks noChangeArrowheads="1"/>
            </p:cNvSpPr>
            <p:nvPr/>
          </p:nvSpPr>
          <p:spPr bwMode="auto">
            <a:xfrm>
              <a:off x="2124" y="1503"/>
              <a:ext cx="92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1" name="Oval 79"/>
            <p:cNvSpPr>
              <a:spLocks noChangeArrowheads="1"/>
            </p:cNvSpPr>
            <p:nvPr/>
          </p:nvSpPr>
          <p:spPr bwMode="auto">
            <a:xfrm>
              <a:off x="2329" y="1498"/>
              <a:ext cx="96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2" name="Oval 80"/>
            <p:cNvSpPr>
              <a:spLocks noChangeArrowheads="1"/>
            </p:cNvSpPr>
            <p:nvPr/>
          </p:nvSpPr>
          <p:spPr bwMode="auto">
            <a:xfrm>
              <a:off x="2554" y="1500"/>
              <a:ext cx="93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3" name="Oval 81"/>
            <p:cNvSpPr>
              <a:spLocks noChangeArrowheads="1"/>
            </p:cNvSpPr>
            <p:nvPr/>
          </p:nvSpPr>
          <p:spPr bwMode="auto">
            <a:xfrm>
              <a:off x="2765" y="1503"/>
              <a:ext cx="94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4" name="Oval 82"/>
            <p:cNvSpPr>
              <a:spLocks noChangeArrowheads="1"/>
            </p:cNvSpPr>
            <p:nvPr/>
          </p:nvSpPr>
          <p:spPr bwMode="auto">
            <a:xfrm>
              <a:off x="2984" y="1498"/>
              <a:ext cx="93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5" name="Oval 83"/>
            <p:cNvSpPr>
              <a:spLocks noChangeArrowheads="1"/>
            </p:cNvSpPr>
            <p:nvPr/>
          </p:nvSpPr>
          <p:spPr bwMode="auto">
            <a:xfrm>
              <a:off x="3176" y="1500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6" name="Oval 84"/>
            <p:cNvSpPr>
              <a:spLocks noChangeArrowheads="1"/>
            </p:cNvSpPr>
            <p:nvPr/>
          </p:nvSpPr>
          <p:spPr bwMode="auto">
            <a:xfrm>
              <a:off x="3387" y="1503"/>
              <a:ext cx="95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7" name="Oval 85"/>
            <p:cNvSpPr>
              <a:spLocks noChangeArrowheads="1"/>
            </p:cNvSpPr>
            <p:nvPr/>
          </p:nvSpPr>
          <p:spPr bwMode="auto">
            <a:xfrm>
              <a:off x="3606" y="1498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8" name="Oval 86"/>
            <p:cNvSpPr>
              <a:spLocks noChangeArrowheads="1"/>
            </p:cNvSpPr>
            <p:nvPr/>
          </p:nvSpPr>
          <p:spPr bwMode="auto">
            <a:xfrm>
              <a:off x="3821" y="1503"/>
              <a:ext cx="93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79" name="Oval 87"/>
            <p:cNvSpPr>
              <a:spLocks noChangeArrowheads="1"/>
            </p:cNvSpPr>
            <p:nvPr/>
          </p:nvSpPr>
          <p:spPr bwMode="auto">
            <a:xfrm>
              <a:off x="4033" y="1513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0" name="Oval 88"/>
            <p:cNvSpPr>
              <a:spLocks noChangeArrowheads="1"/>
            </p:cNvSpPr>
            <p:nvPr/>
          </p:nvSpPr>
          <p:spPr bwMode="auto">
            <a:xfrm>
              <a:off x="4251" y="1507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1" name="Oval 89"/>
            <p:cNvSpPr>
              <a:spLocks noChangeArrowheads="1"/>
            </p:cNvSpPr>
            <p:nvPr/>
          </p:nvSpPr>
          <p:spPr bwMode="auto">
            <a:xfrm>
              <a:off x="4445" y="1509"/>
              <a:ext cx="96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2" name="Oval 90"/>
            <p:cNvSpPr>
              <a:spLocks noChangeArrowheads="1"/>
            </p:cNvSpPr>
            <p:nvPr/>
          </p:nvSpPr>
          <p:spPr bwMode="auto">
            <a:xfrm>
              <a:off x="4657" y="1513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3" name="Oval 91"/>
            <p:cNvSpPr>
              <a:spLocks noChangeArrowheads="1"/>
            </p:cNvSpPr>
            <p:nvPr/>
          </p:nvSpPr>
          <p:spPr bwMode="auto">
            <a:xfrm>
              <a:off x="2765" y="2025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4" name="Oval 92"/>
            <p:cNvSpPr>
              <a:spLocks noChangeArrowheads="1"/>
            </p:cNvSpPr>
            <p:nvPr/>
          </p:nvSpPr>
          <p:spPr bwMode="auto">
            <a:xfrm>
              <a:off x="2978" y="2028"/>
              <a:ext cx="92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5" name="Oval 93"/>
            <p:cNvSpPr>
              <a:spLocks noChangeArrowheads="1"/>
            </p:cNvSpPr>
            <p:nvPr/>
          </p:nvSpPr>
          <p:spPr bwMode="auto">
            <a:xfrm>
              <a:off x="3196" y="2023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6" name="Oval 94"/>
            <p:cNvSpPr>
              <a:spLocks noChangeArrowheads="1"/>
            </p:cNvSpPr>
            <p:nvPr/>
          </p:nvSpPr>
          <p:spPr bwMode="auto">
            <a:xfrm>
              <a:off x="3387" y="2025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7" name="Oval 95"/>
            <p:cNvSpPr>
              <a:spLocks noChangeArrowheads="1"/>
            </p:cNvSpPr>
            <p:nvPr/>
          </p:nvSpPr>
          <p:spPr bwMode="auto">
            <a:xfrm>
              <a:off x="3599" y="2028"/>
              <a:ext cx="94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8" name="Oval 96"/>
            <p:cNvSpPr>
              <a:spLocks noChangeArrowheads="1"/>
            </p:cNvSpPr>
            <p:nvPr/>
          </p:nvSpPr>
          <p:spPr bwMode="auto">
            <a:xfrm>
              <a:off x="3817" y="2029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89" name="Oval 97"/>
            <p:cNvSpPr>
              <a:spLocks noChangeArrowheads="1"/>
            </p:cNvSpPr>
            <p:nvPr/>
          </p:nvSpPr>
          <p:spPr bwMode="auto">
            <a:xfrm>
              <a:off x="4033" y="2030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0" name="Oval 98"/>
            <p:cNvSpPr>
              <a:spLocks noChangeArrowheads="1"/>
            </p:cNvSpPr>
            <p:nvPr/>
          </p:nvSpPr>
          <p:spPr bwMode="auto">
            <a:xfrm>
              <a:off x="4244" y="2038"/>
              <a:ext cx="93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1" name="Oval 99"/>
            <p:cNvSpPr>
              <a:spLocks noChangeArrowheads="1"/>
            </p:cNvSpPr>
            <p:nvPr/>
          </p:nvSpPr>
          <p:spPr bwMode="auto">
            <a:xfrm>
              <a:off x="4463" y="2032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2" name="Oval 100"/>
            <p:cNvSpPr>
              <a:spLocks noChangeArrowheads="1"/>
            </p:cNvSpPr>
            <p:nvPr/>
          </p:nvSpPr>
          <p:spPr bwMode="auto">
            <a:xfrm>
              <a:off x="4657" y="2034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3" name="Oval 101"/>
            <p:cNvSpPr>
              <a:spLocks noChangeArrowheads="1"/>
            </p:cNvSpPr>
            <p:nvPr/>
          </p:nvSpPr>
          <p:spPr bwMode="auto">
            <a:xfrm>
              <a:off x="1481" y="2072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4" name="Oval 102"/>
            <p:cNvSpPr>
              <a:spLocks noChangeArrowheads="1"/>
            </p:cNvSpPr>
            <p:nvPr/>
          </p:nvSpPr>
          <p:spPr bwMode="auto">
            <a:xfrm>
              <a:off x="1701" y="1936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5" name="Oval 103"/>
            <p:cNvSpPr>
              <a:spLocks noChangeArrowheads="1"/>
            </p:cNvSpPr>
            <p:nvPr/>
          </p:nvSpPr>
          <p:spPr bwMode="auto">
            <a:xfrm>
              <a:off x="1906" y="1854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6" name="Oval 104"/>
            <p:cNvSpPr>
              <a:spLocks noChangeArrowheads="1"/>
            </p:cNvSpPr>
            <p:nvPr/>
          </p:nvSpPr>
          <p:spPr bwMode="auto">
            <a:xfrm>
              <a:off x="2128" y="1791"/>
              <a:ext cx="93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7" name="Oval 105"/>
            <p:cNvSpPr>
              <a:spLocks noChangeArrowheads="1"/>
            </p:cNvSpPr>
            <p:nvPr/>
          </p:nvSpPr>
          <p:spPr bwMode="auto">
            <a:xfrm>
              <a:off x="2327" y="1821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8" name="Oval 106"/>
            <p:cNvSpPr>
              <a:spLocks noChangeArrowheads="1"/>
            </p:cNvSpPr>
            <p:nvPr/>
          </p:nvSpPr>
          <p:spPr bwMode="auto">
            <a:xfrm>
              <a:off x="2540" y="1891"/>
              <a:ext cx="96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699" name="Oval 107"/>
            <p:cNvSpPr>
              <a:spLocks noChangeArrowheads="1"/>
            </p:cNvSpPr>
            <p:nvPr/>
          </p:nvSpPr>
          <p:spPr bwMode="auto">
            <a:xfrm>
              <a:off x="3387" y="2538"/>
              <a:ext cx="95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0" name="Oval 108"/>
            <p:cNvSpPr>
              <a:spLocks noChangeArrowheads="1"/>
            </p:cNvSpPr>
            <p:nvPr/>
          </p:nvSpPr>
          <p:spPr bwMode="auto">
            <a:xfrm>
              <a:off x="3599" y="2541"/>
              <a:ext cx="94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1" name="Oval 109"/>
            <p:cNvSpPr>
              <a:spLocks noChangeArrowheads="1"/>
            </p:cNvSpPr>
            <p:nvPr/>
          </p:nvSpPr>
          <p:spPr bwMode="auto">
            <a:xfrm>
              <a:off x="3817" y="2536"/>
              <a:ext cx="95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2" name="Oval 110"/>
            <p:cNvSpPr>
              <a:spLocks noChangeArrowheads="1"/>
            </p:cNvSpPr>
            <p:nvPr/>
          </p:nvSpPr>
          <p:spPr bwMode="auto">
            <a:xfrm>
              <a:off x="4033" y="2547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3" name="Oval 111"/>
            <p:cNvSpPr>
              <a:spLocks noChangeArrowheads="1"/>
            </p:cNvSpPr>
            <p:nvPr/>
          </p:nvSpPr>
          <p:spPr bwMode="auto">
            <a:xfrm>
              <a:off x="4244" y="2551"/>
              <a:ext cx="93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4" name="Oval 112"/>
            <p:cNvSpPr>
              <a:spLocks noChangeArrowheads="1"/>
            </p:cNvSpPr>
            <p:nvPr/>
          </p:nvSpPr>
          <p:spPr bwMode="auto">
            <a:xfrm>
              <a:off x="4463" y="2545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5" name="Oval 113"/>
            <p:cNvSpPr>
              <a:spLocks noChangeArrowheads="1"/>
            </p:cNvSpPr>
            <p:nvPr/>
          </p:nvSpPr>
          <p:spPr bwMode="auto">
            <a:xfrm>
              <a:off x="4657" y="2547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6" name="Oval 114"/>
            <p:cNvSpPr>
              <a:spLocks noChangeArrowheads="1"/>
            </p:cNvSpPr>
            <p:nvPr/>
          </p:nvSpPr>
          <p:spPr bwMode="auto">
            <a:xfrm>
              <a:off x="1492" y="2790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7" name="Oval 115"/>
            <p:cNvSpPr>
              <a:spLocks noChangeArrowheads="1"/>
            </p:cNvSpPr>
            <p:nvPr/>
          </p:nvSpPr>
          <p:spPr bwMode="auto">
            <a:xfrm>
              <a:off x="1699" y="2769"/>
              <a:ext cx="92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8" name="Oval 116"/>
            <p:cNvSpPr>
              <a:spLocks noChangeArrowheads="1"/>
            </p:cNvSpPr>
            <p:nvPr/>
          </p:nvSpPr>
          <p:spPr bwMode="auto">
            <a:xfrm>
              <a:off x="1915" y="2669"/>
              <a:ext cx="94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09" name="Oval 117"/>
            <p:cNvSpPr>
              <a:spLocks noChangeArrowheads="1"/>
            </p:cNvSpPr>
            <p:nvPr/>
          </p:nvSpPr>
          <p:spPr bwMode="auto">
            <a:xfrm>
              <a:off x="2124" y="2549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0" name="Oval 118"/>
            <p:cNvSpPr>
              <a:spLocks noChangeArrowheads="1"/>
            </p:cNvSpPr>
            <p:nvPr/>
          </p:nvSpPr>
          <p:spPr bwMode="auto">
            <a:xfrm>
              <a:off x="2338" y="2427"/>
              <a:ext cx="94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1" name="Oval 119"/>
            <p:cNvSpPr>
              <a:spLocks noChangeArrowheads="1"/>
            </p:cNvSpPr>
            <p:nvPr/>
          </p:nvSpPr>
          <p:spPr bwMode="auto">
            <a:xfrm>
              <a:off x="2547" y="2331"/>
              <a:ext cx="96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2" name="Oval 120"/>
            <p:cNvSpPr>
              <a:spLocks noChangeArrowheads="1"/>
            </p:cNvSpPr>
            <p:nvPr/>
          </p:nvSpPr>
          <p:spPr bwMode="auto">
            <a:xfrm>
              <a:off x="2760" y="2285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3" name="Oval 121"/>
            <p:cNvSpPr>
              <a:spLocks noChangeArrowheads="1"/>
            </p:cNvSpPr>
            <p:nvPr/>
          </p:nvSpPr>
          <p:spPr bwMode="auto">
            <a:xfrm>
              <a:off x="2960" y="2316"/>
              <a:ext cx="92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4" name="Oval 122"/>
            <p:cNvSpPr>
              <a:spLocks noChangeArrowheads="1"/>
            </p:cNvSpPr>
            <p:nvPr/>
          </p:nvSpPr>
          <p:spPr bwMode="auto">
            <a:xfrm>
              <a:off x="3183" y="2418"/>
              <a:ext cx="94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5" name="Oval 123"/>
            <p:cNvSpPr>
              <a:spLocks noChangeArrowheads="1"/>
            </p:cNvSpPr>
            <p:nvPr/>
          </p:nvSpPr>
          <p:spPr bwMode="auto">
            <a:xfrm>
              <a:off x="4033" y="3039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6" name="Oval 124"/>
            <p:cNvSpPr>
              <a:spLocks noChangeArrowheads="1"/>
            </p:cNvSpPr>
            <p:nvPr/>
          </p:nvSpPr>
          <p:spPr bwMode="auto">
            <a:xfrm>
              <a:off x="4244" y="3042"/>
              <a:ext cx="93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7" name="Oval 125"/>
            <p:cNvSpPr>
              <a:spLocks noChangeArrowheads="1"/>
            </p:cNvSpPr>
            <p:nvPr/>
          </p:nvSpPr>
          <p:spPr bwMode="auto">
            <a:xfrm>
              <a:off x="4463" y="3037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8" name="Oval 126"/>
            <p:cNvSpPr>
              <a:spLocks noChangeArrowheads="1"/>
            </p:cNvSpPr>
            <p:nvPr/>
          </p:nvSpPr>
          <p:spPr bwMode="auto">
            <a:xfrm>
              <a:off x="4657" y="3039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19" name="Oval 127"/>
            <p:cNvSpPr>
              <a:spLocks noChangeArrowheads="1"/>
            </p:cNvSpPr>
            <p:nvPr/>
          </p:nvSpPr>
          <p:spPr bwMode="auto">
            <a:xfrm>
              <a:off x="1474" y="3030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0" name="Oval 128"/>
            <p:cNvSpPr>
              <a:spLocks noChangeArrowheads="1"/>
            </p:cNvSpPr>
            <p:nvPr/>
          </p:nvSpPr>
          <p:spPr bwMode="auto">
            <a:xfrm>
              <a:off x="1685" y="3148"/>
              <a:ext cx="95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1" name="Oval 129"/>
            <p:cNvSpPr>
              <a:spLocks noChangeArrowheads="1"/>
            </p:cNvSpPr>
            <p:nvPr/>
          </p:nvSpPr>
          <p:spPr bwMode="auto">
            <a:xfrm>
              <a:off x="1913" y="3250"/>
              <a:ext cx="92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2" name="Oval 130"/>
            <p:cNvSpPr>
              <a:spLocks noChangeArrowheads="1"/>
            </p:cNvSpPr>
            <p:nvPr/>
          </p:nvSpPr>
          <p:spPr bwMode="auto">
            <a:xfrm>
              <a:off x="2117" y="3282"/>
              <a:ext cx="95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3" name="Oval 131"/>
            <p:cNvSpPr>
              <a:spLocks noChangeArrowheads="1"/>
            </p:cNvSpPr>
            <p:nvPr/>
          </p:nvSpPr>
          <p:spPr bwMode="auto">
            <a:xfrm>
              <a:off x="2338" y="3237"/>
              <a:ext cx="94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4" name="Oval 132"/>
            <p:cNvSpPr>
              <a:spLocks noChangeArrowheads="1"/>
            </p:cNvSpPr>
            <p:nvPr/>
          </p:nvSpPr>
          <p:spPr bwMode="auto">
            <a:xfrm>
              <a:off x="2540" y="3159"/>
              <a:ext cx="96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5" name="Oval 133"/>
            <p:cNvSpPr>
              <a:spLocks noChangeArrowheads="1"/>
            </p:cNvSpPr>
            <p:nvPr/>
          </p:nvSpPr>
          <p:spPr bwMode="auto">
            <a:xfrm>
              <a:off x="2757" y="3039"/>
              <a:ext cx="92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6" name="Oval 134"/>
            <p:cNvSpPr>
              <a:spLocks noChangeArrowheads="1"/>
            </p:cNvSpPr>
            <p:nvPr/>
          </p:nvSpPr>
          <p:spPr bwMode="auto">
            <a:xfrm>
              <a:off x="2962" y="2907"/>
              <a:ext cx="95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7" name="Oval 135"/>
            <p:cNvSpPr>
              <a:spLocks noChangeArrowheads="1"/>
            </p:cNvSpPr>
            <p:nvPr/>
          </p:nvSpPr>
          <p:spPr bwMode="auto">
            <a:xfrm>
              <a:off x="3198" y="2813"/>
              <a:ext cx="92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8" name="Oval 136"/>
            <p:cNvSpPr>
              <a:spLocks noChangeArrowheads="1"/>
            </p:cNvSpPr>
            <p:nvPr/>
          </p:nvSpPr>
          <p:spPr bwMode="auto">
            <a:xfrm>
              <a:off x="3387" y="2775"/>
              <a:ext cx="95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29" name="Oval 137"/>
            <p:cNvSpPr>
              <a:spLocks noChangeArrowheads="1"/>
            </p:cNvSpPr>
            <p:nvPr/>
          </p:nvSpPr>
          <p:spPr bwMode="auto">
            <a:xfrm>
              <a:off x="3610" y="2824"/>
              <a:ext cx="94" cy="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30" name="Oval 138"/>
            <p:cNvSpPr>
              <a:spLocks noChangeArrowheads="1"/>
            </p:cNvSpPr>
            <p:nvPr/>
          </p:nvSpPr>
          <p:spPr bwMode="auto">
            <a:xfrm>
              <a:off x="3813" y="2913"/>
              <a:ext cx="92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738" name="Line 146"/>
            <p:cNvSpPr>
              <a:spLocks noChangeShapeType="1"/>
            </p:cNvSpPr>
            <p:nvPr/>
          </p:nvSpPr>
          <p:spPr bwMode="auto">
            <a:xfrm>
              <a:off x="1296" y="816"/>
              <a:ext cx="0" cy="2784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41" name="Line 149"/>
            <p:cNvSpPr>
              <a:spLocks noChangeShapeType="1"/>
            </p:cNvSpPr>
            <p:nvPr/>
          </p:nvSpPr>
          <p:spPr bwMode="auto">
            <a:xfrm>
              <a:off x="1968" y="802"/>
              <a:ext cx="27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54" name="Line 162"/>
            <p:cNvSpPr>
              <a:spLocks noChangeShapeType="1"/>
            </p:cNvSpPr>
            <p:nvPr/>
          </p:nvSpPr>
          <p:spPr bwMode="auto">
            <a:xfrm flipH="1" flipV="1">
              <a:off x="1728" y="1075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55" name="Line 163"/>
            <p:cNvSpPr>
              <a:spLocks noChangeShapeType="1"/>
            </p:cNvSpPr>
            <p:nvPr/>
          </p:nvSpPr>
          <p:spPr bwMode="auto">
            <a:xfrm flipH="1" flipV="1">
              <a:off x="1968" y="1171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56" name="Line 164"/>
            <p:cNvSpPr>
              <a:spLocks noChangeShapeType="1"/>
            </p:cNvSpPr>
            <p:nvPr/>
          </p:nvSpPr>
          <p:spPr bwMode="auto">
            <a:xfrm flipH="1" flipV="1">
              <a:off x="2160" y="1315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57" name="Line 165"/>
            <p:cNvSpPr>
              <a:spLocks noChangeShapeType="1"/>
            </p:cNvSpPr>
            <p:nvPr/>
          </p:nvSpPr>
          <p:spPr bwMode="auto">
            <a:xfrm flipH="1" flipV="1">
              <a:off x="2352" y="1632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58" name="Line 166"/>
            <p:cNvSpPr>
              <a:spLocks noChangeShapeType="1"/>
            </p:cNvSpPr>
            <p:nvPr/>
          </p:nvSpPr>
          <p:spPr bwMode="auto">
            <a:xfrm flipH="1" flipV="1">
              <a:off x="2592" y="1699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59" name="Line 167"/>
            <p:cNvSpPr>
              <a:spLocks noChangeShapeType="1"/>
            </p:cNvSpPr>
            <p:nvPr/>
          </p:nvSpPr>
          <p:spPr bwMode="auto">
            <a:xfrm flipH="1" flipV="1">
              <a:off x="2784" y="1843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0" name="Line 168"/>
            <p:cNvSpPr>
              <a:spLocks noChangeShapeType="1"/>
            </p:cNvSpPr>
            <p:nvPr/>
          </p:nvSpPr>
          <p:spPr bwMode="auto">
            <a:xfrm flipH="1" flipV="1">
              <a:off x="3024" y="2131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1" name="Line 169"/>
            <p:cNvSpPr>
              <a:spLocks noChangeShapeType="1"/>
            </p:cNvSpPr>
            <p:nvPr/>
          </p:nvSpPr>
          <p:spPr bwMode="auto">
            <a:xfrm flipH="1" flipV="1">
              <a:off x="3216" y="2227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2" name="Line 170"/>
            <p:cNvSpPr>
              <a:spLocks noChangeShapeType="1"/>
            </p:cNvSpPr>
            <p:nvPr/>
          </p:nvSpPr>
          <p:spPr bwMode="auto">
            <a:xfrm flipH="1" flipV="1">
              <a:off x="3408" y="2352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3" name="Line 171"/>
            <p:cNvSpPr>
              <a:spLocks noChangeShapeType="1"/>
            </p:cNvSpPr>
            <p:nvPr/>
          </p:nvSpPr>
          <p:spPr bwMode="auto">
            <a:xfrm flipH="1" flipV="1">
              <a:off x="3648" y="2640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4" name="Line 172"/>
            <p:cNvSpPr>
              <a:spLocks noChangeShapeType="1"/>
            </p:cNvSpPr>
            <p:nvPr/>
          </p:nvSpPr>
          <p:spPr bwMode="auto">
            <a:xfrm flipH="1" flipV="1">
              <a:off x="3840" y="2707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5" name="Line 173"/>
            <p:cNvSpPr>
              <a:spLocks noChangeShapeType="1"/>
            </p:cNvSpPr>
            <p:nvPr/>
          </p:nvSpPr>
          <p:spPr bwMode="auto">
            <a:xfrm flipH="1" flipV="1">
              <a:off x="4080" y="2851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6" name="Line 174"/>
            <p:cNvSpPr>
              <a:spLocks noChangeShapeType="1"/>
            </p:cNvSpPr>
            <p:nvPr/>
          </p:nvSpPr>
          <p:spPr bwMode="auto">
            <a:xfrm>
              <a:off x="1728" y="1987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7" name="Line 175"/>
            <p:cNvSpPr>
              <a:spLocks noChangeShapeType="1"/>
            </p:cNvSpPr>
            <p:nvPr/>
          </p:nvSpPr>
          <p:spPr bwMode="auto">
            <a:xfrm>
              <a:off x="1536" y="2112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8" name="Line 176"/>
            <p:cNvSpPr>
              <a:spLocks noChangeShapeType="1"/>
            </p:cNvSpPr>
            <p:nvPr/>
          </p:nvSpPr>
          <p:spPr bwMode="auto">
            <a:xfrm>
              <a:off x="2592" y="2414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69" name="Line 177"/>
            <p:cNvSpPr>
              <a:spLocks noChangeShapeType="1"/>
            </p:cNvSpPr>
            <p:nvPr/>
          </p:nvSpPr>
          <p:spPr bwMode="auto">
            <a:xfrm>
              <a:off x="2400" y="2486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0" name="Line 178"/>
            <p:cNvSpPr>
              <a:spLocks noChangeShapeType="1"/>
            </p:cNvSpPr>
            <p:nvPr/>
          </p:nvSpPr>
          <p:spPr bwMode="auto">
            <a:xfrm>
              <a:off x="2160" y="2611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1" name="Line 179"/>
            <p:cNvSpPr>
              <a:spLocks noChangeShapeType="1"/>
            </p:cNvSpPr>
            <p:nvPr/>
          </p:nvSpPr>
          <p:spPr bwMode="auto">
            <a:xfrm>
              <a:off x="1968" y="2731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2" name="Line 180"/>
            <p:cNvSpPr>
              <a:spLocks noChangeShapeType="1"/>
            </p:cNvSpPr>
            <p:nvPr/>
          </p:nvSpPr>
          <p:spPr bwMode="auto">
            <a:xfrm>
              <a:off x="1741" y="2803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3" name="Line 181"/>
            <p:cNvSpPr>
              <a:spLocks noChangeShapeType="1"/>
            </p:cNvSpPr>
            <p:nvPr/>
          </p:nvSpPr>
          <p:spPr bwMode="auto">
            <a:xfrm>
              <a:off x="3264" y="2880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4" name="Line 182"/>
            <p:cNvSpPr>
              <a:spLocks noChangeShapeType="1"/>
            </p:cNvSpPr>
            <p:nvPr/>
          </p:nvSpPr>
          <p:spPr bwMode="auto">
            <a:xfrm>
              <a:off x="3024" y="2990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5" name="Line 183"/>
            <p:cNvSpPr>
              <a:spLocks noChangeShapeType="1"/>
            </p:cNvSpPr>
            <p:nvPr/>
          </p:nvSpPr>
          <p:spPr bwMode="auto">
            <a:xfrm>
              <a:off x="2797" y="3062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6" name="Line 184"/>
            <p:cNvSpPr>
              <a:spLocks noChangeShapeType="1"/>
            </p:cNvSpPr>
            <p:nvPr/>
          </p:nvSpPr>
          <p:spPr bwMode="auto">
            <a:xfrm>
              <a:off x="2605" y="3187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7" name="Line 185"/>
            <p:cNvSpPr>
              <a:spLocks noChangeShapeType="1"/>
            </p:cNvSpPr>
            <p:nvPr/>
          </p:nvSpPr>
          <p:spPr bwMode="auto">
            <a:xfrm>
              <a:off x="2400" y="3283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8" name="Line 186"/>
            <p:cNvSpPr>
              <a:spLocks noChangeShapeType="1"/>
            </p:cNvSpPr>
            <p:nvPr/>
          </p:nvSpPr>
          <p:spPr bwMode="auto">
            <a:xfrm flipH="1" flipV="1">
              <a:off x="1536" y="2880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79" name="Line 187"/>
            <p:cNvSpPr>
              <a:spLocks noChangeShapeType="1"/>
            </p:cNvSpPr>
            <p:nvPr/>
          </p:nvSpPr>
          <p:spPr bwMode="auto">
            <a:xfrm flipH="1" flipV="1">
              <a:off x="1728" y="302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780" name="Line 188"/>
            <p:cNvSpPr>
              <a:spLocks noChangeShapeType="1"/>
            </p:cNvSpPr>
            <p:nvPr/>
          </p:nvSpPr>
          <p:spPr bwMode="auto">
            <a:xfrm flipH="1" flipV="1">
              <a:off x="1968" y="3091"/>
              <a:ext cx="0" cy="2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42976" y="0"/>
            <a:ext cx="3076570" cy="6799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纵波（疏密波）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88988" y="4791075"/>
            <a:ext cx="8062912" cy="6799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</a:rPr>
              <a:t> 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：质点的振动方向与波传播方向一致</a:t>
            </a:r>
          </a:p>
        </p:txBody>
      </p:sp>
    </p:spTree>
    <p:controls>
      <p:control spid="45061" name="Object" r:id="rId2" imgW="7744906" imgH="2742857"/>
    </p:controls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09" name="Line 1205"/>
          <p:cNvSpPr>
            <a:spLocks noChangeShapeType="1"/>
          </p:cNvSpPr>
          <p:nvPr/>
        </p:nvSpPr>
        <p:spPr bwMode="auto">
          <a:xfrm>
            <a:off x="2438400" y="15843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0" name="Line 1206"/>
          <p:cNvSpPr>
            <a:spLocks noChangeShapeType="1"/>
          </p:cNvSpPr>
          <p:nvPr/>
        </p:nvSpPr>
        <p:spPr bwMode="auto">
          <a:xfrm>
            <a:off x="2438400" y="18891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1" name="Line 1207"/>
          <p:cNvSpPr>
            <a:spLocks noChangeShapeType="1"/>
          </p:cNvSpPr>
          <p:nvPr/>
        </p:nvSpPr>
        <p:spPr bwMode="auto">
          <a:xfrm>
            <a:off x="2438400" y="21939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2" name="Line 1208"/>
          <p:cNvSpPr>
            <a:spLocks noChangeShapeType="1"/>
          </p:cNvSpPr>
          <p:nvPr/>
        </p:nvSpPr>
        <p:spPr bwMode="auto">
          <a:xfrm>
            <a:off x="2438400" y="24987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3" name="Line 1209"/>
          <p:cNvSpPr>
            <a:spLocks noChangeShapeType="1"/>
          </p:cNvSpPr>
          <p:nvPr/>
        </p:nvSpPr>
        <p:spPr bwMode="auto">
          <a:xfrm>
            <a:off x="2438400" y="28035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4" name="Line 1210"/>
          <p:cNvSpPr>
            <a:spLocks noChangeShapeType="1"/>
          </p:cNvSpPr>
          <p:nvPr/>
        </p:nvSpPr>
        <p:spPr bwMode="auto">
          <a:xfrm>
            <a:off x="2438400" y="31083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5" name="Line 1211"/>
          <p:cNvSpPr>
            <a:spLocks noChangeShapeType="1"/>
          </p:cNvSpPr>
          <p:nvPr/>
        </p:nvSpPr>
        <p:spPr bwMode="auto">
          <a:xfrm>
            <a:off x="2438400" y="34131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6" name="Line 1212"/>
          <p:cNvSpPr>
            <a:spLocks noChangeShapeType="1"/>
          </p:cNvSpPr>
          <p:nvPr/>
        </p:nvSpPr>
        <p:spPr bwMode="auto">
          <a:xfrm>
            <a:off x="2438400" y="37179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7" name="Line 1213"/>
          <p:cNvSpPr>
            <a:spLocks noChangeShapeType="1"/>
          </p:cNvSpPr>
          <p:nvPr/>
        </p:nvSpPr>
        <p:spPr bwMode="auto">
          <a:xfrm>
            <a:off x="2438400" y="40227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8" name="Line 1214"/>
          <p:cNvSpPr>
            <a:spLocks noChangeShapeType="1"/>
          </p:cNvSpPr>
          <p:nvPr/>
        </p:nvSpPr>
        <p:spPr bwMode="auto">
          <a:xfrm>
            <a:off x="2438400" y="43275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19" name="Line 1215"/>
          <p:cNvSpPr>
            <a:spLocks noChangeShapeType="1"/>
          </p:cNvSpPr>
          <p:nvPr/>
        </p:nvSpPr>
        <p:spPr bwMode="auto">
          <a:xfrm>
            <a:off x="2438400" y="46323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20" name="Line 1216"/>
          <p:cNvSpPr>
            <a:spLocks noChangeShapeType="1"/>
          </p:cNvSpPr>
          <p:nvPr/>
        </p:nvSpPr>
        <p:spPr bwMode="auto">
          <a:xfrm>
            <a:off x="2438400" y="49371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21" name="Line 1217"/>
          <p:cNvSpPr>
            <a:spLocks noChangeShapeType="1"/>
          </p:cNvSpPr>
          <p:nvPr/>
        </p:nvSpPr>
        <p:spPr bwMode="auto">
          <a:xfrm>
            <a:off x="2438400" y="5241925"/>
            <a:ext cx="5029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60" name="Freeform 1056"/>
          <p:cNvSpPr>
            <a:spLocks/>
          </p:cNvSpPr>
          <p:nvPr/>
        </p:nvSpPr>
        <p:spPr bwMode="auto">
          <a:xfrm rot="5375691" flipV="1">
            <a:off x="2423319" y="4521994"/>
            <a:ext cx="957263" cy="511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61" name="Freeform 1057"/>
          <p:cNvSpPr>
            <a:spLocks/>
          </p:cNvSpPr>
          <p:nvPr/>
        </p:nvSpPr>
        <p:spPr bwMode="auto">
          <a:xfrm rot="5375691" flipH="1">
            <a:off x="2906713" y="1812925"/>
            <a:ext cx="904875" cy="492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62" name="Freeform 1058"/>
          <p:cNvSpPr>
            <a:spLocks/>
          </p:cNvSpPr>
          <p:nvPr/>
        </p:nvSpPr>
        <p:spPr bwMode="auto">
          <a:xfrm rot="-16224309">
            <a:off x="2876551" y="2693987"/>
            <a:ext cx="938212" cy="531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63" name="Freeform 1059"/>
          <p:cNvSpPr>
            <a:spLocks/>
          </p:cNvSpPr>
          <p:nvPr/>
        </p:nvSpPr>
        <p:spPr bwMode="auto">
          <a:xfrm rot="-16224309" flipH="1" flipV="1">
            <a:off x="2418556" y="3671094"/>
            <a:ext cx="866775" cy="427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64" name="Freeform 1060"/>
          <p:cNvSpPr>
            <a:spLocks/>
          </p:cNvSpPr>
          <p:nvPr/>
        </p:nvSpPr>
        <p:spPr bwMode="auto">
          <a:xfrm rot="5375691" flipH="1">
            <a:off x="3881438" y="2722562"/>
            <a:ext cx="903288" cy="468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65" name="Freeform 1061"/>
          <p:cNvSpPr>
            <a:spLocks/>
          </p:cNvSpPr>
          <p:nvPr/>
        </p:nvSpPr>
        <p:spPr bwMode="auto">
          <a:xfrm rot="-16224309" flipH="1" flipV="1">
            <a:off x="3385344" y="4487069"/>
            <a:ext cx="946150" cy="509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66" name="Freeform 1062"/>
          <p:cNvSpPr>
            <a:spLocks/>
          </p:cNvSpPr>
          <p:nvPr/>
        </p:nvSpPr>
        <p:spPr bwMode="auto">
          <a:xfrm rot="-16224309">
            <a:off x="3840956" y="3590132"/>
            <a:ext cx="955675" cy="509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67" name="Freeform 1063"/>
          <p:cNvSpPr>
            <a:spLocks/>
          </p:cNvSpPr>
          <p:nvPr/>
        </p:nvSpPr>
        <p:spPr bwMode="auto">
          <a:xfrm rot="5375691" flipH="1">
            <a:off x="4868863" y="3597275"/>
            <a:ext cx="903287" cy="468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68" name="Freeform 1064"/>
          <p:cNvSpPr>
            <a:spLocks/>
          </p:cNvSpPr>
          <p:nvPr/>
        </p:nvSpPr>
        <p:spPr bwMode="auto">
          <a:xfrm rot="-16224309">
            <a:off x="4752181" y="4496594"/>
            <a:ext cx="979488" cy="552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69" name="Freeform 1065"/>
          <p:cNvSpPr>
            <a:spLocks/>
          </p:cNvSpPr>
          <p:nvPr/>
        </p:nvSpPr>
        <p:spPr bwMode="auto">
          <a:xfrm rot="5375691" flipH="1">
            <a:off x="5918200" y="4530726"/>
            <a:ext cx="903287" cy="468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0"/>
              </a:cxn>
              <a:cxn ang="0">
                <a:pos x="255" y="15"/>
              </a:cxn>
              <a:cxn ang="0">
                <a:pos x="390" y="30"/>
              </a:cxn>
              <a:cxn ang="0">
                <a:pos x="510" y="45"/>
              </a:cxn>
              <a:cxn ang="0">
                <a:pos x="645" y="60"/>
              </a:cxn>
              <a:cxn ang="0">
                <a:pos x="780" y="90"/>
              </a:cxn>
              <a:cxn ang="0">
                <a:pos x="900" y="135"/>
              </a:cxn>
              <a:cxn ang="0">
                <a:pos x="1035" y="165"/>
              </a:cxn>
              <a:cxn ang="0">
                <a:pos x="1170" y="210"/>
              </a:cxn>
              <a:cxn ang="0">
                <a:pos x="1290" y="255"/>
              </a:cxn>
              <a:cxn ang="0">
                <a:pos x="1425" y="315"/>
              </a:cxn>
              <a:cxn ang="0">
                <a:pos x="1560" y="375"/>
              </a:cxn>
              <a:cxn ang="0">
                <a:pos x="1680" y="435"/>
              </a:cxn>
              <a:cxn ang="0">
                <a:pos x="1815" y="510"/>
              </a:cxn>
              <a:cxn ang="0">
                <a:pos x="1950" y="585"/>
              </a:cxn>
              <a:cxn ang="0">
                <a:pos x="2070" y="660"/>
              </a:cxn>
              <a:cxn ang="0">
                <a:pos x="2205" y="735"/>
              </a:cxn>
              <a:cxn ang="0">
                <a:pos x="2340" y="825"/>
              </a:cxn>
              <a:cxn ang="0">
                <a:pos x="2460" y="915"/>
              </a:cxn>
              <a:cxn ang="0">
                <a:pos x="2595" y="1020"/>
              </a:cxn>
              <a:cxn ang="0">
                <a:pos x="2730" y="1110"/>
              </a:cxn>
              <a:cxn ang="0">
                <a:pos x="2850" y="1215"/>
              </a:cxn>
              <a:cxn ang="0">
                <a:pos x="2986" y="1335"/>
              </a:cxn>
              <a:cxn ang="0">
                <a:pos x="3121" y="1440"/>
              </a:cxn>
              <a:cxn ang="0">
                <a:pos x="3241" y="1560"/>
              </a:cxn>
              <a:cxn ang="0">
                <a:pos x="3376" y="1680"/>
              </a:cxn>
              <a:cxn ang="0">
                <a:pos x="3496" y="1800"/>
              </a:cxn>
              <a:cxn ang="0">
                <a:pos x="3631" y="1920"/>
              </a:cxn>
              <a:cxn ang="0">
                <a:pos x="3766" y="2055"/>
              </a:cxn>
              <a:cxn ang="0">
                <a:pos x="3886" y="2190"/>
              </a:cxn>
              <a:cxn ang="0">
                <a:pos x="4021" y="2325"/>
              </a:cxn>
              <a:cxn ang="0">
                <a:pos x="4156" y="2460"/>
              </a:cxn>
              <a:cxn ang="0">
                <a:pos x="4276" y="2610"/>
              </a:cxn>
              <a:cxn ang="0">
                <a:pos x="4411" y="2746"/>
              </a:cxn>
              <a:cxn ang="0">
                <a:pos x="4546" y="2896"/>
              </a:cxn>
              <a:cxn ang="0">
                <a:pos x="4666" y="3046"/>
              </a:cxn>
              <a:cxn ang="0">
                <a:pos x="4801" y="3196"/>
              </a:cxn>
              <a:cxn ang="0">
                <a:pos x="4936" y="3346"/>
              </a:cxn>
              <a:cxn ang="0">
                <a:pos x="5056" y="3511"/>
              </a:cxn>
              <a:cxn ang="0">
                <a:pos x="5191" y="3661"/>
              </a:cxn>
              <a:cxn ang="0">
                <a:pos x="5326" y="3826"/>
              </a:cxn>
              <a:cxn ang="0">
                <a:pos x="5446" y="3976"/>
              </a:cxn>
              <a:cxn ang="0">
                <a:pos x="5581" y="4141"/>
              </a:cxn>
              <a:cxn ang="0">
                <a:pos x="5716" y="4306"/>
              </a:cxn>
              <a:cxn ang="0">
                <a:pos x="5836" y="4456"/>
              </a:cxn>
              <a:cxn ang="0">
                <a:pos x="5971" y="4621"/>
              </a:cxn>
              <a:cxn ang="0">
                <a:pos x="6106" y="4786"/>
              </a:cxn>
              <a:cxn ang="0">
                <a:pos x="6226" y="4951"/>
              </a:cxn>
              <a:cxn ang="0">
                <a:pos x="6361" y="5116"/>
              </a:cxn>
            </a:cxnLst>
            <a:rect l="0" t="0" r="r" b="b"/>
            <a:pathLst>
              <a:path w="6361" h="5116">
                <a:moveTo>
                  <a:pt x="0" y="0"/>
                </a:moveTo>
                <a:lnTo>
                  <a:pt x="120" y="0"/>
                </a:lnTo>
                <a:lnTo>
                  <a:pt x="255" y="15"/>
                </a:lnTo>
                <a:lnTo>
                  <a:pt x="390" y="30"/>
                </a:lnTo>
                <a:lnTo>
                  <a:pt x="510" y="45"/>
                </a:lnTo>
                <a:lnTo>
                  <a:pt x="645" y="60"/>
                </a:lnTo>
                <a:lnTo>
                  <a:pt x="780" y="90"/>
                </a:lnTo>
                <a:lnTo>
                  <a:pt x="900" y="135"/>
                </a:lnTo>
                <a:lnTo>
                  <a:pt x="1035" y="165"/>
                </a:lnTo>
                <a:lnTo>
                  <a:pt x="1170" y="210"/>
                </a:lnTo>
                <a:lnTo>
                  <a:pt x="1290" y="255"/>
                </a:lnTo>
                <a:lnTo>
                  <a:pt x="1425" y="315"/>
                </a:lnTo>
                <a:lnTo>
                  <a:pt x="1560" y="375"/>
                </a:lnTo>
                <a:lnTo>
                  <a:pt x="1680" y="435"/>
                </a:lnTo>
                <a:lnTo>
                  <a:pt x="1815" y="510"/>
                </a:lnTo>
                <a:lnTo>
                  <a:pt x="1950" y="585"/>
                </a:lnTo>
                <a:lnTo>
                  <a:pt x="2070" y="660"/>
                </a:lnTo>
                <a:lnTo>
                  <a:pt x="2205" y="735"/>
                </a:lnTo>
                <a:lnTo>
                  <a:pt x="2340" y="825"/>
                </a:lnTo>
                <a:lnTo>
                  <a:pt x="2460" y="915"/>
                </a:lnTo>
                <a:lnTo>
                  <a:pt x="2595" y="1020"/>
                </a:lnTo>
                <a:lnTo>
                  <a:pt x="2730" y="1110"/>
                </a:lnTo>
                <a:lnTo>
                  <a:pt x="2850" y="1215"/>
                </a:lnTo>
                <a:lnTo>
                  <a:pt x="2986" y="1335"/>
                </a:lnTo>
                <a:lnTo>
                  <a:pt x="3121" y="1440"/>
                </a:lnTo>
                <a:lnTo>
                  <a:pt x="3241" y="1560"/>
                </a:lnTo>
                <a:lnTo>
                  <a:pt x="3376" y="1680"/>
                </a:lnTo>
                <a:lnTo>
                  <a:pt x="3496" y="1800"/>
                </a:lnTo>
                <a:lnTo>
                  <a:pt x="3631" y="1920"/>
                </a:lnTo>
                <a:lnTo>
                  <a:pt x="3766" y="2055"/>
                </a:lnTo>
                <a:lnTo>
                  <a:pt x="3886" y="2190"/>
                </a:lnTo>
                <a:lnTo>
                  <a:pt x="4021" y="2325"/>
                </a:lnTo>
                <a:lnTo>
                  <a:pt x="4156" y="2460"/>
                </a:lnTo>
                <a:lnTo>
                  <a:pt x="4276" y="2610"/>
                </a:lnTo>
                <a:lnTo>
                  <a:pt x="4411" y="2746"/>
                </a:lnTo>
                <a:lnTo>
                  <a:pt x="4546" y="2896"/>
                </a:lnTo>
                <a:lnTo>
                  <a:pt x="4666" y="3046"/>
                </a:lnTo>
                <a:lnTo>
                  <a:pt x="4801" y="3196"/>
                </a:lnTo>
                <a:lnTo>
                  <a:pt x="4936" y="3346"/>
                </a:lnTo>
                <a:lnTo>
                  <a:pt x="5056" y="3511"/>
                </a:lnTo>
                <a:lnTo>
                  <a:pt x="5191" y="3661"/>
                </a:lnTo>
                <a:lnTo>
                  <a:pt x="5326" y="3826"/>
                </a:lnTo>
                <a:lnTo>
                  <a:pt x="5446" y="3976"/>
                </a:lnTo>
                <a:lnTo>
                  <a:pt x="5581" y="4141"/>
                </a:lnTo>
                <a:lnTo>
                  <a:pt x="5716" y="4306"/>
                </a:lnTo>
                <a:lnTo>
                  <a:pt x="5836" y="4456"/>
                </a:lnTo>
                <a:lnTo>
                  <a:pt x="5971" y="4621"/>
                </a:lnTo>
                <a:lnTo>
                  <a:pt x="6106" y="4786"/>
                </a:lnTo>
                <a:lnTo>
                  <a:pt x="6226" y="4951"/>
                </a:lnTo>
                <a:lnTo>
                  <a:pt x="6361" y="511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86" name="Oval 1082"/>
          <p:cNvSpPr>
            <a:spLocks noChangeArrowheads="1"/>
          </p:cNvSpPr>
          <p:nvPr/>
        </p:nvSpPr>
        <p:spPr bwMode="auto">
          <a:xfrm rot="5375691" flipH="1">
            <a:off x="7098506" y="5112544"/>
            <a:ext cx="130175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87" name="Oval 1083"/>
          <p:cNvSpPr>
            <a:spLocks noChangeArrowheads="1"/>
          </p:cNvSpPr>
          <p:nvPr/>
        </p:nvSpPr>
        <p:spPr bwMode="auto">
          <a:xfrm rot="5375691" flipH="1">
            <a:off x="7087395" y="4812506"/>
            <a:ext cx="131762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88" name="Oval 1084"/>
          <p:cNvSpPr>
            <a:spLocks noChangeArrowheads="1"/>
          </p:cNvSpPr>
          <p:nvPr/>
        </p:nvSpPr>
        <p:spPr bwMode="auto">
          <a:xfrm rot="5375691" flipH="1">
            <a:off x="7097713" y="4502150"/>
            <a:ext cx="131762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89" name="Oval 1085"/>
          <p:cNvSpPr>
            <a:spLocks noChangeArrowheads="1"/>
          </p:cNvSpPr>
          <p:nvPr/>
        </p:nvSpPr>
        <p:spPr bwMode="auto">
          <a:xfrm rot="5375691" flipH="1">
            <a:off x="7092950" y="4230688"/>
            <a:ext cx="13017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90" name="Oval 1086"/>
          <p:cNvSpPr>
            <a:spLocks noChangeArrowheads="1"/>
          </p:cNvSpPr>
          <p:nvPr/>
        </p:nvSpPr>
        <p:spPr bwMode="auto">
          <a:xfrm rot="5375691" flipH="1">
            <a:off x="7080251" y="3929062"/>
            <a:ext cx="133350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91" name="Oval 1087"/>
          <p:cNvSpPr>
            <a:spLocks noChangeArrowheads="1"/>
          </p:cNvSpPr>
          <p:nvPr/>
        </p:nvSpPr>
        <p:spPr bwMode="auto">
          <a:xfrm rot="5375691" flipH="1">
            <a:off x="7087394" y="3618707"/>
            <a:ext cx="136525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92" name="Oval 1088"/>
          <p:cNvSpPr>
            <a:spLocks noChangeArrowheads="1"/>
          </p:cNvSpPr>
          <p:nvPr/>
        </p:nvSpPr>
        <p:spPr bwMode="auto">
          <a:xfrm rot="5375691" flipH="1">
            <a:off x="7083426" y="3354387"/>
            <a:ext cx="133350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93" name="Oval 1089"/>
          <p:cNvSpPr>
            <a:spLocks noChangeArrowheads="1"/>
          </p:cNvSpPr>
          <p:nvPr/>
        </p:nvSpPr>
        <p:spPr bwMode="auto">
          <a:xfrm rot="5375691" flipH="1">
            <a:off x="7073900" y="2998788"/>
            <a:ext cx="13017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94" name="Oval 1090"/>
          <p:cNvSpPr>
            <a:spLocks noChangeArrowheads="1"/>
          </p:cNvSpPr>
          <p:nvPr/>
        </p:nvSpPr>
        <p:spPr bwMode="auto">
          <a:xfrm rot="5375691" flipH="1">
            <a:off x="7085807" y="2688431"/>
            <a:ext cx="128588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95" name="Oval 1091"/>
          <p:cNvSpPr>
            <a:spLocks noChangeArrowheads="1"/>
          </p:cNvSpPr>
          <p:nvPr/>
        </p:nvSpPr>
        <p:spPr bwMode="auto">
          <a:xfrm rot="5375691" flipH="1">
            <a:off x="7076281" y="2416969"/>
            <a:ext cx="136525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96" name="Oval 1092"/>
          <p:cNvSpPr>
            <a:spLocks noChangeArrowheads="1"/>
          </p:cNvSpPr>
          <p:nvPr/>
        </p:nvSpPr>
        <p:spPr bwMode="auto">
          <a:xfrm rot="5375691" flipH="1">
            <a:off x="7064376" y="2116137"/>
            <a:ext cx="133350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97" name="Oval 1093"/>
          <p:cNvSpPr>
            <a:spLocks noChangeArrowheads="1"/>
          </p:cNvSpPr>
          <p:nvPr/>
        </p:nvSpPr>
        <p:spPr bwMode="auto">
          <a:xfrm rot="5375691" flipH="1">
            <a:off x="7074694" y="1805781"/>
            <a:ext cx="133350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98" name="Oval 1094"/>
          <p:cNvSpPr>
            <a:spLocks noChangeArrowheads="1"/>
          </p:cNvSpPr>
          <p:nvPr/>
        </p:nvSpPr>
        <p:spPr bwMode="auto">
          <a:xfrm rot="5375691" flipH="1">
            <a:off x="7051675" y="1500188"/>
            <a:ext cx="131763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02" name="Oval 1098"/>
          <p:cNvSpPr>
            <a:spLocks noChangeArrowheads="1"/>
          </p:cNvSpPr>
          <p:nvPr/>
        </p:nvSpPr>
        <p:spPr bwMode="auto">
          <a:xfrm rot="5375691" flipH="1">
            <a:off x="6319838" y="4518025"/>
            <a:ext cx="131762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03" name="Oval 1099"/>
          <p:cNvSpPr>
            <a:spLocks noChangeArrowheads="1"/>
          </p:cNvSpPr>
          <p:nvPr/>
        </p:nvSpPr>
        <p:spPr bwMode="auto">
          <a:xfrm rot="5375691" flipH="1">
            <a:off x="6472238" y="4837113"/>
            <a:ext cx="134937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04" name="Oval 1100"/>
          <p:cNvSpPr>
            <a:spLocks noChangeArrowheads="1"/>
          </p:cNvSpPr>
          <p:nvPr/>
        </p:nvSpPr>
        <p:spPr bwMode="auto">
          <a:xfrm rot="5375691" flipH="1">
            <a:off x="6531769" y="5134769"/>
            <a:ext cx="130175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05" name="Oval 1101"/>
          <p:cNvSpPr>
            <a:spLocks noChangeArrowheads="1"/>
          </p:cNvSpPr>
          <p:nvPr/>
        </p:nvSpPr>
        <p:spPr bwMode="auto">
          <a:xfrm rot="5375691" flipH="1">
            <a:off x="6029325" y="4217988"/>
            <a:ext cx="13017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06" name="Oval 1102"/>
          <p:cNvSpPr>
            <a:spLocks noChangeArrowheads="1"/>
          </p:cNvSpPr>
          <p:nvPr/>
        </p:nvSpPr>
        <p:spPr bwMode="auto">
          <a:xfrm rot="5375691" flipH="1">
            <a:off x="6050756" y="3923507"/>
            <a:ext cx="136525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07" name="Oval 1103"/>
          <p:cNvSpPr>
            <a:spLocks noChangeArrowheads="1"/>
          </p:cNvSpPr>
          <p:nvPr/>
        </p:nvSpPr>
        <p:spPr bwMode="auto">
          <a:xfrm rot="5375691" flipH="1">
            <a:off x="6045200" y="3608388"/>
            <a:ext cx="131763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08" name="Oval 1104"/>
          <p:cNvSpPr>
            <a:spLocks noChangeArrowheads="1"/>
          </p:cNvSpPr>
          <p:nvPr/>
        </p:nvSpPr>
        <p:spPr bwMode="auto">
          <a:xfrm rot="5375691" flipH="1">
            <a:off x="6032501" y="3354387"/>
            <a:ext cx="133350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09" name="Oval 1105"/>
          <p:cNvSpPr>
            <a:spLocks noChangeArrowheads="1"/>
          </p:cNvSpPr>
          <p:nvPr/>
        </p:nvSpPr>
        <p:spPr bwMode="auto">
          <a:xfrm rot="5375691" flipH="1">
            <a:off x="6045201" y="2997200"/>
            <a:ext cx="131762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10" name="Oval 1106"/>
          <p:cNvSpPr>
            <a:spLocks noChangeArrowheads="1"/>
          </p:cNvSpPr>
          <p:nvPr/>
        </p:nvSpPr>
        <p:spPr bwMode="auto">
          <a:xfrm rot="5375691" flipH="1">
            <a:off x="6037263" y="2724150"/>
            <a:ext cx="134938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11" name="Oval 1107"/>
          <p:cNvSpPr>
            <a:spLocks noChangeArrowheads="1"/>
          </p:cNvSpPr>
          <p:nvPr/>
        </p:nvSpPr>
        <p:spPr bwMode="auto">
          <a:xfrm rot="5375691" flipH="1">
            <a:off x="6024562" y="2422526"/>
            <a:ext cx="138113" cy="1508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12" name="Oval 1108"/>
          <p:cNvSpPr>
            <a:spLocks noChangeArrowheads="1"/>
          </p:cNvSpPr>
          <p:nvPr/>
        </p:nvSpPr>
        <p:spPr bwMode="auto">
          <a:xfrm rot="5375691" flipH="1">
            <a:off x="6035676" y="2111375"/>
            <a:ext cx="133350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13" name="Oval 1109"/>
          <p:cNvSpPr>
            <a:spLocks noChangeArrowheads="1"/>
          </p:cNvSpPr>
          <p:nvPr/>
        </p:nvSpPr>
        <p:spPr bwMode="auto">
          <a:xfrm rot="5375691" flipH="1">
            <a:off x="6020594" y="1807369"/>
            <a:ext cx="133350" cy="1508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14" name="Oval 1110"/>
          <p:cNvSpPr>
            <a:spLocks noChangeArrowheads="1"/>
          </p:cNvSpPr>
          <p:nvPr/>
        </p:nvSpPr>
        <p:spPr bwMode="auto">
          <a:xfrm rot="5375691" flipH="1">
            <a:off x="6002338" y="1508125"/>
            <a:ext cx="131762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18" name="Oval 1114"/>
          <p:cNvSpPr>
            <a:spLocks noChangeArrowheads="1"/>
          </p:cNvSpPr>
          <p:nvPr/>
        </p:nvSpPr>
        <p:spPr bwMode="auto">
          <a:xfrm rot="5375691" flipH="1">
            <a:off x="5018088" y="3313113"/>
            <a:ext cx="134937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19" name="Oval 1115"/>
          <p:cNvSpPr>
            <a:spLocks noChangeArrowheads="1"/>
          </p:cNvSpPr>
          <p:nvPr/>
        </p:nvSpPr>
        <p:spPr bwMode="auto">
          <a:xfrm rot="5375691" flipH="1">
            <a:off x="5008563" y="3011488"/>
            <a:ext cx="13017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20" name="Oval 1116"/>
          <p:cNvSpPr>
            <a:spLocks noChangeArrowheads="1"/>
          </p:cNvSpPr>
          <p:nvPr/>
        </p:nvSpPr>
        <p:spPr bwMode="auto">
          <a:xfrm rot="5375691" flipH="1">
            <a:off x="5021263" y="2732088"/>
            <a:ext cx="128587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21" name="Oval 1117"/>
          <p:cNvSpPr>
            <a:spLocks noChangeArrowheads="1"/>
          </p:cNvSpPr>
          <p:nvPr/>
        </p:nvSpPr>
        <p:spPr bwMode="auto">
          <a:xfrm rot="5375691" flipH="1">
            <a:off x="5011738" y="2428875"/>
            <a:ext cx="134938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22" name="Oval 1118"/>
          <p:cNvSpPr>
            <a:spLocks noChangeArrowheads="1"/>
          </p:cNvSpPr>
          <p:nvPr/>
        </p:nvSpPr>
        <p:spPr bwMode="auto">
          <a:xfrm rot="5375691" flipH="1">
            <a:off x="5001419" y="2128044"/>
            <a:ext cx="133350" cy="1508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23" name="Oval 1119"/>
          <p:cNvSpPr>
            <a:spLocks noChangeArrowheads="1"/>
          </p:cNvSpPr>
          <p:nvPr/>
        </p:nvSpPr>
        <p:spPr bwMode="auto">
          <a:xfrm rot="5375691" flipH="1">
            <a:off x="4997450" y="1819275"/>
            <a:ext cx="134938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24" name="Oval 1120"/>
          <p:cNvSpPr>
            <a:spLocks noChangeArrowheads="1"/>
          </p:cNvSpPr>
          <p:nvPr/>
        </p:nvSpPr>
        <p:spPr bwMode="auto">
          <a:xfrm rot="5375691" flipH="1">
            <a:off x="4995863" y="1512888"/>
            <a:ext cx="13017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28" name="Oval 1124"/>
          <p:cNvSpPr>
            <a:spLocks noChangeArrowheads="1"/>
          </p:cNvSpPr>
          <p:nvPr/>
        </p:nvSpPr>
        <p:spPr bwMode="auto">
          <a:xfrm rot="5375691" flipH="1">
            <a:off x="4940301" y="5135562"/>
            <a:ext cx="133350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29" name="Oval 1125"/>
          <p:cNvSpPr>
            <a:spLocks noChangeArrowheads="1"/>
          </p:cNvSpPr>
          <p:nvPr/>
        </p:nvSpPr>
        <p:spPr bwMode="auto">
          <a:xfrm rot="5375691" flipH="1">
            <a:off x="5189538" y="4864100"/>
            <a:ext cx="131762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30" name="Oval 1126"/>
          <p:cNvSpPr>
            <a:spLocks noChangeArrowheads="1"/>
          </p:cNvSpPr>
          <p:nvPr/>
        </p:nvSpPr>
        <p:spPr bwMode="auto">
          <a:xfrm rot="5375691" flipH="1">
            <a:off x="5360988" y="4530725"/>
            <a:ext cx="134938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31" name="Oval 1127"/>
          <p:cNvSpPr>
            <a:spLocks noChangeArrowheads="1"/>
          </p:cNvSpPr>
          <p:nvPr/>
        </p:nvSpPr>
        <p:spPr bwMode="auto">
          <a:xfrm rot="5375691" flipH="1">
            <a:off x="5480844" y="4215606"/>
            <a:ext cx="130175" cy="1508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32" name="Oval 1128"/>
          <p:cNvSpPr>
            <a:spLocks noChangeArrowheads="1"/>
          </p:cNvSpPr>
          <p:nvPr/>
        </p:nvSpPr>
        <p:spPr bwMode="auto">
          <a:xfrm rot="5375691" flipH="1">
            <a:off x="5422107" y="3933031"/>
            <a:ext cx="133350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33" name="Oval 1129"/>
          <p:cNvSpPr>
            <a:spLocks noChangeArrowheads="1"/>
          </p:cNvSpPr>
          <p:nvPr/>
        </p:nvSpPr>
        <p:spPr bwMode="auto">
          <a:xfrm rot="5375691" flipH="1">
            <a:off x="5276850" y="3629025"/>
            <a:ext cx="138113" cy="1508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34" name="Oval 1130"/>
          <p:cNvSpPr>
            <a:spLocks noChangeArrowheads="1"/>
          </p:cNvSpPr>
          <p:nvPr/>
        </p:nvSpPr>
        <p:spPr bwMode="auto">
          <a:xfrm rot="5375691" flipH="1">
            <a:off x="4008438" y="2435225"/>
            <a:ext cx="13652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35" name="Oval 1131"/>
          <p:cNvSpPr>
            <a:spLocks noChangeArrowheads="1"/>
          </p:cNvSpPr>
          <p:nvPr/>
        </p:nvSpPr>
        <p:spPr bwMode="auto">
          <a:xfrm rot="5375691" flipH="1">
            <a:off x="4002882" y="2135981"/>
            <a:ext cx="131762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36" name="Oval 1132"/>
          <p:cNvSpPr>
            <a:spLocks noChangeArrowheads="1"/>
          </p:cNvSpPr>
          <p:nvPr/>
        </p:nvSpPr>
        <p:spPr bwMode="auto">
          <a:xfrm rot="5375691" flipH="1">
            <a:off x="3986213" y="1824038"/>
            <a:ext cx="153987" cy="1730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37" name="Oval 1133"/>
          <p:cNvSpPr>
            <a:spLocks noChangeArrowheads="1"/>
          </p:cNvSpPr>
          <p:nvPr/>
        </p:nvSpPr>
        <p:spPr bwMode="auto">
          <a:xfrm rot="5375691" flipH="1">
            <a:off x="3989388" y="1520825"/>
            <a:ext cx="131762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41" name="Oval 1137"/>
          <p:cNvSpPr>
            <a:spLocks noChangeArrowheads="1"/>
          </p:cNvSpPr>
          <p:nvPr/>
        </p:nvSpPr>
        <p:spPr bwMode="auto">
          <a:xfrm rot="5375691" flipH="1">
            <a:off x="3542507" y="5131594"/>
            <a:ext cx="133350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42" name="Oval 1138"/>
          <p:cNvSpPr>
            <a:spLocks noChangeArrowheads="1"/>
          </p:cNvSpPr>
          <p:nvPr/>
        </p:nvSpPr>
        <p:spPr bwMode="auto">
          <a:xfrm rot="5375691" flipH="1">
            <a:off x="3580607" y="4864894"/>
            <a:ext cx="128587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43" name="Oval 1139"/>
          <p:cNvSpPr>
            <a:spLocks noChangeArrowheads="1"/>
          </p:cNvSpPr>
          <p:nvPr/>
        </p:nvSpPr>
        <p:spPr bwMode="auto">
          <a:xfrm rot="5375691" flipH="1">
            <a:off x="3771901" y="4529137"/>
            <a:ext cx="133350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44" name="Oval 1140"/>
          <p:cNvSpPr>
            <a:spLocks noChangeArrowheads="1"/>
          </p:cNvSpPr>
          <p:nvPr/>
        </p:nvSpPr>
        <p:spPr bwMode="auto">
          <a:xfrm rot="5375691" flipH="1">
            <a:off x="4007644" y="4231482"/>
            <a:ext cx="130175" cy="1476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45" name="Oval 1141"/>
          <p:cNvSpPr>
            <a:spLocks noChangeArrowheads="1"/>
          </p:cNvSpPr>
          <p:nvPr/>
        </p:nvSpPr>
        <p:spPr bwMode="auto">
          <a:xfrm rot="5375691" flipH="1">
            <a:off x="4240213" y="3922713"/>
            <a:ext cx="13335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46" name="Oval 1142"/>
          <p:cNvSpPr>
            <a:spLocks noChangeArrowheads="1"/>
          </p:cNvSpPr>
          <p:nvPr/>
        </p:nvSpPr>
        <p:spPr bwMode="auto">
          <a:xfrm rot="5375691" flipH="1">
            <a:off x="4422775" y="3624263"/>
            <a:ext cx="13652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47" name="Oval 1143"/>
          <p:cNvSpPr>
            <a:spLocks noChangeArrowheads="1"/>
          </p:cNvSpPr>
          <p:nvPr/>
        </p:nvSpPr>
        <p:spPr bwMode="auto">
          <a:xfrm rot="5375691" flipH="1">
            <a:off x="4502944" y="3355181"/>
            <a:ext cx="133350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48" name="Oval 1144"/>
          <p:cNvSpPr>
            <a:spLocks noChangeArrowheads="1"/>
          </p:cNvSpPr>
          <p:nvPr/>
        </p:nvSpPr>
        <p:spPr bwMode="auto">
          <a:xfrm rot="5375691" flipH="1">
            <a:off x="4448175" y="3006725"/>
            <a:ext cx="131763" cy="1508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49" name="Oval 1145"/>
          <p:cNvSpPr>
            <a:spLocks noChangeArrowheads="1"/>
          </p:cNvSpPr>
          <p:nvPr/>
        </p:nvSpPr>
        <p:spPr bwMode="auto">
          <a:xfrm rot="5375691" flipH="1">
            <a:off x="4244181" y="2723357"/>
            <a:ext cx="136525" cy="1508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50" name="Oval 1146"/>
          <p:cNvSpPr>
            <a:spLocks noChangeArrowheads="1"/>
          </p:cNvSpPr>
          <p:nvPr/>
        </p:nvSpPr>
        <p:spPr bwMode="auto">
          <a:xfrm rot="5375691" flipH="1">
            <a:off x="3031331" y="1526382"/>
            <a:ext cx="130175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54" name="Oval 1150"/>
          <p:cNvSpPr>
            <a:spLocks noChangeArrowheads="1"/>
          </p:cNvSpPr>
          <p:nvPr/>
        </p:nvSpPr>
        <p:spPr bwMode="auto">
          <a:xfrm rot="5375691" flipH="1">
            <a:off x="3074194" y="5158581"/>
            <a:ext cx="134938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55" name="Oval 1151"/>
          <p:cNvSpPr>
            <a:spLocks noChangeArrowheads="1"/>
          </p:cNvSpPr>
          <p:nvPr/>
        </p:nvSpPr>
        <p:spPr bwMode="auto">
          <a:xfrm rot="5375691" flipH="1">
            <a:off x="2839244" y="4860131"/>
            <a:ext cx="134938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56" name="Oval 1152"/>
          <p:cNvSpPr>
            <a:spLocks noChangeArrowheads="1"/>
          </p:cNvSpPr>
          <p:nvPr/>
        </p:nvSpPr>
        <p:spPr bwMode="auto">
          <a:xfrm rot="5375691" flipH="1">
            <a:off x="2641600" y="4540250"/>
            <a:ext cx="13017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57" name="Oval 1153"/>
          <p:cNvSpPr>
            <a:spLocks noChangeArrowheads="1"/>
          </p:cNvSpPr>
          <p:nvPr/>
        </p:nvSpPr>
        <p:spPr bwMode="auto">
          <a:xfrm rot="5375691" flipH="1">
            <a:off x="2573337" y="4246563"/>
            <a:ext cx="136525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58" name="Oval 1154"/>
          <p:cNvSpPr>
            <a:spLocks noChangeArrowheads="1"/>
          </p:cNvSpPr>
          <p:nvPr/>
        </p:nvSpPr>
        <p:spPr bwMode="auto">
          <a:xfrm rot="5375691" flipH="1">
            <a:off x="2661445" y="3933031"/>
            <a:ext cx="131762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59" name="Oval 1155"/>
          <p:cNvSpPr>
            <a:spLocks noChangeArrowheads="1"/>
          </p:cNvSpPr>
          <p:nvPr/>
        </p:nvSpPr>
        <p:spPr bwMode="auto">
          <a:xfrm rot="5375691" flipH="1">
            <a:off x="2806700" y="3644900"/>
            <a:ext cx="13652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60" name="Oval 1156"/>
          <p:cNvSpPr>
            <a:spLocks noChangeArrowheads="1"/>
          </p:cNvSpPr>
          <p:nvPr/>
        </p:nvSpPr>
        <p:spPr bwMode="auto">
          <a:xfrm rot="5375691" flipH="1">
            <a:off x="3060700" y="3355975"/>
            <a:ext cx="130175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61" name="Oval 1157"/>
          <p:cNvSpPr>
            <a:spLocks noChangeArrowheads="1"/>
          </p:cNvSpPr>
          <p:nvPr/>
        </p:nvSpPr>
        <p:spPr bwMode="auto">
          <a:xfrm rot="5375691" flipH="1">
            <a:off x="3296444" y="3007519"/>
            <a:ext cx="134938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62" name="Oval 1158"/>
          <p:cNvSpPr>
            <a:spLocks noChangeArrowheads="1"/>
          </p:cNvSpPr>
          <p:nvPr/>
        </p:nvSpPr>
        <p:spPr bwMode="auto">
          <a:xfrm rot="5375691" flipH="1">
            <a:off x="3476626" y="2709862"/>
            <a:ext cx="131762" cy="1508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63" name="Oval 1159"/>
          <p:cNvSpPr>
            <a:spLocks noChangeArrowheads="1"/>
          </p:cNvSpPr>
          <p:nvPr/>
        </p:nvSpPr>
        <p:spPr bwMode="auto">
          <a:xfrm rot="5375691" flipH="1">
            <a:off x="3548063" y="2438400"/>
            <a:ext cx="138112" cy="1476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64" name="Oval 1160"/>
          <p:cNvSpPr>
            <a:spLocks noChangeArrowheads="1"/>
          </p:cNvSpPr>
          <p:nvPr/>
        </p:nvSpPr>
        <p:spPr bwMode="auto">
          <a:xfrm rot="5375691" flipH="1">
            <a:off x="3452813" y="2122487"/>
            <a:ext cx="133350" cy="149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65" name="Oval 1161"/>
          <p:cNvSpPr>
            <a:spLocks noChangeArrowheads="1"/>
          </p:cNvSpPr>
          <p:nvPr/>
        </p:nvSpPr>
        <p:spPr bwMode="auto">
          <a:xfrm rot="5375691" flipH="1">
            <a:off x="3275806" y="1835945"/>
            <a:ext cx="130175" cy="1508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1083" name="Rectangle 1179"/>
          <p:cNvSpPr>
            <a:spLocks noChangeArrowheads="1"/>
          </p:cNvSpPr>
          <p:nvPr/>
        </p:nvSpPr>
        <p:spPr bwMode="auto">
          <a:xfrm>
            <a:off x="990600" y="1371600"/>
            <a:ext cx="663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</a:p>
        </p:txBody>
      </p:sp>
      <p:sp>
        <p:nvSpPr>
          <p:cNvPr id="381084" name="Rectangle 1180"/>
          <p:cNvSpPr>
            <a:spLocks noChangeArrowheads="1"/>
          </p:cNvSpPr>
          <p:nvPr/>
        </p:nvSpPr>
        <p:spPr bwMode="auto">
          <a:xfrm>
            <a:off x="990600" y="2274888"/>
            <a:ext cx="979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/4</a:t>
            </a:r>
          </a:p>
        </p:txBody>
      </p:sp>
      <p:sp>
        <p:nvSpPr>
          <p:cNvPr id="381085" name="Rectangle 1181"/>
          <p:cNvSpPr>
            <a:spLocks noChangeArrowheads="1"/>
          </p:cNvSpPr>
          <p:nvPr/>
        </p:nvSpPr>
        <p:spPr bwMode="auto">
          <a:xfrm>
            <a:off x="990600" y="3221038"/>
            <a:ext cx="979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</a:p>
        </p:txBody>
      </p:sp>
      <p:sp>
        <p:nvSpPr>
          <p:cNvPr id="381086" name="Rectangle 1182"/>
          <p:cNvSpPr>
            <a:spLocks noChangeArrowheads="1"/>
          </p:cNvSpPr>
          <p:nvPr/>
        </p:nvSpPr>
        <p:spPr bwMode="auto">
          <a:xfrm>
            <a:off x="914400" y="4056063"/>
            <a:ext cx="1370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T/4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087" name="Rectangle 1183"/>
          <p:cNvSpPr>
            <a:spLocks noChangeArrowheads="1"/>
          </p:cNvSpPr>
          <p:nvPr/>
        </p:nvSpPr>
        <p:spPr bwMode="auto">
          <a:xfrm>
            <a:off x="990600" y="5003800"/>
            <a:ext cx="85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103" name="Rectangle 1199"/>
          <p:cNvSpPr>
            <a:spLocks noChangeArrowheads="1"/>
          </p:cNvSpPr>
          <p:nvPr/>
        </p:nvSpPr>
        <p:spPr bwMode="auto">
          <a:xfrm>
            <a:off x="1071538" y="214290"/>
            <a:ext cx="29722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zh-CN" altLang="en-US" sz="2800" b="1" dirty="0">
                <a:solidFill>
                  <a:srgbClr val="000000"/>
                </a:solidFill>
              </a:rPr>
              <a:t>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纵波的传播过程</a:t>
            </a:r>
          </a:p>
        </p:txBody>
      </p:sp>
      <p:sp>
        <p:nvSpPr>
          <p:cNvPr id="381104" name="Line 1200"/>
          <p:cNvSpPr>
            <a:spLocks noChangeShapeType="1"/>
          </p:cNvSpPr>
          <p:nvPr/>
        </p:nvSpPr>
        <p:spPr bwMode="auto">
          <a:xfrm>
            <a:off x="2209800" y="1431925"/>
            <a:ext cx="0" cy="4191000"/>
          </a:xfrm>
          <a:prstGeom prst="line">
            <a:avLst/>
          </a:prstGeom>
          <a:noFill/>
          <a:ln w="57150">
            <a:solidFill>
              <a:srgbClr val="CC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05" name="Text Box 1201"/>
          <p:cNvSpPr txBox="1">
            <a:spLocks noChangeArrowheads="1"/>
          </p:cNvSpPr>
          <p:nvPr/>
        </p:nvSpPr>
        <p:spPr bwMode="auto">
          <a:xfrm>
            <a:off x="1736725" y="5180013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381106" name="Rectangle 1202"/>
          <p:cNvSpPr>
            <a:spLocks noChangeArrowheads="1"/>
          </p:cNvSpPr>
          <p:nvPr/>
        </p:nvSpPr>
        <p:spPr bwMode="auto">
          <a:xfrm>
            <a:off x="5486400" y="7620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00FF"/>
                </a:solidFill>
              </a:rPr>
              <a:t>波传播方向</a:t>
            </a:r>
          </a:p>
        </p:txBody>
      </p:sp>
      <p:sp>
        <p:nvSpPr>
          <p:cNvPr id="381107" name="Line 1203"/>
          <p:cNvSpPr>
            <a:spLocks noChangeShapeType="1"/>
          </p:cNvSpPr>
          <p:nvPr/>
        </p:nvSpPr>
        <p:spPr bwMode="auto">
          <a:xfrm>
            <a:off x="3048000" y="1295400"/>
            <a:ext cx="4419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122" name="AutoShape 1218"/>
          <p:cNvSpPr>
            <a:spLocks noChangeArrowheads="1"/>
          </p:cNvSpPr>
          <p:nvPr/>
        </p:nvSpPr>
        <p:spPr bwMode="auto">
          <a:xfrm>
            <a:off x="7848600" y="1657350"/>
            <a:ext cx="590550" cy="1466850"/>
          </a:xfrm>
          <a:prstGeom prst="wedgeRoundRectCallout">
            <a:avLst>
              <a:gd name="adj1" fmla="val -143819"/>
              <a:gd name="adj2" fmla="val -52167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传波介质</a:t>
            </a:r>
          </a:p>
        </p:txBody>
      </p:sp>
      <p:sp>
        <p:nvSpPr>
          <p:cNvPr id="381123" name="AutoShape 1219"/>
          <p:cNvSpPr>
            <a:spLocks noChangeArrowheads="1"/>
          </p:cNvSpPr>
          <p:nvPr/>
        </p:nvSpPr>
        <p:spPr bwMode="auto">
          <a:xfrm>
            <a:off x="3505200" y="5518150"/>
            <a:ext cx="3048000" cy="892175"/>
          </a:xfrm>
          <a:prstGeom prst="wedgeRoundRectCallout">
            <a:avLst>
              <a:gd name="adj1" fmla="val -41301"/>
              <a:gd name="adj2" fmla="val -134319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0" lang="zh-CN" altLang="en-US" b="1">
                <a:solidFill>
                  <a:srgbClr val="0000CC"/>
                </a:solidFill>
              </a:rPr>
              <a:t>质点位置随时间的变化——振动曲线</a:t>
            </a:r>
            <a:endParaRPr lang="zh-CN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70" name="任意多边形 250969"/>
          <p:cNvSpPr/>
          <p:nvPr/>
        </p:nvSpPr>
        <p:spPr>
          <a:xfrm>
            <a:off x="4343400" y="2667000"/>
            <a:ext cx="2209800" cy="990600"/>
          </a:xfrm>
          <a:custGeom>
            <a:avLst/>
            <a:gdLst>
              <a:gd name="txL" fmla="*/ 12427 w 21600"/>
              <a:gd name="txT" fmla="*/ 4015 h 21600"/>
              <a:gd name="txR" fmla="*/ 18486 w 21600"/>
              <a:gd name="txB" fmla="*/ 8143 h 21600"/>
            </a:gdLst>
            <a:ahLst/>
            <a:cxnLst>
              <a:cxn ang="270">
                <a:pos x="12429" y="0"/>
              </a:cxn>
              <a:cxn ang="90">
                <a:pos x="12429" y="12158"/>
              </a:cxn>
              <a:cxn ang="90">
                <a:pos x="2109" y="21600"/>
              </a:cxn>
              <a:cxn ang="0">
                <a:pos x="21600" y="6079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2429" y="0"/>
                </a:lnTo>
                <a:lnTo>
                  <a:pt x="12429" y="4015"/>
                </a:lnTo>
                <a:lnTo>
                  <a:pt x="12427" y="4015"/>
                </a:lnTo>
                <a:arcTo wR="12427" hR="8143" stAng="-5400000" swAng="-5400000"/>
                <a:lnTo>
                  <a:pt x="0" y="21600"/>
                </a:lnTo>
                <a:lnTo>
                  <a:pt x="4219" y="21600"/>
                </a:lnTo>
                <a:lnTo>
                  <a:pt x="4219" y="12158"/>
                </a:lnTo>
                <a:arcTo wR="8208" hR="4015" stAng="10800000" swAng="5400000"/>
                <a:lnTo>
                  <a:pt x="12429" y="8143"/>
                </a:lnTo>
                <a:lnTo>
                  <a:pt x="12429" y="12158"/>
                </a:lnTo>
                <a:close/>
              </a:path>
            </a:pathLst>
          </a:custGeom>
          <a:solidFill>
            <a:srgbClr val="99FFCC">
              <a:alpha val="50000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897" name="矩形 250896"/>
          <p:cNvSpPr/>
          <p:nvPr/>
        </p:nvSpPr>
        <p:spPr>
          <a:xfrm>
            <a:off x="491902" y="941464"/>
            <a:ext cx="8464996" cy="15983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横波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是由于介质中的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切变（一层介质相对于另一层介质发生横向平移）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所产生的，所以横波只能在固体中传播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0898" name="矩形 250897"/>
          <p:cNvSpPr/>
          <p:nvPr/>
        </p:nvSpPr>
        <p:spPr>
          <a:xfrm>
            <a:off x="609917" y="5070387"/>
            <a:ext cx="8077200" cy="159402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纵波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在介质中传播时，介质要发生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体应变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即压缩或拉伸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），故固体、液体和气体内都能传播纵波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0935" name="矩形 250934"/>
          <p:cNvSpPr/>
          <p:nvPr/>
        </p:nvSpPr>
        <p:spPr>
          <a:xfrm>
            <a:off x="744855" y="25288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横波引起介质切变</a:t>
            </a:r>
          </a:p>
        </p:txBody>
      </p:sp>
      <p:sp>
        <p:nvSpPr>
          <p:cNvPr id="250936" name="任意多边形 250935"/>
          <p:cNvSpPr/>
          <p:nvPr/>
        </p:nvSpPr>
        <p:spPr>
          <a:xfrm>
            <a:off x="838200" y="3810000"/>
            <a:ext cx="5867400" cy="1066800"/>
          </a:xfrm>
          <a:custGeom>
            <a:avLst/>
            <a:gdLst/>
            <a:ahLst/>
            <a:cxnLst/>
            <a:rect l="0" t="0" r="0" b="0"/>
            <a:pathLst>
              <a:path w="6496" h="1201">
                <a:moveTo>
                  <a:pt x="0" y="0"/>
                </a:moveTo>
                <a:lnTo>
                  <a:pt x="30" y="0"/>
                </a:lnTo>
                <a:lnTo>
                  <a:pt x="60" y="15"/>
                </a:lnTo>
                <a:lnTo>
                  <a:pt x="90" y="30"/>
                </a:lnTo>
                <a:lnTo>
                  <a:pt x="135" y="45"/>
                </a:lnTo>
                <a:lnTo>
                  <a:pt x="165" y="75"/>
                </a:lnTo>
                <a:lnTo>
                  <a:pt x="195" y="105"/>
                </a:lnTo>
                <a:lnTo>
                  <a:pt x="225" y="135"/>
                </a:lnTo>
                <a:lnTo>
                  <a:pt x="255" y="180"/>
                </a:lnTo>
                <a:lnTo>
                  <a:pt x="285" y="225"/>
                </a:lnTo>
                <a:lnTo>
                  <a:pt x="330" y="270"/>
                </a:lnTo>
                <a:lnTo>
                  <a:pt x="360" y="330"/>
                </a:lnTo>
                <a:lnTo>
                  <a:pt x="390" y="390"/>
                </a:lnTo>
                <a:lnTo>
                  <a:pt x="420" y="435"/>
                </a:lnTo>
                <a:lnTo>
                  <a:pt x="450" y="495"/>
                </a:lnTo>
                <a:lnTo>
                  <a:pt x="480" y="555"/>
                </a:lnTo>
                <a:lnTo>
                  <a:pt x="525" y="615"/>
                </a:lnTo>
                <a:lnTo>
                  <a:pt x="555" y="676"/>
                </a:lnTo>
                <a:lnTo>
                  <a:pt x="585" y="736"/>
                </a:lnTo>
                <a:lnTo>
                  <a:pt x="615" y="796"/>
                </a:lnTo>
                <a:lnTo>
                  <a:pt x="645" y="856"/>
                </a:lnTo>
                <a:lnTo>
                  <a:pt x="675" y="901"/>
                </a:lnTo>
                <a:lnTo>
                  <a:pt x="720" y="961"/>
                </a:lnTo>
                <a:lnTo>
                  <a:pt x="750" y="1006"/>
                </a:lnTo>
                <a:lnTo>
                  <a:pt x="780" y="1036"/>
                </a:lnTo>
                <a:lnTo>
                  <a:pt x="810" y="1081"/>
                </a:lnTo>
                <a:lnTo>
                  <a:pt x="840" y="1111"/>
                </a:lnTo>
                <a:lnTo>
                  <a:pt x="870" y="1141"/>
                </a:lnTo>
                <a:lnTo>
                  <a:pt x="915" y="1171"/>
                </a:lnTo>
                <a:lnTo>
                  <a:pt x="945" y="1186"/>
                </a:lnTo>
                <a:lnTo>
                  <a:pt x="975" y="1201"/>
                </a:lnTo>
                <a:lnTo>
                  <a:pt x="1005" y="1201"/>
                </a:lnTo>
                <a:lnTo>
                  <a:pt x="1035" y="1201"/>
                </a:lnTo>
                <a:lnTo>
                  <a:pt x="1065" y="1186"/>
                </a:lnTo>
                <a:lnTo>
                  <a:pt x="1110" y="1186"/>
                </a:lnTo>
                <a:lnTo>
                  <a:pt x="1140" y="1156"/>
                </a:lnTo>
                <a:lnTo>
                  <a:pt x="1170" y="1141"/>
                </a:lnTo>
                <a:lnTo>
                  <a:pt x="1200" y="1111"/>
                </a:lnTo>
                <a:lnTo>
                  <a:pt x="1230" y="1081"/>
                </a:lnTo>
                <a:lnTo>
                  <a:pt x="1260" y="1036"/>
                </a:lnTo>
                <a:lnTo>
                  <a:pt x="1305" y="991"/>
                </a:lnTo>
                <a:lnTo>
                  <a:pt x="1335" y="946"/>
                </a:lnTo>
                <a:lnTo>
                  <a:pt x="1365" y="901"/>
                </a:lnTo>
                <a:lnTo>
                  <a:pt x="1395" y="841"/>
                </a:lnTo>
                <a:lnTo>
                  <a:pt x="1425" y="781"/>
                </a:lnTo>
                <a:lnTo>
                  <a:pt x="1455" y="721"/>
                </a:lnTo>
                <a:lnTo>
                  <a:pt x="1500" y="661"/>
                </a:lnTo>
                <a:lnTo>
                  <a:pt x="1530" y="600"/>
                </a:lnTo>
                <a:lnTo>
                  <a:pt x="1560" y="555"/>
                </a:lnTo>
                <a:lnTo>
                  <a:pt x="1590" y="495"/>
                </a:lnTo>
                <a:lnTo>
                  <a:pt x="1620" y="435"/>
                </a:lnTo>
                <a:lnTo>
                  <a:pt x="1650" y="375"/>
                </a:lnTo>
                <a:lnTo>
                  <a:pt x="1695" y="315"/>
                </a:lnTo>
                <a:lnTo>
                  <a:pt x="1725" y="270"/>
                </a:lnTo>
                <a:lnTo>
                  <a:pt x="1755" y="225"/>
                </a:lnTo>
                <a:lnTo>
                  <a:pt x="1785" y="180"/>
                </a:lnTo>
                <a:lnTo>
                  <a:pt x="1815" y="135"/>
                </a:lnTo>
                <a:lnTo>
                  <a:pt x="1845" y="105"/>
                </a:lnTo>
                <a:lnTo>
                  <a:pt x="1890" y="75"/>
                </a:lnTo>
                <a:lnTo>
                  <a:pt x="1920" y="45"/>
                </a:lnTo>
                <a:lnTo>
                  <a:pt x="1950" y="30"/>
                </a:lnTo>
                <a:lnTo>
                  <a:pt x="1980" y="15"/>
                </a:lnTo>
                <a:lnTo>
                  <a:pt x="2010" y="0"/>
                </a:lnTo>
                <a:lnTo>
                  <a:pt x="2040" y="0"/>
                </a:lnTo>
                <a:lnTo>
                  <a:pt x="2085" y="0"/>
                </a:lnTo>
                <a:lnTo>
                  <a:pt x="2115" y="15"/>
                </a:lnTo>
                <a:lnTo>
                  <a:pt x="2145" y="30"/>
                </a:lnTo>
                <a:lnTo>
                  <a:pt x="2175" y="45"/>
                </a:lnTo>
                <a:lnTo>
                  <a:pt x="2205" y="75"/>
                </a:lnTo>
                <a:lnTo>
                  <a:pt x="2235" y="105"/>
                </a:lnTo>
                <a:lnTo>
                  <a:pt x="2280" y="150"/>
                </a:lnTo>
                <a:lnTo>
                  <a:pt x="2310" y="195"/>
                </a:lnTo>
                <a:lnTo>
                  <a:pt x="2340" y="240"/>
                </a:lnTo>
                <a:lnTo>
                  <a:pt x="2370" y="285"/>
                </a:lnTo>
                <a:lnTo>
                  <a:pt x="2400" y="330"/>
                </a:lnTo>
                <a:lnTo>
                  <a:pt x="2430" y="390"/>
                </a:lnTo>
                <a:lnTo>
                  <a:pt x="2475" y="450"/>
                </a:lnTo>
                <a:lnTo>
                  <a:pt x="2505" y="510"/>
                </a:lnTo>
                <a:lnTo>
                  <a:pt x="2535" y="570"/>
                </a:lnTo>
                <a:lnTo>
                  <a:pt x="2565" y="631"/>
                </a:lnTo>
                <a:lnTo>
                  <a:pt x="2595" y="691"/>
                </a:lnTo>
                <a:lnTo>
                  <a:pt x="2625" y="751"/>
                </a:lnTo>
                <a:lnTo>
                  <a:pt x="2670" y="811"/>
                </a:lnTo>
                <a:lnTo>
                  <a:pt x="2700" y="856"/>
                </a:lnTo>
                <a:lnTo>
                  <a:pt x="2730" y="916"/>
                </a:lnTo>
                <a:lnTo>
                  <a:pt x="2760" y="961"/>
                </a:lnTo>
                <a:lnTo>
                  <a:pt x="2790" y="1006"/>
                </a:lnTo>
                <a:lnTo>
                  <a:pt x="2820" y="1051"/>
                </a:lnTo>
                <a:lnTo>
                  <a:pt x="2865" y="1081"/>
                </a:lnTo>
                <a:lnTo>
                  <a:pt x="2895" y="1126"/>
                </a:lnTo>
                <a:lnTo>
                  <a:pt x="2925" y="1141"/>
                </a:lnTo>
                <a:lnTo>
                  <a:pt x="2955" y="1171"/>
                </a:lnTo>
                <a:lnTo>
                  <a:pt x="2985" y="1186"/>
                </a:lnTo>
                <a:lnTo>
                  <a:pt x="3015" y="1201"/>
                </a:lnTo>
                <a:lnTo>
                  <a:pt x="3060" y="1201"/>
                </a:lnTo>
                <a:lnTo>
                  <a:pt x="3090" y="1201"/>
                </a:lnTo>
                <a:lnTo>
                  <a:pt x="3121" y="1186"/>
                </a:lnTo>
                <a:lnTo>
                  <a:pt x="3151" y="1171"/>
                </a:lnTo>
                <a:lnTo>
                  <a:pt x="3181" y="1156"/>
                </a:lnTo>
                <a:lnTo>
                  <a:pt x="3211" y="1141"/>
                </a:lnTo>
                <a:lnTo>
                  <a:pt x="3256" y="1111"/>
                </a:lnTo>
                <a:lnTo>
                  <a:pt x="3286" y="1066"/>
                </a:lnTo>
                <a:lnTo>
                  <a:pt x="3316" y="1036"/>
                </a:lnTo>
                <a:lnTo>
                  <a:pt x="3346" y="991"/>
                </a:lnTo>
                <a:lnTo>
                  <a:pt x="3376" y="931"/>
                </a:lnTo>
                <a:lnTo>
                  <a:pt x="3406" y="886"/>
                </a:lnTo>
                <a:lnTo>
                  <a:pt x="3436" y="826"/>
                </a:lnTo>
                <a:lnTo>
                  <a:pt x="3481" y="781"/>
                </a:lnTo>
                <a:lnTo>
                  <a:pt x="3511" y="721"/>
                </a:lnTo>
                <a:lnTo>
                  <a:pt x="3541" y="661"/>
                </a:lnTo>
                <a:lnTo>
                  <a:pt x="3571" y="600"/>
                </a:lnTo>
                <a:lnTo>
                  <a:pt x="3601" y="540"/>
                </a:lnTo>
                <a:lnTo>
                  <a:pt x="3631" y="480"/>
                </a:lnTo>
                <a:lnTo>
                  <a:pt x="3676" y="420"/>
                </a:lnTo>
                <a:lnTo>
                  <a:pt x="3706" y="360"/>
                </a:lnTo>
                <a:lnTo>
                  <a:pt x="3736" y="315"/>
                </a:lnTo>
                <a:lnTo>
                  <a:pt x="3766" y="255"/>
                </a:lnTo>
                <a:lnTo>
                  <a:pt x="3796" y="210"/>
                </a:lnTo>
                <a:lnTo>
                  <a:pt x="3826" y="165"/>
                </a:lnTo>
                <a:lnTo>
                  <a:pt x="3871" y="135"/>
                </a:lnTo>
                <a:lnTo>
                  <a:pt x="3901" y="90"/>
                </a:lnTo>
                <a:lnTo>
                  <a:pt x="3931" y="60"/>
                </a:lnTo>
                <a:lnTo>
                  <a:pt x="3961" y="45"/>
                </a:lnTo>
                <a:lnTo>
                  <a:pt x="3991" y="15"/>
                </a:lnTo>
                <a:lnTo>
                  <a:pt x="4021" y="15"/>
                </a:lnTo>
                <a:lnTo>
                  <a:pt x="4066" y="0"/>
                </a:lnTo>
                <a:lnTo>
                  <a:pt x="4096" y="0"/>
                </a:lnTo>
                <a:lnTo>
                  <a:pt x="4126" y="0"/>
                </a:lnTo>
                <a:lnTo>
                  <a:pt x="4156" y="15"/>
                </a:lnTo>
                <a:lnTo>
                  <a:pt x="4186" y="30"/>
                </a:lnTo>
                <a:lnTo>
                  <a:pt x="4216" y="60"/>
                </a:lnTo>
                <a:lnTo>
                  <a:pt x="4261" y="90"/>
                </a:lnTo>
                <a:lnTo>
                  <a:pt x="4291" y="120"/>
                </a:lnTo>
                <a:lnTo>
                  <a:pt x="4321" y="150"/>
                </a:lnTo>
                <a:lnTo>
                  <a:pt x="4351" y="195"/>
                </a:lnTo>
                <a:lnTo>
                  <a:pt x="4381" y="240"/>
                </a:lnTo>
                <a:lnTo>
                  <a:pt x="4411" y="300"/>
                </a:lnTo>
                <a:lnTo>
                  <a:pt x="4456" y="345"/>
                </a:lnTo>
                <a:lnTo>
                  <a:pt x="4486" y="405"/>
                </a:lnTo>
                <a:lnTo>
                  <a:pt x="4516" y="465"/>
                </a:lnTo>
                <a:lnTo>
                  <a:pt x="4546" y="525"/>
                </a:lnTo>
                <a:lnTo>
                  <a:pt x="4576" y="585"/>
                </a:lnTo>
                <a:lnTo>
                  <a:pt x="4606" y="646"/>
                </a:lnTo>
                <a:lnTo>
                  <a:pt x="4651" y="691"/>
                </a:lnTo>
                <a:lnTo>
                  <a:pt x="4681" y="751"/>
                </a:lnTo>
                <a:lnTo>
                  <a:pt x="4711" y="811"/>
                </a:lnTo>
                <a:lnTo>
                  <a:pt x="4741" y="871"/>
                </a:lnTo>
                <a:lnTo>
                  <a:pt x="4771" y="916"/>
                </a:lnTo>
                <a:lnTo>
                  <a:pt x="4801" y="976"/>
                </a:lnTo>
                <a:lnTo>
                  <a:pt x="4846" y="1021"/>
                </a:lnTo>
                <a:lnTo>
                  <a:pt x="4876" y="1051"/>
                </a:lnTo>
                <a:lnTo>
                  <a:pt x="4906" y="1096"/>
                </a:lnTo>
                <a:lnTo>
                  <a:pt x="4936" y="1126"/>
                </a:lnTo>
                <a:lnTo>
                  <a:pt x="4966" y="1156"/>
                </a:lnTo>
                <a:lnTo>
                  <a:pt x="4996" y="1171"/>
                </a:lnTo>
                <a:lnTo>
                  <a:pt x="5041" y="1186"/>
                </a:lnTo>
                <a:lnTo>
                  <a:pt x="5071" y="1201"/>
                </a:lnTo>
                <a:lnTo>
                  <a:pt x="5101" y="1201"/>
                </a:lnTo>
                <a:lnTo>
                  <a:pt x="5131" y="1201"/>
                </a:lnTo>
                <a:lnTo>
                  <a:pt x="5161" y="1186"/>
                </a:lnTo>
                <a:lnTo>
                  <a:pt x="5191" y="1171"/>
                </a:lnTo>
                <a:lnTo>
                  <a:pt x="5236" y="1156"/>
                </a:lnTo>
                <a:lnTo>
                  <a:pt x="5266" y="1126"/>
                </a:lnTo>
                <a:lnTo>
                  <a:pt x="5296" y="1096"/>
                </a:lnTo>
                <a:lnTo>
                  <a:pt x="5326" y="1066"/>
                </a:lnTo>
                <a:lnTo>
                  <a:pt x="5356" y="1021"/>
                </a:lnTo>
                <a:lnTo>
                  <a:pt x="5386" y="976"/>
                </a:lnTo>
                <a:lnTo>
                  <a:pt x="5431" y="931"/>
                </a:lnTo>
                <a:lnTo>
                  <a:pt x="5461" y="871"/>
                </a:lnTo>
                <a:lnTo>
                  <a:pt x="5491" y="826"/>
                </a:lnTo>
                <a:lnTo>
                  <a:pt x="5521" y="766"/>
                </a:lnTo>
                <a:lnTo>
                  <a:pt x="5551" y="706"/>
                </a:lnTo>
                <a:lnTo>
                  <a:pt x="5581" y="646"/>
                </a:lnTo>
                <a:lnTo>
                  <a:pt x="5626" y="585"/>
                </a:lnTo>
                <a:lnTo>
                  <a:pt x="5656" y="525"/>
                </a:lnTo>
                <a:lnTo>
                  <a:pt x="5686" y="465"/>
                </a:lnTo>
                <a:lnTo>
                  <a:pt x="5716" y="405"/>
                </a:lnTo>
                <a:lnTo>
                  <a:pt x="5746" y="360"/>
                </a:lnTo>
                <a:lnTo>
                  <a:pt x="5776" y="300"/>
                </a:lnTo>
                <a:lnTo>
                  <a:pt x="5821" y="255"/>
                </a:lnTo>
                <a:lnTo>
                  <a:pt x="5851" y="210"/>
                </a:lnTo>
                <a:lnTo>
                  <a:pt x="5881" y="165"/>
                </a:lnTo>
                <a:lnTo>
                  <a:pt x="5911" y="120"/>
                </a:lnTo>
                <a:lnTo>
                  <a:pt x="5941" y="90"/>
                </a:lnTo>
                <a:lnTo>
                  <a:pt x="5971" y="60"/>
                </a:lnTo>
                <a:lnTo>
                  <a:pt x="6016" y="30"/>
                </a:lnTo>
                <a:lnTo>
                  <a:pt x="6046" y="15"/>
                </a:lnTo>
                <a:lnTo>
                  <a:pt x="6076" y="0"/>
                </a:lnTo>
                <a:lnTo>
                  <a:pt x="6106" y="0"/>
                </a:lnTo>
                <a:lnTo>
                  <a:pt x="6136" y="0"/>
                </a:lnTo>
                <a:lnTo>
                  <a:pt x="6166" y="0"/>
                </a:lnTo>
                <a:lnTo>
                  <a:pt x="6211" y="15"/>
                </a:lnTo>
                <a:lnTo>
                  <a:pt x="6241" y="30"/>
                </a:lnTo>
                <a:lnTo>
                  <a:pt x="6271" y="60"/>
                </a:lnTo>
                <a:lnTo>
                  <a:pt x="6301" y="90"/>
                </a:lnTo>
                <a:lnTo>
                  <a:pt x="6331" y="120"/>
                </a:lnTo>
                <a:lnTo>
                  <a:pt x="6361" y="165"/>
                </a:lnTo>
                <a:lnTo>
                  <a:pt x="6406" y="210"/>
                </a:lnTo>
                <a:lnTo>
                  <a:pt x="6436" y="255"/>
                </a:lnTo>
                <a:lnTo>
                  <a:pt x="6466" y="300"/>
                </a:lnTo>
                <a:lnTo>
                  <a:pt x="6496" y="360"/>
                </a:lnTo>
              </a:path>
            </a:pathLst>
          </a:custGeom>
          <a:noFill/>
          <a:ln w="317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69" name="椭圆 250968"/>
          <p:cNvSpPr/>
          <p:nvPr/>
        </p:nvSpPr>
        <p:spPr>
          <a:xfrm>
            <a:off x="4343400" y="3581400"/>
            <a:ext cx="381000" cy="457200"/>
          </a:xfrm>
          <a:prstGeom prst="ellipse">
            <a:avLst/>
          </a:prstGeom>
          <a:noFill/>
          <a:ln w="38100" cap="flat" cmpd="sng">
            <a:solidFill>
              <a:srgbClr val="FF0066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972" name="文本框 250971"/>
          <p:cNvSpPr txBox="1"/>
          <p:nvPr/>
        </p:nvSpPr>
        <p:spPr>
          <a:xfrm>
            <a:off x="4250055" y="24384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放大</a:t>
            </a:r>
          </a:p>
        </p:txBody>
      </p:sp>
      <p:grpSp>
        <p:nvGrpSpPr>
          <p:cNvPr id="250981" name="组合 250980"/>
          <p:cNvGrpSpPr/>
          <p:nvPr/>
        </p:nvGrpSpPr>
        <p:grpSpPr>
          <a:xfrm>
            <a:off x="6934200" y="2362200"/>
            <a:ext cx="1527175" cy="2743200"/>
            <a:chOff x="4368" y="1344"/>
            <a:chExt cx="962" cy="1728"/>
          </a:xfrm>
        </p:grpSpPr>
        <p:sp>
          <p:nvSpPr>
            <p:cNvPr id="250975" name="矩形 250974"/>
            <p:cNvSpPr/>
            <p:nvPr/>
          </p:nvSpPr>
          <p:spPr>
            <a:xfrm>
              <a:off x="4368" y="1776"/>
              <a:ext cx="96" cy="129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0968" name="组合 250967"/>
            <p:cNvGrpSpPr/>
            <p:nvPr/>
          </p:nvGrpSpPr>
          <p:grpSpPr>
            <a:xfrm>
              <a:off x="4368" y="1344"/>
              <a:ext cx="962" cy="1705"/>
              <a:chOff x="4366" y="2016"/>
              <a:chExt cx="962" cy="1705"/>
            </a:xfrm>
          </p:grpSpPr>
          <p:grpSp>
            <p:nvGrpSpPr>
              <p:cNvPr id="250961" name="组合 250960"/>
              <p:cNvGrpSpPr/>
              <p:nvPr/>
            </p:nvGrpSpPr>
            <p:grpSpPr>
              <a:xfrm>
                <a:off x="4846" y="2016"/>
                <a:ext cx="482" cy="1705"/>
                <a:chOff x="4366" y="2016"/>
                <a:chExt cx="482" cy="1705"/>
              </a:xfrm>
            </p:grpSpPr>
            <p:sp>
              <p:nvSpPr>
                <p:cNvPr id="250951" name="平行四边形 250950"/>
                <p:cNvSpPr/>
                <p:nvPr/>
              </p:nvSpPr>
              <p:spPr>
                <a:xfrm rot="-16192405">
                  <a:off x="4067" y="2940"/>
                  <a:ext cx="1465" cy="96"/>
                </a:xfrm>
                <a:prstGeom prst="parallelogram">
                  <a:avLst>
                    <a:gd name="adj" fmla="val 179172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952" name="平行四边形 250951"/>
                <p:cNvSpPr/>
                <p:nvPr/>
              </p:nvSpPr>
              <p:spPr>
                <a:xfrm rot="-16192405">
                  <a:off x="4008" y="2808"/>
                  <a:ext cx="1392" cy="96"/>
                </a:xfrm>
                <a:prstGeom prst="parallelogram">
                  <a:avLst>
                    <a:gd name="adj" fmla="val 108750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953" name="平行四边形 250952"/>
                <p:cNvSpPr/>
                <p:nvPr/>
              </p:nvSpPr>
              <p:spPr>
                <a:xfrm rot="-16192405">
                  <a:off x="3912" y="2712"/>
                  <a:ext cx="1392" cy="96"/>
                </a:xfrm>
                <a:prstGeom prst="parallelogram">
                  <a:avLst>
                    <a:gd name="adj" fmla="val 81693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954" name="平行四边形 250953"/>
                <p:cNvSpPr/>
                <p:nvPr/>
              </p:nvSpPr>
              <p:spPr>
                <a:xfrm rot="-16192405">
                  <a:off x="3840" y="2640"/>
                  <a:ext cx="1344" cy="96"/>
                </a:xfrm>
                <a:prstGeom prst="parallelogram">
                  <a:avLst>
                    <a:gd name="adj" fmla="val 40642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955" name="平行四边形 250954"/>
                <p:cNvSpPr/>
                <p:nvPr/>
              </p:nvSpPr>
              <p:spPr>
                <a:xfrm rot="-16192405">
                  <a:off x="3767" y="2615"/>
                  <a:ext cx="1295" cy="97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0962" name="组合 250961"/>
              <p:cNvGrpSpPr/>
              <p:nvPr/>
            </p:nvGrpSpPr>
            <p:grpSpPr>
              <a:xfrm flipH="1">
                <a:off x="4366" y="2016"/>
                <a:ext cx="482" cy="1705"/>
                <a:chOff x="4366" y="2016"/>
                <a:chExt cx="482" cy="1705"/>
              </a:xfrm>
            </p:grpSpPr>
            <p:sp>
              <p:nvSpPr>
                <p:cNvPr id="250963" name="平行四边形 250962"/>
                <p:cNvSpPr/>
                <p:nvPr/>
              </p:nvSpPr>
              <p:spPr>
                <a:xfrm rot="-16192405">
                  <a:off x="4067" y="2940"/>
                  <a:ext cx="1465" cy="96"/>
                </a:xfrm>
                <a:prstGeom prst="parallelogram">
                  <a:avLst>
                    <a:gd name="adj" fmla="val 179172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964" name="平行四边形 250963"/>
                <p:cNvSpPr/>
                <p:nvPr/>
              </p:nvSpPr>
              <p:spPr>
                <a:xfrm rot="-16192405">
                  <a:off x="4008" y="2808"/>
                  <a:ext cx="1392" cy="96"/>
                </a:xfrm>
                <a:prstGeom prst="parallelogram">
                  <a:avLst>
                    <a:gd name="adj" fmla="val 108750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965" name="平行四边形 250964"/>
                <p:cNvSpPr/>
                <p:nvPr/>
              </p:nvSpPr>
              <p:spPr>
                <a:xfrm rot="-16192405">
                  <a:off x="3912" y="2712"/>
                  <a:ext cx="1392" cy="96"/>
                </a:xfrm>
                <a:prstGeom prst="parallelogram">
                  <a:avLst>
                    <a:gd name="adj" fmla="val 81693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966" name="平行四边形 250965"/>
                <p:cNvSpPr/>
                <p:nvPr/>
              </p:nvSpPr>
              <p:spPr>
                <a:xfrm rot="-16192405">
                  <a:off x="3840" y="2640"/>
                  <a:ext cx="1344" cy="96"/>
                </a:xfrm>
                <a:prstGeom prst="parallelogram">
                  <a:avLst>
                    <a:gd name="adj" fmla="val 40642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967" name="平行四边形 250966"/>
                <p:cNvSpPr/>
                <p:nvPr/>
              </p:nvSpPr>
              <p:spPr>
                <a:xfrm rot="-16192405">
                  <a:off x="3767" y="2615"/>
                  <a:ext cx="1295" cy="97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FFCC99">
                    <a:alpha val="50000"/>
                  </a:srgbClr>
                </a:solidFill>
                <a:ln w="9525" cap="flat" cmpd="sng">
                  <a:solidFill>
                    <a:srgbClr val="DE691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0973" name="矩形 250972"/>
            <p:cNvSpPr/>
            <p:nvPr/>
          </p:nvSpPr>
          <p:spPr>
            <a:xfrm>
              <a:off x="5136" y="1584"/>
              <a:ext cx="96" cy="129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74" name="矩形 250973"/>
            <p:cNvSpPr/>
            <p:nvPr/>
          </p:nvSpPr>
          <p:spPr>
            <a:xfrm>
              <a:off x="4464" y="1584"/>
              <a:ext cx="96" cy="129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76" name="矩形 250975"/>
            <p:cNvSpPr/>
            <p:nvPr/>
          </p:nvSpPr>
          <p:spPr>
            <a:xfrm>
              <a:off x="4560" y="1488"/>
              <a:ext cx="96" cy="129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77" name="矩形 250976"/>
            <p:cNvSpPr/>
            <p:nvPr/>
          </p:nvSpPr>
          <p:spPr>
            <a:xfrm>
              <a:off x="5232" y="1728"/>
              <a:ext cx="96" cy="129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78" name="矩形 250977"/>
            <p:cNvSpPr/>
            <p:nvPr/>
          </p:nvSpPr>
          <p:spPr>
            <a:xfrm>
              <a:off x="5040" y="1488"/>
              <a:ext cx="96" cy="129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79" name="矩形 250978"/>
            <p:cNvSpPr/>
            <p:nvPr/>
          </p:nvSpPr>
          <p:spPr>
            <a:xfrm>
              <a:off x="4656" y="1392"/>
              <a:ext cx="96" cy="129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80" name="矩形 250979"/>
            <p:cNvSpPr/>
            <p:nvPr/>
          </p:nvSpPr>
          <p:spPr>
            <a:xfrm>
              <a:off x="4944" y="1392"/>
              <a:ext cx="96" cy="129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0954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214414" y="142852"/>
            <a:ext cx="6297612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复杂波  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42910" y="1428736"/>
            <a:ext cx="8361362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特点：复杂波可分解为横波和纵波的合成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57224" y="785794"/>
            <a:ext cx="3974165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例如：水波、地震波   </a:t>
            </a:r>
          </a:p>
        </p:txBody>
      </p:sp>
      <p:pic>
        <p:nvPicPr>
          <p:cNvPr id="5" name="Picture 1193" descr="C:\Documents and Settings\li.KUST-ADAA705O1F\My Documents\wuli-tu\b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3116"/>
            <a:ext cx="6613525" cy="3630613"/>
          </a:xfrm>
          <a:prstGeom prst="rect">
            <a:avLst/>
          </a:prstGeom>
          <a:noFill/>
        </p:spPr>
      </p:pic>
      <p:sp>
        <p:nvSpPr>
          <p:cNvPr id="6" name="Line 1194"/>
          <p:cNvSpPr>
            <a:spLocks noChangeShapeType="1"/>
          </p:cNvSpPr>
          <p:nvPr/>
        </p:nvSpPr>
        <p:spPr bwMode="auto">
          <a:xfrm>
            <a:off x="1000100" y="2371716"/>
            <a:ext cx="0" cy="3429000"/>
          </a:xfrm>
          <a:prstGeom prst="line">
            <a:avLst/>
          </a:prstGeom>
          <a:noFill/>
          <a:ln w="57150">
            <a:solidFill>
              <a:srgbClr val="CC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195"/>
          <p:cNvSpPr txBox="1">
            <a:spLocks noChangeArrowheads="1"/>
          </p:cNvSpPr>
          <p:nvPr/>
        </p:nvSpPr>
        <p:spPr bwMode="auto">
          <a:xfrm>
            <a:off x="542900" y="5357804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CC6600"/>
                </a:solidFill>
              </a:rPr>
              <a:t>t</a:t>
            </a:r>
          </a:p>
        </p:txBody>
      </p:sp>
      <p:sp>
        <p:nvSpPr>
          <p:cNvPr id="8" name="Text Box 1196"/>
          <p:cNvSpPr txBox="1">
            <a:spLocks noChangeArrowheads="1"/>
          </p:cNvSpPr>
          <p:nvPr/>
        </p:nvSpPr>
        <p:spPr bwMode="auto">
          <a:xfrm>
            <a:off x="3819500" y="5572116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水面波传播方向</a:t>
            </a:r>
          </a:p>
        </p:txBody>
      </p:sp>
      <p:sp>
        <p:nvSpPr>
          <p:cNvPr id="9" name="Text Box 1197"/>
          <p:cNvSpPr txBox="1">
            <a:spLocks noChangeArrowheads="1"/>
          </p:cNvSpPr>
          <p:nvPr/>
        </p:nvSpPr>
        <p:spPr bwMode="auto">
          <a:xfrm>
            <a:off x="6257900" y="5724516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水面质点轨迹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428860" y="1000108"/>
            <a:ext cx="43418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（本章研究对象）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42910" y="1714077"/>
            <a:ext cx="671517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特点：波源及介质中各点均作简谐振动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714348" y="1000108"/>
            <a:ext cx="2282825" cy="673100"/>
            <a:chOff x="0" y="0"/>
            <a:chExt cx="1438" cy="424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07" y="91"/>
              <a:ext cx="816" cy="30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" y="59"/>
              <a:ext cx="1415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3200">
                  <a:solidFill>
                    <a:srgbClr val="CC0000"/>
                  </a:solidFill>
                </a:rPr>
                <a:t> </a:t>
              </a:r>
              <a:endParaRPr lang="zh-CN" altLang="en-US" sz="3200">
                <a:solidFill>
                  <a:srgbClr val="0000FF"/>
                </a:solidFill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1022" cy="3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简谐波</a:t>
              </a:r>
            </a:p>
          </p:txBody>
        </p:sp>
      </p:grpSp>
      <p:sp>
        <p:nvSpPr>
          <p:cNvPr id="15" name="Text Box 215"/>
          <p:cNvSpPr txBox="1">
            <a:spLocks noChangeArrowheads="1"/>
          </p:cNvSpPr>
          <p:nvPr/>
        </p:nvSpPr>
        <p:spPr bwMode="auto">
          <a:xfrm>
            <a:off x="1000100" y="2500306"/>
            <a:ext cx="7021513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0" lang="zh-CN" alt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简谐振动</a:t>
            </a:r>
            <a:r>
              <a:rPr kumimoji="0" lang="zh-CN" altLang="en-US" sz="2800" dirty="0">
                <a:ea typeface="黑体" panose="02010609060101010101" pitchFamily="2" charset="-122"/>
              </a:rPr>
              <a:t>在理想介质</a:t>
            </a:r>
            <a:r>
              <a:rPr kumimoji="0" lang="en-US" altLang="zh-CN" sz="2800" dirty="0"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ea typeface="黑体" panose="02010609060101010101" pitchFamily="2" charset="-122"/>
              </a:rPr>
              <a:t>各向同性均匀无限大无吸收</a:t>
            </a:r>
            <a:r>
              <a:rPr lang="en-US" altLang="zh-CN" sz="2800" dirty="0">
                <a:ea typeface="黑体" panose="02010609060101010101" pitchFamily="2" charset="-122"/>
              </a:rPr>
              <a:t>)</a:t>
            </a:r>
            <a:r>
              <a:rPr kumimoji="0" lang="zh-CN" altLang="en-US" sz="2800" dirty="0">
                <a:ea typeface="黑体" panose="02010609060101010101" pitchFamily="2" charset="-122"/>
              </a:rPr>
              <a:t>中的传播，叫简谐波。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285852" y="0"/>
            <a:ext cx="7772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振动和波动的关系  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038350" y="1908175"/>
            <a:ext cx="4659313" cy="6832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波动的成因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038350" y="1231900"/>
            <a:ext cx="4493538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振动的传播   </a:t>
            </a:r>
          </a:p>
        </p:txBody>
      </p:sp>
    </p:spTree>
    <p:controls>
      <p:control spid="1042" name="Object" r:id="rId2" imgW="7276190" imgH="3478031"/>
    </p:controls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67544" y="4357687"/>
            <a:ext cx="8208912" cy="11957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1、波是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振动状态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的传播，介质的质点并不随波传播.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071538" y="0"/>
            <a:ext cx="1828800" cy="1066800"/>
            <a:chOff x="-37" y="-2730"/>
            <a:chExt cx="1152" cy="672"/>
          </a:xfrm>
        </p:grpSpPr>
        <p:sp>
          <p:nvSpPr>
            <p:cNvPr id="35848" name="AutoShape 8"/>
            <p:cNvSpPr>
              <a:spLocks noChangeArrowheads="1"/>
            </p:cNvSpPr>
            <p:nvPr/>
          </p:nvSpPr>
          <p:spPr bwMode="auto">
            <a:xfrm>
              <a:off x="-37" y="-2730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143" y="-2595"/>
              <a:ext cx="72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5774531"/>
            <a:ext cx="8892480" cy="56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0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波动是介质中大量质点参与的集体运动（振动）</a:t>
            </a:r>
          </a:p>
        </p:txBody>
      </p:sp>
    </p:spTree>
    <p:controls>
      <p:control spid="2069" name="Object" r:id="rId2" imgW="7276190" imgH="3478031"/>
    </p:controls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ldLvl="0"/>
      <p:bldP spid="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214313" y="0"/>
            <a:ext cx="1828800" cy="1066800"/>
            <a:chOff x="44" y="-2318"/>
            <a:chExt cx="1152" cy="672"/>
          </a:xfrm>
        </p:grpSpPr>
        <p:sp>
          <p:nvSpPr>
            <p:cNvPr id="37893" name="AutoShape 5"/>
            <p:cNvSpPr>
              <a:spLocks noChangeArrowheads="1"/>
            </p:cNvSpPr>
            <p:nvPr/>
          </p:nvSpPr>
          <p:spPr bwMode="auto">
            <a:xfrm>
              <a:off x="44" y="-2318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314" y="-2183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dirty="0"/>
                <a:t>注意</a:t>
              </a:r>
            </a:p>
          </p:txBody>
        </p:sp>
      </p:grp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57224" y="4572008"/>
            <a:ext cx="7881937" cy="1865126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2、 各质点之间以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弹性力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相互作用着，回复力的作用使质点的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振动状态（相位）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由近及远地传播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ontrols>
      <p:control spid="3090" name="Object" r:id="rId2" imgW="7276190" imgH="3478031"/>
    </p:controls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285750" y="0"/>
            <a:ext cx="1828800" cy="1066800"/>
            <a:chOff x="180" y="-2202"/>
            <a:chExt cx="1152" cy="672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180" y="-2202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450" y="-2022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dirty="0"/>
                <a:t>注意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30250" y="4562475"/>
            <a:ext cx="7881938" cy="164352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3、 各质点的振动状态的差别仅在于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，后开始振动的质点比先开始振动的质点，在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步调上落后一段时间，振动位相落后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ontrols>
      <p:control spid="4115" name="Object" r:id="rId2" imgW="7276190" imgH="3478031"/>
    </p:controls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hlinkClick r:id="rId2"/>
          </p:cNvPr>
          <p:cNvSpPr>
            <a:spLocks noChangeArrowheads="1"/>
          </p:cNvSpPr>
          <p:nvPr/>
        </p:nvSpPr>
        <p:spPr bwMode="auto">
          <a:xfrm>
            <a:off x="1000125" y="928688"/>
            <a:ext cx="723106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ea typeface="楷体_GB2312" panose="02010609030101010101" pitchFamily="49" charset="-122"/>
              </a:rPr>
              <a:t>10</a:t>
            </a:r>
            <a:r>
              <a:rPr kumimoji="1" lang="zh-CN" altLang="en-US" sz="3200" dirty="0">
                <a:ea typeface="楷体_GB2312" panose="02010609030101010101" pitchFamily="49" charset="-122"/>
              </a:rPr>
              <a:t>-1   </a:t>
            </a:r>
            <a:r>
              <a:rPr kumimoji="1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机械波的有关概念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43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1000125" y="1714500"/>
            <a:ext cx="723106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3200" dirty="0">
                <a:ea typeface="楷体_GB2312" panose="02010609030101010101" pitchFamily="49" charset="-122"/>
              </a:rPr>
              <a:t>10</a:t>
            </a:r>
            <a:r>
              <a:rPr kumimoji="1" lang="zh-CN" altLang="en-US" sz="3200" dirty="0">
                <a:ea typeface="楷体_GB2312" panose="02010609030101010101" pitchFamily="49" charset="-122"/>
              </a:rPr>
              <a:t>-2   </a:t>
            </a:r>
            <a:r>
              <a:rPr kumimoji="1"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平面简谐波的波函数</a:t>
            </a:r>
          </a:p>
        </p:txBody>
      </p:sp>
      <p:sp>
        <p:nvSpPr>
          <p:cNvPr id="18436" name="Rectangle 5">
            <a:hlinkClick r:id="rId4"/>
          </p:cNvPr>
          <p:cNvSpPr>
            <a:spLocks noChangeArrowheads="1"/>
          </p:cNvSpPr>
          <p:nvPr/>
        </p:nvSpPr>
        <p:spPr bwMode="auto">
          <a:xfrm>
            <a:off x="992188" y="2528888"/>
            <a:ext cx="72390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3200" dirty="0">
                <a:ea typeface="楷体_GB2312" panose="02010609030101010101" pitchFamily="49" charset="-122"/>
              </a:rPr>
              <a:t>10</a:t>
            </a:r>
            <a:r>
              <a:rPr kumimoji="1" lang="zh-CN" altLang="en-US" sz="3200" dirty="0">
                <a:ea typeface="楷体_GB2312" panose="02010609030101010101" pitchFamily="49" charset="-122"/>
              </a:rPr>
              <a:t>-3   </a:t>
            </a:r>
            <a:r>
              <a:rPr kumimoji="1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波的能量  能流密度</a:t>
            </a:r>
          </a:p>
        </p:txBody>
      </p:sp>
      <p:sp>
        <p:nvSpPr>
          <p:cNvPr id="18437" name="Rectangle 6">
            <a:hlinkClick r:id="rId5"/>
          </p:cNvPr>
          <p:cNvSpPr>
            <a:spLocks noChangeArrowheads="1"/>
          </p:cNvSpPr>
          <p:nvPr/>
        </p:nvSpPr>
        <p:spPr bwMode="auto">
          <a:xfrm>
            <a:off x="1000125" y="3214688"/>
            <a:ext cx="71326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3200" dirty="0">
                <a:ea typeface="楷体_GB2312" panose="02010609030101010101" pitchFamily="49" charset="-122"/>
              </a:rPr>
              <a:t>10</a:t>
            </a:r>
            <a:r>
              <a:rPr kumimoji="1" lang="zh-CN" altLang="en-US" sz="3200" dirty="0">
                <a:ea typeface="楷体_GB2312" panose="02010609030101010101" pitchFamily="49" charset="-122"/>
              </a:rPr>
              <a:t>-4  </a:t>
            </a:r>
            <a:r>
              <a:rPr kumimoji="1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惠更斯原理  波的衍射和</a:t>
            </a:r>
            <a:r>
              <a:rPr kumimoji="1"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干涉</a:t>
            </a: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6934200" y="608013"/>
            <a:ext cx="1619250" cy="746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6553200" y="65088"/>
            <a:ext cx="2057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本章目录</a:t>
            </a:r>
          </a:p>
        </p:txBody>
      </p:sp>
      <p:sp>
        <p:nvSpPr>
          <p:cNvPr id="18440" name="Text Box 13">
            <a:hlinkClick r:id="rId6" action="ppaction://hlinkpres?slideindex=3&amp;slidetitle=PowerPoint%20演示文稿"/>
          </p:cNvPr>
          <p:cNvSpPr txBox="1">
            <a:spLocks noChangeArrowheads="1"/>
          </p:cNvSpPr>
          <p:nvPr/>
        </p:nvSpPr>
        <p:spPr bwMode="auto">
          <a:xfrm>
            <a:off x="-76200" y="88900"/>
            <a:ext cx="900113" cy="604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第五版</a:t>
            </a:r>
          </a:p>
        </p:txBody>
      </p:sp>
      <p:sp>
        <p:nvSpPr>
          <p:cNvPr id="18441" name="Rectangle 2">
            <a:hlinkClick r:id="rId7"/>
          </p:cNvPr>
          <p:cNvSpPr>
            <a:spLocks noChangeArrowheads="1"/>
          </p:cNvSpPr>
          <p:nvPr/>
        </p:nvSpPr>
        <p:spPr bwMode="auto">
          <a:xfrm>
            <a:off x="1000100" y="3857628"/>
            <a:ext cx="278608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ea typeface="楷体_GB2312" panose="02010609030101010101" pitchFamily="49" charset="-122"/>
              </a:rPr>
              <a:t>10</a:t>
            </a:r>
            <a:r>
              <a:rPr kumimoji="1" lang="zh-CN" altLang="en-US" sz="3200" dirty="0">
                <a:ea typeface="楷体_GB2312" panose="02010609030101010101" pitchFamily="49" charset="-122"/>
              </a:rPr>
              <a:t>-5   </a:t>
            </a:r>
            <a:r>
              <a:rPr kumimoji="1"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驻波</a:t>
            </a:r>
          </a:p>
        </p:txBody>
      </p:sp>
      <p:sp>
        <p:nvSpPr>
          <p:cNvPr id="18442" name="Rectangle 4">
            <a:hlinkClick r:id="rId8"/>
          </p:cNvPr>
          <p:cNvSpPr>
            <a:spLocks noChangeArrowheads="1"/>
          </p:cNvSpPr>
          <p:nvPr/>
        </p:nvSpPr>
        <p:spPr bwMode="auto">
          <a:xfrm>
            <a:off x="898525" y="5360988"/>
            <a:ext cx="7162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3200" dirty="0">
                <a:ea typeface="楷体_GB2312" panose="02010609030101010101" pitchFamily="49" charset="-122"/>
              </a:rPr>
              <a:t>10</a:t>
            </a:r>
            <a:r>
              <a:rPr kumimoji="1" lang="zh-CN" altLang="en-US" sz="3200" dirty="0">
                <a:ea typeface="楷体_GB2312" panose="02010609030101010101" pitchFamily="49" charset="-122"/>
              </a:rPr>
              <a:t>-7 </a:t>
            </a:r>
            <a:r>
              <a:rPr kumimoji="1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平面电磁波（简介）</a:t>
            </a:r>
          </a:p>
        </p:txBody>
      </p:sp>
      <p:sp>
        <p:nvSpPr>
          <p:cNvPr id="18443" name="Rectangle 5">
            <a:hlinkClick r:id="rId9"/>
          </p:cNvPr>
          <p:cNvSpPr>
            <a:spLocks noChangeArrowheads="1"/>
          </p:cNvSpPr>
          <p:nvPr/>
        </p:nvSpPr>
        <p:spPr bwMode="auto">
          <a:xfrm>
            <a:off x="1000100" y="4643446"/>
            <a:ext cx="7162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3200" dirty="0">
                <a:ea typeface="楷体_GB2312" panose="02010609030101010101" pitchFamily="49" charset="-122"/>
              </a:rPr>
              <a:t>10</a:t>
            </a:r>
            <a:r>
              <a:rPr kumimoji="1" lang="zh-CN" altLang="en-US" sz="3200" dirty="0">
                <a:ea typeface="楷体_GB2312" panose="02010609030101010101" pitchFamily="49" charset="-122"/>
              </a:rPr>
              <a:t>-6  </a:t>
            </a:r>
            <a:r>
              <a:rPr kumimoji="1" lang="zh-CN" altLang="en-US" sz="32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多普勒效应</a:t>
            </a:r>
          </a:p>
        </p:txBody>
      </p:sp>
      <p:sp>
        <p:nvSpPr>
          <p:cNvPr id="18444" name="Text Box 20"/>
          <p:cNvSpPr txBox="1">
            <a:spLocks noChangeArrowheads="1"/>
          </p:cNvSpPr>
          <p:nvPr/>
        </p:nvSpPr>
        <p:spPr bwMode="auto">
          <a:xfrm>
            <a:off x="714375" y="4643438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*</a:t>
            </a:r>
          </a:p>
        </p:txBody>
      </p: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714375" y="542925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*</a:t>
            </a:r>
          </a:p>
        </p:txBody>
      </p:sp>
    </p:spTree>
  </p:cSld>
  <p:clrMapOvr>
    <a:masterClrMapping/>
  </p:clrMapOvr>
  <p:transition spd="med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285750" y="0"/>
            <a:ext cx="1828800" cy="1066800"/>
            <a:chOff x="180" y="-2202"/>
            <a:chExt cx="1152" cy="672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180" y="-2202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450" y="-2022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dirty="0"/>
                <a:t>注意</a:t>
              </a:r>
            </a:p>
          </p:txBody>
        </p:sp>
      </p:grp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431006" y="4575175"/>
            <a:ext cx="828198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当点波源完成自己一个周期的振动，就有一个完整的波形发送出去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ontrols>
      <p:control spid="66574" name="Object" r:id="rId2" imgW="7276190" imgH="3478031"/>
    </p:controls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643042" y="2071678"/>
            <a:ext cx="5684838" cy="266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11330" y="3321041"/>
            <a:ext cx="257175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b="0" i="1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857356" y="2143116"/>
            <a:ext cx="279400" cy="59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3900" b="0" i="1" dirty="0"/>
              <a:t>y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320889" y="2541583"/>
            <a:ext cx="3048000" cy="15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892525" y="2041517"/>
          <a:ext cx="481012" cy="609600"/>
        </p:xfrm>
        <a:graphic>
          <a:graphicData uri="http://schemas.openxmlformats.org/presentationml/2006/ole">
            <p:oleObj spid="_x0000_s7237" r:id="rId3" imgW="3352800" imgH="4267200" progId="Equation.3">
              <p:embed/>
            </p:oleObj>
          </a:graphicData>
        </a:graphic>
      </p:graphicFrame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6392855" y="2398707"/>
            <a:ext cx="5619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6035665" y="2184393"/>
          <a:ext cx="369887" cy="400050"/>
        </p:xfrm>
        <a:graphic>
          <a:graphicData uri="http://schemas.openxmlformats.org/presentationml/2006/ole">
            <p:oleObj spid="_x0000_s7238" r:id="rId4" imgW="4267200" imgH="4572000" progId="Equation.3">
              <p:embed/>
            </p:oleObj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6591280" y="3148003"/>
          <a:ext cx="352425" cy="381000"/>
        </p:xfrm>
        <a:graphic>
          <a:graphicData uri="http://schemas.openxmlformats.org/presentationml/2006/ole">
            <p:oleObj spid="_x0000_s7239" r:id="rId5" imgW="4267200" imgH="4572000" progId="Equation.3">
              <p:embed/>
            </p:oleObj>
          </a:graphicData>
        </a:graphic>
      </p:graphicFrame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2298680" y="2316153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sm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2335192" y="3563928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sm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7"/>
          <p:cNvGrpSpPr/>
          <p:nvPr/>
        </p:nvGrpSpPr>
        <p:grpSpPr bwMode="auto">
          <a:xfrm>
            <a:off x="3038455" y="2651116"/>
            <a:ext cx="3048000" cy="1828800"/>
            <a:chOff x="0" y="0"/>
            <a:chExt cx="1920" cy="1392"/>
          </a:xfrm>
        </p:grpSpPr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469" y="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960" y="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455" y="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1920" y="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83" name="未知"/>
          <p:cNvSpPr/>
          <p:nvPr/>
        </p:nvSpPr>
        <p:spPr bwMode="auto">
          <a:xfrm>
            <a:off x="2276455" y="2606666"/>
            <a:ext cx="4364037" cy="1963737"/>
          </a:xfrm>
          <a:custGeom>
            <a:avLst/>
            <a:gdLst/>
            <a:ahLst/>
            <a:cxnLst>
              <a:cxn ang="0">
                <a:pos x="28" y="2"/>
              </a:cxn>
              <a:cxn ang="0">
                <a:pos x="84" y="22"/>
              </a:cxn>
              <a:cxn ang="0">
                <a:pos x="139" y="63"/>
              </a:cxn>
              <a:cxn ang="0">
                <a:pos x="194" y="121"/>
              </a:cxn>
              <a:cxn ang="0">
                <a:pos x="250" y="195"/>
              </a:cxn>
              <a:cxn ang="0">
                <a:pos x="306" y="285"/>
              </a:cxn>
              <a:cxn ang="0">
                <a:pos x="361" y="384"/>
              </a:cxn>
              <a:cxn ang="0">
                <a:pos x="417" y="492"/>
              </a:cxn>
              <a:cxn ang="0">
                <a:pos x="473" y="602"/>
              </a:cxn>
              <a:cxn ang="0">
                <a:pos x="528" y="715"/>
              </a:cxn>
              <a:cxn ang="0">
                <a:pos x="583" y="824"/>
              </a:cxn>
              <a:cxn ang="0">
                <a:pos x="639" y="926"/>
              </a:cxn>
              <a:cxn ang="0">
                <a:pos x="695" y="1018"/>
              </a:cxn>
              <a:cxn ang="0">
                <a:pos x="750" y="1097"/>
              </a:cxn>
              <a:cxn ang="0">
                <a:pos x="805" y="1160"/>
              </a:cxn>
              <a:cxn ang="0">
                <a:pos x="861" y="1205"/>
              </a:cxn>
              <a:cxn ang="0">
                <a:pos x="917" y="1231"/>
              </a:cxn>
              <a:cxn ang="0">
                <a:pos x="972" y="1237"/>
              </a:cxn>
              <a:cxn ang="0">
                <a:pos x="1028" y="1222"/>
              </a:cxn>
              <a:cxn ang="0">
                <a:pos x="1083" y="1188"/>
              </a:cxn>
              <a:cxn ang="0">
                <a:pos x="1139" y="1134"/>
              </a:cxn>
              <a:cxn ang="0">
                <a:pos x="1194" y="1063"/>
              </a:cxn>
              <a:cxn ang="0">
                <a:pos x="1250" y="978"/>
              </a:cxn>
              <a:cxn ang="0">
                <a:pos x="1306" y="882"/>
              </a:cxn>
              <a:cxn ang="0">
                <a:pos x="1361" y="776"/>
              </a:cxn>
              <a:cxn ang="0">
                <a:pos x="1416" y="666"/>
              </a:cxn>
              <a:cxn ang="0">
                <a:pos x="1472" y="553"/>
              </a:cxn>
              <a:cxn ang="0">
                <a:pos x="1528" y="443"/>
              </a:cxn>
              <a:cxn ang="0">
                <a:pos x="1583" y="338"/>
              </a:cxn>
              <a:cxn ang="0">
                <a:pos x="1639" y="244"/>
              </a:cxn>
              <a:cxn ang="0">
                <a:pos x="1694" y="161"/>
              </a:cxn>
              <a:cxn ang="0">
                <a:pos x="1750" y="93"/>
              </a:cxn>
              <a:cxn ang="0">
                <a:pos x="1805" y="43"/>
              </a:cxn>
              <a:cxn ang="0">
                <a:pos x="1861" y="12"/>
              </a:cxn>
              <a:cxn ang="0">
                <a:pos x="1916" y="0"/>
              </a:cxn>
              <a:cxn ang="0">
                <a:pos x="1972" y="8"/>
              </a:cxn>
              <a:cxn ang="0">
                <a:pos x="2027" y="39"/>
              </a:cxn>
              <a:cxn ang="0">
                <a:pos x="2083" y="86"/>
              </a:cxn>
              <a:cxn ang="0">
                <a:pos x="2139" y="152"/>
              </a:cxn>
              <a:cxn ang="0">
                <a:pos x="2194" y="233"/>
              </a:cxn>
              <a:cxn ang="0">
                <a:pos x="2250" y="327"/>
              </a:cxn>
              <a:cxn ang="0">
                <a:pos x="2305" y="431"/>
              </a:cxn>
              <a:cxn ang="0">
                <a:pos x="2361" y="540"/>
              </a:cxn>
              <a:cxn ang="0">
                <a:pos x="2416" y="653"/>
              </a:cxn>
              <a:cxn ang="0">
                <a:pos x="2472" y="764"/>
              </a:cxn>
              <a:cxn ang="0">
                <a:pos x="2527" y="870"/>
              </a:cxn>
              <a:cxn ang="0">
                <a:pos x="2583" y="969"/>
              </a:cxn>
              <a:cxn ang="0">
                <a:pos x="2638" y="1055"/>
              </a:cxn>
              <a:cxn ang="0">
                <a:pos x="2694" y="1127"/>
              </a:cxn>
              <a:cxn ang="0">
                <a:pos x="2749" y="1182"/>
              </a:cxn>
            </a:cxnLst>
            <a:rect l="0" t="0" r="r" b="b"/>
            <a:pathLst>
              <a:path w="2749" h="1237">
                <a:moveTo>
                  <a:pt x="0" y="0"/>
                </a:moveTo>
                <a:lnTo>
                  <a:pt x="28" y="2"/>
                </a:lnTo>
                <a:lnTo>
                  <a:pt x="55" y="11"/>
                </a:lnTo>
                <a:lnTo>
                  <a:pt x="84" y="22"/>
                </a:lnTo>
                <a:lnTo>
                  <a:pt x="112" y="41"/>
                </a:lnTo>
                <a:lnTo>
                  <a:pt x="139" y="63"/>
                </a:lnTo>
                <a:lnTo>
                  <a:pt x="167" y="90"/>
                </a:lnTo>
                <a:lnTo>
                  <a:pt x="194" y="121"/>
                </a:lnTo>
                <a:lnTo>
                  <a:pt x="222" y="157"/>
                </a:lnTo>
                <a:lnTo>
                  <a:pt x="250" y="195"/>
                </a:lnTo>
                <a:lnTo>
                  <a:pt x="277" y="238"/>
                </a:lnTo>
                <a:lnTo>
                  <a:pt x="306" y="285"/>
                </a:lnTo>
                <a:lnTo>
                  <a:pt x="334" y="333"/>
                </a:lnTo>
                <a:lnTo>
                  <a:pt x="361" y="384"/>
                </a:lnTo>
                <a:lnTo>
                  <a:pt x="389" y="437"/>
                </a:lnTo>
                <a:lnTo>
                  <a:pt x="417" y="492"/>
                </a:lnTo>
                <a:lnTo>
                  <a:pt x="444" y="547"/>
                </a:lnTo>
                <a:lnTo>
                  <a:pt x="473" y="602"/>
                </a:lnTo>
                <a:lnTo>
                  <a:pt x="499" y="659"/>
                </a:lnTo>
                <a:lnTo>
                  <a:pt x="528" y="715"/>
                </a:lnTo>
                <a:lnTo>
                  <a:pt x="556" y="770"/>
                </a:lnTo>
                <a:lnTo>
                  <a:pt x="583" y="824"/>
                </a:lnTo>
                <a:lnTo>
                  <a:pt x="611" y="876"/>
                </a:lnTo>
                <a:lnTo>
                  <a:pt x="639" y="926"/>
                </a:lnTo>
                <a:lnTo>
                  <a:pt x="666" y="973"/>
                </a:lnTo>
                <a:lnTo>
                  <a:pt x="695" y="1018"/>
                </a:lnTo>
                <a:lnTo>
                  <a:pt x="723" y="1059"/>
                </a:lnTo>
                <a:lnTo>
                  <a:pt x="750" y="1097"/>
                </a:lnTo>
                <a:lnTo>
                  <a:pt x="778" y="1131"/>
                </a:lnTo>
                <a:lnTo>
                  <a:pt x="805" y="1160"/>
                </a:lnTo>
                <a:lnTo>
                  <a:pt x="833" y="1185"/>
                </a:lnTo>
                <a:lnTo>
                  <a:pt x="861" y="1205"/>
                </a:lnTo>
                <a:lnTo>
                  <a:pt x="888" y="1221"/>
                </a:lnTo>
                <a:lnTo>
                  <a:pt x="917" y="1231"/>
                </a:lnTo>
                <a:lnTo>
                  <a:pt x="945" y="1236"/>
                </a:lnTo>
                <a:lnTo>
                  <a:pt x="972" y="1237"/>
                </a:lnTo>
                <a:lnTo>
                  <a:pt x="1000" y="1232"/>
                </a:lnTo>
                <a:lnTo>
                  <a:pt x="1028" y="1222"/>
                </a:lnTo>
                <a:lnTo>
                  <a:pt x="1055" y="1207"/>
                </a:lnTo>
                <a:lnTo>
                  <a:pt x="1083" y="1188"/>
                </a:lnTo>
                <a:lnTo>
                  <a:pt x="1110" y="1163"/>
                </a:lnTo>
                <a:lnTo>
                  <a:pt x="1139" y="1134"/>
                </a:lnTo>
                <a:lnTo>
                  <a:pt x="1167" y="1101"/>
                </a:lnTo>
                <a:lnTo>
                  <a:pt x="1194" y="1063"/>
                </a:lnTo>
                <a:lnTo>
                  <a:pt x="1222" y="1022"/>
                </a:lnTo>
                <a:lnTo>
                  <a:pt x="1250" y="978"/>
                </a:lnTo>
                <a:lnTo>
                  <a:pt x="1277" y="931"/>
                </a:lnTo>
                <a:lnTo>
                  <a:pt x="1306" y="882"/>
                </a:lnTo>
                <a:lnTo>
                  <a:pt x="1334" y="830"/>
                </a:lnTo>
                <a:lnTo>
                  <a:pt x="1361" y="776"/>
                </a:lnTo>
                <a:lnTo>
                  <a:pt x="1389" y="722"/>
                </a:lnTo>
                <a:lnTo>
                  <a:pt x="1416" y="666"/>
                </a:lnTo>
                <a:lnTo>
                  <a:pt x="1444" y="609"/>
                </a:lnTo>
                <a:lnTo>
                  <a:pt x="1472" y="553"/>
                </a:lnTo>
                <a:lnTo>
                  <a:pt x="1499" y="497"/>
                </a:lnTo>
                <a:lnTo>
                  <a:pt x="1528" y="443"/>
                </a:lnTo>
                <a:lnTo>
                  <a:pt x="1556" y="390"/>
                </a:lnTo>
                <a:lnTo>
                  <a:pt x="1583" y="338"/>
                </a:lnTo>
                <a:lnTo>
                  <a:pt x="1611" y="290"/>
                </a:lnTo>
                <a:lnTo>
                  <a:pt x="1639" y="244"/>
                </a:lnTo>
                <a:lnTo>
                  <a:pt x="1666" y="201"/>
                </a:lnTo>
                <a:lnTo>
                  <a:pt x="1694" y="161"/>
                </a:lnTo>
                <a:lnTo>
                  <a:pt x="1721" y="124"/>
                </a:lnTo>
                <a:lnTo>
                  <a:pt x="1750" y="93"/>
                </a:lnTo>
                <a:lnTo>
                  <a:pt x="1778" y="65"/>
                </a:lnTo>
                <a:lnTo>
                  <a:pt x="1805" y="43"/>
                </a:lnTo>
                <a:lnTo>
                  <a:pt x="1833" y="25"/>
                </a:lnTo>
                <a:lnTo>
                  <a:pt x="1861" y="12"/>
                </a:lnTo>
                <a:lnTo>
                  <a:pt x="1888" y="3"/>
                </a:lnTo>
                <a:lnTo>
                  <a:pt x="1916" y="0"/>
                </a:lnTo>
                <a:lnTo>
                  <a:pt x="1945" y="2"/>
                </a:lnTo>
                <a:lnTo>
                  <a:pt x="1972" y="8"/>
                </a:lnTo>
                <a:lnTo>
                  <a:pt x="2000" y="21"/>
                </a:lnTo>
                <a:lnTo>
                  <a:pt x="2027" y="39"/>
                </a:lnTo>
                <a:lnTo>
                  <a:pt x="2055" y="60"/>
                </a:lnTo>
                <a:lnTo>
                  <a:pt x="2083" y="86"/>
                </a:lnTo>
                <a:lnTo>
                  <a:pt x="2110" y="117"/>
                </a:lnTo>
                <a:lnTo>
                  <a:pt x="2139" y="152"/>
                </a:lnTo>
                <a:lnTo>
                  <a:pt x="2167" y="191"/>
                </a:lnTo>
                <a:lnTo>
                  <a:pt x="2194" y="233"/>
                </a:lnTo>
                <a:lnTo>
                  <a:pt x="2222" y="279"/>
                </a:lnTo>
                <a:lnTo>
                  <a:pt x="2250" y="327"/>
                </a:lnTo>
                <a:lnTo>
                  <a:pt x="2277" y="378"/>
                </a:lnTo>
                <a:lnTo>
                  <a:pt x="2305" y="431"/>
                </a:lnTo>
                <a:lnTo>
                  <a:pt x="2332" y="485"/>
                </a:lnTo>
                <a:lnTo>
                  <a:pt x="2361" y="540"/>
                </a:lnTo>
                <a:lnTo>
                  <a:pt x="2389" y="596"/>
                </a:lnTo>
                <a:lnTo>
                  <a:pt x="2416" y="653"/>
                </a:lnTo>
                <a:lnTo>
                  <a:pt x="2444" y="709"/>
                </a:lnTo>
                <a:lnTo>
                  <a:pt x="2472" y="764"/>
                </a:lnTo>
                <a:lnTo>
                  <a:pt x="2499" y="817"/>
                </a:lnTo>
                <a:lnTo>
                  <a:pt x="2527" y="870"/>
                </a:lnTo>
                <a:lnTo>
                  <a:pt x="2556" y="920"/>
                </a:lnTo>
                <a:lnTo>
                  <a:pt x="2583" y="969"/>
                </a:lnTo>
                <a:lnTo>
                  <a:pt x="2611" y="1013"/>
                </a:lnTo>
                <a:lnTo>
                  <a:pt x="2638" y="1055"/>
                </a:lnTo>
                <a:lnTo>
                  <a:pt x="2666" y="1092"/>
                </a:lnTo>
                <a:lnTo>
                  <a:pt x="2694" y="1127"/>
                </a:lnTo>
                <a:lnTo>
                  <a:pt x="2721" y="1157"/>
                </a:lnTo>
                <a:lnTo>
                  <a:pt x="2749" y="1182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4"/>
          <p:cNvGrpSpPr/>
          <p:nvPr/>
        </p:nvGrpSpPr>
        <p:grpSpPr bwMode="auto">
          <a:xfrm>
            <a:off x="3035269" y="2970211"/>
            <a:ext cx="3048000" cy="690563"/>
            <a:chOff x="0" y="0"/>
            <a:chExt cx="1920" cy="435"/>
          </a:xfrm>
        </p:grpSpPr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0" y="273"/>
              <a:ext cx="1920" cy="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6" name="Object 26"/>
            <p:cNvGraphicFramePr>
              <a:graphicFrameLocks noChangeAspect="1"/>
            </p:cNvGraphicFramePr>
            <p:nvPr/>
          </p:nvGraphicFramePr>
          <p:xfrm>
            <a:off x="733" y="0"/>
            <a:ext cx="343" cy="435"/>
          </p:xfrm>
          <a:graphic>
            <a:graphicData uri="http://schemas.openxmlformats.org/presentationml/2006/ole">
              <p:oleObj spid="_x0000_s7240" r:id="rId6" imgW="3352800" imgH="4267200" progId="Equation.3">
                <p:embed/>
              </p:oleObj>
            </a:graphicData>
          </a:graphic>
        </p:graphicFrame>
      </p:grp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00034" y="857232"/>
            <a:ext cx="835824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FFFF07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波传播方向上</a:t>
            </a:r>
            <a:r>
              <a:rPr lang="zh-CN" altLang="en-US" sz="28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相邻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两振动状态完全相同的质点间的距离（一完整波的长度），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两质点间的相位差是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714876" y="214290"/>
            <a:ext cx="2057400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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波长</a:t>
            </a:r>
          </a:p>
        </p:txBody>
      </p:sp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6215074" y="214290"/>
          <a:ext cx="360363" cy="461962"/>
        </p:xfrm>
        <a:graphic>
          <a:graphicData uri="http://schemas.openxmlformats.org/presentationml/2006/ole">
            <p:oleObj spid="_x0000_s7241" r:id="rId7" imgW="3352800" imgH="4267200" progId="Equation.3">
              <p:embed/>
            </p:oleObj>
          </a:graphicData>
        </a:graphic>
      </p:graphicFrame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71538" y="142852"/>
            <a:ext cx="4000528" cy="6601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描述波动的物理量   </a:t>
            </a:r>
          </a:p>
        </p:txBody>
      </p:sp>
      <p:sp>
        <p:nvSpPr>
          <p:cNvPr id="32" name="Text Box 153"/>
          <p:cNvSpPr txBox="1">
            <a:spLocks noChangeArrowheads="1"/>
          </p:cNvSpPr>
          <p:nvPr/>
        </p:nvSpPr>
        <p:spPr bwMode="auto">
          <a:xfrm>
            <a:off x="428596" y="5072074"/>
            <a:ext cx="83693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横波：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相邻两个波峰或相邻两个波谷中心间的距离</a:t>
            </a:r>
          </a:p>
        </p:txBody>
      </p:sp>
      <p:sp>
        <p:nvSpPr>
          <p:cNvPr id="33" name="Text Box 154"/>
          <p:cNvSpPr txBox="1">
            <a:spLocks noChangeArrowheads="1"/>
          </p:cNvSpPr>
          <p:nvPr/>
        </p:nvSpPr>
        <p:spPr bwMode="auto">
          <a:xfrm>
            <a:off x="368300" y="5630874"/>
            <a:ext cx="83693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纵波：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相邻两个密部中心或两个疏部中心间的距离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7" grpId="0" autoUpdateAnimBg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429124" y="214290"/>
            <a:ext cx="335758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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周期 、频率</a:t>
            </a:r>
            <a:endParaRPr lang="en-US" altLang="zh-CN" sz="3200" i="1" dirty="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42910" y="1142984"/>
            <a:ext cx="77724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周期：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波前进一个波长距离所需的时间，或一完整波通过波线上某点所需的时间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786050" y="2285992"/>
            <a:ext cx="3036887" cy="1282700"/>
            <a:chOff x="0" y="0"/>
            <a:chExt cx="1616" cy="548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3" name="Group 5"/>
            <p:cNvGrpSpPr/>
            <p:nvPr/>
          </p:nvGrpSpPr>
          <p:grpSpPr bwMode="auto">
            <a:xfrm>
              <a:off x="0" y="32"/>
              <a:ext cx="1616" cy="480"/>
              <a:chOff x="0" y="0"/>
              <a:chExt cx="1392" cy="480"/>
            </a:xfrm>
            <a:grpFill/>
          </p:grpSpPr>
          <p:sp>
            <p:nvSpPr>
              <p:cNvPr id="1741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48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en-US" sz="3200">
                  <a:solidFill>
                    <a:srgbClr val="F90D40"/>
                  </a:solidFill>
                </a:endParaRPr>
              </a:p>
              <a:p>
                <a:endParaRPr lang="zh-CN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15" name="Rectangle 7"/>
              <p:cNvSpPr>
                <a:spLocks noChangeArrowheads="1"/>
              </p:cNvSpPr>
              <p:nvPr/>
            </p:nvSpPr>
            <p:spPr bwMode="auto">
              <a:xfrm>
                <a:off x="336" y="48"/>
                <a:ext cx="903" cy="24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lang="zh-CN" altLang="en-US" sz="3200" i="1">
                  <a:solidFill>
                    <a:srgbClr val="F90D40"/>
                  </a:solidFill>
                </a:endParaRPr>
              </a:p>
            </p:txBody>
          </p:sp>
        </p:grpSp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401" y="0"/>
            <a:ext cx="888" cy="548"/>
          </p:xfrm>
          <a:graphic>
            <a:graphicData uri="http://schemas.openxmlformats.org/presentationml/2006/ole">
              <p:oleObj spid="_x0000_s9274" r:id="rId3" imgW="11887200" imgH="7315200" progId="Equation.3">
                <p:embed/>
              </p:oleObj>
            </a:graphicData>
          </a:graphic>
        </p:graphicFrame>
      </p:grpSp>
      <p:grpSp>
        <p:nvGrpSpPr>
          <p:cNvPr id="4" name="Group 9"/>
          <p:cNvGrpSpPr/>
          <p:nvPr/>
        </p:nvGrpSpPr>
        <p:grpSpPr bwMode="auto">
          <a:xfrm>
            <a:off x="920750" y="3629025"/>
            <a:ext cx="5651514" cy="579438"/>
            <a:chOff x="0" y="0"/>
            <a:chExt cx="4518" cy="365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451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频率</a:t>
              </a:r>
              <a:endPara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806" y="54"/>
            <a:ext cx="280" cy="308"/>
          </p:xfrm>
          <a:graphic>
            <a:graphicData uri="http://schemas.openxmlformats.org/presentationml/2006/ole">
              <p:oleObj spid="_x0000_s9275" r:id="rId4" imgW="3048000" imgH="3352800" progId="Equation.3">
                <p:embed/>
              </p:oleObj>
            </a:graphicData>
          </a:graphic>
        </p:graphicFrame>
      </p:grpSp>
      <p:grpSp>
        <p:nvGrpSpPr>
          <p:cNvPr id="5" name="Group 12"/>
          <p:cNvGrpSpPr/>
          <p:nvPr/>
        </p:nvGrpSpPr>
        <p:grpSpPr bwMode="auto">
          <a:xfrm>
            <a:off x="889000" y="4206875"/>
            <a:ext cx="7481888" cy="1131888"/>
            <a:chOff x="0" y="0"/>
            <a:chExt cx="4713" cy="713"/>
          </a:xfrm>
        </p:grpSpPr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4713" cy="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tx1"/>
                  </a:solidFill>
                </a:rPr>
                <a:t>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单位时间内波向前传播的完整波的数目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内向前传播了几个波长）</a:t>
              </a:r>
            </a:p>
          </p:txBody>
        </p:sp>
        <p:graphicFrame>
          <p:nvGraphicFramePr>
            <p:cNvPr id="17422" name="Object 14"/>
            <p:cNvGraphicFramePr>
              <a:graphicFrameLocks noChangeAspect="1"/>
            </p:cNvGraphicFramePr>
            <p:nvPr/>
          </p:nvGraphicFramePr>
          <p:xfrm>
            <a:off x="475" y="455"/>
            <a:ext cx="151" cy="208"/>
          </p:xfrm>
          <a:graphic>
            <a:graphicData uri="http://schemas.openxmlformats.org/presentationml/2006/ole">
              <p:oleObj spid="_x0000_s9276" r:id="rId5" imgW="2438400" imgH="3352800" progId="Equation.3">
                <p:embed/>
              </p:oleObj>
            </a:graphicData>
          </a:graphic>
        </p:graphicFrame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071538" y="142852"/>
            <a:ext cx="4000528" cy="6601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描述波动的物理量   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929322" y="4786322"/>
          <a:ext cx="1143008" cy="1125008"/>
        </p:xfrm>
        <a:graphic>
          <a:graphicData uri="http://schemas.openxmlformats.org/presentationml/2006/ole">
            <p:oleObj spid="_x0000_s9277" name="Equation" r:id="rId6" imgW="9753600" imgH="944880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429124" y="214290"/>
            <a:ext cx="223651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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波速</a:t>
            </a: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3200" dirty="0">
              <a:solidFill>
                <a:srgbClr val="FFFF0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786446" y="285728"/>
          <a:ext cx="422275" cy="465137"/>
        </p:xfrm>
        <a:graphic>
          <a:graphicData uri="http://schemas.openxmlformats.org/presentationml/2006/ole">
            <p:oleObj spid="_x0000_s10309" r:id="rId3" imgW="3048000" imgH="3352800" progId="Equation.3">
              <p:embed/>
            </p:oleObj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1114475" y="3810332"/>
            <a:ext cx="6729413" cy="2124075"/>
            <a:chOff x="0" y="0"/>
            <a:chExt cx="4239" cy="1338"/>
          </a:xfrm>
        </p:grpSpPr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887" y="862"/>
              <a:ext cx="964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钢铁中</a:t>
              </a:r>
              <a:r>
                <a:rPr lang="zh-CN" altLang="en-US" sz="3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797" y="367"/>
              <a:ext cx="85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水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中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2678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</a:rPr>
                <a:t>　　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例如，声波在空气中</a:t>
              </a:r>
            </a:p>
          </p:txBody>
        </p:sp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2256" y="528"/>
            <a:ext cx="72" cy="136"/>
          </p:xfrm>
          <a:graphic>
            <a:graphicData uri="http://schemas.openxmlformats.org/presentationml/2006/ole">
              <p:oleObj spid="_x0000_s10310" r:id="rId4" imgW="2743200" imgH="5181600" progId="Equation.3">
                <p:embed/>
              </p:oleObj>
            </a:graphicData>
          </a:graphic>
        </p:graphicFrame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2931" y="7"/>
            <a:ext cx="1120" cy="396"/>
          </p:xfrm>
          <a:graphic>
            <a:graphicData uri="http://schemas.openxmlformats.org/presentationml/2006/ole">
              <p:oleObj spid="_x0000_s10311" r:id="rId5" imgW="15544800" imgH="5486400" progId="Equation.3">
                <p:embed/>
              </p:oleObj>
            </a:graphicData>
          </a:graphic>
        </p:graphicFrame>
        <p:graphicFrame>
          <p:nvGraphicFramePr>
            <p:cNvPr id="18444" name="Object 12"/>
            <p:cNvGraphicFramePr>
              <a:graphicFrameLocks noChangeAspect="1"/>
            </p:cNvGraphicFramePr>
            <p:nvPr/>
          </p:nvGraphicFramePr>
          <p:xfrm>
            <a:off x="2935" y="474"/>
            <a:ext cx="1272" cy="396"/>
          </p:xfrm>
          <a:graphic>
            <a:graphicData uri="http://schemas.openxmlformats.org/presentationml/2006/ole">
              <p:oleObj spid="_x0000_s10312" r:id="rId6" imgW="17678400" imgH="5486400" progId="Equation.3">
                <p:embed/>
              </p:oleObj>
            </a:graphicData>
          </a:graphic>
        </p:graphicFrame>
        <p:graphicFrame>
          <p:nvGraphicFramePr>
            <p:cNvPr id="18445" name="Object 13"/>
            <p:cNvGraphicFramePr>
              <a:graphicFrameLocks noChangeAspect="1"/>
            </p:cNvGraphicFramePr>
            <p:nvPr/>
          </p:nvGraphicFramePr>
          <p:xfrm>
            <a:off x="2924" y="942"/>
            <a:ext cx="1315" cy="396"/>
          </p:xfrm>
          <a:graphic>
            <a:graphicData uri="http://schemas.openxmlformats.org/presentationml/2006/ole">
              <p:oleObj spid="_x0000_s10313" r:id="rId7" imgW="18288000" imgH="5486400" progId="Equation.3">
                <p:embed/>
              </p:oleObj>
            </a:graphicData>
          </a:graphic>
        </p:graphicFrame>
      </p:grp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071538" y="142852"/>
            <a:ext cx="4000528" cy="6601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描述波动的物理量   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808110" y="1164536"/>
            <a:ext cx="7527780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波速：</a:t>
            </a:r>
            <a:r>
              <a:rPr kumimoji="1"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波在介质中传播的速度，即某一振动状态（即振动相位）在单位时间内所传播的距离</a:t>
            </a:r>
            <a:r>
              <a:rPr kumimoji="1" lang="en-US" altLang="zh-CN" sz="32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971600" y="3167390"/>
            <a:ext cx="335758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波速由介质决定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71538" y="142852"/>
            <a:ext cx="4148138" cy="624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四个物理量的联系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928662" y="1142984"/>
          <a:ext cx="1371600" cy="611187"/>
        </p:xfrm>
        <a:graphic>
          <a:graphicData uri="http://schemas.openxmlformats.org/presentationml/2006/ole">
            <p:oleObj spid="_x0000_s16427" r:id="rId3" imgW="11582400" imgH="518160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786050" y="1000108"/>
          <a:ext cx="1917700" cy="1033462"/>
        </p:xfrm>
        <a:graphic>
          <a:graphicData uri="http://schemas.openxmlformats.org/presentationml/2006/ole">
            <p:oleObj spid="_x0000_s16428" r:id="rId4" imgW="17678400" imgH="94488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286380" y="1000108"/>
          <a:ext cx="1727200" cy="1065212"/>
        </p:xfrm>
        <a:graphic>
          <a:graphicData uri="http://schemas.openxmlformats.org/presentationml/2006/ole">
            <p:oleObj spid="_x0000_s16429" r:id="rId5" imgW="17068800" imgH="9448800" progId="Equation.3">
              <p:embed/>
            </p:oleObj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571472" y="1928802"/>
            <a:ext cx="1828800" cy="1066800"/>
            <a:chOff x="0" y="0"/>
            <a:chExt cx="1152" cy="672"/>
          </a:xfrm>
        </p:grpSpPr>
        <p:sp>
          <p:nvSpPr>
            <p:cNvPr id="24583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88" y="144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/>
                <a:t>注意</a:t>
              </a:r>
            </a:p>
          </p:txBody>
        </p:sp>
      </p:grp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310581" y="2306055"/>
            <a:ext cx="636587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周期或频率只决定于波源的振动</a:t>
            </a:r>
            <a:endParaRPr lang="zh-CN" altLang="en-US" sz="32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310581" y="3135583"/>
            <a:ext cx="5968661" cy="583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波速决定于介质的性质</a:t>
            </a:r>
          </a:p>
        </p:txBody>
      </p:sp>
      <p:sp>
        <p:nvSpPr>
          <p:cNvPr id="18" name="矩形 17"/>
          <p:cNvSpPr/>
          <p:nvPr/>
        </p:nvSpPr>
        <p:spPr>
          <a:xfrm>
            <a:off x="455278" y="3719240"/>
            <a:ext cx="8437202" cy="257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：由波的形成过程可知，波源振动时，经过一个振动周期，波沿波线传出一个完整的波形，所以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波的传播周期（或频率）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波源的振动周期（或频率）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波在不同的介质中其传播周期（或频率）不变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14348" y="857232"/>
            <a:ext cx="8240712" cy="24560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在室温下，已知空气中的声速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340 m﹒s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，水中的声速  为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1450 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﹒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3200" b="1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，求频率为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200 Hz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2000 Hz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的声波在空气中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和水中的波长各为多少？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7358082" y="857232"/>
          <a:ext cx="476250" cy="673100"/>
        </p:xfrm>
        <a:graphic>
          <a:graphicData uri="http://schemas.openxmlformats.org/presentationml/2006/ole">
            <p:oleObj spid="_x0000_s17464" r:id="rId3" imgW="3657600" imgH="51816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429256" y="1428736"/>
          <a:ext cx="514350" cy="673100"/>
        </p:xfrm>
        <a:graphic>
          <a:graphicData uri="http://schemas.openxmlformats.org/presentationml/2006/ole">
            <p:oleObj spid="_x0000_s17465" r:id="rId4" imgW="3962400" imgH="5181600" progId="Equation.3">
              <p:embed/>
            </p:oleObj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962025" y="3357108"/>
            <a:ext cx="6538913" cy="1725683"/>
            <a:chOff x="0" y="6"/>
            <a:chExt cx="4119" cy="1645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0" y="14"/>
              <a:ext cx="4119" cy="16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CC0000"/>
                  </a:solidFill>
                </a:rPr>
                <a:t> </a:t>
              </a: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 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由      ，频率为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200 Hz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2 000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Hz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的声波在空气中的波长</a:t>
              </a:r>
            </a:p>
            <a:p>
              <a:pPr algn="l">
                <a:lnSpc>
                  <a:spcPct val="120000"/>
                </a:lnSpc>
              </a:pP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924" y="6"/>
            <a:ext cx="625" cy="633"/>
          </p:xfrm>
          <a:graphic>
            <a:graphicData uri="http://schemas.openxmlformats.org/presentationml/2006/ole">
              <p:oleObj spid="_x0000_s17466" r:id="rId5" imgW="11582400" imgH="7315200" progId="Equation.3">
                <p:embed/>
              </p:oleObj>
            </a:graphicData>
          </a:graphic>
        </p:graphicFrame>
      </p:grp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214546" y="4714884"/>
          <a:ext cx="4560888" cy="1155700"/>
        </p:xfrm>
        <a:graphic>
          <a:graphicData uri="http://schemas.openxmlformats.org/presentationml/2006/ole">
            <p:oleObj spid="_x0000_s17467" r:id="rId6" imgW="36880800" imgH="1036320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011363" y="1122363"/>
          <a:ext cx="2860675" cy="1150937"/>
        </p:xfrm>
        <a:graphic>
          <a:graphicData uri="http://schemas.openxmlformats.org/presentationml/2006/ole">
            <p:oleObj spid="_x0000_s18475" r:id="rId3" imgW="26517600" imgH="10363200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009775" y="3290888"/>
          <a:ext cx="4694238" cy="1141412"/>
        </p:xfrm>
        <a:graphic>
          <a:graphicData uri="http://schemas.openxmlformats.org/presentationml/2006/ole">
            <p:oleObj spid="_x0000_s18476" r:id="rId4" imgW="40843200" imgH="103632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055813" y="4868863"/>
          <a:ext cx="3024187" cy="1190625"/>
        </p:xfrm>
        <a:graphic>
          <a:graphicData uri="http://schemas.openxmlformats.org/presentationml/2006/ole">
            <p:oleObj spid="_x0000_s18477" r:id="rId5" imgW="29260800" imgH="10363200" progId="Equation.3">
              <p:embed/>
            </p:oleObj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90625" y="2338388"/>
            <a:ext cx="288925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在水中的波长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71538" y="214290"/>
            <a:ext cx="7840663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波的几何描述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42910" y="928670"/>
            <a:ext cx="44323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波射线</a:t>
            </a: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（波线）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724400" y="4373563"/>
            <a:ext cx="2209800" cy="1066800"/>
            <a:chOff x="0" y="0"/>
            <a:chExt cx="3480" cy="1680"/>
          </a:xfrm>
        </p:grpSpPr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0" y="0"/>
              <a:ext cx="3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0" y="1680"/>
              <a:ext cx="3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0" y="840"/>
              <a:ext cx="3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105400" y="4068763"/>
            <a:ext cx="1066800" cy="1600200"/>
            <a:chOff x="0" y="0"/>
            <a:chExt cx="1680" cy="2520"/>
          </a:xfrm>
        </p:grpSpPr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840" y="0"/>
              <a:ext cx="0" cy="2520"/>
            </a:xfrm>
            <a:prstGeom prst="line">
              <a:avLst/>
            </a:prstGeom>
            <a:noFill/>
            <a:ln w="38100">
              <a:solidFill>
                <a:srgbClr val="F90D4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1680" y="0"/>
              <a:ext cx="0" cy="2520"/>
            </a:xfrm>
            <a:prstGeom prst="line">
              <a:avLst/>
            </a:prstGeom>
            <a:noFill/>
            <a:ln w="38100">
              <a:solidFill>
                <a:srgbClr val="F90D4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0" y="0"/>
              <a:ext cx="0" cy="2520"/>
            </a:xfrm>
            <a:prstGeom prst="line">
              <a:avLst/>
            </a:prstGeom>
            <a:noFill/>
            <a:ln w="38100">
              <a:solidFill>
                <a:srgbClr val="F90D4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965200" y="3713163"/>
            <a:ext cx="2698750" cy="2667000"/>
            <a:chOff x="0" y="0"/>
            <a:chExt cx="4248" cy="4200"/>
          </a:xfrm>
        </p:grpSpPr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810" y="840"/>
              <a:ext cx="2520" cy="2520"/>
            </a:xfrm>
            <a:prstGeom prst="ellipse">
              <a:avLst/>
            </a:prstGeom>
            <a:noFill/>
            <a:ln w="38100">
              <a:solidFill>
                <a:srgbClr val="F90D4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0" y="0"/>
              <a:ext cx="4248" cy="4200"/>
            </a:xfrm>
            <a:prstGeom prst="ellipse">
              <a:avLst/>
            </a:prstGeom>
            <a:noFill/>
            <a:ln w="38100">
              <a:solidFill>
                <a:srgbClr val="F90D4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641350" y="3332163"/>
            <a:ext cx="3429000" cy="3429000"/>
            <a:chOff x="0" y="0"/>
            <a:chExt cx="2160" cy="2160"/>
          </a:xfrm>
        </p:grpSpPr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V="1">
              <a:off x="1056" y="0"/>
              <a:ext cx="0" cy="21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0" y="1104"/>
              <a:ext cx="216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V="1">
              <a:off x="336" y="240"/>
              <a:ext cx="1440" cy="16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 flipH="1" flipV="1">
              <a:off x="288" y="288"/>
              <a:ext cx="1536" cy="16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1008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214810" y="857232"/>
            <a:ext cx="3292475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波的传播方向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71472" y="1643050"/>
            <a:ext cx="350046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波面</a:t>
            </a: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（同相面）</a:t>
            </a:r>
            <a:endParaRPr lang="zh-CN" altLang="en-US" sz="2800" b="1" dirty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3929058" y="1571612"/>
            <a:ext cx="4714908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振动相位相同的点组成的面</a:t>
            </a:r>
          </a:p>
        </p:txBody>
      </p:sp>
      <p:sp>
        <p:nvSpPr>
          <p:cNvPr id="26" name="矩形 25"/>
          <p:cNvSpPr/>
          <p:nvPr/>
        </p:nvSpPr>
        <p:spPr>
          <a:xfrm>
            <a:off x="500034" y="2357430"/>
            <a:ext cx="3143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波阵面（波前）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Group 26"/>
          <p:cNvGrpSpPr/>
          <p:nvPr/>
        </p:nvGrpSpPr>
        <p:grpSpPr bwMode="auto">
          <a:xfrm>
            <a:off x="3643306" y="5500702"/>
            <a:ext cx="1014966" cy="746969"/>
            <a:chOff x="0" y="0"/>
            <a:chExt cx="1599" cy="1175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0" y="0"/>
              <a:ext cx="788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38" y="449"/>
              <a:ext cx="1261" cy="7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波前</a:t>
              </a:r>
            </a:p>
          </p:txBody>
        </p:sp>
      </p:grpSp>
      <p:grpSp>
        <p:nvGrpSpPr>
          <p:cNvPr id="30" name="Group 26"/>
          <p:cNvGrpSpPr/>
          <p:nvPr/>
        </p:nvGrpSpPr>
        <p:grpSpPr bwMode="auto">
          <a:xfrm>
            <a:off x="6215074" y="5286388"/>
            <a:ext cx="1014966" cy="746969"/>
            <a:chOff x="0" y="0"/>
            <a:chExt cx="1599" cy="1175"/>
          </a:xfrm>
        </p:grpSpPr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0" y="0"/>
              <a:ext cx="788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38" y="449"/>
              <a:ext cx="1261" cy="7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波前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4000496" y="2285992"/>
            <a:ext cx="45005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某一时刻由波源最初振动状态传到的各点所连成的曲面。波前是最前面的波阵面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69" grpId="0" autoUpdateAnimBg="0"/>
      <p:bldP spid="27670" grpId="0" autoUpdateAnimBg="0"/>
      <p:bldP spid="27671" grpId="0" autoUpdateAnimBg="0"/>
      <p:bldP spid="26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 bwMode="auto">
          <a:xfrm>
            <a:off x="928662" y="2786058"/>
            <a:ext cx="7072362" cy="3429000"/>
            <a:chOff x="0" y="0"/>
            <a:chExt cx="11127" cy="5400"/>
          </a:xfrm>
        </p:grpSpPr>
        <p:grpSp>
          <p:nvGrpSpPr>
            <p:cNvPr id="4" name="Group 6"/>
            <p:cNvGrpSpPr/>
            <p:nvPr/>
          </p:nvGrpSpPr>
          <p:grpSpPr bwMode="auto">
            <a:xfrm>
              <a:off x="7647" y="1640"/>
              <a:ext cx="3480" cy="1680"/>
              <a:chOff x="0" y="0"/>
              <a:chExt cx="3480" cy="1680"/>
            </a:xfrm>
          </p:grpSpPr>
          <p:sp>
            <p:nvSpPr>
              <p:cNvPr id="28679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348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348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1" name="Line 9"/>
              <p:cNvSpPr>
                <a:spLocks noChangeShapeType="1"/>
              </p:cNvSpPr>
              <p:nvPr/>
            </p:nvSpPr>
            <p:spPr bwMode="auto">
              <a:xfrm>
                <a:off x="0" y="840"/>
                <a:ext cx="348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0"/>
            <p:cNvGrpSpPr/>
            <p:nvPr/>
          </p:nvGrpSpPr>
          <p:grpSpPr bwMode="auto">
            <a:xfrm>
              <a:off x="8247" y="1160"/>
              <a:ext cx="1680" cy="2520"/>
              <a:chOff x="0" y="0"/>
              <a:chExt cx="1680" cy="2520"/>
            </a:xfrm>
          </p:grpSpPr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>
                <a:off x="840" y="0"/>
                <a:ext cx="0" cy="2520"/>
              </a:xfrm>
              <a:prstGeom prst="line">
                <a:avLst/>
              </a:prstGeom>
              <a:noFill/>
              <a:ln w="38100">
                <a:solidFill>
                  <a:srgbClr val="F90D4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2520"/>
              </a:xfrm>
              <a:prstGeom prst="line">
                <a:avLst/>
              </a:prstGeom>
              <a:noFill/>
              <a:ln w="38100">
                <a:solidFill>
                  <a:srgbClr val="F90D4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520"/>
              </a:xfrm>
              <a:prstGeom prst="line">
                <a:avLst/>
              </a:prstGeom>
              <a:noFill/>
              <a:ln w="38100">
                <a:solidFill>
                  <a:srgbClr val="F90D4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4"/>
            <p:cNvGrpSpPr/>
            <p:nvPr/>
          </p:nvGrpSpPr>
          <p:grpSpPr bwMode="auto">
            <a:xfrm>
              <a:off x="510" y="600"/>
              <a:ext cx="4248" cy="4200"/>
              <a:chOff x="0" y="0"/>
              <a:chExt cx="4248" cy="4200"/>
            </a:xfrm>
          </p:grpSpPr>
          <p:sp>
            <p:nvSpPr>
              <p:cNvPr id="28687" name="Oval 15"/>
              <p:cNvSpPr>
                <a:spLocks noChangeArrowheads="1"/>
              </p:cNvSpPr>
              <p:nvPr/>
            </p:nvSpPr>
            <p:spPr bwMode="auto">
              <a:xfrm>
                <a:off x="810" y="840"/>
                <a:ext cx="2520" cy="2520"/>
              </a:xfrm>
              <a:prstGeom prst="ellipse">
                <a:avLst/>
              </a:prstGeom>
              <a:noFill/>
              <a:ln w="38100">
                <a:solidFill>
                  <a:srgbClr val="F90D4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8" name="Oval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8" cy="4200"/>
              </a:xfrm>
              <a:prstGeom prst="ellipse">
                <a:avLst/>
              </a:prstGeom>
              <a:noFill/>
              <a:ln w="38100">
                <a:solidFill>
                  <a:srgbClr val="F90D4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"/>
            <p:cNvGrpSpPr/>
            <p:nvPr/>
          </p:nvGrpSpPr>
          <p:grpSpPr bwMode="auto">
            <a:xfrm>
              <a:off x="0" y="0"/>
              <a:ext cx="5400" cy="5400"/>
              <a:chOff x="0" y="0"/>
              <a:chExt cx="2160" cy="2160"/>
            </a:xfrm>
          </p:grpSpPr>
          <p:sp>
            <p:nvSpPr>
              <p:cNvPr id="28690" name="Line 18"/>
              <p:cNvSpPr>
                <a:spLocks noChangeShapeType="1"/>
              </p:cNvSpPr>
              <p:nvPr/>
            </p:nvSpPr>
            <p:spPr bwMode="auto">
              <a:xfrm flipV="1">
                <a:off x="1056" y="0"/>
                <a:ext cx="0" cy="21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1" name="Line 19"/>
              <p:cNvSpPr>
                <a:spLocks noChangeShapeType="1"/>
              </p:cNvSpPr>
              <p:nvPr/>
            </p:nvSpPr>
            <p:spPr bwMode="auto">
              <a:xfrm>
                <a:off x="0" y="1104"/>
                <a:ext cx="21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2" name="Line 20"/>
              <p:cNvSpPr>
                <a:spLocks noChangeShapeType="1"/>
              </p:cNvSpPr>
              <p:nvPr/>
            </p:nvSpPr>
            <p:spPr bwMode="auto">
              <a:xfrm flipV="1">
                <a:off x="336" y="240"/>
                <a:ext cx="1440" cy="16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3" name="Line 21"/>
              <p:cNvSpPr>
                <a:spLocks noChangeShapeType="1"/>
              </p:cNvSpPr>
              <p:nvPr/>
            </p:nvSpPr>
            <p:spPr bwMode="auto">
              <a:xfrm flipH="1" flipV="1">
                <a:off x="288" y="288"/>
                <a:ext cx="1536" cy="16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4" name="Oval 22"/>
              <p:cNvSpPr>
                <a:spLocks noChangeArrowheads="1"/>
              </p:cNvSpPr>
              <p:nvPr/>
            </p:nvSpPr>
            <p:spPr bwMode="auto">
              <a:xfrm>
                <a:off x="1008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3"/>
          <p:cNvGrpSpPr/>
          <p:nvPr/>
        </p:nvGrpSpPr>
        <p:grpSpPr bwMode="auto">
          <a:xfrm>
            <a:off x="7229474" y="4648203"/>
            <a:ext cx="1626231" cy="848355"/>
            <a:chOff x="0" y="0"/>
            <a:chExt cx="2562" cy="1337"/>
          </a:xfrm>
        </p:grpSpPr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0" y="0"/>
              <a:ext cx="114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1140" y="512"/>
              <a:ext cx="1422" cy="8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800" dirty="0"/>
                <a:t>波前</a:t>
              </a: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3795712" y="5068891"/>
            <a:ext cx="1626231" cy="848684"/>
            <a:chOff x="0" y="0"/>
            <a:chExt cx="2562" cy="1335"/>
          </a:xfrm>
        </p:grpSpPr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0" y="0"/>
              <a:ext cx="114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1140" y="512"/>
              <a:ext cx="1422" cy="8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800" dirty="0"/>
                <a:t>波前</a:t>
              </a:r>
            </a:p>
          </p:txBody>
        </p:sp>
      </p:grp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071538" y="214290"/>
            <a:ext cx="7840663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波线和波阵面的性质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785786" y="2143116"/>
            <a:ext cx="7215238" cy="7386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）各向同性介质中，波线垂直于波阵面</a:t>
            </a:r>
            <a:r>
              <a:rPr kumimoji="1"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928662" y="1500174"/>
            <a:ext cx="5596404" cy="637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）波阵面的推进即为波的传播</a:t>
            </a:r>
            <a:r>
              <a:rPr kumimoji="1"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857224" y="857232"/>
            <a:ext cx="7696200" cy="637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）同一波阵面上各点振动状态相同</a:t>
            </a:r>
            <a:r>
              <a:rPr kumimoji="1"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77900" y="1044575"/>
            <a:ext cx="7543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分类（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平面波    波阵面为平面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165225" y="3622675"/>
            <a:ext cx="2209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165225" y="4689475"/>
            <a:ext cx="2209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165225" y="4156075"/>
            <a:ext cx="2209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079625" y="3317875"/>
            <a:ext cx="0" cy="1600200"/>
          </a:xfrm>
          <a:prstGeom prst="line">
            <a:avLst/>
          </a:prstGeom>
          <a:noFill/>
          <a:ln w="38100">
            <a:solidFill>
              <a:srgbClr val="F90D4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613025" y="3317875"/>
            <a:ext cx="0" cy="1600200"/>
          </a:xfrm>
          <a:prstGeom prst="line">
            <a:avLst/>
          </a:prstGeom>
          <a:noFill/>
          <a:ln w="38100">
            <a:solidFill>
              <a:srgbClr val="F90D4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546225" y="3317875"/>
            <a:ext cx="0" cy="1600200"/>
          </a:xfrm>
          <a:prstGeom prst="line">
            <a:avLst/>
          </a:prstGeom>
          <a:noFill/>
          <a:ln w="38100">
            <a:solidFill>
              <a:srgbClr val="F90D4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5524500" y="3330575"/>
            <a:ext cx="1600200" cy="1600200"/>
          </a:xfrm>
          <a:prstGeom prst="ellipse">
            <a:avLst/>
          </a:prstGeom>
          <a:noFill/>
          <a:ln w="38100">
            <a:solidFill>
              <a:srgbClr val="F90D4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5010150" y="2797175"/>
            <a:ext cx="2697163" cy="2667000"/>
          </a:xfrm>
          <a:prstGeom prst="ellipse">
            <a:avLst/>
          </a:prstGeom>
          <a:noFill/>
          <a:ln w="38100">
            <a:solidFill>
              <a:srgbClr val="F90D40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/>
          <p:cNvGrpSpPr/>
          <p:nvPr/>
        </p:nvGrpSpPr>
        <p:grpSpPr bwMode="auto">
          <a:xfrm>
            <a:off x="4686300" y="2416175"/>
            <a:ext cx="3429000" cy="3429000"/>
            <a:chOff x="0" y="0"/>
            <a:chExt cx="2160" cy="2160"/>
          </a:xfrm>
        </p:grpSpPr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V="1">
              <a:off x="1056" y="0"/>
              <a:ext cx="0" cy="21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0" y="1104"/>
              <a:ext cx="216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V="1">
              <a:off x="336" y="240"/>
              <a:ext cx="1440" cy="16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 flipH="1" flipV="1">
              <a:off x="288" y="288"/>
              <a:ext cx="1536" cy="16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1008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816100" y="1806575"/>
            <a:ext cx="554350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球面波   波阵面为球面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071538" y="214290"/>
            <a:ext cx="7840663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波的几何描述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3" grpId="0" animBg="1"/>
      <p:bldP spid="29704" grpId="0" animBg="1"/>
      <p:bldP spid="29705" grpId="0" animBg="1"/>
      <p:bldP spid="29706" grpId="0" animBg="1"/>
      <p:bldP spid="297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hlinkClick r:id="rId2"/>
          </p:cNvPr>
          <p:cNvSpPr>
            <a:spLocks noChangeArrowheads="1"/>
          </p:cNvSpPr>
          <p:nvPr/>
        </p:nvSpPr>
        <p:spPr bwMode="auto">
          <a:xfrm>
            <a:off x="395536" y="928688"/>
            <a:ext cx="8208911" cy="61247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）了解机械波的形成、横波与纵波，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掌握描述波动的物理量、平面简谐波的波函数、波函数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波动方程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的物理意义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）了解波动能量的传播、能流和能流密度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惠更斯原理对波的衍射、波的反射和折射的解释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了解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波的迭加原理，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波的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干涉原理和干涉强弱的条件，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驻波的形成及特征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了解</a:t>
            </a:r>
            <a:r>
              <a:rPr kumimoji="1"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多普勒效应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6934200" y="608013"/>
            <a:ext cx="1619250" cy="746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6553200" y="65088"/>
            <a:ext cx="2057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dirty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教学要求</a:t>
            </a:r>
          </a:p>
        </p:txBody>
      </p:sp>
      <p:sp>
        <p:nvSpPr>
          <p:cNvPr id="18440" name="Text Box 13">
            <a:hlinkClick r:id="rId3" action="ppaction://hlinkpres?slideindex=3&amp;slidetitle=PowerPoint%20演示文稿"/>
          </p:cNvPr>
          <p:cNvSpPr txBox="1">
            <a:spLocks noChangeArrowheads="1"/>
          </p:cNvSpPr>
          <p:nvPr/>
        </p:nvSpPr>
        <p:spPr bwMode="auto">
          <a:xfrm>
            <a:off x="-76200" y="88900"/>
            <a:ext cx="900113" cy="604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第五版</a:t>
            </a:r>
          </a:p>
        </p:txBody>
      </p:sp>
    </p:spTree>
  </p:cSld>
  <p:clrMapOvr>
    <a:masterClrMapping/>
  </p:clrMapOvr>
  <p:transition spd="med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2" descr="t14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460" y="1197594"/>
            <a:ext cx="8681765" cy="4143404"/>
          </a:xfrm>
          <a:prstGeom prst="rect">
            <a:avLst/>
          </a:prstGeom>
          <a:noFill/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38" y="214290"/>
            <a:ext cx="7840663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波的几何描述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85852" y="1857364"/>
            <a:ext cx="6429420" cy="2214578"/>
          </a:xfrm>
        </p:spPr>
        <p:txBody>
          <a:bodyPr/>
          <a:lstStyle/>
          <a:p>
            <a:r>
              <a:rPr lang="en-US" altLang="zh-CN" sz="6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10-1  </a:t>
            </a:r>
            <a:r>
              <a:rPr lang="zh-CN" altLang="en-US" sz="6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机械波的几个概念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785786" y="714356"/>
            <a:ext cx="7848600" cy="1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765175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波动是振动状态的传播，波动是物质常见的一种运动形式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419600" y="1752600"/>
            <a:ext cx="41148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机械波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机械振动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在弹性介质中的传播过程，如绳波、声波、水面波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等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</a:t>
            </a:r>
            <a:endParaRPr kumimoji="0" lang="zh-CN" altLang="en-US" sz="28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838200" y="4389438"/>
            <a:ext cx="5334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电磁波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变化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电磁场在空间的传播过程，如无线电波、光波、</a:t>
            </a:r>
            <a:r>
              <a:rPr kumimoji="0" lang="en-US" altLang="zh-CN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射线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等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</a:t>
            </a:r>
            <a:endParaRPr kumimoji="0" lang="zh-CN" altLang="en-US" sz="28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35528" name="Picture 8" descr="H:\下载动画\cl2\j023467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962400"/>
            <a:ext cx="2057400" cy="2057400"/>
          </a:xfrm>
          <a:prstGeom prst="rect">
            <a:avLst/>
          </a:prstGeom>
          <a:noFill/>
        </p:spPr>
      </p:pic>
      <p:pic>
        <p:nvPicPr>
          <p:cNvPr id="235530" name="Picture 10" descr="E:\钱晓凡\立体教材\水波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90713"/>
            <a:ext cx="3352800" cy="19954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1027"/>
          <p:cNvSpPr>
            <a:spLocks noChangeArrowheads="1"/>
          </p:cNvSpPr>
          <p:nvPr/>
        </p:nvSpPr>
        <p:spPr bwMode="auto">
          <a:xfrm>
            <a:off x="785786" y="1142984"/>
            <a:ext cx="4054316" cy="6226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zh-CN" altLang="en-US" sz="2800" b="1" dirty="0">
                <a:solidFill>
                  <a:srgbClr val="000000"/>
                </a:solidFill>
              </a:rPr>
              <a:t>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都具有一定的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传播速度</a:t>
            </a:r>
            <a:endParaRPr kumimoji="0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6836" name="Rectangle 1028"/>
          <p:cNvSpPr>
            <a:spLocks noChangeArrowheads="1"/>
          </p:cNvSpPr>
          <p:nvPr/>
        </p:nvSpPr>
        <p:spPr bwMode="auto">
          <a:xfrm>
            <a:off x="785786" y="1752584"/>
            <a:ext cx="69342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zh-CN" altLang="en-US" sz="2800" b="1" dirty="0">
                <a:solidFill>
                  <a:srgbClr val="000000"/>
                </a:solidFill>
              </a:rPr>
              <a:t>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在波传播过程中都伴随有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能量的传播</a:t>
            </a:r>
            <a:endParaRPr kumimoji="0"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6837" name="Rectangle 1029"/>
          <p:cNvSpPr>
            <a:spLocks noChangeArrowheads="1"/>
          </p:cNvSpPr>
          <p:nvPr/>
        </p:nvSpPr>
        <p:spPr bwMode="auto">
          <a:xfrm>
            <a:off x="785786" y="2290747"/>
            <a:ext cx="7620000" cy="558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zh-CN" altLang="en-US" sz="2800" b="1" dirty="0">
                <a:solidFill>
                  <a:srgbClr val="000000"/>
                </a:solidFill>
              </a:rPr>
              <a:t> 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都具有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反射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折射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干涉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衍射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等现象</a:t>
            </a:r>
          </a:p>
        </p:txBody>
      </p:sp>
      <p:pic>
        <p:nvPicPr>
          <p:cNvPr id="376838" name="Picture 1030" descr="I:\新教案\wuli-tu\bo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500438"/>
            <a:ext cx="3505200" cy="2051050"/>
          </a:xfrm>
          <a:prstGeom prst="rect">
            <a:avLst/>
          </a:prstGeom>
          <a:noFill/>
        </p:spPr>
      </p:pic>
      <p:sp>
        <p:nvSpPr>
          <p:cNvPr id="376841" name="Text Box 1033"/>
          <p:cNvSpPr txBox="1">
            <a:spLocks noChangeArrowheads="1"/>
          </p:cNvSpPr>
          <p:nvPr/>
        </p:nvSpPr>
        <p:spPr bwMode="auto">
          <a:xfrm>
            <a:off x="5572132" y="6143644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水面波的折射</a:t>
            </a:r>
          </a:p>
        </p:txBody>
      </p:sp>
      <p:grpSp>
        <p:nvGrpSpPr>
          <p:cNvPr id="2" name="Group 1039"/>
          <p:cNvGrpSpPr/>
          <p:nvPr/>
        </p:nvGrpSpPr>
        <p:grpSpPr bwMode="auto">
          <a:xfrm>
            <a:off x="4857752" y="3357562"/>
            <a:ext cx="3462338" cy="2647968"/>
            <a:chOff x="3120" y="2112"/>
            <a:chExt cx="2181" cy="1962"/>
          </a:xfrm>
        </p:grpSpPr>
        <p:pic>
          <p:nvPicPr>
            <p:cNvPr id="376840" name="Picture 1032" descr="I:\新教案\wuli-tu\bo-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2112"/>
              <a:ext cx="2181" cy="1962"/>
            </a:xfrm>
            <a:prstGeom prst="rect">
              <a:avLst/>
            </a:prstGeom>
            <a:noFill/>
          </p:spPr>
        </p:pic>
        <p:sp>
          <p:nvSpPr>
            <p:cNvPr id="376842" name="Line 1034"/>
            <p:cNvSpPr>
              <a:spLocks noChangeShapeType="1"/>
            </p:cNvSpPr>
            <p:nvPr/>
          </p:nvSpPr>
          <p:spPr bwMode="auto">
            <a:xfrm>
              <a:off x="4224" y="2304"/>
              <a:ext cx="0" cy="864"/>
            </a:xfrm>
            <a:prstGeom prst="line">
              <a:avLst/>
            </a:prstGeom>
            <a:noFill/>
            <a:ln w="38100">
              <a:solidFill>
                <a:srgbClr val="FFFF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43" name="Line 1035"/>
            <p:cNvSpPr>
              <a:spLocks noChangeShapeType="1"/>
            </p:cNvSpPr>
            <p:nvPr/>
          </p:nvSpPr>
          <p:spPr bwMode="auto">
            <a:xfrm flipH="1">
              <a:off x="3888" y="3168"/>
              <a:ext cx="336" cy="624"/>
            </a:xfrm>
            <a:prstGeom prst="line">
              <a:avLst/>
            </a:prstGeom>
            <a:noFill/>
            <a:ln w="38100">
              <a:solidFill>
                <a:srgbClr val="FFFF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44" name="Line 1036"/>
            <p:cNvSpPr>
              <a:spLocks noChangeShapeType="1"/>
            </p:cNvSpPr>
            <p:nvPr/>
          </p:nvSpPr>
          <p:spPr bwMode="auto">
            <a:xfrm flipH="1">
              <a:off x="4080" y="3360"/>
              <a:ext cx="48" cy="96"/>
            </a:xfrm>
            <a:prstGeom prst="line">
              <a:avLst/>
            </a:prstGeom>
            <a:noFill/>
            <a:ln w="38100">
              <a:solidFill>
                <a:srgbClr val="FFFF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45" name="Line 1037"/>
            <p:cNvSpPr>
              <a:spLocks noChangeShapeType="1"/>
            </p:cNvSpPr>
            <p:nvPr/>
          </p:nvSpPr>
          <p:spPr bwMode="auto">
            <a:xfrm>
              <a:off x="4224" y="2592"/>
              <a:ext cx="0" cy="144"/>
            </a:xfrm>
            <a:prstGeom prst="line">
              <a:avLst/>
            </a:prstGeom>
            <a:noFill/>
            <a:ln w="38100">
              <a:solidFill>
                <a:srgbClr val="FFFF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6846" name="Text Box 1038"/>
          <p:cNvSpPr txBox="1">
            <a:spLocks noChangeArrowheads="1"/>
          </p:cNvSpPr>
          <p:nvPr/>
        </p:nvSpPr>
        <p:spPr bwMode="auto">
          <a:xfrm>
            <a:off x="1357290" y="5643578"/>
            <a:ext cx="1716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光波的折射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214414" y="142852"/>
            <a:ext cx="414340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波动的共同特征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00100" y="857232"/>
            <a:ext cx="7847012" cy="1384300"/>
          </a:xfrm>
          <a:solidFill>
            <a:srgbClr val="FFFFFF"/>
          </a:solidFill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  <a:buNone/>
            </a:pPr>
            <a:r>
              <a:rPr lang="zh-CN" altLang="en-US" sz="3200" b="1" u="sng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机械振动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32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弹性介质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（固体、液体和气体）内传播就形成了机械波。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142976" y="0"/>
            <a:ext cx="4159250" cy="6601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机械波的形成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325792" y="3887783"/>
            <a:ext cx="4281488" cy="1195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能传播机械振动的媒质（空气、水、钢铁等）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49392" y="4003670"/>
            <a:ext cx="18129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介质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325792" y="2647945"/>
            <a:ext cx="3665538" cy="1195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作机械振动的物体（声带、乐器等）</a:t>
            </a:r>
            <a:r>
              <a:rPr lang="zh-CN" altLang="en-US" sz="3200" b="1" dirty="0">
                <a:solidFill>
                  <a:srgbClr val="FFFF0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643042" y="2786058"/>
            <a:ext cx="15906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波源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71472" y="2143116"/>
            <a:ext cx="3529825" cy="12557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波动产生的条件： 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00034" y="5143512"/>
            <a:ext cx="8305800" cy="143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00"/>
                </a:solidFill>
              </a:rPr>
              <a:t>        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由于形变引起的弹性力，介质中一点的振动会引起邻近质点的振动，这振动又会带动更远的质点</a:t>
            </a:r>
            <a:r>
              <a:rPr kumimoji="0" lang="zh-CN" altLang="en-US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振动</a:t>
            </a:r>
            <a:r>
              <a:rPr kumimoji="0"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kumimoji="0" lang="zh-CN" altLang="en-US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振动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就由近及远地向各个方向传播形成</a:t>
            </a:r>
            <a:r>
              <a:rPr kumimoji="0" lang="zh-CN" altLang="en-US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波动</a:t>
            </a:r>
            <a:r>
              <a:rPr kumimoji="0"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</a:t>
            </a:r>
            <a:endParaRPr kumimoji="0" lang="zh-CN" altLang="en-US" sz="2400" b="1" dirty="0">
              <a:solidFill>
                <a:srgbClr val="CC00CC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nimBg="1" autoUpdateAnimBg="0"/>
      <p:bldP spid="7173" grpId="0" autoUpdateAnimBg="0"/>
      <p:bldP spid="7174" grpId="0" autoUpdateAnimBg="0"/>
      <p:bldP spid="7175" grpId="0" autoUpdateAnimBg="0"/>
      <p:bldP spid="717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059" name="Picture 155" descr="F:\新教案\wuli-tu\bo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60563"/>
            <a:ext cx="5638800" cy="1819275"/>
          </a:xfrm>
          <a:prstGeom prst="rect">
            <a:avLst/>
          </a:prstGeom>
          <a:noFill/>
        </p:spPr>
      </p:pic>
      <p:sp>
        <p:nvSpPr>
          <p:cNvPr id="380043" name="Rectangle 139"/>
          <p:cNvSpPr>
            <a:spLocks noChangeArrowheads="1"/>
          </p:cNvSpPr>
          <p:nvPr/>
        </p:nvSpPr>
        <p:spPr bwMode="auto">
          <a:xfrm>
            <a:off x="838200" y="990600"/>
            <a:ext cx="7877204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047750" indent="-1047750">
              <a:lnSpc>
                <a:spcPct val="120000"/>
              </a:lnSpc>
            </a:pP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横波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质点振动方向和波的传播方向相互垂直</a:t>
            </a:r>
          </a:p>
        </p:txBody>
      </p:sp>
      <p:sp>
        <p:nvSpPr>
          <p:cNvPr id="380053" name="Rectangle 149"/>
          <p:cNvSpPr>
            <a:spLocks noChangeArrowheads="1"/>
          </p:cNvSpPr>
          <p:nvPr/>
        </p:nvSpPr>
        <p:spPr bwMode="auto">
          <a:xfrm>
            <a:off x="838200" y="3652838"/>
            <a:ext cx="7543800" cy="6053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047750" indent="-1047750">
              <a:lnSpc>
                <a:spcPct val="140000"/>
              </a:lnSpc>
            </a:pPr>
            <a:r>
              <a:rPr kumimoji="0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纵波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质点振动方向和波的传播方向相同</a:t>
            </a:r>
          </a:p>
        </p:txBody>
      </p:sp>
      <p:pic>
        <p:nvPicPr>
          <p:cNvPr id="380055" name="Picture 151" descr="F:\新教案\wuli-tu\bo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635500"/>
            <a:ext cx="5334000" cy="1765300"/>
          </a:xfrm>
          <a:prstGeom prst="rect">
            <a:avLst/>
          </a:prstGeom>
          <a:noFill/>
        </p:spPr>
      </p:pic>
      <p:sp>
        <p:nvSpPr>
          <p:cNvPr id="380056" name="Rectangle 152"/>
          <p:cNvSpPr>
            <a:spLocks noChangeArrowheads="1"/>
          </p:cNvSpPr>
          <p:nvPr/>
        </p:nvSpPr>
        <p:spPr bwMode="auto">
          <a:xfrm>
            <a:off x="3236913" y="1731963"/>
            <a:ext cx="133882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</a:rPr>
              <a:t>手移动方向</a:t>
            </a:r>
          </a:p>
        </p:txBody>
      </p:sp>
      <p:sp>
        <p:nvSpPr>
          <p:cNvPr id="380057" name="Rectangle 153"/>
          <p:cNvSpPr>
            <a:spLocks noChangeArrowheads="1"/>
          </p:cNvSpPr>
          <p:nvPr/>
        </p:nvSpPr>
        <p:spPr bwMode="auto">
          <a:xfrm>
            <a:off x="2971800" y="6096000"/>
            <a:ext cx="133882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</a:rPr>
              <a:t>手移动方向</a:t>
            </a:r>
          </a:p>
        </p:txBody>
      </p:sp>
      <p:sp>
        <p:nvSpPr>
          <p:cNvPr id="380058" name="Rectangle 154"/>
          <p:cNvSpPr>
            <a:spLocks noChangeArrowheads="1"/>
          </p:cNvSpPr>
          <p:nvPr/>
        </p:nvSpPr>
        <p:spPr bwMode="auto">
          <a:xfrm>
            <a:off x="3922713" y="4419600"/>
            <a:ext cx="133882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</a:rPr>
              <a:t>波传播方向</a:t>
            </a:r>
          </a:p>
        </p:txBody>
      </p:sp>
      <p:sp>
        <p:nvSpPr>
          <p:cNvPr id="380060" name="Rectangle 156"/>
          <p:cNvSpPr>
            <a:spLocks noChangeArrowheads="1"/>
          </p:cNvSpPr>
          <p:nvPr/>
        </p:nvSpPr>
        <p:spPr bwMode="auto">
          <a:xfrm>
            <a:off x="4876800" y="3103563"/>
            <a:ext cx="133882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</a:rPr>
              <a:t>波传播方向</a:t>
            </a:r>
          </a:p>
        </p:txBody>
      </p:sp>
      <p:sp>
        <p:nvSpPr>
          <p:cNvPr id="380061" name="Rectangle 157"/>
          <p:cNvSpPr>
            <a:spLocks noChangeArrowheads="1"/>
          </p:cNvSpPr>
          <p:nvPr/>
        </p:nvSpPr>
        <p:spPr bwMode="auto">
          <a:xfrm>
            <a:off x="6370154" y="1614365"/>
            <a:ext cx="133882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</a:rPr>
              <a:t>介质——绳</a:t>
            </a:r>
          </a:p>
        </p:txBody>
      </p:sp>
      <p:sp>
        <p:nvSpPr>
          <p:cNvPr id="380062" name="Line 158"/>
          <p:cNvSpPr>
            <a:spLocks noChangeShapeType="1"/>
          </p:cNvSpPr>
          <p:nvPr/>
        </p:nvSpPr>
        <p:spPr bwMode="auto">
          <a:xfrm flipV="1">
            <a:off x="6096000" y="2036763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063" name="Rectangle 159"/>
          <p:cNvSpPr>
            <a:spLocks noChangeArrowheads="1"/>
          </p:cNvSpPr>
          <p:nvPr/>
        </p:nvSpPr>
        <p:spPr bwMode="auto">
          <a:xfrm>
            <a:off x="5943600" y="5791200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</a:rPr>
              <a:t>介质——弹簧</a:t>
            </a:r>
          </a:p>
        </p:txBody>
      </p:sp>
      <p:sp>
        <p:nvSpPr>
          <p:cNvPr id="380064" name="Line 160"/>
          <p:cNvSpPr>
            <a:spLocks noChangeShapeType="1"/>
          </p:cNvSpPr>
          <p:nvPr/>
        </p:nvSpPr>
        <p:spPr bwMode="auto">
          <a:xfrm flipH="1">
            <a:off x="6477000" y="533400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00100" y="142852"/>
            <a:ext cx="7848600" cy="604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机械波的两种基本形式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57224" y="5072074"/>
            <a:ext cx="7534275" cy="1195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</a:rPr>
              <a:t>　　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特点：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波传播方向上各点的振动方向与波传播方向垂直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85852" y="0"/>
            <a:ext cx="1285884" cy="6799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</a:rPr>
              <a:t> </a:t>
            </a: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横波</a:t>
            </a:r>
          </a:p>
        </p:txBody>
      </p:sp>
    </p:spTree>
    <p:controls>
      <p:control spid="74760" name="Object" r:id="rId2" imgW="7276190" imgH="3478031"/>
    </p:controls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60</TotalTime>
  <Words>1183</Words>
  <Application>Microsoft Office PowerPoint</Application>
  <PresentationFormat>全屏显示(4:3)</PresentationFormat>
  <Paragraphs>153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主题4</vt:lpstr>
      <vt:lpstr>Microsoft 公式 3.0</vt:lpstr>
      <vt:lpstr>Equation</vt:lpstr>
      <vt:lpstr>幻灯片 1</vt:lpstr>
      <vt:lpstr>幻灯片 2</vt:lpstr>
      <vt:lpstr>幻灯片 3</vt:lpstr>
      <vt:lpstr>10-1  机械波的几个概念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10-1  机械波的几个概念</dc:title>
  <dc:creator>User</dc:creator>
  <cp:lastModifiedBy>vv</cp:lastModifiedBy>
  <cp:revision>84</cp:revision>
  <dcterms:created xsi:type="dcterms:W3CDTF">2014-09-17T07:24:00Z</dcterms:created>
  <dcterms:modified xsi:type="dcterms:W3CDTF">2020-09-24T06:13:33Z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