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83" r:id="rId4"/>
    <p:sldId id="260" r:id="rId5"/>
    <p:sldId id="261" r:id="rId6"/>
    <p:sldId id="325" r:id="rId7"/>
    <p:sldId id="263" r:id="rId8"/>
    <p:sldId id="264" r:id="rId9"/>
    <p:sldId id="265" r:id="rId10"/>
    <p:sldId id="266" r:id="rId11"/>
    <p:sldId id="282" r:id="rId12"/>
    <p:sldId id="267" r:id="rId13"/>
    <p:sldId id="268" r:id="rId14"/>
    <p:sldId id="324" r:id="rId15"/>
    <p:sldId id="269" r:id="rId16"/>
    <p:sldId id="271" r:id="rId17"/>
    <p:sldId id="272" r:id="rId18"/>
    <p:sldId id="310" r:id="rId19"/>
    <p:sldId id="309" r:id="rId20"/>
    <p:sldId id="273" r:id="rId21"/>
    <p:sldId id="311" r:id="rId22"/>
    <p:sldId id="312" r:id="rId23"/>
    <p:sldId id="275" r:id="rId24"/>
    <p:sldId id="276" r:id="rId25"/>
    <p:sldId id="277" r:id="rId26"/>
    <p:sldId id="305" r:id="rId27"/>
    <p:sldId id="306" r:id="rId28"/>
    <p:sldId id="307" r:id="rId29"/>
    <p:sldId id="308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8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10" Type="http://schemas.openxmlformats.org/officeDocument/2006/relationships/image" Target="../media/image93.wmf"/><Relationship Id="rId4" Type="http://schemas.openxmlformats.org/officeDocument/2006/relationships/image" Target="../media/image87.wmf"/><Relationship Id="rId9" Type="http://schemas.openxmlformats.org/officeDocument/2006/relationships/image" Target="../media/image9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11" Type="http://schemas.openxmlformats.org/officeDocument/2006/relationships/image" Target="../media/image114.wmf"/><Relationship Id="rId5" Type="http://schemas.openxmlformats.org/officeDocument/2006/relationships/image" Target="../media/image108.wmf"/><Relationship Id="rId10" Type="http://schemas.openxmlformats.org/officeDocument/2006/relationships/image" Target="../media/image113.wmf"/><Relationship Id="rId4" Type="http://schemas.openxmlformats.org/officeDocument/2006/relationships/image" Target="../media/image107.wmf"/><Relationship Id="rId9" Type="http://schemas.openxmlformats.org/officeDocument/2006/relationships/image" Target="../media/image112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image" Target="../media/image113.wmf"/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12" Type="http://schemas.openxmlformats.org/officeDocument/2006/relationships/image" Target="../media/image123.wmf"/><Relationship Id="rId2" Type="http://schemas.openxmlformats.org/officeDocument/2006/relationships/image" Target="../media/image116.wmf"/><Relationship Id="rId16" Type="http://schemas.openxmlformats.org/officeDocument/2006/relationships/image" Target="../media/image125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11" Type="http://schemas.openxmlformats.org/officeDocument/2006/relationships/image" Target="../media/image122.wmf"/><Relationship Id="rId5" Type="http://schemas.openxmlformats.org/officeDocument/2006/relationships/image" Target="../media/image119.wmf"/><Relationship Id="rId15" Type="http://schemas.openxmlformats.org/officeDocument/2006/relationships/image" Target="../media/image124.wmf"/><Relationship Id="rId10" Type="http://schemas.openxmlformats.org/officeDocument/2006/relationships/image" Target="../media/image112.wmf"/><Relationship Id="rId4" Type="http://schemas.openxmlformats.org/officeDocument/2006/relationships/image" Target="../media/image118.wmf"/><Relationship Id="rId9" Type="http://schemas.openxmlformats.org/officeDocument/2006/relationships/image" Target="../media/image111.wmf"/><Relationship Id="rId14" Type="http://schemas.openxmlformats.org/officeDocument/2006/relationships/image" Target="../media/image114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image" Target="../media/image111.wmf"/><Relationship Id="rId7" Type="http://schemas.openxmlformats.org/officeDocument/2006/relationships/image" Target="../media/image127.wmf"/><Relationship Id="rId2" Type="http://schemas.openxmlformats.org/officeDocument/2006/relationships/image" Target="../media/image110.wmf"/><Relationship Id="rId1" Type="http://schemas.openxmlformats.org/officeDocument/2006/relationships/image" Target="../media/image126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7.wmf"/><Relationship Id="rId7" Type="http://schemas.openxmlformats.org/officeDocument/2006/relationships/image" Target="../media/image22.wmf"/><Relationship Id="rId2" Type="http://schemas.openxmlformats.org/officeDocument/2006/relationships/image" Target="../media/image6.wmf"/><Relationship Id="rId1" Type="http://schemas.openxmlformats.org/officeDocument/2006/relationships/image" Target="../media/image20.wmf"/><Relationship Id="rId6" Type="http://schemas.openxmlformats.org/officeDocument/2006/relationships/image" Target="../media/image21.wmf"/><Relationship Id="rId11" Type="http://schemas.openxmlformats.org/officeDocument/2006/relationships/image" Target="../media/image17.wmf"/><Relationship Id="rId5" Type="http://schemas.openxmlformats.org/officeDocument/2006/relationships/image" Target="../media/image9.wmf"/><Relationship Id="rId10" Type="http://schemas.openxmlformats.org/officeDocument/2006/relationships/image" Target="../media/image25.wmf"/><Relationship Id="rId4" Type="http://schemas.openxmlformats.org/officeDocument/2006/relationships/image" Target="../media/image8.wmf"/><Relationship Id="rId9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10" Type="http://schemas.openxmlformats.org/officeDocument/2006/relationships/image" Target="../media/image42.wmf"/><Relationship Id="rId4" Type="http://schemas.openxmlformats.org/officeDocument/2006/relationships/image" Target="../media/image36.wmf"/><Relationship Id="rId9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 spd="med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1116013" y="725488"/>
            <a:ext cx="7524750" cy="39687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zh-CN" altLang="zh-CN" sz="1800" b="0">
              <a:latin typeface="Arial" panose="020B0604020202020204" pitchFamily="34" charset="0"/>
            </a:endParaRP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0" y="6669088"/>
            <a:ext cx="9144000" cy="215900"/>
          </a:xfrm>
          <a:prstGeom prst="rect">
            <a:avLst/>
          </a:prstGeom>
          <a:gradFill rotWithShape="1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zh-CN" altLang="zh-CN" sz="1800" b="0">
              <a:latin typeface="Arial" panose="020B0604020202020204" pitchFamily="34" charset="0"/>
            </a:endParaRPr>
          </a:p>
        </p:txBody>
      </p:sp>
      <p:sp>
        <p:nvSpPr>
          <p:cNvPr id="96265" name="Oval 9"/>
          <p:cNvSpPr>
            <a:spLocks noChangeArrowheads="1"/>
          </p:cNvSpPr>
          <p:nvPr/>
        </p:nvSpPr>
        <p:spPr bwMode="auto">
          <a:xfrm>
            <a:off x="5530850" y="5783263"/>
            <a:ext cx="361950" cy="287337"/>
          </a:xfrm>
          <a:prstGeom prst="ellipse">
            <a:avLst/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" name="Picture 2" descr="http://www.szu.edu.cn/images/szulogo.gif"/>
          <p:cNvPicPr>
            <a:picLocks noChangeAspect="1" noChangeArrowheads="1"/>
          </p:cNvPicPr>
          <p:nvPr/>
        </p:nvPicPr>
        <p:blipFill>
          <a:blip r:embed="rId14" cstate="print"/>
          <a:srcRect l="4614" r="63078"/>
          <a:stretch>
            <a:fillRect/>
          </a:stretch>
        </p:blipFill>
        <p:spPr bwMode="auto">
          <a:xfrm>
            <a:off x="142844" y="142852"/>
            <a:ext cx="1000132" cy="928694"/>
          </a:xfrm>
          <a:prstGeom prst="rect">
            <a:avLst/>
          </a:prstGeom>
          <a:noFill/>
        </p:spPr>
      </p:pic>
      <p:sp>
        <p:nvSpPr>
          <p:cNvPr id="6" name="Freeform 8"/>
          <p:cNvSpPr/>
          <p:nvPr/>
        </p:nvSpPr>
        <p:spPr bwMode="auto">
          <a:xfrm>
            <a:off x="214282" y="6391318"/>
            <a:ext cx="7954963" cy="323830"/>
          </a:xfrm>
          <a:custGeom>
            <a:avLst/>
            <a:gdLst/>
            <a:ahLst/>
            <a:cxnLst>
              <a:cxn ang="0">
                <a:pos x="0" y="524"/>
              </a:cxn>
              <a:cxn ang="0">
                <a:pos x="610" y="516"/>
              </a:cxn>
              <a:cxn ang="0">
                <a:pos x="686" y="465"/>
              </a:cxn>
              <a:cxn ang="0">
                <a:pos x="889" y="457"/>
              </a:cxn>
              <a:cxn ang="0">
                <a:pos x="1093" y="448"/>
              </a:cxn>
              <a:cxn ang="0">
                <a:pos x="1160" y="440"/>
              </a:cxn>
              <a:cxn ang="0">
                <a:pos x="1211" y="423"/>
              </a:cxn>
              <a:cxn ang="0">
                <a:pos x="1262" y="389"/>
              </a:cxn>
              <a:cxn ang="0">
                <a:pos x="1287" y="380"/>
              </a:cxn>
              <a:cxn ang="0">
                <a:pos x="1364" y="330"/>
              </a:cxn>
              <a:cxn ang="0">
                <a:pos x="1440" y="304"/>
              </a:cxn>
              <a:cxn ang="0">
                <a:pos x="1491" y="279"/>
              </a:cxn>
              <a:cxn ang="0">
                <a:pos x="1626" y="287"/>
              </a:cxn>
              <a:cxn ang="0">
                <a:pos x="1702" y="330"/>
              </a:cxn>
              <a:cxn ang="0">
                <a:pos x="1813" y="355"/>
              </a:cxn>
              <a:cxn ang="0">
                <a:pos x="1863" y="397"/>
              </a:cxn>
              <a:cxn ang="0">
                <a:pos x="1880" y="490"/>
              </a:cxn>
              <a:cxn ang="0">
                <a:pos x="2050" y="397"/>
              </a:cxn>
              <a:cxn ang="0">
                <a:pos x="2126" y="355"/>
              </a:cxn>
              <a:cxn ang="0">
                <a:pos x="2202" y="313"/>
              </a:cxn>
              <a:cxn ang="0">
                <a:pos x="2414" y="304"/>
              </a:cxn>
              <a:cxn ang="0">
                <a:pos x="2422" y="423"/>
              </a:cxn>
              <a:cxn ang="0">
                <a:pos x="2533" y="389"/>
              </a:cxn>
              <a:cxn ang="0">
                <a:pos x="2660" y="321"/>
              </a:cxn>
              <a:cxn ang="0">
                <a:pos x="2888" y="363"/>
              </a:cxn>
              <a:cxn ang="0">
                <a:pos x="2897" y="457"/>
              </a:cxn>
              <a:cxn ang="0">
                <a:pos x="2948" y="431"/>
              </a:cxn>
              <a:cxn ang="0">
                <a:pos x="3244" y="423"/>
              </a:cxn>
              <a:cxn ang="0">
                <a:pos x="3303" y="414"/>
              </a:cxn>
              <a:cxn ang="0">
                <a:pos x="3405" y="355"/>
              </a:cxn>
              <a:cxn ang="0">
                <a:pos x="3456" y="321"/>
              </a:cxn>
              <a:cxn ang="0">
                <a:pos x="3490" y="270"/>
              </a:cxn>
              <a:cxn ang="0">
                <a:pos x="3549" y="92"/>
              </a:cxn>
              <a:cxn ang="0">
                <a:pos x="3558" y="16"/>
              </a:cxn>
              <a:cxn ang="0">
                <a:pos x="3642" y="25"/>
              </a:cxn>
              <a:cxn ang="0">
                <a:pos x="3634" y="101"/>
              </a:cxn>
              <a:cxn ang="0">
                <a:pos x="3541" y="152"/>
              </a:cxn>
              <a:cxn ang="0">
                <a:pos x="3693" y="202"/>
              </a:cxn>
              <a:cxn ang="0">
                <a:pos x="3727" y="346"/>
              </a:cxn>
              <a:cxn ang="0">
                <a:pos x="3812" y="431"/>
              </a:cxn>
              <a:cxn ang="0">
                <a:pos x="3854" y="490"/>
              </a:cxn>
              <a:cxn ang="0">
                <a:pos x="3922" y="440"/>
              </a:cxn>
              <a:cxn ang="0">
                <a:pos x="3990" y="330"/>
              </a:cxn>
              <a:cxn ang="0">
                <a:pos x="4040" y="228"/>
              </a:cxn>
              <a:cxn ang="0">
                <a:pos x="4091" y="194"/>
              </a:cxn>
              <a:cxn ang="0">
                <a:pos x="4117" y="177"/>
              </a:cxn>
              <a:cxn ang="0">
                <a:pos x="4167" y="186"/>
              </a:cxn>
              <a:cxn ang="0">
                <a:pos x="4201" y="236"/>
              </a:cxn>
              <a:cxn ang="0">
                <a:pos x="4294" y="346"/>
              </a:cxn>
              <a:cxn ang="0">
                <a:pos x="4930" y="372"/>
              </a:cxn>
              <a:cxn ang="0">
                <a:pos x="4964" y="423"/>
              </a:cxn>
              <a:cxn ang="0">
                <a:pos x="4981" y="524"/>
              </a:cxn>
              <a:cxn ang="0">
                <a:pos x="0" y="524"/>
              </a:cxn>
            </a:cxnLst>
            <a:rect l="0" t="0" r="r" b="b"/>
            <a:pathLst>
              <a:path w="4992" h="529">
                <a:moveTo>
                  <a:pt x="0" y="524"/>
                </a:moveTo>
                <a:cubicBezTo>
                  <a:pt x="203" y="521"/>
                  <a:pt x="407" y="529"/>
                  <a:pt x="610" y="516"/>
                </a:cubicBezTo>
                <a:cubicBezTo>
                  <a:pt x="611" y="516"/>
                  <a:pt x="673" y="474"/>
                  <a:pt x="686" y="465"/>
                </a:cubicBezTo>
                <a:cubicBezTo>
                  <a:pt x="742" y="427"/>
                  <a:pt x="821" y="460"/>
                  <a:pt x="889" y="457"/>
                </a:cubicBezTo>
                <a:cubicBezTo>
                  <a:pt x="957" y="454"/>
                  <a:pt x="1025" y="451"/>
                  <a:pt x="1093" y="448"/>
                </a:cubicBezTo>
                <a:cubicBezTo>
                  <a:pt x="1115" y="445"/>
                  <a:pt x="1138" y="445"/>
                  <a:pt x="1160" y="440"/>
                </a:cubicBezTo>
                <a:cubicBezTo>
                  <a:pt x="1178" y="436"/>
                  <a:pt x="1211" y="423"/>
                  <a:pt x="1211" y="423"/>
                </a:cubicBezTo>
                <a:cubicBezTo>
                  <a:pt x="1228" y="412"/>
                  <a:pt x="1243" y="396"/>
                  <a:pt x="1262" y="389"/>
                </a:cubicBezTo>
                <a:cubicBezTo>
                  <a:pt x="1270" y="386"/>
                  <a:pt x="1279" y="384"/>
                  <a:pt x="1287" y="380"/>
                </a:cubicBezTo>
                <a:cubicBezTo>
                  <a:pt x="1314" y="365"/>
                  <a:pt x="1335" y="340"/>
                  <a:pt x="1364" y="330"/>
                </a:cubicBezTo>
                <a:cubicBezTo>
                  <a:pt x="1389" y="321"/>
                  <a:pt x="1418" y="319"/>
                  <a:pt x="1440" y="304"/>
                </a:cubicBezTo>
                <a:cubicBezTo>
                  <a:pt x="1472" y="282"/>
                  <a:pt x="1455" y="290"/>
                  <a:pt x="1491" y="279"/>
                </a:cubicBezTo>
                <a:cubicBezTo>
                  <a:pt x="1536" y="282"/>
                  <a:pt x="1581" y="282"/>
                  <a:pt x="1626" y="287"/>
                </a:cubicBezTo>
                <a:cubicBezTo>
                  <a:pt x="1652" y="290"/>
                  <a:pt x="1686" y="319"/>
                  <a:pt x="1702" y="330"/>
                </a:cubicBezTo>
                <a:cubicBezTo>
                  <a:pt x="1724" y="345"/>
                  <a:pt x="1791" y="352"/>
                  <a:pt x="1813" y="355"/>
                </a:cubicBezTo>
                <a:cubicBezTo>
                  <a:pt x="1824" y="363"/>
                  <a:pt x="1858" y="383"/>
                  <a:pt x="1863" y="397"/>
                </a:cubicBezTo>
                <a:cubicBezTo>
                  <a:pt x="1874" y="427"/>
                  <a:pt x="1880" y="490"/>
                  <a:pt x="1880" y="490"/>
                </a:cubicBezTo>
                <a:cubicBezTo>
                  <a:pt x="1935" y="456"/>
                  <a:pt x="1995" y="430"/>
                  <a:pt x="2050" y="397"/>
                </a:cubicBezTo>
                <a:cubicBezTo>
                  <a:pt x="2122" y="354"/>
                  <a:pt x="2076" y="371"/>
                  <a:pt x="2126" y="355"/>
                </a:cubicBezTo>
                <a:cubicBezTo>
                  <a:pt x="2184" y="316"/>
                  <a:pt x="2158" y="327"/>
                  <a:pt x="2202" y="313"/>
                </a:cubicBezTo>
                <a:cubicBezTo>
                  <a:pt x="2265" y="272"/>
                  <a:pt x="2309" y="236"/>
                  <a:pt x="2414" y="304"/>
                </a:cubicBezTo>
                <a:cubicBezTo>
                  <a:pt x="2447" y="326"/>
                  <a:pt x="2419" y="383"/>
                  <a:pt x="2422" y="423"/>
                </a:cubicBezTo>
                <a:cubicBezTo>
                  <a:pt x="2490" y="413"/>
                  <a:pt x="2479" y="406"/>
                  <a:pt x="2533" y="389"/>
                </a:cubicBezTo>
                <a:cubicBezTo>
                  <a:pt x="2574" y="361"/>
                  <a:pt x="2613" y="337"/>
                  <a:pt x="2660" y="321"/>
                </a:cubicBezTo>
                <a:cubicBezTo>
                  <a:pt x="2699" y="323"/>
                  <a:pt x="2864" y="287"/>
                  <a:pt x="2888" y="363"/>
                </a:cubicBezTo>
                <a:cubicBezTo>
                  <a:pt x="2891" y="394"/>
                  <a:pt x="2884" y="428"/>
                  <a:pt x="2897" y="457"/>
                </a:cubicBezTo>
                <a:cubicBezTo>
                  <a:pt x="2898" y="460"/>
                  <a:pt x="2923" y="432"/>
                  <a:pt x="2948" y="431"/>
                </a:cubicBezTo>
                <a:cubicBezTo>
                  <a:pt x="3047" y="426"/>
                  <a:pt x="3145" y="426"/>
                  <a:pt x="3244" y="423"/>
                </a:cubicBezTo>
                <a:cubicBezTo>
                  <a:pt x="3264" y="420"/>
                  <a:pt x="3284" y="421"/>
                  <a:pt x="3303" y="414"/>
                </a:cubicBezTo>
                <a:cubicBezTo>
                  <a:pt x="3342" y="399"/>
                  <a:pt x="3365" y="368"/>
                  <a:pt x="3405" y="355"/>
                </a:cubicBezTo>
                <a:cubicBezTo>
                  <a:pt x="3422" y="344"/>
                  <a:pt x="3445" y="338"/>
                  <a:pt x="3456" y="321"/>
                </a:cubicBezTo>
                <a:cubicBezTo>
                  <a:pt x="3467" y="304"/>
                  <a:pt x="3490" y="270"/>
                  <a:pt x="3490" y="270"/>
                </a:cubicBezTo>
                <a:cubicBezTo>
                  <a:pt x="3510" y="211"/>
                  <a:pt x="3531" y="152"/>
                  <a:pt x="3549" y="92"/>
                </a:cubicBezTo>
                <a:cubicBezTo>
                  <a:pt x="3552" y="67"/>
                  <a:pt x="3537" y="31"/>
                  <a:pt x="3558" y="16"/>
                </a:cubicBezTo>
                <a:cubicBezTo>
                  <a:pt x="3581" y="0"/>
                  <a:pt x="3623" y="4"/>
                  <a:pt x="3642" y="25"/>
                </a:cubicBezTo>
                <a:cubicBezTo>
                  <a:pt x="3659" y="44"/>
                  <a:pt x="3638" y="76"/>
                  <a:pt x="3634" y="101"/>
                </a:cubicBezTo>
                <a:cubicBezTo>
                  <a:pt x="3627" y="141"/>
                  <a:pt x="3574" y="143"/>
                  <a:pt x="3541" y="152"/>
                </a:cubicBezTo>
                <a:cubicBezTo>
                  <a:pt x="3609" y="157"/>
                  <a:pt x="3671" y="134"/>
                  <a:pt x="3693" y="202"/>
                </a:cubicBezTo>
                <a:cubicBezTo>
                  <a:pt x="3700" y="271"/>
                  <a:pt x="3693" y="296"/>
                  <a:pt x="3727" y="346"/>
                </a:cubicBezTo>
                <a:cubicBezTo>
                  <a:pt x="3740" y="387"/>
                  <a:pt x="3782" y="402"/>
                  <a:pt x="3812" y="431"/>
                </a:cubicBezTo>
                <a:cubicBezTo>
                  <a:pt x="3823" y="468"/>
                  <a:pt x="3815" y="478"/>
                  <a:pt x="3854" y="490"/>
                </a:cubicBezTo>
                <a:cubicBezTo>
                  <a:pt x="3887" y="479"/>
                  <a:pt x="3902" y="469"/>
                  <a:pt x="3922" y="440"/>
                </a:cubicBezTo>
                <a:cubicBezTo>
                  <a:pt x="3934" y="390"/>
                  <a:pt x="3962" y="371"/>
                  <a:pt x="3990" y="330"/>
                </a:cubicBezTo>
                <a:cubicBezTo>
                  <a:pt x="3997" y="308"/>
                  <a:pt x="4023" y="243"/>
                  <a:pt x="4040" y="228"/>
                </a:cubicBezTo>
                <a:cubicBezTo>
                  <a:pt x="4055" y="215"/>
                  <a:pt x="4074" y="205"/>
                  <a:pt x="4091" y="194"/>
                </a:cubicBezTo>
                <a:cubicBezTo>
                  <a:pt x="4100" y="188"/>
                  <a:pt x="4117" y="177"/>
                  <a:pt x="4117" y="177"/>
                </a:cubicBezTo>
                <a:cubicBezTo>
                  <a:pt x="4134" y="180"/>
                  <a:pt x="4152" y="179"/>
                  <a:pt x="4167" y="186"/>
                </a:cubicBezTo>
                <a:cubicBezTo>
                  <a:pt x="4200" y="201"/>
                  <a:pt x="4189" y="211"/>
                  <a:pt x="4201" y="236"/>
                </a:cubicBezTo>
                <a:cubicBezTo>
                  <a:pt x="4223" y="281"/>
                  <a:pt x="4243" y="330"/>
                  <a:pt x="4294" y="346"/>
                </a:cubicBezTo>
                <a:cubicBezTo>
                  <a:pt x="4495" y="477"/>
                  <a:pt x="4223" y="306"/>
                  <a:pt x="4930" y="372"/>
                </a:cubicBezTo>
                <a:cubicBezTo>
                  <a:pt x="4950" y="374"/>
                  <a:pt x="4964" y="423"/>
                  <a:pt x="4964" y="423"/>
                </a:cubicBezTo>
                <a:cubicBezTo>
                  <a:pt x="4974" y="473"/>
                  <a:pt x="4992" y="476"/>
                  <a:pt x="4981" y="524"/>
                </a:cubicBezTo>
                <a:cubicBezTo>
                  <a:pt x="1276" y="514"/>
                  <a:pt x="2936" y="512"/>
                  <a:pt x="0" y="524"/>
                </a:cubicBezTo>
                <a:close/>
              </a:path>
            </a:pathLst>
          </a:cu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pull dir="ru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oleObject" Target="../embeddings/oleObject45.bin"/><Relationship Id="rId3" Type="http://schemas.openxmlformats.org/officeDocument/2006/relationships/image" Target="../media/image43.png"/><Relationship Id="rId7" Type="http://schemas.openxmlformats.org/officeDocument/2006/relationships/oleObject" Target="../embeddings/oleObject39.bin"/><Relationship Id="rId12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8.bin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37.bin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6.bin"/><Relationship Id="rId9" Type="http://schemas.openxmlformats.org/officeDocument/2006/relationships/oleObject" Target="../embeddings/oleObject4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Relationship Id="rId9" Type="http://schemas.openxmlformats.org/officeDocument/2006/relationships/oleObject" Target="../embeddings/oleObject5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2.bin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Relationship Id="rId9" Type="http://schemas.openxmlformats.org/officeDocument/2006/relationships/oleObject" Target="../embeddings/oleObject6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2.bin"/><Relationship Id="rId5" Type="http://schemas.openxmlformats.org/officeDocument/2006/relationships/oleObject" Target="../embeddings/oleObject71.bin"/><Relationship Id="rId4" Type="http://schemas.openxmlformats.org/officeDocument/2006/relationships/oleObject" Target="../embeddings/oleObject7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76.bin"/><Relationship Id="rId4" Type="http://schemas.openxmlformats.org/officeDocument/2006/relationships/oleObject" Target="../embeddings/oleObject7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0.bin"/><Relationship Id="rId5" Type="http://schemas.openxmlformats.org/officeDocument/2006/relationships/oleObject" Target="../embeddings/oleObject79.bin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78.bin"/><Relationship Id="rId9" Type="http://schemas.openxmlformats.org/officeDocument/2006/relationships/oleObject" Target="../embeddings/oleObject8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8.bin"/><Relationship Id="rId5" Type="http://schemas.openxmlformats.org/officeDocument/2006/relationships/oleObject" Target="../embeddings/oleObject87.bin"/><Relationship Id="rId4" Type="http://schemas.openxmlformats.org/officeDocument/2006/relationships/oleObject" Target="../embeddings/oleObject8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3.bin"/><Relationship Id="rId12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92.bin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1.bin"/><Relationship Id="rId10" Type="http://schemas.openxmlformats.org/officeDocument/2006/relationships/oleObject" Target="../embeddings/oleObject96.bin"/><Relationship Id="rId4" Type="http://schemas.openxmlformats.org/officeDocument/2006/relationships/oleObject" Target="../embeddings/oleObject90.bin"/><Relationship Id="rId9" Type="http://schemas.openxmlformats.org/officeDocument/2006/relationships/oleObject" Target="../embeddings/oleObject9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02.bin"/><Relationship Id="rId5" Type="http://schemas.openxmlformats.org/officeDocument/2006/relationships/oleObject" Target="../embeddings/oleObject101.bin"/><Relationship Id="rId10" Type="http://schemas.openxmlformats.org/officeDocument/2006/relationships/oleObject" Target="../embeddings/oleObject106.bin"/><Relationship Id="rId4" Type="http://schemas.openxmlformats.org/officeDocument/2006/relationships/oleObject" Target="../embeddings/oleObject100.bin"/><Relationship Id="rId9" Type="http://schemas.openxmlformats.org/officeDocument/2006/relationships/oleObject" Target="../embeddings/oleObject105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13" Type="http://schemas.openxmlformats.org/officeDocument/2006/relationships/oleObject" Target="../embeddings/oleObject116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110.bin"/><Relationship Id="rId12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09.bin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08.bin"/><Relationship Id="rId10" Type="http://schemas.openxmlformats.org/officeDocument/2006/relationships/oleObject" Target="../embeddings/oleObject113.bin"/><Relationship Id="rId4" Type="http://schemas.openxmlformats.org/officeDocument/2006/relationships/oleObject" Target="../embeddings/oleObject107.bin"/><Relationship Id="rId9" Type="http://schemas.openxmlformats.org/officeDocument/2006/relationships/oleObject" Target="../embeddings/oleObject112.bin"/><Relationship Id="rId14" Type="http://schemas.openxmlformats.org/officeDocument/2006/relationships/oleObject" Target="../embeddings/oleObject11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1.bin"/><Relationship Id="rId13" Type="http://schemas.openxmlformats.org/officeDocument/2006/relationships/oleObject" Target="../embeddings/oleObject126.bin"/><Relationship Id="rId18" Type="http://schemas.openxmlformats.org/officeDocument/2006/relationships/oleObject" Target="../embeddings/oleObject131.bin"/><Relationship Id="rId3" Type="http://schemas.openxmlformats.org/officeDocument/2006/relationships/audio" Target="../media/audio1.wav"/><Relationship Id="rId21" Type="http://schemas.openxmlformats.org/officeDocument/2006/relationships/oleObject" Target="../embeddings/oleObject134.bin"/><Relationship Id="rId7" Type="http://schemas.openxmlformats.org/officeDocument/2006/relationships/oleObject" Target="../embeddings/oleObject120.bin"/><Relationship Id="rId12" Type="http://schemas.openxmlformats.org/officeDocument/2006/relationships/oleObject" Target="../embeddings/oleObject125.bin"/><Relationship Id="rId17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9.bin"/><Relationship Id="rId20" Type="http://schemas.openxmlformats.org/officeDocument/2006/relationships/oleObject" Target="../embeddings/oleObject133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19.bin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8.bin"/><Relationship Id="rId10" Type="http://schemas.openxmlformats.org/officeDocument/2006/relationships/oleObject" Target="../embeddings/oleObject123.bin"/><Relationship Id="rId19" Type="http://schemas.openxmlformats.org/officeDocument/2006/relationships/oleObject" Target="../embeddings/oleObject132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122.bin"/><Relationship Id="rId14" Type="http://schemas.openxmlformats.org/officeDocument/2006/relationships/oleObject" Target="../embeddings/oleObject12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3" Type="http://schemas.openxmlformats.org/officeDocument/2006/relationships/audio" Target="../media/audio3.wav"/><Relationship Id="rId7" Type="http://schemas.openxmlformats.org/officeDocument/2006/relationships/oleObject" Target="../embeddings/oleObject137.bin"/><Relationship Id="rId12" Type="http://schemas.openxmlformats.org/officeDocument/2006/relationships/oleObject" Target="../embeddings/oleObject1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36.bin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5.bin"/><Relationship Id="rId10" Type="http://schemas.openxmlformats.org/officeDocument/2006/relationships/oleObject" Target="../embeddings/oleObject140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13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14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jpeg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0.bin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571472" y="1428736"/>
            <a:ext cx="8280400" cy="28082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  <a:spcBef>
                <a:spcPct val="25000"/>
              </a:spcBef>
            </a:pPr>
            <a:r>
              <a:rPr lang="en-US" altLang="zh-CN" sz="5400" b="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黑体" panose="02010609060101010101" pitchFamily="49" charset="-122"/>
              </a:rPr>
              <a:t>10-3  </a:t>
            </a:r>
            <a:r>
              <a:rPr lang="zh-CN" altLang="en-US" sz="5400" b="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黑体" panose="02010609060101010101" pitchFamily="49" charset="-122"/>
              </a:rPr>
              <a:t>波的能量  能流密度</a:t>
            </a:r>
            <a:endParaRPr lang="zh-CN" altLang="en-US" sz="5400" b="0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 bwMode="auto">
          <a:xfrm>
            <a:off x="528638" y="1601788"/>
            <a:ext cx="4343400" cy="1350962"/>
            <a:chOff x="2112" y="3216"/>
            <a:chExt cx="2544" cy="720"/>
          </a:xfrm>
        </p:grpSpPr>
        <p:pic>
          <p:nvPicPr>
            <p:cNvPr id="55300" name="Picture 4" descr="图形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60" y="3216"/>
              <a:ext cx="2496" cy="708"/>
            </a:xfrm>
            <a:prstGeom prst="rect">
              <a:avLst/>
            </a:prstGeom>
            <a:noFill/>
          </p:spPr>
        </p:pic>
        <p:sp>
          <p:nvSpPr>
            <p:cNvPr id="55301" name="Rectangle 5"/>
            <p:cNvSpPr>
              <a:spLocks noChangeArrowheads="1"/>
            </p:cNvSpPr>
            <p:nvPr/>
          </p:nvSpPr>
          <p:spPr bwMode="auto">
            <a:xfrm>
              <a:off x="2112" y="3504"/>
              <a:ext cx="816" cy="432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302" name="Line 6"/>
          <p:cNvSpPr>
            <a:spLocks noChangeShapeType="1"/>
          </p:cNvSpPr>
          <p:nvPr/>
        </p:nvSpPr>
        <p:spPr bwMode="auto">
          <a:xfrm>
            <a:off x="1376363" y="2287588"/>
            <a:ext cx="40290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sm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 flipV="1">
            <a:off x="1909763" y="839788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sm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>
            <a:off x="2643174" y="1214422"/>
            <a:ext cx="8826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2571750" y="1525588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3292475" y="2232025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5481638" y="2058988"/>
            <a:ext cx="304800" cy="457200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i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1547813" y="669925"/>
            <a:ext cx="341312" cy="457200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i="1">
                <a:solidFill>
                  <a:schemeClr val="tx1"/>
                </a:solidFill>
              </a:rPr>
              <a:t>y</a:t>
            </a:r>
          </a:p>
        </p:txBody>
      </p:sp>
      <p:graphicFrame>
        <p:nvGraphicFramePr>
          <p:cNvPr id="55309" name="Object 13"/>
          <p:cNvGraphicFramePr>
            <a:graphicFrameLocks noChangeAspect="1"/>
          </p:cNvGraphicFramePr>
          <p:nvPr/>
        </p:nvGraphicFramePr>
        <p:xfrm>
          <a:off x="3643306" y="1000108"/>
          <a:ext cx="321143" cy="287322"/>
        </p:xfrm>
        <a:graphic>
          <a:graphicData uri="http://schemas.openxmlformats.org/presentationml/2006/ole">
            <p:oleObj spid="_x0000_s45066" name="公式" r:id="rId4" imgW="126720" imgH="164880" progId="Equation.3">
              <p:embed/>
            </p:oleObj>
          </a:graphicData>
        </a:graphic>
      </p:graphicFrame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1560513" y="2063750"/>
            <a:ext cx="492125" cy="639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i="1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5311" name="AutoShape 15"/>
          <p:cNvSpPr>
            <a:spLocks noChangeArrowheads="1"/>
          </p:cNvSpPr>
          <p:nvPr/>
        </p:nvSpPr>
        <p:spPr bwMode="auto">
          <a:xfrm>
            <a:off x="5219700" y="992188"/>
            <a:ext cx="2495572" cy="685800"/>
          </a:xfrm>
          <a:prstGeom prst="wedgeRectCallout">
            <a:avLst>
              <a:gd name="adj1" fmla="val -147718"/>
              <a:gd name="adj2" fmla="val 32070"/>
            </a:avLst>
          </a:prstGeom>
          <a:noFill/>
          <a:ln w="9525">
            <a:solidFill>
              <a:schemeClr val="bg2"/>
            </a:solidFill>
            <a:miter lim="800000"/>
          </a:ln>
          <a:effectLst/>
        </p:spPr>
        <p:txBody>
          <a:bodyPr/>
          <a:lstStyle/>
          <a:p>
            <a:endParaRPr kumimoji="1" lang="zh-CN" altLang="en-US" sz="2400" b="0">
              <a:solidFill>
                <a:srgbClr val="FFFF00"/>
              </a:solidFill>
              <a:latin typeface="Bookman Old Style" panose="02050604050505020204" pitchFamily="18" charset="0"/>
              <a:ea typeface="黑体" panose="02010609060101010101" pitchFamily="49" charset="-122"/>
            </a:endParaRPr>
          </a:p>
        </p:txBody>
      </p:sp>
      <p:sp>
        <p:nvSpPr>
          <p:cNvPr id="55312" name="AutoShape 16"/>
          <p:cNvSpPr>
            <a:spLocks noChangeArrowheads="1"/>
          </p:cNvSpPr>
          <p:nvPr/>
        </p:nvSpPr>
        <p:spPr bwMode="auto">
          <a:xfrm>
            <a:off x="5449888" y="2586038"/>
            <a:ext cx="2851150" cy="685800"/>
          </a:xfrm>
          <a:prstGeom prst="wedgeRectCallout">
            <a:avLst>
              <a:gd name="adj1" fmla="val -119431"/>
              <a:gd name="adj2" fmla="val -84028"/>
            </a:avLst>
          </a:prstGeom>
          <a:noFill/>
          <a:ln w="9525">
            <a:solidFill>
              <a:schemeClr val="bg2"/>
            </a:solidFill>
            <a:miter lim="800000"/>
          </a:ln>
          <a:effectLst/>
        </p:spPr>
        <p:txBody>
          <a:bodyPr/>
          <a:lstStyle/>
          <a:p>
            <a:endParaRPr kumimoji="1" lang="zh-CN" altLang="en-US" sz="2400" b="0">
              <a:solidFill>
                <a:srgbClr val="FFFF00"/>
              </a:solidFill>
              <a:latin typeface="Bookman Old Style" panose="02050604050505020204" pitchFamily="18" charset="0"/>
              <a:ea typeface="黑体" panose="02010609060101010101" pitchFamily="49" charset="-122"/>
            </a:endParaRP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2205038" y="1144588"/>
            <a:ext cx="533400" cy="457200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3271838" y="1830388"/>
            <a:ext cx="533400" cy="457200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solidFill>
                  <a:schemeClr val="tx1"/>
                </a:solidFill>
              </a:rPr>
              <a:t>B</a:t>
            </a:r>
          </a:p>
        </p:txBody>
      </p:sp>
      <p:graphicFrame>
        <p:nvGraphicFramePr>
          <p:cNvPr id="55315" name="Object 19"/>
          <p:cNvGraphicFramePr>
            <a:graphicFrameLocks/>
          </p:cNvGraphicFramePr>
          <p:nvPr/>
        </p:nvGraphicFramePr>
        <p:xfrm>
          <a:off x="5214942" y="928670"/>
          <a:ext cx="2500330" cy="785818"/>
        </p:xfrm>
        <a:graphic>
          <a:graphicData uri="http://schemas.openxmlformats.org/presentationml/2006/ole">
            <p:oleObj spid="_x0000_s45065" name="公式" r:id="rId5" imgW="1130040" imgH="393480" progId="Equation.3">
              <p:embed/>
            </p:oleObj>
          </a:graphicData>
        </a:graphic>
      </p:graphicFrame>
      <p:graphicFrame>
        <p:nvGraphicFramePr>
          <p:cNvPr id="55316" name="Object 20"/>
          <p:cNvGraphicFramePr>
            <a:graphicFrameLocks noChangeAspect="1"/>
          </p:cNvGraphicFramePr>
          <p:nvPr/>
        </p:nvGraphicFramePr>
        <p:xfrm>
          <a:off x="5500695" y="2643182"/>
          <a:ext cx="2700368" cy="642942"/>
        </p:xfrm>
        <a:graphic>
          <a:graphicData uri="http://schemas.openxmlformats.org/presentationml/2006/ole">
            <p:oleObj spid="_x0000_s45064" name="公式" r:id="rId6" imgW="1143000" imgH="393480" progId="Equation.3">
              <p:embed/>
            </p:oleObj>
          </a:graphicData>
        </a:graphic>
      </p:graphicFrame>
      <p:grpSp>
        <p:nvGrpSpPr>
          <p:cNvPr id="3" name="Group 24"/>
          <p:cNvGrpSpPr/>
          <p:nvPr/>
        </p:nvGrpSpPr>
        <p:grpSpPr bwMode="auto">
          <a:xfrm>
            <a:off x="1763713" y="4005263"/>
            <a:ext cx="4167951" cy="936625"/>
            <a:chOff x="975" y="2160"/>
            <a:chExt cx="2394" cy="557"/>
          </a:xfrm>
        </p:grpSpPr>
        <p:graphicFrame>
          <p:nvGraphicFramePr>
            <p:cNvPr id="55321" name="Object 25"/>
            <p:cNvGraphicFramePr>
              <a:graphicFrameLocks noChangeAspect="1"/>
            </p:cNvGraphicFramePr>
            <p:nvPr/>
          </p:nvGraphicFramePr>
          <p:xfrm>
            <a:off x="2571" y="2296"/>
            <a:ext cx="798" cy="288"/>
          </p:xfrm>
          <a:graphic>
            <a:graphicData uri="http://schemas.openxmlformats.org/presentationml/2006/ole">
              <p:oleObj spid="_x0000_s45063" name="公式" r:id="rId7" imgW="571320" imgH="215640" progId="Equation.3">
                <p:embed/>
              </p:oleObj>
            </a:graphicData>
          </a:graphic>
        </p:graphicFrame>
        <p:graphicFrame>
          <p:nvGraphicFramePr>
            <p:cNvPr id="55322" name="Object 26"/>
            <p:cNvGraphicFramePr>
              <a:graphicFrameLocks noChangeAspect="1"/>
            </p:cNvGraphicFramePr>
            <p:nvPr/>
          </p:nvGraphicFramePr>
          <p:xfrm>
            <a:off x="1701" y="2160"/>
            <a:ext cx="614" cy="557"/>
          </p:xfrm>
          <a:graphic>
            <a:graphicData uri="http://schemas.openxmlformats.org/presentationml/2006/ole">
              <p:oleObj spid="_x0000_s45062" name="公式" r:id="rId8" imgW="406048" imgH="355292" progId="Equation.3">
                <p:embed/>
              </p:oleObj>
            </a:graphicData>
          </a:graphic>
        </p:graphicFrame>
        <p:sp>
          <p:nvSpPr>
            <p:cNvPr id="55323" name="Text Box 27"/>
            <p:cNvSpPr txBox="1">
              <a:spLocks noChangeArrowheads="1"/>
            </p:cNvSpPr>
            <p:nvPr/>
          </p:nvSpPr>
          <p:spPr bwMode="auto">
            <a:xfrm>
              <a:off x="975" y="2296"/>
              <a:ext cx="624" cy="30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>
                  <a:latin typeface="宋体" pitchFamily="2" charset="-122"/>
                  <a:ea typeface="宋体" pitchFamily="2" charset="-122"/>
                </a:rPr>
                <a:t>同时</a:t>
              </a:r>
              <a:r>
                <a:rPr lang="zh-CN" altLang="en-US" sz="2800" dirty="0">
                  <a:ea typeface="楷体_GB2312" panose="02010609030101010101" pitchFamily="49" charset="-122"/>
                </a:rPr>
                <a:t>      </a:t>
              </a:r>
              <a:r>
                <a:rPr lang="zh-CN" altLang="en-US" dirty="0">
                  <a:ea typeface="楷体_GB2312" panose="02010609030101010101" pitchFamily="49" charset="-122"/>
                </a:rPr>
                <a:t>              </a:t>
              </a:r>
            </a:p>
          </p:txBody>
        </p:sp>
      </p:grpSp>
      <p:grpSp>
        <p:nvGrpSpPr>
          <p:cNvPr id="4" name="Group 28"/>
          <p:cNvGrpSpPr/>
          <p:nvPr/>
        </p:nvGrpSpPr>
        <p:grpSpPr bwMode="auto">
          <a:xfrm>
            <a:off x="539750" y="3336925"/>
            <a:ext cx="5148028" cy="627743"/>
            <a:chOff x="249" y="1661"/>
            <a:chExt cx="2980" cy="346"/>
          </a:xfrm>
        </p:grpSpPr>
        <p:graphicFrame>
          <p:nvGraphicFramePr>
            <p:cNvPr id="55325" name="Object 29"/>
            <p:cNvGraphicFramePr>
              <a:graphicFrameLocks noChangeAspect="1"/>
            </p:cNvGraphicFramePr>
            <p:nvPr/>
          </p:nvGraphicFramePr>
          <p:xfrm>
            <a:off x="2706" y="1705"/>
            <a:ext cx="523" cy="302"/>
          </p:xfrm>
          <a:graphic>
            <a:graphicData uri="http://schemas.openxmlformats.org/presentationml/2006/ole">
              <p:oleObj spid="_x0000_s45061" name="公式" r:id="rId9" imgW="457200" imgH="215640" progId="Equation.3">
                <p:embed/>
              </p:oleObj>
            </a:graphicData>
          </a:graphic>
        </p:graphicFrame>
        <p:sp>
          <p:nvSpPr>
            <p:cNvPr id="55326" name="Text Box 30"/>
            <p:cNvSpPr txBox="1">
              <a:spLocks noChangeArrowheads="1"/>
            </p:cNvSpPr>
            <p:nvPr/>
          </p:nvSpPr>
          <p:spPr bwMode="auto">
            <a:xfrm>
              <a:off x="1093" y="1661"/>
              <a:ext cx="682" cy="28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 i="1" dirty="0">
                  <a:latin typeface="宋体" pitchFamily="2" charset="-122"/>
                  <a:ea typeface="宋体" pitchFamily="2" charset="-122"/>
                </a:rPr>
                <a:t>A</a:t>
              </a:r>
              <a:r>
                <a:rPr lang="zh-CN" altLang="en-US" sz="2800" b="1" dirty="0">
                  <a:latin typeface="宋体" pitchFamily="2" charset="-122"/>
                  <a:ea typeface="宋体" pitchFamily="2" charset="-122"/>
                </a:rPr>
                <a:t>点</a:t>
              </a:r>
            </a:p>
          </p:txBody>
        </p:sp>
        <p:graphicFrame>
          <p:nvGraphicFramePr>
            <p:cNvPr id="55327" name="Object 31"/>
            <p:cNvGraphicFramePr>
              <a:graphicFrameLocks noChangeAspect="1"/>
            </p:cNvGraphicFramePr>
            <p:nvPr/>
          </p:nvGraphicFramePr>
          <p:xfrm>
            <a:off x="1727" y="1718"/>
            <a:ext cx="624" cy="254"/>
          </p:xfrm>
          <a:graphic>
            <a:graphicData uri="http://schemas.openxmlformats.org/presentationml/2006/ole">
              <p:oleObj spid="_x0000_s45060" name="公式" r:id="rId10" imgW="355754" imgH="139761" progId="Equation.3">
                <p:embed/>
              </p:oleObj>
            </a:graphicData>
          </a:graphic>
        </p:graphicFrame>
        <p:sp>
          <p:nvSpPr>
            <p:cNvPr id="55328" name="Text Box 32"/>
            <p:cNvSpPr txBox="1">
              <a:spLocks noChangeArrowheads="1"/>
            </p:cNvSpPr>
            <p:nvPr/>
          </p:nvSpPr>
          <p:spPr bwMode="auto">
            <a:xfrm>
              <a:off x="249" y="1662"/>
              <a:ext cx="105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波峰处</a:t>
              </a:r>
            </a:p>
          </p:txBody>
        </p:sp>
      </p:grpSp>
      <p:grpSp>
        <p:nvGrpSpPr>
          <p:cNvPr id="5" name="Group 46"/>
          <p:cNvGrpSpPr/>
          <p:nvPr/>
        </p:nvGrpSpPr>
        <p:grpSpPr bwMode="auto">
          <a:xfrm>
            <a:off x="2555875" y="5013325"/>
            <a:ext cx="4248150" cy="519113"/>
            <a:chOff x="2699" y="3067"/>
            <a:chExt cx="2676" cy="327"/>
          </a:xfrm>
        </p:grpSpPr>
        <p:sp>
          <p:nvSpPr>
            <p:cNvPr id="55333" name="Text Box 37"/>
            <p:cNvSpPr txBox="1">
              <a:spLocks noChangeArrowheads="1"/>
            </p:cNvSpPr>
            <p:nvPr/>
          </p:nvSpPr>
          <p:spPr bwMode="auto">
            <a:xfrm>
              <a:off x="2699" y="3067"/>
              <a:ext cx="2676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ea typeface="楷体_GB2312" panose="02010609030101010101" pitchFamily="49" charset="-122"/>
                </a:rPr>
                <a:t>  </a:t>
              </a:r>
              <a:r>
                <a:rPr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点</a:t>
              </a:r>
              <a:r>
                <a:rPr lang="zh-CN" altLang="en-US" sz="2800" b="1" dirty="0"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  <a:sym typeface="Symbol" panose="05050102010706020507" pitchFamily="18" charset="2"/>
                </a:rPr>
                <a:t>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 最大，     最大</a:t>
              </a:r>
            </a:p>
          </p:txBody>
        </p:sp>
        <p:graphicFrame>
          <p:nvGraphicFramePr>
            <p:cNvPr id="55334" name="Object 38"/>
            <p:cNvGraphicFramePr>
              <a:graphicFrameLocks noChangeAspect="1"/>
            </p:cNvGraphicFramePr>
            <p:nvPr/>
          </p:nvGraphicFramePr>
          <p:xfrm>
            <a:off x="4066" y="3067"/>
            <a:ext cx="246" cy="302"/>
          </p:xfrm>
          <a:graphic>
            <a:graphicData uri="http://schemas.openxmlformats.org/presentationml/2006/ole">
              <p:oleObj spid="_x0000_s45059" r:id="rId11" imgW="215640" imgH="215640" progId="Equation.3">
                <p:embed/>
              </p:oleObj>
            </a:graphicData>
          </a:graphic>
        </p:graphicFrame>
      </p:grpSp>
      <p:sp>
        <p:nvSpPr>
          <p:cNvPr id="55335" name="Text Box 39"/>
          <p:cNvSpPr txBox="1">
            <a:spLocks noChangeArrowheads="1"/>
          </p:cNvSpPr>
          <p:nvPr/>
        </p:nvSpPr>
        <p:spPr bwMode="auto">
          <a:xfrm>
            <a:off x="468312" y="4941888"/>
            <a:ext cx="2460614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平衡位置处</a:t>
            </a:r>
          </a:p>
        </p:txBody>
      </p:sp>
      <p:grpSp>
        <p:nvGrpSpPr>
          <p:cNvPr id="6" name="Group 40"/>
          <p:cNvGrpSpPr/>
          <p:nvPr/>
        </p:nvGrpSpPr>
        <p:grpSpPr bwMode="auto">
          <a:xfrm>
            <a:off x="2411413" y="5516563"/>
            <a:ext cx="4451350" cy="884237"/>
            <a:chOff x="1338" y="3339"/>
            <a:chExt cx="2804" cy="557"/>
          </a:xfrm>
        </p:grpSpPr>
        <p:graphicFrame>
          <p:nvGraphicFramePr>
            <p:cNvPr id="55337" name="Object 41"/>
            <p:cNvGraphicFramePr>
              <a:graphicFrameLocks noChangeAspect="1"/>
            </p:cNvGraphicFramePr>
            <p:nvPr/>
          </p:nvGraphicFramePr>
          <p:xfrm>
            <a:off x="2935" y="3475"/>
            <a:ext cx="536" cy="288"/>
          </p:xfrm>
          <a:graphic>
            <a:graphicData uri="http://schemas.openxmlformats.org/presentationml/2006/ole">
              <p:oleObj spid="_x0000_s45058" r:id="rId12" imgW="330120" imgH="215640" progId="Equation.3">
                <p:embed/>
              </p:oleObj>
            </a:graphicData>
          </a:graphic>
        </p:graphicFrame>
        <p:sp>
          <p:nvSpPr>
            <p:cNvPr id="55338" name="Text Box 42"/>
            <p:cNvSpPr txBox="1">
              <a:spLocks noChangeArrowheads="1"/>
            </p:cNvSpPr>
            <p:nvPr/>
          </p:nvSpPr>
          <p:spPr bwMode="auto">
            <a:xfrm>
              <a:off x="1338" y="3430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同时</a:t>
              </a:r>
              <a:r>
                <a:rPr lang="zh-CN" altLang="en-US" dirty="0">
                  <a:ea typeface="楷体_GB2312" panose="02010609030101010101" pitchFamily="49" charset="-122"/>
                </a:rPr>
                <a:t>                    </a:t>
              </a:r>
            </a:p>
          </p:txBody>
        </p:sp>
        <p:sp>
          <p:nvSpPr>
            <p:cNvPr id="55339" name="Text Box 43"/>
            <p:cNvSpPr txBox="1">
              <a:spLocks noChangeArrowheads="1"/>
            </p:cNvSpPr>
            <p:nvPr/>
          </p:nvSpPr>
          <p:spPr bwMode="auto">
            <a:xfrm>
              <a:off x="3470" y="3475"/>
              <a:ext cx="672" cy="32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ea typeface="楷体_GB2312" panose="02010609030101010101" pitchFamily="49" charset="-122"/>
                </a:rPr>
                <a:t>最大</a:t>
              </a:r>
            </a:p>
          </p:txBody>
        </p:sp>
        <p:sp>
          <p:nvSpPr>
            <p:cNvPr id="55340" name="Text Box 44"/>
            <p:cNvSpPr txBox="1">
              <a:spLocks noChangeArrowheads="1"/>
            </p:cNvSpPr>
            <p:nvPr/>
          </p:nvSpPr>
          <p:spPr bwMode="auto">
            <a:xfrm>
              <a:off x="2245" y="3475"/>
              <a:ext cx="875" cy="32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>
                  <a:ea typeface="楷体_GB2312" panose="02010609030101010101" pitchFamily="49" charset="-122"/>
                </a:rPr>
                <a:t>最大，</a:t>
              </a:r>
            </a:p>
          </p:txBody>
        </p:sp>
        <p:graphicFrame>
          <p:nvGraphicFramePr>
            <p:cNvPr id="55341" name="Object 45"/>
            <p:cNvGraphicFramePr>
              <a:graphicFrameLocks noChangeAspect="1"/>
            </p:cNvGraphicFramePr>
            <p:nvPr/>
          </p:nvGraphicFramePr>
          <p:xfrm>
            <a:off x="1882" y="3339"/>
            <a:ext cx="326" cy="557"/>
          </p:xfrm>
          <a:graphic>
            <a:graphicData uri="http://schemas.openxmlformats.org/presentationml/2006/ole">
              <p:oleObj spid="_x0000_s45057" name="公式" r:id="rId13" imgW="215713" imgH="355292" progId="Equation.3">
                <p:embed/>
              </p:oleObj>
            </a:graphicData>
          </a:graphic>
        </p:graphicFrame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5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6" dur="500"/>
                                        <p:tgtEl>
                                          <p:spTgt spid="5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 animBg="1"/>
      <p:bldP spid="55303" grpId="0" animBg="1"/>
      <p:bldP spid="55304" grpId="0" animBg="1"/>
      <p:bldP spid="55305" grpId="0" animBg="1"/>
      <p:bldP spid="55306" grpId="0" animBg="1"/>
      <p:bldP spid="55307" grpId="0" autoUpdateAnimBg="0"/>
      <p:bldP spid="55308" grpId="0" autoUpdateAnimBg="0"/>
      <p:bldP spid="55310" grpId="0" autoUpdateAnimBg="0"/>
      <p:bldP spid="55311" grpId="0" animBg="1" autoUpdateAnimBg="0"/>
      <p:bldP spid="55312" grpId="0" animBg="1" autoUpdateAnimBg="0"/>
      <p:bldP spid="55313" grpId="0" autoUpdateAnimBg="0"/>
      <p:bldP spid="55314" grpId="0" autoUpdateAnimBg="0"/>
      <p:bldP spid="553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00034" y="1643050"/>
            <a:ext cx="8501090" cy="177038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、任一</a:t>
            </a:r>
            <a:r>
              <a:rPr kumimoji="1"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体积元都在不断地接收和放出能量，即不断地传播能量 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kumimoji="1"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任一体积元的机械能不守恒 </a:t>
            </a:r>
            <a:r>
              <a:rPr kumimoji="1"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1"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且介质中并不积累能量</a:t>
            </a:r>
            <a:r>
              <a:rPr kumimoji="1"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kumimoji="1"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波动是能量传递的一种方式 </a:t>
            </a:r>
            <a:r>
              <a:rPr kumimoji="1"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2" name="Group 3"/>
          <p:cNvGrpSpPr/>
          <p:nvPr/>
        </p:nvGrpSpPr>
        <p:grpSpPr bwMode="auto">
          <a:xfrm>
            <a:off x="900113" y="3911600"/>
            <a:ext cx="6308725" cy="1098550"/>
            <a:chOff x="1248" y="2764"/>
            <a:chExt cx="3974" cy="692"/>
          </a:xfrm>
        </p:grpSpPr>
        <p:sp>
          <p:nvSpPr>
            <p:cNvPr id="33796" name="AutoShape 4"/>
            <p:cNvSpPr>
              <a:spLocks noChangeArrowheads="1"/>
            </p:cNvSpPr>
            <p:nvPr/>
          </p:nvSpPr>
          <p:spPr bwMode="auto">
            <a:xfrm rot="5395362">
              <a:off x="2952" y="2424"/>
              <a:ext cx="672" cy="1392"/>
            </a:xfrm>
            <a:prstGeom prst="can">
              <a:avLst>
                <a:gd name="adj" fmla="val 51786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97" name="Line 5"/>
            <p:cNvSpPr>
              <a:spLocks noChangeShapeType="1"/>
            </p:cNvSpPr>
            <p:nvPr/>
          </p:nvSpPr>
          <p:spPr bwMode="auto">
            <a:xfrm>
              <a:off x="2016" y="3121"/>
              <a:ext cx="576" cy="0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miter lim="800000"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98" name="Line 6"/>
            <p:cNvSpPr>
              <a:spLocks noChangeShapeType="1"/>
            </p:cNvSpPr>
            <p:nvPr/>
          </p:nvSpPr>
          <p:spPr bwMode="auto">
            <a:xfrm>
              <a:off x="2592" y="3121"/>
              <a:ext cx="1152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prstDash val="sysDot"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99" name="Line 7"/>
            <p:cNvSpPr>
              <a:spLocks noChangeShapeType="1"/>
            </p:cNvSpPr>
            <p:nvPr/>
          </p:nvSpPr>
          <p:spPr bwMode="auto">
            <a:xfrm>
              <a:off x="3792" y="3121"/>
              <a:ext cx="816" cy="0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miter lim="800000"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3800" name="Object 8"/>
            <p:cNvGraphicFramePr>
              <a:graphicFrameLocks noChangeAspect="1"/>
            </p:cNvGraphicFramePr>
            <p:nvPr/>
          </p:nvGraphicFramePr>
          <p:xfrm>
            <a:off x="3264" y="2785"/>
            <a:ext cx="253" cy="296"/>
          </p:xfrm>
          <a:graphic>
            <a:graphicData uri="http://schemas.openxmlformats.org/presentationml/2006/ole">
              <p:oleObj spid="_x0000_s20488" name="公式" r:id="rId3" imgW="152202" imgH="177569" progId="Equation.3">
                <p:embed/>
              </p:oleObj>
            </a:graphicData>
          </a:graphic>
        </p:graphicFrame>
        <p:sp>
          <p:nvSpPr>
            <p:cNvPr id="33801" name="Text Box 9"/>
            <p:cNvSpPr txBox="1">
              <a:spLocks noChangeArrowheads="1"/>
            </p:cNvSpPr>
            <p:nvPr/>
          </p:nvSpPr>
          <p:spPr bwMode="auto">
            <a:xfrm>
              <a:off x="1248" y="2914"/>
              <a:ext cx="56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dirty="0">
                  <a:solidFill>
                    <a:srgbClr val="121214"/>
                  </a:solidFill>
                </a:rPr>
                <a:t>能量</a:t>
              </a:r>
            </a:p>
          </p:txBody>
        </p:sp>
        <p:sp>
          <p:nvSpPr>
            <p:cNvPr id="33802" name="Text Box 10"/>
            <p:cNvSpPr txBox="1">
              <a:spLocks noChangeArrowheads="1"/>
            </p:cNvSpPr>
            <p:nvPr/>
          </p:nvSpPr>
          <p:spPr bwMode="auto">
            <a:xfrm>
              <a:off x="2054" y="2764"/>
              <a:ext cx="56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dirty="0">
                  <a:solidFill>
                    <a:srgbClr val="121214"/>
                  </a:solidFill>
                </a:rPr>
                <a:t>接受</a:t>
              </a:r>
            </a:p>
          </p:txBody>
        </p: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4118" y="2812"/>
              <a:ext cx="56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dirty="0">
                  <a:solidFill>
                    <a:srgbClr val="121214"/>
                  </a:solidFill>
                </a:rPr>
                <a:t>放出</a:t>
              </a:r>
            </a:p>
          </p:txBody>
        </p:sp>
        <p:sp>
          <p:nvSpPr>
            <p:cNvPr id="33804" name="Text Box 12"/>
            <p:cNvSpPr txBox="1">
              <a:spLocks noChangeArrowheads="1"/>
            </p:cNvSpPr>
            <p:nvPr/>
          </p:nvSpPr>
          <p:spPr bwMode="auto">
            <a:xfrm>
              <a:off x="4656" y="2962"/>
              <a:ext cx="56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dirty="0">
                  <a:solidFill>
                    <a:srgbClr val="121214"/>
                  </a:solidFill>
                </a:rPr>
                <a:t>能量</a:t>
              </a:r>
            </a:p>
          </p:txBody>
        </p:sp>
      </p:grpSp>
      <p:grpSp>
        <p:nvGrpSpPr>
          <p:cNvPr id="17" name="Group 34"/>
          <p:cNvGrpSpPr/>
          <p:nvPr/>
        </p:nvGrpSpPr>
        <p:grpSpPr bwMode="auto">
          <a:xfrm>
            <a:off x="500034" y="785794"/>
            <a:ext cx="1928826" cy="762000"/>
            <a:chOff x="288" y="432"/>
            <a:chExt cx="672" cy="480"/>
          </a:xfrm>
        </p:grpSpPr>
        <p:sp>
          <p:nvSpPr>
            <p:cNvPr id="18" name="AutoShape 35"/>
            <p:cNvSpPr>
              <a:spLocks noChangeArrowheads="1"/>
            </p:cNvSpPr>
            <p:nvPr/>
          </p:nvSpPr>
          <p:spPr bwMode="auto">
            <a:xfrm>
              <a:off x="288" y="432"/>
              <a:ext cx="672" cy="480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dist="107763" dir="13500000" algn="ctr" rotWithShape="0">
                <a:srgbClr val="33660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36"/>
            <p:cNvSpPr txBox="1">
              <a:spLocks noChangeArrowheads="1"/>
            </p:cNvSpPr>
            <p:nvPr/>
          </p:nvSpPr>
          <p:spPr bwMode="auto">
            <a:xfrm>
              <a:off x="384" y="489"/>
              <a:ext cx="576" cy="36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32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结 </a:t>
              </a:r>
              <a:r>
                <a:rPr lang="zh-CN" altLang="en-US" sz="3200" dirty="0">
                  <a:latin typeface="黑体" panose="02010609060101010101" pitchFamily="49" charset="-122"/>
                  <a:ea typeface="黑体" panose="02010609060101010101" pitchFamily="49" charset="-122"/>
                </a:rPr>
                <a:t>论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1071538" y="142852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波动中体积元的能量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928662" y="3500438"/>
            <a:ext cx="7561263" cy="954107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zh-CN" altLang="en-US" dirty="0">
                <a:solidFill>
                  <a:srgbClr val="FFFFFF"/>
                </a:solidFill>
                <a:ea typeface="楷体_GB2312" panose="02010609030101010101" pitchFamily="49" charset="-122"/>
              </a:rPr>
              <a:t>　　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由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dmω</a:t>
            </a:r>
            <a:r>
              <a:rPr kumimoji="1" lang="en-US" altLang="zh-CN" sz="2800" b="1" i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i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逐渐减少为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，表明该质元</a:t>
            </a:r>
          </a:p>
          <a:p>
            <a:pPr algn="l"/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向外部输出能量。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642910" y="4643446"/>
            <a:ext cx="8382000" cy="954107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zh-CN" altLang="en-US" dirty="0">
                <a:solidFill>
                  <a:srgbClr val="FFFFFF"/>
                </a:solidFill>
                <a:ea typeface="楷体_GB2312" panose="02010609030101010101" pitchFamily="49" charset="-122"/>
              </a:rPr>
              <a:t>　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整个过程，介质不积累</a:t>
            </a:r>
            <a:r>
              <a:rPr kumimoji="1"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能量，所以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波的传播过程也是能量的传播过程。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762000" y="2565400"/>
            <a:ext cx="7620000" cy="9541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rgbClr val="3333FF"/>
              </a:buClr>
              <a:buSzPct val="125000"/>
              <a:buFont typeface="Webdings" panose="05030102010509060703" pitchFamily="18" charset="2"/>
              <a:buChar char="2"/>
            </a:pPr>
            <a:r>
              <a:rPr kumimoji="1"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质元能量由</a:t>
            </a:r>
            <a:r>
              <a:rPr kumimoji="1" lang="zh-CN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逐渐增加为</a:t>
            </a:r>
            <a:r>
              <a:rPr kumimoji="1" lang="zh-CN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1" lang="zh-CN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mω</a:t>
            </a:r>
            <a:r>
              <a:rPr kumimoji="1" lang="zh-CN" altLang="zh-CN" sz="2800" b="1" i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zh-CN" sz="2800" b="1" i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，表明该质元从外部吸收能量；</a:t>
            </a:r>
            <a:endParaRPr kumimoji="1"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1125220" y="1250950"/>
          <a:ext cx="6311265" cy="997585"/>
        </p:xfrm>
        <a:graphic>
          <a:graphicData uri="http://schemas.openxmlformats.org/presentationml/2006/ole">
            <p:oleObj spid="_x0000_s46081" name="Equation" r:id="rId3" imgW="2489040" imgH="393480" progId="Equation.3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1071538" y="142852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波动中体积元的能量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utoUpdateAnimBg="0"/>
      <p:bldP spid="56324" grpId="0" autoUpdateAnimBg="0"/>
      <p:bldP spid="5632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未知"/>
          <p:cNvSpPr/>
          <p:nvPr/>
        </p:nvSpPr>
        <p:spPr bwMode="auto">
          <a:xfrm>
            <a:off x="1835150" y="692150"/>
            <a:ext cx="6350" cy="3541713"/>
          </a:xfrm>
          <a:custGeom>
            <a:avLst/>
            <a:gdLst/>
            <a:ahLst/>
            <a:cxnLst>
              <a:cxn ang="0">
                <a:pos x="4" y="1937"/>
              </a:cxn>
              <a:cxn ang="0">
                <a:pos x="0" y="0"/>
              </a:cxn>
            </a:cxnLst>
            <a:rect l="0" t="0" r="r" b="b"/>
            <a:pathLst>
              <a:path w="4" h="1937">
                <a:moveTo>
                  <a:pt x="4" y="1937"/>
                </a:moveTo>
                <a:lnTo>
                  <a:pt x="0" y="0"/>
                </a:lnTo>
              </a:path>
            </a:pathLst>
          </a:custGeom>
          <a:noFill/>
          <a:ln w="41275" cap="flat" cmpd="sng">
            <a:solidFill>
              <a:schemeClr val="tx1"/>
            </a:solidFill>
            <a:prstDash val="dash"/>
            <a:rou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1538288" y="671513"/>
            <a:ext cx="4273550" cy="2081212"/>
            <a:chOff x="0" y="0"/>
            <a:chExt cx="2692" cy="1311"/>
          </a:xfrm>
        </p:grpSpPr>
        <p:grpSp>
          <p:nvGrpSpPr>
            <p:cNvPr id="3" name="Group 5"/>
            <p:cNvGrpSpPr/>
            <p:nvPr/>
          </p:nvGrpSpPr>
          <p:grpSpPr bwMode="auto">
            <a:xfrm flipV="1">
              <a:off x="0" y="0"/>
              <a:ext cx="2692" cy="1311"/>
              <a:chOff x="0" y="0"/>
              <a:chExt cx="2692" cy="576"/>
            </a:xfrm>
          </p:grpSpPr>
          <p:grpSp>
            <p:nvGrpSpPr>
              <p:cNvPr id="4" name="Group 6"/>
              <p:cNvGrpSpPr/>
              <p:nvPr/>
            </p:nvGrpSpPr>
            <p:grpSpPr bwMode="auto">
              <a:xfrm>
                <a:off x="0" y="0"/>
                <a:ext cx="1348" cy="576"/>
                <a:chOff x="0" y="0"/>
                <a:chExt cx="2537" cy="1008"/>
              </a:xfrm>
            </p:grpSpPr>
            <p:sp>
              <p:nvSpPr>
                <p:cNvPr id="36871" name="未知"/>
                <p:cNvSpPr/>
                <p:nvPr/>
              </p:nvSpPr>
              <p:spPr bwMode="auto">
                <a:xfrm>
                  <a:off x="1266" y="0"/>
                  <a:ext cx="1271" cy="1005"/>
                </a:xfrm>
                <a:custGeom>
                  <a:avLst/>
                  <a:gdLst/>
                  <a:ahLst/>
                  <a:cxnLst>
                    <a:cxn ang="0">
                      <a:pos x="0" y="480"/>
                    </a:cxn>
                    <a:cxn ang="0">
                      <a:pos x="210" y="0"/>
                    </a:cxn>
                    <a:cxn ang="0">
                      <a:pos x="420" y="480"/>
                    </a:cxn>
                    <a:cxn ang="0">
                      <a:pos x="630" y="960"/>
                    </a:cxn>
                    <a:cxn ang="0">
                      <a:pos x="840" y="480"/>
                    </a:cxn>
                  </a:cxnLst>
                  <a:rect l="0" t="0" r="r" b="b"/>
                  <a:pathLst>
                    <a:path w="840" h="997">
                      <a:moveTo>
                        <a:pt x="0" y="480"/>
                      </a:moveTo>
                      <a:cubicBezTo>
                        <a:pt x="70" y="240"/>
                        <a:pt x="140" y="0"/>
                        <a:pt x="210" y="0"/>
                      </a:cubicBezTo>
                      <a:cubicBezTo>
                        <a:pt x="280" y="0"/>
                        <a:pt x="352" y="280"/>
                        <a:pt x="420" y="480"/>
                      </a:cubicBezTo>
                      <a:cubicBezTo>
                        <a:pt x="488" y="680"/>
                        <a:pt x="545" y="923"/>
                        <a:pt x="630" y="960"/>
                      </a:cubicBezTo>
                      <a:cubicBezTo>
                        <a:pt x="715" y="997"/>
                        <a:pt x="805" y="560"/>
                        <a:pt x="840" y="480"/>
                      </a:cubicBezTo>
                    </a:path>
                  </a:pathLst>
                </a:custGeom>
                <a:noFill/>
                <a:ln w="44450" cmpd="sng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872" name="未知"/>
                <p:cNvSpPr/>
                <p:nvPr/>
              </p:nvSpPr>
              <p:spPr bwMode="auto">
                <a:xfrm>
                  <a:off x="0" y="3"/>
                  <a:ext cx="1271" cy="1005"/>
                </a:xfrm>
                <a:custGeom>
                  <a:avLst/>
                  <a:gdLst/>
                  <a:ahLst/>
                  <a:cxnLst>
                    <a:cxn ang="0">
                      <a:pos x="0" y="480"/>
                    </a:cxn>
                    <a:cxn ang="0">
                      <a:pos x="210" y="0"/>
                    </a:cxn>
                    <a:cxn ang="0">
                      <a:pos x="420" y="480"/>
                    </a:cxn>
                    <a:cxn ang="0">
                      <a:pos x="630" y="960"/>
                    </a:cxn>
                    <a:cxn ang="0">
                      <a:pos x="840" y="480"/>
                    </a:cxn>
                  </a:cxnLst>
                  <a:rect l="0" t="0" r="r" b="b"/>
                  <a:pathLst>
                    <a:path w="840" h="997">
                      <a:moveTo>
                        <a:pt x="0" y="480"/>
                      </a:moveTo>
                      <a:cubicBezTo>
                        <a:pt x="70" y="240"/>
                        <a:pt x="140" y="0"/>
                        <a:pt x="210" y="0"/>
                      </a:cubicBezTo>
                      <a:cubicBezTo>
                        <a:pt x="280" y="0"/>
                        <a:pt x="352" y="280"/>
                        <a:pt x="420" y="480"/>
                      </a:cubicBezTo>
                      <a:cubicBezTo>
                        <a:pt x="488" y="680"/>
                        <a:pt x="545" y="923"/>
                        <a:pt x="630" y="960"/>
                      </a:cubicBezTo>
                      <a:cubicBezTo>
                        <a:pt x="715" y="997"/>
                        <a:pt x="803" y="633"/>
                        <a:pt x="840" y="480"/>
                      </a:cubicBezTo>
                    </a:path>
                  </a:pathLst>
                </a:custGeom>
                <a:noFill/>
                <a:ln w="44450" cmpd="sng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9"/>
              <p:cNvGrpSpPr/>
              <p:nvPr/>
            </p:nvGrpSpPr>
            <p:grpSpPr bwMode="auto">
              <a:xfrm>
                <a:off x="1344" y="0"/>
                <a:ext cx="1348" cy="576"/>
                <a:chOff x="0" y="0"/>
                <a:chExt cx="2537" cy="1008"/>
              </a:xfrm>
            </p:grpSpPr>
            <p:sp>
              <p:nvSpPr>
                <p:cNvPr id="36874" name="未知"/>
                <p:cNvSpPr/>
                <p:nvPr/>
              </p:nvSpPr>
              <p:spPr bwMode="auto">
                <a:xfrm>
                  <a:off x="1266" y="0"/>
                  <a:ext cx="1271" cy="1005"/>
                </a:xfrm>
                <a:custGeom>
                  <a:avLst/>
                  <a:gdLst/>
                  <a:ahLst/>
                  <a:cxnLst>
                    <a:cxn ang="0">
                      <a:pos x="0" y="480"/>
                    </a:cxn>
                    <a:cxn ang="0">
                      <a:pos x="210" y="0"/>
                    </a:cxn>
                    <a:cxn ang="0">
                      <a:pos x="420" y="480"/>
                    </a:cxn>
                    <a:cxn ang="0">
                      <a:pos x="630" y="960"/>
                    </a:cxn>
                    <a:cxn ang="0">
                      <a:pos x="840" y="480"/>
                    </a:cxn>
                  </a:cxnLst>
                  <a:rect l="0" t="0" r="r" b="b"/>
                  <a:pathLst>
                    <a:path w="840" h="997">
                      <a:moveTo>
                        <a:pt x="0" y="480"/>
                      </a:moveTo>
                      <a:cubicBezTo>
                        <a:pt x="70" y="240"/>
                        <a:pt x="140" y="0"/>
                        <a:pt x="210" y="0"/>
                      </a:cubicBezTo>
                      <a:cubicBezTo>
                        <a:pt x="280" y="0"/>
                        <a:pt x="352" y="280"/>
                        <a:pt x="420" y="480"/>
                      </a:cubicBezTo>
                      <a:cubicBezTo>
                        <a:pt x="488" y="680"/>
                        <a:pt x="545" y="923"/>
                        <a:pt x="630" y="960"/>
                      </a:cubicBezTo>
                      <a:cubicBezTo>
                        <a:pt x="715" y="997"/>
                        <a:pt x="805" y="560"/>
                        <a:pt x="840" y="480"/>
                      </a:cubicBezTo>
                    </a:path>
                  </a:pathLst>
                </a:custGeom>
                <a:noFill/>
                <a:ln w="44450" cmpd="sng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875" name="未知"/>
                <p:cNvSpPr/>
                <p:nvPr/>
              </p:nvSpPr>
              <p:spPr bwMode="auto">
                <a:xfrm>
                  <a:off x="0" y="3"/>
                  <a:ext cx="1271" cy="1005"/>
                </a:xfrm>
                <a:custGeom>
                  <a:avLst/>
                  <a:gdLst/>
                  <a:ahLst/>
                  <a:cxnLst>
                    <a:cxn ang="0">
                      <a:pos x="0" y="480"/>
                    </a:cxn>
                    <a:cxn ang="0">
                      <a:pos x="210" y="0"/>
                    </a:cxn>
                    <a:cxn ang="0">
                      <a:pos x="420" y="480"/>
                    </a:cxn>
                    <a:cxn ang="0">
                      <a:pos x="630" y="960"/>
                    </a:cxn>
                    <a:cxn ang="0">
                      <a:pos x="840" y="480"/>
                    </a:cxn>
                  </a:cxnLst>
                  <a:rect l="0" t="0" r="r" b="b"/>
                  <a:pathLst>
                    <a:path w="840" h="997">
                      <a:moveTo>
                        <a:pt x="0" y="480"/>
                      </a:moveTo>
                      <a:cubicBezTo>
                        <a:pt x="70" y="240"/>
                        <a:pt x="140" y="0"/>
                        <a:pt x="210" y="0"/>
                      </a:cubicBezTo>
                      <a:cubicBezTo>
                        <a:pt x="280" y="0"/>
                        <a:pt x="352" y="280"/>
                        <a:pt x="420" y="480"/>
                      </a:cubicBezTo>
                      <a:cubicBezTo>
                        <a:pt x="488" y="680"/>
                        <a:pt x="545" y="923"/>
                        <a:pt x="630" y="960"/>
                      </a:cubicBezTo>
                      <a:cubicBezTo>
                        <a:pt x="715" y="997"/>
                        <a:pt x="803" y="633"/>
                        <a:pt x="840" y="480"/>
                      </a:cubicBezTo>
                    </a:path>
                  </a:pathLst>
                </a:custGeom>
                <a:noFill/>
                <a:ln w="44450" cmpd="sng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36876" name="Object 12"/>
            <p:cNvGraphicFramePr>
              <a:graphicFrameLocks noChangeAspect="1"/>
            </p:cNvGraphicFramePr>
            <p:nvPr/>
          </p:nvGraphicFramePr>
          <p:xfrm>
            <a:off x="2352" y="336"/>
            <a:ext cx="269" cy="397"/>
          </p:xfrm>
          <a:graphic>
            <a:graphicData uri="http://schemas.openxmlformats.org/presentationml/2006/ole">
              <p:oleObj spid="_x0000_s47111" r:id="rId3" imgW="215900" imgH="215900" progId="Equation.3">
                <p:embed/>
              </p:oleObj>
            </a:graphicData>
          </a:graphic>
        </p:graphicFrame>
      </p:grpSp>
      <p:grpSp>
        <p:nvGrpSpPr>
          <p:cNvPr id="6" name="Group 13"/>
          <p:cNvGrpSpPr/>
          <p:nvPr/>
        </p:nvGrpSpPr>
        <p:grpSpPr bwMode="auto">
          <a:xfrm>
            <a:off x="1538288" y="762000"/>
            <a:ext cx="4273550" cy="2081213"/>
            <a:chOff x="0" y="0"/>
            <a:chExt cx="2692" cy="1311"/>
          </a:xfrm>
        </p:grpSpPr>
        <p:grpSp>
          <p:nvGrpSpPr>
            <p:cNvPr id="7" name="Group 14"/>
            <p:cNvGrpSpPr/>
            <p:nvPr/>
          </p:nvGrpSpPr>
          <p:grpSpPr bwMode="auto">
            <a:xfrm>
              <a:off x="0" y="0"/>
              <a:ext cx="2692" cy="1311"/>
              <a:chOff x="0" y="0"/>
              <a:chExt cx="2692" cy="576"/>
            </a:xfrm>
          </p:grpSpPr>
          <p:grpSp>
            <p:nvGrpSpPr>
              <p:cNvPr id="8" name="Group 15"/>
              <p:cNvGrpSpPr/>
              <p:nvPr/>
            </p:nvGrpSpPr>
            <p:grpSpPr bwMode="auto">
              <a:xfrm>
                <a:off x="0" y="0"/>
                <a:ext cx="1348" cy="576"/>
                <a:chOff x="0" y="0"/>
                <a:chExt cx="2537" cy="1008"/>
              </a:xfrm>
            </p:grpSpPr>
            <p:sp>
              <p:nvSpPr>
                <p:cNvPr id="36880" name="未知"/>
                <p:cNvSpPr/>
                <p:nvPr/>
              </p:nvSpPr>
              <p:spPr bwMode="auto">
                <a:xfrm>
                  <a:off x="1266" y="0"/>
                  <a:ext cx="1271" cy="1005"/>
                </a:xfrm>
                <a:custGeom>
                  <a:avLst/>
                  <a:gdLst/>
                  <a:ahLst/>
                  <a:cxnLst>
                    <a:cxn ang="0">
                      <a:pos x="0" y="480"/>
                    </a:cxn>
                    <a:cxn ang="0">
                      <a:pos x="210" y="0"/>
                    </a:cxn>
                    <a:cxn ang="0">
                      <a:pos x="420" y="480"/>
                    </a:cxn>
                    <a:cxn ang="0">
                      <a:pos x="630" y="960"/>
                    </a:cxn>
                    <a:cxn ang="0">
                      <a:pos x="840" y="480"/>
                    </a:cxn>
                  </a:cxnLst>
                  <a:rect l="0" t="0" r="r" b="b"/>
                  <a:pathLst>
                    <a:path w="840" h="997">
                      <a:moveTo>
                        <a:pt x="0" y="480"/>
                      </a:moveTo>
                      <a:cubicBezTo>
                        <a:pt x="70" y="240"/>
                        <a:pt x="140" y="0"/>
                        <a:pt x="210" y="0"/>
                      </a:cubicBezTo>
                      <a:cubicBezTo>
                        <a:pt x="280" y="0"/>
                        <a:pt x="352" y="280"/>
                        <a:pt x="420" y="480"/>
                      </a:cubicBezTo>
                      <a:cubicBezTo>
                        <a:pt x="488" y="680"/>
                        <a:pt x="545" y="923"/>
                        <a:pt x="630" y="960"/>
                      </a:cubicBezTo>
                      <a:cubicBezTo>
                        <a:pt x="715" y="997"/>
                        <a:pt x="805" y="560"/>
                        <a:pt x="840" y="480"/>
                      </a:cubicBezTo>
                    </a:path>
                  </a:pathLst>
                </a:custGeom>
                <a:noFill/>
                <a:ln w="44450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881" name="未知"/>
                <p:cNvSpPr/>
                <p:nvPr/>
              </p:nvSpPr>
              <p:spPr bwMode="auto">
                <a:xfrm>
                  <a:off x="0" y="3"/>
                  <a:ext cx="1271" cy="1005"/>
                </a:xfrm>
                <a:custGeom>
                  <a:avLst/>
                  <a:gdLst/>
                  <a:ahLst/>
                  <a:cxnLst>
                    <a:cxn ang="0">
                      <a:pos x="0" y="480"/>
                    </a:cxn>
                    <a:cxn ang="0">
                      <a:pos x="210" y="0"/>
                    </a:cxn>
                    <a:cxn ang="0">
                      <a:pos x="420" y="480"/>
                    </a:cxn>
                    <a:cxn ang="0">
                      <a:pos x="630" y="960"/>
                    </a:cxn>
                    <a:cxn ang="0">
                      <a:pos x="840" y="480"/>
                    </a:cxn>
                  </a:cxnLst>
                  <a:rect l="0" t="0" r="r" b="b"/>
                  <a:pathLst>
                    <a:path w="840" h="997">
                      <a:moveTo>
                        <a:pt x="0" y="480"/>
                      </a:moveTo>
                      <a:cubicBezTo>
                        <a:pt x="70" y="240"/>
                        <a:pt x="140" y="0"/>
                        <a:pt x="210" y="0"/>
                      </a:cubicBezTo>
                      <a:cubicBezTo>
                        <a:pt x="280" y="0"/>
                        <a:pt x="352" y="280"/>
                        <a:pt x="420" y="480"/>
                      </a:cubicBezTo>
                      <a:cubicBezTo>
                        <a:pt x="488" y="680"/>
                        <a:pt x="545" y="923"/>
                        <a:pt x="630" y="960"/>
                      </a:cubicBezTo>
                      <a:cubicBezTo>
                        <a:pt x="715" y="997"/>
                        <a:pt x="803" y="633"/>
                        <a:pt x="840" y="480"/>
                      </a:cubicBezTo>
                    </a:path>
                  </a:pathLst>
                </a:custGeom>
                <a:noFill/>
                <a:ln w="44450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18"/>
              <p:cNvGrpSpPr/>
              <p:nvPr/>
            </p:nvGrpSpPr>
            <p:grpSpPr bwMode="auto">
              <a:xfrm>
                <a:off x="1344" y="0"/>
                <a:ext cx="1348" cy="576"/>
                <a:chOff x="0" y="0"/>
                <a:chExt cx="2537" cy="1008"/>
              </a:xfrm>
            </p:grpSpPr>
            <p:sp>
              <p:nvSpPr>
                <p:cNvPr id="36883" name="未知"/>
                <p:cNvSpPr/>
                <p:nvPr/>
              </p:nvSpPr>
              <p:spPr bwMode="auto">
                <a:xfrm>
                  <a:off x="1266" y="0"/>
                  <a:ext cx="1271" cy="1005"/>
                </a:xfrm>
                <a:custGeom>
                  <a:avLst/>
                  <a:gdLst/>
                  <a:ahLst/>
                  <a:cxnLst>
                    <a:cxn ang="0">
                      <a:pos x="0" y="480"/>
                    </a:cxn>
                    <a:cxn ang="0">
                      <a:pos x="210" y="0"/>
                    </a:cxn>
                    <a:cxn ang="0">
                      <a:pos x="420" y="480"/>
                    </a:cxn>
                    <a:cxn ang="0">
                      <a:pos x="630" y="960"/>
                    </a:cxn>
                    <a:cxn ang="0">
                      <a:pos x="840" y="480"/>
                    </a:cxn>
                  </a:cxnLst>
                  <a:rect l="0" t="0" r="r" b="b"/>
                  <a:pathLst>
                    <a:path w="840" h="997">
                      <a:moveTo>
                        <a:pt x="0" y="480"/>
                      </a:moveTo>
                      <a:cubicBezTo>
                        <a:pt x="70" y="240"/>
                        <a:pt x="140" y="0"/>
                        <a:pt x="210" y="0"/>
                      </a:cubicBezTo>
                      <a:cubicBezTo>
                        <a:pt x="280" y="0"/>
                        <a:pt x="352" y="280"/>
                        <a:pt x="420" y="480"/>
                      </a:cubicBezTo>
                      <a:cubicBezTo>
                        <a:pt x="488" y="680"/>
                        <a:pt x="545" y="923"/>
                        <a:pt x="630" y="960"/>
                      </a:cubicBezTo>
                      <a:cubicBezTo>
                        <a:pt x="715" y="997"/>
                        <a:pt x="805" y="560"/>
                        <a:pt x="840" y="480"/>
                      </a:cubicBezTo>
                    </a:path>
                  </a:pathLst>
                </a:custGeom>
                <a:noFill/>
                <a:ln w="44450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884" name="未知"/>
                <p:cNvSpPr/>
                <p:nvPr/>
              </p:nvSpPr>
              <p:spPr bwMode="auto">
                <a:xfrm>
                  <a:off x="0" y="3"/>
                  <a:ext cx="1271" cy="1005"/>
                </a:xfrm>
                <a:custGeom>
                  <a:avLst/>
                  <a:gdLst/>
                  <a:ahLst/>
                  <a:cxnLst>
                    <a:cxn ang="0">
                      <a:pos x="0" y="480"/>
                    </a:cxn>
                    <a:cxn ang="0">
                      <a:pos x="210" y="0"/>
                    </a:cxn>
                    <a:cxn ang="0">
                      <a:pos x="420" y="480"/>
                    </a:cxn>
                    <a:cxn ang="0">
                      <a:pos x="630" y="960"/>
                    </a:cxn>
                    <a:cxn ang="0">
                      <a:pos x="840" y="480"/>
                    </a:cxn>
                  </a:cxnLst>
                  <a:rect l="0" t="0" r="r" b="b"/>
                  <a:pathLst>
                    <a:path w="840" h="997">
                      <a:moveTo>
                        <a:pt x="0" y="480"/>
                      </a:moveTo>
                      <a:cubicBezTo>
                        <a:pt x="70" y="240"/>
                        <a:pt x="140" y="0"/>
                        <a:pt x="210" y="0"/>
                      </a:cubicBezTo>
                      <a:cubicBezTo>
                        <a:pt x="280" y="0"/>
                        <a:pt x="352" y="280"/>
                        <a:pt x="420" y="480"/>
                      </a:cubicBezTo>
                      <a:cubicBezTo>
                        <a:pt x="488" y="680"/>
                        <a:pt x="545" y="923"/>
                        <a:pt x="630" y="960"/>
                      </a:cubicBezTo>
                      <a:cubicBezTo>
                        <a:pt x="715" y="997"/>
                        <a:pt x="803" y="633"/>
                        <a:pt x="840" y="480"/>
                      </a:cubicBezTo>
                    </a:path>
                  </a:pathLst>
                </a:custGeom>
                <a:noFill/>
                <a:ln w="44450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36885" name="Object 21"/>
            <p:cNvGraphicFramePr>
              <a:graphicFrameLocks noChangeAspect="1"/>
            </p:cNvGraphicFramePr>
            <p:nvPr/>
          </p:nvGraphicFramePr>
          <p:xfrm>
            <a:off x="2352" y="672"/>
            <a:ext cx="253" cy="423"/>
          </p:xfrm>
          <a:graphic>
            <a:graphicData uri="http://schemas.openxmlformats.org/presentationml/2006/ole">
              <p:oleObj spid="_x0000_s47110" r:id="rId4" imgW="203288" imgH="228699" progId="Equation.3">
                <p:embed/>
              </p:oleObj>
            </a:graphicData>
          </a:graphic>
        </p:graphicFrame>
      </p:grpSp>
      <p:sp>
        <p:nvSpPr>
          <p:cNvPr id="36886" name="Line 22"/>
          <p:cNvSpPr>
            <a:spLocks noChangeShapeType="1"/>
          </p:cNvSpPr>
          <p:nvPr/>
        </p:nvSpPr>
        <p:spPr bwMode="auto">
          <a:xfrm>
            <a:off x="1338263" y="2795588"/>
            <a:ext cx="5757862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tailEnd type="arrow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887" name="Object 23"/>
          <p:cNvGraphicFramePr>
            <a:graphicFrameLocks noChangeAspect="1"/>
          </p:cNvGraphicFramePr>
          <p:nvPr/>
        </p:nvGraphicFramePr>
        <p:xfrm>
          <a:off x="6767513" y="2209800"/>
          <a:ext cx="398462" cy="458788"/>
        </p:xfrm>
        <a:graphic>
          <a:graphicData uri="http://schemas.openxmlformats.org/presentationml/2006/ole">
            <p:oleObj spid="_x0000_s47109" r:id="rId5" imgW="88784" imgH="152202" progId="Equation.3">
              <p:embed/>
            </p:oleObj>
          </a:graphicData>
        </a:graphic>
      </p:graphicFrame>
      <p:sp>
        <p:nvSpPr>
          <p:cNvPr id="36888" name="Line 24"/>
          <p:cNvSpPr>
            <a:spLocks noChangeShapeType="1"/>
          </p:cNvSpPr>
          <p:nvPr/>
        </p:nvSpPr>
        <p:spPr bwMode="auto">
          <a:xfrm>
            <a:off x="1714500" y="5257800"/>
            <a:ext cx="45720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tailEnd type="arrow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Group 25"/>
          <p:cNvGrpSpPr/>
          <p:nvPr/>
        </p:nvGrpSpPr>
        <p:grpSpPr bwMode="auto">
          <a:xfrm>
            <a:off x="1841500" y="4422775"/>
            <a:ext cx="4098925" cy="1597025"/>
            <a:chOff x="0" y="0"/>
            <a:chExt cx="2582" cy="1006"/>
          </a:xfrm>
        </p:grpSpPr>
        <p:sp>
          <p:nvSpPr>
            <p:cNvPr id="36890" name="未知"/>
            <p:cNvSpPr/>
            <p:nvPr/>
          </p:nvSpPr>
          <p:spPr bwMode="auto">
            <a:xfrm>
              <a:off x="1289" y="9"/>
              <a:ext cx="1293" cy="997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210" y="0"/>
                </a:cxn>
                <a:cxn ang="0">
                  <a:pos x="420" y="480"/>
                </a:cxn>
                <a:cxn ang="0">
                  <a:pos x="630" y="960"/>
                </a:cxn>
                <a:cxn ang="0">
                  <a:pos x="840" y="480"/>
                </a:cxn>
              </a:cxnLst>
              <a:rect l="0" t="0" r="r" b="b"/>
              <a:pathLst>
                <a:path w="840" h="997">
                  <a:moveTo>
                    <a:pt x="0" y="480"/>
                  </a:moveTo>
                  <a:cubicBezTo>
                    <a:pt x="70" y="240"/>
                    <a:pt x="140" y="0"/>
                    <a:pt x="210" y="0"/>
                  </a:cubicBezTo>
                  <a:cubicBezTo>
                    <a:pt x="280" y="0"/>
                    <a:pt x="352" y="280"/>
                    <a:pt x="420" y="480"/>
                  </a:cubicBezTo>
                  <a:cubicBezTo>
                    <a:pt x="488" y="680"/>
                    <a:pt x="545" y="923"/>
                    <a:pt x="630" y="960"/>
                  </a:cubicBezTo>
                  <a:cubicBezTo>
                    <a:pt x="715" y="997"/>
                    <a:pt x="805" y="560"/>
                    <a:pt x="840" y="480"/>
                  </a:cubicBezTo>
                </a:path>
              </a:pathLst>
            </a:custGeom>
            <a:noFill/>
            <a:ln w="41275" cmpd="sng">
              <a:solidFill>
                <a:srgbClr val="333333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1" name="未知"/>
            <p:cNvSpPr/>
            <p:nvPr/>
          </p:nvSpPr>
          <p:spPr bwMode="auto">
            <a:xfrm>
              <a:off x="0" y="0"/>
              <a:ext cx="1292" cy="997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210" y="0"/>
                </a:cxn>
                <a:cxn ang="0">
                  <a:pos x="420" y="480"/>
                </a:cxn>
                <a:cxn ang="0">
                  <a:pos x="630" y="960"/>
                </a:cxn>
                <a:cxn ang="0">
                  <a:pos x="840" y="480"/>
                </a:cxn>
              </a:cxnLst>
              <a:rect l="0" t="0" r="r" b="b"/>
              <a:pathLst>
                <a:path w="840" h="997">
                  <a:moveTo>
                    <a:pt x="0" y="480"/>
                  </a:moveTo>
                  <a:cubicBezTo>
                    <a:pt x="70" y="240"/>
                    <a:pt x="140" y="0"/>
                    <a:pt x="210" y="0"/>
                  </a:cubicBezTo>
                  <a:cubicBezTo>
                    <a:pt x="280" y="0"/>
                    <a:pt x="352" y="280"/>
                    <a:pt x="420" y="480"/>
                  </a:cubicBezTo>
                  <a:cubicBezTo>
                    <a:pt x="488" y="680"/>
                    <a:pt x="545" y="923"/>
                    <a:pt x="630" y="960"/>
                  </a:cubicBezTo>
                  <a:cubicBezTo>
                    <a:pt x="715" y="997"/>
                    <a:pt x="803" y="633"/>
                    <a:pt x="840" y="480"/>
                  </a:cubicBezTo>
                </a:path>
              </a:pathLst>
            </a:custGeom>
            <a:noFill/>
            <a:ln w="41275" cmpd="sng">
              <a:solidFill>
                <a:srgbClr val="333333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6892" name="Object 28"/>
          <p:cNvGraphicFramePr>
            <a:graphicFrameLocks noChangeAspect="1"/>
          </p:cNvGraphicFramePr>
          <p:nvPr/>
        </p:nvGraphicFramePr>
        <p:xfrm>
          <a:off x="6140450" y="4752975"/>
          <a:ext cx="409575" cy="322263"/>
        </p:xfrm>
        <a:graphic>
          <a:graphicData uri="http://schemas.openxmlformats.org/presentationml/2006/ole">
            <p:oleObj spid="_x0000_s47108" name="公式" r:id="rId6" imgW="126835" imgH="139518" progId="Equation.3">
              <p:embed/>
            </p:oleObj>
          </a:graphicData>
        </a:graphic>
      </p:graphicFrame>
      <p:grpSp>
        <p:nvGrpSpPr>
          <p:cNvPr id="11" name="Group 29"/>
          <p:cNvGrpSpPr/>
          <p:nvPr/>
        </p:nvGrpSpPr>
        <p:grpSpPr bwMode="auto">
          <a:xfrm>
            <a:off x="1835150" y="4005263"/>
            <a:ext cx="458788" cy="1219200"/>
            <a:chOff x="0" y="0"/>
            <a:chExt cx="334" cy="768"/>
          </a:xfrm>
        </p:grpSpPr>
        <p:sp>
          <p:nvSpPr>
            <p:cNvPr id="36894" name="Line 30"/>
            <p:cNvSpPr>
              <a:spLocks noChangeShapeType="1"/>
            </p:cNvSpPr>
            <p:nvPr/>
          </p:nvSpPr>
          <p:spPr bwMode="auto">
            <a:xfrm flipV="1">
              <a:off x="0" y="96"/>
              <a:ext cx="0" cy="67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tailEnd type="arrow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6895" name="Object 31"/>
            <p:cNvGraphicFramePr>
              <a:graphicFrameLocks noChangeAspect="1"/>
            </p:cNvGraphicFramePr>
            <p:nvPr/>
          </p:nvGraphicFramePr>
          <p:xfrm>
            <a:off x="48" y="0"/>
            <a:ext cx="286" cy="219"/>
          </p:xfrm>
          <a:graphic>
            <a:graphicData uri="http://schemas.openxmlformats.org/presentationml/2006/ole">
              <p:oleObj spid="_x0000_s47107" r:id="rId7" imgW="139821" imgH="165243" progId="Equation.3">
                <p:embed/>
              </p:oleObj>
            </a:graphicData>
          </a:graphic>
        </p:graphicFrame>
      </p:grpSp>
      <p:sp>
        <p:nvSpPr>
          <p:cNvPr id="36899" name="WordArt 35"/>
          <p:cNvSpPr>
            <a:spLocks noChangeArrowheads="1" noChangeShapeType="1"/>
          </p:cNvSpPr>
          <p:nvPr/>
        </p:nvSpPr>
        <p:spPr bwMode="auto">
          <a:xfrm>
            <a:off x="323528" y="5157192"/>
            <a:ext cx="898525" cy="287338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1671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FF0000"/>
                  </a:solidFill>
                  <a:round/>
                </a:ln>
                <a:solidFill>
                  <a:srgbClr val="0000FF"/>
                </a:solidFill>
                <a:effectLst>
                  <a:outerShdw dist="35921" dir="2700000" sy="50000" rotWithShape="0">
                    <a:srgbClr val="875B0D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波形</a:t>
            </a:r>
          </a:p>
        </p:txBody>
      </p:sp>
      <p:grpSp>
        <p:nvGrpSpPr>
          <p:cNvPr id="12" name="Group 36"/>
          <p:cNvGrpSpPr/>
          <p:nvPr/>
        </p:nvGrpSpPr>
        <p:grpSpPr bwMode="auto">
          <a:xfrm>
            <a:off x="1104900" y="3176588"/>
            <a:ext cx="3933825" cy="2081212"/>
            <a:chOff x="0" y="0"/>
            <a:chExt cx="2692" cy="1311"/>
          </a:xfrm>
        </p:grpSpPr>
        <p:grpSp>
          <p:nvGrpSpPr>
            <p:cNvPr id="13" name="Group 37"/>
            <p:cNvGrpSpPr/>
            <p:nvPr/>
          </p:nvGrpSpPr>
          <p:grpSpPr bwMode="auto">
            <a:xfrm flipV="1">
              <a:off x="0" y="0"/>
              <a:ext cx="2692" cy="1311"/>
              <a:chOff x="0" y="0"/>
              <a:chExt cx="2692" cy="576"/>
            </a:xfrm>
          </p:grpSpPr>
          <p:grpSp>
            <p:nvGrpSpPr>
              <p:cNvPr id="14" name="Group 38"/>
              <p:cNvGrpSpPr/>
              <p:nvPr/>
            </p:nvGrpSpPr>
            <p:grpSpPr bwMode="auto">
              <a:xfrm>
                <a:off x="0" y="0"/>
                <a:ext cx="1348" cy="576"/>
                <a:chOff x="0" y="0"/>
                <a:chExt cx="2537" cy="1008"/>
              </a:xfrm>
            </p:grpSpPr>
            <p:sp>
              <p:nvSpPr>
                <p:cNvPr id="36903" name="未知"/>
                <p:cNvSpPr/>
                <p:nvPr/>
              </p:nvSpPr>
              <p:spPr bwMode="auto">
                <a:xfrm>
                  <a:off x="1266" y="0"/>
                  <a:ext cx="1271" cy="1005"/>
                </a:xfrm>
                <a:custGeom>
                  <a:avLst/>
                  <a:gdLst/>
                  <a:ahLst/>
                  <a:cxnLst>
                    <a:cxn ang="0">
                      <a:pos x="0" y="480"/>
                    </a:cxn>
                    <a:cxn ang="0">
                      <a:pos x="210" y="0"/>
                    </a:cxn>
                    <a:cxn ang="0">
                      <a:pos x="420" y="480"/>
                    </a:cxn>
                    <a:cxn ang="0">
                      <a:pos x="630" y="960"/>
                    </a:cxn>
                    <a:cxn ang="0">
                      <a:pos x="840" y="480"/>
                    </a:cxn>
                  </a:cxnLst>
                  <a:rect l="0" t="0" r="r" b="b"/>
                  <a:pathLst>
                    <a:path w="840" h="997">
                      <a:moveTo>
                        <a:pt x="0" y="480"/>
                      </a:moveTo>
                      <a:cubicBezTo>
                        <a:pt x="70" y="240"/>
                        <a:pt x="140" y="0"/>
                        <a:pt x="210" y="0"/>
                      </a:cubicBezTo>
                      <a:cubicBezTo>
                        <a:pt x="280" y="0"/>
                        <a:pt x="352" y="280"/>
                        <a:pt x="420" y="480"/>
                      </a:cubicBezTo>
                      <a:cubicBezTo>
                        <a:pt x="488" y="680"/>
                        <a:pt x="545" y="923"/>
                        <a:pt x="630" y="960"/>
                      </a:cubicBezTo>
                      <a:cubicBezTo>
                        <a:pt x="715" y="997"/>
                        <a:pt x="805" y="560"/>
                        <a:pt x="840" y="480"/>
                      </a:cubicBezTo>
                    </a:path>
                  </a:pathLst>
                </a:custGeom>
                <a:noFill/>
                <a:ln w="44450" cmpd="sng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904" name="未知"/>
                <p:cNvSpPr/>
                <p:nvPr/>
              </p:nvSpPr>
              <p:spPr bwMode="auto">
                <a:xfrm>
                  <a:off x="0" y="3"/>
                  <a:ext cx="1271" cy="1005"/>
                </a:xfrm>
                <a:custGeom>
                  <a:avLst/>
                  <a:gdLst/>
                  <a:ahLst/>
                  <a:cxnLst>
                    <a:cxn ang="0">
                      <a:pos x="0" y="480"/>
                    </a:cxn>
                    <a:cxn ang="0">
                      <a:pos x="210" y="0"/>
                    </a:cxn>
                    <a:cxn ang="0">
                      <a:pos x="420" y="480"/>
                    </a:cxn>
                    <a:cxn ang="0">
                      <a:pos x="630" y="960"/>
                    </a:cxn>
                    <a:cxn ang="0">
                      <a:pos x="840" y="480"/>
                    </a:cxn>
                  </a:cxnLst>
                  <a:rect l="0" t="0" r="r" b="b"/>
                  <a:pathLst>
                    <a:path w="840" h="997">
                      <a:moveTo>
                        <a:pt x="0" y="480"/>
                      </a:moveTo>
                      <a:cubicBezTo>
                        <a:pt x="70" y="240"/>
                        <a:pt x="140" y="0"/>
                        <a:pt x="210" y="0"/>
                      </a:cubicBezTo>
                      <a:cubicBezTo>
                        <a:pt x="280" y="0"/>
                        <a:pt x="352" y="280"/>
                        <a:pt x="420" y="480"/>
                      </a:cubicBezTo>
                      <a:cubicBezTo>
                        <a:pt x="488" y="680"/>
                        <a:pt x="545" y="923"/>
                        <a:pt x="630" y="960"/>
                      </a:cubicBezTo>
                      <a:cubicBezTo>
                        <a:pt x="715" y="997"/>
                        <a:pt x="803" y="633"/>
                        <a:pt x="840" y="480"/>
                      </a:cubicBezTo>
                    </a:path>
                  </a:pathLst>
                </a:custGeom>
                <a:noFill/>
                <a:ln w="44450" cmpd="sng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41"/>
              <p:cNvGrpSpPr/>
              <p:nvPr/>
            </p:nvGrpSpPr>
            <p:grpSpPr bwMode="auto">
              <a:xfrm>
                <a:off x="1344" y="0"/>
                <a:ext cx="1348" cy="576"/>
                <a:chOff x="0" y="0"/>
                <a:chExt cx="2537" cy="1008"/>
              </a:xfrm>
            </p:grpSpPr>
            <p:sp>
              <p:nvSpPr>
                <p:cNvPr id="36906" name="未知"/>
                <p:cNvSpPr/>
                <p:nvPr/>
              </p:nvSpPr>
              <p:spPr bwMode="auto">
                <a:xfrm>
                  <a:off x="1266" y="0"/>
                  <a:ext cx="1271" cy="1005"/>
                </a:xfrm>
                <a:custGeom>
                  <a:avLst/>
                  <a:gdLst/>
                  <a:ahLst/>
                  <a:cxnLst>
                    <a:cxn ang="0">
                      <a:pos x="0" y="480"/>
                    </a:cxn>
                    <a:cxn ang="0">
                      <a:pos x="210" y="0"/>
                    </a:cxn>
                    <a:cxn ang="0">
                      <a:pos x="420" y="480"/>
                    </a:cxn>
                    <a:cxn ang="0">
                      <a:pos x="630" y="960"/>
                    </a:cxn>
                    <a:cxn ang="0">
                      <a:pos x="840" y="480"/>
                    </a:cxn>
                  </a:cxnLst>
                  <a:rect l="0" t="0" r="r" b="b"/>
                  <a:pathLst>
                    <a:path w="840" h="997">
                      <a:moveTo>
                        <a:pt x="0" y="480"/>
                      </a:moveTo>
                      <a:cubicBezTo>
                        <a:pt x="70" y="240"/>
                        <a:pt x="140" y="0"/>
                        <a:pt x="210" y="0"/>
                      </a:cubicBezTo>
                      <a:cubicBezTo>
                        <a:pt x="280" y="0"/>
                        <a:pt x="352" y="280"/>
                        <a:pt x="420" y="480"/>
                      </a:cubicBezTo>
                      <a:cubicBezTo>
                        <a:pt x="488" y="680"/>
                        <a:pt x="545" y="923"/>
                        <a:pt x="630" y="960"/>
                      </a:cubicBezTo>
                      <a:cubicBezTo>
                        <a:pt x="715" y="997"/>
                        <a:pt x="805" y="560"/>
                        <a:pt x="840" y="480"/>
                      </a:cubicBezTo>
                    </a:path>
                  </a:pathLst>
                </a:custGeom>
                <a:noFill/>
                <a:ln w="44450" cmpd="sng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907" name="未知"/>
                <p:cNvSpPr/>
                <p:nvPr/>
              </p:nvSpPr>
              <p:spPr bwMode="auto">
                <a:xfrm>
                  <a:off x="0" y="3"/>
                  <a:ext cx="1271" cy="1005"/>
                </a:xfrm>
                <a:custGeom>
                  <a:avLst/>
                  <a:gdLst/>
                  <a:ahLst/>
                  <a:cxnLst>
                    <a:cxn ang="0">
                      <a:pos x="0" y="480"/>
                    </a:cxn>
                    <a:cxn ang="0">
                      <a:pos x="210" y="0"/>
                    </a:cxn>
                    <a:cxn ang="0">
                      <a:pos x="420" y="480"/>
                    </a:cxn>
                    <a:cxn ang="0">
                      <a:pos x="630" y="960"/>
                    </a:cxn>
                    <a:cxn ang="0">
                      <a:pos x="840" y="480"/>
                    </a:cxn>
                  </a:cxnLst>
                  <a:rect l="0" t="0" r="r" b="b"/>
                  <a:pathLst>
                    <a:path w="840" h="997">
                      <a:moveTo>
                        <a:pt x="0" y="480"/>
                      </a:moveTo>
                      <a:cubicBezTo>
                        <a:pt x="70" y="240"/>
                        <a:pt x="140" y="0"/>
                        <a:pt x="210" y="0"/>
                      </a:cubicBezTo>
                      <a:cubicBezTo>
                        <a:pt x="280" y="0"/>
                        <a:pt x="352" y="280"/>
                        <a:pt x="420" y="480"/>
                      </a:cubicBezTo>
                      <a:cubicBezTo>
                        <a:pt x="488" y="680"/>
                        <a:pt x="545" y="923"/>
                        <a:pt x="630" y="960"/>
                      </a:cubicBezTo>
                      <a:cubicBezTo>
                        <a:pt x="715" y="997"/>
                        <a:pt x="803" y="633"/>
                        <a:pt x="840" y="480"/>
                      </a:cubicBezTo>
                    </a:path>
                  </a:pathLst>
                </a:custGeom>
                <a:noFill/>
                <a:ln w="44450" cmpd="sng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36908" name="Object 44"/>
            <p:cNvGraphicFramePr>
              <a:graphicFrameLocks noChangeAspect="1"/>
            </p:cNvGraphicFramePr>
            <p:nvPr/>
          </p:nvGraphicFramePr>
          <p:xfrm>
            <a:off x="2352" y="336"/>
            <a:ext cx="269" cy="397"/>
          </p:xfrm>
          <a:graphic>
            <a:graphicData uri="http://schemas.openxmlformats.org/presentationml/2006/ole">
              <p:oleObj spid="_x0000_s47106" r:id="rId8" imgW="215900" imgH="215900" progId="Equation.3">
                <p:embed/>
              </p:oleObj>
            </a:graphicData>
          </a:graphic>
        </p:graphicFrame>
      </p:grpSp>
      <p:grpSp>
        <p:nvGrpSpPr>
          <p:cNvPr id="16" name="Group 45"/>
          <p:cNvGrpSpPr/>
          <p:nvPr/>
        </p:nvGrpSpPr>
        <p:grpSpPr bwMode="auto">
          <a:xfrm>
            <a:off x="1603375" y="3224213"/>
            <a:ext cx="3938588" cy="2081212"/>
            <a:chOff x="0" y="0"/>
            <a:chExt cx="2692" cy="1311"/>
          </a:xfrm>
        </p:grpSpPr>
        <p:grpSp>
          <p:nvGrpSpPr>
            <p:cNvPr id="17" name="Group 46"/>
            <p:cNvGrpSpPr/>
            <p:nvPr/>
          </p:nvGrpSpPr>
          <p:grpSpPr bwMode="auto">
            <a:xfrm>
              <a:off x="0" y="0"/>
              <a:ext cx="2692" cy="1311"/>
              <a:chOff x="0" y="0"/>
              <a:chExt cx="2692" cy="576"/>
            </a:xfrm>
          </p:grpSpPr>
          <p:grpSp>
            <p:nvGrpSpPr>
              <p:cNvPr id="18" name="Group 47"/>
              <p:cNvGrpSpPr/>
              <p:nvPr/>
            </p:nvGrpSpPr>
            <p:grpSpPr bwMode="auto">
              <a:xfrm>
                <a:off x="0" y="0"/>
                <a:ext cx="1348" cy="576"/>
                <a:chOff x="0" y="0"/>
                <a:chExt cx="2537" cy="1008"/>
              </a:xfrm>
            </p:grpSpPr>
            <p:sp>
              <p:nvSpPr>
                <p:cNvPr id="36912" name="未知"/>
                <p:cNvSpPr/>
                <p:nvPr/>
              </p:nvSpPr>
              <p:spPr bwMode="auto">
                <a:xfrm>
                  <a:off x="1266" y="0"/>
                  <a:ext cx="1271" cy="1005"/>
                </a:xfrm>
                <a:custGeom>
                  <a:avLst/>
                  <a:gdLst/>
                  <a:ahLst/>
                  <a:cxnLst>
                    <a:cxn ang="0">
                      <a:pos x="0" y="480"/>
                    </a:cxn>
                    <a:cxn ang="0">
                      <a:pos x="210" y="0"/>
                    </a:cxn>
                    <a:cxn ang="0">
                      <a:pos x="420" y="480"/>
                    </a:cxn>
                    <a:cxn ang="0">
                      <a:pos x="630" y="960"/>
                    </a:cxn>
                    <a:cxn ang="0">
                      <a:pos x="840" y="480"/>
                    </a:cxn>
                  </a:cxnLst>
                  <a:rect l="0" t="0" r="r" b="b"/>
                  <a:pathLst>
                    <a:path w="840" h="997">
                      <a:moveTo>
                        <a:pt x="0" y="480"/>
                      </a:moveTo>
                      <a:cubicBezTo>
                        <a:pt x="70" y="240"/>
                        <a:pt x="140" y="0"/>
                        <a:pt x="210" y="0"/>
                      </a:cubicBezTo>
                      <a:cubicBezTo>
                        <a:pt x="280" y="0"/>
                        <a:pt x="352" y="280"/>
                        <a:pt x="420" y="480"/>
                      </a:cubicBezTo>
                      <a:cubicBezTo>
                        <a:pt x="488" y="680"/>
                        <a:pt x="545" y="923"/>
                        <a:pt x="630" y="960"/>
                      </a:cubicBezTo>
                      <a:cubicBezTo>
                        <a:pt x="715" y="997"/>
                        <a:pt x="805" y="560"/>
                        <a:pt x="840" y="480"/>
                      </a:cubicBezTo>
                    </a:path>
                  </a:pathLst>
                </a:custGeom>
                <a:noFill/>
                <a:ln w="44450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913" name="未知"/>
                <p:cNvSpPr/>
                <p:nvPr/>
              </p:nvSpPr>
              <p:spPr bwMode="auto">
                <a:xfrm>
                  <a:off x="0" y="3"/>
                  <a:ext cx="1271" cy="1005"/>
                </a:xfrm>
                <a:custGeom>
                  <a:avLst/>
                  <a:gdLst/>
                  <a:ahLst/>
                  <a:cxnLst>
                    <a:cxn ang="0">
                      <a:pos x="0" y="480"/>
                    </a:cxn>
                    <a:cxn ang="0">
                      <a:pos x="210" y="0"/>
                    </a:cxn>
                    <a:cxn ang="0">
                      <a:pos x="420" y="480"/>
                    </a:cxn>
                    <a:cxn ang="0">
                      <a:pos x="630" y="960"/>
                    </a:cxn>
                    <a:cxn ang="0">
                      <a:pos x="840" y="480"/>
                    </a:cxn>
                  </a:cxnLst>
                  <a:rect l="0" t="0" r="r" b="b"/>
                  <a:pathLst>
                    <a:path w="840" h="997">
                      <a:moveTo>
                        <a:pt x="0" y="480"/>
                      </a:moveTo>
                      <a:cubicBezTo>
                        <a:pt x="70" y="240"/>
                        <a:pt x="140" y="0"/>
                        <a:pt x="210" y="0"/>
                      </a:cubicBezTo>
                      <a:cubicBezTo>
                        <a:pt x="280" y="0"/>
                        <a:pt x="352" y="280"/>
                        <a:pt x="420" y="480"/>
                      </a:cubicBezTo>
                      <a:cubicBezTo>
                        <a:pt x="488" y="680"/>
                        <a:pt x="545" y="923"/>
                        <a:pt x="630" y="960"/>
                      </a:cubicBezTo>
                      <a:cubicBezTo>
                        <a:pt x="715" y="997"/>
                        <a:pt x="803" y="633"/>
                        <a:pt x="840" y="480"/>
                      </a:cubicBezTo>
                    </a:path>
                  </a:pathLst>
                </a:custGeom>
                <a:noFill/>
                <a:ln w="44450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Group 50"/>
              <p:cNvGrpSpPr/>
              <p:nvPr/>
            </p:nvGrpSpPr>
            <p:grpSpPr bwMode="auto">
              <a:xfrm>
                <a:off x="1344" y="0"/>
                <a:ext cx="1348" cy="576"/>
                <a:chOff x="0" y="0"/>
                <a:chExt cx="2537" cy="1008"/>
              </a:xfrm>
            </p:grpSpPr>
            <p:sp>
              <p:nvSpPr>
                <p:cNvPr id="36915" name="未知"/>
                <p:cNvSpPr/>
                <p:nvPr/>
              </p:nvSpPr>
              <p:spPr bwMode="auto">
                <a:xfrm>
                  <a:off x="1266" y="0"/>
                  <a:ext cx="1271" cy="1005"/>
                </a:xfrm>
                <a:custGeom>
                  <a:avLst/>
                  <a:gdLst/>
                  <a:ahLst/>
                  <a:cxnLst>
                    <a:cxn ang="0">
                      <a:pos x="0" y="480"/>
                    </a:cxn>
                    <a:cxn ang="0">
                      <a:pos x="210" y="0"/>
                    </a:cxn>
                    <a:cxn ang="0">
                      <a:pos x="420" y="480"/>
                    </a:cxn>
                    <a:cxn ang="0">
                      <a:pos x="630" y="960"/>
                    </a:cxn>
                    <a:cxn ang="0">
                      <a:pos x="840" y="480"/>
                    </a:cxn>
                  </a:cxnLst>
                  <a:rect l="0" t="0" r="r" b="b"/>
                  <a:pathLst>
                    <a:path w="840" h="997">
                      <a:moveTo>
                        <a:pt x="0" y="480"/>
                      </a:moveTo>
                      <a:cubicBezTo>
                        <a:pt x="70" y="240"/>
                        <a:pt x="140" y="0"/>
                        <a:pt x="210" y="0"/>
                      </a:cubicBezTo>
                      <a:cubicBezTo>
                        <a:pt x="280" y="0"/>
                        <a:pt x="352" y="280"/>
                        <a:pt x="420" y="480"/>
                      </a:cubicBezTo>
                      <a:cubicBezTo>
                        <a:pt x="488" y="680"/>
                        <a:pt x="545" y="923"/>
                        <a:pt x="630" y="960"/>
                      </a:cubicBezTo>
                      <a:cubicBezTo>
                        <a:pt x="715" y="997"/>
                        <a:pt x="805" y="560"/>
                        <a:pt x="840" y="480"/>
                      </a:cubicBezTo>
                    </a:path>
                  </a:pathLst>
                </a:custGeom>
                <a:noFill/>
                <a:ln w="44450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916" name="未知"/>
                <p:cNvSpPr/>
                <p:nvPr/>
              </p:nvSpPr>
              <p:spPr bwMode="auto">
                <a:xfrm>
                  <a:off x="0" y="3"/>
                  <a:ext cx="1271" cy="1005"/>
                </a:xfrm>
                <a:custGeom>
                  <a:avLst/>
                  <a:gdLst/>
                  <a:ahLst/>
                  <a:cxnLst>
                    <a:cxn ang="0">
                      <a:pos x="0" y="480"/>
                    </a:cxn>
                    <a:cxn ang="0">
                      <a:pos x="210" y="0"/>
                    </a:cxn>
                    <a:cxn ang="0">
                      <a:pos x="420" y="480"/>
                    </a:cxn>
                    <a:cxn ang="0">
                      <a:pos x="630" y="960"/>
                    </a:cxn>
                    <a:cxn ang="0">
                      <a:pos x="840" y="480"/>
                    </a:cxn>
                  </a:cxnLst>
                  <a:rect l="0" t="0" r="r" b="b"/>
                  <a:pathLst>
                    <a:path w="840" h="997">
                      <a:moveTo>
                        <a:pt x="0" y="480"/>
                      </a:moveTo>
                      <a:cubicBezTo>
                        <a:pt x="70" y="240"/>
                        <a:pt x="140" y="0"/>
                        <a:pt x="210" y="0"/>
                      </a:cubicBezTo>
                      <a:cubicBezTo>
                        <a:pt x="280" y="0"/>
                        <a:pt x="352" y="280"/>
                        <a:pt x="420" y="480"/>
                      </a:cubicBezTo>
                      <a:cubicBezTo>
                        <a:pt x="488" y="680"/>
                        <a:pt x="545" y="923"/>
                        <a:pt x="630" y="960"/>
                      </a:cubicBezTo>
                      <a:cubicBezTo>
                        <a:pt x="715" y="997"/>
                        <a:pt x="803" y="633"/>
                        <a:pt x="840" y="480"/>
                      </a:cubicBezTo>
                    </a:path>
                  </a:pathLst>
                </a:custGeom>
                <a:noFill/>
                <a:ln w="44450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36917" name="Object 53"/>
            <p:cNvGraphicFramePr>
              <a:graphicFrameLocks noChangeAspect="1"/>
            </p:cNvGraphicFramePr>
            <p:nvPr/>
          </p:nvGraphicFramePr>
          <p:xfrm>
            <a:off x="2352" y="672"/>
            <a:ext cx="253" cy="423"/>
          </p:xfrm>
          <a:graphic>
            <a:graphicData uri="http://schemas.openxmlformats.org/presentationml/2006/ole">
              <p:oleObj spid="_x0000_s47105" r:id="rId9" imgW="203288" imgH="228699" progId="Equation.3">
                <p:embed/>
              </p:oleObj>
            </a:graphicData>
          </a:graphic>
        </p:graphicFrame>
      </p:grpSp>
      <p:grpSp>
        <p:nvGrpSpPr>
          <p:cNvPr id="20" name="Group 54"/>
          <p:cNvGrpSpPr/>
          <p:nvPr/>
        </p:nvGrpSpPr>
        <p:grpSpPr bwMode="auto">
          <a:xfrm>
            <a:off x="1833563" y="1947863"/>
            <a:ext cx="4098925" cy="1597025"/>
            <a:chOff x="0" y="0"/>
            <a:chExt cx="2582" cy="1006"/>
          </a:xfrm>
        </p:grpSpPr>
        <p:sp>
          <p:nvSpPr>
            <p:cNvPr id="36919" name="未知"/>
            <p:cNvSpPr/>
            <p:nvPr/>
          </p:nvSpPr>
          <p:spPr bwMode="auto">
            <a:xfrm>
              <a:off x="1289" y="9"/>
              <a:ext cx="1293" cy="997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210" y="0"/>
                </a:cxn>
                <a:cxn ang="0">
                  <a:pos x="420" y="480"/>
                </a:cxn>
                <a:cxn ang="0">
                  <a:pos x="630" y="960"/>
                </a:cxn>
                <a:cxn ang="0">
                  <a:pos x="840" y="480"/>
                </a:cxn>
              </a:cxnLst>
              <a:rect l="0" t="0" r="r" b="b"/>
              <a:pathLst>
                <a:path w="840" h="997">
                  <a:moveTo>
                    <a:pt x="0" y="480"/>
                  </a:moveTo>
                  <a:cubicBezTo>
                    <a:pt x="70" y="240"/>
                    <a:pt x="140" y="0"/>
                    <a:pt x="210" y="0"/>
                  </a:cubicBezTo>
                  <a:cubicBezTo>
                    <a:pt x="280" y="0"/>
                    <a:pt x="352" y="280"/>
                    <a:pt x="420" y="480"/>
                  </a:cubicBezTo>
                  <a:cubicBezTo>
                    <a:pt x="488" y="680"/>
                    <a:pt x="545" y="923"/>
                    <a:pt x="630" y="960"/>
                  </a:cubicBezTo>
                  <a:cubicBezTo>
                    <a:pt x="715" y="997"/>
                    <a:pt x="805" y="560"/>
                    <a:pt x="840" y="480"/>
                  </a:cubicBezTo>
                </a:path>
              </a:pathLst>
            </a:custGeom>
            <a:noFill/>
            <a:ln w="41275" cmpd="sng">
              <a:solidFill>
                <a:srgbClr val="333333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0" name="未知"/>
            <p:cNvSpPr/>
            <p:nvPr/>
          </p:nvSpPr>
          <p:spPr bwMode="auto">
            <a:xfrm>
              <a:off x="0" y="0"/>
              <a:ext cx="1292" cy="997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210" y="0"/>
                </a:cxn>
                <a:cxn ang="0">
                  <a:pos x="420" y="480"/>
                </a:cxn>
                <a:cxn ang="0">
                  <a:pos x="630" y="960"/>
                </a:cxn>
                <a:cxn ang="0">
                  <a:pos x="840" y="480"/>
                </a:cxn>
              </a:cxnLst>
              <a:rect l="0" t="0" r="r" b="b"/>
              <a:pathLst>
                <a:path w="840" h="997">
                  <a:moveTo>
                    <a:pt x="0" y="480"/>
                  </a:moveTo>
                  <a:cubicBezTo>
                    <a:pt x="70" y="240"/>
                    <a:pt x="140" y="0"/>
                    <a:pt x="210" y="0"/>
                  </a:cubicBezTo>
                  <a:cubicBezTo>
                    <a:pt x="280" y="0"/>
                    <a:pt x="352" y="280"/>
                    <a:pt x="420" y="480"/>
                  </a:cubicBezTo>
                  <a:cubicBezTo>
                    <a:pt x="488" y="680"/>
                    <a:pt x="545" y="923"/>
                    <a:pt x="630" y="960"/>
                  </a:cubicBezTo>
                  <a:cubicBezTo>
                    <a:pt x="715" y="997"/>
                    <a:pt x="803" y="633"/>
                    <a:pt x="840" y="480"/>
                  </a:cubicBezTo>
                </a:path>
              </a:pathLst>
            </a:custGeom>
            <a:noFill/>
            <a:ln w="41275" cmpd="sng">
              <a:solidFill>
                <a:srgbClr val="333333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921" name="Line 57"/>
          <p:cNvSpPr>
            <a:spLocks noChangeShapeType="1"/>
          </p:cNvSpPr>
          <p:nvPr/>
        </p:nvSpPr>
        <p:spPr bwMode="auto">
          <a:xfrm>
            <a:off x="1538288" y="762000"/>
            <a:ext cx="439420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22" name="Text Box 58"/>
          <p:cNvSpPr txBox="1">
            <a:spLocks noChangeArrowheads="1"/>
          </p:cNvSpPr>
          <p:nvPr/>
        </p:nvSpPr>
        <p:spPr bwMode="auto">
          <a:xfrm>
            <a:off x="250825" y="1700213"/>
            <a:ext cx="11430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振动</a:t>
            </a:r>
          </a:p>
        </p:txBody>
      </p:sp>
      <p:sp>
        <p:nvSpPr>
          <p:cNvPr id="36923" name="Text Box 59"/>
          <p:cNvSpPr txBox="1">
            <a:spLocks noChangeArrowheads="1"/>
          </p:cNvSpPr>
          <p:nvPr/>
        </p:nvSpPr>
        <p:spPr bwMode="auto">
          <a:xfrm>
            <a:off x="285720" y="4143380"/>
            <a:ext cx="11430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波动</a:t>
            </a:r>
          </a:p>
        </p:txBody>
      </p:sp>
      <p:sp>
        <p:nvSpPr>
          <p:cNvPr id="36924" name="Text Box 60"/>
          <p:cNvSpPr txBox="1">
            <a:spLocks noChangeArrowheads="1"/>
          </p:cNvSpPr>
          <p:nvPr/>
        </p:nvSpPr>
        <p:spPr bwMode="auto">
          <a:xfrm>
            <a:off x="1071538" y="142852"/>
            <a:ext cx="78486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0" hangingPunct="0">
              <a:buSzPct val="160000"/>
              <a:buFontTx/>
              <a:buChar char=" "/>
            </a:pP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波动能量与</a:t>
            </a:r>
            <a:r>
              <a:rPr lang="zh-CN" altLang="en-US" sz="320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振动</a:t>
            </a: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能量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区别</a:t>
            </a:r>
            <a:endParaRPr lang="zh-CN" altLang="en-US" sz="3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925" name="Text Box 61"/>
          <p:cNvSpPr txBox="1">
            <a:spLocks noChangeArrowheads="1"/>
          </p:cNvSpPr>
          <p:nvPr/>
        </p:nvSpPr>
        <p:spPr bwMode="auto">
          <a:xfrm>
            <a:off x="6357951" y="785794"/>
            <a:ext cx="2786050" cy="13843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振动能量中</a:t>
            </a:r>
            <a:r>
              <a:rPr lang="en-US" altLang="zh-CN" sz="2400" b="1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en-US" altLang="zh-CN" sz="2400" b="1" i="1" baseline="-25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400" b="1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相互交换，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系统总机械能守恒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36928" name="AutoShape 64"/>
          <p:cNvSpPr>
            <a:spLocks noChangeArrowheads="1"/>
          </p:cNvSpPr>
          <p:nvPr/>
        </p:nvSpPr>
        <p:spPr bwMode="auto">
          <a:xfrm>
            <a:off x="3692525" y="6021388"/>
            <a:ext cx="1808169" cy="647700"/>
          </a:xfrm>
          <a:prstGeom prst="wedgeEllipseCallout">
            <a:avLst>
              <a:gd name="adj1" fmla="val -8005"/>
              <a:gd name="adj2" fmla="val -285537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r>
              <a:rPr lang="zh-CN" altLang="en-US" sz="2000" dirty="0"/>
              <a:t>最大位移能量极小</a:t>
            </a:r>
          </a:p>
        </p:txBody>
      </p:sp>
      <p:sp>
        <p:nvSpPr>
          <p:cNvPr id="36929" name="AutoShape 65"/>
          <p:cNvSpPr>
            <a:spLocks noChangeArrowheads="1"/>
          </p:cNvSpPr>
          <p:nvPr/>
        </p:nvSpPr>
        <p:spPr bwMode="auto">
          <a:xfrm>
            <a:off x="684213" y="6021388"/>
            <a:ext cx="1873250" cy="647700"/>
          </a:xfrm>
          <a:prstGeom prst="wedgeEllipseCallout">
            <a:avLst>
              <a:gd name="adj1" fmla="val 65764"/>
              <a:gd name="adj2" fmla="val -161519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r>
              <a:rPr lang="zh-CN" altLang="en-US" sz="2000"/>
              <a:t>平衡位置能量极大</a:t>
            </a:r>
          </a:p>
        </p:txBody>
      </p:sp>
      <p:sp>
        <p:nvSpPr>
          <p:cNvPr id="36930" name="Text Box 66"/>
          <p:cNvSpPr txBox="1">
            <a:spLocks noChangeArrowheads="1"/>
          </p:cNvSpPr>
          <p:nvPr/>
        </p:nvSpPr>
        <p:spPr bwMode="auto">
          <a:xfrm>
            <a:off x="6286512" y="3143248"/>
            <a:ext cx="2857488" cy="18651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波动动能量中</a:t>
            </a:r>
            <a:r>
              <a:rPr lang="en-US" altLang="zh-CN" sz="2400" b="1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en-US" altLang="zh-CN" sz="2400" b="1" i="1" baseline="-25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400" b="1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同时达到最大，同时为零，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总能量随时间周期变化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1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6" dur="5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6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nimBg="1"/>
      <p:bldP spid="36886" grpId="0" animBg="1"/>
      <p:bldP spid="36888" grpId="0" animBg="1"/>
      <p:bldP spid="36899" grpId="0" animBg="1"/>
      <p:bldP spid="36921" grpId="0" animBg="1"/>
      <p:bldP spid="36922" grpId="0"/>
      <p:bldP spid="36923" grpId="0"/>
      <p:bldP spid="36924" grpId="0" autoUpdateAnimBg="0"/>
      <p:bldP spid="36925" grpId="0"/>
      <p:bldP spid="36928" grpId="0" animBg="1"/>
      <p:bldP spid="36929" grpId="0" animBg="1"/>
      <p:bldP spid="369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7490" name="Group 2"/>
          <p:cNvGraphicFramePr>
            <a:graphicFrameLocks noGrp="1"/>
          </p:cNvGraphicFramePr>
          <p:nvPr>
            <p:ph idx="1"/>
          </p:nvPr>
        </p:nvGraphicFramePr>
        <p:xfrm>
          <a:off x="179388" y="995363"/>
          <a:ext cx="8569325" cy="5602224"/>
        </p:xfrm>
        <a:graphic>
          <a:graphicData uri="http://schemas.openxmlformats.org/drawingml/2006/table">
            <a:tbl>
              <a:tblPr/>
              <a:tblGrid>
                <a:gridCol w="3551237"/>
                <a:gridCol w="5018088"/>
              </a:tblGrid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孤立振动系统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波动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能量守恒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能量不守恒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动能、势能转换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沿波传播方向向前传播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1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1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反相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1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1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同相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势能决定于形变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势能决定于相对形变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914" name="Object 25"/>
          <p:cNvGraphicFramePr>
            <a:graphicFrameLocks/>
          </p:cNvGraphicFramePr>
          <p:nvPr/>
        </p:nvGraphicFramePr>
        <p:xfrm>
          <a:off x="755650" y="4795838"/>
          <a:ext cx="1296988" cy="865187"/>
        </p:xfrm>
        <a:graphic>
          <a:graphicData uri="http://schemas.openxmlformats.org/presentationml/2006/ole">
            <p:oleObj spid="_x0000_s48132" r:id="rId3" imgW="634725" imgH="393529" progId="Equation.3">
              <p:embed/>
            </p:oleObj>
          </a:graphicData>
        </a:graphic>
      </p:graphicFrame>
      <p:graphicFrame>
        <p:nvGraphicFramePr>
          <p:cNvPr id="38916" name="Object 27"/>
          <p:cNvGraphicFramePr>
            <a:graphicFrameLocks/>
          </p:cNvGraphicFramePr>
          <p:nvPr/>
        </p:nvGraphicFramePr>
        <p:xfrm>
          <a:off x="7164388" y="5516563"/>
          <a:ext cx="693737" cy="1223962"/>
        </p:xfrm>
        <a:graphic>
          <a:graphicData uri="http://schemas.openxmlformats.org/presentationml/2006/ole">
            <p:oleObj spid="_x0000_s48131" r:id="rId4" imgW="215619" imgH="380505" progId="">
              <p:embed/>
            </p:oleObj>
          </a:graphicData>
        </a:graphic>
      </p:graphicFrame>
      <p:graphicFrame>
        <p:nvGraphicFramePr>
          <p:cNvPr id="38917" name="Object 28"/>
          <p:cNvGraphicFramePr>
            <a:graphicFrameLocks/>
          </p:cNvGraphicFramePr>
          <p:nvPr/>
        </p:nvGraphicFramePr>
        <p:xfrm>
          <a:off x="2843213" y="5734050"/>
          <a:ext cx="735012" cy="606425"/>
        </p:xfrm>
        <a:graphic>
          <a:graphicData uri="http://schemas.openxmlformats.org/presentationml/2006/ole">
            <p:oleObj spid="_x0000_s48130" r:id="rId5" imgW="215526" imgH="177492" progId="">
              <p:embed/>
            </p:oleObj>
          </a:graphicData>
        </a:graphic>
      </p:graphicFrame>
      <p:sp>
        <p:nvSpPr>
          <p:cNvPr id="38941" name="Text Box 29"/>
          <p:cNvSpPr txBox="1"/>
          <p:nvPr/>
        </p:nvSpPr>
        <p:spPr>
          <a:xfrm>
            <a:off x="1150303" y="115570"/>
            <a:ext cx="5418137" cy="52197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振动与波动能量的比较</a:t>
            </a:r>
          </a:p>
        </p:txBody>
      </p:sp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3896360" y="4796155"/>
          <a:ext cx="3854450" cy="865505"/>
        </p:xfrm>
        <a:graphic>
          <a:graphicData uri="http://schemas.openxmlformats.org/presentationml/2006/ole">
            <p:oleObj spid="_x0000_s48129" name="Equation" r:id="rId6" imgW="1752480" imgH="393480" progId="Equation.3">
              <p:embed/>
            </p:oleObj>
          </a:graphicData>
        </a:graphic>
      </p:graphicFrame>
    </p:spTree>
  </p:cSld>
  <p:clrMapOvr>
    <a:masterClrMapping/>
  </p:clrMapOvr>
  <p:transition spd="med">
    <p:pull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214282" y="928670"/>
            <a:ext cx="821537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kumimoji="1"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1"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能量密度</a:t>
            </a:r>
            <a:r>
              <a:rPr kumimoji="1"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：单位体积介质中的波动能量</a:t>
            </a:r>
            <a:r>
              <a:rPr kumimoji="1"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1632585" y="1490980"/>
          <a:ext cx="4574540" cy="972185"/>
        </p:xfrm>
        <a:graphic>
          <a:graphicData uri="http://schemas.openxmlformats.org/presentationml/2006/ole">
            <p:oleObj spid="_x0000_s49159" name="Equation" r:id="rId3" imgW="1854000" imgH="393480" progId="Equation.3">
              <p:embed/>
            </p:oleObj>
          </a:graphicData>
        </a:graphic>
      </p:graphicFrame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14282" y="2420938"/>
            <a:ext cx="8929718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平均</a:t>
            </a:r>
            <a:r>
              <a:rPr kumimoji="1"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能量密度：能量密度在一个周期内的平均值</a:t>
            </a:r>
            <a:r>
              <a:rPr kumimoji="1"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1979613" y="2997200"/>
          <a:ext cx="4648200" cy="1143000"/>
        </p:xfrm>
        <a:graphic>
          <a:graphicData uri="http://schemas.openxmlformats.org/presentationml/2006/ole">
            <p:oleObj spid="_x0000_s49158" name="Equation" r:id="rId4" imgW="2945122" imgH="723586" progId="Equation.3">
              <p:embed/>
            </p:oleObj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5105400" y="4389438"/>
          <a:ext cx="3806825" cy="1066800"/>
        </p:xfrm>
        <a:graphic>
          <a:graphicData uri="http://schemas.openxmlformats.org/presentationml/2006/ole">
            <p:oleObj spid="_x0000_s49157" name="Equation" r:id="rId5" imgW="1612900" imgH="419100" progId="Equation.3">
              <p:embed/>
            </p:oleObj>
          </a:graphicData>
        </a:graphic>
      </p:graphicFrame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2362200" y="5608638"/>
            <a:ext cx="12954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其中</a:t>
            </a:r>
          </a:p>
        </p:txBody>
      </p:sp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3276600" y="5608638"/>
          <a:ext cx="1524000" cy="571500"/>
        </p:xfrm>
        <a:graphic>
          <a:graphicData uri="http://schemas.openxmlformats.org/presentationml/2006/ole">
            <p:oleObj spid="_x0000_s49156" name="公式" r:id="rId6" imgW="609600" imgH="228600" progId="Equation.3">
              <p:embed/>
            </p:oleObj>
          </a:graphicData>
        </a:graphic>
      </p:graphicFrame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5105400" y="5456238"/>
          <a:ext cx="2895600" cy="809625"/>
        </p:xfrm>
        <a:graphic>
          <a:graphicData uri="http://schemas.openxmlformats.org/presentationml/2006/ole">
            <p:oleObj spid="_x0000_s49155" name="公式" r:id="rId7" imgW="1180588" imgH="330057" progId="Equation.3">
              <p:embed/>
            </p:oleObj>
          </a:graphicData>
        </a:graphic>
      </p:graphicFrame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304800" y="4419600"/>
          <a:ext cx="4800600" cy="960438"/>
        </p:xfrm>
        <a:graphic>
          <a:graphicData uri="http://schemas.openxmlformats.org/presentationml/2006/ole">
            <p:oleObj spid="_x0000_s49154" name="公式" r:id="rId8" imgW="2095500" imgH="393700" progId="Equation.3">
              <p:embed/>
            </p:oleObj>
          </a:graphicData>
        </a:graphic>
      </p:graphicFrame>
      <p:graphicFrame>
        <p:nvGraphicFramePr>
          <p:cNvPr id="34827" name="Object 11"/>
          <p:cNvGraphicFramePr>
            <a:graphicFrameLocks noChangeAspect="1"/>
          </p:cNvGraphicFramePr>
          <p:nvPr/>
        </p:nvGraphicFramePr>
        <p:xfrm>
          <a:off x="685800" y="5380038"/>
          <a:ext cx="1619250" cy="1001712"/>
        </p:xfrm>
        <a:graphic>
          <a:graphicData uri="http://schemas.openxmlformats.org/presentationml/2006/ole">
            <p:oleObj spid="_x0000_s49153" name="Equation" r:id="rId9" imgW="685800" imgH="393700" progId="Equation.3">
              <p:embed/>
            </p:oleObj>
          </a:graphicData>
        </a:graphic>
      </p:graphicFrame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214414" y="142852"/>
            <a:ext cx="3857652" cy="6388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35000"/>
              </a:lnSpc>
            </a:pP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能量密度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  <p:bldP spid="34820" grpId="0" autoUpdateAnimBg="0"/>
      <p:bldP spid="3482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142976" y="142852"/>
            <a:ext cx="5197475" cy="6047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能流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和能流密度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28596" y="928670"/>
            <a:ext cx="7778750" cy="1195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CC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能流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（波的功率）</a:t>
            </a: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单位时间内垂直通过某一面积的能量</a:t>
            </a:r>
            <a:r>
              <a: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785786" y="3429000"/>
            <a:ext cx="3140075" cy="54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平均能流：</a:t>
            </a: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1476375" y="4508500"/>
          <a:ext cx="1828800" cy="685800"/>
        </p:xfrm>
        <a:graphic>
          <a:graphicData uri="http://schemas.openxmlformats.org/presentationml/2006/ole">
            <p:oleObj spid="_x0000_s50179" r:id="rId3" imgW="609600" imgH="228600" progId="Equation.3">
              <p:embed/>
            </p:oleObj>
          </a:graphicData>
        </a:graphic>
      </p:graphicFrame>
      <p:grpSp>
        <p:nvGrpSpPr>
          <p:cNvPr id="2" name="Group 6"/>
          <p:cNvGrpSpPr/>
          <p:nvPr/>
        </p:nvGrpSpPr>
        <p:grpSpPr bwMode="auto">
          <a:xfrm>
            <a:off x="5072066" y="1928802"/>
            <a:ext cx="3200400" cy="2514600"/>
            <a:chOff x="0" y="0"/>
            <a:chExt cx="2016" cy="1584"/>
          </a:xfrm>
        </p:grpSpPr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2016" cy="15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6" name="AutoShape 8"/>
            <p:cNvSpPr>
              <a:spLocks noChangeArrowheads="1"/>
            </p:cNvSpPr>
            <p:nvPr/>
          </p:nvSpPr>
          <p:spPr bwMode="auto">
            <a:xfrm>
              <a:off x="240" y="352"/>
              <a:ext cx="1152" cy="720"/>
            </a:xfrm>
            <a:prstGeom prst="cube">
              <a:avLst>
                <a:gd name="adj" fmla="val 25000"/>
              </a:avLst>
            </a:prstGeom>
            <a:gradFill rotWithShape="0">
              <a:gsLst>
                <a:gs pos="0">
                  <a:srgbClr val="A2F8DF"/>
                </a:gs>
                <a:gs pos="100000">
                  <a:srgbClr val="A2F8DF">
                    <a:gamma/>
                    <a:shade val="56078"/>
                    <a:invGamma/>
                  </a:srgbClr>
                </a:gs>
              </a:gsLst>
              <a:lin ang="0" scaled="1"/>
            </a:gradFill>
            <a:ln w="19050">
              <a:solidFill>
                <a:schemeClr val="tx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>
              <a:off x="384" y="192"/>
              <a:ext cx="67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1200" y="107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9" name="Line 11"/>
            <p:cNvSpPr>
              <a:spLocks noChangeShapeType="1"/>
            </p:cNvSpPr>
            <p:nvPr/>
          </p:nvSpPr>
          <p:spPr bwMode="auto">
            <a:xfrm>
              <a:off x="240" y="1216"/>
              <a:ext cx="960" cy="0"/>
            </a:xfrm>
            <a:prstGeom prst="line">
              <a:avLst/>
            </a:prstGeom>
            <a:noFill/>
            <a:ln w="12700">
              <a:solidFill>
                <a:srgbClr val="FF33CC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>
              <a:off x="480" y="1234"/>
              <a:ext cx="51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i="1">
                  <a:solidFill>
                    <a:schemeClr val="tx1"/>
                  </a:solidFill>
                </a:rPr>
                <a:t>u</a:t>
              </a:r>
              <a:r>
                <a:rPr lang="en-US" altLang="zh-CN">
                  <a:solidFill>
                    <a:schemeClr val="tx1"/>
                  </a:solidFill>
                </a:rPr>
                <a:t>d</a:t>
              </a:r>
              <a:r>
                <a:rPr lang="en-US" altLang="zh-CN" i="1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>
              <a:off x="1248" y="640"/>
              <a:ext cx="33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14"/>
            <p:cNvGrpSpPr/>
            <p:nvPr/>
          </p:nvGrpSpPr>
          <p:grpSpPr bwMode="auto">
            <a:xfrm>
              <a:off x="1488" y="1056"/>
              <a:ext cx="432" cy="336"/>
              <a:chOff x="0" y="0"/>
              <a:chExt cx="480" cy="384"/>
            </a:xfrm>
          </p:grpSpPr>
          <p:sp>
            <p:nvSpPr>
              <p:cNvPr id="17423" name="AutoShape 15"/>
              <p:cNvSpPr>
                <a:spLocks noChangeArrowheads="1"/>
              </p:cNvSpPr>
              <p:nvPr/>
            </p:nvSpPr>
            <p:spPr bwMode="auto">
              <a:xfrm>
                <a:off x="0" y="48"/>
                <a:ext cx="384" cy="336"/>
              </a:xfrm>
              <a:prstGeom prst="wedgeRoundRectCallout">
                <a:avLst>
                  <a:gd name="adj1" fmla="val -107032"/>
                  <a:gd name="adj2" fmla="val -110417"/>
                  <a:gd name="adj3" fmla="val 16667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lin ang="5400000" scaled="1"/>
              </a:gradFill>
              <a:ln w="12700">
                <a:solidFill>
                  <a:schemeClr val="tx2"/>
                </a:solidFill>
                <a:miter lim="800000"/>
              </a:ln>
              <a:effectLst/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7424" name="Text Box 16"/>
              <p:cNvSpPr txBox="1">
                <a:spLocks noChangeArrowheads="1"/>
              </p:cNvSpPr>
              <p:nvPr/>
            </p:nvSpPr>
            <p:spPr bwMode="auto">
              <a:xfrm>
                <a:off x="48" y="0"/>
                <a:ext cx="432" cy="3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i="1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  <p:sp>
          <p:nvSpPr>
            <p:cNvPr id="17425" name="Line 17"/>
            <p:cNvSpPr>
              <a:spLocks noChangeShapeType="1"/>
            </p:cNvSpPr>
            <p:nvPr/>
          </p:nvSpPr>
          <p:spPr bwMode="auto">
            <a:xfrm>
              <a:off x="1344" y="576"/>
              <a:ext cx="33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6" name="Line 18"/>
            <p:cNvSpPr>
              <a:spLocks noChangeShapeType="1"/>
            </p:cNvSpPr>
            <p:nvPr/>
          </p:nvSpPr>
          <p:spPr bwMode="auto">
            <a:xfrm>
              <a:off x="1344" y="736"/>
              <a:ext cx="33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7" name="Line 19"/>
            <p:cNvSpPr>
              <a:spLocks noChangeShapeType="1"/>
            </p:cNvSpPr>
            <p:nvPr/>
          </p:nvSpPr>
          <p:spPr bwMode="auto">
            <a:xfrm>
              <a:off x="1248" y="832"/>
              <a:ext cx="33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28" name="Object 20"/>
            <p:cNvGraphicFramePr>
              <a:graphicFrameLocks noChangeAspect="1"/>
            </p:cNvGraphicFramePr>
            <p:nvPr/>
          </p:nvGraphicFramePr>
          <p:xfrm>
            <a:off x="1104" y="48"/>
            <a:ext cx="211" cy="270"/>
          </p:xfrm>
          <a:graphic>
            <a:graphicData uri="http://schemas.openxmlformats.org/presentationml/2006/ole">
              <p:oleObj spid="_x0000_s50178" r:id="rId4" imgW="177492" imgH="228204" progId="Equation.3">
                <p:embed/>
              </p:oleObj>
            </a:graphicData>
          </a:graphic>
        </p:graphicFrame>
        <p:sp>
          <p:nvSpPr>
            <p:cNvPr id="17429" name="Line 21"/>
            <p:cNvSpPr>
              <a:spLocks noChangeShapeType="1"/>
            </p:cNvSpPr>
            <p:nvPr/>
          </p:nvSpPr>
          <p:spPr bwMode="auto">
            <a:xfrm>
              <a:off x="240" y="105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7430" name="Object 22"/>
          <p:cNvGraphicFramePr>
            <a:graphicFrameLocks noChangeAspect="1"/>
          </p:cNvGraphicFramePr>
          <p:nvPr/>
        </p:nvGraphicFramePr>
        <p:xfrm>
          <a:off x="1857356" y="2357430"/>
          <a:ext cx="1752600" cy="609600"/>
        </p:xfrm>
        <a:graphic>
          <a:graphicData uri="http://schemas.openxmlformats.org/presentationml/2006/ole">
            <p:oleObj spid="_x0000_s50177" r:id="rId5" imgW="584200" imgH="203200" progId="Equation.3">
              <p:embed/>
            </p:oleObj>
          </a:graphicData>
        </a:graphic>
      </p:graphicFrame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323850" y="5445125"/>
            <a:ext cx="5041900" cy="6047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CC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能流的单位为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W(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瓦特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800" b="1" u="sng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utoUpdateAnimBg="0"/>
      <p:bldP spid="17412" grpId="0" autoUpdateAnimBg="0"/>
      <p:bldP spid="1743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1600200" y="2854325"/>
          <a:ext cx="2209800" cy="1046163"/>
        </p:xfrm>
        <a:graphic>
          <a:graphicData uri="http://schemas.openxmlformats.org/presentationml/2006/ole">
            <p:oleObj spid="_x0000_s51205" r:id="rId3" imgW="1434477" imgH="723586" progId="">
              <p:embed/>
            </p:oleObj>
          </a:graphicData>
        </a:graphic>
      </p:graphicFrame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85720" y="857232"/>
            <a:ext cx="6553200" cy="6047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CC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能流密度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波的强度 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800" b="1" i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1600200" y="4365625"/>
          <a:ext cx="2362200" cy="1003300"/>
        </p:xfrm>
        <a:graphic>
          <a:graphicData uri="http://schemas.openxmlformats.org/presentationml/2006/ole">
            <p:oleObj spid="_x0000_s51204" r:id="rId4" imgW="1599506" imgH="723586" progId="Equation.3">
              <p:embed/>
            </p:oleObj>
          </a:graphicData>
        </a:graphic>
      </p:graphicFrame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371600" y="1412875"/>
            <a:ext cx="7005638" cy="1131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通过垂直于波传播方向的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单位面积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的平均能流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                    </a:t>
            </a:r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5003800" y="2349500"/>
            <a:ext cx="1981200" cy="914400"/>
          </a:xfrm>
          <a:prstGeom prst="wedgeEllipseCallout">
            <a:avLst>
              <a:gd name="adj1" fmla="val -160898"/>
              <a:gd name="adj2" fmla="val 20139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4" name="Group 16"/>
          <p:cNvGrpSpPr/>
          <p:nvPr/>
        </p:nvGrpSpPr>
        <p:grpSpPr bwMode="auto">
          <a:xfrm>
            <a:off x="4716463" y="3506788"/>
            <a:ext cx="3200400" cy="2514600"/>
            <a:chOff x="0" y="0"/>
            <a:chExt cx="2016" cy="1584"/>
          </a:xfrm>
        </p:grpSpPr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2016" cy="15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0" name="AutoShape 18"/>
            <p:cNvSpPr>
              <a:spLocks noChangeArrowheads="1"/>
            </p:cNvSpPr>
            <p:nvPr/>
          </p:nvSpPr>
          <p:spPr bwMode="auto">
            <a:xfrm>
              <a:off x="240" y="352"/>
              <a:ext cx="1152" cy="720"/>
            </a:xfrm>
            <a:prstGeom prst="cube">
              <a:avLst>
                <a:gd name="adj" fmla="val 25000"/>
              </a:avLst>
            </a:prstGeom>
            <a:gradFill rotWithShape="0">
              <a:gsLst>
                <a:gs pos="0">
                  <a:srgbClr val="A2F8DF"/>
                </a:gs>
                <a:gs pos="100000">
                  <a:srgbClr val="A2F8DF">
                    <a:gamma/>
                    <a:shade val="56078"/>
                    <a:invGamma/>
                  </a:srgbClr>
                </a:gs>
              </a:gsLst>
              <a:lin ang="0" scaled="1"/>
            </a:gradFill>
            <a:ln w="19050">
              <a:solidFill>
                <a:schemeClr val="tx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18451" name="Line 19"/>
            <p:cNvSpPr>
              <a:spLocks noChangeShapeType="1"/>
            </p:cNvSpPr>
            <p:nvPr/>
          </p:nvSpPr>
          <p:spPr bwMode="auto">
            <a:xfrm>
              <a:off x="384" y="192"/>
              <a:ext cx="67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2" name="Line 20"/>
            <p:cNvSpPr>
              <a:spLocks noChangeShapeType="1"/>
            </p:cNvSpPr>
            <p:nvPr/>
          </p:nvSpPr>
          <p:spPr bwMode="auto">
            <a:xfrm>
              <a:off x="1200" y="107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3" name="Line 21"/>
            <p:cNvSpPr>
              <a:spLocks noChangeShapeType="1"/>
            </p:cNvSpPr>
            <p:nvPr/>
          </p:nvSpPr>
          <p:spPr bwMode="auto">
            <a:xfrm>
              <a:off x="240" y="1216"/>
              <a:ext cx="960" cy="0"/>
            </a:xfrm>
            <a:prstGeom prst="line">
              <a:avLst/>
            </a:prstGeom>
            <a:noFill/>
            <a:ln w="12700">
              <a:solidFill>
                <a:srgbClr val="FF33CC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4" name="Text Box 22"/>
            <p:cNvSpPr txBox="1">
              <a:spLocks noChangeArrowheads="1"/>
            </p:cNvSpPr>
            <p:nvPr/>
          </p:nvSpPr>
          <p:spPr bwMode="auto">
            <a:xfrm>
              <a:off x="480" y="1234"/>
              <a:ext cx="51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i="1">
                  <a:solidFill>
                    <a:schemeClr val="tx1"/>
                  </a:solidFill>
                </a:rPr>
                <a:t>u</a:t>
              </a:r>
              <a:r>
                <a:rPr lang="en-US" altLang="zh-CN">
                  <a:solidFill>
                    <a:schemeClr val="tx1"/>
                  </a:solidFill>
                </a:rPr>
                <a:t>d</a:t>
              </a:r>
              <a:r>
                <a:rPr lang="en-US" altLang="zh-CN" i="1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8455" name="Line 23"/>
            <p:cNvSpPr>
              <a:spLocks noChangeShapeType="1"/>
            </p:cNvSpPr>
            <p:nvPr/>
          </p:nvSpPr>
          <p:spPr bwMode="auto">
            <a:xfrm>
              <a:off x="1248" y="640"/>
              <a:ext cx="33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Group 24"/>
            <p:cNvGrpSpPr/>
            <p:nvPr/>
          </p:nvGrpSpPr>
          <p:grpSpPr bwMode="auto">
            <a:xfrm>
              <a:off x="1488" y="1056"/>
              <a:ext cx="432" cy="336"/>
              <a:chOff x="0" y="0"/>
              <a:chExt cx="480" cy="384"/>
            </a:xfrm>
          </p:grpSpPr>
          <p:sp>
            <p:nvSpPr>
              <p:cNvPr id="18457" name="AutoShape 25"/>
              <p:cNvSpPr>
                <a:spLocks noChangeArrowheads="1"/>
              </p:cNvSpPr>
              <p:nvPr/>
            </p:nvSpPr>
            <p:spPr bwMode="auto">
              <a:xfrm>
                <a:off x="0" y="48"/>
                <a:ext cx="384" cy="336"/>
              </a:xfrm>
              <a:prstGeom prst="wedgeRoundRectCallout">
                <a:avLst>
                  <a:gd name="adj1" fmla="val -107032"/>
                  <a:gd name="adj2" fmla="val -110417"/>
                  <a:gd name="adj3" fmla="val 16667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lin ang="5400000" scaled="1"/>
              </a:gradFill>
              <a:ln w="12700">
                <a:solidFill>
                  <a:schemeClr val="tx2"/>
                </a:solidFill>
                <a:miter lim="800000"/>
              </a:ln>
              <a:effectLst/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8458" name="Text Box 26"/>
              <p:cNvSpPr txBox="1">
                <a:spLocks noChangeArrowheads="1"/>
              </p:cNvSpPr>
              <p:nvPr/>
            </p:nvSpPr>
            <p:spPr bwMode="auto">
              <a:xfrm>
                <a:off x="48" y="0"/>
                <a:ext cx="432" cy="3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i="1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  <p:sp>
          <p:nvSpPr>
            <p:cNvPr id="18459" name="Line 27"/>
            <p:cNvSpPr>
              <a:spLocks noChangeShapeType="1"/>
            </p:cNvSpPr>
            <p:nvPr/>
          </p:nvSpPr>
          <p:spPr bwMode="auto">
            <a:xfrm>
              <a:off x="1344" y="576"/>
              <a:ext cx="33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0" name="Line 28"/>
            <p:cNvSpPr>
              <a:spLocks noChangeShapeType="1"/>
            </p:cNvSpPr>
            <p:nvPr/>
          </p:nvSpPr>
          <p:spPr bwMode="auto">
            <a:xfrm>
              <a:off x="1344" y="736"/>
              <a:ext cx="33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1" name="Line 29"/>
            <p:cNvSpPr>
              <a:spLocks noChangeShapeType="1"/>
            </p:cNvSpPr>
            <p:nvPr/>
          </p:nvSpPr>
          <p:spPr bwMode="auto">
            <a:xfrm>
              <a:off x="1248" y="832"/>
              <a:ext cx="33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62" name="Object 30"/>
            <p:cNvGraphicFramePr>
              <a:graphicFrameLocks noChangeAspect="1"/>
            </p:cNvGraphicFramePr>
            <p:nvPr/>
          </p:nvGraphicFramePr>
          <p:xfrm>
            <a:off x="1104" y="48"/>
            <a:ext cx="211" cy="270"/>
          </p:xfrm>
          <a:graphic>
            <a:graphicData uri="http://schemas.openxmlformats.org/presentationml/2006/ole">
              <p:oleObj spid="_x0000_s51203" r:id="rId5" imgW="177492" imgH="228204" progId="Equation.3">
                <p:embed/>
              </p:oleObj>
            </a:graphicData>
          </a:graphic>
        </p:graphicFrame>
        <p:sp>
          <p:nvSpPr>
            <p:cNvPr id="18463" name="Line 31"/>
            <p:cNvSpPr>
              <a:spLocks noChangeShapeType="1"/>
            </p:cNvSpPr>
            <p:nvPr/>
          </p:nvSpPr>
          <p:spPr bwMode="auto">
            <a:xfrm>
              <a:off x="240" y="105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32"/>
          <p:cNvGrpSpPr/>
          <p:nvPr/>
        </p:nvGrpSpPr>
        <p:grpSpPr bwMode="auto">
          <a:xfrm>
            <a:off x="971550" y="5516563"/>
            <a:ext cx="2819400" cy="609600"/>
            <a:chOff x="0" y="0"/>
            <a:chExt cx="1776" cy="384"/>
          </a:xfrm>
        </p:grpSpPr>
        <p:sp>
          <p:nvSpPr>
            <p:cNvPr id="18465" name="Text Box 33"/>
            <p:cNvSpPr txBox="1">
              <a:spLocks noChangeArrowheads="1"/>
            </p:cNvSpPr>
            <p:nvPr/>
          </p:nvSpPr>
          <p:spPr bwMode="auto">
            <a:xfrm>
              <a:off x="0" y="0"/>
              <a:ext cx="1776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单位是</a:t>
              </a:r>
            </a:p>
          </p:txBody>
        </p:sp>
        <p:graphicFrame>
          <p:nvGraphicFramePr>
            <p:cNvPr id="18466" name="Object 34"/>
            <p:cNvGraphicFramePr>
              <a:graphicFrameLocks noChangeAspect="1"/>
            </p:cNvGraphicFramePr>
            <p:nvPr/>
          </p:nvGraphicFramePr>
          <p:xfrm>
            <a:off x="960" y="53"/>
            <a:ext cx="816" cy="331"/>
          </p:xfrm>
          <a:graphic>
            <a:graphicData uri="http://schemas.openxmlformats.org/presentationml/2006/ole">
              <p:oleObj spid="_x0000_s51202" r:id="rId6" imgW="469900" imgH="203200" progId="Equation.3">
                <p:embed/>
              </p:oleObj>
            </a:graphicData>
          </a:graphic>
        </p:graphicFrame>
      </p:grpSp>
      <p:sp>
        <p:nvSpPr>
          <p:cNvPr id="36" name="Text Box 2"/>
          <p:cNvSpPr txBox="1">
            <a:spLocks noChangeArrowheads="1"/>
          </p:cNvSpPr>
          <p:nvPr/>
        </p:nvSpPr>
        <p:spPr bwMode="auto">
          <a:xfrm>
            <a:off x="1285852" y="214290"/>
            <a:ext cx="5197475" cy="6047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能流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和能流密度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5357818" y="2571744"/>
          <a:ext cx="1548816" cy="500066"/>
        </p:xfrm>
        <a:graphic>
          <a:graphicData uri="http://schemas.openxmlformats.org/presentationml/2006/ole">
            <p:oleObj spid="_x0000_s51201" name="Equation" r:id="rId7" imgW="711200" imgH="228600" progId="Equation.3">
              <p:embed/>
            </p:oleObj>
          </a:graphicData>
        </a:graphic>
      </p:graphicFrame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utoUpdateAnimBg="0"/>
      <p:bldP spid="184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95288" y="836613"/>
            <a:ext cx="85344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　声波的能流密度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声强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95288" y="1557338"/>
            <a:ext cx="861060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人们听觉：声强和声频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50825" y="2349500"/>
            <a:ext cx="8393141" cy="11387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0" dirty="0">
                <a:solidFill>
                  <a:schemeClr val="tx1"/>
                </a:solidFill>
              </a:rPr>
              <a:t>　　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由于引起人们听觉的声强的范围很大 ，　　　　　　　　  故采用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声强级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971550" y="5229225"/>
            <a:ext cx="14478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通常</a:t>
            </a:r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2500298" y="3429000"/>
          <a:ext cx="4876800" cy="623887"/>
        </p:xfrm>
        <a:graphic>
          <a:graphicData uri="http://schemas.openxmlformats.org/presentationml/2006/ole">
            <p:oleObj spid="_x0000_s52227" name="Equation" r:id="rId3" imgW="1586811" imgH="203112" progId="">
              <p:embed/>
            </p:oleObj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2484438" y="4076700"/>
          <a:ext cx="4681537" cy="1054100"/>
        </p:xfrm>
        <a:graphic>
          <a:graphicData uri="http://schemas.openxmlformats.org/presentationml/2006/ole">
            <p:oleObj spid="_x0000_s52226" r:id="rId4" imgW="1917700" imgH="431800" progId="Equation.3">
              <p:embed/>
            </p:oleObj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2916238" y="5157788"/>
          <a:ext cx="3024187" cy="1168400"/>
        </p:xfrm>
        <a:graphic>
          <a:graphicData uri="http://schemas.openxmlformats.org/presentationml/2006/ole">
            <p:oleObj spid="_x0000_s52225" r:id="rId5" imgW="1117600" imgH="431800" progId="Equation.3">
              <p:embed/>
            </p:oleObj>
          </a:graphicData>
        </a:graphic>
      </p:graphicFrame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 autoUpdateAnimBg="0"/>
      <p:bldP spid="21507" grpId="0" build="p" autoUpdateAnimBg="0"/>
      <p:bldP spid="21508" grpId="0" autoUpdateAnimBg="0"/>
      <p:bldP spid="2150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762000" y="620713"/>
            <a:ext cx="7805738" cy="1131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200" dirty="0">
                <a:solidFill>
                  <a:srgbClr val="CC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证明球面波的振幅与离开其波源的距离成反比，并求球面简谐波的波函数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762000" y="1771650"/>
            <a:ext cx="8001000" cy="1195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200" dirty="0">
                <a:solidFill>
                  <a:srgbClr val="CC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证 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介质无吸收，通过两个球面的平均能流相等</a:t>
            </a:r>
            <a:r>
              <a: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sz="3200" b="1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5643570" y="3857628"/>
            <a:ext cx="2667000" cy="2286000"/>
            <a:chOff x="0" y="0"/>
            <a:chExt cx="1680" cy="1440"/>
          </a:xfrm>
        </p:grpSpPr>
        <p:sp>
          <p:nvSpPr>
            <p:cNvPr id="225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680" cy="14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4" name="Oval 6"/>
            <p:cNvSpPr>
              <a:spLocks noChangeAspect="1" noChangeArrowheads="1"/>
            </p:cNvSpPr>
            <p:nvPr/>
          </p:nvSpPr>
          <p:spPr bwMode="auto">
            <a:xfrm>
              <a:off x="547" y="479"/>
              <a:ext cx="543" cy="534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5" name="Oval 7"/>
            <p:cNvSpPr>
              <a:spLocks noChangeAspect="1" noChangeArrowheads="1"/>
            </p:cNvSpPr>
            <p:nvPr/>
          </p:nvSpPr>
          <p:spPr bwMode="auto">
            <a:xfrm>
              <a:off x="237" y="175"/>
              <a:ext cx="1163" cy="1142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6" name="Line 8"/>
            <p:cNvSpPr>
              <a:spLocks noChangeAspect="1" noChangeShapeType="1"/>
            </p:cNvSpPr>
            <p:nvPr/>
          </p:nvSpPr>
          <p:spPr bwMode="auto">
            <a:xfrm>
              <a:off x="44" y="746"/>
              <a:ext cx="155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7" name="Line 9"/>
            <p:cNvSpPr>
              <a:spLocks noChangeAspect="1" noChangeShapeType="1"/>
            </p:cNvSpPr>
            <p:nvPr/>
          </p:nvSpPr>
          <p:spPr bwMode="auto">
            <a:xfrm flipV="1">
              <a:off x="276" y="175"/>
              <a:ext cx="1047" cy="11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8" name="Line 10"/>
            <p:cNvSpPr>
              <a:spLocks noChangeAspect="1" noChangeShapeType="1"/>
            </p:cNvSpPr>
            <p:nvPr/>
          </p:nvSpPr>
          <p:spPr bwMode="auto">
            <a:xfrm>
              <a:off x="470" y="137"/>
              <a:ext cx="698" cy="12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9" name="Line 11"/>
            <p:cNvSpPr>
              <a:spLocks noChangeAspect="1" noChangeShapeType="1"/>
            </p:cNvSpPr>
            <p:nvPr/>
          </p:nvSpPr>
          <p:spPr bwMode="auto">
            <a:xfrm>
              <a:off x="819" y="746"/>
              <a:ext cx="244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0" name="Line 12"/>
            <p:cNvSpPr>
              <a:spLocks noChangeAspect="1" noChangeShapeType="1"/>
            </p:cNvSpPr>
            <p:nvPr/>
          </p:nvSpPr>
          <p:spPr bwMode="auto">
            <a:xfrm flipV="1">
              <a:off x="819" y="479"/>
              <a:ext cx="504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41" name="Object 13"/>
            <p:cNvGraphicFramePr>
              <a:graphicFrameLocks noChangeAspect="1"/>
            </p:cNvGraphicFramePr>
            <p:nvPr/>
          </p:nvGraphicFramePr>
          <p:xfrm>
            <a:off x="718" y="112"/>
            <a:ext cx="275" cy="344"/>
          </p:xfrm>
          <a:graphic>
            <a:graphicData uri="http://schemas.openxmlformats.org/presentationml/2006/ole">
              <p:oleObj spid="_x0000_s53256" r:id="rId3" imgW="203024" imgH="317225" progId="Equation.3">
                <p:embed/>
              </p:oleObj>
            </a:graphicData>
          </a:graphic>
        </p:graphicFrame>
        <p:graphicFrame>
          <p:nvGraphicFramePr>
            <p:cNvPr id="22542" name="Object 14"/>
            <p:cNvGraphicFramePr>
              <a:graphicFrameLocks noChangeAspect="1"/>
            </p:cNvGraphicFramePr>
            <p:nvPr/>
          </p:nvGraphicFramePr>
          <p:xfrm>
            <a:off x="71" y="139"/>
            <a:ext cx="235" cy="317"/>
          </p:xfrm>
          <a:graphic>
            <a:graphicData uri="http://schemas.openxmlformats.org/presentationml/2006/ole">
              <p:oleObj spid="_x0000_s53255" r:id="rId4" imgW="228402" imgH="317225" progId="Equation.3">
                <p:embed/>
              </p:oleObj>
            </a:graphicData>
          </a:graphic>
        </p:graphicFrame>
        <p:graphicFrame>
          <p:nvGraphicFramePr>
            <p:cNvPr id="22543" name="Object 15"/>
            <p:cNvGraphicFramePr>
              <a:graphicFrameLocks noChangeAspect="1"/>
            </p:cNvGraphicFramePr>
            <p:nvPr/>
          </p:nvGraphicFramePr>
          <p:xfrm>
            <a:off x="1077" y="704"/>
            <a:ext cx="201" cy="355"/>
          </p:xfrm>
          <a:graphic>
            <a:graphicData uri="http://schemas.openxmlformats.org/presentationml/2006/ole">
              <p:oleObj spid="_x0000_s53254" r:id="rId5" imgW="177492" imgH="316950" progId="Equation.3">
                <p:embed/>
              </p:oleObj>
            </a:graphicData>
          </a:graphic>
        </p:graphicFrame>
        <p:graphicFrame>
          <p:nvGraphicFramePr>
            <p:cNvPr id="22544" name="Object 16"/>
            <p:cNvGraphicFramePr>
              <a:graphicFrameLocks noChangeAspect="1"/>
            </p:cNvGraphicFramePr>
            <p:nvPr/>
          </p:nvGraphicFramePr>
          <p:xfrm>
            <a:off x="1326" y="212"/>
            <a:ext cx="225" cy="345"/>
          </p:xfrm>
          <a:graphic>
            <a:graphicData uri="http://schemas.openxmlformats.org/presentationml/2006/ole">
              <p:oleObj spid="_x0000_s53253" r:id="rId6" imgW="203024" imgH="317225" progId="Equation.3">
                <p:embed/>
              </p:oleObj>
            </a:graphicData>
          </a:graphic>
        </p:graphicFrame>
      </p:grpSp>
      <p:graphicFrame>
        <p:nvGraphicFramePr>
          <p:cNvPr id="22545" name="Object 17"/>
          <p:cNvGraphicFramePr>
            <a:graphicFrameLocks noChangeAspect="1"/>
          </p:cNvGraphicFramePr>
          <p:nvPr/>
        </p:nvGraphicFramePr>
        <p:xfrm>
          <a:off x="2987675" y="2420938"/>
          <a:ext cx="2422525" cy="585787"/>
        </p:xfrm>
        <a:graphic>
          <a:graphicData uri="http://schemas.openxmlformats.org/presentationml/2006/ole">
            <p:oleObj spid="_x0000_s53252" r:id="rId7" imgW="887844" imgH="215619" progId="Equation.3">
              <p:embed/>
            </p:oleObj>
          </a:graphicData>
        </a:graphic>
      </p:graphicFrame>
      <p:graphicFrame>
        <p:nvGraphicFramePr>
          <p:cNvPr id="22546" name="Object 18"/>
          <p:cNvGraphicFramePr>
            <a:graphicFrameLocks noChangeAspect="1"/>
          </p:cNvGraphicFramePr>
          <p:nvPr/>
        </p:nvGraphicFramePr>
        <p:xfrm>
          <a:off x="827088" y="3932238"/>
          <a:ext cx="1306512" cy="1114425"/>
        </p:xfrm>
        <a:graphic>
          <a:graphicData uri="http://schemas.openxmlformats.org/presentationml/2006/ole">
            <p:oleObj spid="_x0000_s53251" r:id="rId8" imgW="787058" imgH="672808" progId="Equation.3">
              <p:embed/>
            </p:oleObj>
          </a:graphicData>
        </a:graphic>
      </p:graphicFrame>
      <p:graphicFrame>
        <p:nvGraphicFramePr>
          <p:cNvPr id="22547" name="Object 19"/>
          <p:cNvGraphicFramePr>
            <a:graphicFrameLocks noChangeAspect="1"/>
          </p:cNvGraphicFramePr>
          <p:nvPr/>
        </p:nvGraphicFramePr>
        <p:xfrm>
          <a:off x="884238" y="5199063"/>
          <a:ext cx="3535362" cy="974725"/>
        </p:xfrm>
        <a:graphic>
          <a:graphicData uri="http://schemas.openxmlformats.org/presentationml/2006/ole">
            <p:oleObj spid="_x0000_s53250" r:id="rId9" imgW="2500815" imgH="723586" progId="Equation.3">
              <p:embed/>
            </p:oleObj>
          </a:graphicData>
        </a:graphic>
      </p:graphicFrame>
      <p:graphicFrame>
        <p:nvGraphicFramePr>
          <p:cNvPr id="22548" name="Object 20"/>
          <p:cNvGraphicFramePr>
            <a:graphicFrameLocks noChangeAspect="1"/>
          </p:cNvGraphicFramePr>
          <p:nvPr/>
        </p:nvGraphicFramePr>
        <p:xfrm>
          <a:off x="1331913" y="2924175"/>
          <a:ext cx="5526087" cy="1042988"/>
        </p:xfrm>
        <a:graphic>
          <a:graphicData uri="http://schemas.openxmlformats.org/presentationml/2006/ole">
            <p:oleObj spid="_x0000_s53249" r:id="rId10" imgW="2031118" imgH="393529" progId="Equation.3">
              <p:embed/>
            </p:oleObj>
          </a:graphicData>
        </a:graphic>
      </p:graphicFrame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755650" y="3141663"/>
            <a:ext cx="592138" cy="676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>
                <a:latin typeface="宋体" panose="02010600030101010101" pitchFamily="2" charset="-122"/>
              </a:rPr>
              <a:t>即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utoUpdateAnimBg="0"/>
      <p:bldP spid="2254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142976" y="142852"/>
            <a:ext cx="3857652" cy="5678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35000"/>
              </a:lnSpc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波动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能量的传播     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428596" y="928670"/>
            <a:ext cx="8572528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当波在弹性媒质中传播时，各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质元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都在振动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1071538" y="1571612"/>
            <a:ext cx="4529137" cy="9541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因振动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有振动动能</a:t>
            </a:r>
          </a:p>
          <a:p>
            <a:pPr algn="l"/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因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形变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有形变势能</a:t>
            </a:r>
          </a:p>
        </p:txBody>
      </p:sp>
      <p:grpSp>
        <p:nvGrpSpPr>
          <p:cNvPr id="2" name="Group 14"/>
          <p:cNvGrpSpPr/>
          <p:nvPr/>
        </p:nvGrpSpPr>
        <p:grpSpPr bwMode="auto">
          <a:xfrm>
            <a:off x="4500245" y="1571611"/>
            <a:ext cx="3128563" cy="928688"/>
            <a:chOff x="1095" y="-1128"/>
            <a:chExt cx="3095" cy="585"/>
          </a:xfrm>
        </p:grpSpPr>
        <p:graphicFrame>
          <p:nvGraphicFramePr>
            <p:cNvPr id="6159" name="Object 15"/>
            <p:cNvGraphicFramePr>
              <a:graphicFrameLocks noChangeAspect="1"/>
            </p:cNvGraphicFramePr>
            <p:nvPr/>
          </p:nvGraphicFramePr>
          <p:xfrm>
            <a:off x="1095" y="-1128"/>
            <a:ext cx="687" cy="585"/>
          </p:xfrm>
          <a:graphic>
            <a:graphicData uri="http://schemas.openxmlformats.org/presentationml/2006/ole">
              <p:oleObj spid="_x0000_s1032" name="公式" r:id="rId3" imgW="164885" imgH="215619" progId="Equation.3">
                <p:embed/>
              </p:oleObj>
            </a:graphicData>
          </a:graphic>
        </p:graphicFrame>
        <p:sp>
          <p:nvSpPr>
            <p:cNvPr id="6160" name="Text Box 16"/>
            <p:cNvSpPr txBox="1">
              <a:spLocks noChangeArrowheads="1"/>
            </p:cNvSpPr>
            <p:nvPr/>
          </p:nvSpPr>
          <p:spPr bwMode="auto">
            <a:xfrm>
              <a:off x="1731" y="-1038"/>
              <a:ext cx="2459" cy="36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波的能量</a:t>
              </a:r>
            </a:p>
          </p:txBody>
        </p:sp>
      </p:grpSp>
      <p:sp>
        <p:nvSpPr>
          <p:cNvPr id="10" name="Line 3"/>
          <p:cNvSpPr>
            <a:spLocks noChangeShapeType="1"/>
          </p:cNvSpPr>
          <p:nvPr/>
        </p:nvSpPr>
        <p:spPr bwMode="auto">
          <a:xfrm flipV="1">
            <a:off x="0" y="4537070"/>
            <a:ext cx="9144000" cy="0"/>
          </a:xfrm>
          <a:prstGeom prst="line">
            <a:avLst/>
          </a:prstGeom>
          <a:noFill/>
          <a:ln w="254000">
            <a:solidFill>
              <a:srgbClr val="000099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Group 4"/>
          <p:cNvGrpSpPr/>
          <p:nvPr/>
        </p:nvGrpSpPr>
        <p:grpSpPr bwMode="auto">
          <a:xfrm>
            <a:off x="0" y="2917820"/>
            <a:ext cx="6978650" cy="3055938"/>
            <a:chOff x="-8" y="1387"/>
            <a:chExt cx="4396" cy="192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0" y="1387"/>
              <a:ext cx="4290" cy="1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1724" y="1696"/>
              <a:ext cx="1290" cy="721"/>
            </a:xfrm>
            <a:custGeom>
              <a:avLst/>
              <a:gdLst/>
              <a:ahLst/>
              <a:cxnLst>
                <a:cxn ang="0">
                  <a:pos x="0" y="1607"/>
                </a:cxn>
                <a:cxn ang="0">
                  <a:pos x="273" y="804"/>
                </a:cxn>
                <a:cxn ang="0">
                  <a:pos x="545" y="152"/>
                </a:cxn>
                <a:cxn ang="0">
                  <a:pos x="811" y="0"/>
                </a:cxn>
                <a:cxn ang="0">
                  <a:pos x="1076" y="152"/>
                </a:cxn>
                <a:cxn ang="0">
                  <a:pos x="1349" y="804"/>
                </a:cxn>
                <a:cxn ang="0">
                  <a:pos x="1614" y="1600"/>
                </a:cxn>
              </a:cxnLst>
              <a:rect l="0" t="0" r="r" b="b"/>
              <a:pathLst>
                <a:path w="1614" h="1607">
                  <a:moveTo>
                    <a:pt x="0" y="1607"/>
                  </a:moveTo>
                  <a:cubicBezTo>
                    <a:pt x="91" y="1326"/>
                    <a:pt x="182" y="1046"/>
                    <a:pt x="273" y="804"/>
                  </a:cubicBezTo>
                  <a:cubicBezTo>
                    <a:pt x="364" y="562"/>
                    <a:pt x="455" y="286"/>
                    <a:pt x="545" y="152"/>
                  </a:cubicBezTo>
                  <a:cubicBezTo>
                    <a:pt x="635" y="18"/>
                    <a:pt x="723" y="0"/>
                    <a:pt x="811" y="0"/>
                  </a:cubicBezTo>
                  <a:cubicBezTo>
                    <a:pt x="899" y="0"/>
                    <a:pt x="986" y="18"/>
                    <a:pt x="1076" y="152"/>
                  </a:cubicBezTo>
                  <a:cubicBezTo>
                    <a:pt x="1166" y="286"/>
                    <a:pt x="1259" y="563"/>
                    <a:pt x="1349" y="804"/>
                  </a:cubicBezTo>
                  <a:cubicBezTo>
                    <a:pt x="1439" y="1045"/>
                    <a:pt x="1526" y="1322"/>
                    <a:pt x="1614" y="1600"/>
                  </a:cubicBezTo>
                </a:path>
              </a:pathLst>
            </a:custGeom>
            <a:noFill/>
            <a:ln w="254000" cmpd="sng">
              <a:solidFill>
                <a:srgbClr val="0000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 flipV="1">
              <a:off x="438" y="2413"/>
              <a:ext cx="1290" cy="720"/>
            </a:xfrm>
            <a:custGeom>
              <a:avLst/>
              <a:gdLst/>
              <a:ahLst/>
              <a:cxnLst>
                <a:cxn ang="0">
                  <a:pos x="0" y="1607"/>
                </a:cxn>
                <a:cxn ang="0">
                  <a:pos x="273" y="804"/>
                </a:cxn>
                <a:cxn ang="0">
                  <a:pos x="545" y="152"/>
                </a:cxn>
                <a:cxn ang="0">
                  <a:pos x="811" y="0"/>
                </a:cxn>
                <a:cxn ang="0">
                  <a:pos x="1076" y="152"/>
                </a:cxn>
                <a:cxn ang="0">
                  <a:pos x="1349" y="804"/>
                </a:cxn>
                <a:cxn ang="0">
                  <a:pos x="1614" y="1600"/>
                </a:cxn>
              </a:cxnLst>
              <a:rect l="0" t="0" r="r" b="b"/>
              <a:pathLst>
                <a:path w="1614" h="1607">
                  <a:moveTo>
                    <a:pt x="0" y="1607"/>
                  </a:moveTo>
                  <a:cubicBezTo>
                    <a:pt x="91" y="1326"/>
                    <a:pt x="182" y="1046"/>
                    <a:pt x="273" y="804"/>
                  </a:cubicBezTo>
                  <a:cubicBezTo>
                    <a:pt x="364" y="562"/>
                    <a:pt x="455" y="286"/>
                    <a:pt x="545" y="152"/>
                  </a:cubicBezTo>
                  <a:cubicBezTo>
                    <a:pt x="635" y="18"/>
                    <a:pt x="723" y="0"/>
                    <a:pt x="811" y="0"/>
                  </a:cubicBezTo>
                  <a:cubicBezTo>
                    <a:pt x="899" y="0"/>
                    <a:pt x="986" y="18"/>
                    <a:pt x="1076" y="152"/>
                  </a:cubicBezTo>
                  <a:cubicBezTo>
                    <a:pt x="1166" y="286"/>
                    <a:pt x="1259" y="563"/>
                    <a:pt x="1349" y="804"/>
                  </a:cubicBezTo>
                  <a:cubicBezTo>
                    <a:pt x="1439" y="1045"/>
                    <a:pt x="1526" y="1322"/>
                    <a:pt x="1614" y="1600"/>
                  </a:cubicBezTo>
                </a:path>
              </a:pathLst>
            </a:custGeom>
            <a:noFill/>
            <a:ln w="254000" cmpd="sng">
              <a:solidFill>
                <a:srgbClr val="0000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 flipV="1">
              <a:off x="3017" y="2409"/>
              <a:ext cx="1290" cy="721"/>
            </a:xfrm>
            <a:custGeom>
              <a:avLst/>
              <a:gdLst/>
              <a:ahLst/>
              <a:cxnLst>
                <a:cxn ang="0">
                  <a:pos x="0" y="1607"/>
                </a:cxn>
                <a:cxn ang="0">
                  <a:pos x="273" y="804"/>
                </a:cxn>
                <a:cxn ang="0">
                  <a:pos x="545" y="152"/>
                </a:cxn>
                <a:cxn ang="0">
                  <a:pos x="811" y="0"/>
                </a:cxn>
                <a:cxn ang="0">
                  <a:pos x="1076" y="152"/>
                </a:cxn>
                <a:cxn ang="0">
                  <a:pos x="1349" y="804"/>
                </a:cxn>
                <a:cxn ang="0">
                  <a:pos x="1614" y="1600"/>
                </a:cxn>
              </a:cxnLst>
              <a:rect l="0" t="0" r="r" b="b"/>
              <a:pathLst>
                <a:path w="1614" h="1607">
                  <a:moveTo>
                    <a:pt x="0" y="1607"/>
                  </a:moveTo>
                  <a:cubicBezTo>
                    <a:pt x="91" y="1326"/>
                    <a:pt x="182" y="1046"/>
                    <a:pt x="273" y="804"/>
                  </a:cubicBezTo>
                  <a:cubicBezTo>
                    <a:pt x="364" y="562"/>
                    <a:pt x="455" y="286"/>
                    <a:pt x="545" y="152"/>
                  </a:cubicBezTo>
                  <a:cubicBezTo>
                    <a:pt x="635" y="18"/>
                    <a:pt x="723" y="0"/>
                    <a:pt x="811" y="0"/>
                  </a:cubicBezTo>
                  <a:cubicBezTo>
                    <a:pt x="899" y="0"/>
                    <a:pt x="986" y="18"/>
                    <a:pt x="1076" y="152"/>
                  </a:cubicBezTo>
                  <a:cubicBezTo>
                    <a:pt x="1166" y="286"/>
                    <a:pt x="1259" y="563"/>
                    <a:pt x="1349" y="804"/>
                  </a:cubicBezTo>
                  <a:cubicBezTo>
                    <a:pt x="1439" y="1045"/>
                    <a:pt x="1526" y="1322"/>
                    <a:pt x="1614" y="1600"/>
                  </a:cubicBezTo>
                </a:path>
              </a:pathLst>
            </a:custGeom>
            <a:noFill/>
            <a:ln w="254000" cmpd="sng">
              <a:solidFill>
                <a:srgbClr val="0000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2936" y="2358"/>
              <a:ext cx="171" cy="137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37" y="137"/>
                </a:cxn>
                <a:cxn ang="0">
                  <a:pos x="171" y="56"/>
                </a:cxn>
                <a:cxn ang="0">
                  <a:pos x="135" y="0"/>
                </a:cxn>
                <a:cxn ang="0">
                  <a:pos x="0" y="72"/>
                </a:cxn>
              </a:cxnLst>
              <a:rect l="0" t="0" r="r" b="b"/>
              <a:pathLst>
                <a:path w="171" h="137">
                  <a:moveTo>
                    <a:pt x="0" y="72"/>
                  </a:moveTo>
                  <a:lnTo>
                    <a:pt x="37" y="137"/>
                  </a:lnTo>
                  <a:lnTo>
                    <a:pt x="171" y="56"/>
                  </a:lnTo>
                  <a:lnTo>
                    <a:pt x="13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-8" y="1859"/>
              <a:ext cx="535" cy="628"/>
            </a:xfrm>
            <a:custGeom>
              <a:avLst/>
              <a:gdLst/>
              <a:ahLst/>
              <a:cxnLst>
                <a:cxn ang="0">
                  <a:pos x="397" y="628"/>
                </a:cxn>
                <a:cxn ang="0">
                  <a:pos x="535" y="555"/>
                </a:cxn>
                <a:cxn ang="0">
                  <a:pos x="455" y="409"/>
                </a:cxn>
                <a:cxn ang="0">
                  <a:pos x="359" y="249"/>
                </a:cxn>
                <a:cxn ang="0">
                  <a:pos x="281" y="124"/>
                </a:cxn>
                <a:cxn ang="0">
                  <a:pos x="253" y="85"/>
                </a:cxn>
                <a:cxn ang="0">
                  <a:pos x="196" y="0"/>
                </a:cxn>
                <a:cxn ang="0">
                  <a:pos x="0" y="10"/>
                </a:cxn>
                <a:cxn ang="0">
                  <a:pos x="49" y="64"/>
                </a:cxn>
                <a:cxn ang="0">
                  <a:pos x="116" y="165"/>
                </a:cxn>
                <a:cxn ang="0">
                  <a:pos x="170" y="246"/>
                </a:cxn>
                <a:cxn ang="0">
                  <a:pos x="209" y="307"/>
                </a:cxn>
                <a:cxn ang="0">
                  <a:pos x="253" y="378"/>
                </a:cxn>
                <a:cxn ang="0">
                  <a:pos x="310" y="475"/>
                </a:cxn>
                <a:cxn ang="0">
                  <a:pos x="358" y="559"/>
                </a:cxn>
                <a:cxn ang="0">
                  <a:pos x="397" y="628"/>
                </a:cxn>
              </a:cxnLst>
              <a:rect l="0" t="0" r="r" b="b"/>
              <a:pathLst>
                <a:path w="535" h="628">
                  <a:moveTo>
                    <a:pt x="397" y="628"/>
                  </a:moveTo>
                  <a:lnTo>
                    <a:pt x="535" y="555"/>
                  </a:lnTo>
                  <a:lnTo>
                    <a:pt x="455" y="409"/>
                  </a:lnTo>
                  <a:lnTo>
                    <a:pt x="359" y="249"/>
                  </a:lnTo>
                  <a:lnTo>
                    <a:pt x="281" y="124"/>
                  </a:lnTo>
                  <a:lnTo>
                    <a:pt x="253" y="85"/>
                  </a:lnTo>
                  <a:lnTo>
                    <a:pt x="196" y="0"/>
                  </a:lnTo>
                  <a:lnTo>
                    <a:pt x="0" y="10"/>
                  </a:lnTo>
                  <a:lnTo>
                    <a:pt x="49" y="64"/>
                  </a:lnTo>
                  <a:lnTo>
                    <a:pt x="116" y="165"/>
                  </a:lnTo>
                  <a:lnTo>
                    <a:pt x="170" y="246"/>
                  </a:lnTo>
                  <a:lnTo>
                    <a:pt x="209" y="307"/>
                  </a:lnTo>
                  <a:lnTo>
                    <a:pt x="253" y="378"/>
                  </a:lnTo>
                  <a:lnTo>
                    <a:pt x="310" y="475"/>
                  </a:lnTo>
                  <a:lnTo>
                    <a:pt x="358" y="559"/>
                  </a:lnTo>
                  <a:lnTo>
                    <a:pt x="397" y="628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231" y="2331"/>
              <a:ext cx="157" cy="156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rgbClr val="0000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12"/>
          <p:cNvGrpSpPr/>
          <p:nvPr/>
        </p:nvGrpSpPr>
        <p:grpSpPr bwMode="auto">
          <a:xfrm>
            <a:off x="447675" y="3354383"/>
            <a:ext cx="6662738" cy="2428875"/>
            <a:chOff x="525" y="1687"/>
            <a:chExt cx="4197" cy="1437"/>
          </a:xfrm>
        </p:grpSpPr>
        <p:sp>
          <p:nvSpPr>
            <p:cNvPr id="20" name="Freeform 13"/>
            <p:cNvSpPr/>
            <p:nvPr/>
          </p:nvSpPr>
          <p:spPr bwMode="auto">
            <a:xfrm>
              <a:off x="2139" y="1687"/>
              <a:ext cx="1290" cy="721"/>
            </a:xfrm>
            <a:custGeom>
              <a:avLst/>
              <a:gdLst/>
              <a:ahLst/>
              <a:cxnLst>
                <a:cxn ang="0">
                  <a:pos x="0" y="1607"/>
                </a:cxn>
                <a:cxn ang="0">
                  <a:pos x="273" y="804"/>
                </a:cxn>
                <a:cxn ang="0">
                  <a:pos x="545" y="152"/>
                </a:cxn>
                <a:cxn ang="0">
                  <a:pos x="811" y="0"/>
                </a:cxn>
                <a:cxn ang="0">
                  <a:pos x="1076" y="152"/>
                </a:cxn>
                <a:cxn ang="0">
                  <a:pos x="1349" y="804"/>
                </a:cxn>
                <a:cxn ang="0">
                  <a:pos x="1614" y="1600"/>
                </a:cxn>
              </a:cxnLst>
              <a:rect l="0" t="0" r="r" b="b"/>
              <a:pathLst>
                <a:path w="1614" h="1607">
                  <a:moveTo>
                    <a:pt x="0" y="1607"/>
                  </a:moveTo>
                  <a:cubicBezTo>
                    <a:pt x="91" y="1326"/>
                    <a:pt x="182" y="1046"/>
                    <a:pt x="273" y="804"/>
                  </a:cubicBezTo>
                  <a:cubicBezTo>
                    <a:pt x="364" y="562"/>
                    <a:pt x="455" y="286"/>
                    <a:pt x="545" y="152"/>
                  </a:cubicBezTo>
                  <a:cubicBezTo>
                    <a:pt x="635" y="18"/>
                    <a:pt x="723" y="0"/>
                    <a:pt x="811" y="0"/>
                  </a:cubicBezTo>
                  <a:cubicBezTo>
                    <a:pt x="899" y="0"/>
                    <a:pt x="986" y="18"/>
                    <a:pt x="1076" y="152"/>
                  </a:cubicBezTo>
                  <a:cubicBezTo>
                    <a:pt x="1166" y="286"/>
                    <a:pt x="1259" y="563"/>
                    <a:pt x="1349" y="804"/>
                  </a:cubicBezTo>
                  <a:cubicBezTo>
                    <a:pt x="1439" y="1045"/>
                    <a:pt x="1526" y="1322"/>
                    <a:pt x="1614" y="1600"/>
                  </a:cubicBezTo>
                </a:path>
              </a:pathLst>
            </a:custGeom>
            <a:noFill/>
            <a:ln w="9525" cmpd="sng">
              <a:solidFill>
                <a:srgbClr val="0099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 flipV="1">
              <a:off x="853" y="2404"/>
              <a:ext cx="1290" cy="720"/>
            </a:xfrm>
            <a:custGeom>
              <a:avLst/>
              <a:gdLst/>
              <a:ahLst/>
              <a:cxnLst>
                <a:cxn ang="0">
                  <a:pos x="0" y="1607"/>
                </a:cxn>
                <a:cxn ang="0">
                  <a:pos x="273" y="804"/>
                </a:cxn>
                <a:cxn ang="0">
                  <a:pos x="545" y="152"/>
                </a:cxn>
                <a:cxn ang="0">
                  <a:pos x="811" y="0"/>
                </a:cxn>
                <a:cxn ang="0">
                  <a:pos x="1076" y="152"/>
                </a:cxn>
                <a:cxn ang="0">
                  <a:pos x="1349" y="804"/>
                </a:cxn>
                <a:cxn ang="0">
                  <a:pos x="1614" y="1600"/>
                </a:cxn>
              </a:cxnLst>
              <a:rect l="0" t="0" r="r" b="b"/>
              <a:pathLst>
                <a:path w="1614" h="1607">
                  <a:moveTo>
                    <a:pt x="0" y="1607"/>
                  </a:moveTo>
                  <a:cubicBezTo>
                    <a:pt x="91" y="1326"/>
                    <a:pt x="182" y="1046"/>
                    <a:pt x="273" y="804"/>
                  </a:cubicBezTo>
                  <a:cubicBezTo>
                    <a:pt x="364" y="562"/>
                    <a:pt x="455" y="286"/>
                    <a:pt x="545" y="152"/>
                  </a:cubicBezTo>
                  <a:cubicBezTo>
                    <a:pt x="635" y="18"/>
                    <a:pt x="723" y="0"/>
                    <a:pt x="811" y="0"/>
                  </a:cubicBezTo>
                  <a:cubicBezTo>
                    <a:pt x="899" y="0"/>
                    <a:pt x="986" y="18"/>
                    <a:pt x="1076" y="152"/>
                  </a:cubicBezTo>
                  <a:cubicBezTo>
                    <a:pt x="1166" y="286"/>
                    <a:pt x="1259" y="563"/>
                    <a:pt x="1349" y="804"/>
                  </a:cubicBezTo>
                  <a:cubicBezTo>
                    <a:pt x="1439" y="1045"/>
                    <a:pt x="1526" y="1322"/>
                    <a:pt x="1614" y="1600"/>
                  </a:cubicBezTo>
                </a:path>
              </a:pathLst>
            </a:custGeom>
            <a:noFill/>
            <a:ln w="9525" cmpd="sng">
              <a:solidFill>
                <a:srgbClr val="0099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 flipV="1">
              <a:off x="3432" y="2400"/>
              <a:ext cx="1290" cy="721"/>
            </a:xfrm>
            <a:custGeom>
              <a:avLst/>
              <a:gdLst/>
              <a:ahLst/>
              <a:cxnLst>
                <a:cxn ang="0">
                  <a:pos x="0" y="1607"/>
                </a:cxn>
                <a:cxn ang="0">
                  <a:pos x="273" y="804"/>
                </a:cxn>
                <a:cxn ang="0">
                  <a:pos x="545" y="152"/>
                </a:cxn>
                <a:cxn ang="0">
                  <a:pos x="811" y="0"/>
                </a:cxn>
                <a:cxn ang="0">
                  <a:pos x="1076" y="152"/>
                </a:cxn>
                <a:cxn ang="0">
                  <a:pos x="1349" y="804"/>
                </a:cxn>
                <a:cxn ang="0">
                  <a:pos x="1614" y="1600"/>
                </a:cxn>
              </a:cxnLst>
              <a:rect l="0" t="0" r="r" b="b"/>
              <a:pathLst>
                <a:path w="1614" h="1607">
                  <a:moveTo>
                    <a:pt x="0" y="1607"/>
                  </a:moveTo>
                  <a:cubicBezTo>
                    <a:pt x="91" y="1326"/>
                    <a:pt x="182" y="1046"/>
                    <a:pt x="273" y="804"/>
                  </a:cubicBezTo>
                  <a:cubicBezTo>
                    <a:pt x="364" y="562"/>
                    <a:pt x="455" y="286"/>
                    <a:pt x="545" y="152"/>
                  </a:cubicBezTo>
                  <a:cubicBezTo>
                    <a:pt x="635" y="18"/>
                    <a:pt x="723" y="0"/>
                    <a:pt x="811" y="0"/>
                  </a:cubicBezTo>
                  <a:cubicBezTo>
                    <a:pt x="899" y="0"/>
                    <a:pt x="986" y="18"/>
                    <a:pt x="1076" y="152"/>
                  </a:cubicBezTo>
                  <a:cubicBezTo>
                    <a:pt x="1166" y="286"/>
                    <a:pt x="1259" y="563"/>
                    <a:pt x="1349" y="804"/>
                  </a:cubicBezTo>
                  <a:cubicBezTo>
                    <a:pt x="1439" y="1045"/>
                    <a:pt x="1526" y="1322"/>
                    <a:pt x="1614" y="1600"/>
                  </a:cubicBezTo>
                </a:path>
              </a:pathLst>
            </a:custGeom>
            <a:noFill/>
            <a:ln w="9525" cmpd="sng">
              <a:solidFill>
                <a:srgbClr val="0099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525" y="1871"/>
              <a:ext cx="356" cy="585"/>
            </a:xfrm>
            <a:custGeom>
              <a:avLst/>
              <a:gdLst/>
              <a:ahLst/>
              <a:cxnLst>
                <a:cxn ang="0">
                  <a:pos x="356" y="585"/>
                </a:cxn>
                <a:cxn ang="0">
                  <a:pos x="275" y="433"/>
                </a:cxn>
                <a:cxn ang="0">
                  <a:pos x="216" y="331"/>
                </a:cxn>
                <a:cxn ang="0">
                  <a:pos x="108" y="157"/>
                </a:cxn>
                <a:cxn ang="0">
                  <a:pos x="0" y="0"/>
                </a:cxn>
              </a:cxnLst>
              <a:rect l="0" t="0" r="r" b="b"/>
              <a:pathLst>
                <a:path w="356" h="585">
                  <a:moveTo>
                    <a:pt x="356" y="585"/>
                  </a:moveTo>
                  <a:lnTo>
                    <a:pt x="275" y="433"/>
                  </a:lnTo>
                  <a:lnTo>
                    <a:pt x="216" y="331"/>
                  </a:lnTo>
                  <a:lnTo>
                    <a:pt x="108" y="157"/>
                  </a:lnTo>
                  <a:lnTo>
                    <a:pt x="0" y="0"/>
                  </a:lnTo>
                </a:path>
              </a:pathLst>
            </a:custGeom>
            <a:noFill/>
            <a:ln w="9525" cmpd="sng">
              <a:solidFill>
                <a:srgbClr val="0099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17"/>
          <p:cNvGrpSpPr/>
          <p:nvPr/>
        </p:nvGrpSpPr>
        <p:grpSpPr bwMode="auto">
          <a:xfrm>
            <a:off x="601663" y="3327395"/>
            <a:ext cx="6056312" cy="2489200"/>
            <a:chOff x="379" y="1645"/>
            <a:chExt cx="3815" cy="1568"/>
          </a:xfrm>
        </p:grpSpPr>
        <p:grpSp>
          <p:nvGrpSpPr>
            <p:cNvPr id="25" name="Group 18"/>
            <p:cNvGrpSpPr/>
            <p:nvPr/>
          </p:nvGrpSpPr>
          <p:grpSpPr bwMode="auto">
            <a:xfrm>
              <a:off x="379" y="2007"/>
              <a:ext cx="1522" cy="1206"/>
              <a:chOff x="379" y="2007"/>
              <a:chExt cx="1522" cy="1206"/>
            </a:xfrm>
          </p:grpSpPr>
          <p:sp>
            <p:nvSpPr>
              <p:cNvPr id="54" name="Line 19"/>
              <p:cNvSpPr>
                <a:spLocks noChangeShapeType="1"/>
              </p:cNvSpPr>
              <p:nvPr/>
            </p:nvSpPr>
            <p:spPr bwMode="auto">
              <a:xfrm flipH="1">
                <a:off x="1710" y="2444"/>
                <a:ext cx="0" cy="349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ffectLst>
                <a:outerShdw dist="17961" dir="2700000" algn="ctr" rotWithShape="0">
                  <a:srgbClr val="FFFFFF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Oval 20"/>
              <p:cNvSpPr>
                <a:spLocks noChangeArrowheads="1"/>
              </p:cNvSpPr>
              <p:nvPr/>
            </p:nvSpPr>
            <p:spPr bwMode="auto">
              <a:xfrm>
                <a:off x="1692" y="2416"/>
                <a:ext cx="46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21"/>
              <p:cNvSpPr>
                <a:spLocks noChangeShapeType="1"/>
              </p:cNvSpPr>
              <p:nvPr/>
            </p:nvSpPr>
            <p:spPr bwMode="auto">
              <a:xfrm>
                <a:off x="1551" y="2741"/>
                <a:ext cx="0" cy="277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ffectLst>
                <a:outerShdw dist="17961" dir="2700000" algn="ctr" rotWithShape="0">
                  <a:srgbClr val="FFFFFF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Oval 22"/>
              <p:cNvSpPr>
                <a:spLocks noChangeArrowheads="1"/>
              </p:cNvSpPr>
              <p:nvPr/>
            </p:nvSpPr>
            <p:spPr bwMode="auto">
              <a:xfrm>
                <a:off x="1532" y="2709"/>
                <a:ext cx="46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23"/>
              <p:cNvSpPr>
                <a:spLocks noChangeShapeType="1"/>
              </p:cNvSpPr>
              <p:nvPr/>
            </p:nvSpPr>
            <p:spPr bwMode="auto">
              <a:xfrm>
                <a:off x="1387" y="2980"/>
                <a:ext cx="1" cy="19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ffectLst>
                <a:outerShdw dist="17961" dir="2700000" algn="ctr" rotWithShape="0">
                  <a:srgbClr val="FFFFFF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Oval 24"/>
              <p:cNvSpPr>
                <a:spLocks noChangeArrowheads="1"/>
              </p:cNvSpPr>
              <p:nvPr/>
            </p:nvSpPr>
            <p:spPr bwMode="auto">
              <a:xfrm>
                <a:off x="1367" y="2938"/>
                <a:ext cx="46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Oval 25"/>
              <p:cNvSpPr>
                <a:spLocks noChangeArrowheads="1"/>
              </p:cNvSpPr>
              <p:nvPr/>
            </p:nvSpPr>
            <p:spPr bwMode="auto">
              <a:xfrm>
                <a:off x="1037" y="3109"/>
                <a:ext cx="46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Line 26"/>
              <p:cNvSpPr>
                <a:spLocks noChangeShapeType="1"/>
              </p:cNvSpPr>
              <p:nvPr/>
            </p:nvSpPr>
            <p:spPr bwMode="auto">
              <a:xfrm flipH="1">
                <a:off x="1220" y="3103"/>
                <a:ext cx="1" cy="11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ffectLst>
                <a:outerShdw dist="17961" dir="2700000" algn="ctr" rotWithShape="0">
                  <a:srgbClr val="FFFFFF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Oval 27"/>
              <p:cNvSpPr>
                <a:spLocks noChangeArrowheads="1"/>
              </p:cNvSpPr>
              <p:nvPr/>
            </p:nvSpPr>
            <p:spPr bwMode="auto">
              <a:xfrm>
                <a:off x="1201" y="3074"/>
                <a:ext cx="46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Line 28"/>
              <p:cNvSpPr>
                <a:spLocks noChangeShapeType="1"/>
              </p:cNvSpPr>
              <p:nvPr/>
            </p:nvSpPr>
            <p:spPr bwMode="auto">
              <a:xfrm>
                <a:off x="1877" y="2183"/>
                <a:ext cx="0" cy="277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ffectLst>
                <a:outerShdw dist="17961" dir="2700000" algn="ctr" rotWithShape="0">
                  <a:srgbClr val="FFFFFF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Oval 29"/>
              <p:cNvSpPr>
                <a:spLocks noChangeArrowheads="1"/>
              </p:cNvSpPr>
              <p:nvPr/>
            </p:nvSpPr>
            <p:spPr bwMode="auto">
              <a:xfrm>
                <a:off x="1855" y="2157"/>
                <a:ext cx="46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" name="Line 30"/>
              <p:cNvSpPr>
                <a:spLocks noChangeShapeType="1"/>
              </p:cNvSpPr>
              <p:nvPr/>
            </p:nvSpPr>
            <p:spPr bwMode="auto">
              <a:xfrm flipH="1" flipV="1">
                <a:off x="399" y="2007"/>
                <a:ext cx="0" cy="349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ffectLst>
                <a:outerShdw dist="17961" dir="2700000" algn="ctr" rotWithShape="0">
                  <a:srgbClr val="FFFFFF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Oval 31"/>
              <p:cNvSpPr>
                <a:spLocks noChangeArrowheads="1"/>
              </p:cNvSpPr>
              <p:nvPr/>
            </p:nvSpPr>
            <p:spPr bwMode="auto">
              <a:xfrm flipV="1">
                <a:off x="379" y="2316"/>
                <a:ext cx="46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Line 32"/>
              <p:cNvSpPr>
                <a:spLocks noChangeShapeType="1"/>
              </p:cNvSpPr>
              <p:nvPr/>
            </p:nvSpPr>
            <p:spPr bwMode="auto">
              <a:xfrm flipH="1" flipV="1">
                <a:off x="728" y="2643"/>
                <a:ext cx="1" cy="20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ffectLst>
                <a:outerShdw dist="17961" dir="2700000" algn="ctr" rotWithShape="0">
                  <a:srgbClr val="FFFFFF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33"/>
              <p:cNvSpPr>
                <a:spLocks noChangeShapeType="1"/>
              </p:cNvSpPr>
              <p:nvPr/>
            </p:nvSpPr>
            <p:spPr bwMode="auto">
              <a:xfrm flipH="1" flipV="1">
                <a:off x="890" y="2924"/>
                <a:ext cx="1" cy="11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ffectLst>
                <a:outerShdw dist="17961" dir="2700000" algn="ctr" rotWithShape="0">
                  <a:srgbClr val="FFFFFF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Oval 34"/>
              <p:cNvSpPr>
                <a:spLocks noChangeArrowheads="1"/>
              </p:cNvSpPr>
              <p:nvPr/>
            </p:nvSpPr>
            <p:spPr bwMode="auto">
              <a:xfrm flipV="1">
                <a:off x="870" y="3039"/>
                <a:ext cx="46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" name="Oval 35"/>
              <p:cNvSpPr>
                <a:spLocks noChangeArrowheads="1"/>
              </p:cNvSpPr>
              <p:nvPr/>
            </p:nvSpPr>
            <p:spPr bwMode="auto">
              <a:xfrm flipV="1">
                <a:off x="708" y="2854"/>
                <a:ext cx="46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Line 36"/>
              <p:cNvSpPr>
                <a:spLocks noChangeShapeType="1"/>
              </p:cNvSpPr>
              <p:nvPr/>
            </p:nvSpPr>
            <p:spPr bwMode="auto">
              <a:xfrm flipV="1">
                <a:off x="562" y="2323"/>
                <a:ext cx="0" cy="277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ffectLst>
                <a:outerShdw dist="17961" dir="2700000" algn="ctr" rotWithShape="0">
                  <a:srgbClr val="FFFFFF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Oval 37"/>
              <p:cNvSpPr>
                <a:spLocks noChangeArrowheads="1"/>
              </p:cNvSpPr>
              <p:nvPr/>
            </p:nvSpPr>
            <p:spPr bwMode="auto">
              <a:xfrm flipV="1">
                <a:off x="542" y="2581"/>
                <a:ext cx="46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" name="Group 38"/>
            <p:cNvGrpSpPr/>
            <p:nvPr/>
          </p:nvGrpSpPr>
          <p:grpSpPr bwMode="auto">
            <a:xfrm>
              <a:off x="2021" y="1645"/>
              <a:ext cx="860" cy="504"/>
              <a:chOff x="2021" y="1645"/>
              <a:chExt cx="860" cy="504"/>
            </a:xfrm>
          </p:grpSpPr>
          <p:sp>
            <p:nvSpPr>
              <p:cNvPr id="43" name="Oval 39"/>
              <p:cNvSpPr>
                <a:spLocks noChangeArrowheads="1"/>
              </p:cNvSpPr>
              <p:nvPr/>
            </p:nvSpPr>
            <p:spPr bwMode="auto">
              <a:xfrm>
                <a:off x="2349" y="1671"/>
                <a:ext cx="46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40"/>
              <p:cNvSpPr>
                <a:spLocks noChangeShapeType="1"/>
              </p:cNvSpPr>
              <p:nvPr/>
            </p:nvSpPr>
            <p:spPr bwMode="auto">
              <a:xfrm flipH="1">
                <a:off x="2043" y="1945"/>
                <a:ext cx="1" cy="20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ffectLst>
                <a:outerShdw dist="17961" dir="2700000" algn="ctr" rotWithShape="0">
                  <a:srgbClr val="FFFFFF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41"/>
              <p:cNvSpPr>
                <a:spLocks noChangeShapeType="1"/>
              </p:cNvSpPr>
              <p:nvPr/>
            </p:nvSpPr>
            <p:spPr bwMode="auto">
              <a:xfrm flipH="1">
                <a:off x="2206" y="1782"/>
                <a:ext cx="1" cy="11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ffectLst>
                <a:outerShdw dist="17961" dir="2700000" algn="ctr" rotWithShape="0">
                  <a:srgbClr val="FFFFFF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Oval 42"/>
              <p:cNvSpPr>
                <a:spLocks noChangeArrowheads="1"/>
              </p:cNvSpPr>
              <p:nvPr/>
            </p:nvSpPr>
            <p:spPr bwMode="auto">
              <a:xfrm>
                <a:off x="2186" y="1730"/>
                <a:ext cx="46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Oval 43"/>
              <p:cNvSpPr>
                <a:spLocks noChangeArrowheads="1"/>
              </p:cNvSpPr>
              <p:nvPr/>
            </p:nvSpPr>
            <p:spPr bwMode="auto">
              <a:xfrm>
                <a:off x="2021" y="1905"/>
                <a:ext cx="46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44"/>
              <p:cNvSpPr>
                <a:spLocks noChangeShapeType="1"/>
              </p:cNvSpPr>
              <p:nvPr/>
            </p:nvSpPr>
            <p:spPr bwMode="auto">
              <a:xfrm flipV="1">
                <a:off x="2854" y="1840"/>
                <a:ext cx="0" cy="277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ffectLst>
                <a:outerShdw dist="17961" dir="2700000" algn="ctr" rotWithShape="0">
                  <a:srgbClr val="FFFFFF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Oval 45"/>
              <p:cNvSpPr>
                <a:spLocks noChangeArrowheads="1"/>
              </p:cNvSpPr>
              <p:nvPr/>
            </p:nvSpPr>
            <p:spPr bwMode="auto">
              <a:xfrm flipV="1">
                <a:off x="2835" y="2101"/>
                <a:ext cx="46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46"/>
              <p:cNvSpPr>
                <a:spLocks noChangeShapeType="1"/>
              </p:cNvSpPr>
              <p:nvPr/>
            </p:nvSpPr>
            <p:spPr bwMode="auto">
              <a:xfrm flipV="1">
                <a:off x="2690" y="1687"/>
                <a:ext cx="1" cy="19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ffectLst>
                <a:outerShdw dist="17961" dir="2700000" algn="ctr" rotWithShape="0">
                  <a:srgbClr val="FFFFFF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Oval 47"/>
              <p:cNvSpPr>
                <a:spLocks noChangeArrowheads="1"/>
              </p:cNvSpPr>
              <p:nvPr/>
            </p:nvSpPr>
            <p:spPr bwMode="auto">
              <a:xfrm flipV="1">
                <a:off x="2670" y="1872"/>
                <a:ext cx="46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Line 48"/>
              <p:cNvSpPr>
                <a:spLocks noChangeShapeType="1"/>
              </p:cNvSpPr>
              <p:nvPr/>
            </p:nvSpPr>
            <p:spPr bwMode="auto">
              <a:xfrm flipH="1" flipV="1">
                <a:off x="2523" y="1645"/>
                <a:ext cx="1" cy="11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ffectLst>
                <a:outerShdw dist="17961" dir="2700000" algn="ctr" rotWithShape="0">
                  <a:srgbClr val="FFFFFF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Oval 49"/>
              <p:cNvSpPr>
                <a:spLocks noChangeArrowheads="1"/>
              </p:cNvSpPr>
              <p:nvPr/>
            </p:nvSpPr>
            <p:spPr bwMode="auto">
              <a:xfrm flipV="1">
                <a:off x="2504" y="1736"/>
                <a:ext cx="46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" name="Group 50"/>
            <p:cNvGrpSpPr/>
            <p:nvPr/>
          </p:nvGrpSpPr>
          <p:grpSpPr bwMode="auto">
            <a:xfrm>
              <a:off x="2995" y="2065"/>
              <a:ext cx="1199" cy="1140"/>
              <a:chOff x="2995" y="2065"/>
              <a:chExt cx="1199" cy="1140"/>
            </a:xfrm>
          </p:grpSpPr>
          <p:sp>
            <p:nvSpPr>
              <p:cNvPr id="28" name="Line 51"/>
              <p:cNvSpPr>
                <a:spLocks noChangeShapeType="1"/>
              </p:cNvSpPr>
              <p:nvPr/>
            </p:nvSpPr>
            <p:spPr bwMode="auto">
              <a:xfrm flipH="1" flipV="1">
                <a:off x="3013" y="2065"/>
                <a:ext cx="0" cy="349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ffectLst>
                <a:outerShdw dist="17961" dir="2700000" algn="ctr" rotWithShape="0">
                  <a:srgbClr val="FFFFFF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Oval 52"/>
              <p:cNvSpPr>
                <a:spLocks noChangeArrowheads="1"/>
              </p:cNvSpPr>
              <p:nvPr/>
            </p:nvSpPr>
            <p:spPr bwMode="auto">
              <a:xfrm flipV="1">
                <a:off x="2995" y="2394"/>
                <a:ext cx="46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53"/>
              <p:cNvSpPr>
                <a:spLocks noChangeShapeType="1"/>
              </p:cNvSpPr>
              <p:nvPr/>
            </p:nvSpPr>
            <p:spPr bwMode="auto">
              <a:xfrm flipH="1" flipV="1">
                <a:off x="3346" y="2709"/>
                <a:ext cx="1" cy="20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ffectLst>
                <a:outerShdw dist="17961" dir="2700000" algn="ctr" rotWithShape="0">
                  <a:srgbClr val="FFFFFF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54"/>
              <p:cNvSpPr>
                <a:spLocks noChangeShapeType="1"/>
              </p:cNvSpPr>
              <p:nvPr/>
            </p:nvSpPr>
            <p:spPr bwMode="auto">
              <a:xfrm flipH="1" flipV="1">
                <a:off x="3509" y="2966"/>
                <a:ext cx="1" cy="11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ffectLst>
                <a:outerShdw dist="17961" dir="2700000" algn="ctr" rotWithShape="0">
                  <a:srgbClr val="FFFFFF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Oval 55"/>
              <p:cNvSpPr>
                <a:spLocks noChangeArrowheads="1"/>
              </p:cNvSpPr>
              <p:nvPr/>
            </p:nvSpPr>
            <p:spPr bwMode="auto">
              <a:xfrm flipV="1">
                <a:off x="3489" y="3080"/>
                <a:ext cx="46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Oval 56"/>
              <p:cNvSpPr>
                <a:spLocks noChangeArrowheads="1"/>
              </p:cNvSpPr>
              <p:nvPr/>
            </p:nvSpPr>
            <p:spPr bwMode="auto">
              <a:xfrm flipV="1">
                <a:off x="3324" y="2905"/>
                <a:ext cx="46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57"/>
              <p:cNvSpPr>
                <a:spLocks noChangeShapeType="1"/>
              </p:cNvSpPr>
              <p:nvPr/>
            </p:nvSpPr>
            <p:spPr bwMode="auto">
              <a:xfrm flipV="1">
                <a:off x="3180" y="2398"/>
                <a:ext cx="0" cy="277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ffectLst>
                <a:outerShdw dist="17961" dir="2700000" algn="ctr" rotWithShape="0">
                  <a:srgbClr val="FFFFFF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Oval 58"/>
              <p:cNvSpPr>
                <a:spLocks noChangeArrowheads="1"/>
              </p:cNvSpPr>
              <p:nvPr/>
            </p:nvSpPr>
            <p:spPr bwMode="auto">
              <a:xfrm flipV="1">
                <a:off x="3158" y="2653"/>
                <a:ext cx="46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59"/>
              <p:cNvSpPr>
                <a:spLocks noChangeShapeType="1"/>
              </p:cNvSpPr>
              <p:nvPr/>
            </p:nvSpPr>
            <p:spPr bwMode="auto">
              <a:xfrm>
                <a:off x="4168" y="2679"/>
                <a:ext cx="0" cy="277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ffectLst>
                <a:outerShdw dist="17961" dir="2700000" algn="ctr" rotWithShape="0">
                  <a:srgbClr val="FFFFFF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Oval 60"/>
              <p:cNvSpPr>
                <a:spLocks noChangeArrowheads="1"/>
              </p:cNvSpPr>
              <p:nvPr/>
            </p:nvSpPr>
            <p:spPr bwMode="auto">
              <a:xfrm>
                <a:off x="4148" y="2643"/>
                <a:ext cx="46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61"/>
              <p:cNvSpPr>
                <a:spLocks noChangeShapeType="1"/>
              </p:cNvSpPr>
              <p:nvPr/>
            </p:nvSpPr>
            <p:spPr bwMode="auto">
              <a:xfrm>
                <a:off x="4005" y="2940"/>
                <a:ext cx="1" cy="19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ffectLst>
                <a:outerShdw dist="17961" dir="2700000" algn="ctr" rotWithShape="0">
                  <a:srgbClr val="FFFFFF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Oval 62"/>
              <p:cNvSpPr>
                <a:spLocks noChangeArrowheads="1"/>
              </p:cNvSpPr>
              <p:nvPr/>
            </p:nvSpPr>
            <p:spPr bwMode="auto">
              <a:xfrm>
                <a:off x="3986" y="2894"/>
                <a:ext cx="46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Oval 63"/>
              <p:cNvSpPr>
                <a:spLocks noChangeArrowheads="1"/>
              </p:cNvSpPr>
              <p:nvPr/>
            </p:nvSpPr>
            <p:spPr bwMode="auto">
              <a:xfrm>
                <a:off x="3657" y="3090"/>
                <a:ext cx="46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64"/>
              <p:cNvSpPr>
                <a:spLocks noChangeShapeType="1"/>
              </p:cNvSpPr>
              <p:nvPr/>
            </p:nvSpPr>
            <p:spPr bwMode="auto">
              <a:xfrm flipH="1">
                <a:off x="3839" y="3095"/>
                <a:ext cx="1" cy="11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ffectLst>
                <a:outerShdw dist="17961" dir="2700000" algn="ctr" rotWithShape="0">
                  <a:srgbClr val="FFFFFF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Oval 65"/>
              <p:cNvSpPr>
                <a:spLocks noChangeArrowheads="1"/>
              </p:cNvSpPr>
              <p:nvPr/>
            </p:nvSpPr>
            <p:spPr bwMode="auto">
              <a:xfrm>
                <a:off x="3822" y="3059"/>
                <a:ext cx="46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3" name="Group 67"/>
          <p:cNvGrpSpPr/>
          <p:nvPr/>
        </p:nvGrpSpPr>
        <p:grpSpPr bwMode="auto">
          <a:xfrm>
            <a:off x="236538" y="2981320"/>
            <a:ext cx="8848725" cy="2990850"/>
            <a:chOff x="149" y="1306"/>
            <a:chExt cx="5574" cy="1884"/>
          </a:xfrm>
        </p:grpSpPr>
        <p:sp>
          <p:nvSpPr>
            <p:cNvPr id="74" name="Line 68"/>
            <p:cNvSpPr>
              <a:spLocks noChangeShapeType="1"/>
            </p:cNvSpPr>
            <p:nvPr/>
          </p:nvSpPr>
          <p:spPr bwMode="auto">
            <a:xfrm>
              <a:off x="149" y="1321"/>
              <a:ext cx="0" cy="1863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69"/>
            <p:cNvSpPr>
              <a:spLocks noChangeShapeType="1"/>
            </p:cNvSpPr>
            <p:nvPr/>
          </p:nvSpPr>
          <p:spPr bwMode="auto">
            <a:xfrm>
              <a:off x="327" y="1313"/>
              <a:ext cx="0" cy="1863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70"/>
            <p:cNvSpPr>
              <a:spLocks noChangeShapeType="1"/>
            </p:cNvSpPr>
            <p:nvPr/>
          </p:nvSpPr>
          <p:spPr bwMode="auto">
            <a:xfrm>
              <a:off x="484" y="1309"/>
              <a:ext cx="0" cy="1863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71"/>
            <p:cNvSpPr>
              <a:spLocks noChangeShapeType="1"/>
            </p:cNvSpPr>
            <p:nvPr/>
          </p:nvSpPr>
          <p:spPr bwMode="auto">
            <a:xfrm>
              <a:off x="654" y="1313"/>
              <a:ext cx="0" cy="1863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72"/>
            <p:cNvSpPr>
              <a:spLocks noChangeShapeType="1"/>
            </p:cNvSpPr>
            <p:nvPr/>
          </p:nvSpPr>
          <p:spPr bwMode="auto">
            <a:xfrm>
              <a:off x="818" y="1313"/>
              <a:ext cx="0" cy="1863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73"/>
            <p:cNvSpPr>
              <a:spLocks noChangeShapeType="1"/>
            </p:cNvSpPr>
            <p:nvPr/>
          </p:nvSpPr>
          <p:spPr bwMode="auto">
            <a:xfrm>
              <a:off x="981" y="1313"/>
              <a:ext cx="0" cy="1863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74"/>
            <p:cNvSpPr>
              <a:spLocks noChangeShapeType="1"/>
            </p:cNvSpPr>
            <p:nvPr/>
          </p:nvSpPr>
          <p:spPr bwMode="auto">
            <a:xfrm>
              <a:off x="1145" y="1313"/>
              <a:ext cx="0" cy="1863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75"/>
            <p:cNvSpPr>
              <a:spLocks noChangeShapeType="1"/>
            </p:cNvSpPr>
            <p:nvPr/>
          </p:nvSpPr>
          <p:spPr bwMode="auto">
            <a:xfrm>
              <a:off x="1308" y="1313"/>
              <a:ext cx="0" cy="1863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76"/>
            <p:cNvSpPr>
              <a:spLocks noChangeShapeType="1"/>
            </p:cNvSpPr>
            <p:nvPr/>
          </p:nvSpPr>
          <p:spPr bwMode="auto">
            <a:xfrm>
              <a:off x="1472" y="1313"/>
              <a:ext cx="0" cy="1863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3" name="Group 77"/>
            <p:cNvGrpSpPr/>
            <p:nvPr/>
          </p:nvGrpSpPr>
          <p:grpSpPr bwMode="auto">
            <a:xfrm>
              <a:off x="1636" y="1306"/>
              <a:ext cx="1635" cy="1870"/>
              <a:chOff x="1921" y="1420"/>
              <a:chExt cx="1635" cy="1862"/>
            </a:xfrm>
          </p:grpSpPr>
          <p:sp>
            <p:nvSpPr>
              <p:cNvPr id="100" name="Line 78"/>
              <p:cNvSpPr>
                <a:spLocks noChangeShapeType="1"/>
              </p:cNvSpPr>
              <p:nvPr/>
            </p:nvSpPr>
            <p:spPr bwMode="auto">
              <a:xfrm>
                <a:off x="1921" y="1427"/>
                <a:ext cx="0" cy="1855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Line 79"/>
              <p:cNvSpPr>
                <a:spLocks noChangeShapeType="1"/>
              </p:cNvSpPr>
              <p:nvPr/>
            </p:nvSpPr>
            <p:spPr bwMode="auto">
              <a:xfrm>
                <a:off x="2084" y="1420"/>
                <a:ext cx="0" cy="1855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80"/>
              <p:cNvSpPr>
                <a:spLocks noChangeShapeType="1"/>
              </p:cNvSpPr>
              <p:nvPr/>
            </p:nvSpPr>
            <p:spPr bwMode="auto">
              <a:xfrm>
                <a:off x="2248" y="1427"/>
                <a:ext cx="0" cy="1855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Line 81"/>
              <p:cNvSpPr>
                <a:spLocks noChangeShapeType="1"/>
              </p:cNvSpPr>
              <p:nvPr/>
            </p:nvSpPr>
            <p:spPr bwMode="auto">
              <a:xfrm>
                <a:off x="2411" y="1427"/>
                <a:ext cx="0" cy="1855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Line 82"/>
              <p:cNvSpPr>
                <a:spLocks noChangeShapeType="1"/>
              </p:cNvSpPr>
              <p:nvPr/>
            </p:nvSpPr>
            <p:spPr bwMode="auto">
              <a:xfrm>
                <a:off x="2575" y="1427"/>
                <a:ext cx="0" cy="1855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83"/>
              <p:cNvSpPr>
                <a:spLocks noChangeShapeType="1"/>
              </p:cNvSpPr>
              <p:nvPr/>
            </p:nvSpPr>
            <p:spPr bwMode="auto">
              <a:xfrm>
                <a:off x="2738" y="1427"/>
                <a:ext cx="0" cy="1855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84"/>
              <p:cNvSpPr>
                <a:spLocks noChangeShapeType="1"/>
              </p:cNvSpPr>
              <p:nvPr/>
            </p:nvSpPr>
            <p:spPr bwMode="auto">
              <a:xfrm>
                <a:off x="2902" y="1427"/>
                <a:ext cx="0" cy="1855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Line 85"/>
              <p:cNvSpPr>
                <a:spLocks noChangeShapeType="1"/>
              </p:cNvSpPr>
              <p:nvPr/>
            </p:nvSpPr>
            <p:spPr bwMode="auto">
              <a:xfrm>
                <a:off x="3065" y="1423"/>
                <a:ext cx="0" cy="1855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Line 86"/>
              <p:cNvSpPr>
                <a:spLocks noChangeShapeType="1"/>
              </p:cNvSpPr>
              <p:nvPr/>
            </p:nvSpPr>
            <p:spPr bwMode="auto">
              <a:xfrm>
                <a:off x="3229" y="1423"/>
                <a:ext cx="0" cy="1855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Line 87"/>
              <p:cNvSpPr>
                <a:spLocks noChangeShapeType="1"/>
              </p:cNvSpPr>
              <p:nvPr/>
            </p:nvSpPr>
            <p:spPr bwMode="auto">
              <a:xfrm>
                <a:off x="3392" y="1420"/>
                <a:ext cx="0" cy="1855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Line 88"/>
              <p:cNvSpPr>
                <a:spLocks noChangeShapeType="1"/>
              </p:cNvSpPr>
              <p:nvPr/>
            </p:nvSpPr>
            <p:spPr bwMode="auto">
              <a:xfrm>
                <a:off x="3556" y="1427"/>
                <a:ext cx="0" cy="1855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4" name="Line 89"/>
            <p:cNvSpPr>
              <a:spLocks noChangeShapeType="1"/>
            </p:cNvSpPr>
            <p:nvPr/>
          </p:nvSpPr>
          <p:spPr bwMode="auto">
            <a:xfrm>
              <a:off x="3433" y="1306"/>
              <a:ext cx="0" cy="1863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90"/>
            <p:cNvSpPr>
              <a:spLocks noChangeShapeType="1"/>
            </p:cNvSpPr>
            <p:nvPr/>
          </p:nvSpPr>
          <p:spPr bwMode="auto">
            <a:xfrm>
              <a:off x="3597" y="1313"/>
              <a:ext cx="0" cy="1863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91"/>
            <p:cNvSpPr>
              <a:spLocks noChangeShapeType="1"/>
            </p:cNvSpPr>
            <p:nvPr/>
          </p:nvSpPr>
          <p:spPr bwMode="auto">
            <a:xfrm>
              <a:off x="3760" y="1313"/>
              <a:ext cx="0" cy="1863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92"/>
            <p:cNvSpPr>
              <a:spLocks noChangeShapeType="1"/>
            </p:cNvSpPr>
            <p:nvPr/>
          </p:nvSpPr>
          <p:spPr bwMode="auto">
            <a:xfrm>
              <a:off x="3924" y="1313"/>
              <a:ext cx="0" cy="1863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8" name="Group 93"/>
            <p:cNvGrpSpPr/>
            <p:nvPr/>
          </p:nvGrpSpPr>
          <p:grpSpPr bwMode="auto">
            <a:xfrm>
              <a:off x="4087" y="1306"/>
              <a:ext cx="818" cy="1870"/>
              <a:chOff x="4087" y="1427"/>
              <a:chExt cx="818" cy="1862"/>
            </a:xfrm>
          </p:grpSpPr>
          <p:sp>
            <p:nvSpPr>
              <p:cNvPr id="94" name="Line 94"/>
              <p:cNvSpPr>
                <a:spLocks noChangeShapeType="1"/>
              </p:cNvSpPr>
              <p:nvPr/>
            </p:nvSpPr>
            <p:spPr bwMode="auto">
              <a:xfrm>
                <a:off x="4087" y="1434"/>
                <a:ext cx="0" cy="1855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Line 95"/>
              <p:cNvSpPr>
                <a:spLocks noChangeShapeType="1"/>
              </p:cNvSpPr>
              <p:nvPr/>
            </p:nvSpPr>
            <p:spPr bwMode="auto">
              <a:xfrm>
                <a:off x="4251" y="1434"/>
                <a:ext cx="0" cy="1855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Line 96"/>
              <p:cNvSpPr>
                <a:spLocks noChangeShapeType="1"/>
              </p:cNvSpPr>
              <p:nvPr/>
            </p:nvSpPr>
            <p:spPr bwMode="auto">
              <a:xfrm>
                <a:off x="4414" y="1430"/>
                <a:ext cx="0" cy="1855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97"/>
              <p:cNvSpPr>
                <a:spLocks noChangeShapeType="1"/>
              </p:cNvSpPr>
              <p:nvPr/>
            </p:nvSpPr>
            <p:spPr bwMode="auto">
              <a:xfrm>
                <a:off x="4578" y="1430"/>
                <a:ext cx="0" cy="1855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98"/>
              <p:cNvSpPr>
                <a:spLocks noChangeShapeType="1"/>
              </p:cNvSpPr>
              <p:nvPr/>
            </p:nvSpPr>
            <p:spPr bwMode="auto">
              <a:xfrm>
                <a:off x="4741" y="1427"/>
                <a:ext cx="0" cy="1855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Line 99"/>
              <p:cNvSpPr>
                <a:spLocks noChangeShapeType="1"/>
              </p:cNvSpPr>
              <p:nvPr/>
            </p:nvSpPr>
            <p:spPr bwMode="auto">
              <a:xfrm>
                <a:off x="4905" y="1434"/>
                <a:ext cx="0" cy="1855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9" name="Line 100"/>
            <p:cNvSpPr>
              <a:spLocks noChangeShapeType="1"/>
            </p:cNvSpPr>
            <p:nvPr/>
          </p:nvSpPr>
          <p:spPr bwMode="auto">
            <a:xfrm>
              <a:off x="5069" y="1327"/>
              <a:ext cx="0" cy="1863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101"/>
            <p:cNvSpPr>
              <a:spLocks noChangeShapeType="1"/>
            </p:cNvSpPr>
            <p:nvPr/>
          </p:nvSpPr>
          <p:spPr bwMode="auto">
            <a:xfrm>
              <a:off x="5232" y="1323"/>
              <a:ext cx="0" cy="1863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102"/>
            <p:cNvSpPr>
              <a:spLocks noChangeShapeType="1"/>
            </p:cNvSpPr>
            <p:nvPr/>
          </p:nvSpPr>
          <p:spPr bwMode="auto">
            <a:xfrm>
              <a:off x="5396" y="1323"/>
              <a:ext cx="0" cy="1863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103"/>
            <p:cNvSpPr>
              <a:spLocks noChangeShapeType="1"/>
            </p:cNvSpPr>
            <p:nvPr/>
          </p:nvSpPr>
          <p:spPr bwMode="auto">
            <a:xfrm>
              <a:off x="5559" y="1320"/>
              <a:ext cx="0" cy="1863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104"/>
            <p:cNvSpPr>
              <a:spLocks noChangeShapeType="1"/>
            </p:cNvSpPr>
            <p:nvPr/>
          </p:nvSpPr>
          <p:spPr bwMode="auto">
            <a:xfrm>
              <a:off x="5723" y="1327"/>
              <a:ext cx="0" cy="1863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1" name="Group 105"/>
          <p:cNvGrpSpPr/>
          <p:nvPr/>
        </p:nvGrpSpPr>
        <p:grpSpPr bwMode="auto">
          <a:xfrm>
            <a:off x="228600" y="2828920"/>
            <a:ext cx="488950" cy="2838450"/>
            <a:chOff x="129" y="1423"/>
            <a:chExt cx="308" cy="1788"/>
          </a:xfrm>
        </p:grpSpPr>
        <p:grpSp>
          <p:nvGrpSpPr>
            <p:cNvPr id="112" name="Group 106"/>
            <p:cNvGrpSpPr/>
            <p:nvPr/>
          </p:nvGrpSpPr>
          <p:grpSpPr bwMode="auto">
            <a:xfrm>
              <a:off x="250" y="1909"/>
              <a:ext cx="79" cy="697"/>
              <a:chOff x="193" y="1757"/>
              <a:chExt cx="79" cy="864"/>
            </a:xfrm>
          </p:grpSpPr>
          <p:sp>
            <p:nvSpPr>
              <p:cNvPr id="115" name="Line 107"/>
              <p:cNvSpPr>
                <a:spLocks noChangeShapeType="1"/>
              </p:cNvSpPr>
              <p:nvPr/>
            </p:nvSpPr>
            <p:spPr bwMode="auto">
              <a:xfrm flipV="1">
                <a:off x="272" y="1757"/>
                <a:ext cx="0" cy="8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Line 108"/>
              <p:cNvSpPr>
                <a:spLocks noChangeShapeType="1"/>
              </p:cNvSpPr>
              <p:nvPr/>
            </p:nvSpPr>
            <p:spPr bwMode="auto">
              <a:xfrm>
                <a:off x="193" y="1787"/>
                <a:ext cx="0" cy="8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3" name="Text Box 109"/>
            <p:cNvSpPr txBox="1">
              <a:spLocks noChangeArrowheads="1"/>
            </p:cNvSpPr>
            <p:nvPr/>
          </p:nvSpPr>
          <p:spPr bwMode="auto">
            <a:xfrm>
              <a:off x="129" y="1423"/>
              <a:ext cx="308" cy="56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>
                  <a:solidFill>
                    <a:schemeClr val="tx1"/>
                  </a:solidFill>
                  <a:ea typeface="楷体_GB2312" panose="02010609030101010101" pitchFamily="49" charset="-122"/>
                </a:rPr>
                <a:t>上下</a:t>
              </a:r>
            </a:p>
          </p:txBody>
        </p:sp>
        <p:sp>
          <p:nvSpPr>
            <p:cNvPr id="114" name="Text Box 110"/>
            <p:cNvSpPr txBox="1">
              <a:spLocks noChangeArrowheads="1"/>
            </p:cNvSpPr>
            <p:nvPr/>
          </p:nvSpPr>
          <p:spPr bwMode="auto">
            <a:xfrm>
              <a:off x="129" y="2643"/>
              <a:ext cx="308" cy="56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>
                  <a:solidFill>
                    <a:schemeClr val="tx1"/>
                  </a:solidFill>
                  <a:ea typeface="楷体_GB2312" panose="02010609030101010101" pitchFamily="49" charset="-122"/>
                </a:rPr>
                <a:t>抖动</a:t>
              </a:r>
            </a:p>
          </p:txBody>
        </p:sp>
      </p:grpSp>
      <p:grpSp>
        <p:nvGrpSpPr>
          <p:cNvPr id="117" name="Group 111"/>
          <p:cNvGrpSpPr/>
          <p:nvPr/>
        </p:nvGrpSpPr>
        <p:grpSpPr bwMode="auto">
          <a:xfrm>
            <a:off x="1039813" y="2881308"/>
            <a:ext cx="3716337" cy="2582862"/>
            <a:chOff x="655" y="1364"/>
            <a:chExt cx="2341" cy="1627"/>
          </a:xfrm>
        </p:grpSpPr>
        <p:grpSp>
          <p:nvGrpSpPr>
            <p:cNvPr id="118" name="Group 112"/>
            <p:cNvGrpSpPr/>
            <p:nvPr/>
          </p:nvGrpSpPr>
          <p:grpSpPr bwMode="auto">
            <a:xfrm>
              <a:off x="655" y="1804"/>
              <a:ext cx="1055" cy="250"/>
              <a:chOff x="1924" y="2807"/>
              <a:chExt cx="1055" cy="250"/>
            </a:xfrm>
          </p:grpSpPr>
          <p:sp>
            <p:nvSpPr>
              <p:cNvPr id="126" name="Text Box 113"/>
              <p:cNvSpPr txBox="1">
                <a:spLocks noChangeArrowheads="1"/>
              </p:cNvSpPr>
              <p:nvPr/>
            </p:nvSpPr>
            <p:spPr bwMode="auto">
              <a:xfrm flipH="1">
                <a:off x="1924" y="2807"/>
                <a:ext cx="1055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000" dirty="0">
                    <a:solidFill>
                      <a:srgbClr val="FF0000"/>
                    </a:solidFill>
                    <a:ea typeface="楷体_GB2312" panose="02010609030101010101" pitchFamily="49" charset="-122"/>
                  </a:rPr>
                  <a:t>振速     最小</a:t>
                </a:r>
              </a:p>
            </p:txBody>
          </p:sp>
          <p:sp>
            <p:nvSpPr>
              <p:cNvPr id="127" name="WordArt 11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49" y="2873"/>
                <a:ext cx="114" cy="13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</a:ln>
                    <a:solidFill>
                      <a:srgbClr val="FF0000"/>
                    </a:solidFill>
                    <a:latin typeface="Bookman Old Style" panose="02050604050505020204"/>
                  </a:rPr>
                  <a:t>v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</a:ln>
                  <a:solidFill>
                    <a:srgbClr val="FF0000"/>
                  </a:solidFill>
                  <a:latin typeface="Bookman Old Style" panose="02050604050505020204"/>
                </a:endParaRPr>
              </a:p>
            </p:txBody>
          </p:sp>
        </p:grpSp>
        <p:sp>
          <p:nvSpPr>
            <p:cNvPr id="119" name="Line 115"/>
            <p:cNvSpPr>
              <a:spLocks noChangeShapeType="1"/>
            </p:cNvSpPr>
            <p:nvPr/>
          </p:nvSpPr>
          <p:spPr bwMode="auto">
            <a:xfrm>
              <a:off x="1086" y="2135"/>
              <a:ext cx="0" cy="8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16"/>
            <p:cNvSpPr/>
            <p:nvPr/>
          </p:nvSpPr>
          <p:spPr bwMode="auto">
            <a:xfrm>
              <a:off x="1553" y="1364"/>
              <a:ext cx="789" cy="453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319" y="0"/>
                </a:cxn>
                <a:cxn ang="0">
                  <a:pos x="789" y="0"/>
                </a:cxn>
                <a:cxn ang="0">
                  <a:pos x="789" y="226"/>
                </a:cxn>
              </a:cxnLst>
              <a:rect l="0" t="0" r="r" b="b"/>
              <a:pathLst>
                <a:path w="789" h="432">
                  <a:moveTo>
                    <a:pt x="0" y="432"/>
                  </a:moveTo>
                  <a:lnTo>
                    <a:pt x="319" y="0"/>
                  </a:lnTo>
                  <a:lnTo>
                    <a:pt x="789" y="0"/>
                  </a:lnTo>
                  <a:lnTo>
                    <a:pt x="789" y="226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1" name="Group 117"/>
            <p:cNvGrpSpPr/>
            <p:nvPr/>
          </p:nvGrpSpPr>
          <p:grpSpPr bwMode="auto">
            <a:xfrm>
              <a:off x="1916" y="2719"/>
              <a:ext cx="1009" cy="250"/>
              <a:chOff x="1924" y="2807"/>
              <a:chExt cx="1009" cy="250"/>
            </a:xfrm>
          </p:grpSpPr>
          <p:sp>
            <p:nvSpPr>
              <p:cNvPr id="124" name="Text Box 118"/>
              <p:cNvSpPr txBox="1">
                <a:spLocks noChangeArrowheads="1"/>
              </p:cNvSpPr>
              <p:nvPr/>
            </p:nvSpPr>
            <p:spPr bwMode="auto">
              <a:xfrm flipH="1">
                <a:off x="1924" y="2807"/>
                <a:ext cx="100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000" dirty="0">
                    <a:solidFill>
                      <a:srgbClr val="FF0000"/>
                    </a:solidFill>
                    <a:ea typeface="楷体_GB2312" panose="02010609030101010101" pitchFamily="49" charset="-122"/>
                  </a:rPr>
                  <a:t>振速     最大</a:t>
                </a:r>
              </a:p>
            </p:txBody>
          </p:sp>
          <p:sp>
            <p:nvSpPr>
              <p:cNvPr id="125" name="WordArt 11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49" y="2873"/>
                <a:ext cx="114" cy="13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</a:ln>
                    <a:solidFill>
                      <a:srgbClr val="FF0000"/>
                    </a:solidFill>
                    <a:latin typeface="Bookman Old Style" panose="02050604050505020204"/>
                  </a:rPr>
                  <a:t>v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</a:ln>
                  <a:solidFill>
                    <a:srgbClr val="FF0000"/>
                  </a:solidFill>
                  <a:latin typeface="Bookman Old Style" panose="02050604050505020204"/>
                </a:endParaRPr>
              </a:p>
            </p:txBody>
          </p:sp>
        </p:grpSp>
        <p:sp>
          <p:nvSpPr>
            <p:cNvPr id="122" name="Line 120"/>
            <p:cNvSpPr>
              <a:spLocks noChangeShapeType="1"/>
            </p:cNvSpPr>
            <p:nvPr/>
          </p:nvSpPr>
          <p:spPr bwMode="auto">
            <a:xfrm flipH="1" flipV="1">
              <a:off x="1749" y="2568"/>
              <a:ext cx="217" cy="21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121"/>
            <p:cNvSpPr>
              <a:spLocks noChangeShapeType="1"/>
            </p:cNvSpPr>
            <p:nvPr/>
          </p:nvSpPr>
          <p:spPr bwMode="auto">
            <a:xfrm flipV="1">
              <a:off x="2802" y="2563"/>
              <a:ext cx="194" cy="2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8" name="Group 122"/>
          <p:cNvGrpSpPr/>
          <p:nvPr/>
        </p:nvGrpSpPr>
        <p:grpSpPr bwMode="auto">
          <a:xfrm>
            <a:off x="1223963" y="2786058"/>
            <a:ext cx="3535362" cy="2670175"/>
            <a:chOff x="771" y="1304"/>
            <a:chExt cx="2227" cy="1682"/>
          </a:xfrm>
        </p:grpSpPr>
        <p:sp>
          <p:nvSpPr>
            <p:cNvPr id="129" name="Text Box 123"/>
            <p:cNvSpPr txBox="1">
              <a:spLocks noChangeArrowheads="1"/>
            </p:cNvSpPr>
            <p:nvPr/>
          </p:nvSpPr>
          <p:spPr bwMode="auto">
            <a:xfrm flipH="1">
              <a:off x="771" y="1570"/>
              <a:ext cx="1093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000099"/>
                  </a:solidFill>
                  <a:ea typeface="楷体_GB2312" panose="02010609030101010101" pitchFamily="49" charset="-122"/>
                </a:rPr>
                <a:t>形变最小</a:t>
              </a:r>
            </a:p>
          </p:txBody>
        </p:sp>
        <p:sp>
          <p:nvSpPr>
            <p:cNvPr id="130" name="Freeform 124"/>
            <p:cNvSpPr/>
            <p:nvPr/>
          </p:nvSpPr>
          <p:spPr bwMode="auto">
            <a:xfrm>
              <a:off x="1455" y="1304"/>
              <a:ext cx="932" cy="318"/>
            </a:xfrm>
            <a:custGeom>
              <a:avLst/>
              <a:gdLst/>
              <a:ahLst/>
              <a:cxnLst>
                <a:cxn ang="0">
                  <a:pos x="0" y="318"/>
                </a:cxn>
                <a:cxn ang="0">
                  <a:pos x="243" y="0"/>
                </a:cxn>
                <a:cxn ang="0">
                  <a:pos x="932" y="0"/>
                </a:cxn>
                <a:cxn ang="0">
                  <a:pos x="932" y="295"/>
                </a:cxn>
              </a:cxnLst>
              <a:rect l="0" t="0" r="r" b="b"/>
              <a:pathLst>
                <a:path w="932" h="318">
                  <a:moveTo>
                    <a:pt x="0" y="318"/>
                  </a:moveTo>
                  <a:lnTo>
                    <a:pt x="243" y="0"/>
                  </a:lnTo>
                  <a:lnTo>
                    <a:pt x="932" y="0"/>
                  </a:lnTo>
                  <a:lnTo>
                    <a:pt x="932" y="295"/>
                  </a:lnTo>
                </a:path>
              </a:pathLst>
            </a:custGeom>
            <a:noFill/>
            <a:ln w="9525">
              <a:solidFill>
                <a:schemeClr val="tx2"/>
              </a:solidFill>
              <a:round/>
              <a:headEnd type="none" w="med" len="med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125"/>
            <p:cNvSpPr>
              <a:spLocks noChangeShapeType="1"/>
            </p:cNvSpPr>
            <p:nvPr/>
          </p:nvSpPr>
          <p:spPr bwMode="auto">
            <a:xfrm>
              <a:off x="1043" y="2130"/>
              <a:ext cx="0" cy="856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Text Box 126"/>
            <p:cNvSpPr txBox="1">
              <a:spLocks noChangeArrowheads="1"/>
            </p:cNvSpPr>
            <p:nvPr/>
          </p:nvSpPr>
          <p:spPr bwMode="auto">
            <a:xfrm flipH="1">
              <a:off x="2010" y="2409"/>
              <a:ext cx="849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000099"/>
                  </a:solidFill>
                  <a:ea typeface="楷体_GB2312" panose="02010609030101010101" pitchFamily="49" charset="-122"/>
                </a:rPr>
                <a:t>形变最大</a:t>
              </a:r>
            </a:p>
          </p:txBody>
        </p:sp>
        <p:sp>
          <p:nvSpPr>
            <p:cNvPr id="133" name="Line 127"/>
            <p:cNvSpPr>
              <a:spLocks noChangeShapeType="1"/>
            </p:cNvSpPr>
            <p:nvPr/>
          </p:nvSpPr>
          <p:spPr bwMode="auto">
            <a:xfrm flipH="1">
              <a:off x="1766" y="2546"/>
              <a:ext cx="272" cy="3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128"/>
            <p:cNvSpPr>
              <a:spLocks noChangeShapeType="1"/>
            </p:cNvSpPr>
            <p:nvPr/>
          </p:nvSpPr>
          <p:spPr bwMode="auto">
            <a:xfrm flipV="1">
              <a:off x="2733" y="2544"/>
              <a:ext cx="265" cy="2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5" name="Group 129"/>
          <p:cNvGrpSpPr/>
          <p:nvPr/>
        </p:nvGrpSpPr>
        <p:grpSpPr bwMode="auto">
          <a:xfrm>
            <a:off x="4572000" y="3376608"/>
            <a:ext cx="2236788" cy="636587"/>
            <a:chOff x="2880" y="1676"/>
            <a:chExt cx="1409" cy="401"/>
          </a:xfrm>
        </p:grpSpPr>
        <p:grpSp>
          <p:nvGrpSpPr>
            <p:cNvPr id="136" name="Group 130"/>
            <p:cNvGrpSpPr/>
            <p:nvPr/>
          </p:nvGrpSpPr>
          <p:grpSpPr bwMode="auto">
            <a:xfrm>
              <a:off x="2880" y="1712"/>
              <a:ext cx="452" cy="365"/>
              <a:chOff x="2880" y="1712"/>
              <a:chExt cx="452" cy="365"/>
            </a:xfrm>
          </p:grpSpPr>
          <p:sp>
            <p:nvSpPr>
              <p:cNvPr id="138" name="Line 131"/>
              <p:cNvSpPr>
                <a:spLocks noChangeShapeType="1"/>
              </p:cNvSpPr>
              <p:nvPr/>
            </p:nvSpPr>
            <p:spPr bwMode="auto">
              <a:xfrm flipV="1">
                <a:off x="2880" y="1827"/>
                <a:ext cx="349" cy="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WordArt 13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68" y="1712"/>
                <a:ext cx="64" cy="1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</a:ln>
                    <a:solidFill>
                      <a:schemeClr val="tx1"/>
                    </a:solidFill>
                    <a:latin typeface="Times New Roman" panose="02020603050405020304"/>
                    <a:cs typeface="Times New Roman" panose="02020603050405020304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</a:ln>
                  <a:solidFill>
                    <a:schemeClr val="tx1"/>
                  </a:solidFill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  <p:sp>
          <p:nvSpPr>
            <p:cNvPr id="137" name="Text Box 133"/>
            <p:cNvSpPr txBox="1">
              <a:spLocks noChangeArrowheads="1"/>
            </p:cNvSpPr>
            <p:nvPr/>
          </p:nvSpPr>
          <p:spPr bwMode="auto">
            <a:xfrm>
              <a:off x="3387" y="1676"/>
              <a:ext cx="902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>
                  <a:solidFill>
                    <a:schemeClr val="tx1"/>
                  </a:solidFill>
                  <a:ea typeface="楷体_GB2312" panose="02010609030101010101" pitchFamily="49" charset="-122"/>
                </a:rPr>
                <a:t>时刻波形</a:t>
              </a:r>
            </a:p>
          </p:txBody>
        </p:sp>
      </p:grpSp>
      <p:sp>
        <p:nvSpPr>
          <p:cNvPr id="140" name="Text Box 149"/>
          <p:cNvSpPr txBox="1">
            <a:spLocks noChangeArrowheads="1"/>
          </p:cNvSpPr>
          <p:nvPr/>
        </p:nvSpPr>
        <p:spPr bwMode="auto">
          <a:xfrm>
            <a:off x="7048500" y="3922708"/>
            <a:ext cx="20955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>
                <a:solidFill>
                  <a:schemeClr val="tx1"/>
                </a:solidFill>
                <a:ea typeface="楷体_GB2312" panose="02010609030101010101" pitchFamily="49" charset="-122"/>
              </a:rPr>
              <a:t>未起振的体积元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1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6" grpId="0" autoUpdateAnimBg="0"/>
      <p:bldP spid="6157" grpId="0" autoUpdateAnimBg="0"/>
      <p:bldP spid="10" grpId="0" animBg="1"/>
      <p:bldP spid="14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23850" y="1484313"/>
            <a:ext cx="8534400" cy="1077218"/>
          </a:xfrm>
          <a:prstGeom prst="rect">
            <a:avLst/>
          </a:prstGeom>
          <a:noFill/>
          <a:ln w="19050">
            <a:noFill/>
            <a:miter lim="800000"/>
            <a:headEnd type="none" w="med" len="lg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例：一球面波源</a:t>
            </a:r>
            <a:r>
              <a:rPr kumimoji="1" lang="zh-CN" altLang="en-US" sz="3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的平均功率</a:t>
            </a:r>
            <a:r>
              <a:rPr kumimoji="1"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kumimoji="1"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100W</a:t>
            </a:r>
            <a:r>
              <a:rPr kumimoji="1"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zh-CN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则距波源 10</a:t>
            </a:r>
            <a:r>
              <a:rPr kumimoji="1"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 </a:t>
            </a:r>
            <a:r>
              <a:rPr kumimoji="1" lang="zh-CN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处，波的平均能流密度 </a:t>
            </a:r>
            <a:r>
              <a:rPr kumimoji="1" lang="en-US" altLang="zh-CN" sz="3200" b="1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1" lang="zh-CN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是多少？</a:t>
            </a:r>
            <a:endParaRPr kumimoji="1" lang="zh-CN" altLang="en-US" sz="3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571472" y="2857496"/>
            <a:ext cx="838200" cy="584775"/>
          </a:xfrm>
          <a:prstGeom prst="rect">
            <a:avLst/>
          </a:prstGeom>
          <a:noFill/>
          <a:ln w="19050">
            <a:noFill/>
            <a:miter lim="800000"/>
            <a:headEnd type="none" w="med" len="lg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FF3300"/>
                </a:solidFill>
                <a:latin typeface="Century Schoolbook" panose="02040604050505020304" pitchFamily="18" charset="0"/>
              </a:rPr>
              <a:t>解：</a:t>
            </a:r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1125538" y="3933825"/>
          <a:ext cx="1066800" cy="1008063"/>
        </p:xfrm>
        <a:graphic>
          <a:graphicData uri="http://schemas.openxmlformats.org/presentationml/2006/ole">
            <p:oleObj spid="_x0000_s54276" name="公式" r:id="rId3" imgW="1143000" imgH="1079500" progId="Equation.3">
              <p:embed/>
            </p:oleObj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2268538" y="3933825"/>
          <a:ext cx="1219200" cy="1006475"/>
        </p:xfrm>
        <a:graphic>
          <a:graphicData uri="http://schemas.openxmlformats.org/presentationml/2006/ole">
            <p:oleObj spid="_x0000_s54275" name="公式" r:id="rId4" imgW="1308100" imgH="1079500" progId="Equation.3">
              <p:embed/>
            </p:oleObj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3914775" y="3906838"/>
          <a:ext cx="2006600" cy="1054100"/>
        </p:xfrm>
        <a:graphic>
          <a:graphicData uri="http://schemas.openxmlformats.org/presentationml/2006/ole">
            <p:oleObj spid="_x0000_s54274" name="公式" r:id="rId5" imgW="2006600" imgH="1054100" progId="Equation.3">
              <p:embed/>
            </p:oleObj>
          </a:graphicData>
        </a:graphic>
      </p:graphicFrame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5621338" y="3933825"/>
          <a:ext cx="965200" cy="1054100"/>
        </p:xfrm>
        <a:graphic>
          <a:graphicData uri="http://schemas.openxmlformats.org/presentationml/2006/ole">
            <p:oleObj spid="_x0000_s54273" name="公式" r:id="rId6" imgW="965200" imgH="1054100" progId="Equation.3">
              <p:embed/>
            </p:oleObj>
          </a:graphicData>
        </a:graphic>
      </p:graphicFrame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6688138" y="4238625"/>
            <a:ext cx="1981200" cy="519113"/>
          </a:xfrm>
          <a:prstGeom prst="rect">
            <a:avLst/>
          </a:prstGeom>
          <a:noFill/>
          <a:ln w="19050">
            <a:noFill/>
            <a:miter lim="800000"/>
            <a:headEnd type="none" w="med" len="lg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b="0">
                <a:solidFill>
                  <a:schemeClr val="tx1"/>
                </a:solidFill>
                <a:latin typeface="Century Schoolbook" panose="02040604050505020304" pitchFamily="18" charset="0"/>
              </a:rPr>
              <a:t>（</a:t>
            </a:r>
            <a:r>
              <a:rPr kumimoji="1" lang="en-US" altLang="zh-CN" b="0">
                <a:solidFill>
                  <a:schemeClr val="tx1"/>
                </a:solidFill>
                <a:latin typeface="Century Schoolbook" panose="02040604050505020304" pitchFamily="18" charset="0"/>
              </a:rPr>
              <a:t>W •m</a:t>
            </a:r>
            <a:r>
              <a:rPr kumimoji="1" lang="en-US" altLang="zh-CN" b="0" baseline="30000">
                <a:solidFill>
                  <a:schemeClr val="tx1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b="0" baseline="30000">
                <a:solidFill>
                  <a:schemeClr val="tx1"/>
                </a:solidFill>
                <a:latin typeface="Century Schoolbook" panose="02040604050505020304" pitchFamily="18" charset="0"/>
              </a:rPr>
              <a:t>2 </a:t>
            </a:r>
            <a:r>
              <a:rPr kumimoji="1" lang="zh-CN" altLang="en-US" b="0">
                <a:solidFill>
                  <a:schemeClr val="tx1"/>
                </a:solidFill>
                <a:latin typeface="Century Schoolbook" panose="02040604050505020304" pitchFamily="18" charset="0"/>
              </a:rPr>
              <a:t>）</a:t>
            </a:r>
            <a:endParaRPr kumimoji="1" lang="zh-CN" altLang="en-US" b="0" baseline="3000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utoUpdateAnimBg="0"/>
      <p:bldP spid="3789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2976" y="214290"/>
            <a:ext cx="7772400" cy="500066"/>
          </a:xfrm>
          <a:solidFill>
            <a:srgbClr val="FFFFFF"/>
          </a:solidFill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平面波和球面波的振幅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785786" y="928670"/>
            <a:ext cx="7858180" cy="9541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借助于上式和能量守恒可讨论波传播时振幅的变化：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28596" y="1857364"/>
            <a:ext cx="8458200" cy="9541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在均匀不吸收能量的媒质中传播的平面波在行进方向上振幅不变。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714348" y="2928934"/>
            <a:ext cx="19780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证明：因为</a:t>
            </a:r>
          </a:p>
        </p:txBody>
      </p:sp>
      <p:grpSp>
        <p:nvGrpSpPr>
          <p:cNvPr id="2" name="Group 6"/>
          <p:cNvGrpSpPr/>
          <p:nvPr/>
        </p:nvGrpSpPr>
        <p:grpSpPr bwMode="auto">
          <a:xfrm>
            <a:off x="928662" y="3357562"/>
            <a:ext cx="7537450" cy="565150"/>
            <a:chOff x="0" y="0"/>
            <a:chExt cx="4748" cy="356"/>
          </a:xfrm>
        </p:grpSpPr>
        <p:sp>
          <p:nvSpPr>
            <p:cNvPr id="19463" name="Text Box 7"/>
            <p:cNvSpPr txBox="1">
              <a:spLocks noChangeArrowheads="1"/>
            </p:cNvSpPr>
            <p:nvPr/>
          </p:nvSpPr>
          <p:spPr bwMode="auto">
            <a:xfrm>
              <a:off x="0" y="16"/>
              <a:ext cx="1241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在一个周期</a:t>
              </a:r>
            </a:p>
          </p:txBody>
        </p:sp>
        <p:graphicFrame>
          <p:nvGraphicFramePr>
            <p:cNvPr id="19464" name="Object 8"/>
            <p:cNvGraphicFramePr>
              <a:graphicFrameLocks noChangeAspect="1"/>
            </p:cNvGraphicFramePr>
            <p:nvPr/>
          </p:nvGraphicFramePr>
          <p:xfrm>
            <a:off x="1392" y="68"/>
            <a:ext cx="208" cy="244"/>
          </p:xfrm>
          <a:graphic>
            <a:graphicData uri="http://schemas.openxmlformats.org/presentationml/2006/ole">
              <p:oleObj spid="_x0000_s55306" r:id="rId3" imgW="139821" imgH="165243" progId="Equation.3">
                <p:embed/>
              </p:oleObj>
            </a:graphicData>
          </a:graphic>
        </p:graphicFrame>
        <p:sp>
          <p:nvSpPr>
            <p:cNvPr id="19465" name="Text Box 9"/>
            <p:cNvSpPr txBox="1">
              <a:spLocks noChangeArrowheads="1"/>
            </p:cNvSpPr>
            <p:nvPr/>
          </p:nvSpPr>
          <p:spPr bwMode="auto">
            <a:xfrm>
              <a:off x="1530" y="0"/>
              <a:ext cx="791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内通过</a:t>
              </a:r>
            </a:p>
          </p:txBody>
        </p:sp>
        <p:graphicFrame>
          <p:nvGraphicFramePr>
            <p:cNvPr id="19466" name="Object 10"/>
            <p:cNvGraphicFramePr>
              <a:graphicFrameLocks noChangeAspect="1"/>
            </p:cNvGraphicFramePr>
            <p:nvPr/>
          </p:nvGraphicFramePr>
          <p:xfrm>
            <a:off x="2208" y="48"/>
            <a:ext cx="235" cy="308"/>
          </p:xfrm>
          <a:graphic>
            <a:graphicData uri="http://schemas.openxmlformats.org/presentationml/2006/ole">
              <p:oleObj spid="_x0000_s55305" r:id="rId4" imgW="165172" imgH="215994" progId="Equation.3">
                <p:embed/>
              </p:oleObj>
            </a:graphicData>
          </a:graphic>
        </p:graphicFrame>
        <p:sp>
          <p:nvSpPr>
            <p:cNvPr id="19467" name="Text Box 11"/>
            <p:cNvSpPr txBox="1">
              <a:spLocks noChangeArrowheads="1"/>
            </p:cNvSpPr>
            <p:nvPr/>
          </p:nvSpPr>
          <p:spPr bwMode="auto">
            <a:xfrm>
              <a:off x="2390" y="0"/>
              <a:ext cx="34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和</a:t>
              </a:r>
            </a:p>
          </p:txBody>
        </p:sp>
        <p:graphicFrame>
          <p:nvGraphicFramePr>
            <p:cNvPr id="19468" name="Object 12"/>
            <p:cNvGraphicFramePr>
              <a:graphicFrameLocks noChangeAspect="1"/>
            </p:cNvGraphicFramePr>
            <p:nvPr/>
          </p:nvGraphicFramePr>
          <p:xfrm>
            <a:off x="2640" y="33"/>
            <a:ext cx="266" cy="323"/>
          </p:xfrm>
          <a:graphic>
            <a:graphicData uri="http://schemas.openxmlformats.org/presentationml/2006/ole">
              <p:oleObj spid="_x0000_s55304" r:id="rId5" imgW="177800" imgH="215900" progId="Equation.3">
                <p:embed/>
              </p:oleObj>
            </a:graphicData>
          </a:graphic>
        </p:graphicFrame>
        <p:sp>
          <p:nvSpPr>
            <p:cNvPr id="19469" name="Text Box 13"/>
            <p:cNvSpPr txBox="1">
              <a:spLocks noChangeArrowheads="1"/>
            </p:cNvSpPr>
            <p:nvPr/>
          </p:nvSpPr>
          <p:spPr bwMode="auto">
            <a:xfrm>
              <a:off x="2822" y="0"/>
              <a:ext cx="1926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8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面的能量应该相等</a:t>
              </a:r>
            </a:p>
          </p:txBody>
        </p:sp>
      </p:grpSp>
      <p:graphicFrame>
        <p:nvGraphicFramePr>
          <p:cNvPr id="19470" name="Object 14"/>
          <p:cNvGraphicFramePr>
            <a:graphicFrameLocks noChangeAspect="1"/>
          </p:cNvGraphicFramePr>
          <p:nvPr/>
        </p:nvGraphicFramePr>
        <p:xfrm>
          <a:off x="1416050" y="4068763"/>
          <a:ext cx="2708275" cy="563562"/>
        </p:xfrm>
        <a:graphic>
          <a:graphicData uri="http://schemas.openxmlformats.org/presentationml/2006/ole">
            <p:oleObj spid="_x0000_s55303" r:id="rId6" imgW="1027808" imgH="215713" progId="Equation.3">
              <p:embed/>
            </p:oleObj>
          </a:graphicData>
        </a:graphic>
      </p:graphicFrame>
      <p:graphicFrame>
        <p:nvGraphicFramePr>
          <p:cNvPr id="19471" name="Object 15"/>
          <p:cNvGraphicFramePr>
            <a:graphicFrameLocks noChangeAspect="1"/>
          </p:cNvGraphicFramePr>
          <p:nvPr/>
        </p:nvGraphicFramePr>
        <p:xfrm>
          <a:off x="4376738" y="4041775"/>
          <a:ext cx="1889125" cy="560388"/>
        </p:xfrm>
        <a:graphic>
          <a:graphicData uri="http://schemas.openxmlformats.org/presentationml/2006/ole">
            <p:oleObj spid="_x0000_s55302" r:id="rId7" imgW="723586" imgH="215806" progId="Equation.3">
              <p:embed/>
            </p:oleObj>
          </a:graphicData>
        </a:graphic>
      </p:graphicFrame>
      <p:graphicFrame>
        <p:nvGraphicFramePr>
          <p:cNvPr id="19472" name="Object 16"/>
          <p:cNvGraphicFramePr>
            <a:graphicFrameLocks noChangeAspect="1"/>
          </p:cNvGraphicFramePr>
          <p:nvPr/>
        </p:nvGraphicFramePr>
        <p:xfrm>
          <a:off x="338138" y="4754563"/>
          <a:ext cx="5105400" cy="822325"/>
        </p:xfrm>
        <a:graphic>
          <a:graphicData uri="http://schemas.openxmlformats.org/presentationml/2006/ole">
            <p:oleObj spid="_x0000_s55301" r:id="rId8" imgW="2146300" imgH="444500" progId="Equation.3">
              <p:embed/>
            </p:oleObj>
          </a:graphicData>
        </a:graphic>
      </p:graphicFrame>
      <p:graphicFrame>
        <p:nvGraphicFramePr>
          <p:cNvPr id="19473" name="Object 17"/>
          <p:cNvGraphicFramePr>
            <a:graphicFrameLocks noChangeAspect="1"/>
          </p:cNvGraphicFramePr>
          <p:nvPr/>
        </p:nvGraphicFramePr>
        <p:xfrm>
          <a:off x="4143372" y="5643578"/>
          <a:ext cx="1371600" cy="611188"/>
        </p:xfrm>
        <a:graphic>
          <a:graphicData uri="http://schemas.openxmlformats.org/presentationml/2006/ole">
            <p:oleObj spid="_x0000_s55300" r:id="rId9" imgW="482391" imgH="215806" progId="Equation.3">
              <p:embed/>
            </p:oleObj>
          </a:graphicData>
        </a:graphic>
      </p:graphicFrame>
      <p:grpSp>
        <p:nvGrpSpPr>
          <p:cNvPr id="3" name="Group 18"/>
          <p:cNvGrpSpPr/>
          <p:nvPr/>
        </p:nvGrpSpPr>
        <p:grpSpPr bwMode="auto">
          <a:xfrm>
            <a:off x="5672138" y="4297363"/>
            <a:ext cx="2870200" cy="2170112"/>
            <a:chOff x="0" y="0"/>
            <a:chExt cx="1270" cy="960"/>
          </a:xfrm>
        </p:grpSpPr>
        <p:sp>
          <p:nvSpPr>
            <p:cNvPr id="19475" name="Line 19"/>
            <p:cNvSpPr>
              <a:spLocks noChangeShapeType="1"/>
            </p:cNvSpPr>
            <p:nvPr/>
          </p:nvSpPr>
          <p:spPr bwMode="auto">
            <a:xfrm>
              <a:off x="300" y="375"/>
              <a:ext cx="0" cy="5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Line 20"/>
            <p:cNvSpPr>
              <a:spLocks noChangeShapeType="1"/>
            </p:cNvSpPr>
            <p:nvPr/>
          </p:nvSpPr>
          <p:spPr bwMode="auto">
            <a:xfrm flipH="1">
              <a:off x="300" y="192"/>
              <a:ext cx="200" cy="1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Line 21"/>
            <p:cNvSpPr>
              <a:spLocks noChangeShapeType="1"/>
            </p:cNvSpPr>
            <p:nvPr/>
          </p:nvSpPr>
          <p:spPr bwMode="auto">
            <a:xfrm>
              <a:off x="500" y="192"/>
              <a:ext cx="0" cy="5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Line 22"/>
            <p:cNvSpPr>
              <a:spLocks noChangeShapeType="1"/>
            </p:cNvSpPr>
            <p:nvPr/>
          </p:nvSpPr>
          <p:spPr bwMode="auto">
            <a:xfrm flipH="1">
              <a:off x="300" y="775"/>
              <a:ext cx="200" cy="1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9" name="Line 23"/>
            <p:cNvSpPr>
              <a:spLocks noChangeShapeType="1"/>
            </p:cNvSpPr>
            <p:nvPr/>
          </p:nvSpPr>
          <p:spPr bwMode="auto">
            <a:xfrm>
              <a:off x="800" y="375"/>
              <a:ext cx="0" cy="5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0" name="Line 24"/>
            <p:cNvSpPr>
              <a:spLocks noChangeShapeType="1"/>
            </p:cNvSpPr>
            <p:nvPr/>
          </p:nvSpPr>
          <p:spPr bwMode="auto">
            <a:xfrm flipH="1">
              <a:off x="800" y="192"/>
              <a:ext cx="200" cy="1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1" name="Line 25"/>
            <p:cNvSpPr>
              <a:spLocks noChangeShapeType="1"/>
            </p:cNvSpPr>
            <p:nvPr/>
          </p:nvSpPr>
          <p:spPr bwMode="auto">
            <a:xfrm>
              <a:off x="1000" y="192"/>
              <a:ext cx="0" cy="5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2" name="Line 26"/>
            <p:cNvSpPr>
              <a:spLocks noChangeShapeType="1"/>
            </p:cNvSpPr>
            <p:nvPr/>
          </p:nvSpPr>
          <p:spPr bwMode="auto">
            <a:xfrm flipH="1">
              <a:off x="800" y="775"/>
              <a:ext cx="200" cy="1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3" name="Line 27"/>
            <p:cNvSpPr>
              <a:spLocks noChangeShapeType="1"/>
            </p:cNvSpPr>
            <p:nvPr/>
          </p:nvSpPr>
          <p:spPr bwMode="auto">
            <a:xfrm>
              <a:off x="0" y="465"/>
              <a:ext cx="30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4" name="Line 28"/>
            <p:cNvSpPr>
              <a:spLocks noChangeShapeType="1"/>
            </p:cNvSpPr>
            <p:nvPr/>
          </p:nvSpPr>
          <p:spPr bwMode="auto">
            <a:xfrm>
              <a:off x="0" y="775"/>
              <a:ext cx="30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5" name="Line 29"/>
            <p:cNvSpPr>
              <a:spLocks noChangeShapeType="1"/>
            </p:cNvSpPr>
            <p:nvPr/>
          </p:nvSpPr>
          <p:spPr bwMode="auto">
            <a:xfrm>
              <a:off x="400" y="465"/>
              <a:ext cx="40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6" name="Line 30"/>
            <p:cNvSpPr>
              <a:spLocks noChangeShapeType="1"/>
            </p:cNvSpPr>
            <p:nvPr/>
          </p:nvSpPr>
          <p:spPr bwMode="auto">
            <a:xfrm>
              <a:off x="400" y="775"/>
              <a:ext cx="40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7" name="Line 31"/>
            <p:cNvSpPr>
              <a:spLocks noChangeShapeType="1"/>
            </p:cNvSpPr>
            <p:nvPr/>
          </p:nvSpPr>
          <p:spPr bwMode="auto">
            <a:xfrm>
              <a:off x="900" y="465"/>
              <a:ext cx="30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8" name="Line 32"/>
            <p:cNvSpPr>
              <a:spLocks noChangeShapeType="1"/>
            </p:cNvSpPr>
            <p:nvPr/>
          </p:nvSpPr>
          <p:spPr bwMode="auto">
            <a:xfrm>
              <a:off x="900" y="775"/>
              <a:ext cx="30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489" name="Object 33"/>
            <p:cNvGraphicFramePr>
              <a:graphicFrameLocks noChangeAspect="1"/>
            </p:cNvGraphicFramePr>
            <p:nvPr/>
          </p:nvGraphicFramePr>
          <p:xfrm>
            <a:off x="624" y="0"/>
            <a:ext cx="177" cy="248"/>
          </p:xfrm>
          <a:graphic>
            <a:graphicData uri="http://schemas.openxmlformats.org/presentationml/2006/ole">
              <p:oleObj spid="_x0000_s55299" r:id="rId10" imgW="127000" imgH="177800" progId="Equation.3">
                <p:embed/>
              </p:oleObj>
            </a:graphicData>
          </a:graphic>
        </p:graphicFrame>
        <p:graphicFrame>
          <p:nvGraphicFramePr>
            <p:cNvPr id="19490" name="Object 34"/>
            <p:cNvGraphicFramePr>
              <a:graphicFrameLocks noChangeAspect="1"/>
            </p:cNvGraphicFramePr>
            <p:nvPr/>
          </p:nvGraphicFramePr>
          <p:xfrm>
            <a:off x="96" y="144"/>
            <a:ext cx="220" cy="288"/>
          </p:xfrm>
          <a:graphic>
            <a:graphicData uri="http://schemas.openxmlformats.org/presentationml/2006/ole">
              <p:oleObj spid="_x0000_s55298" r:id="rId11" imgW="165172" imgH="215994" progId="Equation.3">
                <p:embed/>
              </p:oleObj>
            </a:graphicData>
          </a:graphic>
        </p:graphicFrame>
        <p:graphicFrame>
          <p:nvGraphicFramePr>
            <p:cNvPr id="19491" name="Object 35"/>
            <p:cNvGraphicFramePr>
              <a:graphicFrameLocks noChangeAspect="1"/>
            </p:cNvGraphicFramePr>
            <p:nvPr/>
          </p:nvGraphicFramePr>
          <p:xfrm>
            <a:off x="1056" y="144"/>
            <a:ext cx="214" cy="260"/>
          </p:xfrm>
          <a:graphic>
            <a:graphicData uri="http://schemas.openxmlformats.org/presentationml/2006/ole">
              <p:oleObj spid="_x0000_s55297" r:id="rId12" imgW="177800" imgH="215900" progId="Equation.3">
                <p:embed/>
              </p:oleObj>
            </a:graphicData>
          </a:graphic>
        </p:graphicFrame>
      </p:grp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428596" y="5715016"/>
            <a:ext cx="4497387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所以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平面波振幅相等：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2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utoUpdateAnimBg="0"/>
      <p:bldP spid="19460" grpId="0" autoUpdateAnimBg="0"/>
      <p:bldP spid="19461" grpId="0" autoUpdateAnimBg="0"/>
      <p:bldP spid="1949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341438"/>
            <a:ext cx="2209800" cy="663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球面波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4343400" y="1212850"/>
          <a:ext cx="1676400" cy="615950"/>
        </p:xfrm>
        <a:graphic>
          <a:graphicData uri="http://schemas.openxmlformats.org/presentationml/2006/ole">
            <p:oleObj spid="_x0000_s56328" r:id="rId3" imgW="622570" imgH="228699" progId="Equation.3">
              <p:embed/>
            </p:oleObj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3657600" y="1981200"/>
          <a:ext cx="2179638" cy="593725"/>
        </p:xfrm>
        <a:graphic>
          <a:graphicData uri="http://schemas.openxmlformats.org/presentationml/2006/ole">
            <p:oleObj spid="_x0000_s56327" r:id="rId4" imgW="786717" imgH="215713" progId="Equation.3">
              <p:embed/>
            </p:oleObj>
          </a:graphicData>
        </a:graphic>
      </p:graphicFrame>
      <p:grpSp>
        <p:nvGrpSpPr>
          <p:cNvPr id="2" name="Group 5"/>
          <p:cNvGrpSpPr/>
          <p:nvPr/>
        </p:nvGrpSpPr>
        <p:grpSpPr bwMode="auto">
          <a:xfrm>
            <a:off x="6113463" y="782638"/>
            <a:ext cx="2863850" cy="2805112"/>
            <a:chOff x="0" y="0"/>
            <a:chExt cx="1804" cy="1767"/>
          </a:xfrm>
        </p:grpSpPr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>
              <a:off x="912" y="888"/>
              <a:ext cx="0" cy="879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>
              <a:off x="365" y="862"/>
              <a:ext cx="1439" cy="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8" name="Line 8"/>
            <p:cNvSpPr>
              <a:spLocks noChangeShapeType="1"/>
            </p:cNvSpPr>
            <p:nvPr/>
          </p:nvSpPr>
          <p:spPr bwMode="auto">
            <a:xfrm flipV="1">
              <a:off x="911" y="0"/>
              <a:ext cx="0" cy="897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9" name="Line 9"/>
            <p:cNvSpPr>
              <a:spLocks noChangeShapeType="1"/>
            </p:cNvSpPr>
            <p:nvPr/>
          </p:nvSpPr>
          <p:spPr bwMode="auto">
            <a:xfrm flipH="1">
              <a:off x="0" y="862"/>
              <a:ext cx="379" cy="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 flipV="1">
              <a:off x="934" y="286"/>
              <a:ext cx="734" cy="55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tailEnd type="arrow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1" name="Line 11"/>
            <p:cNvSpPr>
              <a:spLocks noChangeShapeType="1"/>
            </p:cNvSpPr>
            <p:nvPr/>
          </p:nvSpPr>
          <p:spPr bwMode="auto">
            <a:xfrm>
              <a:off x="898" y="859"/>
              <a:ext cx="734" cy="55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tailEnd type="arrow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2" name="Line 12"/>
            <p:cNvSpPr>
              <a:spLocks noChangeShapeType="1"/>
            </p:cNvSpPr>
            <p:nvPr/>
          </p:nvSpPr>
          <p:spPr bwMode="auto">
            <a:xfrm flipH="1">
              <a:off x="138" y="897"/>
              <a:ext cx="734" cy="55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tailEnd type="arrow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 flipH="1" flipV="1">
              <a:off x="134" y="283"/>
              <a:ext cx="735" cy="549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tailEnd type="arrow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4" name="Oval 14"/>
            <p:cNvSpPr>
              <a:spLocks noChangeArrowheads="1"/>
            </p:cNvSpPr>
            <p:nvPr/>
          </p:nvSpPr>
          <p:spPr bwMode="auto">
            <a:xfrm>
              <a:off x="375" y="309"/>
              <a:ext cx="1061" cy="1057"/>
            </a:xfrm>
            <a:prstGeom prst="ellipse">
              <a:avLst/>
            </a:prstGeom>
            <a:noFill/>
            <a:ln w="41275">
              <a:solidFill>
                <a:srgbClr val="CC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495" name="Object 15"/>
            <p:cNvGraphicFramePr>
              <a:graphicFrameLocks noChangeAspect="1"/>
            </p:cNvGraphicFramePr>
            <p:nvPr/>
          </p:nvGraphicFramePr>
          <p:xfrm>
            <a:off x="934" y="672"/>
            <a:ext cx="348" cy="594"/>
          </p:xfrm>
          <a:graphic>
            <a:graphicData uri="http://schemas.openxmlformats.org/presentationml/2006/ole">
              <p:oleObj spid="_x0000_s56326" r:id="rId5" imgW="126945" imgH="215806" progId="Equation.3">
                <p:embed/>
              </p:oleObj>
            </a:graphicData>
          </a:graphic>
        </p:graphicFrame>
      </p:grpSp>
      <p:graphicFrame>
        <p:nvGraphicFramePr>
          <p:cNvPr id="20496" name="Object 16"/>
          <p:cNvGraphicFramePr>
            <a:graphicFrameLocks noChangeAspect="1"/>
          </p:cNvGraphicFramePr>
          <p:nvPr/>
        </p:nvGraphicFramePr>
        <p:xfrm>
          <a:off x="2438400" y="1185863"/>
          <a:ext cx="1819275" cy="642937"/>
        </p:xfrm>
        <a:graphic>
          <a:graphicData uri="http://schemas.openxmlformats.org/presentationml/2006/ole">
            <p:oleObj spid="_x0000_s56325" r:id="rId6" imgW="648263" imgH="228799" progId="Equation.3">
              <p:embed/>
            </p:oleObj>
          </a:graphicData>
        </a:graphic>
      </p:graphicFrame>
      <p:grpSp>
        <p:nvGrpSpPr>
          <p:cNvPr id="3" name="Group 17"/>
          <p:cNvGrpSpPr/>
          <p:nvPr/>
        </p:nvGrpSpPr>
        <p:grpSpPr bwMode="auto">
          <a:xfrm>
            <a:off x="6342063" y="650875"/>
            <a:ext cx="2417762" cy="2636838"/>
            <a:chOff x="0" y="0"/>
            <a:chExt cx="1523" cy="1661"/>
          </a:xfrm>
        </p:grpSpPr>
        <p:sp>
          <p:nvSpPr>
            <p:cNvPr id="20498" name="Oval 18"/>
            <p:cNvSpPr>
              <a:spLocks noChangeArrowheads="1"/>
            </p:cNvSpPr>
            <p:nvPr/>
          </p:nvSpPr>
          <p:spPr bwMode="auto">
            <a:xfrm>
              <a:off x="0" y="144"/>
              <a:ext cx="1523" cy="1517"/>
            </a:xfrm>
            <a:prstGeom prst="ellipse">
              <a:avLst/>
            </a:prstGeom>
            <a:noFill/>
            <a:ln w="41275">
              <a:solidFill>
                <a:srgbClr val="CC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499" name="Object 19"/>
            <p:cNvGraphicFramePr>
              <a:graphicFrameLocks noChangeAspect="1"/>
            </p:cNvGraphicFramePr>
            <p:nvPr/>
          </p:nvGraphicFramePr>
          <p:xfrm>
            <a:off x="707" y="0"/>
            <a:ext cx="385" cy="611"/>
          </p:xfrm>
          <a:graphic>
            <a:graphicData uri="http://schemas.openxmlformats.org/presentationml/2006/ole">
              <p:oleObj spid="_x0000_s56324" r:id="rId7" imgW="152532" imgH="241510" progId="Equation.3">
                <p:embed/>
              </p:oleObj>
            </a:graphicData>
          </a:graphic>
        </p:graphicFrame>
      </p:grpSp>
      <p:grpSp>
        <p:nvGrpSpPr>
          <p:cNvPr id="4" name="Group 20"/>
          <p:cNvGrpSpPr/>
          <p:nvPr/>
        </p:nvGrpSpPr>
        <p:grpSpPr bwMode="auto">
          <a:xfrm>
            <a:off x="1219200" y="2590800"/>
            <a:ext cx="3452813" cy="2514600"/>
            <a:chOff x="0" y="0"/>
            <a:chExt cx="2175" cy="1584"/>
          </a:xfrm>
        </p:grpSpPr>
        <p:sp>
          <p:nvSpPr>
            <p:cNvPr id="20501" name="Text Box 21"/>
            <p:cNvSpPr txBox="1">
              <a:spLocks noChangeArrowheads="1"/>
            </p:cNvSpPr>
            <p:nvPr/>
          </p:nvSpPr>
          <p:spPr bwMode="auto">
            <a:xfrm>
              <a:off x="0" y="0"/>
              <a:ext cx="2175" cy="140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所以</a:t>
              </a:r>
              <a:r>
                <a:rPr lang="zh-CN" altLang="en-US" sz="2800" b="1" dirty="0">
                  <a:solidFill>
                    <a:srgbClr val="FF33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球面波振幅与离</a:t>
              </a:r>
            </a:p>
            <a:p>
              <a:pPr algn="l"/>
              <a:r>
                <a:rPr lang="zh-CN" altLang="en-US" sz="2800" b="1" dirty="0">
                  <a:solidFill>
                    <a:srgbClr val="FF33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波源的距离成反比。</a:t>
              </a:r>
            </a:p>
            <a:p>
              <a:pPr algn="l"/>
              <a:r>
                <a:rPr lang="zh-CN" altLang="en-US" sz="28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如果距波源单位距离</a:t>
              </a:r>
            </a:p>
            <a:p>
              <a:pPr algn="l"/>
              <a:r>
                <a:rPr lang="zh-CN" altLang="en-US" sz="28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的振幅为</a:t>
              </a:r>
              <a:r>
                <a:rPr lang="en-US" altLang="zh-CN" sz="28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r>
                <a:rPr lang="zh-CN" altLang="en-US" sz="28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则距波源</a:t>
              </a:r>
              <a:r>
                <a:rPr lang="en-US" altLang="zh-CN" sz="28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r</a:t>
              </a:r>
            </a:p>
            <a:p>
              <a:pPr algn="l"/>
              <a:r>
                <a:rPr lang="zh-CN" altLang="en-US" sz="28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处的振幅为</a:t>
              </a:r>
            </a:p>
          </p:txBody>
        </p:sp>
        <p:graphicFrame>
          <p:nvGraphicFramePr>
            <p:cNvPr id="20502" name="Object 22"/>
            <p:cNvGraphicFramePr>
              <a:graphicFrameLocks noChangeAspect="1"/>
            </p:cNvGraphicFramePr>
            <p:nvPr/>
          </p:nvGraphicFramePr>
          <p:xfrm>
            <a:off x="1299" y="1056"/>
            <a:ext cx="237" cy="528"/>
          </p:xfrm>
          <a:graphic>
            <a:graphicData uri="http://schemas.openxmlformats.org/presentationml/2006/ole">
              <p:oleObj spid="_x0000_s56323" r:id="rId8" imgW="177723" imgH="393529" progId="Equation.3">
                <p:embed/>
              </p:oleObj>
            </a:graphicData>
          </a:graphic>
        </p:graphicFrame>
      </p:grpSp>
      <p:sp>
        <p:nvSpPr>
          <p:cNvPr id="20503" name="Oval 23"/>
          <p:cNvSpPr>
            <a:spLocks noChangeArrowheads="1"/>
          </p:cNvSpPr>
          <p:nvPr/>
        </p:nvSpPr>
        <p:spPr bwMode="auto">
          <a:xfrm>
            <a:off x="609600" y="2286000"/>
            <a:ext cx="4495800" cy="2895600"/>
          </a:xfrm>
          <a:prstGeom prst="ellipse">
            <a:avLst/>
          </a:prstGeom>
          <a:noFill/>
          <a:ln w="41275">
            <a:solidFill>
              <a:srgbClr val="FF9900"/>
            </a:solidFill>
            <a:prstDash val="lgDashDotDot"/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4876800" y="3733800"/>
            <a:ext cx="3763963" cy="1800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由于振动的相位随距离</a:t>
            </a:r>
          </a:p>
          <a:p>
            <a:pPr algn="l" eaLnBrk="0" hangingPunct="0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的增加而落后的关系，</a:t>
            </a:r>
          </a:p>
          <a:p>
            <a:pPr algn="l" eaLnBrk="0" hangingPunct="0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与平面波类似，球面简</a:t>
            </a:r>
          </a:p>
          <a:p>
            <a:pPr algn="l" eaLnBrk="0" hangingPunct="0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谐波的波函数：</a:t>
            </a:r>
          </a:p>
        </p:txBody>
      </p:sp>
      <p:graphicFrame>
        <p:nvGraphicFramePr>
          <p:cNvPr id="20505" name="Object 25"/>
          <p:cNvGraphicFramePr>
            <a:graphicFrameLocks noChangeAspect="1"/>
          </p:cNvGraphicFramePr>
          <p:nvPr/>
        </p:nvGraphicFramePr>
        <p:xfrm>
          <a:off x="1235075" y="5334000"/>
          <a:ext cx="4541838" cy="1241425"/>
        </p:xfrm>
        <a:graphic>
          <a:graphicData uri="http://schemas.openxmlformats.org/presentationml/2006/ole">
            <p:oleObj spid="_x0000_s56322" r:id="rId9" imgW="1435100" imgH="393700" progId="Equation.3">
              <p:embed/>
            </p:oleObj>
          </a:graphicData>
        </a:graphic>
      </p:graphicFrame>
      <p:graphicFrame>
        <p:nvGraphicFramePr>
          <p:cNvPr id="20506" name="Object 26"/>
          <p:cNvGraphicFramePr>
            <a:graphicFrameLocks noChangeAspect="1"/>
          </p:cNvGraphicFramePr>
          <p:nvPr/>
        </p:nvGraphicFramePr>
        <p:xfrm>
          <a:off x="1400175" y="287338"/>
          <a:ext cx="4591050" cy="993775"/>
        </p:xfrm>
        <a:graphic>
          <a:graphicData uri="http://schemas.openxmlformats.org/presentationml/2006/ole">
            <p:oleObj spid="_x0000_s56321" r:id="rId10" imgW="1816100" imgH="3937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3" grpId="0" animBg="1"/>
      <p:bldP spid="2050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500034" y="981075"/>
            <a:ext cx="7888316" cy="57554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42900" indent="-342900"/>
            <a:r>
              <a:rPr lang="zh-CN" altLang="en-US" sz="3200" b="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一平面简谐波在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弹性介质中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传播，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在介质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质元从最大位移处回到平衡位置的过程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endParaRPr lang="en-US" altLang="zh-CN" sz="28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/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(A)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它的势能转换成动能．</a:t>
            </a:r>
          </a:p>
          <a:p>
            <a:pPr marL="342900" indent="-342900" algn="l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/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(B)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它的动能转换成势能</a:t>
            </a:r>
          </a:p>
          <a:p>
            <a:pPr marL="342900" indent="-342900" algn="l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</a:t>
            </a:r>
          </a:p>
          <a:p>
            <a:pPr marL="342900" indent="-342900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C)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它从相邻的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一段介质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质元获得能量，其能量逐渐增加．</a:t>
            </a:r>
          </a:p>
          <a:p>
            <a:pPr marL="342900" indent="-342900" algn="l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</a:p>
          <a:p>
            <a:pPr marL="342900" indent="-342900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(D)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它把自己的能量传给相邻的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一段介质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质元，其能量逐渐减小．</a:t>
            </a:r>
          </a:p>
          <a:p>
            <a:pPr marL="342900" indent="-342900" algn="l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                    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6300788" y="5876925"/>
            <a:ext cx="18002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>
                <a:solidFill>
                  <a:srgbClr val="A50021"/>
                </a:solidFill>
                <a:latin typeface="Arial" panose="020B0604020202020204" pitchFamily="34" charset="0"/>
              </a:rPr>
              <a:t>答案</a:t>
            </a:r>
            <a:r>
              <a:rPr lang="en-US" altLang="zh-CN" sz="2400">
                <a:solidFill>
                  <a:srgbClr val="A50021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900113" y="188913"/>
            <a:ext cx="2376487" cy="676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CC0000"/>
                </a:solidFill>
                <a:latin typeface="宋体" panose="02010600030101010101" pitchFamily="2" charset="-122"/>
              </a:rPr>
              <a:t>    练习</a:t>
            </a:r>
            <a:endParaRPr lang="en-US" altLang="zh-CN" sz="3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1" grpId="0"/>
      <p:bldP spid="5735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525" y="1916113"/>
            <a:ext cx="341947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57158" y="1071546"/>
            <a:ext cx="8137525" cy="4362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图示一平面简谐机械波在</a:t>
            </a:r>
            <a:r>
              <a:rPr lang="en-US" altLang="zh-CN" sz="2800" b="1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时刻的波形曲线．若此时</a:t>
            </a:r>
            <a:r>
              <a:rPr lang="en-US" altLang="zh-CN" sz="2800" b="1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处介质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质元的振动动能在增大，则 </a:t>
            </a:r>
          </a:p>
          <a:p>
            <a:pPr algn="l"/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(A)  </a:t>
            </a:r>
            <a:r>
              <a:rPr lang="en-US" altLang="zh-CN" sz="2800" b="1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点处质元的弹性势能在减小．</a:t>
            </a:r>
          </a:p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(B)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波沿</a:t>
            </a:r>
            <a:r>
              <a:rPr lang="en-US" altLang="zh-CN" sz="2800" b="1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轴负方向传播． </a:t>
            </a:r>
          </a:p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</a:p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(C)  </a:t>
            </a:r>
            <a:r>
              <a:rPr lang="en-US" altLang="zh-CN" sz="2800" b="1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点处质元的振动动能在减小．</a:t>
            </a:r>
          </a:p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</a:p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(D)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各点的波的能量密度都不随时间变化．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5940425" y="5876925"/>
            <a:ext cx="18002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>
                <a:solidFill>
                  <a:srgbClr val="A50021"/>
                </a:solidFill>
                <a:latin typeface="Arial" panose="020B0604020202020204" pitchFamily="34" charset="0"/>
              </a:rPr>
              <a:t>答案</a:t>
            </a:r>
            <a:r>
              <a:rPr lang="en-US" altLang="zh-CN" sz="2400">
                <a:solidFill>
                  <a:srgbClr val="A50021"/>
                </a:solidFill>
                <a:latin typeface="Arial" panose="020B0604020202020204" pitchFamily="34" charset="0"/>
              </a:rPr>
              <a:t>B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/>
      <p:bldP spid="5837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420938"/>
            <a:ext cx="4105275" cy="271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714348" y="1000108"/>
            <a:ext cx="7561263" cy="48320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800" b="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一列机械横波在</a:t>
            </a:r>
            <a:r>
              <a:rPr lang="en-US" altLang="zh-CN" sz="2800" b="1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时刻的波形曲线如图所示，则该时刻能量为最大值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的介质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质元的位置是：</a:t>
            </a:r>
          </a:p>
          <a:p>
            <a:pPr marL="342900" indent="-342900" algn="l"/>
            <a:r>
              <a:rPr lang="zh-CN" altLang="en-US" sz="28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</a:p>
          <a:p>
            <a:pPr marL="342900" indent="-342900" algn="l"/>
            <a:r>
              <a:rPr lang="en-US" altLang="zh-CN" sz="28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(A)  </a:t>
            </a:r>
            <a:r>
              <a:rPr lang="en-US" altLang="zh-CN" sz="2800" i="1" baseline="300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O'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．</a:t>
            </a:r>
          </a:p>
          <a:p>
            <a:pPr marL="342900" indent="-342900" algn="l"/>
            <a:r>
              <a:rPr lang="zh-CN" altLang="en-US" sz="28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</a:p>
          <a:p>
            <a:pPr marL="342900" indent="-342900" algn="l"/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B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）</a:t>
            </a:r>
            <a:r>
              <a:rPr lang="zh-CN" altLang="en-US" sz="2800" i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en-US" altLang="zh-CN" sz="2800" i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</a:t>
            </a:r>
            <a:r>
              <a:rPr lang="zh-CN" altLang="en-US" sz="28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en-US" altLang="zh-CN" sz="2800" i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lang="zh-CN" altLang="en-US" sz="28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en-US" altLang="zh-CN" sz="2800" i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e</a:t>
            </a:r>
            <a:r>
              <a:rPr lang="zh-CN" altLang="en-US" sz="28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en-US" altLang="zh-CN" sz="2800" i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g</a:t>
            </a:r>
            <a:r>
              <a:rPr lang="zh-CN" altLang="en-US" sz="28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．</a:t>
            </a:r>
          </a:p>
          <a:p>
            <a:pPr marL="342900" indent="-342900" algn="l"/>
            <a:r>
              <a:rPr lang="zh-CN" altLang="en-US" sz="28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     </a:t>
            </a:r>
          </a:p>
          <a:p>
            <a:pPr marL="342900" indent="-342900" algn="l"/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C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）</a:t>
            </a:r>
            <a:r>
              <a:rPr lang="zh-CN" altLang="en-US" sz="2800" i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latin typeface="Arial" panose="020B0604020202020204" pitchFamily="34" charset="0"/>
              </a:rPr>
              <a:t>o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＇</a:t>
            </a:r>
            <a:r>
              <a:rPr lang="zh-CN" altLang="en-US" sz="2800" b="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en-US" altLang="zh-CN" sz="2800" i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</a:t>
            </a:r>
            <a:r>
              <a:rPr lang="zh-CN" altLang="en-US" sz="28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．</a:t>
            </a:r>
          </a:p>
          <a:p>
            <a:pPr marL="342900" indent="-342900" algn="l"/>
            <a:r>
              <a:rPr lang="zh-CN" altLang="en-US" sz="28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  </a:t>
            </a:r>
          </a:p>
          <a:p>
            <a:pPr marL="342900" indent="-342900" algn="l"/>
            <a:r>
              <a:rPr lang="en-US" altLang="zh-CN" sz="28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(D)  </a:t>
            </a:r>
            <a:r>
              <a:rPr lang="en-US" altLang="zh-CN" sz="2800" i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</a:t>
            </a:r>
            <a:r>
              <a:rPr lang="zh-CN" altLang="en-US" sz="28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en-US" altLang="zh-CN" sz="2800" i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</a:t>
            </a:r>
            <a:r>
              <a:rPr lang="zh-CN" altLang="en-US" sz="28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．</a:t>
            </a:r>
          </a:p>
          <a:p>
            <a:pPr marL="342900" indent="-342900" algn="l"/>
            <a:r>
              <a:rPr lang="zh-CN" altLang="en-US" sz="2800" b="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           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6084888" y="5876925"/>
            <a:ext cx="18002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>
                <a:solidFill>
                  <a:srgbClr val="A50021"/>
                </a:solidFill>
                <a:latin typeface="Arial" panose="020B0604020202020204" pitchFamily="34" charset="0"/>
              </a:rPr>
              <a:t>答案</a:t>
            </a:r>
            <a:r>
              <a:rPr lang="en-US" altLang="zh-CN" sz="2400">
                <a:solidFill>
                  <a:srgbClr val="A50021"/>
                </a:solidFill>
                <a:latin typeface="Arial" panose="020B0604020202020204" pitchFamily="34" charset="0"/>
              </a:rPr>
              <a:t>B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/>
      <p:bldP spid="5939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文本框 40961"/>
          <p:cNvSpPr txBox="1"/>
          <p:nvPr/>
        </p:nvSpPr>
        <p:spPr>
          <a:xfrm>
            <a:off x="147638" y="762000"/>
            <a:ext cx="6945312" cy="6286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2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一、介质中</a:t>
            </a:r>
            <a:r>
              <a:rPr lang="en-US" altLang="zh-CN" sz="3200" b="1" err="1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dV</a:t>
            </a:r>
            <a:r>
              <a:rPr lang="zh-CN" altLang="en-US" sz="32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体元内的波动能量</a:t>
            </a:r>
            <a:endParaRPr lang="zh-CN" altLang="en-US" sz="3200" b="1">
              <a:solidFill>
                <a:srgbClr val="8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0963" name="文本框 40962"/>
          <p:cNvSpPr txBox="1"/>
          <p:nvPr/>
        </p:nvSpPr>
        <p:spPr>
          <a:xfrm>
            <a:off x="157163" y="1866900"/>
            <a:ext cx="4338637" cy="493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400" b="1" i="1" err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dV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内的波动动能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0964" name="对象 40963"/>
          <p:cNvGraphicFramePr>
            <a:graphicFrameLocks/>
          </p:cNvGraphicFramePr>
          <p:nvPr/>
        </p:nvGraphicFramePr>
        <p:xfrm>
          <a:off x="1106488" y="4824413"/>
          <a:ext cx="2178050" cy="877887"/>
        </p:xfrm>
        <a:graphic>
          <a:graphicData uri="http://schemas.openxmlformats.org/presentationml/2006/ole">
            <p:oleObj spid="_x0000_s60427" r:id="rId4" imgW="977476" imgH="393529" progId="Equation.3">
              <p:embed/>
            </p:oleObj>
          </a:graphicData>
        </a:graphic>
      </p:graphicFrame>
      <p:grpSp>
        <p:nvGrpSpPr>
          <p:cNvPr id="40966" name="组合 40965"/>
          <p:cNvGrpSpPr/>
          <p:nvPr/>
        </p:nvGrpSpPr>
        <p:grpSpPr>
          <a:xfrm>
            <a:off x="1377950" y="1201738"/>
            <a:ext cx="4076700" cy="855662"/>
            <a:chOff x="868" y="821"/>
            <a:chExt cx="2568" cy="539"/>
          </a:xfrm>
        </p:grpSpPr>
        <p:graphicFrame>
          <p:nvGraphicFramePr>
            <p:cNvPr id="40967" name="对象 40966"/>
            <p:cNvGraphicFramePr>
              <a:graphicFrameLocks/>
            </p:cNvGraphicFramePr>
            <p:nvPr/>
          </p:nvGraphicFramePr>
          <p:xfrm>
            <a:off x="1401" y="821"/>
            <a:ext cx="2035" cy="539"/>
          </p:xfrm>
          <a:graphic>
            <a:graphicData uri="http://schemas.openxmlformats.org/presentationml/2006/ole">
              <p:oleObj spid="_x0000_s60426" r:id="rId5" imgW="1485255" imgH="393529" progId="Equation.3">
                <p:embed/>
              </p:oleObj>
            </a:graphicData>
          </a:graphic>
        </p:graphicFrame>
        <p:sp>
          <p:nvSpPr>
            <p:cNvPr id="40968" name="文本框 40967"/>
            <p:cNvSpPr txBox="1"/>
            <p:nvPr/>
          </p:nvSpPr>
          <p:spPr>
            <a:xfrm>
              <a:off x="868" y="882"/>
              <a:ext cx="564" cy="327"/>
            </a:xfrm>
            <a:prstGeom prst="rect">
              <a:avLst/>
            </a:prstGeom>
            <a:noFill/>
            <a:ln w="9525">
              <a:noFill/>
            </a:ln>
            <a:effectLst>
              <a:prstShdw prst="shdw17" dist="17961" dir="2699999">
                <a:srgbClr val="FF6600">
                  <a:gamma/>
                  <a:shade val="60000"/>
                  <a:invGamma/>
                </a:srgbClr>
              </a:prstShdw>
            </a:effectLst>
          </p:spPr>
          <p:txBody>
            <a:bodyPr wrap="none" anchor="t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</a:rPr>
                <a:t>设：</a:t>
              </a:r>
            </a:p>
          </p:txBody>
        </p:sp>
      </p:grpSp>
      <p:grpSp>
        <p:nvGrpSpPr>
          <p:cNvPr id="40969" name="组合 40968"/>
          <p:cNvGrpSpPr/>
          <p:nvPr/>
        </p:nvGrpSpPr>
        <p:grpSpPr>
          <a:xfrm>
            <a:off x="4781550" y="4389438"/>
            <a:ext cx="3003550" cy="511175"/>
            <a:chOff x="1073" y="2336"/>
            <a:chExt cx="2544" cy="349"/>
          </a:xfrm>
        </p:grpSpPr>
        <p:graphicFrame>
          <p:nvGraphicFramePr>
            <p:cNvPr id="40970" name="对象 40969"/>
            <p:cNvGraphicFramePr>
              <a:graphicFrameLocks/>
            </p:cNvGraphicFramePr>
            <p:nvPr/>
          </p:nvGraphicFramePr>
          <p:xfrm>
            <a:off x="1073" y="2336"/>
            <a:ext cx="1165" cy="349"/>
          </p:xfrm>
          <a:graphic>
            <a:graphicData uri="http://schemas.openxmlformats.org/presentationml/2006/ole">
              <p:oleObj spid="_x0000_s60425" r:id="rId6" imgW="672516" imgH="203024" progId="Equation.3">
                <p:embed/>
              </p:oleObj>
            </a:graphicData>
          </a:graphic>
        </p:graphicFrame>
        <p:graphicFrame>
          <p:nvGraphicFramePr>
            <p:cNvPr id="40971" name="对象 40970"/>
            <p:cNvGraphicFramePr>
              <a:graphicFrameLocks/>
            </p:cNvGraphicFramePr>
            <p:nvPr/>
          </p:nvGraphicFramePr>
          <p:xfrm>
            <a:off x="2581" y="2391"/>
            <a:ext cx="1036" cy="259"/>
          </p:xfrm>
          <a:graphic>
            <a:graphicData uri="http://schemas.openxmlformats.org/presentationml/2006/ole">
              <p:oleObj spid="_x0000_s60424" r:id="rId7" imgW="709967" imgH="177492" progId="Equation.3">
                <p:embed/>
              </p:oleObj>
            </a:graphicData>
          </a:graphic>
        </p:graphicFrame>
      </p:grpSp>
      <p:graphicFrame>
        <p:nvGraphicFramePr>
          <p:cNvPr id="40972" name="对象 40971"/>
          <p:cNvGraphicFramePr>
            <a:graphicFrameLocks/>
          </p:cNvGraphicFramePr>
          <p:nvPr/>
        </p:nvGraphicFramePr>
        <p:xfrm>
          <a:off x="3789363" y="4902200"/>
          <a:ext cx="4487862" cy="908050"/>
        </p:xfrm>
        <a:graphic>
          <a:graphicData uri="http://schemas.openxmlformats.org/presentationml/2006/ole">
            <p:oleObj spid="_x0000_s60423" r:id="rId8" imgW="1942257" imgH="393529" progId="Equation.3">
              <p:embed/>
            </p:oleObj>
          </a:graphicData>
        </a:graphic>
      </p:graphicFrame>
      <p:graphicFrame>
        <p:nvGraphicFramePr>
          <p:cNvPr id="40973" name="对象 40972"/>
          <p:cNvGraphicFramePr>
            <a:graphicFrameLocks/>
          </p:cNvGraphicFramePr>
          <p:nvPr/>
        </p:nvGraphicFramePr>
        <p:xfrm>
          <a:off x="577850" y="5740400"/>
          <a:ext cx="5853113" cy="995363"/>
        </p:xfrm>
        <a:graphic>
          <a:graphicData uri="http://schemas.openxmlformats.org/presentationml/2006/ole">
            <p:oleObj spid="_x0000_s60422" r:id="rId9" imgW="2310397" imgH="393529" progId="Equation.3">
              <p:embed/>
            </p:oleObj>
          </a:graphicData>
        </a:graphic>
      </p:graphicFrame>
      <p:grpSp>
        <p:nvGrpSpPr>
          <p:cNvPr id="40974" name="组合 40973"/>
          <p:cNvGrpSpPr/>
          <p:nvPr/>
        </p:nvGrpSpPr>
        <p:grpSpPr>
          <a:xfrm>
            <a:off x="763588" y="2393950"/>
            <a:ext cx="7480300" cy="1928813"/>
            <a:chOff x="384" y="468"/>
            <a:chExt cx="4712" cy="1688"/>
          </a:xfrm>
        </p:grpSpPr>
        <p:sp>
          <p:nvSpPr>
            <p:cNvPr id="40975" name="矩形 40974"/>
            <p:cNvSpPr/>
            <p:nvPr/>
          </p:nvSpPr>
          <p:spPr>
            <a:xfrm>
              <a:off x="384" y="468"/>
              <a:ext cx="4712" cy="168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任意多边形 40975"/>
            <p:cNvSpPr/>
            <p:nvPr/>
          </p:nvSpPr>
          <p:spPr>
            <a:xfrm rot="100540">
              <a:off x="806" y="804"/>
              <a:ext cx="3266" cy="1192"/>
            </a:xfrm>
            <a:custGeom>
              <a:avLst/>
              <a:gdLst/>
              <a:ahLst/>
              <a:cxnLst/>
              <a:rect l="0" t="0" r="0" b="0"/>
              <a:pathLst>
                <a:path w="3281" h="1233">
                  <a:moveTo>
                    <a:pt x="5" y="1160"/>
                  </a:moveTo>
                  <a:cubicBezTo>
                    <a:pt x="30" y="1144"/>
                    <a:pt x="0" y="1233"/>
                    <a:pt x="155" y="1062"/>
                  </a:cubicBezTo>
                  <a:cubicBezTo>
                    <a:pt x="310" y="891"/>
                    <a:pt x="615" y="117"/>
                    <a:pt x="935" y="132"/>
                  </a:cubicBezTo>
                  <a:cubicBezTo>
                    <a:pt x="1255" y="147"/>
                    <a:pt x="1730" y="1146"/>
                    <a:pt x="2075" y="1152"/>
                  </a:cubicBezTo>
                  <a:cubicBezTo>
                    <a:pt x="2420" y="1158"/>
                    <a:pt x="2802" y="332"/>
                    <a:pt x="3003" y="166"/>
                  </a:cubicBezTo>
                  <a:cubicBezTo>
                    <a:pt x="3204" y="0"/>
                    <a:pt x="3223" y="157"/>
                    <a:pt x="3281" y="155"/>
                  </a:cubicBezTo>
                </a:path>
              </a:pathLst>
            </a:custGeom>
            <a:noFill/>
            <a:ln w="28575" cap="flat" cmpd="sng">
              <a:solidFill>
                <a:srgbClr val="F07E00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直接连接符 40976"/>
            <p:cNvSpPr/>
            <p:nvPr/>
          </p:nvSpPr>
          <p:spPr>
            <a:xfrm flipV="1">
              <a:off x="518" y="1521"/>
              <a:ext cx="44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0978" name="直接连接符 40977"/>
            <p:cNvSpPr/>
            <p:nvPr/>
          </p:nvSpPr>
          <p:spPr>
            <a:xfrm flipV="1">
              <a:off x="1183" y="512"/>
              <a:ext cx="0" cy="15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0979" name="任意多边形 40978"/>
            <p:cNvSpPr/>
            <p:nvPr/>
          </p:nvSpPr>
          <p:spPr>
            <a:xfrm rot="100540">
              <a:off x="803" y="962"/>
              <a:ext cx="3266" cy="1192"/>
            </a:xfrm>
            <a:custGeom>
              <a:avLst/>
              <a:gdLst/>
              <a:ahLst/>
              <a:cxnLst/>
              <a:rect l="0" t="0" r="0" b="0"/>
              <a:pathLst>
                <a:path w="3281" h="1233">
                  <a:moveTo>
                    <a:pt x="5" y="1160"/>
                  </a:moveTo>
                  <a:cubicBezTo>
                    <a:pt x="30" y="1144"/>
                    <a:pt x="0" y="1233"/>
                    <a:pt x="155" y="1062"/>
                  </a:cubicBezTo>
                  <a:cubicBezTo>
                    <a:pt x="310" y="891"/>
                    <a:pt x="615" y="117"/>
                    <a:pt x="935" y="132"/>
                  </a:cubicBezTo>
                  <a:cubicBezTo>
                    <a:pt x="1255" y="147"/>
                    <a:pt x="1730" y="1146"/>
                    <a:pt x="2075" y="1152"/>
                  </a:cubicBezTo>
                  <a:cubicBezTo>
                    <a:pt x="2420" y="1158"/>
                    <a:pt x="2802" y="332"/>
                    <a:pt x="3003" y="166"/>
                  </a:cubicBezTo>
                  <a:cubicBezTo>
                    <a:pt x="3204" y="0"/>
                    <a:pt x="3223" y="157"/>
                    <a:pt x="3281" y="155"/>
                  </a:cubicBezTo>
                </a:path>
              </a:pathLst>
            </a:custGeom>
            <a:noFill/>
            <a:ln w="28575" cap="flat" cmpd="sng">
              <a:solidFill>
                <a:srgbClr val="F07E00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0980" name="对象 40979"/>
            <p:cNvGraphicFramePr>
              <a:graphicFrameLocks/>
            </p:cNvGraphicFramePr>
            <p:nvPr/>
          </p:nvGraphicFramePr>
          <p:xfrm>
            <a:off x="4615" y="1573"/>
            <a:ext cx="176" cy="197"/>
          </p:xfrm>
          <a:graphic>
            <a:graphicData uri="http://schemas.openxmlformats.org/presentationml/2006/ole">
              <p:oleObj spid="_x0000_s60421" r:id="rId10" imgW="126725" imgH="139397" progId="Equation.3">
                <p:embed/>
              </p:oleObj>
            </a:graphicData>
          </a:graphic>
        </p:graphicFrame>
        <p:graphicFrame>
          <p:nvGraphicFramePr>
            <p:cNvPr id="40981" name="对象 40980"/>
            <p:cNvGraphicFramePr>
              <a:graphicFrameLocks/>
            </p:cNvGraphicFramePr>
            <p:nvPr/>
          </p:nvGraphicFramePr>
          <p:xfrm>
            <a:off x="851" y="534"/>
            <a:ext cx="197" cy="231"/>
          </p:xfrm>
          <a:graphic>
            <a:graphicData uri="http://schemas.openxmlformats.org/presentationml/2006/ole">
              <p:oleObj spid="_x0000_s60420" r:id="rId11" imgW="139518" imgH="164885" progId="Equation.3">
                <p:embed/>
              </p:oleObj>
            </a:graphicData>
          </a:graphic>
        </p:graphicFrame>
        <p:graphicFrame>
          <p:nvGraphicFramePr>
            <p:cNvPr id="40982" name="对象 40981"/>
            <p:cNvGraphicFramePr>
              <a:graphicFrameLocks/>
            </p:cNvGraphicFramePr>
            <p:nvPr/>
          </p:nvGraphicFramePr>
          <p:xfrm>
            <a:off x="1219" y="1573"/>
            <a:ext cx="218" cy="244"/>
          </p:xfrm>
          <a:graphic>
            <a:graphicData uri="http://schemas.openxmlformats.org/presentationml/2006/ole">
              <p:oleObj spid="_x0000_s60419" r:id="rId12" imgW="126725" imgH="139397" progId="Equation.3">
                <p:embed/>
              </p:oleObj>
            </a:graphicData>
          </a:graphic>
        </p:graphicFrame>
      </p:grpSp>
      <p:grpSp>
        <p:nvGrpSpPr>
          <p:cNvPr id="40983" name="组合 40982"/>
          <p:cNvGrpSpPr/>
          <p:nvPr/>
        </p:nvGrpSpPr>
        <p:grpSpPr>
          <a:xfrm>
            <a:off x="3116263" y="3043238"/>
            <a:ext cx="1438275" cy="974725"/>
            <a:chOff x="1866" y="1020"/>
            <a:chExt cx="906" cy="852"/>
          </a:xfrm>
        </p:grpSpPr>
        <p:graphicFrame>
          <p:nvGraphicFramePr>
            <p:cNvPr id="40984" name="对象 40983"/>
            <p:cNvGraphicFramePr>
              <a:graphicFrameLocks/>
            </p:cNvGraphicFramePr>
            <p:nvPr/>
          </p:nvGraphicFramePr>
          <p:xfrm>
            <a:off x="1866" y="1595"/>
            <a:ext cx="296" cy="244"/>
          </p:xfrm>
          <a:graphic>
            <a:graphicData uri="http://schemas.openxmlformats.org/presentationml/2006/ole">
              <p:oleObj spid="_x0000_s60418" r:id="rId13" imgW="215526" imgH="177492" progId="Equation.3">
                <p:embed/>
              </p:oleObj>
            </a:graphicData>
          </a:graphic>
        </p:graphicFrame>
        <p:graphicFrame>
          <p:nvGraphicFramePr>
            <p:cNvPr id="40985" name="对象 40984"/>
            <p:cNvGraphicFramePr>
              <a:graphicFrameLocks/>
            </p:cNvGraphicFramePr>
            <p:nvPr/>
          </p:nvGraphicFramePr>
          <p:xfrm>
            <a:off x="2419" y="1028"/>
            <a:ext cx="353" cy="275"/>
          </p:xfrm>
          <a:graphic>
            <a:graphicData uri="http://schemas.openxmlformats.org/presentationml/2006/ole">
              <p:oleObj spid="_x0000_s60417" r:id="rId14" imgW="215619" imgH="202936" progId="Equation.3">
                <p:embed/>
              </p:oleObj>
            </a:graphicData>
          </a:graphic>
        </p:graphicFrame>
        <p:grpSp>
          <p:nvGrpSpPr>
            <p:cNvPr id="40986" name="组合 40985"/>
            <p:cNvGrpSpPr/>
            <p:nvPr/>
          </p:nvGrpSpPr>
          <p:grpSpPr>
            <a:xfrm>
              <a:off x="1930" y="1022"/>
              <a:ext cx="235" cy="390"/>
              <a:chOff x="2109" y="2685"/>
              <a:chExt cx="236" cy="404"/>
            </a:xfrm>
          </p:grpSpPr>
          <p:sp>
            <p:nvSpPr>
              <p:cNvPr id="40987" name="直接连接符 40986"/>
              <p:cNvSpPr/>
              <p:nvPr/>
            </p:nvSpPr>
            <p:spPr>
              <a:xfrm>
                <a:off x="2323" y="2922"/>
                <a:ext cx="0" cy="167"/>
              </a:xfrm>
              <a:prstGeom prst="line">
                <a:avLst/>
              </a:prstGeom>
              <a:ln w="571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988" name="直接连接符 40987"/>
              <p:cNvSpPr/>
              <p:nvPr/>
            </p:nvSpPr>
            <p:spPr>
              <a:xfrm>
                <a:off x="2119" y="2685"/>
                <a:ext cx="0" cy="167"/>
              </a:xfrm>
              <a:prstGeom prst="line">
                <a:avLst/>
              </a:prstGeom>
              <a:ln w="571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989" name="直接连接符 40988"/>
              <p:cNvSpPr/>
              <p:nvPr/>
            </p:nvSpPr>
            <p:spPr>
              <a:xfrm>
                <a:off x="2123" y="2698"/>
                <a:ext cx="222" cy="222"/>
              </a:xfrm>
              <a:prstGeom prst="line">
                <a:avLst/>
              </a:prstGeom>
              <a:ln w="571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990" name="直接连接符 40989"/>
              <p:cNvSpPr/>
              <p:nvPr/>
            </p:nvSpPr>
            <p:spPr>
              <a:xfrm>
                <a:off x="2109" y="2849"/>
                <a:ext cx="222" cy="222"/>
              </a:xfrm>
              <a:prstGeom prst="line">
                <a:avLst/>
              </a:prstGeom>
              <a:ln w="571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40991" name="组合 40990"/>
            <p:cNvGrpSpPr/>
            <p:nvPr/>
          </p:nvGrpSpPr>
          <p:grpSpPr>
            <a:xfrm>
              <a:off x="1908" y="1020"/>
              <a:ext cx="672" cy="852"/>
              <a:chOff x="1908" y="552"/>
              <a:chExt cx="672" cy="852"/>
            </a:xfrm>
          </p:grpSpPr>
          <p:sp>
            <p:nvSpPr>
              <p:cNvPr id="40992" name="直接连接符 40991"/>
              <p:cNvSpPr/>
              <p:nvPr/>
            </p:nvSpPr>
            <p:spPr>
              <a:xfrm>
                <a:off x="1944" y="552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40993" name="直接连接符 40992"/>
              <p:cNvSpPr/>
              <p:nvPr/>
            </p:nvSpPr>
            <p:spPr>
              <a:xfrm>
                <a:off x="2172" y="768"/>
                <a:ext cx="40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40994" name="直接连接符 40993"/>
              <p:cNvSpPr/>
              <p:nvPr/>
            </p:nvSpPr>
            <p:spPr>
              <a:xfrm>
                <a:off x="2136" y="936"/>
                <a:ext cx="0" cy="45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40995" name="直接连接符 40994"/>
              <p:cNvSpPr/>
              <p:nvPr/>
            </p:nvSpPr>
            <p:spPr>
              <a:xfrm>
                <a:off x="1908" y="720"/>
                <a:ext cx="0" cy="68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</p:grpSp>
      <p:sp>
        <p:nvSpPr>
          <p:cNvPr id="40996" name="文本框 40995"/>
          <p:cNvSpPr txBox="1"/>
          <p:nvPr/>
        </p:nvSpPr>
        <p:spPr>
          <a:xfrm>
            <a:off x="695325" y="4392613"/>
            <a:ext cx="3263900" cy="493712"/>
          </a:xfrm>
          <a:prstGeom prst="rect">
            <a:avLst/>
          </a:prstGeom>
          <a:noFill/>
          <a:ln w="38100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在介质内任取一体元</a:t>
            </a:r>
            <a:r>
              <a:rPr lang="en-US" altLang="zh-CN" sz="2400" b="1" err="1">
                <a:latin typeface="Times New Roman" panose="02020603050405020304" pitchFamily="18" charset="0"/>
                <a:ea typeface="黑体" panose="02010609060101010101" pitchFamily="49" charset="-122"/>
              </a:rPr>
              <a:t>dv</a:t>
            </a:r>
            <a:endParaRPr lang="en-US" altLang="zh-CN" sz="24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998" name="矩形 40997"/>
          <p:cNvSpPr/>
          <p:nvPr/>
        </p:nvSpPr>
        <p:spPr>
          <a:xfrm>
            <a:off x="2230438" y="122238"/>
            <a:ext cx="3871912" cy="63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2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横波 能 量的计算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92950" y="6219825"/>
            <a:ext cx="1905000" cy="457200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pPr lvl="0"/>
              <a:t>26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40963" grpId="0"/>
      <p:bldP spid="4099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文本框 41985"/>
          <p:cNvSpPr txBox="1"/>
          <p:nvPr/>
        </p:nvSpPr>
        <p:spPr>
          <a:xfrm>
            <a:off x="1285852" y="214290"/>
            <a:ext cx="3527425" cy="493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400" b="1" i="1" dirty="0" err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en-US" altLang="zh-CN" sz="2400" b="1" dirty="0" err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内的波动势能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987" name="矩形 41986"/>
          <p:cNvSpPr/>
          <p:nvPr/>
        </p:nvSpPr>
        <p:spPr>
          <a:xfrm>
            <a:off x="571472" y="785794"/>
            <a:ext cx="5280025" cy="493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体积元因形变而具有弹性势能 </a:t>
            </a:r>
          </a:p>
        </p:txBody>
      </p:sp>
      <p:graphicFrame>
        <p:nvGraphicFramePr>
          <p:cNvPr id="41988" name="对象 41987"/>
          <p:cNvGraphicFramePr>
            <a:graphicFrameLocks/>
          </p:cNvGraphicFramePr>
          <p:nvPr/>
        </p:nvGraphicFramePr>
        <p:xfrm>
          <a:off x="7381875" y="4086225"/>
          <a:ext cx="1358900" cy="1047750"/>
        </p:xfrm>
        <a:graphic>
          <a:graphicData uri="http://schemas.openxmlformats.org/presentationml/2006/ole">
            <p:oleObj spid="_x0000_s61457" r:id="rId5" imgW="609600" imgH="469900" progId="Equation.3">
              <p:embed/>
            </p:oleObj>
          </a:graphicData>
        </a:graphic>
      </p:graphicFrame>
      <p:graphicFrame>
        <p:nvGraphicFramePr>
          <p:cNvPr id="41989" name="对象 41988"/>
          <p:cNvGraphicFramePr>
            <a:graphicFrameLocks/>
          </p:cNvGraphicFramePr>
          <p:nvPr/>
        </p:nvGraphicFramePr>
        <p:xfrm>
          <a:off x="228600" y="4141788"/>
          <a:ext cx="1223963" cy="952500"/>
        </p:xfrm>
        <a:graphic>
          <a:graphicData uri="http://schemas.openxmlformats.org/presentationml/2006/ole">
            <p:oleObj spid="_x0000_s61456" r:id="rId6" imgW="507780" imgH="393529" progId="Equation.3">
              <p:embed/>
            </p:oleObj>
          </a:graphicData>
        </a:graphic>
      </p:graphicFrame>
      <p:graphicFrame>
        <p:nvGraphicFramePr>
          <p:cNvPr id="41990" name="对象 41989"/>
          <p:cNvGraphicFramePr>
            <a:graphicFrameLocks/>
          </p:cNvGraphicFramePr>
          <p:nvPr/>
        </p:nvGraphicFramePr>
        <p:xfrm>
          <a:off x="222250" y="5230813"/>
          <a:ext cx="3733800" cy="1246187"/>
        </p:xfrm>
        <a:graphic>
          <a:graphicData uri="http://schemas.openxmlformats.org/presentationml/2006/ole">
            <p:oleObj spid="_x0000_s61455" r:id="rId7" imgW="1524000" imgH="508000" progId="Equation.3">
              <p:embed/>
            </p:oleObj>
          </a:graphicData>
        </a:graphic>
      </p:graphicFrame>
      <p:grpSp>
        <p:nvGrpSpPr>
          <p:cNvPr id="41991" name="组合 41990"/>
          <p:cNvGrpSpPr/>
          <p:nvPr/>
        </p:nvGrpSpPr>
        <p:grpSpPr>
          <a:xfrm>
            <a:off x="5270500" y="3040063"/>
            <a:ext cx="2422525" cy="804862"/>
            <a:chOff x="3164" y="1735"/>
            <a:chExt cx="1849" cy="749"/>
          </a:xfrm>
        </p:grpSpPr>
        <p:grpSp>
          <p:nvGrpSpPr>
            <p:cNvPr id="41992" name="组合 41991"/>
            <p:cNvGrpSpPr/>
            <p:nvPr/>
          </p:nvGrpSpPr>
          <p:grpSpPr>
            <a:xfrm>
              <a:off x="3420" y="1824"/>
              <a:ext cx="1593" cy="660"/>
              <a:chOff x="3300" y="1812"/>
              <a:chExt cx="1593" cy="660"/>
            </a:xfrm>
          </p:grpSpPr>
          <p:grpSp>
            <p:nvGrpSpPr>
              <p:cNvPr id="41993" name="组合 41992"/>
              <p:cNvGrpSpPr/>
              <p:nvPr/>
            </p:nvGrpSpPr>
            <p:grpSpPr>
              <a:xfrm>
                <a:off x="3300" y="1812"/>
                <a:ext cx="1593" cy="660"/>
                <a:chOff x="2196" y="1992"/>
                <a:chExt cx="1209" cy="288"/>
              </a:xfrm>
            </p:grpSpPr>
            <p:sp>
              <p:nvSpPr>
                <p:cNvPr id="41994" name="平行四边形 41993"/>
                <p:cNvSpPr/>
                <p:nvPr/>
              </p:nvSpPr>
              <p:spPr>
                <a:xfrm>
                  <a:off x="2208" y="2028"/>
                  <a:ext cx="1197" cy="252"/>
                </a:xfrm>
                <a:prstGeom prst="parallelogram">
                  <a:avLst>
                    <a:gd name="adj" fmla="val 118750"/>
                  </a:avLst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995" name="直接连接符 41994"/>
                <p:cNvSpPr/>
                <p:nvPr/>
              </p:nvSpPr>
              <p:spPr>
                <a:xfrm flipH="1">
                  <a:off x="2208" y="1992"/>
                  <a:ext cx="12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41996" name="直接连接符 41995"/>
                <p:cNvSpPr/>
                <p:nvPr/>
              </p:nvSpPr>
              <p:spPr>
                <a:xfrm>
                  <a:off x="2196" y="2028"/>
                  <a:ext cx="564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</p:grpSp>
          <p:graphicFrame>
            <p:nvGraphicFramePr>
              <p:cNvPr id="41997" name="对象 41996"/>
              <p:cNvGraphicFramePr>
                <a:graphicFrameLocks/>
              </p:cNvGraphicFramePr>
              <p:nvPr/>
            </p:nvGraphicFramePr>
            <p:xfrm>
              <a:off x="3332" y="1955"/>
              <a:ext cx="148" cy="240"/>
            </p:xfrm>
            <a:graphic>
              <a:graphicData uri="http://schemas.openxmlformats.org/presentationml/2006/ole">
                <p:oleObj spid="_x0000_s61454" r:id="rId8" imgW="164885" imgH="266353" progId="Equation.3">
                  <p:embed/>
                </p:oleObj>
              </a:graphicData>
            </a:graphic>
          </p:graphicFrame>
          <p:sp>
            <p:nvSpPr>
              <p:cNvPr id="41998" name="任意多边形 41997"/>
              <p:cNvSpPr/>
              <p:nvPr/>
            </p:nvSpPr>
            <p:spPr>
              <a:xfrm>
                <a:off x="3312" y="2244"/>
                <a:ext cx="84" cy="84"/>
              </a:xfrm>
              <a:custGeom>
                <a:avLst/>
                <a:gdLst/>
                <a:ahLst/>
                <a:cxnLst/>
                <a:rect l="0" t="0" r="0" b="0"/>
                <a:pathLst>
                  <a:path w="84" h="84">
                    <a:moveTo>
                      <a:pt x="0" y="0"/>
                    </a:moveTo>
                    <a:cubicBezTo>
                      <a:pt x="46" y="15"/>
                      <a:pt x="84" y="28"/>
                      <a:pt x="84" y="8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41999" name="对象 41998"/>
            <p:cNvGraphicFramePr>
              <a:graphicFrameLocks/>
            </p:cNvGraphicFramePr>
            <p:nvPr/>
          </p:nvGraphicFramePr>
          <p:xfrm>
            <a:off x="3500" y="1735"/>
            <a:ext cx="223" cy="240"/>
          </p:xfrm>
          <a:graphic>
            <a:graphicData uri="http://schemas.openxmlformats.org/presentationml/2006/ole">
              <p:oleObj spid="_x0000_s61453" r:id="rId9" imgW="164814" imgH="177492" progId="Equation.3">
                <p:embed/>
              </p:oleObj>
            </a:graphicData>
          </a:graphic>
        </p:graphicFrame>
        <p:graphicFrame>
          <p:nvGraphicFramePr>
            <p:cNvPr id="42000" name="对象 41999"/>
            <p:cNvGraphicFramePr>
              <a:graphicFrameLocks/>
            </p:cNvGraphicFramePr>
            <p:nvPr/>
          </p:nvGraphicFramePr>
          <p:xfrm>
            <a:off x="3164" y="2098"/>
            <a:ext cx="199" cy="278"/>
          </p:xfrm>
          <a:graphic>
            <a:graphicData uri="http://schemas.openxmlformats.org/presentationml/2006/ole">
              <p:oleObj spid="_x0000_s61452" r:id="rId10" imgW="164885" imgH="228303" progId="Equation.3">
                <p:embed/>
              </p:oleObj>
            </a:graphicData>
          </a:graphic>
        </p:graphicFrame>
      </p:grpSp>
      <p:graphicFrame>
        <p:nvGraphicFramePr>
          <p:cNvPr id="42001" name="对象 42000"/>
          <p:cNvGraphicFramePr>
            <a:graphicFrameLocks/>
          </p:cNvGraphicFramePr>
          <p:nvPr/>
        </p:nvGraphicFramePr>
        <p:xfrm>
          <a:off x="3741738" y="4214813"/>
          <a:ext cx="3381375" cy="884237"/>
        </p:xfrm>
        <a:graphic>
          <a:graphicData uri="http://schemas.openxmlformats.org/presentationml/2006/ole">
            <p:oleObj spid="_x0000_s61451" r:id="rId11" imgW="1650284" imgH="431613" progId="Equation.3">
              <p:embed/>
            </p:oleObj>
          </a:graphicData>
        </a:graphic>
      </p:graphicFrame>
      <p:grpSp>
        <p:nvGrpSpPr>
          <p:cNvPr id="42002" name="组合 42001"/>
          <p:cNvGrpSpPr/>
          <p:nvPr/>
        </p:nvGrpSpPr>
        <p:grpSpPr>
          <a:xfrm>
            <a:off x="609600" y="1152525"/>
            <a:ext cx="7480300" cy="1819275"/>
            <a:chOff x="384" y="468"/>
            <a:chExt cx="4712" cy="1688"/>
          </a:xfrm>
        </p:grpSpPr>
        <p:sp>
          <p:nvSpPr>
            <p:cNvPr id="42003" name="矩形 42002"/>
            <p:cNvSpPr/>
            <p:nvPr/>
          </p:nvSpPr>
          <p:spPr>
            <a:xfrm>
              <a:off x="384" y="468"/>
              <a:ext cx="4712" cy="168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4" name="任意多边形 42003"/>
            <p:cNvSpPr/>
            <p:nvPr/>
          </p:nvSpPr>
          <p:spPr>
            <a:xfrm rot="100540">
              <a:off x="806" y="804"/>
              <a:ext cx="3266" cy="1192"/>
            </a:xfrm>
            <a:custGeom>
              <a:avLst/>
              <a:gdLst/>
              <a:ahLst/>
              <a:cxnLst/>
              <a:rect l="0" t="0" r="0" b="0"/>
              <a:pathLst>
                <a:path w="3281" h="1233">
                  <a:moveTo>
                    <a:pt x="5" y="1160"/>
                  </a:moveTo>
                  <a:cubicBezTo>
                    <a:pt x="30" y="1144"/>
                    <a:pt x="0" y="1233"/>
                    <a:pt x="155" y="1062"/>
                  </a:cubicBezTo>
                  <a:cubicBezTo>
                    <a:pt x="310" y="891"/>
                    <a:pt x="615" y="117"/>
                    <a:pt x="935" y="132"/>
                  </a:cubicBezTo>
                  <a:cubicBezTo>
                    <a:pt x="1255" y="147"/>
                    <a:pt x="1730" y="1146"/>
                    <a:pt x="2075" y="1152"/>
                  </a:cubicBezTo>
                  <a:cubicBezTo>
                    <a:pt x="2420" y="1158"/>
                    <a:pt x="2802" y="332"/>
                    <a:pt x="3003" y="166"/>
                  </a:cubicBezTo>
                  <a:cubicBezTo>
                    <a:pt x="3204" y="0"/>
                    <a:pt x="3223" y="157"/>
                    <a:pt x="3281" y="155"/>
                  </a:cubicBezTo>
                </a:path>
              </a:pathLst>
            </a:custGeom>
            <a:noFill/>
            <a:ln w="28575" cap="flat" cmpd="sng">
              <a:solidFill>
                <a:srgbClr val="F07E00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5" name="直接连接符 42004"/>
            <p:cNvSpPr/>
            <p:nvPr/>
          </p:nvSpPr>
          <p:spPr>
            <a:xfrm flipV="1">
              <a:off x="518" y="1521"/>
              <a:ext cx="44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2006" name="直接连接符 42005"/>
            <p:cNvSpPr/>
            <p:nvPr/>
          </p:nvSpPr>
          <p:spPr>
            <a:xfrm flipV="1">
              <a:off x="1183" y="512"/>
              <a:ext cx="0" cy="15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2007" name="任意多边形 42006"/>
            <p:cNvSpPr/>
            <p:nvPr/>
          </p:nvSpPr>
          <p:spPr>
            <a:xfrm rot="100540">
              <a:off x="803" y="962"/>
              <a:ext cx="3266" cy="1192"/>
            </a:xfrm>
            <a:custGeom>
              <a:avLst/>
              <a:gdLst/>
              <a:ahLst/>
              <a:cxnLst/>
              <a:rect l="0" t="0" r="0" b="0"/>
              <a:pathLst>
                <a:path w="3281" h="1233">
                  <a:moveTo>
                    <a:pt x="5" y="1160"/>
                  </a:moveTo>
                  <a:cubicBezTo>
                    <a:pt x="30" y="1144"/>
                    <a:pt x="0" y="1233"/>
                    <a:pt x="155" y="1062"/>
                  </a:cubicBezTo>
                  <a:cubicBezTo>
                    <a:pt x="310" y="891"/>
                    <a:pt x="615" y="117"/>
                    <a:pt x="935" y="132"/>
                  </a:cubicBezTo>
                  <a:cubicBezTo>
                    <a:pt x="1255" y="147"/>
                    <a:pt x="1730" y="1146"/>
                    <a:pt x="2075" y="1152"/>
                  </a:cubicBezTo>
                  <a:cubicBezTo>
                    <a:pt x="2420" y="1158"/>
                    <a:pt x="2802" y="332"/>
                    <a:pt x="3003" y="166"/>
                  </a:cubicBezTo>
                  <a:cubicBezTo>
                    <a:pt x="3204" y="0"/>
                    <a:pt x="3223" y="157"/>
                    <a:pt x="3281" y="155"/>
                  </a:cubicBezTo>
                </a:path>
              </a:pathLst>
            </a:custGeom>
            <a:noFill/>
            <a:ln w="28575" cap="flat" cmpd="sng">
              <a:solidFill>
                <a:srgbClr val="F07E00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2008" name="对象 42007"/>
            <p:cNvGraphicFramePr>
              <a:graphicFrameLocks/>
            </p:cNvGraphicFramePr>
            <p:nvPr/>
          </p:nvGraphicFramePr>
          <p:xfrm>
            <a:off x="4615" y="1573"/>
            <a:ext cx="176" cy="197"/>
          </p:xfrm>
          <a:graphic>
            <a:graphicData uri="http://schemas.openxmlformats.org/presentationml/2006/ole">
              <p:oleObj spid="_x0000_s61450" r:id="rId12" imgW="126725" imgH="139397" progId="Equation.3">
                <p:embed/>
              </p:oleObj>
            </a:graphicData>
          </a:graphic>
        </p:graphicFrame>
        <p:graphicFrame>
          <p:nvGraphicFramePr>
            <p:cNvPr id="42009" name="对象 42008"/>
            <p:cNvGraphicFramePr>
              <a:graphicFrameLocks/>
            </p:cNvGraphicFramePr>
            <p:nvPr/>
          </p:nvGraphicFramePr>
          <p:xfrm>
            <a:off x="851" y="534"/>
            <a:ext cx="197" cy="231"/>
          </p:xfrm>
          <a:graphic>
            <a:graphicData uri="http://schemas.openxmlformats.org/presentationml/2006/ole">
              <p:oleObj spid="_x0000_s61449" r:id="rId13" imgW="139518" imgH="164885" progId="Equation.3">
                <p:embed/>
              </p:oleObj>
            </a:graphicData>
          </a:graphic>
        </p:graphicFrame>
        <p:graphicFrame>
          <p:nvGraphicFramePr>
            <p:cNvPr id="42010" name="对象 42009"/>
            <p:cNvGraphicFramePr>
              <a:graphicFrameLocks/>
            </p:cNvGraphicFramePr>
            <p:nvPr/>
          </p:nvGraphicFramePr>
          <p:xfrm>
            <a:off x="1219" y="1573"/>
            <a:ext cx="218" cy="244"/>
          </p:xfrm>
          <a:graphic>
            <a:graphicData uri="http://schemas.openxmlformats.org/presentationml/2006/ole">
              <p:oleObj spid="_x0000_s61448" r:id="rId14" imgW="126725" imgH="139397" progId="Equation.3">
                <p:embed/>
              </p:oleObj>
            </a:graphicData>
          </a:graphic>
        </p:graphicFrame>
      </p:grpSp>
      <p:grpSp>
        <p:nvGrpSpPr>
          <p:cNvPr id="42011" name="组合 42010"/>
          <p:cNvGrpSpPr/>
          <p:nvPr/>
        </p:nvGrpSpPr>
        <p:grpSpPr>
          <a:xfrm>
            <a:off x="1006475" y="3057525"/>
            <a:ext cx="2386013" cy="981075"/>
            <a:chOff x="220" y="1793"/>
            <a:chExt cx="1676" cy="907"/>
          </a:xfrm>
        </p:grpSpPr>
        <p:grpSp>
          <p:nvGrpSpPr>
            <p:cNvPr id="42012" name="组合 42011"/>
            <p:cNvGrpSpPr/>
            <p:nvPr/>
          </p:nvGrpSpPr>
          <p:grpSpPr>
            <a:xfrm>
              <a:off x="220" y="1793"/>
              <a:ext cx="1676" cy="863"/>
              <a:chOff x="220" y="1889"/>
              <a:chExt cx="476" cy="527"/>
            </a:xfrm>
          </p:grpSpPr>
          <p:grpSp>
            <p:nvGrpSpPr>
              <p:cNvPr id="42013" name="组合 42012"/>
              <p:cNvGrpSpPr/>
              <p:nvPr/>
            </p:nvGrpSpPr>
            <p:grpSpPr>
              <a:xfrm>
                <a:off x="220" y="1889"/>
                <a:ext cx="476" cy="527"/>
                <a:chOff x="220" y="1889"/>
                <a:chExt cx="476" cy="527"/>
              </a:xfrm>
            </p:grpSpPr>
            <p:sp>
              <p:nvSpPr>
                <p:cNvPr id="42014" name="直接连接符 42013"/>
                <p:cNvSpPr/>
                <p:nvPr/>
              </p:nvSpPr>
              <p:spPr>
                <a:xfrm flipH="1">
                  <a:off x="470" y="1889"/>
                  <a:ext cx="0" cy="51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42015" name="直接连接符 42014"/>
                <p:cNvSpPr/>
                <p:nvPr/>
              </p:nvSpPr>
              <p:spPr>
                <a:xfrm>
                  <a:off x="669" y="2115"/>
                  <a:ext cx="0" cy="30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42016" name="直接连接符 42015"/>
                <p:cNvSpPr/>
                <p:nvPr/>
              </p:nvSpPr>
              <p:spPr>
                <a:xfrm>
                  <a:off x="220" y="2285"/>
                  <a:ext cx="476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42017" name="直接连接符 42016"/>
                <p:cNvSpPr/>
                <p:nvPr/>
              </p:nvSpPr>
              <p:spPr>
                <a:xfrm>
                  <a:off x="238" y="2090"/>
                  <a:ext cx="244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42018" name="组合 42017"/>
              <p:cNvGrpSpPr/>
              <p:nvPr/>
            </p:nvGrpSpPr>
            <p:grpSpPr>
              <a:xfrm>
                <a:off x="456" y="1898"/>
                <a:ext cx="235" cy="390"/>
                <a:chOff x="2109" y="2685"/>
                <a:chExt cx="236" cy="404"/>
              </a:xfrm>
            </p:grpSpPr>
            <p:sp>
              <p:nvSpPr>
                <p:cNvPr id="42019" name="直接连接符 42018"/>
                <p:cNvSpPr/>
                <p:nvPr/>
              </p:nvSpPr>
              <p:spPr>
                <a:xfrm>
                  <a:off x="2323" y="2922"/>
                  <a:ext cx="0" cy="167"/>
                </a:xfrm>
                <a:prstGeom prst="line">
                  <a:avLst/>
                </a:prstGeom>
                <a:ln w="5715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2020" name="直接连接符 42019"/>
                <p:cNvSpPr/>
                <p:nvPr/>
              </p:nvSpPr>
              <p:spPr>
                <a:xfrm>
                  <a:off x="2119" y="2685"/>
                  <a:ext cx="0" cy="167"/>
                </a:xfrm>
                <a:prstGeom prst="line">
                  <a:avLst/>
                </a:prstGeom>
                <a:ln w="5715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2021" name="直接连接符 42020"/>
                <p:cNvSpPr/>
                <p:nvPr/>
              </p:nvSpPr>
              <p:spPr>
                <a:xfrm>
                  <a:off x="2123" y="2698"/>
                  <a:ext cx="222" cy="222"/>
                </a:xfrm>
                <a:prstGeom prst="line">
                  <a:avLst/>
                </a:prstGeom>
                <a:ln w="5715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2022" name="直接连接符 42021"/>
                <p:cNvSpPr/>
                <p:nvPr/>
              </p:nvSpPr>
              <p:spPr>
                <a:xfrm>
                  <a:off x="2109" y="2849"/>
                  <a:ext cx="222" cy="222"/>
                </a:xfrm>
                <a:prstGeom prst="line">
                  <a:avLst/>
                </a:prstGeom>
                <a:ln w="5715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42023" name="任意多边形 42022"/>
            <p:cNvSpPr/>
            <p:nvPr/>
          </p:nvSpPr>
          <p:spPr>
            <a:xfrm>
              <a:off x="1395" y="2249"/>
              <a:ext cx="93" cy="199"/>
            </a:xfrm>
            <a:custGeom>
              <a:avLst/>
              <a:gdLst/>
              <a:ahLst/>
              <a:cxnLst/>
              <a:rect l="0" t="0" r="0" b="0"/>
              <a:pathLst>
                <a:path w="93" h="199">
                  <a:moveTo>
                    <a:pt x="93" y="31"/>
                  </a:moveTo>
                  <a:cubicBezTo>
                    <a:pt x="0" y="0"/>
                    <a:pt x="57" y="6"/>
                    <a:pt x="57" y="19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2024" name="对象 42023"/>
            <p:cNvGraphicFramePr>
              <a:graphicFrameLocks/>
            </p:cNvGraphicFramePr>
            <p:nvPr/>
          </p:nvGraphicFramePr>
          <p:xfrm>
            <a:off x="1232" y="2195"/>
            <a:ext cx="148" cy="240"/>
          </p:xfrm>
          <a:graphic>
            <a:graphicData uri="http://schemas.openxmlformats.org/presentationml/2006/ole">
              <p:oleObj spid="_x0000_s61447" r:id="rId15" imgW="164885" imgH="266353" progId="Equation.3">
                <p:embed/>
              </p:oleObj>
            </a:graphicData>
          </a:graphic>
        </p:graphicFrame>
        <p:graphicFrame>
          <p:nvGraphicFramePr>
            <p:cNvPr id="42025" name="对象 42024"/>
            <p:cNvGraphicFramePr>
              <a:graphicFrameLocks/>
            </p:cNvGraphicFramePr>
            <p:nvPr/>
          </p:nvGraphicFramePr>
          <p:xfrm>
            <a:off x="484" y="2155"/>
            <a:ext cx="267" cy="244"/>
          </p:xfrm>
          <a:graphic>
            <a:graphicData uri="http://schemas.openxmlformats.org/presentationml/2006/ole">
              <p:oleObj spid="_x0000_s61446" r:id="rId16" imgW="291720" imgH="266353" progId="Equation.3">
                <p:embed/>
              </p:oleObj>
            </a:graphicData>
          </a:graphic>
        </p:graphicFrame>
        <p:graphicFrame>
          <p:nvGraphicFramePr>
            <p:cNvPr id="42026" name="对象 42025"/>
            <p:cNvGraphicFramePr>
              <a:graphicFrameLocks/>
            </p:cNvGraphicFramePr>
            <p:nvPr/>
          </p:nvGraphicFramePr>
          <p:xfrm>
            <a:off x="1252" y="2455"/>
            <a:ext cx="312" cy="245"/>
          </p:xfrm>
          <a:graphic>
            <a:graphicData uri="http://schemas.openxmlformats.org/presentationml/2006/ole">
              <p:oleObj spid="_x0000_s61445" r:id="rId17" imgW="291973" imgH="228501" progId="Equation.3">
                <p:embed/>
              </p:oleObj>
            </a:graphicData>
          </a:graphic>
        </p:graphicFrame>
      </p:grpSp>
      <p:grpSp>
        <p:nvGrpSpPr>
          <p:cNvPr id="42027" name="组合 42026"/>
          <p:cNvGrpSpPr/>
          <p:nvPr/>
        </p:nvGrpSpPr>
        <p:grpSpPr>
          <a:xfrm>
            <a:off x="2962275" y="1743075"/>
            <a:ext cx="1438275" cy="919163"/>
            <a:chOff x="1866" y="1020"/>
            <a:chExt cx="906" cy="852"/>
          </a:xfrm>
        </p:grpSpPr>
        <p:graphicFrame>
          <p:nvGraphicFramePr>
            <p:cNvPr id="42028" name="对象 42027"/>
            <p:cNvGraphicFramePr>
              <a:graphicFrameLocks/>
            </p:cNvGraphicFramePr>
            <p:nvPr/>
          </p:nvGraphicFramePr>
          <p:xfrm>
            <a:off x="1866" y="1595"/>
            <a:ext cx="296" cy="244"/>
          </p:xfrm>
          <a:graphic>
            <a:graphicData uri="http://schemas.openxmlformats.org/presentationml/2006/ole">
              <p:oleObj spid="_x0000_s61444" r:id="rId18" imgW="215526" imgH="177492" progId="Equation.3">
                <p:embed/>
              </p:oleObj>
            </a:graphicData>
          </a:graphic>
        </p:graphicFrame>
        <p:graphicFrame>
          <p:nvGraphicFramePr>
            <p:cNvPr id="42029" name="对象 42028"/>
            <p:cNvGraphicFramePr>
              <a:graphicFrameLocks/>
            </p:cNvGraphicFramePr>
            <p:nvPr/>
          </p:nvGraphicFramePr>
          <p:xfrm>
            <a:off x="2419" y="1028"/>
            <a:ext cx="353" cy="275"/>
          </p:xfrm>
          <a:graphic>
            <a:graphicData uri="http://schemas.openxmlformats.org/presentationml/2006/ole">
              <p:oleObj spid="_x0000_s61443" r:id="rId19" imgW="215619" imgH="202936" progId="Equation.3">
                <p:embed/>
              </p:oleObj>
            </a:graphicData>
          </a:graphic>
        </p:graphicFrame>
        <p:grpSp>
          <p:nvGrpSpPr>
            <p:cNvPr id="42030" name="组合 42029"/>
            <p:cNvGrpSpPr/>
            <p:nvPr/>
          </p:nvGrpSpPr>
          <p:grpSpPr>
            <a:xfrm>
              <a:off x="1930" y="1022"/>
              <a:ext cx="235" cy="390"/>
              <a:chOff x="2109" y="2685"/>
              <a:chExt cx="236" cy="404"/>
            </a:xfrm>
          </p:grpSpPr>
          <p:sp>
            <p:nvSpPr>
              <p:cNvPr id="42031" name="直接连接符 42030"/>
              <p:cNvSpPr/>
              <p:nvPr/>
            </p:nvSpPr>
            <p:spPr>
              <a:xfrm>
                <a:off x="2323" y="2922"/>
                <a:ext cx="0" cy="167"/>
              </a:xfrm>
              <a:prstGeom prst="line">
                <a:avLst/>
              </a:prstGeom>
              <a:ln w="571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032" name="直接连接符 42031"/>
              <p:cNvSpPr/>
              <p:nvPr/>
            </p:nvSpPr>
            <p:spPr>
              <a:xfrm>
                <a:off x="2119" y="2685"/>
                <a:ext cx="0" cy="167"/>
              </a:xfrm>
              <a:prstGeom prst="line">
                <a:avLst/>
              </a:prstGeom>
              <a:ln w="571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033" name="直接连接符 42032"/>
              <p:cNvSpPr/>
              <p:nvPr/>
            </p:nvSpPr>
            <p:spPr>
              <a:xfrm>
                <a:off x="2123" y="2698"/>
                <a:ext cx="222" cy="222"/>
              </a:xfrm>
              <a:prstGeom prst="line">
                <a:avLst/>
              </a:prstGeom>
              <a:ln w="571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034" name="直接连接符 42033"/>
              <p:cNvSpPr/>
              <p:nvPr/>
            </p:nvSpPr>
            <p:spPr>
              <a:xfrm>
                <a:off x="2109" y="2849"/>
                <a:ext cx="222" cy="222"/>
              </a:xfrm>
              <a:prstGeom prst="line">
                <a:avLst/>
              </a:prstGeom>
              <a:ln w="571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42035" name="组合 42034"/>
            <p:cNvGrpSpPr/>
            <p:nvPr/>
          </p:nvGrpSpPr>
          <p:grpSpPr>
            <a:xfrm>
              <a:off x="1908" y="1020"/>
              <a:ext cx="672" cy="852"/>
              <a:chOff x="1908" y="552"/>
              <a:chExt cx="672" cy="852"/>
            </a:xfrm>
          </p:grpSpPr>
          <p:sp>
            <p:nvSpPr>
              <p:cNvPr id="42036" name="直接连接符 42035"/>
              <p:cNvSpPr/>
              <p:nvPr/>
            </p:nvSpPr>
            <p:spPr>
              <a:xfrm>
                <a:off x="1944" y="552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42037" name="直接连接符 42036"/>
              <p:cNvSpPr/>
              <p:nvPr/>
            </p:nvSpPr>
            <p:spPr>
              <a:xfrm>
                <a:off x="2172" y="768"/>
                <a:ext cx="40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42038" name="直接连接符 42037"/>
              <p:cNvSpPr/>
              <p:nvPr/>
            </p:nvSpPr>
            <p:spPr>
              <a:xfrm>
                <a:off x="2136" y="936"/>
                <a:ext cx="0" cy="45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42039" name="直接连接符 42038"/>
              <p:cNvSpPr/>
              <p:nvPr/>
            </p:nvSpPr>
            <p:spPr>
              <a:xfrm>
                <a:off x="1908" y="720"/>
                <a:ext cx="0" cy="68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</p:grpSp>
      <p:graphicFrame>
        <p:nvGraphicFramePr>
          <p:cNvPr id="42040" name="对象 42039"/>
          <p:cNvGraphicFramePr>
            <a:graphicFrameLocks/>
          </p:cNvGraphicFramePr>
          <p:nvPr/>
        </p:nvGraphicFramePr>
        <p:xfrm>
          <a:off x="1447800" y="4181475"/>
          <a:ext cx="2273300" cy="923925"/>
        </p:xfrm>
        <a:graphic>
          <a:graphicData uri="http://schemas.openxmlformats.org/presentationml/2006/ole">
            <p:oleObj spid="_x0000_s61442" r:id="rId20" imgW="1002430" imgH="406048" progId="Equation.3">
              <p:embed/>
            </p:oleObj>
          </a:graphicData>
        </a:graphic>
      </p:graphicFrame>
      <p:graphicFrame>
        <p:nvGraphicFramePr>
          <p:cNvPr id="42041" name="对象 42040"/>
          <p:cNvGraphicFramePr>
            <a:graphicFrameLocks/>
          </p:cNvGraphicFramePr>
          <p:nvPr/>
        </p:nvGraphicFramePr>
        <p:xfrm>
          <a:off x="3805238" y="5392738"/>
          <a:ext cx="5256212" cy="965200"/>
        </p:xfrm>
        <a:graphic>
          <a:graphicData uri="http://schemas.openxmlformats.org/presentationml/2006/ole">
            <p:oleObj spid="_x0000_s61441" r:id="rId21" imgW="2145369" imgH="393529" progId="Equation.3">
              <p:embed/>
            </p:oleObj>
          </a:graphicData>
        </a:graphic>
      </p:graphicFrame>
      <p:sp>
        <p:nvSpPr>
          <p:cNvPr id="42042" name="文本框 42041"/>
          <p:cNvSpPr txBox="1"/>
          <p:nvPr/>
        </p:nvSpPr>
        <p:spPr>
          <a:xfrm>
            <a:off x="4786314" y="785794"/>
            <a:ext cx="2941638" cy="4937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在横波中，产生切变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92950" y="6219825"/>
            <a:ext cx="1905000" cy="457200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pPr lvl="0"/>
              <a:t>27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2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2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  <p:bldP spid="41987" grpId="0"/>
      <p:bldP spid="4204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文本框 43009"/>
          <p:cNvSpPr txBox="1"/>
          <p:nvPr/>
        </p:nvSpPr>
        <p:spPr>
          <a:xfrm>
            <a:off x="476250" y="1801813"/>
            <a:ext cx="8074025" cy="493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①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在同一体元</a:t>
            </a:r>
            <a:r>
              <a:rPr lang="en-US" altLang="zh-CN" sz="2400" b="1" err="1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en-US" altLang="zh-CN" sz="2400" b="1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内， </a:t>
            </a:r>
            <a:r>
              <a:rPr lang="en-US" altLang="zh-CN" sz="2400" b="1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dE</a:t>
            </a:r>
            <a:r>
              <a:rPr lang="en-US" altLang="zh-CN" sz="2400" b="1" baseline="-2500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sz="2400" b="1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 </a:t>
            </a:r>
            <a:r>
              <a:rPr lang="en-US" altLang="zh-CN" sz="2400" b="1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dE</a:t>
            </a:r>
            <a:r>
              <a:rPr lang="en-US" altLang="zh-CN" sz="2400" b="1" baseline="-2500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是同步的。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3011" name="对象 43010"/>
          <p:cNvGraphicFramePr>
            <a:graphicFrameLocks/>
          </p:cNvGraphicFramePr>
          <p:nvPr/>
        </p:nvGraphicFramePr>
        <p:xfrm>
          <a:off x="523875" y="568325"/>
          <a:ext cx="7504113" cy="969963"/>
        </p:xfrm>
        <a:graphic>
          <a:graphicData uri="http://schemas.openxmlformats.org/presentationml/2006/ole">
            <p:oleObj spid="_x0000_s62472" r:id="rId5" imgW="3046678" imgH="393529" progId="Equation.3">
              <p:embed/>
            </p:oleObj>
          </a:graphicData>
        </a:graphic>
      </p:graphicFrame>
      <p:sp>
        <p:nvSpPr>
          <p:cNvPr id="43012" name="文本框 43011"/>
          <p:cNvSpPr txBox="1"/>
          <p:nvPr/>
        </p:nvSpPr>
        <p:spPr>
          <a:xfrm>
            <a:off x="1071538" y="285728"/>
            <a:ext cx="3332162" cy="493712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３、</a:t>
            </a:r>
            <a:r>
              <a:rPr lang="en-US" altLang="zh-CN" sz="2400" b="1" dirty="0" err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dV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内的总波动能量</a:t>
            </a:r>
          </a:p>
        </p:txBody>
      </p:sp>
      <p:sp>
        <p:nvSpPr>
          <p:cNvPr id="43013" name="矩形 43012"/>
          <p:cNvSpPr/>
          <p:nvPr/>
        </p:nvSpPr>
        <p:spPr>
          <a:xfrm>
            <a:off x="515938" y="1266825"/>
            <a:ext cx="2328862" cy="493713"/>
          </a:xfrm>
          <a:prstGeom prst="rect">
            <a:avLst/>
          </a:prstGeom>
          <a:noFill/>
          <a:ln w="38100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以上讨论说明：</a:t>
            </a:r>
          </a:p>
        </p:txBody>
      </p:sp>
      <p:sp>
        <p:nvSpPr>
          <p:cNvPr id="43014" name="矩形 43013"/>
          <p:cNvSpPr/>
          <p:nvPr/>
        </p:nvSpPr>
        <p:spPr>
          <a:xfrm>
            <a:off x="212725" y="4525963"/>
            <a:ext cx="8702675" cy="1714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以横波为例，当体积元的位移最大时（即波峰、波谷处），它附近的介质也沿同一方向产生了几乎相等的位移，使该体积元发生的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相对形变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为零，即此时有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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y/x=0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所以此时体积元的弹性势能为零，而此时体积元的振速也为零，所以动能也为零；</a:t>
            </a: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43015" name="组合 43014"/>
          <p:cNvGrpSpPr/>
          <p:nvPr/>
        </p:nvGrpSpPr>
        <p:grpSpPr>
          <a:xfrm>
            <a:off x="749300" y="2438400"/>
            <a:ext cx="7480300" cy="1819275"/>
            <a:chOff x="384" y="468"/>
            <a:chExt cx="4712" cy="1688"/>
          </a:xfrm>
        </p:grpSpPr>
        <p:sp>
          <p:nvSpPr>
            <p:cNvPr id="43016" name="矩形 43015"/>
            <p:cNvSpPr/>
            <p:nvPr/>
          </p:nvSpPr>
          <p:spPr>
            <a:xfrm>
              <a:off x="384" y="468"/>
              <a:ext cx="4712" cy="1688"/>
            </a:xfrm>
            <a:prstGeom prst="rect">
              <a:avLst/>
            </a:prstGeom>
            <a:solidFill>
              <a:srgbClr val="79FFDC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7" name="任意多边形 43016"/>
            <p:cNvSpPr/>
            <p:nvPr/>
          </p:nvSpPr>
          <p:spPr>
            <a:xfrm rot="100540">
              <a:off x="806" y="804"/>
              <a:ext cx="3266" cy="1192"/>
            </a:xfrm>
            <a:custGeom>
              <a:avLst/>
              <a:gdLst/>
              <a:ahLst/>
              <a:cxnLst/>
              <a:rect l="0" t="0" r="0" b="0"/>
              <a:pathLst>
                <a:path w="3281" h="1233">
                  <a:moveTo>
                    <a:pt x="5" y="1160"/>
                  </a:moveTo>
                  <a:cubicBezTo>
                    <a:pt x="30" y="1144"/>
                    <a:pt x="0" y="1233"/>
                    <a:pt x="155" y="1062"/>
                  </a:cubicBezTo>
                  <a:cubicBezTo>
                    <a:pt x="310" y="891"/>
                    <a:pt x="615" y="117"/>
                    <a:pt x="935" y="132"/>
                  </a:cubicBezTo>
                  <a:cubicBezTo>
                    <a:pt x="1255" y="147"/>
                    <a:pt x="1730" y="1146"/>
                    <a:pt x="2075" y="1152"/>
                  </a:cubicBezTo>
                  <a:cubicBezTo>
                    <a:pt x="2420" y="1158"/>
                    <a:pt x="2802" y="332"/>
                    <a:pt x="3003" y="166"/>
                  </a:cubicBezTo>
                  <a:cubicBezTo>
                    <a:pt x="3204" y="0"/>
                    <a:pt x="3223" y="157"/>
                    <a:pt x="3281" y="155"/>
                  </a:cubicBezTo>
                </a:path>
              </a:pathLst>
            </a:custGeom>
            <a:noFill/>
            <a:ln w="28575" cap="flat" cmpd="sng">
              <a:solidFill>
                <a:srgbClr val="F07E00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8" name="直接连接符 43017"/>
            <p:cNvSpPr/>
            <p:nvPr/>
          </p:nvSpPr>
          <p:spPr>
            <a:xfrm flipV="1">
              <a:off x="518" y="1521"/>
              <a:ext cx="44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3019" name="直接连接符 43018"/>
            <p:cNvSpPr/>
            <p:nvPr/>
          </p:nvSpPr>
          <p:spPr>
            <a:xfrm flipV="1">
              <a:off x="1183" y="512"/>
              <a:ext cx="0" cy="15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3020" name="任意多边形 43019"/>
            <p:cNvSpPr/>
            <p:nvPr/>
          </p:nvSpPr>
          <p:spPr>
            <a:xfrm rot="100540">
              <a:off x="803" y="962"/>
              <a:ext cx="3266" cy="1192"/>
            </a:xfrm>
            <a:custGeom>
              <a:avLst/>
              <a:gdLst/>
              <a:ahLst/>
              <a:cxnLst/>
              <a:rect l="0" t="0" r="0" b="0"/>
              <a:pathLst>
                <a:path w="3281" h="1233">
                  <a:moveTo>
                    <a:pt x="5" y="1160"/>
                  </a:moveTo>
                  <a:cubicBezTo>
                    <a:pt x="30" y="1144"/>
                    <a:pt x="0" y="1233"/>
                    <a:pt x="155" y="1062"/>
                  </a:cubicBezTo>
                  <a:cubicBezTo>
                    <a:pt x="310" y="891"/>
                    <a:pt x="615" y="117"/>
                    <a:pt x="935" y="132"/>
                  </a:cubicBezTo>
                  <a:cubicBezTo>
                    <a:pt x="1255" y="147"/>
                    <a:pt x="1730" y="1146"/>
                    <a:pt x="2075" y="1152"/>
                  </a:cubicBezTo>
                  <a:cubicBezTo>
                    <a:pt x="2420" y="1158"/>
                    <a:pt x="2802" y="332"/>
                    <a:pt x="3003" y="166"/>
                  </a:cubicBezTo>
                  <a:cubicBezTo>
                    <a:pt x="3204" y="0"/>
                    <a:pt x="3223" y="157"/>
                    <a:pt x="3281" y="155"/>
                  </a:cubicBezTo>
                </a:path>
              </a:pathLst>
            </a:custGeom>
            <a:noFill/>
            <a:ln w="28575" cap="flat" cmpd="sng">
              <a:solidFill>
                <a:srgbClr val="F07E00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3021" name="对象 43020"/>
            <p:cNvGraphicFramePr>
              <a:graphicFrameLocks/>
            </p:cNvGraphicFramePr>
            <p:nvPr/>
          </p:nvGraphicFramePr>
          <p:xfrm>
            <a:off x="4615" y="1573"/>
            <a:ext cx="176" cy="197"/>
          </p:xfrm>
          <a:graphic>
            <a:graphicData uri="http://schemas.openxmlformats.org/presentationml/2006/ole">
              <p:oleObj spid="_x0000_s62471" r:id="rId6" imgW="126725" imgH="139397" progId="Equation.3">
                <p:embed/>
              </p:oleObj>
            </a:graphicData>
          </a:graphic>
        </p:graphicFrame>
        <p:graphicFrame>
          <p:nvGraphicFramePr>
            <p:cNvPr id="43022" name="对象 43021"/>
            <p:cNvGraphicFramePr>
              <a:graphicFrameLocks/>
            </p:cNvGraphicFramePr>
            <p:nvPr/>
          </p:nvGraphicFramePr>
          <p:xfrm>
            <a:off x="851" y="534"/>
            <a:ext cx="197" cy="231"/>
          </p:xfrm>
          <a:graphic>
            <a:graphicData uri="http://schemas.openxmlformats.org/presentationml/2006/ole">
              <p:oleObj spid="_x0000_s62470" r:id="rId7" imgW="139518" imgH="164885" progId="Equation.3">
                <p:embed/>
              </p:oleObj>
            </a:graphicData>
          </a:graphic>
        </p:graphicFrame>
        <p:graphicFrame>
          <p:nvGraphicFramePr>
            <p:cNvPr id="43023" name="对象 43022"/>
            <p:cNvGraphicFramePr>
              <a:graphicFrameLocks/>
            </p:cNvGraphicFramePr>
            <p:nvPr/>
          </p:nvGraphicFramePr>
          <p:xfrm>
            <a:off x="1219" y="1573"/>
            <a:ext cx="218" cy="244"/>
          </p:xfrm>
          <a:graphic>
            <a:graphicData uri="http://schemas.openxmlformats.org/presentationml/2006/ole">
              <p:oleObj spid="_x0000_s62469" r:id="rId8" imgW="126725" imgH="139397" progId="Equation.3">
                <p:embed/>
              </p:oleObj>
            </a:graphicData>
          </a:graphic>
        </p:graphicFrame>
      </p:grpSp>
      <p:grpSp>
        <p:nvGrpSpPr>
          <p:cNvPr id="43025" name="组合 43024"/>
          <p:cNvGrpSpPr/>
          <p:nvPr/>
        </p:nvGrpSpPr>
        <p:grpSpPr>
          <a:xfrm>
            <a:off x="3573463" y="3408363"/>
            <a:ext cx="1438275" cy="919162"/>
            <a:chOff x="1866" y="1020"/>
            <a:chExt cx="906" cy="852"/>
          </a:xfrm>
        </p:grpSpPr>
        <p:graphicFrame>
          <p:nvGraphicFramePr>
            <p:cNvPr id="43026" name="对象 43025"/>
            <p:cNvGraphicFramePr>
              <a:graphicFrameLocks/>
            </p:cNvGraphicFramePr>
            <p:nvPr/>
          </p:nvGraphicFramePr>
          <p:xfrm>
            <a:off x="1866" y="1595"/>
            <a:ext cx="296" cy="244"/>
          </p:xfrm>
          <a:graphic>
            <a:graphicData uri="http://schemas.openxmlformats.org/presentationml/2006/ole">
              <p:oleObj spid="_x0000_s62468" r:id="rId9" imgW="215526" imgH="177492" progId="Equation.3">
                <p:embed/>
              </p:oleObj>
            </a:graphicData>
          </a:graphic>
        </p:graphicFrame>
        <p:graphicFrame>
          <p:nvGraphicFramePr>
            <p:cNvPr id="43027" name="对象 43026"/>
            <p:cNvGraphicFramePr>
              <a:graphicFrameLocks/>
            </p:cNvGraphicFramePr>
            <p:nvPr/>
          </p:nvGraphicFramePr>
          <p:xfrm>
            <a:off x="2419" y="1028"/>
            <a:ext cx="353" cy="275"/>
          </p:xfrm>
          <a:graphic>
            <a:graphicData uri="http://schemas.openxmlformats.org/presentationml/2006/ole">
              <p:oleObj spid="_x0000_s62467" r:id="rId10" imgW="215619" imgH="202936" progId="Equation.3">
                <p:embed/>
              </p:oleObj>
            </a:graphicData>
          </a:graphic>
        </p:graphicFrame>
        <p:grpSp>
          <p:nvGrpSpPr>
            <p:cNvPr id="43028" name="组合 43027"/>
            <p:cNvGrpSpPr/>
            <p:nvPr/>
          </p:nvGrpSpPr>
          <p:grpSpPr>
            <a:xfrm>
              <a:off x="1930" y="1022"/>
              <a:ext cx="235" cy="390"/>
              <a:chOff x="2109" y="2685"/>
              <a:chExt cx="236" cy="404"/>
            </a:xfrm>
          </p:grpSpPr>
          <p:sp>
            <p:nvSpPr>
              <p:cNvPr id="43029" name="直接连接符 43028"/>
              <p:cNvSpPr/>
              <p:nvPr/>
            </p:nvSpPr>
            <p:spPr>
              <a:xfrm>
                <a:off x="2323" y="2922"/>
                <a:ext cx="0" cy="167"/>
              </a:xfrm>
              <a:prstGeom prst="line">
                <a:avLst/>
              </a:prstGeom>
              <a:ln w="571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3030" name="直接连接符 43029"/>
              <p:cNvSpPr/>
              <p:nvPr/>
            </p:nvSpPr>
            <p:spPr>
              <a:xfrm>
                <a:off x="2119" y="2685"/>
                <a:ext cx="0" cy="167"/>
              </a:xfrm>
              <a:prstGeom prst="line">
                <a:avLst/>
              </a:prstGeom>
              <a:ln w="571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3031" name="直接连接符 43030"/>
              <p:cNvSpPr/>
              <p:nvPr/>
            </p:nvSpPr>
            <p:spPr>
              <a:xfrm>
                <a:off x="2123" y="2698"/>
                <a:ext cx="222" cy="222"/>
              </a:xfrm>
              <a:prstGeom prst="line">
                <a:avLst/>
              </a:prstGeom>
              <a:ln w="571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3032" name="直接连接符 43031"/>
              <p:cNvSpPr/>
              <p:nvPr/>
            </p:nvSpPr>
            <p:spPr>
              <a:xfrm>
                <a:off x="2109" y="2849"/>
                <a:ext cx="222" cy="222"/>
              </a:xfrm>
              <a:prstGeom prst="line">
                <a:avLst/>
              </a:prstGeom>
              <a:ln w="571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43033" name="组合 43032"/>
            <p:cNvGrpSpPr/>
            <p:nvPr/>
          </p:nvGrpSpPr>
          <p:grpSpPr>
            <a:xfrm>
              <a:off x="1908" y="1020"/>
              <a:ext cx="672" cy="852"/>
              <a:chOff x="1908" y="552"/>
              <a:chExt cx="672" cy="852"/>
            </a:xfrm>
          </p:grpSpPr>
          <p:sp>
            <p:nvSpPr>
              <p:cNvPr id="43034" name="直接连接符 43033"/>
              <p:cNvSpPr/>
              <p:nvPr/>
            </p:nvSpPr>
            <p:spPr>
              <a:xfrm>
                <a:off x="1944" y="552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43035" name="直接连接符 43034"/>
              <p:cNvSpPr/>
              <p:nvPr/>
            </p:nvSpPr>
            <p:spPr>
              <a:xfrm>
                <a:off x="2172" y="768"/>
                <a:ext cx="40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43036" name="直接连接符 43035"/>
              <p:cNvSpPr/>
              <p:nvPr/>
            </p:nvSpPr>
            <p:spPr>
              <a:xfrm>
                <a:off x="2136" y="936"/>
                <a:ext cx="0" cy="45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43037" name="直接连接符 43036"/>
              <p:cNvSpPr/>
              <p:nvPr/>
            </p:nvSpPr>
            <p:spPr>
              <a:xfrm>
                <a:off x="1908" y="720"/>
                <a:ext cx="0" cy="68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43038" name="组合 43037"/>
          <p:cNvGrpSpPr/>
          <p:nvPr/>
        </p:nvGrpSpPr>
        <p:grpSpPr>
          <a:xfrm>
            <a:off x="2736850" y="2789238"/>
            <a:ext cx="1214438" cy="817562"/>
            <a:chOff x="1713" y="1392"/>
            <a:chExt cx="765" cy="515"/>
          </a:xfrm>
        </p:grpSpPr>
        <p:sp>
          <p:nvSpPr>
            <p:cNvPr id="43039" name="直接连接符 43038"/>
            <p:cNvSpPr/>
            <p:nvPr/>
          </p:nvSpPr>
          <p:spPr>
            <a:xfrm>
              <a:off x="1728" y="1504"/>
              <a:ext cx="0" cy="373"/>
            </a:xfrm>
            <a:prstGeom prst="line">
              <a:avLst/>
            </a:prstGeom>
            <a:ln w="6350" cap="flat" cmpd="sng">
              <a:solidFill>
                <a:schemeClr val="accent2"/>
              </a:solidFill>
              <a:prstDash val="dash"/>
              <a:headEnd type="none" w="med" len="med"/>
              <a:tailEnd type="none" w="med" len="med"/>
            </a:ln>
          </p:spPr>
        </p:sp>
        <p:grpSp>
          <p:nvGrpSpPr>
            <p:cNvPr id="43040" name="组合 43039"/>
            <p:cNvGrpSpPr/>
            <p:nvPr/>
          </p:nvGrpSpPr>
          <p:grpSpPr>
            <a:xfrm>
              <a:off x="1713" y="1392"/>
              <a:ext cx="765" cy="515"/>
              <a:chOff x="1713" y="1392"/>
              <a:chExt cx="765" cy="515"/>
            </a:xfrm>
          </p:grpSpPr>
          <p:sp>
            <p:nvSpPr>
              <p:cNvPr id="43041" name="直接连接符 43040"/>
              <p:cNvSpPr/>
              <p:nvPr/>
            </p:nvSpPr>
            <p:spPr>
              <a:xfrm>
                <a:off x="1879" y="1534"/>
                <a:ext cx="0" cy="373"/>
              </a:xfrm>
              <a:prstGeom prst="line">
                <a:avLst/>
              </a:prstGeom>
              <a:ln w="6350" cap="flat" cmpd="sng">
                <a:solidFill>
                  <a:schemeClr val="accent2"/>
                </a:solidFill>
                <a:prstDash val="dash"/>
                <a:headEnd type="none" w="med" len="med"/>
                <a:tailEnd type="none" w="med" len="med"/>
              </a:ln>
            </p:spPr>
          </p:sp>
          <p:grpSp>
            <p:nvGrpSpPr>
              <p:cNvPr id="43042" name="组合 43041"/>
              <p:cNvGrpSpPr/>
              <p:nvPr/>
            </p:nvGrpSpPr>
            <p:grpSpPr>
              <a:xfrm>
                <a:off x="1713" y="1392"/>
                <a:ext cx="765" cy="493"/>
                <a:chOff x="1713" y="1392"/>
                <a:chExt cx="765" cy="493"/>
              </a:xfrm>
            </p:grpSpPr>
            <p:sp>
              <p:nvSpPr>
                <p:cNvPr id="43043" name="矩形 43042"/>
                <p:cNvSpPr/>
                <p:nvPr/>
              </p:nvSpPr>
              <p:spPr>
                <a:xfrm>
                  <a:off x="1728" y="1472"/>
                  <a:ext cx="149" cy="77"/>
                </a:xfrm>
                <a:prstGeom prst="rect">
                  <a:avLst/>
                </a:prstGeom>
                <a:noFill/>
                <a:ln w="57150" cap="flat" cmpd="sng">
                  <a:solidFill>
                    <a:schemeClr val="accent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3044" name="对象 43043"/>
                <p:cNvGraphicFramePr>
                  <a:graphicFrameLocks/>
                </p:cNvGraphicFramePr>
                <p:nvPr/>
              </p:nvGraphicFramePr>
              <p:xfrm>
                <a:off x="1713" y="1729"/>
                <a:ext cx="189" cy="156"/>
              </p:xfrm>
              <a:graphic>
                <a:graphicData uri="http://schemas.openxmlformats.org/presentationml/2006/ole">
                  <p:oleObj spid="_x0000_s62466" r:id="rId11" imgW="215526" imgH="177492" progId="Equation.3">
                    <p:embed/>
                  </p:oleObj>
                </a:graphicData>
              </a:graphic>
            </p:graphicFrame>
            <p:sp>
              <p:nvSpPr>
                <p:cNvPr id="43045" name="直接连接符 43044"/>
                <p:cNvSpPr/>
                <p:nvPr/>
              </p:nvSpPr>
              <p:spPr>
                <a:xfrm flipV="1">
                  <a:off x="1833" y="1470"/>
                  <a:ext cx="309" cy="1"/>
                </a:xfrm>
                <a:prstGeom prst="line">
                  <a:avLst/>
                </a:prstGeom>
                <a:ln w="12700" cap="flat" cmpd="sng">
                  <a:solidFill>
                    <a:schemeClr val="accent2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graphicFrame>
              <p:nvGraphicFramePr>
                <p:cNvPr id="43046" name="对象 43045"/>
                <p:cNvGraphicFramePr>
                  <a:graphicFrameLocks/>
                </p:cNvGraphicFramePr>
                <p:nvPr/>
              </p:nvGraphicFramePr>
              <p:xfrm>
                <a:off x="2066" y="1392"/>
                <a:ext cx="412" cy="188"/>
              </p:xfrm>
              <a:graphic>
                <a:graphicData uri="http://schemas.openxmlformats.org/presentationml/2006/ole">
                  <p:oleObj spid="_x0000_s62465" r:id="rId12" imgW="444114" imgH="203024" progId="Equation.3">
                    <p:embed/>
                  </p:oleObj>
                </a:graphicData>
              </a:graphic>
            </p:graphicFrame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92950" y="6219825"/>
            <a:ext cx="1905000" cy="457200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pPr lvl="0"/>
              <a:t>28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2" grpId="0"/>
      <p:bldP spid="43013" grpId="0"/>
      <p:bldP spid="430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71" name="矩形 44070"/>
          <p:cNvSpPr/>
          <p:nvPr/>
        </p:nvSpPr>
        <p:spPr>
          <a:xfrm>
            <a:off x="714348" y="928670"/>
            <a:ext cx="8215369" cy="904863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相反地，当体积元处在位移为零处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即平衡位置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时，振速、相对形变均最大，所以弹性势能和动能都同时达到最大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值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4072" name="矩形 44071"/>
          <p:cNvSpPr/>
          <p:nvPr/>
        </p:nvSpPr>
        <p:spPr>
          <a:xfrm>
            <a:off x="412751" y="4314829"/>
            <a:ext cx="8448675" cy="13087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对任一介质体积元来说，不断从波源方向的介质中吸收能量，又不断地向后面的介质传递能量。这说明波动是传递能量的一种方式，且能量传播的速度就是波速。</a:t>
            </a:r>
          </a:p>
        </p:txBody>
      </p:sp>
      <p:graphicFrame>
        <p:nvGraphicFramePr>
          <p:cNvPr id="44073" name="对象 44072"/>
          <p:cNvGraphicFramePr>
            <a:graphicFrameLocks/>
          </p:cNvGraphicFramePr>
          <p:nvPr/>
        </p:nvGraphicFramePr>
        <p:xfrm>
          <a:off x="1177926" y="3414717"/>
          <a:ext cx="6178550" cy="930275"/>
        </p:xfrm>
        <a:graphic>
          <a:graphicData uri="http://schemas.openxmlformats.org/presentationml/2006/ole">
            <p:oleObj spid="_x0000_s63489" r:id="rId4" imgW="2259619" imgH="393529" progId="Equation.3">
              <p:embed/>
            </p:oleObj>
          </a:graphicData>
        </a:graphic>
      </p:graphicFrame>
      <p:sp>
        <p:nvSpPr>
          <p:cNvPr id="44074" name="矩形 44073"/>
          <p:cNvSpPr/>
          <p:nvPr/>
        </p:nvSpPr>
        <p:spPr>
          <a:xfrm>
            <a:off x="322263" y="2844804"/>
            <a:ext cx="6931025" cy="493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② 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体元</a:t>
            </a:r>
            <a:r>
              <a:rPr lang="en-US" altLang="zh-CN" sz="2400" b="1" err="1">
                <a:latin typeface="Times New Roman" panose="02020603050405020304" pitchFamily="18" charset="0"/>
                <a:ea typeface="黑体" panose="02010609060101010101" pitchFamily="49" charset="-122"/>
              </a:rPr>
              <a:t>dV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内的机械能不守恒，且作周期性变化。</a:t>
            </a:r>
          </a:p>
        </p:txBody>
      </p:sp>
      <p:sp>
        <p:nvSpPr>
          <p:cNvPr id="44075" name="矩形 44074"/>
          <p:cNvSpPr/>
          <p:nvPr/>
        </p:nvSpPr>
        <p:spPr>
          <a:xfrm>
            <a:off x="1133476" y="5768979"/>
            <a:ext cx="4145280" cy="497205"/>
          </a:xfrm>
          <a:prstGeom prst="rect">
            <a:avLst/>
          </a:prstGeom>
          <a:noFill/>
          <a:ln w="38100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孤立的谐振子系统能量守恒。</a:t>
            </a:r>
          </a:p>
        </p:txBody>
      </p:sp>
      <p:sp>
        <p:nvSpPr>
          <p:cNvPr id="44076" name="矩形 44075"/>
          <p:cNvSpPr/>
          <p:nvPr/>
        </p:nvSpPr>
        <p:spPr>
          <a:xfrm>
            <a:off x="412751" y="1885954"/>
            <a:ext cx="8534400" cy="90297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这与孤立的谐振子系统不相同，孤立的谐振子系统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振动过程中系统的动能和势能相互转换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且总能保持不变。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71" grpId="0"/>
      <p:bldP spid="44072" grpId="0"/>
      <p:bldP spid="44074" grpId="0"/>
      <p:bldP spid="44075" grpId="0"/>
      <p:bldP spid="4407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1000100" y="214290"/>
            <a:ext cx="7286676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 sz="32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简谐波中质点的速度和加速度</a:t>
            </a:r>
            <a:endParaRPr kumimoji="1" lang="zh-CN" altLang="en-US" sz="32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4042" name="Object 10"/>
          <p:cNvGraphicFramePr>
            <a:graphicFrameLocks noChangeAspect="1"/>
          </p:cNvGraphicFramePr>
          <p:nvPr/>
        </p:nvGraphicFramePr>
        <p:xfrm>
          <a:off x="1285852" y="3286124"/>
          <a:ext cx="5484812" cy="1041400"/>
        </p:xfrm>
        <a:graphic>
          <a:graphicData uri="http://schemas.openxmlformats.org/presentationml/2006/ole">
            <p:oleObj spid="_x0000_s37904" name="Equation" r:id="rId3" imgW="3681402" imgH="723586" progId="Equation.3">
              <p:embed/>
            </p:oleObj>
          </a:graphicData>
        </a:graphic>
      </p:graphicFrame>
      <p:graphicFrame>
        <p:nvGraphicFramePr>
          <p:cNvPr id="44043" name="Object 11"/>
          <p:cNvGraphicFramePr>
            <a:graphicFrameLocks noChangeAspect="1"/>
          </p:cNvGraphicFramePr>
          <p:nvPr/>
        </p:nvGraphicFramePr>
        <p:xfrm>
          <a:off x="1142976" y="4429132"/>
          <a:ext cx="6170612" cy="1131887"/>
        </p:xfrm>
        <a:graphic>
          <a:graphicData uri="http://schemas.openxmlformats.org/presentationml/2006/ole">
            <p:oleObj spid="_x0000_s37905" name="Equation" r:id="rId4" imgW="4062237" imgH="761669" progId="Equation.3">
              <p:embed/>
            </p:oleObj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2643174" y="1071546"/>
          <a:ext cx="4214813" cy="1154112"/>
        </p:xfrm>
        <a:graphic>
          <a:graphicData uri="http://schemas.openxmlformats.org/presentationml/2006/ole">
            <p:oleObj spid="_x0000_s37906" name="公式" r:id="rId5" imgW="1435100" imgH="393700" progId="Equation.3">
              <p:embed/>
            </p:oleObj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785786" y="1142984"/>
            <a:ext cx="1622425" cy="579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0" scaled="1"/>
          </a:gradFill>
          <a:ln w="127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波函数</a:t>
            </a:r>
          </a:p>
        </p:txBody>
      </p:sp>
      <p:sp>
        <p:nvSpPr>
          <p:cNvPr id="14" name="Text Box 75"/>
          <p:cNvSpPr txBox="1">
            <a:spLocks noChangeArrowheads="1"/>
          </p:cNvSpPr>
          <p:nvPr/>
        </p:nvSpPr>
        <p:spPr bwMode="auto">
          <a:xfrm>
            <a:off x="714348" y="2500306"/>
            <a:ext cx="5613400" cy="6047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kumimoji="1"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质点的振动速度，</a:t>
            </a:r>
            <a:r>
              <a:rPr kumimoji="1"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加速度：</a:t>
            </a:r>
            <a:endParaRPr kumimoji="1"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/>
          <p:nvPr/>
        </p:nvGrpSpPr>
        <p:grpSpPr bwMode="auto">
          <a:xfrm>
            <a:off x="1000100" y="1455248"/>
            <a:ext cx="7620000" cy="2374900"/>
            <a:chOff x="480" y="2544"/>
            <a:chExt cx="4800" cy="1496"/>
          </a:xfrm>
        </p:grpSpPr>
        <p:sp>
          <p:nvSpPr>
            <p:cNvPr id="25609" name="Rectangle 9"/>
            <p:cNvSpPr>
              <a:spLocks noChangeArrowheads="1"/>
            </p:cNvSpPr>
            <p:nvPr/>
          </p:nvSpPr>
          <p:spPr bwMode="auto">
            <a:xfrm>
              <a:off x="480" y="2544"/>
              <a:ext cx="4800" cy="14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0" name="Line 10"/>
            <p:cNvSpPr>
              <a:spLocks noChangeShapeType="1"/>
            </p:cNvSpPr>
            <p:nvPr/>
          </p:nvSpPr>
          <p:spPr bwMode="auto">
            <a:xfrm>
              <a:off x="1008" y="3120"/>
              <a:ext cx="864" cy="0"/>
            </a:xfrm>
            <a:prstGeom prst="line">
              <a:avLst/>
            </a:prstGeom>
            <a:noFill/>
            <a:ln w="12700">
              <a:solidFill>
                <a:srgbClr val="FF33CC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1" name="Text Box 11"/>
            <p:cNvSpPr txBox="1">
              <a:spLocks noChangeArrowheads="1"/>
            </p:cNvSpPr>
            <p:nvPr/>
          </p:nvSpPr>
          <p:spPr bwMode="auto">
            <a:xfrm>
              <a:off x="4771" y="2777"/>
              <a:ext cx="420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800" b="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graphicFrame>
          <p:nvGraphicFramePr>
            <p:cNvPr id="25612" name="Object 12"/>
            <p:cNvGraphicFramePr>
              <a:graphicFrameLocks noChangeAspect="1"/>
            </p:cNvGraphicFramePr>
            <p:nvPr/>
          </p:nvGraphicFramePr>
          <p:xfrm>
            <a:off x="1200" y="3072"/>
            <a:ext cx="336" cy="282"/>
          </p:xfrm>
          <a:graphic>
            <a:graphicData uri="http://schemas.openxmlformats.org/presentationml/2006/ole">
              <p:oleObj spid="_x0000_s38921" name="Equation" r:id="rId3" imgW="126725" imgH="139397" progId="Equation.3">
                <p:embed/>
              </p:oleObj>
            </a:graphicData>
          </a:graphic>
        </p:graphicFrame>
        <p:sp>
          <p:nvSpPr>
            <p:cNvPr id="25613" name="AutoShape 13"/>
            <p:cNvSpPr>
              <a:spLocks noChangeArrowheads="1"/>
            </p:cNvSpPr>
            <p:nvPr/>
          </p:nvSpPr>
          <p:spPr bwMode="auto">
            <a:xfrm>
              <a:off x="995" y="2736"/>
              <a:ext cx="3102" cy="279"/>
            </a:xfrm>
            <a:prstGeom prst="cube">
              <a:avLst>
                <a:gd name="adj" fmla="val 47134"/>
              </a:avLst>
            </a:prstGeom>
            <a:noFill/>
            <a:ln w="22225">
              <a:solidFill>
                <a:srgbClr val="0066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4" name="AutoShape 14"/>
            <p:cNvSpPr>
              <a:spLocks noChangeArrowheads="1"/>
            </p:cNvSpPr>
            <p:nvPr/>
          </p:nvSpPr>
          <p:spPr bwMode="auto">
            <a:xfrm>
              <a:off x="1862" y="2736"/>
              <a:ext cx="821" cy="279"/>
            </a:xfrm>
            <a:prstGeom prst="cube">
              <a:avLst>
                <a:gd name="adj" fmla="val 47134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5" name="Line 15"/>
            <p:cNvSpPr>
              <a:spLocks noChangeShapeType="1"/>
            </p:cNvSpPr>
            <p:nvPr/>
          </p:nvSpPr>
          <p:spPr bwMode="auto">
            <a:xfrm>
              <a:off x="995" y="3015"/>
              <a:ext cx="37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6" name="Text Box 16"/>
            <p:cNvSpPr txBox="1">
              <a:spLocks noChangeArrowheads="1"/>
            </p:cNvSpPr>
            <p:nvPr/>
          </p:nvSpPr>
          <p:spPr bwMode="auto">
            <a:xfrm>
              <a:off x="672" y="2928"/>
              <a:ext cx="278" cy="32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0" i="1"/>
                <a:t>O</a:t>
              </a:r>
            </a:p>
          </p:txBody>
        </p:sp>
        <p:sp>
          <p:nvSpPr>
            <p:cNvPr id="25617" name="Line 17"/>
            <p:cNvSpPr>
              <a:spLocks noChangeShapeType="1"/>
            </p:cNvSpPr>
            <p:nvPr/>
          </p:nvSpPr>
          <p:spPr bwMode="auto">
            <a:xfrm>
              <a:off x="1872" y="3120"/>
              <a:ext cx="672" cy="0"/>
            </a:xfrm>
            <a:prstGeom prst="line">
              <a:avLst/>
            </a:prstGeom>
            <a:noFill/>
            <a:ln w="12700">
              <a:solidFill>
                <a:srgbClr val="FF33CC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18" name="Object 18"/>
            <p:cNvGraphicFramePr>
              <a:graphicFrameLocks noChangeAspect="1"/>
            </p:cNvGraphicFramePr>
            <p:nvPr/>
          </p:nvGraphicFramePr>
          <p:xfrm>
            <a:off x="1968" y="3072"/>
            <a:ext cx="396" cy="281"/>
          </p:xfrm>
          <a:graphic>
            <a:graphicData uri="http://schemas.openxmlformats.org/presentationml/2006/ole">
              <p:oleObj spid="_x0000_s38920" name="Equation" r:id="rId4" imgW="190170" imgH="177492" progId="Equation.3">
                <p:embed/>
              </p:oleObj>
            </a:graphicData>
          </a:graphic>
        </p:graphicFrame>
        <p:sp>
          <p:nvSpPr>
            <p:cNvPr id="25619" name="Text Box 19"/>
            <p:cNvSpPr txBox="1">
              <a:spLocks noChangeArrowheads="1"/>
            </p:cNvSpPr>
            <p:nvPr/>
          </p:nvSpPr>
          <p:spPr bwMode="auto">
            <a:xfrm>
              <a:off x="4771" y="3370"/>
              <a:ext cx="365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800" b="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5620" name="AutoShape 20"/>
            <p:cNvSpPr>
              <a:spLocks noChangeArrowheads="1"/>
            </p:cNvSpPr>
            <p:nvPr/>
          </p:nvSpPr>
          <p:spPr bwMode="auto">
            <a:xfrm>
              <a:off x="995" y="3328"/>
              <a:ext cx="3102" cy="279"/>
            </a:xfrm>
            <a:prstGeom prst="cube">
              <a:avLst>
                <a:gd name="adj" fmla="val 47134"/>
              </a:avLst>
            </a:prstGeom>
            <a:noFill/>
            <a:ln w="22225">
              <a:solidFill>
                <a:srgbClr val="0066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1" name="AutoShape 21"/>
            <p:cNvSpPr>
              <a:spLocks noChangeArrowheads="1"/>
            </p:cNvSpPr>
            <p:nvPr/>
          </p:nvSpPr>
          <p:spPr bwMode="auto">
            <a:xfrm>
              <a:off x="2227" y="3328"/>
              <a:ext cx="1085" cy="279"/>
            </a:xfrm>
            <a:prstGeom prst="cube">
              <a:avLst>
                <a:gd name="adj" fmla="val 47134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2" name="Line 22"/>
            <p:cNvSpPr>
              <a:spLocks noChangeShapeType="1"/>
            </p:cNvSpPr>
            <p:nvPr/>
          </p:nvSpPr>
          <p:spPr bwMode="auto">
            <a:xfrm>
              <a:off x="995" y="3607"/>
              <a:ext cx="37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3" name="Text Box 23"/>
            <p:cNvSpPr txBox="1">
              <a:spLocks noChangeArrowheads="1"/>
            </p:cNvSpPr>
            <p:nvPr/>
          </p:nvSpPr>
          <p:spPr bwMode="auto">
            <a:xfrm>
              <a:off x="672" y="3504"/>
              <a:ext cx="277" cy="32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0" i="1"/>
                <a:t>O</a:t>
              </a:r>
            </a:p>
          </p:txBody>
        </p:sp>
        <p:sp>
          <p:nvSpPr>
            <p:cNvPr id="25624" name="Line 24"/>
            <p:cNvSpPr>
              <a:spLocks noChangeShapeType="1"/>
            </p:cNvSpPr>
            <p:nvPr/>
          </p:nvSpPr>
          <p:spPr bwMode="auto">
            <a:xfrm>
              <a:off x="1862" y="3692"/>
              <a:ext cx="3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25" name="Object 25"/>
            <p:cNvGraphicFramePr>
              <a:graphicFrameLocks noChangeAspect="1"/>
            </p:cNvGraphicFramePr>
            <p:nvPr/>
          </p:nvGraphicFramePr>
          <p:xfrm>
            <a:off x="1908" y="3692"/>
            <a:ext cx="348" cy="314"/>
          </p:xfrm>
          <a:graphic>
            <a:graphicData uri="http://schemas.openxmlformats.org/presentationml/2006/ole">
              <p:oleObj spid="_x0000_s38919" name="Equation" r:id="rId5" imgW="139518" imgH="164885" progId="Equation.3">
                <p:embed/>
              </p:oleObj>
            </a:graphicData>
          </a:graphic>
        </p:graphicFrame>
        <p:sp>
          <p:nvSpPr>
            <p:cNvPr id="25626" name="Line 26"/>
            <p:cNvSpPr>
              <a:spLocks noChangeShapeType="1"/>
            </p:cNvSpPr>
            <p:nvPr/>
          </p:nvSpPr>
          <p:spPr bwMode="auto">
            <a:xfrm>
              <a:off x="1862" y="3030"/>
              <a:ext cx="0" cy="8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7" name="Line 27"/>
            <p:cNvSpPr>
              <a:spLocks noChangeShapeType="1"/>
            </p:cNvSpPr>
            <p:nvPr/>
          </p:nvSpPr>
          <p:spPr bwMode="auto">
            <a:xfrm>
              <a:off x="2551" y="3030"/>
              <a:ext cx="0" cy="8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8" name="Line 28"/>
            <p:cNvSpPr>
              <a:spLocks noChangeShapeType="1"/>
            </p:cNvSpPr>
            <p:nvPr/>
          </p:nvSpPr>
          <p:spPr bwMode="auto">
            <a:xfrm>
              <a:off x="2227" y="3518"/>
              <a:ext cx="0" cy="3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9" name="Line 29"/>
            <p:cNvSpPr>
              <a:spLocks noChangeShapeType="1"/>
            </p:cNvSpPr>
            <p:nvPr/>
          </p:nvSpPr>
          <p:spPr bwMode="auto">
            <a:xfrm>
              <a:off x="3168" y="3518"/>
              <a:ext cx="0" cy="3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0" name="Line 30"/>
            <p:cNvSpPr>
              <a:spLocks noChangeShapeType="1"/>
            </p:cNvSpPr>
            <p:nvPr/>
          </p:nvSpPr>
          <p:spPr bwMode="auto">
            <a:xfrm>
              <a:off x="995" y="2891"/>
              <a:ext cx="0" cy="3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1" name="Line 31"/>
            <p:cNvSpPr>
              <a:spLocks noChangeShapeType="1"/>
            </p:cNvSpPr>
            <p:nvPr/>
          </p:nvSpPr>
          <p:spPr bwMode="auto">
            <a:xfrm>
              <a:off x="2544" y="3692"/>
              <a:ext cx="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32" name="Object 32"/>
            <p:cNvGraphicFramePr>
              <a:graphicFrameLocks noChangeAspect="1"/>
            </p:cNvGraphicFramePr>
            <p:nvPr/>
          </p:nvGraphicFramePr>
          <p:xfrm>
            <a:off x="2400" y="3701"/>
            <a:ext cx="912" cy="339"/>
          </p:xfrm>
          <a:graphic>
            <a:graphicData uri="http://schemas.openxmlformats.org/presentationml/2006/ole">
              <p:oleObj spid="_x0000_s38918" name="Equation" r:id="rId6" imgW="418737" imgH="203024" progId="Equation.3">
                <p:embed/>
              </p:oleObj>
            </a:graphicData>
          </a:graphic>
        </p:graphicFrame>
      </p:grpSp>
      <p:sp>
        <p:nvSpPr>
          <p:cNvPr id="25637" name="Text Box 37"/>
          <p:cNvSpPr txBox="1">
            <a:spLocks noChangeArrowheads="1"/>
          </p:cNvSpPr>
          <p:nvPr/>
        </p:nvSpPr>
        <p:spPr bwMode="auto">
          <a:xfrm>
            <a:off x="928662" y="214290"/>
            <a:ext cx="8496300" cy="6093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以固体棒中传播的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纵波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为例，考察长为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dx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的体积元：</a:t>
            </a:r>
          </a:p>
        </p:txBody>
      </p:sp>
      <p:graphicFrame>
        <p:nvGraphicFramePr>
          <p:cNvPr id="25638" name="Object 38"/>
          <p:cNvGraphicFramePr>
            <a:graphicFrameLocks noChangeAspect="1"/>
          </p:cNvGraphicFramePr>
          <p:nvPr/>
        </p:nvGraphicFramePr>
        <p:xfrm>
          <a:off x="3663925" y="1383810"/>
          <a:ext cx="485775" cy="387350"/>
        </p:xfrm>
        <a:graphic>
          <a:graphicData uri="http://schemas.openxmlformats.org/presentationml/2006/ole">
            <p:oleObj spid="_x0000_s38915" name="公式" r:id="rId7" imgW="203024" imgH="164957" progId="Equation.3">
              <p:embed/>
            </p:oleObj>
          </a:graphicData>
        </a:graphic>
      </p:graphicFrame>
      <p:graphicFrame>
        <p:nvGraphicFramePr>
          <p:cNvPr id="25639" name="Object 39"/>
          <p:cNvGraphicFramePr>
            <a:graphicFrameLocks noChangeAspect="1"/>
          </p:cNvGraphicFramePr>
          <p:nvPr/>
        </p:nvGraphicFramePr>
        <p:xfrm>
          <a:off x="4529113" y="2391873"/>
          <a:ext cx="485775" cy="387350"/>
        </p:xfrm>
        <a:graphic>
          <a:graphicData uri="http://schemas.openxmlformats.org/presentationml/2006/ole">
            <p:oleObj spid="_x0000_s38914" name="公式" r:id="rId8" imgW="203024" imgH="164957" progId="Equation.3">
              <p:embed/>
            </p:oleObj>
          </a:graphicData>
        </a:graphic>
      </p:graphicFrame>
      <p:graphicFrame>
        <p:nvGraphicFramePr>
          <p:cNvPr id="25640" name="Object 40"/>
          <p:cNvGraphicFramePr>
            <a:graphicFrameLocks noChangeAspect="1"/>
          </p:cNvGraphicFramePr>
          <p:nvPr/>
        </p:nvGraphicFramePr>
        <p:xfrm>
          <a:off x="4286248" y="1026620"/>
          <a:ext cx="1366837" cy="447675"/>
        </p:xfrm>
        <a:graphic>
          <a:graphicData uri="http://schemas.openxmlformats.org/presentationml/2006/ole">
            <p:oleObj spid="_x0000_s38913" name="公式" r:id="rId9" imgW="571252" imgH="190417" progId="Equation.3">
              <p:embed/>
            </p:oleObj>
          </a:graphicData>
        </a:graphic>
      </p:graphicFrame>
      <p:sp>
        <p:nvSpPr>
          <p:cNvPr id="37" name="AutoShape 55"/>
          <p:cNvSpPr>
            <a:spLocks noChangeArrowheads="1"/>
          </p:cNvSpPr>
          <p:nvPr/>
        </p:nvSpPr>
        <p:spPr bwMode="auto">
          <a:xfrm>
            <a:off x="1571604" y="785794"/>
            <a:ext cx="1524000" cy="408623"/>
          </a:xfrm>
          <a:prstGeom prst="wedgeRoundRectCallout">
            <a:avLst>
              <a:gd name="adj1" fmla="val 74172"/>
              <a:gd name="adj2" fmla="val 185865"/>
              <a:gd name="adj3" fmla="val 16667"/>
            </a:avLst>
          </a:prstGeom>
          <a:solidFill>
            <a:srgbClr val="FFFFCC"/>
          </a:solidFill>
          <a:ln w="952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平衡位置</a:t>
            </a:r>
            <a:endParaRPr lang="zh-CN" altLang="en-US" b="1" i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8" name="AutoShape 56"/>
          <p:cNvSpPr>
            <a:spLocks noChangeArrowheads="1"/>
          </p:cNvSpPr>
          <p:nvPr/>
        </p:nvSpPr>
        <p:spPr bwMode="auto">
          <a:xfrm>
            <a:off x="381000" y="4039351"/>
            <a:ext cx="1524000" cy="715089"/>
          </a:xfrm>
          <a:prstGeom prst="wedgeRoundRectCallout">
            <a:avLst>
              <a:gd name="adj1" fmla="val 171029"/>
              <a:gd name="adj2" fmla="val -203350"/>
              <a:gd name="adj3" fmla="val 16667"/>
            </a:avLst>
          </a:prstGeom>
          <a:solidFill>
            <a:srgbClr val="FFFFCC"/>
          </a:solidFill>
          <a:ln w="952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形变</a:t>
            </a:r>
            <a:r>
              <a:rPr lang="zh-CN" altLang="en-US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后</a:t>
            </a:r>
            <a:r>
              <a:rPr lang="en-US" altLang="zh-CN" b="1" i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t</a:t>
            </a:r>
            <a:r>
              <a:rPr lang="zh-CN" altLang="en-US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时刻位置</a:t>
            </a:r>
            <a:endParaRPr lang="zh-CN" altLang="en-US" b="1" i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39" name="Group 5"/>
          <p:cNvGrpSpPr/>
          <p:nvPr/>
        </p:nvGrpSpPr>
        <p:grpSpPr bwMode="auto">
          <a:xfrm>
            <a:off x="2571732" y="3928590"/>
            <a:ext cx="4953000" cy="1000125"/>
            <a:chOff x="1128" y="1132"/>
            <a:chExt cx="3120" cy="630"/>
          </a:xfrm>
        </p:grpSpPr>
        <p:graphicFrame>
          <p:nvGraphicFramePr>
            <p:cNvPr id="40" name="Object 6"/>
            <p:cNvGraphicFramePr>
              <a:graphicFrameLocks noChangeAspect="1"/>
            </p:cNvGraphicFramePr>
            <p:nvPr/>
          </p:nvGraphicFramePr>
          <p:xfrm>
            <a:off x="1758" y="1132"/>
            <a:ext cx="2490" cy="630"/>
          </p:xfrm>
          <a:graphic>
            <a:graphicData uri="http://schemas.openxmlformats.org/presentationml/2006/ole">
              <p:oleObj spid="_x0000_s38923" name="公式" r:id="rId10" imgW="1600200" imgH="393700" progId="Equation.3">
                <p:embed/>
              </p:oleObj>
            </a:graphicData>
          </a:graphic>
        </p:graphicFrame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1128" y="1239"/>
              <a:ext cx="720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速度</a:t>
              </a:r>
            </a:p>
          </p:txBody>
        </p:sp>
      </p:grpSp>
      <p:sp>
        <p:nvSpPr>
          <p:cNvPr id="42" name="Text Box 33"/>
          <p:cNvSpPr txBox="1">
            <a:spLocks noChangeArrowheads="1"/>
          </p:cNvSpPr>
          <p:nvPr/>
        </p:nvSpPr>
        <p:spPr bwMode="auto">
          <a:xfrm>
            <a:off x="1142977" y="5072074"/>
            <a:ext cx="214314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buClr>
                <a:srgbClr val="3333FF"/>
              </a:buClr>
              <a:buSzPct val="125000"/>
              <a:buFont typeface="Webdings" panose="05030102010509060703" pitchFamily="18" charset="2"/>
              <a:buChar char="2"/>
            </a:pP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zh-CN" altLang="en-US" sz="2800" dirty="0">
                <a:solidFill>
                  <a:srgbClr val="FF0000"/>
                </a:solidFill>
                <a:ea typeface="黑体" panose="02010609060101010101" pitchFamily="49" charset="-122"/>
              </a:rPr>
              <a:t>振动动能</a:t>
            </a:r>
          </a:p>
        </p:txBody>
      </p:sp>
      <p:graphicFrame>
        <p:nvGraphicFramePr>
          <p:cNvPr id="43" name="Object 34"/>
          <p:cNvGraphicFramePr>
            <a:graphicFrameLocks noChangeAspect="1"/>
          </p:cNvGraphicFramePr>
          <p:nvPr/>
        </p:nvGraphicFramePr>
        <p:xfrm>
          <a:off x="3357554" y="4929198"/>
          <a:ext cx="3954033" cy="874600"/>
        </p:xfrm>
        <a:graphic>
          <a:graphicData uri="http://schemas.openxmlformats.org/presentationml/2006/ole">
            <p:oleObj spid="_x0000_s38924" name="公式" r:id="rId11" imgW="1752480" imgH="393480" progId="Equation.3">
              <p:embed/>
            </p:oleObj>
          </a:graphicData>
        </a:graphic>
      </p:graphicFrame>
      <p:graphicFrame>
        <p:nvGraphicFramePr>
          <p:cNvPr id="44" name="Object 35"/>
          <p:cNvGraphicFramePr>
            <a:graphicFrameLocks noChangeAspect="1"/>
          </p:cNvGraphicFramePr>
          <p:nvPr/>
        </p:nvGraphicFramePr>
        <p:xfrm>
          <a:off x="3929058" y="5857892"/>
          <a:ext cx="3529010" cy="841888"/>
        </p:xfrm>
        <a:graphic>
          <a:graphicData uri="http://schemas.openxmlformats.org/presentationml/2006/ole">
            <p:oleObj spid="_x0000_s38925" name="公式" r:id="rId12" imgW="1651000" imgH="393700" progId="Equation.3">
              <p:embed/>
            </p:oleObj>
          </a:graphicData>
        </a:graphic>
      </p:graphicFrame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42910" y="2428868"/>
            <a:ext cx="3671887" cy="6093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MT Extra" panose="05050102010205020202" pitchFamily="18" charset="2"/>
              </a:rPr>
              <a:t>杨氏模量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T Extra" panose="05050102010205020202" pitchFamily="18" charset="2"/>
              </a:rPr>
              <a:t>E 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MT Extra" panose="05050102010205020202" pitchFamily="18" charset="2"/>
              </a:rPr>
              <a:t>定义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MT Extra" panose="05050102010205020202" pitchFamily="18" charset="2"/>
              </a:rPr>
              <a:t>为：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714348" y="4643446"/>
          <a:ext cx="2997200" cy="1060450"/>
        </p:xfrm>
        <a:graphic>
          <a:graphicData uri="http://schemas.openxmlformats.org/presentationml/2006/ole">
            <p:oleObj spid="_x0000_s39943" r:id="rId3" imgW="1194318" imgH="393871" progId="Equation.3">
              <p:embed/>
            </p:oleObj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5643570" y="5000636"/>
          <a:ext cx="1652587" cy="1150937"/>
        </p:xfrm>
        <a:graphic>
          <a:graphicData uri="http://schemas.openxmlformats.org/presentationml/2006/ole">
            <p:oleObj spid="_x0000_s39942" r:id="rId4" imgW="495515" imgH="393871" progId="Equation.3">
              <p:embed/>
            </p:oleObj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500034" y="3286124"/>
          <a:ext cx="3425825" cy="1042987"/>
        </p:xfrm>
        <a:graphic>
          <a:graphicData uri="http://schemas.openxmlformats.org/presentationml/2006/ole">
            <p:oleObj spid="_x0000_s39941" r:id="rId5" imgW="1372196" imgH="419282" progId="Equation.3">
              <p:embed/>
            </p:oleObj>
          </a:graphicData>
        </a:graphic>
      </p:graphicFrame>
      <p:sp>
        <p:nvSpPr>
          <p:cNvPr id="8225" name="Text Box 33"/>
          <p:cNvSpPr txBox="1">
            <a:spLocks noChangeArrowheads="1"/>
          </p:cNvSpPr>
          <p:nvPr/>
        </p:nvSpPr>
        <p:spPr bwMode="auto">
          <a:xfrm>
            <a:off x="5000628" y="3857628"/>
            <a:ext cx="3424265" cy="11264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MT Extra" panose="05050102010205020202" pitchFamily="18" charset="2"/>
              </a:rPr>
              <a:t>劲度系数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  <a:sym typeface="MT Extra" panose="05050102010205020202" pitchFamily="18" charset="2"/>
              </a:rPr>
              <a:t>k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MT Extra" panose="05050102010205020202" pitchFamily="18" charset="2"/>
              </a:rPr>
              <a:t>与杨氏模量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  <a:sym typeface="MT Extra" panose="05050102010205020202" pitchFamily="18" charset="2"/>
              </a:rPr>
              <a:t>E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MT Extra" panose="05050102010205020202" pitchFamily="18" charset="2"/>
              </a:rPr>
              <a:t>的关系为：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227" name="AutoShape 35"/>
          <p:cNvSpPr>
            <a:spLocks noChangeArrowheads="1"/>
          </p:cNvSpPr>
          <p:nvPr/>
        </p:nvSpPr>
        <p:spPr bwMode="auto">
          <a:xfrm>
            <a:off x="4357686" y="4286256"/>
            <a:ext cx="503237" cy="287337"/>
          </a:xfrm>
          <a:prstGeom prst="rightArrow">
            <a:avLst>
              <a:gd name="adj1" fmla="val 50000"/>
              <a:gd name="adj2" fmla="val 43785"/>
            </a:avLst>
          </a:prstGeom>
          <a:solidFill>
            <a:srgbClr val="0000FF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8" name="AutoShape 36"/>
          <p:cNvSpPr/>
          <p:nvPr/>
        </p:nvSpPr>
        <p:spPr bwMode="auto">
          <a:xfrm>
            <a:off x="4000496" y="3500438"/>
            <a:ext cx="215900" cy="1873250"/>
          </a:xfrm>
          <a:prstGeom prst="rightBrace">
            <a:avLst>
              <a:gd name="adj1" fmla="val 72304"/>
              <a:gd name="adj2" fmla="val 50000"/>
            </a:avLst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38"/>
          <p:cNvGrpSpPr/>
          <p:nvPr/>
        </p:nvGrpSpPr>
        <p:grpSpPr bwMode="auto">
          <a:xfrm>
            <a:off x="1214414" y="1000108"/>
            <a:ext cx="5491162" cy="1049338"/>
            <a:chOff x="2018" y="1331"/>
            <a:chExt cx="3459" cy="661"/>
          </a:xfrm>
        </p:grpSpPr>
        <p:sp>
          <p:nvSpPr>
            <p:cNvPr id="8231" name="AutoShape 39" descr="栎木"/>
            <p:cNvSpPr>
              <a:spLocks noChangeArrowheads="1"/>
            </p:cNvSpPr>
            <p:nvPr/>
          </p:nvSpPr>
          <p:spPr bwMode="auto">
            <a:xfrm rot="5400000">
              <a:off x="3481" y="649"/>
              <a:ext cx="254" cy="2400"/>
            </a:xfrm>
            <a:prstGeom prst="can">
              <a:avLst>
                <a:gd name="adj" fmla="val 51881"/>
              </a:avLst>
            </a:prstGeom>
            <a:blipFill dpi="0" rotWithShape="0">
              <a:blip r:embed="rId6" cstate="print"/>
              <a:srcRect/>
              <a:tile tx="0" ty="0" sx="100000" sy="100000" flip="none" algn="tl"/>
            </a:blipFill>
            <a:ln w="19050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32" name="Oval 40" descr="深色上对角线"/>
            <p:cNvSpPr>
              <a:spLocks noChangeArrowheads="1"/>
            </p:cNvSpPr>
            <p:nvPr/>
          </p:nvSpPr>
          <p:spPr bwMode="auto">
            <a:xfrm>
              <a:off x="4657" y="1722"/>
              <a:ext cx="127" cy="254"/>
            </a:xfrm>
            <a:prstGeom prst="ellipse">
              <a:avLst/>
            </a:prstGeom>
            <a:pattFill prst="dkUpDiag">
              <a:fgClr>
                <a:srgbClr val="FFFFFF"/>
              </a:fgClr>
              <a:bgClr>
                <a:srgbClr val="FFCC00"/>
              </a:bgClr>
            </a:pattFill>
            <a:ln w="19050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33" name="Oval 41"/>
            <p:cNvSpPr>
              <a:spLocks noChangeArrowheads="1"/>
            </p:cNvSpPr>
            <p:nvPr/>
          </p:nvSpPr>
          <p:spPr bwMode="auto">
            <a:xfrm>
              <a:off x="5065" y="1722"/>
              <a:ext cx="127" cy="254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rgbClr val="FFFFFF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34" name="Line 42"/>
            <p:cNvSpPr>
              <a:spLocks noChangeShapeType="1"/>
            </p:cNvSpPr>
            <p:nvPr/>
          </p:nvSpPr>
          <p:spPr bwMode="auto">
            <a:xfrm>
              <a:off x="4760" y="1735"/>
              <a:ext cx="294" cy="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35" name="Line 43"/>
            <p:cNvSpPr>
              <a:spLocks noChangeShapeType="1"/>
            </p:cNvSpPr>
            <p:nvPr/>
          </p:nvSpPr>
          <p:spPr bwMode="auto">
            <a:xfrm>
              <a:off x="4760" y="1976"/>
              <a:ext cx="384" cy="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36" name="Line 44"/>
            <p:cNvSpPr>
              <a:spLocks noChangeShapeType="1"/>
            </p:cNvSpPr>
            <p:nvPr/>
          </p:nvSpPr>
          <p:spPr bwMode="auto">
            <a:xfrm>
              <a:off x="2456" y="1496"/>
              <a:ext cx="0" cy="24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37" name="Line 45"/>
            <p:cNvSpPr>
              <a:spLocks noChangeShapeType="1"/>
            </p:cNvSpPr>
            <p:nvPr/>
          </p:nvSpPr>
          <p:spPr bwMode="auto">
            <a:xfrm>
              <a:off x="4712" y="1496"/>
              <a:ext cx="0" cy="24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38" name="Line 46"/>
            <p:cNvSpPr>
              <a:spLocks noChangeShapeType="1"/>
            </p:cNvSpPr>
            <p:nvPr/>
          </p:nvSpPr>
          <p:spPr bwMode="auto">
            <a:xfrm>
              <a:off x="5130" y="1478"/>
              <a:ext cx="0" cy="24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39" name="Line 47"/>
            <p:cNvSpPr>
              <a:spLocks noChangeShapeType="1"/>
            </p:cNvSpPr>
            <p:nvPr/>
          </p:nvSpPr>
          <p:spPr bwMode="auto">
            <a:xfrm>
              <a:off x="2456" y="1592"/>
              <a:ext cx="225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40" name="Text Box 48"/>
            <p:cNvSpPr txBox="1">
              <a:spLocks noChangeArrowheads="1"/>
            </p:cNvSpPr>
            <p:nvPr/>
          </p:nvSpPr>
          <p:spPr bwMode="auto">
            <a:xfrm rot="21598178">
              <a:off x="3363" y="1466"/>
              <a:ext cx="169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kumimoji="1"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8241" name="Text Box 49"/>
            <p:cNvSpPr txBox="1">
              <a:spLocks noChangeArrowheads="1"/>
            </p:cNvSpPr>
            <p:nvPr/>
          </p:nvSpPr>
          <p:spPr bwMode="auto">
            <a:xfrm>
              <a:off x="3134" y="1704"/>
              <a:ext cx="1824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kumimoji="1" lang="zh-CN" altLang="en-US" sz="2400" i="1">
                  <a:solidFill>
                    <a:schemeClr val="tx1"/>
                  </a:solidFill>
                  <a:ea typeface="楷体_GB2312" panose="02010609030101010101" pitchFamily="49" charset="-122"/>
                </a:rPr>
                <a:t>截面积</a:t>
              </a:r>
              <a:r>
                <a:rPr kumimoji="1" lang="en-US" altLang="zh-CN" sz="2400" i="1">
                  <a:solidFill>
                    <a:schemeClr val="tx1"/>
                  </a:solidFill>
                  <a:ea typeface="楷体_GB2312" panose="02010609030101010101" pitchFamily="49" charset="-122"/>
                </a:rPr>
                <a:t>--S</a:t>
              </a:r>
              <a:endParaRPr kumimoji="1" lang="en-US" altLang="zh-CN" sz="2400" i="1" baseline="-25000">
                <a:solidFill>
                  <a:schemeClr val="tx1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8242" name="Line 50"/>
            <p:cNvSpPr>
              <a:spLocks noChangeShapeType="1"/>
            </p:cNvSpPr>
            <p:nvPr/>
          </p:nvSpPr>
          <p:spPr bwMode="auto">
            <a:xfrm>
              <a:off x="4712" y="1592"/>
              <a:ext cx="43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43" name="Text Box 51"/>
            <p:cNvSpPr txBox="1">
              <a:spLocks noChangeArrowheads="1"/>
            </p:cNvSpPr>
            <p:nvPr/>
          </p:nvSpPr>
          <p:spPr bwMode="auto">
            <a:xfrm rot="21598178">
              <a:off x="4713" y="1331"/>
              <a:ext cx="426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kumimoji="1" lang="zh-CN" alt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△</a:t>
              </a:r>
              <a:r>
                <a:rPr kumimoji="1"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8244" name="Rectangle 52"/>
            <p:cNvSpPr>
              <a:spLocks noChangeArrowheads="1"/>
            </p:cNvSpPr>
            <p:nvPr/>
          </p:nvSpPr>
          <p:spPr bwMode="auto">
            <a:xfrm>
              <a:off x="5039" y="1704"/>
              <a:ext cx="438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kumimoji="1" lang="zh-CN" altLang="en-US" sz="2400" i="1" dirty="0">
                  <a:solidFill>
                    <a:schemeClr val="tx1"/>
                  </a:solidFill>
                  <a:ea typeface="楷体_GB2312" panose="02010609030101010101" pitchFamily="49" charset="-122"/>
                </a:rPr>
                <a:t>→</a:t>
              </a:r>
              <a:r>
                <a:rPr kumimoji="1" lang="en-US" altLang="zh-CN" sz="2400" i="1" dirty="0">
                  <a:solidFill>
                    <a:schemeClr val="tx1"/>
                  </a:solidFill>
                  <a:latin typeface="Times New Roman" pitchFamily="18" charset="0"/>
                  <a:ea typeface="楷体_GB2312" panose="02010609030101010101" pitchFamily="49" charset="-122"/>
                  <a:cs typeface="Times New Roman" pitchFamily="18" charset="0"/>
                </a:rPr>
                <a:t>F</a:t>
              </a:r>
              <a:endParaRPr kumimoji="1" lang="en-US" altLang="zh-CN" sz="2400" i="1" baseline="-25000" dirty="0">
                <a:solidFill>
                  <a:schemeClr val="tx1"/>
                </a:solidFill>
                <a:latin typeface="Times New Roman" pitchFamily="18" charset="0"/>
                <a:ea typeface="楷体_GB2312" panose="02010609030101010101" pitchFamily="49" charset="-122"/>
                <a:cs typeface="Times New Roman" pitchFamily="18" charset="0"/>
              </a:endParaRPr>
            </a:p>
          </p:txBody>
        </p:sp>
        <p:sp>
          <p:nvSpPr>
            <p:cNvPr id="8245" name="Rectangle 53"/>
            <p:cNvSpPr>
              <a:spLocks noChangeArrowheads="1"/>
            </p:cNvSpPr>
            <p:nvPr/>
          </p:nvSpPr>
          <p:spPr bwMode="auto">
            <a:xfrm>
              <a:off x="2018" y="1678"/>
              <a:ext cx="438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kumimoji="1" lang="zh-CN" altLang="en-US" sz="2400" i="1" dirty="0">
                  <a:solidFill>
                    <a:schemeClr val="tx1"/>
                  </a:solidFill>
                  <a:ea typeface="楷体_GB2312" panose="02010609030101010101" pitchFamily="49" charset="-122"/>
                </a:rPr>
                <a:t>←</a:t>
              </a:r>
              <a:r>
                <a:rPr kumimoji="1" lang="en-US" altLang="zh-CN" sz="2400" i="1" dirty="0">
                  <a:solidFill>
                    <a:schemeClr val="tx1"/>
                  </a:solidFill>
                  <a:latin typeface="Times New Roman" pitchFamily="18" charset="0"/>
                  <a:ea typeface="楷体_GB2312" panose="02010609030101010101" pitchFamily="49" charset="-122"/>
                  <a:cs typeface="Times New Roman" pitchFamily="18" charset="0"/>
                </a:rPr>
                <a:t>F</a:t>
              </a:r>
              <a:endParaRPr kumimoji="1" lang="en-US" altLang="zh-CN" sz="2400" i="1" baseline="-25000" dirty="0">
                <a:solidFill>
                  <a:schemeClr val="tx1"/>
                </a:solidFill>
                <a:latin typeface="Times New Roman" pitchFamily="18" charset="0"/>
                <a:ea typeface="楷体_GB2312" panose="02010609030101010101" pitchFamily="49" charset="-122"/>
                <a:cs typeface="Times New Roman" pitchFamily="18" charset="0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1071538" y="214290"/>
            <a:ext cx="19896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sym typeface="MT Extra" panose="05050102010205020202" pitchFamily="18" charset="2"/>
              </a:rPr>
              <a:t>杨氏模量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T Extra" panose="05050102010205020202" pitchFamily="18" charset="2"/>
              </a:rPr>
              <a:t>E </a:t>
            </a:r>
            <a:endParaRPr lang="zh-CN" altLang="en-US" sz="28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  <p:bldP spid="8225" grpId="0" autoUpdateAnimBg="0"/>
      <p:bldP spid="8227" grpId="0" animBg="1"/>
      <p:bldP spid="8228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604025" y="1642798"/>
          <a:ext cx="2435225" cy="1005840"/>
        </p:xfrm>
        <a:graphic>
          <a:graphicData uri="http://schemas.openxmlformats.org/presentationml/2006/ole">
            <p:oleObj spid="_x0000_s65538" r:id="rId3" imgW="927000" imgH="393480" progId="Equation.3">
              <p:embed/>
            </p:oleObj>
          </a:graphicData>
        </a:graphic>
      </p:graphicFrame>
      <p:grpSp>
        <p:nvGrpSpPr>
          <p:cNvPr id="2" name="Group 8"/>
          <p:cNvGrpSpPr/>
          <p:nvPr/>
        </p:nvGrpSpPr>
        <p:grpSpPr bwMode="auto">
          <a:xfrm>
            <a:off x="3428992" y="857232"/>
            <a:ext cx="5473700" cy="2130425"/>
            <a:chOff x="0" y="0"/>
            <a:chExt cx="3168" cy="1304"/>
          </a:xfrm>
        </p:grpSpPr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3168" cy="1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2" name="Line 10"/>
            <p:cNvSpPr>
              <a:spLocks noChangeShapeType="1"/>
            </p:cNvSpPr>
            <p:nvPr/>
          </p:nvSpPr>
          <p:spPr bwMode="auto">
            <a:xfrm>
              <a:off x="396" y="502"/>
              <a:ext cx="648" cy="0"/>
            </a:xfrm>
            <a:prstGeom prst="line">
              <a:avLst/>
            </a:prstGeom>
            <a:noFill/>
            <a:ln w="12700">
              <a:solidFill>
                <a:srgbClr val="FF33CC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3" name="Text Box 11"/>
            <p:cNvSpPr txBox="1">
              <a:spLocks noChangeArrowheads="1"/>
            </p:cNvSpPr>
            <p:nvPr/>
          </p:nvSpPr>
          <p:spPr bwMode="auto">
            <a:xfrm>
              <a:off x="2659" y="248"/>
              <a:ext cx="269" cy="46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4400" b="0" i="1">
                  <a:solidFill>
                    <a:schemeClr val="tx1"/>
                  </a:solidFill>
                </a:rPr>
                <a:t>x</a:t>
              </a:r>
            </a:p>
          </p:txBody>
        </p:sp>
        <p:graphicFrame>
          <p:nvGraphicFramePr>
            <p:cNvPr id="8204" name="Object 12"/>
            <p:cNvGraphicFramePr>
              <a:graphicFrameLocks noChangeAspect="1"/>
            </p:cNvGraphicFramePr>
            <p:nvPr/>
          </p:nvGraphicFramePr>
          <p:xfrm>
            <a:off x="540" y="460"/>
            <a:ext cx="252" cy="246"/>
          </p:xfrm>
          <a:graphic>
            <a:graphicData uri="http://schemas.openxmlformats.org/presentationml/2006/ole">
              <p:oleObj spid="_x0000_s65542" r:id="rId4" imgW="126725" imgH="139397" progId="Equation.3">
                <p:embed/>
              </p:oleObj>
            </a:graphicData>
          </a:graphic>
        </p:graphicFrame>
        <p:sp>
          <p:nvSpPr>
            <p:cNvPr id="8205" name="AutoShape 13"/>
            <p:cNvSpPr>
              <a:spLocks noChangeArrowheads="1"/>
            </p:cNvSpPr>
            <p:nvPr/>
          </p:nvSpPr>
          <p:spPr bwMode="auto">
            <a:xfrm>
              <a:off x="386" y="167"/>
              <a:ext cx="2327" cy="244"/>
            </a:xfrm>
            <a:prstGeom prst="cube">
              <a:avLst>
                <a:gd name="adj" fmla="val 47134"/>
              </a:avLst>
            </a:prstGeom>
            <a:noFill/>
            <a:ln w="22225">
              <a:solidFill>
                <a:srgbClr val="0066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6" name="AutoShape 14"/>
            <p:cNvSpPr>
              <a:spLocks noChangeArrowheads="1"/>
            </p:cNvSpPr>
            <p:nvPr/>
          </p:nvSpPr>
          <p:spPr bwMode="auto">
            <a:xfrm>
              <a:off x="1037" y="167"/>
              <a:ext cx="615" cy="244"/>
            </a:xfrm>
            <a:prstGeom prst="cube">
              <a:avLst>
                <a:gd name="adj" fmla="val 47134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7" name="Line 15"/>
            <p:cNvSpPr>
              <a:spLocks noChangeShapeType="1"/>
            </p:cNvSpPr>
            <p:nvPr/>
          </p:nvSpPr>
          <p:spPr bwMode="auto">
            <a:xfrm>
              <a:off x="384" y="392"/>
              <a:ext cx="2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122" y="335"/>
              <a:ext cx="256" cy="3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0" i="1"/>
                <a:t>O</a:t>
              </a:r>
            </a:p>
          </p:txBody>
        </p:sp>
        <p:sp>
          <p:nvSpPr>
            <p:cNvPr id="8209" name="Line 17"/>
            <p:cNvSpPr>
              <a:spLocks noChangeShapeType="1"/>
            </p:cNvSpPr>
            <p:nvPr/>
          </p:nvSpPr>
          <p:spPr bwMode="auto">
            <a:xfrm>
              <a:off x="1044" y="502"/>
              <a:ext cx="504" cy="0"/>
            </a:xfrm>
            <a:prstGeom prst="line">
              <a:avLst/>
            </a:prstGeom>
            <a:noFill/>
            <a:ln w="12700">
              <a:solidFill>
                <a:srgbClr val="FF33CC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10" name="Object 18"/>
            <p:cNvGraphicFramePr>
              <a:graphicFrameLocks noChangeAspect="1"/>
            </p:cNvGraphicFramePr>
            <p:nvPr/>
          </p:nvGraphicFramePr>
          <p:xfrm>
            <a:off x="1116" y="460"/>
            <a:ext cx="297" cy="245"/>
          </p:xfrm>
          <a:graphic>
            <a:graphicData uri="http://schemas.openxmlformats.org/presentationml/2006/ole">
              <p:oleObj spid="_x0000_s65543" r:id="rId5" imgW="190170" imgH="177492" progId="Equation.3">
                <p:embed/>
              </p:oleObj>
            </a:graphicData>
          </a:graphic>
        </p:graphicFrame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2783" y="680"/>
              <a:ext cx="275" cy="46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4400" b="0" i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212" name="AutoShape 20"/>
            <p:cNvSpPr>
              <a:spLocks noChangeArrowheads="1"/>
            </p:cNvSpPr>
            <p:nvPr/>
          </p:nvSpPr>
          <p:spPr bwMode="auto">
            <a:xfrm>
              <a:off x="386" y="683"/>
              <a:ext cx="2327" cy="244"/>
            </a:xfrm>
            <a:prstGeom prst="cube">
              <a:avLst>
                <a:gd name="adj" fmla="val 47134"/>
              </a:avLst>
            </a:prstGeom>
            <a:noFill/>
            <a:ln w="22225">
              <a:solidFill>
                <a:srgbClr val="0066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3" name="AutoShape 21"/>
            <p:cNvSpPr>
              <a:spLocks noChangeArrowheads="1"/>
            </p:cNvSpPr>
            <p:nvPr/>
          </p:nvSpPr>
          <p:spPr bwMode="auto">
            <a:xfrm>
              <a:off x="1310" y="683"/>
              <a:ext cx="814" cy="244"/>
            </a:xfrm>
            <a:prstGeom prst="cube">
              <a:avLst>
                <a:gd name="adj" fmla="val 47134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4" name="Line 22"/>
            <p:cNvSpPr>
              <a:spLocks noChangeShapeType="1"/>
            </p:cNvSpPr>
            <p:nvPr/>
          </p:nvSpPr>
          <p:spPr bwMode="auto">
            <a:xfrm flipV="1">
              <a:off x="386" y="920"/>
              <a:ext cx="2446" cy="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5" name="Text Box 23"/>
            <p:cNvSpPr txBox="1">
              <a:spLocks noChangeArrowheads="1"/>
            </p:cNvSpPr>
            <p:nvPr/>
          </p:nvSpPr>
          <p:spPr bwMode="auto">
            <a:xfrm>
              <a:off x="122" y="837"/>
              <a:ext cx="256" cy="31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0" i="1"/>
                <a:t>O</a:t>
              </a:r>
            </a:p>
          </p:txBody>
        </p:sp>
        <p:sp>
          <p:nvSpPr>
            <p:cNvPr id="8216" name="Line 24"/>
            <p:cNvSpPr>
              <a:spLocks noChangeShapeType="1"/>
            </p:cNvSpPr>
            <p:nvPr/>
          </p:nvSpPr>
          <p:spPr bwMode="auto">
            <a:xfrm>
              <a:off x="1037" y="1001"/>
              <a:ext cx="2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17" name="Object 25"/>
            <p:cNvGraphicFramePr>
              <a:graphicFrameLocks noChangeAspect="1"/>
            </p:cNvGraphicFramePr>
            <p:nvPr/>
          </p:nvGraphicFramePr>
          <p:xfrm>
            <a:off x="1071" y="1001"/>
            <a:ext cx="261" cy="273"/>
          </p:xfrm>
          <a:graphic>
            <a:graphicData uri="http://schemas.openxmlformats.org/presentationml/2006/ole">
              <p:oleObj spid="_x0000_s65544" r:id="rId6" imgW="139518" imgH="164885" progId="Equation.3">
                <p:embed/>
              </p:oleObj>
            </a:graphicData>
          </a:graphic>
        </p:graphicFrame>
        <p:sp>
          <p:nvSpPr>
            <p:cNvPr id="8218" name="Line 26"/>
            <p:cNvSpPr>
              <a:spLocks noChangeShapeType="1"/>
            </p:cNvSpPr>
            <p:nvPr/>
          </p:nvSpPr>
          <p:spPr bwMode="auto">
            <a:xfrm>
              <a:off x="1037" y="424"/>
              <a:ext cx="0" cy="6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9" name="Line 27"/>
            <p:cNvSpPr>
              <a:spLocks noChangeShapeType="1"/>
            </p:cNvSpPr>
            <p:nvPr/>
          </p:nvSpPr>
          <p:spPr bwMode="auto">
            <a:xfrm>
              <a:off x="1553" y="424"/>
              <a:ext cx="0" cy="6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0" name="Line 28"/>
            <p:cNvSpPr>
              <a:spLocks noChangeShapeType="1"/>
            </p:cNvSpPr>
            <p:nvPr/>
          </p:nvSpPr>
          <p:spPr bwMode="auto">
            <a:xfrm>
              <a:off x="1310" y="849"/>
              <a:ext cx="0" cy="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1" name="Line 29"/>
            <p:cNvSpPr>
              <a:spLocks noChangeShapeType="1"/>
            </p:cNvSpPr>
            <p:nvPr/>
          </p:nvSpPr>
          <p:spPr bwMode="auto">
            <a:xfrm>
              <a:off x="2016" y="849"/>
              <a:ext cx="0" cy="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2" name="Line 30"/>
            <p:cNvSpPr>
              <a:spLocks noChangeShapeType="1"/>
            </p:cNvSpPr>
            <p:nvPr/>
          </p:nvSpPr>
          <p:spPr bwMode="auto">
            <a:xfrm>
              <a:off x="386" y="302"/>
              <a:ext cx="0" cy="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3" name="Line 31"/>
            <p:cNvSpPr>
              <a:spLocks noChangeShapeType="1"/>
            </p:cNvSpPr>
            <p:nvPr/>
          </p:nvSpPr>
          <p:spPr bwMode="auto">
            <a:xfrm>
              <a:off x="1548" y="1001"/>
              <a:ext cx="4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24" name="Object 32"/>
            <p:cNvGraphicFramePr>
              <a:graphicFrameLocks noChangeAspect="1"/>
            </p:cNvGraphicFramePr>
            <p:nvPr/>
          </p:nvGraphicFramePr>
          <p:xfrm>
            <a:off x="1440" y="1009"/>
            <a:ext cx="684" cy="295"/>
          </p:xfrm>
          <a:graphic>
            <a:graphicData uri="http://schemas.openxmlformats.org/presentationml/2006/ole">
              <p:oleObj spid="_x0000_s65545" r:id="rId7" imgW="418737" imgH="203024" progId="Equation.3">
                <p:embed/>
              </p:oleObj>
            </a:graphicData>
          </a:graphic>
        </p:graphicFrame>
      </p:grpSp>
      <p:sp>
        <p:nvSpPr>
          <p:cNvPr id="8226" name="Text Box 34"/>
          <p:cNvSpPr txBox="1">
            <a:spLocks noChangeArrowheads="1"/>
          </p:cNvSpPr>
          <p:nvPr/>
        </p:nvSpPr>
        <p:spPr bwMode="auto">
          <a:xfrm>
            <a:off x="1142976" y="142852"/>
            <a:ext cx="7319984" cy="6093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体积元</a:t>
            </a:r>
            <a:r>
              <a:rPr lang="en-US" altLang="zh-CN" sz="28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dx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不仅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发生了运动，且产生了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dy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的形变：</a:t>
            </a:r>
          </a:p>
        </p:txBody>
      </p:sp>
      <p:sp>
        <p:nvSpPr>
          <p:cNvPr id="8229" name="Text Box 37"/>
          <p:cNvSpPr txBox="1">
            <a:spLocks noChangeArrowheads="1"/>
          </p:cNvSpPr>
          <p:nvPr/>
        </p:nvSpPr>
        <p:spPr bwMode="auto">
          <a:xfrm>
            <a:off x="285720" y="1071546"/>
            <a:ext cx="3228975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buClr>
                <a:srgbClr val="3333FF"/>
              </a:buClr>
              <a:buSzPct val="125000"/>
              <a:buFont typeface="Webdings" panose="05030102010509060703" pitchFamily="18" charset="2"/>
              <a:buChar char="2"/>
            </a:pP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弹性势能</a:t>
            </a:r>
          </a:p>
        </p:txBody>
      </p:sp>
      <p:sp>
        <p:nvSpPr>
          <p:cNvPr id="53" name="Rectangle 14"/>
          <p:cNvSpPr>
            <a:spLocks noChangeArrowheads="1"/>
          </p:cNvSpPr>
          <p:nvPr/>
        </p:nvSpPr>
        <p:spPr bwMode="auto">
          <a:xfrm>
            <a:off x="357158" y="2928934"/>
            <a:ext cx="708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0" lang="zh-CN" altLang="en-US" sz="28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该时刻体积元的伸长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为</a:t>
            </a:r>
            <a:r>
              <a:rPr lang="en-US" altLang="zh-CN" sz="28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dy</a:t>
            </a:r>
            <a:r>
              <a:rPr kumimoji="0" lang="en-US" altLang="zh-CN" sz="2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zh-CN" altLang="en-US" sz="28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则</a:t>
            </a:r>
          </a:p>
        </p:txBody>
      </p:sp>
      <p:graphicFrame>
        <p:nvGraphicFramePr>
          <p:cNvPr id="54" name="Object 15"/>
          <p:cNvGraphicFramePr>
            <a:graphicFrameLocks noChangeAspect="1"/>
          </p:cNvGraphicFramePr>
          <p:nvPr/>
        </p:nvGraphicFramePr>
        <p:xfrm>
          <a:off x="1081089" y="3514725"/>
          <a:ext cx="5705490" cy="867343"/>
        </p:xfrm>
        <a:graphic>
          <a:graphicData uri="http://schemas.openxmlformats.org/presentationml/2006/ole">
            <p:oleObj spid="_x0000_s65546" name="公式" r:id="rId8" imgW="2514600" imgH="393480" progId="Equation.3">
              <p:embed/>
            </p:oleObj>
          </a:graphicData>
        </a:graphic>
      </p:graphicFrame>
      <p:graphicFrame>
        <p:nvGraphicFramePr>
          <p:cNvPr id="65547" name="Picture 2" descr="ppt/media/image21.wmf"/>
          <p:cNvGraphicFramePr>
            <a:graphicFrameLocks noChangeAspect="1"/>
          </p:cNvGraphicFramePr>
          <p:nvPr/>
        </p:nvGraphicFramePr>
        <p:xfrm>
          <a:off x="3857620" y="5500702"/>
          <a:ext cx="4143404" cy="945214"/>
        </p:xfrm>
        <a:graphic>
          <a:graphicData uri="http://schemas.openxmlformats.org/presentationml/2006/ole">
            <p:oleObj spid="_x0000_s65547" r:id="rId9" imgW="1663700" imgH="393700" progId="Equation.3">
              <p:embed/>
            </p:oleObj>
          </a:graphicData>
        </a:graphic>
      </p:graphicFrame>
      <p:graphicFrame>
        <p:nvGraphicFramePr>
          <p:cNvPr id="65548" name="Picture 3" descr="ppt/media/image22.wmf"/>
          <p:cNvGraphicFramePr>
            <a:graphicFrameLocks noChangeAspect="1"/>
          </p:cNvGraphicFramePr>
          <p:nvPr/>
        </p:nvGraphicFramePr>
        <p:xfrm>
          <a:off x="1357290" y="5429264"/>
          <a:ext cx="2428892" cy="871910"/>
        </p:xfrm>
        <a:graphic>
          <a:graphicData uri="http://schemas.openxmlformats.org/presentationml/2006/ole">
            <p:oleObj spid="_x0000_s65548" name="公式" r:id="rId10" imgW="1041120" imgH="393480" progId="Equation.3">
              <p:embed/>
            </p:oleObj>
          </a:graphicData>
        </a:graphic>
      </p:graphicFrame>
      <p:graphicFrame>
        <p:nvGraphicFramePr>
          <p:cNvPr id="65549" name="Picture 4" descr="ppt/media/image23.wmf"/>
          <p:cNvGraphicFramePr>
            <a:graphicFrameLocks noChangeAspect="1"/>
          </p:cNvGraphicFramePr>
          <p:nvPr/>
        </p:nvGraphicFramePr>
        <p:xfrm>
          <a:off x="928662" y="4429132"/>
          <a:ext cx="4602158" cy="913746"/>
        </p:xfrm>
        <a:graphic>
          <a:graphicData uri="http://schemas.openxmlformats.org/presentationml/2006/ole">
            <p:oleObj spid="_x0000_s65549" r:id="rId11" imgW="1866600" imgH="393480" progId="Equation.3">
              <p:embed/>
            </p:oleObj>
          </a:graphicData>
        </a:graphic>
      </p:graphicFrame>
      <p:graphicFrame>
        <p:nvGraphicFramePr>
          <p:cNvPr id="65550" name="Picture 6" descr="ppt/media/image25.wmf"/>
          <p:cNvGraphicFramePr>
            <a:graphicFrameLocks noChangeAspect="1"/>
          </p:cNvGraphicFramePr>
          <p:nvPr/>
        </p:nvGraphicFramePr>
        <p:xfrm>
          <a:off x="7643834" y="4572008"/>
          <a:ext cx="1130300" cy="1020762"/>
        </p:xfrm>
        <a:graphic>
          <a:graphicData uri="http://schemas.openxmlformats.org/presentationml/2006/ole">
            <p:oleObj spid="_x0000_s65550" r:id="rId12" imgW="520700" imgH="469900" progId="Equation.3">
              <p:embed/>
            </p:oleObj>
          </a:graphicData>
        </a:graphic>
      </p:graphicFrame>
      <p:graphicFrame>
        <p:nvGraphicFramePr>
          <p:cNvPr id="65551" name="Picture 7" descr="ppt/media/image18.wmf"/>
          <p:cNvGraphicFramePr>
            <a:graphicFrameLocks noChangeAspect="1"/>
          </p:cNvGraphicFramePr>
          <p:nvPr/>
        </p:nvGraphicFramePr>
        <p:xfrm>
          <a:off x="7500958" y="3429000"/>
          <a:ext cx="1230900" cy="857256"/>
        </p:xfrm>
        <a:graphic>
          <a:graphicData uri="http://schemas.openxmlformats.org/presentationml/2006/ole">
            <p:oleObj spid="_x0000_s65551" r:id="rId13" imgW="495515" imgH="393871" progId="Equation.3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5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5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5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5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5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5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6" grpId="0" autoUpdateAnimBg="0"/>
      <p:bldP spid="82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2694609" y="1714488"/>
          <a:ext cx="5097780" cy="974725"/>
        </p:xfrm>
        <a:graphic>
          <a:graphicData uri="http://schemas.openxmlformats.org/presentationml/2006/ole">
            <p:oleObj spid="_x0000_s41988" name="公式" r:id="rId3" imgW="1917360" imgH="393480" progId="Equation.3">
              <p:embed/>
            </p:oleObj>
          </a:graphicData>
        </a:graphic>
      </p:graphicFrame>
      <p:sp>
        <p:nvSpPr>
          <p:cNvPr id="10272" name="Text Box 32"/>
          <p:cNvSpPr txBox="1">
            <a:spLocks noChangeArrowheads="1"/>
          </p:cNvSpPr>
          <p:nvPr/>
        </p:nvSpPr>
        <p:spPr bwMode="auto">
          <a:xfrm>
            <a:off x="428596" y="2643182"/>
            <a:ext cx="533400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kumimoji="1" lang="zh-CN" altLang="en-US" sz="3200" dirty="0">
                <a:solidFill>
                  <a:schemeClr val="tx1"/>
                </a:solidFill>
              </a:rPr>
              <a:t>    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体积元的总机械能</a:t>
            </a:r>
          </a:p>
        </p:txBody>
      </p:sp>
      <p:graphicFrame>
        <p:nvGraphicFramePr>
          <p:cNvPr id="10273" name="Object 33"/>
          <p:cNvGraphicFramePr>
            <a:graphicFrameLocks noChangeAspect="1"/>
          </p:cNvGraphicFramePr>
          <p:nvPr/>
        </p:nvGraphicFramePr>
        <p:xfrm>
          <a:off x="2199005" y="3294380"/>
          <a:ext cx="5973445" cy="944880"/>
        </p:xfrm>
        <a:graphic>
          <a:graphicData uri="http://schemas.openxmlformats.org/presentationml/2006/ole">
            <p:oleObj spid="_x0000_s41987" name="Equation" r:id="rId4" imgW="2489040" imgH="393480" progId="Equation.3">
              <p:embed/>
            </p:oleObj>
          </a:graphicData>
        </a:graphic>
      </p:graphicFrame>
      <p:sp>
        <p:nvSpPr>
          <p:cNvPr id="13" name="Text Box 33"/>
          <p:cNvSpPr txBox="1">
            <a:spLocks noChangeArrowheads="1"/>
          </p:cNvSpPr>
          <p:nvPr/>
        </p:nvSpPr>
        <p:spPr bwMode="auto">
          <a:xfrm>
            <a:off x="662009" y="1000107"/>
            <a:ext cx="3343275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buClr>
                <a:srgbClr val="3333FF"/>
              </a:buClr>
              <a:buSzPct val="125000"/>
              <a:buFont typeface="Webdings" panose="05030102010509060703" pitchFamily="18" charset="2"/>
              <a:buChar char="2"/>
            </a:pP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振动动能</a:t>
            </a:r>
          </a:p>
        </p:txBody>
      </p:sp>
      <p:graphicFrame>
        <p:nvGraphicFramePr>
          <p:cNvPr id="14" name="Object 34"/>
          <p:cNvGraphicFramePr>
            <a:graphicFrameLocks noChangeAspect="1"/>
          </p:cNvGraphicFramePr>
          <p:nvPr/>
        </p:nvGraphicFramePr>
        <p:xfrm>
          <a:off x="2632220" y="785794"/>
          <a:ext cx="4538345" cy="923925"/>
        </p:xfrm>
        <a:graphic>
          <a:graphicData uri="http://schemas.openxmlformats.org/presentationml/2006/ole">
            <p:oleObj spid="_x0000_s41986" name="公式" r:id="rId5" imgW="1904760" imgH="393480" progId="Equation.3">
              <p:embed/>
            </p:oleObj>
          </a:graphicData>
        </a:graphic>
      </p:graphicFrame>
      <p:graphicFrame>
        <p:nvGraphicFramePr>
          <p:cNvPr id="15" name="Object 35"/>
          <p:cNvGraphicFramePr>
            <a:graphicFrameLocks noChangeAspect="1"/>
          </p:cNvGraphicFramePr>
          <p:nvPr/>
        </p:nvGraphicFramePr>
        <p:xfrm>
          <a:off x="5494338" y="1911350"/>
          <a:ext cx="268287" cy="508000"/>
        </p:xfrm>
        <a:graphic>
          <a:graphicData uri="http://schemas.openxmlformats.org/presentationml/2006/ole">
            <p:oleObj spid="_x0000_s41985" name="公式" r:id="rId6" imgW="114102" imgH="215526" progId="Equation.3">
              <p:embed/>
            </p:oleObj>
          </a:graphicData>
        </a:graphic>
      </p:graphicFrame>
      <p:sp>
        <p:nvSpPr>
          <p:cNvPr id="16" name="Text Box 37"/>
          <p:cNvSpPr txBox="1">
            <a:spLocks noChangeArrowheads="1"/>
          </p:cNvSpPr>
          <p:nvPr/>
        </p:nvSpPr>
        <p:spPr bwMode="auto">
          <a:xfrm>
            <a:off x="571472" y="1857364"/>
            <a:ext cx="3228975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buClr>
                <a:srgbClr val="3333FF"/>
              </a:buClr>
              <a:buSzPct val="125000"/>
              <a:buFont typeface="Webdings" panose="05030102010509060703" pitchFamily="18" charset="2"/>
              <a:buChar char="2"/>
            </a:pP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弹性势能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967040" y="4863460"/>
            <a:ext cx="7772400" cy="1126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0"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任一</a:t>
            </a:r>
            <a:r>
              <a:rPr kumimoji="0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时刻体积元的动能和势能完全相等，相位相同，同时达到最大</a:t>
            </a:r>
            <a:r>
              <a:rPr kumimoji="0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，同时为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零</a:t>
            </a:r>
            <a:r>
              <a:rPr kumimoji="0" lang="en-US" altLang="zh-CN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kumimoji="0"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71538" y="142852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波动中体积元的能量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" name="Group 34"/>
          <p:cNvGrpSpPr/>
          <p:nvPr/>
        </p:nvGrpSpPr>
        <p:grpSpPr bwMode="auto">
          <a:xfrm>
            <a:off x="395536" y="4149080"/>
            <a:ext cx="1928826" cy="762000"/>
            <a:chOff x="288" y="432"/>
            <a:chExt cx="672" cy="480"/>
          </a:xfrm>
        </p:grpSpPr>
        <p:sp>
          <p:nvSpPr>
            <p:cNvPr id="19" name="AutoShape 35"/>
            <p:cNvSpPr>
              <a:spLocks noChangeArrowheads="1"/>
            </p:cNvSpPr>
            <p:nvPr/>
          </p:nvSpPr>
          <p:spPr bwMode="auto">
            <a:xfrm>
              <a:off x="288" y="432"/>
              <a:ext cx="672" cy="480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dist="107763" dir="13500000" algn="ctr" rotWithShape="0">
                <a:srgbClr val="33660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36"/>
            <p:cNvSpPr txBox="1">
              <a:spLocks noChangeArrowheads="1"/>
            </p:cNvSpPr>
            <p:nvPr/>
          </p:nvSpPr>
          <p:spPr bwMode="auto">
            <a:xfrm>
              <a:off x="384" y="489"/>
              <a:ext cx="576" cy="36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32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结 </a:t>
              </a:r>
              <a:r>
                <a:rPr lang="zh-CN" altLang="en-US" sz="3200" dirty="0">
                  <a:latin typeface="黑体" panose="02010609060101010101" pitchFamily="49" charset="-122"/>
                  <a:ea typeface="黑体" panose="02010609060101010101" pitchFamily="49" charset="-122"/>
                </a:rPr>
                <a:t>论</a:t>
              </a:r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2" grpId="0"/>
      <p:bldP spid="13" grpId="0"/>
      <p:bldP spid="16" grpId="0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Line 2"/>
          <p:cNvSpPr>
            <a:spLocks noChangeShapeType="1"/>
          </p:cNvSpPr>
          <p:nvPr/>
        </p:nvSpPr>
        <p:spPr bwMode="auto">
          <a:xfrm flipV="1">
            <a:off x="58737" y="2751121"/>
            <a:ext cx="9144000" cy="0"/>
          </a:xfrm>
          <a:prstGeom prst="line">
            <a:avLst/>
          </a:prstGeom>
          <a:noFill/>
          <a:ln w="254000">
            <a:solidFill>
              <a:srgbClr val="000099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"/>
          <p:cNvGrpSpPr/>
          <p:nvPr/>
        </p:nvGrpSpPr>
        <p:grpSpPr bwMode="auto">
          <a:xfrm>
            <a:off x="58737" y="1131871"/>
            <a:ext cx="6978650" cy="3055937"/>
            <a:chOff x="-8" y="1387"/>
            <a:chExt cx="4396" cy="1925"/>
          </a:xfrm>
        </p:grpSpPr>
        <p:sp>
          <p:nvSpPr>
            <p:cNvPr id="54276" name="Rectangle 4"/>
            <p:cNvSpPr>
              <a:spLocks noChangeArrowheads="1"/>
            </p:cNvSpPr>
            <p:nvPr/>
          </p:nvSpPr>
          <p:spPr bwMode="auto">
            <a:xfrm>
              <a:off x="0" y="1387"/>
              <a:ext cx="4290" cy="1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77" name="Freeform 5"/>
            <p:cNvSpPr/>
            <p:nvPr/>
          </p:nvSpPr>
          <p:spPr bwMode="auto">
            <a:xfrm>
              <a:off x="1724" y="1696"/>
              <a:ext cx="1290" cy="721"/>
            </a:xfrm>
            <a:custGeom>
              <a:avLst/>
              <a:gdLst/>
              <a:ahLst/>
              <a:cxnLst>
                <a:cxn ang="0">
                  <a:pos x="0" y="1607"/>
                </a:cxn>
                <a:cxn ang="0">
                  <a:pos x="273" y="804"/>
                </a:cxn>
                <a:cxn ang="0">
                  <a:pos x="545" y="152"/>
                </a:cxn>
                <a:cxn ang="0">
                  <a:pos x="811" y="0"/>
                </a:cxn>
                <a:cxn ang="0">
                  <a:pos x="1076" y="152"/>
                </a:cxn>
                <a:cxn ang="0">
                  <a:pos x="1349" y="804"/>
                </a:cxn>
                <a:cxn ang="0">
                  <a:pos x="1614" y="1600"/>
                </a:cxn>
              </a:cxnLst>
              <a:rect l="0" t="0" r="r" b="b"/>
              <a:pathLst>
                <a:path w="1614" h="1607">
                  <a:moveTo>
                    <a:pt x="0" y="1607"/>
                  </a:moveTo>
                  <a:cubicBezTo>
                    <a:pt x="91" y="1326"/>
                    <a:pt x="182" y="1046"/>
                    <a:pt x="273" y="804"/>
                  </a:cubicBezTo>
                  <a:cubicBezTo>
                    <a:pt x="364" y="562"/>
                    <a:pt x="455" y="286"/>
                    <a:pt x="545" y="152"/>
                  </a:cubicBezTo>
                  <a:cubicBezTo>
                    <a:pt x="635" y="18"/>
                    <a:pt x="723" y="0"/>
                    <a:pt x="811" y="0"/>
                  </a:cubicBezTo>
                  <a:cubicBezTo>
                    <a:pt x="899" y="0"/>
                    <a:pt x="986" y="18"/>
                    <a:pt x="1076" y="152"/>
                  </a:cubicBezTo>
                  <a:cubicBezTo>
                    <a:pt x="1166" y="286"/>
                    <a:pt x="1259" y="563"/>
                    <a:pt x="1349" y="804"/>
                  </a:cubicBezTo>
                  <a:cubicBezTo>
                    <a:pt x="1439" y="1045"/>
                    <a:pt x="1526" y="1322"/>
                    <a:pt x="1614" y="1600"/>
                  </a:cubicBezTo>
                </a:path>
              </a:pathLst>
            </a:custGeom>
            <a:noFill/>
            <a:ln w="254000" cmpd="sng">
              <a:solidFill>
                <a:srgbClr val="0000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8" name="Freeform 6"/>
            <p:cNvSpPr/>
            <p:nvPr/>
          </p:nvSpPr>
          <p:spPr bwMode="auto">
            <a:xfrm flipV="1">
              <a:off x="438" y="2413"/>
              <a:ext cx="1290" cy="720"/>
            </a:xfrm>
            <a:custGeom>
              <a:avLst/>
              <a:gdLst/>
              <a:ahLst/>
              <a:cxnLst>
                <a:cxn ang="0">
                  <a:pos x="0" y="1607"/>
                </a:cxn>
                <a:cxn ang="0">
                  <a:pos x="273" y="804"/>
                </a:cxn>
                <a:cxn ang="0">
                  <a:pos x="545" y="152"/>
                </a:cxn>
                <a:cxn ang="0">
                  <a:pos x="811" y="0"/>
                </a:cxn>
                <a:cxn ang="0">
                  <a:pos x="1076" y="152"/>
                </a:cxn>
                <a:cxn ang="0">
                  <a:pos x="1349" y="804"/>
                </a:cxn>
                <a:cxn ang="0">
                  <a:pos x="1614" y="1600"/>
                </a:cxn>
              </a:cxnLst>
              <a:rect l="0" t="0" r="r" b="b"/>
              <a:pathLst>
                <a:path w="1614" h="1607">
                  <a:moveTo>
                    <a:pt x="0" y="1607"/>
                  </a:moveTo>
                  <a:cubicBezTo>
                    <a:pt x="91" y="1326"/>
                    <a:pt x="182" y="1046"/>
                    <a:pt x="273" y="804"/>
                  </a:cubicBezTo>
                  <a:cubicBezTo>
                    <a:pt x="364" y="562"/>
                    <a:pt x="455" y="286"/>
                    <a:pt x="545" y="152"/>
                  </a:cubicBezTo>
                  <a:cubicBezTo>
                    <a:pt x="635" y="18"/>
                    <a:pt x="723" y="0"/>
                    <a:pt x="811" y="0"/>
                  </a:cubicBezTo>
                  <a:cubicBezTo>
                    <a:pt x="899" y="0"/>
                    <a:pt x="986" y="18"/>
                    <a:pt x="1076" y="152"/>
                  </a:cubicBezTo>
                  <a:cubicBezTo>
                    <a:pt x="1166" y="286"/>
                    <a:pt x="1259" y="563"/>
                    <a:pt x="1349" y="804"/>
                  </a:cubicBezTo>
                  <a:cubicBezTo>
                    <a:pt x="1439" y="1045"/>
                    <a:pt x="1526" y="1322"/>
                    <a:pt x="1614" y="1600"/>
                  </a:cubicBezTo>
                </a:path>
              </a:pathLst>
            </a:custGeom>
            <a:noFill/>
            <a:ln w="254000" cmpd="sng">
              <a:solidFill>
                <a:srgbClr val="0000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9" name="Freeform 7"/>
            <p:cNvSpPr/>
            <p:nvPr/>
          </p:nvSpPr>
          <p:spPr bwMode="auto">
            <a:xfrm flipV="1">
              <a:off x="3017" y="2409"/>
              <a:ext cx="1290" cy="721"/>
            </a:xfrm>
            <a:custGeom>
              <a:avLst/>
              <a:gdLst/>
              <a:ahLst/>
              <a:cxnLst>
                <a:cxn ang="0">
                  <a:pos x="0" y="1607"/>
                </a:cxn>
                <a:cxn ang="0">
                  <a:pos x="273" y="804"/>
                </a:cxn>
                <a:cxn ang="0">
                  <a:pos x="545" y="152"/>
                </a:cxn>
                <a:cxn ang="0">
                  <a:pos x="811" y="0"/>
                </a:cxn>
                <a:cxn ang="0">
                  <a:pos x="1076" y="152"/>
                </a:cxn>
                <a:cxn ang="0">
                  <a:pos x="1349" y="804"/>
                </a:cxn>
                <a:cxn ang="0">
                  <a:pos x="1614" y="1600"/>
                </a:cxn>
              </a:cxnLst>
              <a:rect l="0" t="0" r="r" b="b"/>
              <a:pathLst>
                <a:path w="1614" h="1607">
                  <a:moveTo>
                    <a:pt x="0" y="1607"/>
                  </a:moveTo>
                  <a:cubicBezTo>
                    <a:pt x="91" y="1326"/>
                    <a:pt x="182" y="1046"/>
                    <a:pt x="273" y="804"/>
                  </a:cubicBezTo>
                  <a:cubicBezTo>
                    <a:pt x="364" y="562"/>
                    <a:pt x="455" y="286"/>
                    <a:pt x="545" y="152"/>
                  </a:cubicBezTo>
                  <a:cubicBezTo>
                    <a:pt x="635" y="18"/>
                    <a:pt x="723" y="0"/>
                    <a:pt x="811" y="0"/>
                  </a:cubicBezTo>
                  <a:cubicBezTo>
                    <a:pt x="899" y="0"/>
                    <a:pt x="986" y="18"/>
                    <a:pt x="1076" y="152"/>
                  </a:cubicBezTo>
                  <a:cubicBezTo>
                    <a:pt x="1166" y="286"/>
                    <a:pt x="1259" y="563"/>
                    <a:pt x="1349" y="804"/>
                  </a:cubicBezTo>
                  <a:cubicBezTo>
                    <a:pt x="1439" y="1045"/>
                    <a:pt x="1526" y="1322"/>
                    <a:pt x="1614" y="1600"/>
                  </a:cubicBezTo>
                </a:path>
              </a:pathLst>
            </a:custGeom>
            <a:noFill/>
            <a:ln w="254000" cmpd="sng">
              <a:solidFill>
                <a:srgbClr val="0000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0" name="Freeform 8"/>
            <p:cNvSpPr/>
            <p:nvPr/>
          </p:nvSpPr>
          <p:spPr bwMode="auto">
            <a:xfrm>
              <a:off x="2936" y="2358"/>
              <a:ext cx="171" cy="137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37" y="137"/>
                </a:cxn>
                <a:cxn ang="0">
                  <a:pos x="171" y="56"/>
                </a:cxn>
                <a:cxn ang="0">
                  <a:pos x="135" y="0"/>
                </a:cxn>
                <a:cxn ang="0">
                  <a:pos x="0" y="72"/>
                </a:cxn>
              </a:cxnLst>
              <a:rect l="0" t="0" r="r" b="b"/>
              <a:pathLst>
                <a:path w="171" h="137">
                  <a:moveTo>
                    <a:pt x="0" y="72"/>
                  </a:moveTo>
                  <a:lnTo>
                    <a:pt x="37" y="137"/>
                  </a:lnTo>
                  <a:lnTo>
                    <a:pt x="171" y="56"/>
                  </a:lnTo>
                  <a:lnTo>
                    <a:pt x="13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1" name="Freeform 9"/>
            <p:cNvSpPr/>
            <p:nvPr/>
          </p:nvSpPr>
          <p:spPr bwMode="auto">
            <a:xfrm>
              <a:off x="-8" y="1859"/>
              <a:ext cx="535" cy="628"/>
            </a:xfrm>
            <a:custGeom>
              <a:avLst/>
              <a:gdLst/>
              <a:ahLst/>
              <a:cxnLst>
                <a:cxn ang="0">
                  <a:pos x="397" y="628"/>
                </a:cxn>
                <a:cxn ang="0">
                  <a:pos x="535" y="555"/>
                </a:cxn>
                <a:cxn ang="0">
                  <a:pos x="455" y="409"/>
                </a:cxn>
                <a:cxn ang="0">
                  <a:pos x="359" y="249"/>
                </a:cxn>
                <a:cxn ang="0">
                  <a:pos x="281" y="124"/>
                </a:cxn>
                <a:cxn ang="0">
                  <a:pos x="253" y="85"/>
                </a:cxn>
                <a:cxn ang="0">
                  <a:pos x="196" y="0"/>
                </a:cxn>
                <a:cxn ang="0">
                  <a:pos x="0" y="10"/>
                </a:cxn>
                <a:cxn ang="0">
                  <a:pos x="49" y="64"/>
                </a:cxn>
                <a:cxn ang="0">
                  <a:pos x="116" y="165"/>
                </a:cxn>
                <a:cxn ang="0">
                  <a:pos x="170" y="246"/>
                </a:cxn>
                <a:cxn ang="0">
                  <a:pos x="209" y="307"/>
                </a:cxn>
                <a:cxn ang="0">
                  <a:pos x="253" y="378"/>
                </a:cxn>
                <a:cxn ang="0">
                  <a:pos x="310" y="475"/>
                </a:cxn>
                <a:cxn ang="0">
                  <a:pos x="358" y="559"/>
                </a:cxn>
                <a:cxn ang="0">
                  <a:pos x="397" y="628"/>
                </a:cxn>
              </a:cxnLst>
              <a:rect l="0" t="0" r="r" b="b"/>
              <a:pathLst>
                <a:path w="535" h="628">
                  <a:moveTo>
                    <a:pt x="397" y="628"/>
                  </a:moveTo>
                  <a:lnTo>
                    <a:pt x="535" y="555"/>
                  </a:lnTo>
                  <a:lnTo>
                    <a:pt x="455" y="409"/>
                  </a:lnTo>
                  <a:lnTo>
                    <a:pt x="359" y="249"/>
                  </a:lnTo>
                  <a:lnTo>
                    <a:pt x="281" y="124"/>
                  </a:lnTo>
                  <a:lnTo>
                    <a:pt x="253" y="85"/>
                  </a:lnTo>
                  <a:lnTo>
                    <a:pt x="196" y="0"/>
                  </a:lnTo>
                  <a:lnTo>
                    <a:pt x="0" y="10"/>
                  </a:lnTo>
                  <a:lnTo>
                    <a:pt x="49" y="64"/>
                  </a:lnTo>
                  <a:lnTo>
                    <a:pt x="116" y="165"/>
                  </a:lnTo>
                  <a:lnTo>
                    <a:pt x="170" y="246"/>
                  </a:lnTo>
                  <a:lnTo>
                    <a:pt x="209" y="307"/>
                  </a:lnTo>
                  <a:lnTo>
                    <a:pt x="253" y="378"/>
                  </a:lnTo>
                  <a:lnTo>
                    <a:pt x="310" y="475"/>
                  </a:lnTo>
                  <a:lnTo>
                    <a:pt x="358" y="559"/>
                  </a:lnTo>
                  <a:lnTo>
                    <a:pt x="397" y="628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2" name="Oval 10"/>
            <p:cNvSpPr>
              <a:spLocks noChangeArrowheads="1"/>
            </p:cNvSpPr>
            <p:nvPr/>
          </p:nvSpPr>
          <p:spPr bwMode="auto">
            <a:xfrm>
              <a:off x="4231" y="2331"/>
              <a:ext cx="157" cy="156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rgbClr val="0000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1"/>
          <p:cNvGrpSpPr/>
          <p:nvPr/>
        </p:nvGrpSpPr>
        <p:grpSpPr bwMode="auto">
          <a:xfrm>
            <a:off x="506412" y="1568433"/>
            <a:ext cx="6662738" cy="2428875"/>
            <a:chOff x="525" y="1687"/>
            <a:chExt cx="4197" cy="1437"/>
          </a:xfrm>
        </p:grpSpPr>
        <p:sp>
          <p:nvSpPr>
            <p:cNvPr id="54284" name="Freeform 12"/>
            <p:cNvSpPr/>
            <p:nvPr/>
          </p:nvSpPr>
          <p:spPr bwMode="auto">
            <a:xfrm>
              <a:off x="2139" y="1687"/>
              <a:ext cx="1290" cy="721"/>
            </a:xfrm>
            <a:custGeom>
              <a:avLst/>
              <a:gdLst/>
              <a:ahLst/>
              <a:cxnLst>
                <a:cxn ang="0">
                  <a:pos x="0" y="1607"/>
                </a:cxn>
                <a:cxn ang="0">
                  <a:pos x="273" y="804"/>
                </a:cxn>
                <a:cxn ang="0">
                  <a:pos x="545" y="152"/>
                </a:cxn>
                <a:cxn ang="0">
                  <a:pos x="811" y="0"/>
                </a:cxn>
                <a:cxn ang="0">
                  <a:pos x="1076" y="152"/>
                </a:cxn>
                <a:cxn ang="0">
                  <a:pos x="1349" y="804"/>
                </a:cxn>
                <a:cxn ang="0">
                  <a:pos x="1614" y="1600"/>
                </a:cxn>
              </a:cxnLst>
              <a:rect l="0" t="0" r="r" b="b"/>
              <a:pathLst>
                <a:path w="1614" h="1607">
                  <a:moveTo>
                    <a:pt x="0" y="1607"/>
                  </a:moveTo>
                  <a:cubicBezTo>
                    <a:pt x="91" y="1326"/>
                    <a:pt x="182" y="1046"/>
                    <a:pt x="273" y="804"/>
                  </a:cubicBezTo>
                  <a:cubicBezTo>
                    <a:pt x="364" y="562"/>
                    <a:pt x="455" y="286"/>
                    <a:pt x="545" y="152"/>
                  </a:cubicBezTo>
                  <a:cubicBezTo>
                    <a:pt x="635" y="18"/>
                    <a:pt x="723" y="0"/>
                    <a:pt x="811" y="0"/>
                  </a:cubicBezTo>
                  <a:cubicBezTo>
                    <a:pt x="899" y="0"/>
                    <a:pt x="986" y="18"/>
                    <a:pt x="1076" y="152"/>
                  </a:cubicBezTo>
                  <a:cubicBezTo>
                    <a:pt x="1166" y="286"/>
                    <a:pt x="1259" y="563"/>
                    <a:pt x="1349" y="804"/>
                  </a:cubicBezTo>
                  <a:cubicBezTo>
                    <a:pt x="1439" y="1045"/>
                    <a:pt x="1526" y="1322"/>
                    <a:pt x="1614" y="1600"/>
                  </a:cubicBezTo>
                </a:path>
              </a:pathLst>
            </a:custGeom>
            <a:noFill/>
            <a:ln w="9525" cmpd="sng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5" name="Freeform 13"/>
            <p:cNvSpPr/>
            <p:nvPr/>
          </p:nvSpPr>
          <p:spPr bwMode="auto">
            <a:xfrm flipV="1">
              <a:off x="853" y="2404"/>
              <a:ext cx="1290" cy="720"/>
            </a:xfrm>
            <a:custGeom>
              <a:avLst/>
              <a:gdLst/>
              <a:ahLst/>
              <a:cxnLst>
                <a:cxn ang="0">
                  <a:pos x="0" y="1607"/>
                </a:cxn>
                <a:cxn ang="0">
                  <a:pos x="273" y="804"/>
                </a:cxn>
                <a:cxn ang="0">
                  <a:pos x="545" y="152"/>
                </a:cxn>
                <a:cxn ang="0">
                  <a:pos x="811" y="0"/>
                </a:cxn>
                <a:cxn ang="0">
                  <a:pos x="1076" y="152"/>
                </a:cxn>
                <a:cxn ang="0">
                  <a:pos x="1349" y="804"/>
                </a:cxn>
                <a:cxn ang="0">
                  <a:pos x="1614" y="1600"/>
                </a:cxn>
              </a:cxnLst>
              <a:rect l="0" t="0" r="r" b="b"/>
              <a:pathLst>
                <a:path w="1614" h="1607">
                  <a:moveTo>
                    <a:pt x="0" y="1607"/>
                  </a:moveTo>
                  <a:cubicBezTo>
                    <a:pt x="91" y="1326"/>
                    <a:pt x="182" y="1046"/>
                    <a:pt x="273" y="804"/>
                  </a:cubicBezTo>
                  <a:cubicBezTo>
                    <a:pt x="364" y="562"/>
                    <a:pt x="455" y="286"/>
                    <a:pt x="545" y="152"/>
                  </a:cubicBezTo>
                  <a:cubicBezTo>
                    <a:pt x="635" y="18"/>
                    <a:pt x="723" y="0"/>
                    <a:pt x="811" y="0"/>
                  </a:cubicBezTo>
                  <a:cubicBezTo>
                    <a:pt x="899" y="0"/>
                    <a:pt x="986" y="18"/>
                    <a:pt x="1076" y="152"/>
                  </a:cubicBezTo>
                  <a:cubicBezTo>
                    <a:pt x="1166" y="286"/>
                    <a:pt x="1259" y="563"/>
                    <a:pt x="1349" y="804"/>
                  </a:cubicBezTo>
                  <a:cubicBezTo>
                    <a:pt x="1439" y="1045"/>
                    <a:pt x="1526" y="1322"/>
                    <a:pt x="1614" y="1600"/>
                  </a:cubicBezTo>
                </a:path>
              </a:pathLst>
            </a:custGeom>
            <a:noFill/>
            <a:ln w="9525" cmpd="sng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6" name="Freeform 14"/>
            <p:cNvSpPr/>
            <p:nvPr/>
          </p:nvSpPr>
          <p:spPr bwMode="auto">
            <a:xfrm flipV="1">
              <a:off x="3432" y="2400"/>
              <a:ext cx="1290" cy="721"/>
            </a:xfrm>
            <a:custGeom>
              <a:avLst/>
              <a:gdLst/>
              <a:ahLst/>
              <a:cxnLst>
                <a:cxn ang="0">
                  <a:pos x="0" y="1607"/>
                </a:cxn>
                <a:cxn ang="0">
                  <a:pos x="273" y="804"/>
                </a:cxn>
                <a:cxn ang="0">
                  <a:pos x="545" y="152"/>
                </a:cxn>
                <a:cxn ang="0">
                  <a:pos x="811" y="0"/>
                </a:cxn>
                <a:cxn ang="0">
                  <a:pos x="1076" y="152"/>
                </a:cxn>
                <a:cxn ang="0">
                  <a:pos x="1349" y="804"/>
                </a:cxn>
                <a:cxn ang="0">
                  <a:pos x="1614" y="1600"/>
                </a:cxn>
              </a:cxnLst>
              <a:rect l="0" t="0" r="r" b="b"/>
              <a:pathLst>
                <a:path w="1614" h="1607">
                  <a:moveTo>
                    <a:pt x="0" y="1607"/>
                  </a:moveTo>
                  <a:cubicBezTo>
                    <a:pt x="91" y="1326"/>
                    <a:pt x="182" y="1046"/>
                    <a:pt x="273" y="804"/>
                  </a:cubicBezTo>
                  <a:cubicBezTo>
                    <a:pt x="364" y="562"/>
                    <a:pt x="455" y="286"/>
                    <a:pt x="545" y="152"/>
                  </a:cubicBezTo>
                  <a:cubicBezTo>
                    <a:pt x="635" y="18"/>
                    <a:pt x="723" y="0"/>
                    <a:pt x="811" y="0"/>
                  </a:cubicBezTo>
                  <a:cubicBezTo>
                    <a:pt x="899" y="0"/>
                    <a:pt x="986" y="18"/>
                    <a:pt x="1076" y="152"/>
                  </a:cubicBezTo>
                  <a:cubicBezTo>
                    <a:pt x="1166" y="286"/>
                    <a:pt x="1259" y="563"/>
                    <a:pt x="1349" y="804"/>
                  </a:cubicBezTo>
                  <a:cubicBezTo>
                    <a:pt x="1439" y="1045"/>
                    <a:pt x="1526" y="1322"/>
                    <a:pt x="1614" y="1600"/>
                  </a:cubicBezTo>
                </a:path>
              </a:pathLst>
            </a:custGeom>
            <a:noFill/>
            <a:ln w="9525" cmpd="sng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7" name="Freeform 15"/>
            <p:cNvSpPr/>
            <p:nvPr/>
          </p:nvSpPr>
          <p:spPr bwMode="auto">
            <a:xfrm>
              <a:off x="525" y="1871"/>
              <a:ext cx="356" cy="585"/>
            </a:xfrm>
            <a:custGeom>
              <a:avLst/>
              <a:gdLst/>
              <a:ahLst/>
              <a:cxnLst>
                <a:cxn ang="0">
                  <a:pos x="356" y="585"/>
                </a:cxn>
                <a:cxn ang="0">
                  <a:pos x="275" y="433"/>
                </a:cxn>
                <a:cxn ang="0">
                  <a:pos x="216" y="331"/>
                </a:cxn>
                <a:cxn ang="0">
                  <a:pos x="108" y="157"/>
                </a:cxn>
                <a:cxn ang="0">
                  <a:pos x="0" y="0"/>
                </a:cxn>
              </a:cxnLst>
              <a:rect l="0" t="0" r="r" b="b"/>
              <a:pathLst>
                <a:path w="356" h="585">
                  <a:moveTo>
                    <a:pt x="356" y="585"/>
                  </a:moveTo>
                  <a:lnTo>
                    <a:pt x="275" y="433"/>
                  </a:lnTo>
                  <a:lnTo>
                    <a:pt x="216" y="331"/>
                  </a:lnTo>
                  <a:lnTo>
                    <a:pt x="108" y="157"/>
                  </a:lnTo>
                  <a:lnTo>
                    <a:pt x="0" y="0"/>
                  </a:lnTo>
                </a:path>
              </a:pathLst>
            </a:custGeom>
            <a:noFill/>
            <a:ln w="9525" cmpd="sng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6"/>
          <p:cNvGrpSpPr/>
          <p:nvPr/>
        </p:nvGrpSpPr>
        <p:grpSpPr bwMode="auto">
          <a:xfrm>
            <a:off x="660400" y="1541446"/>
            <a:ext cx="6056312" cy="2489200"/>
            <a:chOff x="379" y="1645"/>
            <a:chExt cx="3815" cy="1568"/>
          </a:xfrm>
        </p:grpSpPr>
        <p:grpSp>
          <p:nvGrpSpPr>
            <p:cNvPr id="5" name="Group 17"/>
            <p:cNvGrpSpPr/>
            <p:nvPr/>
          </p:nvGrpSpPr>
          <p:grpSpPr bwMode="auto">
            <a:xfrm>
              <a:off x="379" y="2007"/>
              <a:ext cx="1522" cy="1206"/>
              <a:chOff x="379" y="2007"/>
              <a:chExt cx="1522" cy="1206"/>
            </a:xfrm>
          </p:grpSpPr>
          <p:sp>
            <p:nvSpPr>
              <p:cNvPr id="54290" name="Line 18"/>
              <p:cNvSpPr>
                <a:spLocks noChangeShapeType="1"/>
              </p:cNvSpPr>
              <p:nvPr/>
            </p:nvSpPr>
            <p:spPr bwMode="auto">
              <a:xfrm flipH="1">
                <a:off x="1710" y="2444"/>
                <a:ext cx="0" cy="349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ffectLst>
                <a:outerShdw dist="17961" dir="2700000" algn="ctr" rotWithShape="0">
                  <a:srgbClr val="FFFFFF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91" name="Oval 19"/>
              <p:cNvSpPr>
                <a:spLocks noChangeArrowheads="1"/>
              </p:cNvSpPr>
              <p:nvPr/>
            </p:nvSpPr>
            <p:spPr bwMode="auto">
              <a:xfrm>
                <a:off x="1692" y="2416"/>
                <a:ext cx="46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2" name="Line 20"/>
              <p:cNvSpPr>
                <a:spLocks noChangeShapeType="1"/>
              </p:cNvSpPr>
              <p:nvPr/>
            </p:nvSpPr>
            <p:spPr bwMode="auto">
              <a:xfrm>
                <a:off x="1551" y="2741"/>
                <a:ext cx="0" cy="277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ffectLst>
                <a:outerShdw dist="17961" dir="2700000" algn="ctr" rotWithShape="0">
                  <a:srgbClr val="FFFFFF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93" name="Oval 21"/>
              <p:cNvSpPr>
                <a:spLocks noChangeArrowheads="1"/>
              </p:cNvSpPr>
              <p:nvPr/>
            </p:nvSpPr>
            <p:spPr bwMode="auto">
              <a:xfrm>
                <a:off x="1532" y="2709"/>
                <a:ext cx="46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4" name="Line 22"/>
              <p:cNvSpPr>
                <a:spLocks noChangeShapeType="1"/>
              </p:cNvSpPr>
              <p:nvPr/>
            </p:nvSpPr>
            <p:spPr bwMode="auto">
              <a:xfrm>
                <a:off x="1387" y="2980"/>
                <a:ext cx="1" cy="19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ffectLst>
                <a:outerShdw dist="17961" dir="2700000" algn="ctr" rotWithShape="0">
                  <a:srgbClr val="FFFFFF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95" name="Oval 23"/>
              <p:cNvSpPr>
                <a:spLocks noChangeArrowheads="1"/>
              </p:cNvSpPr>
              <p:nvPr/>
            </p:nvSpPr>
            <p:spPr bwMode="auto">
              <a:xfrm>
                <a:off x="1367" y="2938"/>
                <a:ext cx="46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6" name="Oval 24"/>
              <p:cNvSpPr>
                <a:spLocks noChangeArrowheads="1"/>
              </p:cNvSpPr>
              <p:nvPr/>
            </p:nvSpPr>
            <p:spPr bwMode="auto">
              <a:xfrm>
                <a:off x="1037" y="3109"/>
                <a:ext cx="46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7" name="Line 25"/>
              <p:cNvSpPr>
                <a:spLocks noChangeShapeType="1"/>
              </p:cNvSpPr>
              <p:nvPr/>
            </p:nvSpPr>
            <p:spPr bwMode="auto">
              <a:xfrm flipH="1">
                <a:off x="1220" y="3103"/>
                <a:ext cx="1" cy="11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ffectLst>
                <a:outerShdw dist="17961" dir="2700000" algn="ctr" rotWithShape="0">
                  <a:srgbClr val="FFFFFF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98" name="Oval 26"/>
              <p:cNvSpPr>
                <a:spLocks noChangeArrowheads="1"/>
              </p:cNvSpPr>
              <p:nvPr/>
            </p:nvSpPr>
            <p:spPr bwMode="auto">
              <a:xfrm>
                <a:off x="1201" y="3074"/>
                <a:ext cx="46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9" name="Line 27"/>
              <p:cNvSpPr>
                <a:spLocks noChangeShapeType="1"/>
              </p:cNvSpPr>
              <p:nvPr/>
            </p:nvSpPr>
            <p:spPr bwMode="auto">
              <a:xfrm>
                <a:off x="1877" y="2183"/>
                <a:ext cx="0" cy="277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ffectLst>
                <a:outerShdw dist="17961" dir="2700000" algn="ctr" rotWithShape="0">
                  <a:srgbClr val="FFFFFF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0" name="Oval 28"/>
              <p:cNvSpPr>
                <a:spLocks noChangeArrowheads="1"/>
              </p:cNvSpPr>
              <p:nvPr/>
            </p:nvSpPr>
            <p:spPr bwMode="auto">
              <a:xfrm>
                <a:off x="1855" y="2157"/>
                <a:ext cx="46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1" name="Line 29"/>
              <p:cNvSpPr>
                <a:spLocks noChangeShapeType="1"/>
              </p:cNvSpPr>
              <p:nvPr/>
            </p:nvSpPr>
            <p:spPr bwMode="auto">
              <a:xfrm flipH="1" flipV="1">
                <a:off x="399" y="2007"/>
                <a:ext cx="0" cy="349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ffectLst>
                <a:outerShdw dist="17961" dir="2700000" algn="ctr" rotWithShape="0">
                  <a:srgbClr val="FFFFFF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2" name="Oval 30"/>
              <p:cNvSpPr>
                <a:spLocks noChangeArrowheads="1"/>
              </p:cNvSpPr>
              <p:nvPr/>
            </p:nvSpPr>
            <p:spPr bwMode="auto">
              <a:xfrm flipV="1">
                <a:off x="379" y="2316"/>
                <a:ext cx="46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3" name="Line 31"/>
              <p:cNvSpPr>
                <a:spLocks noChangeShapeType="1"/>
              </p:cNvSpPr>
              <p:nvPr/>
            </p:nvSpPr>
            <p:spPr bwMode="auto">
              <a:xfrm flipH="1" flipV="1">
                <a:off x="728" y="2643"/>
                <a:ext cx="1" cy="20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ffectLst>
                <a:outerShdw dist="17961" dir="2700000" algn="ctr" rotWithShape="0">
                  <a:srgbClr val="FFFFFF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4" name="Line 32"/>
              <p:cNvSpPr>
                <a:spLocks noChangeShapeType="1"/>
              </p:cNvSpPr>
              <p:nvPr/>
            </p:nvSpPr>
            <p:spPr bwMode="auto">
              <a:xfrm flipH="1" flipV="1">
                <a:off x="890" y="2924"/>
                <a:ext cx="1" cy="11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ffectLst>
                <a:outerShdw dist="17961" dir="2700000" algn="ctr" rotWithShape="0">
                  <a:srgbClr val="FFFFFF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5" name="Oval 33"/>
              <p:cNvSpPr>
                <a:spLocks noChangeArrowheads="1"/>
              </p:cNvSpPr>
              <p:nvPr/>
            </p:nvSpPr>
            <p:spPr bwMode="auto">
              <a:xfrm flipV="1">
                <a:off x="870" y="3039"/>
                <a:ext cx="46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6" name="Oval 34"/>
              <p:cNvSpPr>
                <a:spLocks noChangeArrowheads="1"/>
              </p:cNvSpPr>
              <p:nvPr/>
            </p:nvSpPr>
            <p:spPr bwMode="auto">
              <a:xfrm flipV="1">
                <a:off x="708" y="2854"/>
                <a:ext cx="46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7" name="Line 35"/>
              <p:cNvSpPr>
                <a:spLocks noChangeShapeType="1"/>
              </p:cNvSpPr>
              <p:nvPr/>
            </p:nvSpPr>
            <p:spPr bwMode="auto">
              <a:xfrm flipV="1">
                <a:off x="562" y="2323"/>
                <a:ext cx="0" cy="277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ffectLst>
                <a:outerShdw dist="17961" dir="2700000" algn="ctr" rotWithShape="0">
                  <a:srgbClr val="FFFFFF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8" name="Oval 36"/>
              <p:cNvSpPr>
                <a:spLocks noChangeArrowheads="1"/>
              </p:cNvSpPr>
              <p:nvPr/>
            </p:nvSpPr>
            <p:spPr bwMode="auto">
              <a:xfrm flipV="1">
                <a:off x="542" y="2581"/>
                <a:ext cx="46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37"/>
            <p:cNvGrpSpPr/>
            <p:nvPr/>
          </p:nvGrpSpPr>
          <p:grpSpPr bwMode="auto">
            <a:xfrm>
              <a:off x="2021" y="1645"/>
              <a:ext cx="860" cy="504"/>
              <a:chOff x="2021" y="1645"/>
              <a:chExt cx="860" cy="504"/>
            </a:xfrm>
          </p:grpSpPr>
          <p:sp>
            <p:nvSpPr>
              <p:cNvPr id="54310" name="Oval 38"/>
              <p:cNvSpPr>
                <a:spLocks noChangeArrowheads="1"/>
              </p:cNvSpPr>
              <p:nvPr/>
            </p:nvSpPr>
            <p:spPr bwMode="auto">
              <a:xfrm>
                <a:off x="2349" y="1671"/>
                <a:ext cx="46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11" name="Line 39"/>
              <p:cNvSpPr>
                <a:spLocks noChangeShapeType="1"/>
              </p:cNvSpPr>
              <p:nvPr/>
            </p:nvSpPr>
            <p:spPr bwMode="auto">
              <a:xfrm flipH="1">
                <a:off x="2043" y="1945"/>
                <a:ext cx="1" cy="20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ffectLst>
                <a:outerShdw dist="17961" dir="2700000" algn="ctr" rotWithShape="0">
                  <a:srgbClr val="FFFFFF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12" name="Line 40"/>
              <p:cNvSpPr>
                <a:spLocks noChangeShapeType="1"/>
              </p:cNvSpPr>
              <p:nvPr/>
            </p:nvSpPr>
            <p:spPr bwMode="auto">
              <a:xfrm flipH="1">
                <a:off x="2206" y="1782"/>
                <a:ext cx="1" cy="11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ffectLst>
                <a:outerShdw dist="17961" dir="2700000" algn="ctr" rotWithShape="0">
                  <a:srgbClr val="FFFFFF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13" name="Oval 41"/>
              <p:cNvSpPr>
                <a:spLocks noChangeArrowheads="1"/>
              </p:cNvSpPr>
              <p:nvPr/>
            </p:nvSpPr>
            <p:spPr bwMode="auto">
              <a:xfrm>
                <a:off x="2186" y="1730"/>
                <a:ext cx="46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14" name="Oval 42"/>
              <p:cNvSpPr>
                <a:spLocks noChangeArrowheads="1"/>
              </p:cNvSpPr>
              <p:nvPr/>
            </p:nvSpPr>
            <p:spPr bwMode="auto">
              <a:xfrm>
                <a:off x="2021" y="1905"/>
                <a:ext cx="46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15" name="Line 43"/>
              <p:cNvSpPr>
                <a:spLocks noChangeShapeType="1"/>
              </p:cNvSpPr>
              <p:nvPr/>
            </p:nvSpPr>
            <p:spPr bwMode="auto">
              <a:xfrm flipV="1">
                <a:off x="2854" y="1840"/>
                <a:ext cx="0" cy="277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ffectLst>
                <a:outerShdw dist="17961" dir="2700000" algn="ctr" rotWithShape="0">
                  <a:srgbClr val="FFFFFF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16" name="Oval 44"/>
              <p:cNvSpPr>
                <a:spLocks noChangeArrowheads="1"/>
              </p:cNvSpPr>
              <p:nvPr/>
            </p:nvSpPr>
            <p:spPr bwMode="auto">
              <a:xfrm flipV="1">
                <a:off x="2835" y="2101"/>
                <a:ext cx="46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17" name="Line 45"/>
              <p:cNvSpPr>
                <a:spLocks noChangeShapeType="1"/>
              </p:cNvSpPr>
              <p:nvPr/>
            </p:nvSpPr>
            <p:spPr bwMode="auto">
              <a:xfrm flipV="1">
                <a:off x="2690" y="1687"/>
                <a:ext cx="1" cy="19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ffectLst>
                <a:outerShdw dist="17961" dir="2700000" algn="ctr" rotWithShape="0">
                  <a:srgbClr val="FFFFFF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18" name="Oval 46"/>
              <p:cNvSpPr>
                <a:spLocks noChangeArrowheads="1"/>
              </p:cNvSpPr>
              <p:nvPr/>
            </p:nvSpPr>
            <p:spPr bwMode="auto">
              <a:xfrm flipV="1">
                <a:off x="2670" y="1872"/>
                <a:ext cx="46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19" name="Line 47"/>
              <p:cNvSpPr>
                <a:spLocks noChangeShapeType="1"/>
              </p:cNvSpPr>
              <p:nvPr/>
            </p:nvSpPr>
            <p:spPr bwMode="auto">
              <a:xfrm flipH="1" flipV="1">
                <a:off x="2523" y="1645"/>
                <a:ext cx="1" cy="11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ffectLst>
                <a:outerShdw dist="17961" dir="2700000" algn="ctr" rotWithShape="0">
                  <a:srgbClr val="FFFFFF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20" name="Oval 48"/>
              <p:cNvSpPr>
                <a:spLocks noChangeArrowheads="1"/>
              </p:cNvSpPr>
              <p:nvPr/>
            </p:nvSpPr>
            <p:spPr bwMode="auto">
              <a:xfrm flipV="1">
                <a:off x="2504" y="1736"/>
                <a:ext cx="46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49"/>
            <p:cNvGrpSpPr/>
            <p:nvPr/>
          </p:nvGrpSpPr>
          <p:grpSpPr bwMode="auto">
            <a:xfrm>
              <a:off x="2995" y="2065"/>
              <a:ext cx="1199" cy="1140"/>
              <a:chOff x="2995" y="2065"/>
              <a:chExt cx="1199" cy="1140"/>
            </a:xfrm>
          </p:grpSpPr>
          <p:sp>
            <p:nvSpPr>
              <p:cNvPr id="54322" name="Line 50"/>
              <p:cNvSpPr>
                <a:spLocks noChangeShapeType="1"/>
              </p:cNvSpPr>
              <p:nvPr/>
            </p:nvSpPr>
            <p:spPr bwMode="auto">
              <a:xfrm flipH="1" flipV="1">
                <a:off x="3013" y="2065"/>
                <a:ext cx="0" cy="349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ffectLst>
                <a:outerShdw dist="17961" dir="2700000" algn="ctr" rotWithShape="0">
                  <a:srgbClr val="FFFFFF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23" name="Oval 51"/>
              <p:cNvSpPr>
                <a:spLocks noChangeArrowheads="1"/>
              </p:cNvSpPr>
              <p:nvPr/>
            </p:nvSpPr>
            <p:spPr bwMode="auto">
              <a:xfrm flipV="1">
                <a:off x="2995" y="2394"/>
                <a:ext cx="46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24" name="Line 52"/>
              <p:cNvSpPr>
                <a:spLocks noChangeShapeType="1"/>
              </p:cNvSpPr>
              <p:nvPr/>
            </p:nvSpPr>
            <p:spPr bwMode="auto">
              <a:xfrm flipH="1" flipV="1">
                <a:off x="3346" y="2709"/>
                <a:ext cx="1" cy="20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ffectLst>
                <a:outerShdw dist="17961" dir="2700000" algn="ctr" rotWithShape="0">
                  <a:srgbClr val="FFFFFF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25" name="Line 53"/>
              <p:cNvSpPr>
                <a:spLocks noChangeShapeType="1"/>
              </p:cNvSpPr>
              <p:nvPr/>
            </p:nvSpPr>
            <p:spPr bwMode="auto">
              <a:xfrm flipH="1" flipV="1">
                <a:off x="3509" y="2966"/>
                <a:ext cx="1" cy="11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ffectLst>
                <a:outerShdw dist="17961" dir="2700000" algn="ctr" rotWithShape="0">
                  <a:srgbClr val="FFFFFF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26" name="Oval 54"/>
              <p:cNvSpPr>
                <a:spLocks noChangeArrowheads="1"/>
              </p:cNvSpPr>
              <p:nvPr/>
            </p:nvSpPr>
            <p:spPr bwMode="auto">
              <a:xfrm flipV="1">
                <a:off x="3489" y="3080"/>
                <a:ext cx="46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27" name="Oval 55"/>
              <p:cNvSpPr>
                <a:spLocks noChangeArrowheads="1"/>
              </p:cNvSpPr>
              <p:nvPr/>
            </p:nvSpPr>
            <p:spPr bwMode="auto">
              <a:xfrm flipV="1">
                <a:off x="3324" y="2905"/>
                <a:ext cx="46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28" name="Line 56"/>
              <p:cNvSpPr>
                <a:spLocks noChangeShapeType="1"/>
              </p:cNvSpPr>
              <p:nvPr/>
            </p:nvSpPr>
            <p:spPr bwMode="auto">
              <a:xfrm flipV="1">
                <a:off x="3180" y="2398"/>
                <a:ext cx="0" cy="277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ffectLst>
                <a:outerShdw dist="17961" dir="2700000" algn="ctr" rotWithShape="0">
                  <a:srgbClr val="FFFFFF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29" name="Oval 57"/>
              <p:cNvSpPr>
                <a:spLocks noChangeArrowheads="1"/>
              </p:cNvSpPr>
              <p:nvPr/>
            </p:nvSpPr>
            <p:spPr bwMode="auto">
              <a:xfrm flipV="1">
                <a:off x="3158" y="2653"/>
                <a:ext cx="46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30" name="Line 58"/>
              <p:cNvSpPr>
                <a:spLocks noChangeShapeType="1"/>
              </p:cNvSpPr>
              <p:nvPr/>
            </p:nvSpPr>
            <p:spPr bwMode="auto">
              <a:xfrm>
                <a:off x="4168" y="2679"/>
                <a:ext cx="0" cy="277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ffectLst>
                <a:outerShdw dist="17961" dir="2700000" algn="ctr" rotWithShape="0">
                  <a:srgbClr val="FFFFFF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31" name="Oval 59"/>
              <p:cNvSpPr>
                <a:spLocks noChangeArrowheads="1"/>
              </p:cNvSpPr>
              <p:nvPr/>
            </p:nvSpPr>
            <p:spPr bwMode="auto">
              <a:xfrm>
                <a:off x="4148" y="2643"/>
                <a:ext cx="46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32" name="Line 60"/>
              <p:cNvSpPr>
                <a:spLocks noChangeShapeType="1"/>
              </p:cNvSpPr>
              <p:nvPr/>
            </p:nvSpPr>
            <p:spPr bwMode="auto">
              <a:xfrm>
                <a:off x="4005" y="2940"/>
                <a:ext cx="1" cy="19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ffectLst>
                <a:outerShdw dist="17961" dir="2700000" algn="ctr" rotWithShape="0">
                  <a:srgbClr val="FFFFFF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33" name="Oval 61"/>
              <p:cNvSpPr>
                <a:spLocks noChangeArrowheads="1"/>
              </p:cNvSpPr>
              <p:nvPr/>
            </p:nvSpPr>
            <p:spPr bwMode="auto">
              <a:xfrm>
                <a:off x="3986" y="2894"/>
                <a:ext cx="46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34" name="Oval 62"/>
              <p:cNvSpPr>
                <a:spLocks noChangeArrowheads="1"/>
              </p:cNvSpPr>
              <p:nvPr/>
            </p:nvSpPr>
            <p:spPr bwMode="auto">
              <a:xfrm>
                <a:off x="3657" y="3090"/>
                <a:ext cx="46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35" name="Line 63"/>
              <p:cNvSpPr>
                <a:spLocks noChangeShapeType="1"/>
              </p:cNvSpPr>
              <p:nvPr/>
            </p:nvSpPr>
            <p:spPr bwMode="auto">
              <a:xfrm flipH="1">
                <a:off x="3839" y="3095"/>
                <a:ext cx="1" cy="11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ffectLst>
                <a:outerShdw dist="17961" dir="2700000" algn="ctr" rotWithShape="0">
                  <a:srgbClr val="FFFFFF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36" name="Oval 64"/>
              <p:cNvSpPr>
                <a:spLocks noChangeArrowheads="1"/>
              </p:cNvSpPr>
              <p:nvPr/>
            </p:nvSpPr>
            <p:spPr bwMode="auto">
              <a:xfrm>
                <a:off x="3822" y="3059"/>
                <a:ext cx="46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4337" name="Rectangle 65"/>
          <p:cNvSpPr>
            <a:spLocks noChangeArrowheads="1"/>
          </p:cNvSpPr>
          <p:nvPr/>
        </p:nvSpPr>
        <p:spPr bwMode="auto">
          <a:xfrm>
            <a:off x="58737" y="1493828"/>
            <a:ext cx="530225" cy="36083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66"/>
          <p:cNvGrpSpPr/>
          <p:nvPr/>
        </p:nvGrpSpPr>
        <p:grpSpPr bwMode="auto">
          <a:xfrm>
            <a:off x="295275" y="1195371"/>
            <a:ext cx="8848725" cy="2990850"/>
            <a:chOff x="149" y="1306"/>
            <a:chExt cx="5574" cy="1884"/>
          </a:xfrm>
        </p:grpSpPr>
        <p:sp>
          <p:nvSpPr>
            <p:cNvPr id="54339" name="Line 67"/>
            <p:cNvSpPr>
              <a:spLocks noChangeShapeType="1"/>
            </p:cNvSpPr>
            <p:nvPr/>
          </p:nvSpPr>
          <p:spPr bwMode="auto">
            <a:xfrm>
              <a:off x="149" y="1321"/>
              <a:ext cx="0" cy="1863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0" name="Line 68"/>
            <p:cNvSpPr>
              <a:spLocks noChangeShapeType="1"/>
            </p:cNvSpPr>
            <p:nvPr/>
          </p:nvSpPr>
          <p:spPr bwMode="auto">
            <a:xfrm>
              <a:off x="327" y="1313"/>
              <a:ext cx="0" cy="1863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1" name="Line 69"/>
            <p:cNvSpPr>
              <a:spLocks noChangeShapeType="1"/>
            </p:cNvSpPr>
            <p:nvPr/>
          </p:nvSpPr>
          <p:spPr bwMode="auto">
            <a:xfrm>
              <a:off x="484" y="1309"/>
              <a:ext cx="0" cy="1863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2" name="Line 70"/>
            <p:cNvSpPr>
              <a:spLocks noChangeShapeType="1"/>
            </p:cNvSpPr>
            <p:nvPr/>
          </p:nvSpPr>
          <p:spPr bwMode="auto">
            <a:xfrm>
              <a:off x="654" y="1313"/>
              <a:ext cx="0" cy="1863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3" name="Line 71"/>
            <p:cNvSpPr>
              <a:spLocks noChangeShapeType="1"/>
            </p:cNvSpPr>
            <p:nvPr/>
          </p:nvSpPr>
          <p:spPr bwMode="auto">
            <a:xfrm>
              <a:off x="818" y="1313"/>
              <a:ext cx="0" cy="1863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4" name="Line 72"/>
            <p:cNvSpPr>
              <a:spLocks noChangeShapeType="1"/>
            </p:cNvSpPr>
            <p:nvPr/>
          </p:nvSpPr>
          <p:spPr bwMode="auto">
            <a:xfrm>
              <a:off x="981" y="1313"/>
              <a:ext cx="0" cy="1863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5" name="Line 73"/>
            <p:cNvSpPr>
              <a:spLocks noChangeShapeType="1"/>
            </p:cNvSpPr>
            <p:nvPr/>
          </p:nvSpPr>
          <p:spPr bwMode="auto">
            <a:xfrm>
              <a:off x="1145" y="1313"/>
              <a:ext cx="0" cy="1863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6" name="Line 74"/>
            <p:cNvSpPr>
              <a:spLocks noChangeShapeType="1"/>
            </p:cNvSpPr>
            <p:nvPr/>
          </p:nvSpPr>
          <p:spPr bwMode="auto">
            <a:xfrm>
              <a:off x="1308" y="1313"/>
              <a:ext cx="0" cy="1863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7" name="Line 75"/>
            <p:cNvSpPr>
              <a:spLocks noChangeShapeType="1"/>
            </p:cNvSpPr>
            <p:nvPr/>
          </p:nvSpPr>
          <p:spPr bwMode="auto">
            <a:xfrm>
              <a:off x="1472" y="1313"/>
              <a:ext cx="0" cy="1863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" name="Group 76"/>
            <p:cNvGrpSpPr/>
            <p:nvPr/>
          </p:nvGrpSpPr>
          <p:grpSpPr bwMode="auto">
            <a:xfrm>
              <a:off x="1636" y="1306"/>
              <a:ext cx="1635" cy="1870"/>
              <a:chOff x="1921" y="1420"/>
              <a:chExt cx="1635" cy="1862"/>
            </a:xfrm>
          </p:grpSpPr>
          <p:sp>
            <p:nvSpPr>
              <p:cNvPr id="54349" name="Line 77"/>
              <p:cNvSpPr>
                <a:spLocks noChangeShapeType="1"/>
              </p:cNvSpPr>
              <p:nvPr/>
            </p:nvSpPr>
            <p:spPr bwMode="auto">
              <a:xfrm>
                <a:off x="1921" y="1427"/>
                <a:ext cx="0" cy="1855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50" name="Line 78"/>
              <p:cNvSpPr>
                <a:spLocks noChangeShapeType="1"/>
              </p:cNvSpPr>
              <p:nvPr/>
            </p:nvSpPr>
            <p:spPr bwMode="auto">
              <a:xfrm>
                <a:off x="2084" y="1420"/>
                <a:ext cx="0" cy="1855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51" name="Line 79"/>
              <p:cNvSpPr>
                <a:spLocks noChangeShapeType="1"/>
              </p:cNvSpPr>
              <p:nvPr/>
            </p:nvSpPr>
            <p:spPr bwMode="auto">
              <a:xfrm>
                <a:off x="2248" y="1427"/>
                <a:ext cx="0" cy="1855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52" name="Line 80"/>
              <p:cNvSpPr>
                <a:spLocks noChangeShapeType="1"/>
              </p:cNvSpPr>
              <p:nvPr/>
            </p:nvSpPr>
            <p:spPr bwMode="auto">
              <a:xfrm>
                <a:off x="2411" y="1427"/>
                <a:ext cx="0" cy="1855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53" name="Line 81"/>
              <p:cNvSpPr>
                <a:spLocks noChangeShapeType="1"/>
              </p:cNvSpPr>
              <p:nvPr/>
            </p:nvSpPr>
            <p:spPr bwMode="auto">
              <a:xfrm>
                <a:off x="2575" y="1427"/>
                <a:ext cx="0" cy="1855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54" name="Line 82"/>
              <p:cNvSpPr>
                <a:spLocks noChangeShapeType="1"/>
              </p:cNvSpPr>
              <p:nvPr/>
            </p:nvSpPr>
            <p:spPr bwMode="auto">
              <a:xfrm>
                <a:off x="2738" y="1427"/>
                <a:ext cx="0" cy="1855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55" name="Line 83"/>
              <p:cNvSpPr>
                <a:spLocks noChangeShapeType="1"/>
              </p:cNvSpPr>
              <p:nvPr/>
            </p:nvSpPr>
            <p:spPr bwMode="auto">
              <a:xfrm>
                <a:off x="2902" y="1427"/>
                <a:ext cx="0" cy="1855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56" name="Line 84"/>
              <p:cNvSpPr>
                <a:spLocks noChangeShapeType="1"/>
              </p:cNvSpPr>
              <p:nvPr/>
            </p:nvSpPr>
            <p:spPr bwMode="auto">
              <a:xfrm>
                <a:off x="3065" y="1423"/>
                <a:ext cx="0" cy="1855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57" name="Line 85"/>
              <p:cNvSpPr>
                <a:spLocks noChangeShapeType="1"/>
              </p:cNvSpPr>
              <p:nvPr/>
            </p:nvSpPr>
            <p:spPr bwMode="auto">
              <a:xfrm>
                <a:off x="3229" y="1423"/>
                <a:ext cx="0" cy="1855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58" name="Line 86"/>
              <p:cNvSpPr>
                <a:spLocks noChangeShapeType="1"/>
              </p:cNvSpPr>
              <p:nvPr/>
            </p:nvSpPr>
            <p:spPr bwMode="auto">
              <a:xfrm>
                <a:off x="3392" y="1420"/>
                <a:ext cx="0" cy="1855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59" name="Line 87"/>
              <p:cNvSpPr>
                <a:spLocks noChangeShapeType="1"/>
              </p:cNvSpPr>
              <p:nvPr/>
            </p:nvSpPr>
            <p:spPr bwMode="auto">
              <a:xfrm>
                <a:off x="3556" y="1427"/>
                <a:ext cx="0" cy="1855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4360" name="Line 88"/>
            <p:cNvSpPr>
              <a:spLocks noChangeShapeType="1"/>
            </p:cNvSpPr>
            <p:nvPr/>
          </p:nvSpPr>
          <p:spPr bwMode="auto">
            <a:xfrm>
              <a:off x="3433" y="1306"/>
              <a:ext cx="0" cy="1863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61" name="Line 89"/>
            <p:cNvSpPr>
              <a:spLocks noChangeShapeType="1"/>
            </p:cNvSpPr>
            <p:nvPr/>
          </p:nvSpPr>
          <p:spPr bwMode="auto">
            <a:xfrm>
              <a:off x="3597" y="1313"/>
              <a:ext cx="0" cy="1863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62" name="Line 90"/>
            <p:cNvSpPr>
              <a:spLocks noChangeShapeType="1"/>
            </p:cNvSpPr>
            <p:nvPr/>
          </p:nvSpPr>
          <p:spPr bwMode="auto">
            <a:xfrm>
              <a:off x="3760" y="1313"/>
              <a:ext cx="0" cy="1863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63" name="Line 91"/>
            <p:cNvSpPr>
              <a:spLocks noChangeShapeType="1"/>
            </p:cNvSpPr>
            <p:nvPr/>
          </p:nvSpPr>
          <p:spPr bwMode="auto">
            <a:xfrm>
              <a:off x="3924" y="1313"/>
              <a:ext cx="0" cy="1863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" name="Group 92"/>
            <p:cNvGrpSpPr/>
            <p:nvPr/>
          </p:nvGrpSpPr>
          <p:grpSpPr bwMode="auto">
            <a:xfrm>
              <a:off x="4087" y="1306"/>
              <a:ext cx="818" cy="1870"/>
              <a:chOff x="4087" y="1427"/>
              <a:chExt cx="818" cy="1862"/>
            </a:xfrm>
          </p:grpSpPr>
          <p:sp>
            <p:nvSpPr>
              <p:cNvPr id="54365" name="Line 93"/>
              <p:cNvSpPr>
                <a:spLocks noChangeShapeType="1"/>
              </p:cNvSpPr>
              <p:nvPr/>
            </p:nvSpPr>
            <p:spPr bwMode="auto">
              <a:xfrm>
                <a:off x="4087" y="1434"/>
                <a:ext cx="0" cy="1855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66" name="Line 94"/>
              <p:cNvSpPr>
                <a:spLocks noChangeShapeType="1"/>
              </p:cNvSpPr>
              <p:nvPr/>
            </p:nvSpPr>
            <p:spPr bwMode="auto">
              <a:xfrm>
                <a:off x="4251" y="1434"/>
                <a:ext cx="0" cy="1855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67" name="Line 95"/>
              <p:cNvSpPr>
                <a:spLocks noChangeShapeType="1"/>
              </p:cNvSpPr>
              <p:nvPr/>
            </p:nvSpPr>
            <p:spPr bwMode="auto">
              <a:xfrm>
                <a:off x="4414" y="1430"/>
                <a:ext cx="0" cy="1855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68" name="Line 96"/>
              <p:cNvSpPr>
                <a:spLocks noChangeShapeType="1"/>
              </p:cNvSpPr>
              <p:nvPr/>
            </p:nvSpPr>
            <p:spPr bwMode="auto">
              <a:xfrm>
                <a:off x="4578" y="1430"/>
                <a:ext cx="0" cy="1855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69" name="Line 97"/>
              <p:cNvSpPr>
                <a:spLocks noChangeShapeType="1"/>
              </p:cNvSpPr>
              <p:nvPr/>
            </p:nvSpPr>
            <p:spPr bwMode="auto">
              <a:xfrm>
                <a:off x="4741" y="1427"/>
                <a:ext cx="0" cy="1855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70" name="Line 98"/>
              <p:cNvSpPr>
                <a:spLocks noChangeShapeType="1"/>
              </p:cNvSpPr>
              <p:nvPr/>
            </p:nvSpPr>
            <p:spPr bwMode="auto">
              <a:xfrm>
                <a:off x="4905" y="1434"/>
                <a:ext cx="0" cy="1855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4371" name="Line 99"/>
            <p:cNvSpPr>
              <a:spLocks noChangeShapeType="1"/>
            </p:cNvSpPr>
            <p:nvPr/>
          </p:nvSpPr>
          <p:spPr bwMode="auto">
            <a:xfrm>
              <a:off x="5069" y="1327"/>
              <a:ext cx="0" cy="1863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72" name="Line 100"/>
            <p:cNvSpPr>
              <a:spLocks noChangeShapeType="1"/>
            </p:cNvSpPr>
            <p:nvPr/>
          </p:nvSpPr>
          <p:spPr bwMode="auto">
            <a:xfrm>
              <a:off x="5232" y="1323"/>
              <a:ext cx="0" cy="1863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73" name="Line 101"/>
            <p:cNvSpPr>
              <a:spLocks noChangeShapeType="1"/>
            </p:cNvSpPr>
            <p:nvPr/>
          </p:nvSpPr>
          <p:spPr bwMode="auto">
            <a:xfrm>
              <a:off x="5396" y="1323"/>
              <a:ext cx="0" cy="1863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74" name="Line 102"/>
            <p:cNvSpPr>
              <a:spLocks noChangeShapeType="1"/>
            </p:cNvSpPr>
            <p:nvPr/>
          </p:nvSpPr>
          <p:spPr bwMode="auto">
            <a:xfrm>
              <a:off x="5559" y="1320"/>
              <a:ext cx="0" cy="1863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75" name="Line 103"/>
            <p:cNvSpPr>
              <a:spLocks noChangeShapeType="1"/>
            </p:cNvSpPr>
            <p:nvPr/>
          </p:nvSpPr>
          <p:spPr bwMode="auto">
            <a:xfrm>
              <a:off x="5723" y="1327"/>
              <a:ext cx="0" cy="1863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104"/>
          <p:cNvGrpSpPr/>
          <p:nvPr/>
        </p:nvGrpSpPr>
        <p:grpSpPr bwMode="auto">
          <a:xfrm>
            <a:off x="287337" y="1042971"/>
            <a:ext cx="488950" cy="2838450"/>
            <a:chOff x="129" y="1423"/>
            <a:chExt cx="308" cy="1788"/>
          </a:xfrm>
        </p:grpSpPr>
        <p:grpSp>
          <p:nvGrpSpPr>
            <p:cNvPr id="12" name="Group 105"/>
            <p:cNvGrpSpPr/>
            <p:nvPr/>
          </p:nvGrpSpPr>
          <p:grpSpPr bwMode="auto">
            <a:xfrm>
              <a:off x="230" y="1909"/>
              <a:ext cx="71" cy="697"/>
              <a:chOff x="193" y="1757"/>
              <a:chExt cx="79" cy="864"/>
            </a:xfrm>
          </p:grpSpPr>
          <p:sp>
            <p:nvSpPr>
              <p:cNvPr id="54378" name="Line 106"/>
              <p:cNvSpPr>
                <a:spLocks noChangeShapeType="1"/>
              </p:cNvSpPr>
              <p:nvPr/>
            </p:nvSpPr>
            <p:spPr bwMode="auto">
              <a:xfrm flipV="1">
                <a:off x="272" y="1757"/>
                <a:ext cx="0" cy="8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79" name="Line 107"/>
              <p:cNvSpPr>
                <a:spLocks noChangeShapeType="1"/>
              </p:cNvSpPr>
              <p:nvPr/>
            </p:nvSpPr>
            <p:spPr bwMode="auto">
              <a:xfrm>
                <a:off x="193" y="1787"/>
                <a:ext cx="0" cy="8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4380" name="Text Box 108"/>
            <p:cNvSpPr txBox="1">
              <a:spLocks noChangeArrowheads="1"/>
            </p:cNvSpPr>
            <p:nvPr/>
          </p:nvSpPr>
          <p:spPr bwMode="auto">
            <a:xfrm>
              <a:off x="129" y="1423"/>
              <a:ext cx="308" cy="56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>
                  <a:solidFill>
                    <a:schemeClr val="tx1"/>
                  </a:solidFill>
                  <a:ea typeface="楷体_GB2312" panose="02010609030101010101" pitchFamily="49" charset="-122"/>
                </a:rPr>
                <a:t>上下</a:t>
              </a:r>
            </a:p>
          </p:txBody>
        </p:sp>
        <p:sp>
          <p:nvSpPr>
            <p:cNvPr id="54381" name="Text Box 109"/>
            <p:cNvSpPr txBox="1">
              <a:spLocks noChangeArrowheads="1"/>
            </p:cNvSpPr>
            <p:nvPr/>
          </p:nvSpPr>
          <p:spPr bwMode="auto">
            <a:xfrm>
              <a:off x="129" y="2643"/>
              <a:ext cx="308" cy="56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>
                  <a:solidFill>
                    <a:schemeClr val="tx1"/>
                  </a:solidFill>
                  <a:ea typeface="楷体_GB2312" panose="02010609030101010101" pitchFamily="49" charset="-122"/>
                </a:rPr>
                <a:t>抖动</a:t>
              </a:r>
            </a:p>
          </p:txBody>
        </p:sp>
      </p:grpSp>
      <p:grpSp>
        <p:nvGrpSpPr>
          <p:cNvPr id="13" name="Group 110"/>
          <p:cNvGrpSpPr/>
          <p:nvPr/>
        </p:nvGrpSpPr>
        <p:grpSpPr bwMode="auto">
          <a:xfrm>
            <a:off x="1098550" y="1095358"/>
            <a:ext cx="3759199" cy="2582863"/>
            <a:chOff x="655" y="1364"/>
            <a:chExt cx="2368" cy="1627"/>
          </a:xfrm>
        </p:grpSpPr>
        <p:grpSp>
          <p:nvGrpSpPr>
            <p:cNvPr id="14" name="Group 111"/>
            <p:cNvGrpSpPr/>
            <p:nvPr/>
          </p:nvGrpSpPr>
          <p:grpSpPr bwMode="auto">
            <a:xfrm>
              <a:off x="655" y="1804"/>
              <a:ext cx="1108" cy="250"/>
              <a:chOff x="1924" y="2807"/>
              <a:chExt cx="1108" cy="250"/>
            </a:xfrm>
          </p:grpSpPr>
          <p:sp>
            <p:nvSpPr>
              <p:cNvPr id="54384" name="Text Box 112"/>
              <p:cNvSpPr txBox="1">
                <a:spLocks noChangeArrowheads="1"/>
              </p:cNvSpPr>
              <p:nvPr/>
            </p:nvSpPr>
            <p:spPr bwMode="auto">
              <a:xfrm flipH="1">
                <a:off x="1924" y="2807"/>
                <a:ext cx="110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000" dirty="0">
                    <a:solidFill>
                      <a:srgbClr val="FF0000"/>
                    </a:solidFill>
                    <a:ea typeface="楷体_GB2312" panose="02010609030101010101" pitchFamily="49" charset="-122"/>
                  </a:rPr>
                  <a:t>振速     最小</a:t>
                </a:r>
              </a:p>
            </p:txBody>
          </p:sp>
          <p:sp>
            <p:nvSpPr>
              <p:cNvPr id="54385" name="WordArt 1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49" y="2873"/>
                <a:ext cx="114" cy="13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</a:ln>
                    <a:solidFill>
                      <a:srgbClr val="FF0000"/>
                    </a:solidFill>
                    <a:latin typeface="Bookman Old Style" panose="02050604050505020204"/>
                  </a:rPr>
                  <a:t>v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</a:ln>
                  <a:solidFill>
                    <a:srgbClr val="FF0000"/>
                  </a:solidFill>
                  <a:latin typeface="Bookman Old Style" panose="02050604050505020204"/>
                </a:endParaRPr>
              </a:p>
            </p:txBody>
          </p:sp>
        </p:grpSp>
        <p:sp>
          <p:nvSpPr>
            <p:cNvPr id="54386" name="Line 114"/>
            <p:cNvSpPr>
              <a:spLocks noChangeShapeType="1"/>
            </p:cNvSpPr>
            <p:nvPr/>
          </p:nvSpPr>
          <p:spPr bwMode="auto">
            <a:xfrm>
              <a:off x="1086" y="2135"/>
              <a:ext cx="0" cy="8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7" name="Freeform 115"/>
            <p:cNvSpPr/>
            <p:nvPr/>
          </p:nvSpPr>
          <p:spPr bwMode="auto">
            <a:xfrm>
              <a:off x="1553" y="1364"/>
              <a:ext cx="789" cy="453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319" y="0"/>
                </a:cxn>
                <a:cxn ang="0">
                  <a:pos x="789" y="0"/>
                </a:cxn>
                <a:cxn ang="0">
                  <a:pos x="789" y="226"/>
                </a:cxn>
              </a:cxnLst>
              <a:rect l="0" t="0" r="r" b="b"/>
              <a:pathLst>
                <a:path w="789" h="432">
                  <a:moveTo>
                    <a:pt x="0" y="432"/>
                  </a:moveTo>
                  <a:lnTo>
                    <a:pt x="319" y="0"/>
                  </a:lnTo>
                  <a:lnTo>
                    <a:pt x="789" y="0"/>
                  </a:lnTo>
                  <a:lnTo>
                    <a:pt x="789" y="226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" name="Group 116"/>
            <p:cNvGrpSpPr/>
            <p:nvPr/>
          </p:nvGrpSpPr>
          <p:grpSpPr bwMode="auto">
            <a:xfrm>
              <a:off x="1916" y="2719"/>
              <a:ext cx="1107" cy="250"/>
              <a:chOff x="1924" y="2807"/>
              <a:chExt cx="1107" cy="250"/>
            </a:xfrm>
          </p:grpSpPr>
          <p:sp>
            <p:nvSpPr>
              <p:cNvPr id="54389" name="Text Box 117"/>
              <p:cNvSpPr txBox="1">
                <a:spLocks noChangeArrowheads="1"/>
              </p:cNvSpPr>
              <p:nvPr/>
            </p:nvSpPr>
            <p:spPr bwMode="auto">
              <a:xfrm flipH="1">
                <a:off x="1924" y="2807"/>
                <a:ext cx="1107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000" dirty="0">
                    <a:solidFill>
                      <a:srgbClr val="FF0000"/>
                    </a:solidFill>
                    <a:ea typeface="楷体_GB2312" panose="02010609030101010101" pitchFamily="49" charset="-122"/>
                  </a:rPr>
                  <a:t>振速     最大</a:t>
                </a:r>
              </a:p>
            </p:txBody>
          </p:sp>
          <p:sp>
            <p:nvSpPr>
              <p:cNvPr id="54390" name="WordArt 11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49" y="2873"/>
                <a:ext cx="114" cy="13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i="1" kern="10" dirty="0">
                    <a:ln w="9525">
                      <a:solidFill>
                        <a:srgbClr val="FF0000"/>
                      </a:solidFill>
                      <a:round/>
                    </a:ln>
                    <a:solidFill>
                      <a:srgbClr val="FF0000"/>
                    </a:solidFill>
                    <a:latin typeface="Bookman Old Style" panose="02050604050505020204"/>
                  </a:rPr>
                  <a:t>v</a:t>
                </a:r>
                <a:endParaRPr lang="zh-CN" altLang="en-US" sz="3600" i="1" kern="10" dirty="0">
                  <a:ln w="9525">
                    <a:solidFill>
                      <a:srgbClr val="FF0000"/>
                    </a:solidFill>
                    <a:round/>
                  </a:ln>
                  <a:solidFill>
                    <a:srgbClr val="FF0000"/>
                  </a:solidFill>
                  <a:latin typeface="Bookman Old Style" panose="02050604050505020204"/>
                </a:endParaRPr>
              </a:p>
            </p:txBody>
          </p:sp>
        </p:grpSp>
        <p:sp>
          <p:nvSpPr>
            <p:cNvPr id="54391" name="Line 119"/>
            <p:cNvSpPr>
              <a:spLocks noChangeShapeType="1"/>
            </p:cNvSpPr>
            <p:nvPr/>
          </p:nvSpPr>
          <p:spPr bwMode="auto">
            <a:xfrm flipH="1" flipV="1">
              <a:off x="1749" y="2568"/>
              <a:ext cx="217" cy="21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92" name="Line 120"/>
            <p:cNvSpPr>
              <a:spLocks noChangeShapeType="1"/>
            </p:cNvSpPr>
            <p:nvPr/>
          </p:nvSpPr>
          <p:spPr bwMode="auto">
            <a:xfrm flipV="1">
              <a:off x="2802" y="2563"/>
              <a:ext cx="194" cy="2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121"/>
          <p:cNvGrpSpPr/>
          <p:nvPr/>
        </p:nvGrpSpPr>
        <p:grpSpPr bwMode="auto">
          <a:xfrm>
            <a:off x="1285875" y="1000108"/>
            <a:ext cx="3532187" cy="2670175"/>
            <a:chOff x="773" y="1304"/>
            <a:chExt cx="2225" cy="1682"/>
          </a:xfrm>
        </p:grpSpPr>
        <p:sp>
          <p:nvSpPr>
            <p:cNvPr id="54394" name="Text Box 122"/>
            <p:cNvSpPr txBox="1">
              <a:spLocks noChangeArrowheads="1"/>
            </p:cNvSpPr>
            <p:nvPr/>
          </p:nvSpPr>
          <p:spPr bwMode="auto">
            <a:xfrm flipH="1">
              <a:off x="773" y="1570"/>
              <a:ext cx="1093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000099"/>
                  </a:solidFill>
                  <a:ea typeface="楷体_GB2312" panose="02010609030101010101" pitchFamily="49" charset="-122"/>
                </a:rPr>
                <a:t>形变最小</a:t>
              </a:r>
            </a:p>
          </p:txBody>
        </p:sp>
        <p:sp>
          <p:nvSpPr>
            <p:cNvPr id="54395" name="Freeform 123"/>
            <p:cNvSpPr/>
            <p:nvPr/>
          </p:nvSpPr>
          <p:spPr bwMode="auto">
            <a:xfrm>
              <a:off x="1455" y="1304"/>
              <a:ext cx="932" cy="318"/>
            </a:xfrm>
            <a:custGeom>
              <a:avLst/>
              <a:gdLst/>
              <a:ahLst/>
              <a:cxnLst>
                <a:cxn ang="0">
                  <a:pos x="0" y="318"/>
                </a:cxn>
                <a:cxn ang="0">
                  <a:pos x="243" y="0"/>
                </a:cxn>
                <a:cxn ang="0">
                  <a:pos x="932" y="0"/>
                </a:cxn>
                <a:cxn ang="0">
                  <a:pos x="932" y="295"/>
                </a:cxn>
              </a:cxnLst>
              <a:rect l="0" t="0" r="r" b="b"/>
              <a:pathLst>
                <a:path w="932" h="318">
                  <a:moveTo>
                    <a:pt x="0" y="318"/>
                  </a:moveTo>
                  <a:lnTo>
                    <a:pt x="243" y="0"/>
                  </a:lnTo>
                  <a:lnTo>
                    <a:pt x="932" y="0"/>
                  </a:lnTo>
                  <a:lnTo>
                    <a:pt x="932" y="295"/>
                  </a:lnTo>
                </a:path>
              </a:pathLst>
            </a:custGeom>
            <a:noFill/>
            <a:ln w="9525">
              <a:solidFill>
                <a:schemeClr val="tx2"/>
              </a:solidFill>
              <a:round/>
              <a:headEnd type="none" w="med" len="med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96" name="Line 124"/>
            <p:cNvSpPr>
              <a:spLocks noChangeShapeType="1"/>
            </p:cNvSpPr>
            <p:nvPr/>
          </p:nvSpPr>
          <p:spPr bwMode="auto">
            <a:xfrm>
              <a:off x="1043" y="2130"/>
              <a:ext cx="0" cy="85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97" name="Text Box 125"/>
            <p:cNvSpPr txBox="1">
              <a:spLocks noChangeArrowheads="1"/>
            </p:cNvSpPr>
            <p:nvPr/>
          </p:nvSpPr>
          <p:spPr bwMode="auto">
            <a:xfrm flipH="1">
              <a:off x="2012" y="2409"/>
              <a:ext cx="849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000099"/>
                  </a:solidFill>
                  <a:ea typeface="楷体_GB2312" panose="02010609030101010101" pitchFamily="49" charset="-122"/>
                </a:rPr>
                <a:t>形变最大</a:t>
              </a:r>
            </a:p>
          </p:txBody>
        </p:sp>
        <p:sp>
          <p:nvSpPr>
            <p:cNvPr id="54398" name="Line 126"/>
            <p:cNvSpPr>
              <a:spLocks noChangeShapeType="1"/>
            </p:cNvSpPr>
            <p:nvPr/>
          </p:nvSpPr>
          <p:spPr bwMode="auto">
            <a:xfrm flipH="1">
              <a:off x="1766" y="2546"/>
              <a:ext cx="272" cy="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99" name="Line 127"/>
            <p:cNvSpPr>
              <a:spLocks noChangeShapeType="1"/>
            </p:cNvSpPr>
            <p:nvPr/>
          </p:nvSpPr>
          <p:spPr bwMode="auto">
            <a:xfrm flipV="1">
              <a:off x="2733" y="2544"/>
              <a:ext cx="265" cy="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5" name="Text Box 132"/>
          <p:cNvSpPr txBox="1">
            <a:spLocks noChangeArrowheads="1"/>
          </p:cNvSpPr>
          <p:nvPr/>
        </p:nvSpPr>
        <p:spPr bwMode="auto">
          <a:xfrm>
            <a:off x="611188" y="4257692"/>
            <a:ext cx="8077200" cy="9541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buClr>
                <a:srgbClr val="3333FF"/>
              </a:buClr>
              <a:buSzPct val="125000"/>
              <a:buFont typeface="Webdings" panose="05030102010509060703" pitchFamily="18" charset="2"/>
              <a:buChar char="2"/>
            </a:pPr>
            <a:r>
              <a:rPr kumimoji="1"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体积元在平衡位置时，动能、势能和总机械能均最大</a:t>
            </a:r>
            <a:r>
              <a:rPr kumimoji="1"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36" name="Text Box 133"/>
          <p:cNvSpPr txBox="1">
            <a:spLocks noChangeArrowheads="1"/>
          </p:cNvSpPr>
          <p:nvPr/>
        </p:nvSpPr>
        <p:spPr bwMode="auto">
          <a:xfrm>
            <a:off x="684213" y="5338780"/>
            <a:ext cx="76200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rgbClr val="3333FF"/>
              </a:buClr>
              <a:buSzPct val="125000"/>
              <a:buFont typeface="Webdings" panose="05030102010509060703" pitchFamily="18" charset="2"/>
              <a:buChar char="2"/>
            </a:pPr>
            <a:r>
              <a:rPr kumimoji="1"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体积元的位移最大时，三者均为零</a:t>
            </a:r>
            <a:r>
              <a:rPr kumimoji="1"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37" name="矩形 136"/>
          <p:cNvSpPr/>
          <p:nvPr/>
        </p:nvSpPr>
        <p:spPr>
          <a:xfrm>
            <a:off x="1071538" y="142852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波动中体积元的能量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nimBg="1"/>
      <p:bldP spid="135" grpId="0" autoUpdateAnimBg="0"/>
      <p:bldP spid="13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1600200" y="1306513"/>
            <a:ext cx="4648200" cy="2743200"/>
            <a:chOff x="1008" y="1728"/>
            <a:chExt cx="2928" cy="1728"/>
          </a:xfrm>
        </p:grpSpPr>
        <p:grpSp>
          <p:nvGrpSpPr>
            <p:cNvPr id="3" name="Group 3"/>
            <p:cNvGrpSpPr/>
            <p:nvPr/>
          </p:nvGrpSpPr>
          <p:grpSpPr bwMode="auto">
            <a:xfrm>
              <a:off x="1008" y="1728"/>
              <a:ext cx="2928" cy="1728"/>
              <a:chOff x="1488" y="1728"/>
              <a:chExt cx="2928" cy="1728"/>
            </a:xfrm>
          </p:grpSpPr>
          <p:sp>
            <p:nvSpPr>
              <p:cNvPr id="26628" name="Rectangle 4"/>
              <p:cNvSpPr>
                <a:spLocks noChangeArrowheads="1"/>
              </p:cNvSpPr>
              <p:nvPr/>
            </p:nvSpPr>
            <p:spPr bwMode="auto">
              <a:xfrm>
                <a:off x="1488" y="1728"/>
                <a:ext cx="2928" cy="172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29" name="Line 5"/>
              <p:cNvSpPr>
                <a:spLocks noChangeShapeType="1"/>
              </p:cNvSpPr>
              <p:nvPr/>
            </p:nvSpPr>
            <p:spPr bwMode="auto">
              <a:xfrm>
                <a:off x="1536" y="2736"/>
                <a:ext cx="2832" cy="0"/>
              </a:xfrm>
              <a:prstGeom prst="line">
                <a:avLst/>
              </a:prstGeom>
              <a:noFill/>
              <a:ln w="57150" cap="sq">
                <a:solidFill>
                  <a:srgbClr val="0000CC"/>
                </a:solidFill>
                <a:miter lim="800000"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30" name="Line 6"/>
              <p:cNvSpPr>
                <a:spLocks noChangeShapeType="1"/>
              </p:cNvSpPr>
              <p:nvPr/>
            </p:nvSpPr>
            <p:spPr bwMode="auto">
              <a:xfrm flipV="1">
                <a:off x="1858" y="1972"/>
                <a:ext cx="0" cy="1146"/>
              </a:xfrm>
              <a:prstGeom prst="line">
                <a:avLst/>
              </a:prstGeom>
              <a:noFill/>
              <a:ln w="57150" cap="sq">
                <a:solidFill>
                  <a:srgbClr val="0000CC"/>
                </a:solidFill>
                <a:miter lim="800000"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31" name="Text Box 7"/>
              <p:cNvSpPr txBox="1">
                <a:spLocks noChangeArrowheads="1"/>
              </p:cNvSpPr>
              <p:nvPr/>
            </p:nvSpPr>
            <p:spPr bwMode="auto">
              <a:xfrm>
                <a:off x="1665" y="2664"/>
                <a:ext cx="228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>
                    <a:solidFill>
                      <a:srgbClr val="040004"/>
                    </a:solidFill>
                  </a:rPr>
                  <a:t>o</a:t>
                </a:r>
              </a:p>
            </p:txBody>
          </p:sp>
          <p:sp>
            <p:nvSpPr>
              <p:cNvPr id="26632" name="Text Box 8"/>
              <p:cNvSpPr txBox="1">
                <a:spLocks noChangeArrowheads="1"/>
              </p:cNvSpPr>
              <p:nvPr/>
            </p:nvSpPr>
            <p:spPr bwMode="auto">
              <a:xfrm>
                <a:off x="4184" y="2700"/>
                <a:ext cx="228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>
                    <a:solidFill>
                      <a:srgbClr val="121214"/>
                    </a:solidFill>
                  </a:rPr>
                  <a:t>x</a:t>
                </a:r>
              </a:p>
            </p:txBody>
          </p:sp>
          <p:sp>
            <p:nvSpPr>
              <p:cNvPr id="26633" name="AutoShape 9"/>
              <p:cNvSpPr>
                <a:spLocks noChangeArrowheads="1"/>
              </p:cNvSpPr>
              <p:nvPr/>
            </p:nvSpPr>
            <p:spPr bwMode="auto">
              <a:xfrm>
                <a:off x="2640" y="2016"/>
                <a:ext cx="528" cy="192"/>
              </a:xfrm>
              <a:prstGeom prst="rightArrow">
                <a:avLst>
                  <a:gd name="adj1" fmla="val 50000"/>
                  <a:gd name="adj2" fmla="val 68750"/>
                </a:avLst>
              </a:prstGeom>
              <a:solidFill>
                <a:srgbClr val="FF00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6634" name="Object 10"/>
              <p:cNvGraphicFramePr>
                <a:graphicFrameLocks noChangeAspect="1"/>
              </p:cNvGraphicFramePr>
              <p:nvPr/>
            </p:nvGraphicFramePr>
            <p:xfrm>
              <a:off x="3180" y="1805"/>
              <a:ext cx="278" cy="306"/>
            </p:xfrm>
            <a:graphic>
              <a:graphicData uri="http://schemas.openxmlformats.org/presentationml/2006/ole">
                <p:oleObj spid="_x0000_s43011" name="公式" r:id="rId3" imgW="126720" imgH="139680" progId="Equation.3">
                  <p:embed/>
                </p:oleObj>
              </a:graphicData>
            </a:graphic>
          </p:graphicFrame>
          <p:grpSp>
            <p:nvGrpSpPr>
              <p:cNvPr id="4" name="Group 11"/>
              <p:cNvGrpSpPr/>
              <p:nvPr/>
            </p:nvGrpSpPr>
            <p:grpSpPr bwMode="auto">
              <a:xfrm>
                <a:off x="1891" y="2195"/>
                <a:ext cx="1702" cy="1165"/>
                <a:chOff x="3456" y="1240"/>
                <a:chExt cx="1632" cy="1464"/>
              </a:xfrm>
            </p:grpSpPr>
            <p:sp>
              <p:nvSpPr>
                <p:cNvPr id="26636" name="Freeform 12"/>
                <p:cNvSpPr/>
                <p:nvPr/>
              </p:nvSpPr>
              <p:spPr bwMode="auto">
                <a:xfrm>
                  <a:off x="3456" y="1240"/>
                  <a:ext cx="576" cy="392"/>
                </a:xfrm>
                <a:custGeom>
                  <a:avLst/>
                  <a:gdLst/>
                  <a:ahLst/>
                  <a:cxnLst>
                    <a:cxn ang="0">
                      <a:pos x="0" y="392"/>
                    </a:cxn>
                    <a:cxn ang="0">
                      <a:pos x="336" y="8"/>
                    </a:cxn>
                    <a:cxn ang="0">
                      <a:pos x="576" y="344"/>
                    </a:cxn>
                  </a:cxnLst>
                  <a:rect l="0" t="0" r="r" b="b"/>
                  <a:pathLst>
                    <a:path w="576" h="392">
                      <a:moveTo>
                        <a:pt x="0" y="392"/>
                      </a:moveTo>
                      <a:cubicBezTo>
                        <a:pt x="120" y="204"/>
                        <a:pt x="240" y="16"/>
                        <a:pt x="336" y="8"/>
                      </a:cubicBezTo>
                      <a:cubicBezTo>
                        <a:pt x="432" y="0"/>
                        <a:pt x="504" y="172"/>
                        <a:pt x="576" y="344"/>
                      </a:cubicBezTo>
                    </a:path>
                  </a:pathLst>
                </a:custGeom>
                <a:noFill/>
                <a:ln w="38100" cap="sq" cmpd="sng">
                  <a:solidFill>
                    <a:srgbClr val="F9114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37" name="Freeform 13"/>
                <p:cNvSpPr/>
                <p:nvPr/>
              </p:nvSpPr>
              <p:spPr bwMode="auto">
                <a:xfrm>
                  <a:off x="4032" y="1584"/>
                  <a:ext cx="1056" cy="112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28" y="1056"/>
                    </a:cxn>
                    <a:cxn ang="0">
                      <a:pos x="1056" y="96"/>
                    </a:cxn>
                  </a:cxnLst>
                  <a:rect l="0" t="0" r="r" b="b"/>
                  <a:pathLst>
                    <a:path w="1056" h="1072">
                      <a:moveTo>
                        <a:pt x="0" y="0"/>
                      </a:moveTo>
                      <a:cubicBezTo>
                        <a:pt x="176" y="520"/>
                        <a:pt x="352" y="1040"/>
                        <a:pt x="528" y="1056"/>
                      </a:cubicBezTo>
                      <a:cubicBezTo>
                        <a:pt x="704" y="1072"/>
                        <a:pt x="880" y="584"/>
                        <a:pt x="1056" y="96"/>
                      </a:cubicBezTo>
                    </a:path>
                  </a:pathLst>
                </a:custGeom>
                <a:noFill/>
                <a:ln w="38100" cap="sq" cmpd="sng">
                  <a:solidFill>
                    <a:srgbClr val="F9114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6638" name="Freeform 14"/>
            <p:cNvSpPr/>
            <p:nvPr/>
          </p:nvSpPr>
          <p:spPr bwMode="auto">
            <a:xfrm>
              <a:off x="3112" y="2216"/>
              <a:ext cx="466" cy="424"/>
            </a:xfrm>
            <a:custGeom>
              <a:avLst/>
              <a:gdLst/>
              <a:ahLst/>
              <a:cxnLst>
                <a:cxn ang="0">
                  <a:pos x="0" y="328"/>
                </a:cxn>
                <a:cxn ang="0">
                  <a:pos x="144" y="40"/>
                </a:cxn>
                <a:cxn ang="0">
                  <a:pos x="336" y="88"/>
                </a:cxn>
                <a:cxn ang="0">
                  <a:pos x="576" y="424"/>
                </a:cxn>
              </a:cxnLst>
              <a:rect l="0" t="0" r="r" b="b"/>
              <a:pathLst>
                <a:path w="576" h="424">
                  <a:moveTo>
                    <a:pt x="0" y="328"/>
                  </a:moveTo>
                  <a:cubicBezTo>
                    <a:pt x="44" y="204"/>
                    <a:pt x="88" y="80"/>
                    <a:pt x="144" y="40"/>
                  </a:cubicBezTo>
                  <a:cubicBezTo>
                    <a:pt x="200" y="0"/>
                    <a:pt x="264" y="24"/>
                    <a:pt x="336" y="88"/>
                  </a:cubicBezTo>
                  <a:cubicBezTo>
                    <a:pt x="408" y="152"/>
                    <a:pt x="492" y="288"/>
                    <a:pt x="576" y="424"/>
                  </a:cubicBezTo>
                </a:path>
              </a:pathLst>
            </a:custGeom>
            <a:noFill/>
            <a:ln w="38100" cap="sq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5"/>
          <p:cNvGrpSpPr/>
          <p:nvPr/>
        </p:nvGrpSpPr>
        <p:grpSpPr bwMode="auto">
          <a:xfrm>
            <a:off x="4932363" y="552450"/>
            <a:ext cx="3165475" cy="1765300"/>
            <a:chOff x="3600" y="1104"/>
            <a:chExt cx="1994" cy="1248"/>
          </a:xfrm>
        </p:grpSpPr>
        <p:sp>
          <p:nvSpPr>
            <p:cNvPr id="26640" name="Rectangle 16"/>
            <p:cNvSpPr>
              <a:spLocks noChangeArrowheads="1"/>
            </p:cNvSpPr>
            <p:nvPr/>
          </p:nvSpPr>
          <p:spPr bwMode="auto">
            <a:xfrm>
              <a:off x="3648" y="1104"/>
              <a:ext cx="1536" cy="100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1" name="AutoShape 17"/>
            <p:cNvSpPr>
              <a:spLocks noChangeArrowheads="1"/>
            </p:cNvSpPr>
            <p:nvPr/>
          </p:nvSpPr>
          <p:spPr bwMode="auto">
            <a:xfrm>
              <a:off x="3600" y="2112"/>
              <a:ext cx="288" cy="240"/>
            </a:xfrm>
            <a:prstGeom prst="wedgeEllipseCallout">
              <a:avLst>
                <a:gd name="adj1" fmla="val 264583"/>
                <a:gd name="adj2" fmla="val -285000"/>
              </a:avLst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kumimoji="1" lang="zh-CN" altLang="en-US">
                <a:solidFill>
                  <a:srgbClr val="121214"/>
                </a:solidFill>
              </a:endParaRPr>
            </a:p>
          </p:txBody>
        </p:sp>
        <p:sp>
          <p:nvSpPr>
            <p:cNvPr id="26642" name="Line 18"/>
            <p:cNvSpPr>
              <a:spLocks noChangeShapeType="1"/>
            </p:cNvSpPr>
            <p:nvPr/>
          </p:nvSpPr>
          <p:spPr bwMode="auto">
            <a:xfrm>
              <a:off x="3792" y="1920"/>
              <a:ext cx="1104" cy="0"/>
            </a:xfrm>
            <a:prstGeom prst="line">
              <a:avLst/>
            </a:prstGeom>
            <a:noFill/>
            <a:ln w="57150" cap="sq">
              <a:solidFill>
                <a:srgbClr val="0000FF"/>
              </a:solidFill>
              <a:miter lim="800000"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3" name="Line 19"/>
            <p:cNvSpPr>
              <a:spLocks noChangeShapeType="1"/>
            </p:cNvSpPr>
            <p:nvPr/>
          </p:nvSpPr>
          <p:spPr bwMode="auto">
            <a:xfrm>
              <a:off x="4416" y="1488"/>
              <a:ext cx="240" cy="0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4" name="Line 20"/>
            <p:cNvSpPr>
              <a:spLocks noChangeShapeType="1"/>
            </p:cNvSpPr>
            <p:nvPr/>
          </p:nvSpPr>
          <p:spPr bwMode="auto">
            <a:xfrm flipV="1">
              <a:off x="4512" y="1536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5" name="Text Box 21"/>
            <p:cNvSpPr txBox="1">
              <a:spLocks noChangeArrowheads="1"/>
            </p:cNvSpPr>
            <p:nvPr/>
          </p:nvSpPr>
          <p:spPr bwMode="auto">
            <a:xfrm>
              <a:off x="4803" y="1304"/>
              <a:ext cx="791" cy="369"/>
            </a:xfrm>
            <a:prstGeom prst="rect">
              <a:avLst/>
            </a:prstGeom>
            <a:noFill/>
            <a:ln w="5715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dirty="0">
                  <a:solidFill>
                    <a:srgbClr val="121214"/>
                  </a:solidFill>
                  <a:latin typeface="宋体" pitchFamily="2" charset="-122"/>
                  <a:ea typeface="宋体" pitchFamily="2" charset="-122"/>
                </a:rPr>
                <a:t>形变小</a:t>
              </a:r>
            </a:p>
          </p:txBody>
        </p:sp>
      </p:grpSp>
      <p:sp>
        <p:nvSpPr>
          <p:cNvPr id="26647" name="AutoShape 23"/>
          <p:cNvSpPr>
            <a:spLocks noChangeArrowheads="1"/>
          </p:cNvSpPr>
          <p:nvPr/>
        </p:nvSpPr>
        <p:spPr bwMode="auto">
          <a:xfrm>
            <a:off x="1676400" y="3592513"/>
            <a:ext cx="1828800" cy="762000"/>
          </a:xfrm>
          <a:prstGeom prst="wedgeEllipseCallout">
            <a:avLst>
              <a:gd name="adj1" fmla="val 118079"/>
              <a:gd name="adj2" fmla="val -134499"/>
            </a:avLst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kumimoji="1" lang="zh-CN" altLang="en-US">
                <a:solidFill>
                  <a:srgbClr val="121214"/>
                </a:solidFill>
              </a:rPr>
              <a:t>平衡位置</a:t>
            </a:r>
          </a:p>
        </p:txBody>
      </p:sp>
      <p:grpSp>
        <p:nvGrpSpPr>
          <p:cNvPr id="6" name="Group 24"/>
          <p:cNvGrpSpPr/>
          <p:nvPr/>
        </p:nvGrpSpPr>
        <p:grpSpPr bwMode="auto">
          <a:xfrm>
            <a:off x="4495800" y="2678113"/>
            <a:ext cx="3657600" cy="2338387"/>
            <a:chOff x="3312" y="2592"/>
            <a:chExt cx="2304" cy="1584"/>
          </a:xfrm>
        </p:grpSpPr>
        <p:sp>
          <p:nvSpPr>
            <p:cNvPr id="26649" name="Rectangle 25"/>
            <p:cNvSpPr>
              <a:spLocks noChangeArrowheads="1"/>
            </p:cNvSpPr>
            <p:nvPr/>
          </p:nvSpPr>
          <p:spPr bwMode="auto">
            <a:xfrm>
              <a:off x="3696" y="3024"/>
              <a:ext cx="1920" cy="115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0" name="AutoShape 26"/>
            <p:cNvSpPr>
              <a:spLocks noChangeArrowheads="1"/>
            </p:cNvSpPr>
            <p:nvPr/>
          </p:nvSpPr>
          <p:spPr bwMode="auto">
            <a:xfrm>
              <a:off x="3312" y="2592"/>
              <a:ext cx="336" cy="288"/>
            </a:xfrm>
            <a:prstGeom prst="wedgeEllipseCallout">
              <a:avLst>
                <a:gd name="adj1" fmla="val 266963"/>
                <a:gd name="adj2" fmla="val 311806"/>
              </a:avLst>
            </a:prstGeom>
            <a:solidFill>
              <a:srgbClr val="FAFCFA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kumimoji="1" lang="zh-CN" altLang="en-US">
                <a:solidFill>
                  <a:srgbClr val="121214"/>
                </a:solidFill>
              </a:endParaRPr>
            </a:p>
          </p:txBody>
        </p:sp>
        <p:sp>
          <p:nvSpPr>
            <p:cNvPr id="26651" name="Line 27"/>
            <p:cNvSpPr>
              <a:spLocks noChangeShapeType="1"/>
            </p:cNvSpPr>
            <p:nvPr/>
          </p:nvSpPr>
          <p:spPr bwMode="auto">
            <a:xfrm>
              <a:off x="3936" y="3696"/>
              <a:ext cx="1104" cy="0"/>
            </a:xfrm>
            <a:prstGeom prst="line">
              <a:avLst/>
            </a:prstGeom>
            <a:noFill/>
            <a:ln w="57150" cap="sq">
              <a:solidFill>
                <a:srgbClr val="0000FF"/>
              </a:solidFill>
              <a:miter lim="800000"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2" name="Line 28"/>
            <p:cNvSpPr>
              <a:spLocks noChangeShapeType="1"/>
            </p:cNvSpPr>
            <p:nvPr/>
          </p:nvSpPr>
          <p:spPr bwMode="auto">
            <a:xfrm rot="4886129">
              <a:off x="4152" y="3394"/>
              <a:ext cx="535" cy="568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3" name="Line 29"/>
            <p:cNvSpPr>
              <a:spLocks noChangeShapeType="1"/>
            </p:cNvSpPr>
            <p:nvPr/>
          </p:nvSpPr>
          <p:spPr bwMode="auto">
            <a:xfrm flipV="1">
              <a:off x="4512" y="3168"/>
              <a:ext cx="0" cy="384"/>
            </a:xfrm>
            <a:prstGeom prst="line">
              <a:avLst/>
            </a:prstGeom>
            <a:noFill/>
            <a:ln w="76200" cap="sq">
              <a:solidFill>
                <a:srgbClr val="000000"/>
              </a:solidFill>
              <a:miter lim="800000"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4" name="Line 30"/>
            <p:cNvSpPr>
              <a:spLocks noChangeShapeType="1"/>
            </p:cNvSpPr>
            <p:nvPr/>
          </p:nvSpPr>
          <p:spPr bwMode="auto">
            <a:xfrm>
              <a:off x="4320" y="3840"/>
              <a:ext cx="0" cy="240"/>
            </a:xfrm>
            <a:prstGeom prst="line">
              <a:avLst/>
            </a:prstGeom>
            <a:noFill/>
            <a:ln w="76200" cap="sq">
              <a:solidFill>
                <a:srgbClr val="000000"/>
              </a:solidFill>
              <a:miter lim="800000"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5" name="Text Box 31"/>
            <p:cNvSpPr txBox="1">
              <a:spLocks noChangeArrowheads="1"/>
            </p:cNvSpPr>
            <p:nvPr/>
          </p:nvSpPr>
          <p:spPr bwMode="auto">
            <a:xfrm>
              <a:off x="4790" y="3196"/>
              <a:ext cx="791" cy="354"/>
            </a:xfrm>
            <a:prstGeom prst="rect">
              <a:avLst/>
            </a:prstGeom>
            <a:noFill/>
            <a:ln w="5715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b="1" dirty="0">
                  <a:solidFill>
                    <a:srgbClr val="121214"/>
                  </a:solidFill>
                  <a:latin typeface="宋体" pitchFamily="2" charset="-122"/>
                  <a:ea typeface="宋体" pitchFamily="2" charset="-122"/>
                </a:rPr>
                <a:t>形变大</a:t>
              </a:r>
            </a:p>
          </p:txBody>
        </p:sp>
      </p:grpSp>
      <p:graphicFrame>
        <p:nvGraphicFramePr>
          <p:cNvPr id="26656" name="Object 32"/>
          <p:cNvGraphicFramePr>
            <a:graphicFrameLocks noChangeAspect="1"/>
          </p:cNvGraphicFramePr>
          <p:nvPr/>
        </p:nvGraphicFramePr>
        <p:xfrm>
          <a:off x="562262" y="5016643"/>
          <a:ext cx="5187315" cy="1029970"/>
        </p:xfrm>
        <a:graphic>
          <a:graphicData uri="http://schemas.openxmlformats.org/presentationml/2006/ole">
            <p:oleObj spid="_x0000_s43010" name="公式" r:id="rId4" imgW="1866600" imgH="393480" progId="Equation.3">
              <p:embed/>
            </p:oleObj>
          </a:graphicData>
        </a:graphic>
      </p:graphicFrame>
      <p:grpSp>
        <p:nvGrpSpPr>
          <p:cNvPr id="7" name="Group 35"/>
          <p:cNvGrpSpPr/>
          <p:nvPr/>
        </p:nvGrpSpPr>
        <p:grpSpPr bwMode="auto">
          <a:xfrm>
            <a:off x="6096009" y="5133319"/>
            <a:ext cx="2743200" cy="1082675"/>
            <a:chOff x="3282" y="644"/>
            <a:chExt cx="1728" cy="682"/>
          </a:xfrm>
        </p:grpSpPr>
        <p:sp>
          <p:nvSpPr>
            <p:cNvPr id="26660" name="Text Box 36"/>
            <p:cNvSpPr txBox="1">
              <a:spLocks noChangeArrowheads="1"/>
            </p:cNvSpPr>
            <p:nvPr/>
          </p:nvSpPr>
          <p:spPr bwMode="auto">
            <a:xfrm>
              <a:off x="3282" y="644"/>
              <a:ext cx="1728" cy="5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弹性势能正比于相对形变</a:t>
              </a:r>
            </a:p>
          </p:txBody>
        </p:sp>
        <p:graphicFrame>
          <p:nvGraphicFramePr>
            <p:cNvPr id="26661" name="Object 37"/>
            <p:cNvGraphicFramePr>
              <a:graphicFrameLocks noChangeAspect="1"/>
            </p:cNvGraphicFramePr>
            <p:nvPr/>
          </p:nvGraphicFramePr>
          <p:xfrm>
            <a:off x="4257" y="875"/>
            <a:ext cx="252" cy="451"/>
          </p:xfrm>
          <a:graphic>
            <a:graphicData uri="http://schemas.openxmlformats.org/presentationml/2006/ole">
              <p:oleObj spid="_x0000_s43009" name="Microsoft 公式 3.0" r:id="rId5" imgW="228600" imgH="393480" progId="Equation.3">
                <p:embed/>
              </p:oleObj>
            </a:graphicData>
          </a:graphic>
        </p:graphicFrame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7" grpId="0" bldLvl="0" animBg="1" autoUpdateAnimBg="0"/>
    </p:bldLst>
  </p:timing>
</p:sld>
</file>

<file path=ppt/theme/theme1.xml><?xml version="1.0" encoding="utf-8"?>
<a:theme xmlns:a="http://schemas.openxmlformats.org/drawingml/2006/main" name="主题4">
  <a:themeElements>
    <a:clrScheme name="2005届大物下 1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05届大物下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lnDef>
  </a:objectDefaults>
  <a:extraClrSchemeLst>
    <a:extraClrScheme>
      <a:clrScheme name="2005届大物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主题3</Template>
  <TotalTime>84</TotalTime>
  <Words>1296</Words>
  <Application>Microsoft Office PowerPoint</Application>
  <PresentationFormat>全屏显示(4:3)</PresentationFormat>
  <Paragraphs>209</Paragraphs>
  <Slides>29</Slides>
  <Notes>0</Notes>
  <HiddenSlides>2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主题4</vt:lpstr>
      <vt:lpstr>公式</vt:lpstr>
      <vt:lpstr>Equation</vt:lpstr>
      <vt:lpstr>Microsoft 公式 3.0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平面波和球面波的振幅</vt:lpstr>
      <vt:lpstr>球面波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vv</cp:lastModifiedBy>
  <cp:revision>57</cp:revision>
  <dcterms:created xsi:type="dcterms:W3CDTF">2014-09-22T07:10:00Z</dcterms:created>
  <dcterms:modified xsi:type="dcterms:W3CDTF">2020-09-24T06:52:18Z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