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7" r:id="rId33"/>
    <p:sldId id="298" r:id="rId34"/>
    <p:sldId id="299" r:id="rId35"/>
    <p:sldId id="300" r:id="rId36"/>
    <p:sldId id="301" r:id="rId37"/>
    <p:sldId id="289" r:id="rId38"/>
    <p:sldId id="291" r:id="rId39"/>
    <p:sldId id="292" r:id="rId40"/>
    <p:sldId id="294" r:id="rId41"/>
    <p:sldId id="293" r:id="rId42"/>
    <p:sldId id="295" r:id="rId43"/>
    <p:sldId id="296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7" autoAdjust="0"/>
  </p:normalViewPr>
  <p:slideViewPr>
    <p:cSldViewPr>
      <p:cViewPr varScale="1">
        <p:scale>
          <a:sx n="81" d="100"/>
          <a:sy n="81" d="100"/>
        </p:scale>
        <p:origin x="1502" y="72"/>
      </p:cViewPr>
      <p:guideLst>
        <p:guide orient="horz" pos="2144"/>
        <p:guide pos="2909"/>
      </p:guideLst>
    </p:cSldViewPr>
  </p:slideViewPr>
  <p:outlineViewPr>
    <p:cViewPr>
      <p:scale>
        <a:sx n="33" d="100"/>
        <a:sy n="33" d="100"/>
      </p:scale>
      <p:origin x="0" y="2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8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5.wmf"/><Relationship Id="rId3" Type="http://schemas.openxmlformats.org/officeDocument/2006/relationships/image" Target="../media/image31.wmf"/><Relationship Id="rId7" Type="http://schemas.openxmlformats.org/officeDocument/2006/relationships/image" Target="../media/image6.wmf"/><Relationship Id="rId12" Type="http://schemas.openxmlformats.org/officeDocument/2006/relationships/image" Target="../media/image13.wmf"/><Relationship Id="rId17" Type="http://schemas.openxmlformats.org/officeDocument/2006/relationships/image" Target="../media/image19.wmf"/><Relationship Id="rId2" Type="http://schemas.openxmlformats.org/officeDocument/2006/relationships/image" Target="../media/image30.wmf"/><Relationship Id="rId16" Type="http://schemas.openxmlformats.org/officeDocument/2006/relationships/image" Target="../media/image18.wmf"/><Relationship Id="rId1" Type="http://schemas.openxmlformats.org/officeDocument/2006/relationships/image" Target="../media/image29.wmf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21.wmf"/><Relationship Id="rId15" Type="http://schemas.openxmlformats.org/officeDocument/2006/relationships/image" Target="../media/image17.wmf"/><Relationship Id="rId10" Type="http://schemas.openxmlformats.org/officeDocument/2006/relationships/image" Target="../media/image9.wmf"/><Relationship Id="rId4" Type="http://schemas.openxmlformats.org/officeDocument/2006/relationships/image" Target="../media/image24.wmf"/><Relationship Id="rId9" Type="http://schemas.openxmlformats.org/officeDocument/2006/relationships/image" Target="../media/image8.wmf"/><Relationship Id="rId14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5.wmf"/><Relationship Id="rId7" Type="http://schemas.openxmlformats.org/officeDocument/2006/relationships/image" Target="../media/image62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66.wmf"/><Relationship Id="rId9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71.wmf"/><Relationship Id="rId7" Type="http://schemas.openxmlformats.org/officeDocument/2006/relationships/image" Target="../media/image6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2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1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0.wmf"/><Relationship Id="rId5" Type="http://schemas.openxmlformats.org/officeDocument/2006/relationships/image" Target="../media/image106.wmf"/><Relationship Id="rId10" Type="http://schemas.openxmlformats.org/officeDocument/2006/relationships/image" Target="../media/image101.wmf"/><Relationship Id="rId4" Type="http://schemas.openxmlformats.org/officeDocument/2006/relationships/image" Target="../media/image105.wmf"/><Relationship Id="rId9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9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8.wmf"/><Relationship Id="rId17" Type="http://schemas.openxmlformats.org/officeDocument/2006/relationships/image" Target="../media/image25.wmf"/><Relationship Id="rId2" Type="http://schemas.openxmlformats.org/officeDocument/2006/relationships/image" Target="../media/image5.wmf"/><Relationship Id="rId16" Type="http://schemas.openxmlformats.org/officeDocument/2006/relationships/image" Target="../media/image24.wmf"/><Relationship Id="rId1" Type="http://schemas.openxmlformats.org/officeDocument/2006/relationships/image" Target="../media/image21.wmf"/><Relationship Id="rId6" Type="http://schemas.openxmlformats.org/officeDocument/2006/relationships/image" Target="../media/image9.wmf"/><Relationship Id="rId11" Type="http://schemas.openxmlformats.org/officeDocument/2006/relationships/image" Target="../media/image17.wmf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10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image" Target="../media/image15.wmf"/><Relationship Id="rId1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99.wmf"/><Relationship Id="rId7" Type="http://schemas.openxmlformats.org/officeDocument/2006/relationships/image" Target="../media/image114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13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99.wmf"/><Relationship Id="rId7" Type="http://schemas.openxmlformats.org/officeDocument/2006/relationships/image" Target="../media/image121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20.wmf"/><Relationship Id="rId5" Type="http://schemas.openxmlformats.org/officeDocument/2006/relationships/image" Target="../media/image101.wmf"/><Relationship Id="rId10" Type="http://schemas.openxmlformats.org/officeDocument/2006/relationships/image" Target="../media/image124.wmf"/><Relationship Id="rId4" Type="http://schemas.openxmlformats.org/officeDocument/2006/relationships/image" Target="../media/image100.wmf"/><Relationship Id="rId9" Type="http://schemas.openxmlformats.org/officeDocument/2006/relationships/image" Target="../media/image12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12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00.wmf"/><Relationship Id="rId11" Type="http://schemas.openxmlformats.org/officeDocument/2006/relationships/image" Target="../media/image130.wmf"/><Relationship Id="rId5" Type="http://schemas.openxmlformats.org/officeDocument/2006/relationships/image" Target="../media/image99.wmf"/><Relationship Id="rId10" Type="http://schemas.openxmlformats.org/officeDocument/2006/relationships/image" Target="../media/image129.emf"/><Relationship Id="rId4" Type="http://schemas.openxmlformats.org/officeDocument/2006/relationships/image" Target="../media/image98.wmf"/><Relationship Id="rId9" Type="http://schemas.openxmlformats.org/officeDocument/2006/relationships/image" Target="../media/image128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DD6E-88AD-41E5-B807-7B15566DB064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6827-DC11-48D9-AEEF-72F29D153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6827-DC11-48D9-AEEF-72F29D1531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5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2DA3FD-16F4-47DA-A149-E0AE9E225989}" type="slidenum">
              <a:rPr lang="en-US" altLang="zh-CN"/>
              <a:t>3</a:t>
            </a:fld>
            <a:endParaRPr lang="en-US" altLang="zh-CN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807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2" descr="http://www.szu.edu.cn/images/szulogo.gif"/>
          <p:cNvPicPr>
            <a:picLocks noChangeAspect="1" noChangeArrowheads="1"/>
          </p:cNvPicPr>
          <p:nvPr/>
        </p:nvPicPr>
        <p:blipFill>
          <a:blip r:embed="rId14" cstate="print"/>
          <a:srcRect l="4614" r="63078"/>
          <a:stretch>
            <a:fillRect/>
          </a:stretch>
        </p:blipFill>
        <p:spPr bwMode="auto">
          <a:xfrm>
            <a:off x="142844" y="142852"/>
            <a:ext cx="1000132" cy="928694"/>
          </a:xfrm>
          <a:prstGeom prst="rect">
            <a:avLst/>
          </a:prstGeom>
          <a:noFill/>
        </p:spPr>
      </p:pic>
      <p:sp>
        <p:nvSpPr>
          <p:cNvPr id="6" name="Freeform 8"/>
          <p:cNvSpPr/>
          <p:nvPr/>
        </p:nvSpPr>
        <p:spPr bwMode="auto">
          <a:xfrm>
            <a:off x="214282" y="6391318"/>
            <a:ext cx="7954963" cy="32383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.wmf"/><Relationship Id="rId26" Type="http://schemas.openxmlformats.org/officeDocument/2006/relationships/image" Target="../media/image13.wmf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18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10.wmf"/><Relationship Id="rId32" Type="http://schemas.openxmlformats.org/officeDocument/2006/relationships/image" Target="../media/image17.wmf"/><Relationship Id="rId37" Type="http://schemas.openxmlformats.org/officeDocument/2006/relationships/oleObject" Target="../embeddings/oleObject7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15.wmf"/><Relationship Id="rId36" Type="http://schemas.openxmlformats.org/officeDocument/2006/relationships/image" Target="../media/image19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16.wmf"/><Relationship Id="rId35" Type="http://schemas.openxmlformats.org/officeDocument/2006/relationships/oleObject" Target="../embeddings/oleObject71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4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33.wmf"/><Relationship Id="rId10" Type="http://schemas.openxmlformats.org/officeDocument/2006/relationships/image" Target="../media/image36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wmf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37.wmf"/><Relationship Id="rId10" Type="http://schemas.openxmlformats.org/officeDocument/2006/relationships/image" Target="../media/image40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8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8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56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9.png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58.wmf"/><Relationship Id="rId10" Type="http://schemas.openxmlformats.org/officeDocument/2006/relationships/image" Target="../media/image18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0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60.wmf"/><Relationship Id="rId9" Type="http://schemas.openxmlformats.org/officeDocument/2006/relationships/image" Target="../media/image6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18.bin"/><Relationship Id="rId18" Type="http://schemas.openxmlformats.org/officeDocument/2006/relationships/oleObject" Target="../embeddings/oleObject121.bin"/><Relationship Id="rId3" Type="http://schemas.openxmlformats.org/officeDocument/2006/relationships/oleObject" Target="../embeddings/oleObject113.bin"/><Relationship Id="rId21" Type="http://schemas.openxmlformats.org/officeDocument/2006/relationships/image" Target="../media/image68.wmf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60.wmf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66.wmf"/><Relationship Id="rId19" Type="http://schemas.openxmlformats.org/officeDocument/2006/relationships/image" Target="../media/image67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62.wmf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7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78.w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13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8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8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5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0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09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12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07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7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14.wmf"/><Relationship Id="rId26" Type="http://schemas.openxmlformats.org/officeDocument/2006/relationships/oleObject" Target="../embeddings/oleObject185.bin"/><Relationship Id="rId3" Type="http://schemas.openxmlformats.org/officeDocument/2006/relationships/image" Target="../media/image117.png"/><Relationship Id="rId21" Type="http://schemas.openxmlformats.org/officeDocument/2006/relationships/image" Target="../media/image119.png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76.bin"/><Relationship Id="rId24" Type="http://schemas.openxmlformats.org/officeDocument/2006/relationships/oleObject" Target="../embeddings/oleObject183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16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18.png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01.wmf"/><Relationship Id="rId22" Type="http://schemas.openxmlformats.org/officeDocument/2006/relationships/oleObject" Target="../embeddings/oleObject181.bin"/><Relationship Id="rId27" Type="http://schemas.openxmlformats.org/officeDocument/2006/relationships/oleObject" Target="../embeddings/oleObject18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28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130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00.wmf"/><Relationship Id="rId22" Type="http://schemas.openxmlformats.org/officeDocument/2006/relationships/image" Target="../media/image129.emf"/><Relationship Id="rId27" Type="http://schemas.openxmlformats.org/officeDocument/2006/relationships/image" Target="../media/image1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37.emf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1.png"/><Relationship Id="rId11" Type="http://schemas.openxmlformats.org/officeDocument/2006/relationships/image" Target="../media/image136.emf"/><Relationship Id="rId5" Type="http://schemas.openxmlformats.org/officeDocument/2006/relationships/image" Target="../media/image140.png"/><Relationship Id="rId10" Type="http://schemas.openxmlformats.org/officeDocument/2006/relationships/oleObject" Target="../embeddings/oleObject209.bin"/><Relationship Id="rId4" Type="http://schemas.openxmlformats.org/officeDocument/2006/relationships/image" Target="../media/image139.png"/><Relationship Id="rId9" Type="http://schemas.openxmlformats.org/officeDocument/2006/relationships/image" Target="../media/image14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9" Type="http://schemas.openxmlformats.org/officeDocument/2006/relationships/oleObject" Target="../embeddings/oleObject39.bin"/><Relationship Id="rId21" Type="http://schemas.openxmlformats.org/officeDocument/2006/relationships/image" Target="../media/image15.wmf"/><Relationship Id="rId34" Type="http://schemas.openxmlformats.org/officeDocument/2006/relationships/oleObject" Target="../embeddings/oleObject36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0.wmf"/><Relationship Id="rId25" Type="http://schemas.openxmlformats.org/officeDocument/2006/relationships/image" Target="../media/image17.wmf"/><Relationship Id="rId33" Type="http://schemas.openxmlformats.org/officeDocument/2006/relationships/image" Target="../media/image23.wmf"/><Relationship Id="rId38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9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33.bin"/><Relationship Id="rId36" Type="http://schemas.openxmlformats.org/officeDocument/2006/relationships/oleObject" Target="../embeddings/oleObject37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13.wmf"/><Relationship Id="rId31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24.wmf"/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>
                <a:ea typeface="黑体" panose="02010609060101010101" pitchFamily="49" charset="-122"/>
              </a:rPr>
              <a:t>11-2   </a:t>
            </a:r>
            <a:r>
              <a:rPr lang="zh-CN" altLang="en-US" sz="5400" dirty="0">
                <a:ea typeface="黑体" panose="02010609060101010101" pitchFamily="49" charset="-122"/>
              </a:rPr>
              <a:t>杨氏双缝干涉</a:t>
            </a:r>
            <a:endParaRPr lang="zh-CN" altLang="en-US" sz="54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4213" y="1700213"/>
            <a:ext cx="7632700" cy="280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ct val="25000"/>
              </a:spcBef>
            </a:pPr>
            <a:endParaRPr lang="zh-CN" altLang="en-US" sz="4400" b="1" dirty="0">
              <a:solidFill>
                <a:srgbClr val="000066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923928" y="3789040"/>
            <a:ext cx="547688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30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4355976" y="3789040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第一明纹中心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581150" y="3187700"/>
            <a:ext cx="95250" cy="2382838"/>
            <a:chOff x="1818" y="1620"/>
            <a:chExt cx="60" cy="1501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403350" y="2708275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anose="02020603050405020304" pitchFamily="18" charset="0"/>
              </a:rPr>
              <a:t>双缝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193800" y="3868738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1152525" y="4676775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3201988" y="2098675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anose="02020603050405020304" pitchFamily="18" charset="0"/>
              </a:rPr>
              <a:t>屏幕</a:t>
            </a:r>
          </a:p>
        </p:txBody>
      </p:sp>
      <p:grpSp>
        <p:nvGrpSpPr>
          <p:cNvPr id="11" name="Group 57"/>
          <p:cNvGrpSpPr/>
          <p:nvPr/>
        </p:nvGrpSpPr>
        <p:grpSpPr bwMode="auto">
          <a:xfrm>
            <a:off x="1619250" y="4054475"/>
            <a:ext cx="2582863" cy="781050"/>
            <a:chOff x="936" y="2364"/>
            <a:chExt cx="1627" cy="492"/>
          </a:xfrm>
        </p:grpSpPr>
        <p:grpSp>
          <p:nvGrpSpPr>
            <p:cNvPr id="12" name="Group 58"/>
            <p:cNvGrpSpPr/>
            <p:nvPr/>
          </p:nvGrpSpPr>
          <p:grpSpPr bwMode="auto">
            <a:xfrm>
              <a:off x="936" y="2364"/>
              <a:ext cx="1188" cy="492"/>
              <a:chOff x="936" y="2340"/>
              <a:chExt cx="1188" cy="492"/>
            </a:xfrm>
          </p:grpSpPr>
          <p:sp>
            <p:nvSpPr>
              <p:cNvPr id="62523" name="Line 59"/>
              <p:cNvSpPr>
                <a:spLocks noChangeShapeType="1"/>
              </p:cNvSpPr>
              <p:nvPr/>
            </p:nvSpPr>
            <p:spPr bwMode="auto">
              <a:xfrm>
                <a:off x="960" y="2340"/>
                <a:ext cx="1156" cy="28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4" name="Line 60"/>
              <p:cNvSpPr>
                <a:spLocks noChangeShapeType="1"/>
              </p:cNvSpPr>
              <p:nvPr/>
            </p:nvSpPr>
            <p:spPr bwMode="auto">
              <a:xfrm flipV="1">
                <a:off x="936" y="2640"/>
                <a:ext cx="1188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2525" name="Text Box 61"/>
            <p:cNvSpPr txBox="1">
              <a:spLocks noChangeArrowheads="1"/>
            </p:cNvSpPr>
            <p:nvPr/>
          </p:nvSpPr>
          <p:spPr bwMode="auto">
            <a:xfrm>
              <a:off x="2330" y="251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62526" name="Text Box 62"/>
          <p:cNvSpPr txBox="1">
            <a:spLocks noChangeArrowheads="1"/>
          </p:cNvSpPr>
          <p:nvPr/>
        </p:nvSpPr>
        <p:spPr bwMode="auto">
          <a:xfrm>
            <a:off x="4210050" y="4238625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中央明纹中心</a:t>
            </a:r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 flipV="1">
            <a:off x="1685925" y="3573016"/>
            <a:ext cx="1805955" cy="490984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8" name="Line 64"/>
          <p:cNvSpPr>
            <a:spLocks noChangeShapeType="1"/>
          </p:cNvSpPr>
          <p:nvPr/>
        </p:nvSpPr>
        <p:spPr bwMode="auto">
          <a:xfrm flipV="1">
            <a:off x="1647825" y="3573016"/>
            <a:ext cx="1844055" cy="1272034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9" name="Text Box 65"/>
          <p:cNvSpPr txBox="1">
            <a:spLocks noChangeArrowheads="1"/>
          </p:cNvSpPr>
          <p:nvPr/>
        </p:nvSpPr>
        <p:spPr bwMode="auto">
          <a:xfrm>
            <a:off x="3851920" y="3284984"/>
            <a:ext cx="5476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2530" name="Text Box 66"/>
          <p:cNvSpPr txBox="1">
            <a:spLocks noChangeArrowheads="1"/>
          </p:cNvSpPr>
          <p:nvPr/>
        </p:nvSpPr>
        <p:spPr bwMode="auto">
          <a:xfrm>
            <a:off x="4355976" y="3284984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第二明纹中心</a:t>
            </a:r>
          </a:p>
        </p:txBody>
      </p:sp>
      <p:sp>
        <p:nvSpPr>
          <p:cNvPr id="62536" name="Rectangle 72"/>
          <p:cNvSpPr>
            <a:spLocks noChangeArrowheads="1"/>
          </p:cNvSpPr>
          <p:nvPr/>
        </p:nvSpPr>
        <p:spPr bwMode="auto">
          <a:xfrm>
            <a:off x="6516688" y="3068638"/>
            <a:ext cx="1004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r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=2</a:t>
            </a:r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endParaRPr kumimoji="1" lang="en-US" altLang="en-US" sz="2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pSp>
        <p:nvGrpSpPr>
          <p:cNvPr id="13" name="Group 90"/>
          <p:cNvGrpSpPr/>
          <p:nvPr/>
        </p:nvGrpSpPr>
        <p:grpSpPr bwMode="auto">
          <a:xfrm>
            <a:off x="1647825" y="4064000"/>
            <a:ext cx="946150" cy="1249363"/>
            <a:chOff x="948" y="1992"/>
            <a:chExt cx="596" cy="787"/>
          </a:xfrm>
        </p:grpSpPr>
        <p:sp>
          <p:nvSpPr>
            <p:cNvPr id="62531" name="Text Box 67"/>
            <p:cNvSpPr txBox="1">
              <a:spLocks noChangeArrowheads="1"/>
            </p:cNvSpPr>
            <p:nvPr/>
          </p:nvSpPr>
          <p:spPr bwMode="auto">
            <a:xfrm>
              <a:off x="1020" y="2432"/>
              <a:ext cx="52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2λ</a:t>
              </a:r>
            </a:p>
          </p:txBody>
        </p:sp>
        <p:sp>
          <p:nvSpPr>
            <p:cNvPr id="62532" name="Line 68"/>
            <p:cNvSpPr>
              <a:spLocks noChangeShapeType="1"/>
            </p:cNvSpPr>
            <p:nvPr/>
          </p:nvSpPr>
          <p:spPr bwMode="auto">
            <a:xfrm>
              <a:off x="948" y="1992"/>
              <a:ext cx="444" cy="51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3" name="Line 69"/>
            <p:cNvSpPr>
              <a:spLocks noChangeShapeType="1"/>
            </p:cNvSpPr>
            <p:nvPr/>
          </p:nvSpPr>
          <p:spPr bwMode="auto">
            <a:xfrm>
              <a:off x="975" y="2478"/>
              <a:ext cx="181" cy="272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 flipH="1">
              <a:off x="1392" y="2328"/>
              <a:ext cx="120" cy="1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7" name="Line 73"/>
            <p:cNvSpPr>
              <a:spLocks noChangeShapeType="1"/>
            </p:cNvSpPr>
            <p:nvPr/>
          </p:nvSpPr>
          <p:spPr bwMode="auto">
            <a:xfrm flipH="1">
              <a:off x="975" y="2659"/>
              <a:ext cx="120" cy="1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  <a:head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546" name="Text Box 82"/>
          <p:cNvSpPr txBox="1">
            <a:spLocks noChangeArrowheads="1"/>
          </p:cNvSpPr>
          <p:nvPr/>
        </p:nvSpPr>
        <p:spPr bwMode="auto">
          <a:xfrm>
            <a:off x="6516688" y="3644900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r</a:t>
            </a:r>
            <a:r>
              <a:rPr kumimoji="1" lang="en-US" altLang="zh-CN" dirty="0"/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=λ</a:t>
            </a:r>
          </a:p>
        </p:txBody>
      </p:sp>
      <p:sp>
        <p:nvSpPr>
          <p:cNvPr id="62553" name="Text Box 89"/>
          <p:cNvSpPr txBox="1">
            <a:spLocks noChangeArrowheads="1"/>
          </p:cNvSpPr>
          <p:nvPr/>
        </p:nvSpPr>
        <p:spPr bwMode="auto">
          <a:xfrm>
            <a:off x="6588125" y="4221163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r</a:t>
            </a:r>
            <a:r>
              <a:rPr kumimoji="1" lang="en-US" altLang="zh-CN" dirty="0"/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=0</a:t>
            </a:r>
          </a:p>
        </p:txBody>
      </p:sp>
      <p:grpSp>
        <p:nvGrpSpPr>
          <p:cNvPr id="14" name="Group 91"/>
          <p:cNvGrpSpPr/>
          <p:nvPr/>
        </p:nvGrpSpPr>
        <p:grpSpPr bwMode="auto">
          <a:xfrm>
            <a:off x="611188" y="908050"/>
            <a:ext cx="7418387" cy="579438"/>
            <a:chOff x="385" y="436"/>
            <a:chExt cx="4673" cy="365"/>
          </a:xfrm>
        </p:grpSpPr>
        <p:graphicFrame>
          <p:nvGraphicFramePr>
            <p:cNvPr id="62556" name="Object 92"/>
            <p:cNvGraphicFramePr>
              <a:graphicFrameLocks noChangeAspect="1"/>
            </p:cNvGraphicFramePr>
            <p:nvPr/>
          </p:nvGraphicFramePr>
          <p:xfrm>
            <a:off x="385" y="436"/>
            <a:ext cx="118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公式" r:id="rId3" imgW="609600" imgH="177800" progId="Equation.3">
                    <p:embed/>
                  </p:oleObj>
                </mc:Choice>
                <mc:Fallback>
                  <p:oleObj name="公式" r:id="rId3" imgW="609600" imgH="177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436"/>
                          <a:ext cx="1187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57" name="Text Box 93"/>
            <p:cNvSpPr txBox="1">
              <a:spLocks noChangeArrowheads="1"/>
            </p:cNvSpPr>
            <p:nvPr/>
          </p:nvSpPr>
          <p:spPr bwMode="auto">
            <a:xfrm>
              <a:off x="3515" y="436"/>
              <a:ext cx="154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加强（明纹）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558" name="Object 94"/>
            <p:cNvGraphicFramePr>
              <a:graphicFrameLocks noChangeAspect="1"/>
            </p:cNvGraphicFramePr>
            <p:nvPr/>
          </p:nvGraphicFramePr>
          <p:xfrm>
            <a:off x="1701" y="436"/>
            <a:ext cx="168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公式" r:id="rId5" imgW="1536065" imgH="317500" progId="Equation.3">
                    <p:embed/>
                  </p:oleObj>
                </mc:Choice>
                <mc:Fallback>
                  <p:oleObj name="公式" r:id="rId5" imgW="1536065" imgH="3175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436"/>
                          <a:ext cx="168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140"/>
          <p:cNvGrpSpPr/>
          <p:nvPr/>
        </p:nvGrpSpPr>
        <p:grpSpPr bwMode="auto">
          <a:xfrm>
            <a:off x="3491880" y="2564904"/>
            <a:ext cx="288256" cy="3816424"/>
            <a:chOff x="4752" y="432"/>
            <a:chExt cx="288" cy="1536"/>
          </a:xfrm>
        </p:grpSpPr>
        <p:sp>
          <p:nvSpPr>
            <p:cNvPr id="57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7" grpId="0" animBg="1"/>
      <p:bldP spid="62528" grpId="0" animBg="1"/>
      <p:bldP spid="62529" grpId="0"/>
      <p:bldP spid="62530" grpId="0"/>
      <p:bldP spid="625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 flipV="1">
            <a:off x="1614488" y="2780927"/>
            <a:ext cx="1877392" cy="110209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 flipV="1">
            <a:off x="1576388" y="2780927"/>
            <a:ext cx="1915492" cy="1883147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779838" y="2349500"/>
            <a:ext cx="5476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300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189413" y="2322513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第三明纹中心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509713" y="3006725"/>
            <a:ext cx="95250" cy="2382838"/>
            <a:chOff x="1818" y="1620"/>
            <a:chExt cx="60" cy="1501"/>
          </a:xfrm>
        </p:grpSpPr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331913" y="2527300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anose="02020603050405020304" pitchFamily="18" charset="0"/>
              </a:rPr>
              <a:t>双缝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122363" y="3687763"/>
            <a:ext cx="45243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081088" y="4495800"/>
            <a:ext cx="45243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347864" y="1772816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</a:rPr>
              <a:t>屏幕</a:t>
            </a:r>
          </a:p>
        </p:txBody>
      </p:sp>
      <p:grpSp>
        <p:nvGrpSpPr>
          <p:cNvPr id="11" name="Group 58"/>
          <p:cNvGrpSpPr/>
          <p:nvPr/>
        </p:nvGrpSpPr>
        <p:grpSpPr bwMode="auto">
          <a:xfrm>
            <a:off x="1538288" y="3883025"/>
            <a:ext cx="1101725" cy="1276350"/>
            <a:chOff x="924" y="1992"/>
            <a:chExt cx="694" cy="804"/>
          </a:xfrm>
        </p:grpSpPr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1094" y="2378"/>
              <a:ext cx="52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3λ</a:t>
              </a:r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>
              <a:off x="948" y="1992"/>
              <a:ext cx="528" cy="45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>
              <a:off x="924" y="2472"/>
              <a:ext cx="240" cy="30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 flipH="1">
              <a:off x="1404" y="2232"/>
              <a:ext cx="120" cy="1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 flipV="1">
              <a:off x="948" y="2676"/>
              <a:ext cx="132" cy="1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3732213" y="3505200"/>
            <a:ext cx="547687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30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4227513" y="3503613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第一明纹中心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4237038" y="406558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中央明纹中心</a:t>
            </a:r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1614488" y="3883025"/>
            <a:ext cx="1876425" cy="4826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76" name="Line 44"/>
          <p:cNvSpPr>
            <a:spLocks noChangeShapeType="1"/>
          </p:cNvSpPr>
          <p:nvPr/>
        </p:nvSpPr>
        <p:spPr bwMode="auto">
          <a:xfrm flipV="1">
            <a:off x="1576388" y="4365625"/>
            <a:ext cx="1914525" cy="29845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3713163" y="2876550"/>
            <a:ext cx="5476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30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4283075" y="2925763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第二明纹中心</a:t>
            </a:r>
          </a:p>
        </p:txBody>
      </p: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6372225" y="2925763"/>
            <a:ext cx="10048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r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=2</a:t>
            </a:r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  <a:endParaRPr kumimoji="1" lang="en-US" altLang="en-US" sz="2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44086" name="Text Box 54"/>
          <p:cNvSpPr txBox="1">
            <a:spLocks noChangeArrowheads="1"/>
          </p:cNvSpPr>
          <p:nvPr/>
        </p:nvSpPr>
        <p:spPr bwMode="auto">
          <a:xfrm>
            <a:off x="6372225" y="3502025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r</a:t>
            </a:r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=λ</a:t>
            </a:r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3779838" y="4149725"/>
            <a:ext cx="369887" cy="45720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6443663" y="4078288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r</a:t>
            </a:r>
            <a:r>
              <a:rPr kumimoji="1" lang="en-US" altLang="zh-CN" dirty="0"/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6443663" y="2349500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r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=3</a:t>
            </a:r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</a:t>
            </a:r>
          </a:p>
        </p:txBody>
      </p:sp>
      <p:grpSp>
        <p:nvGrpSpPr>
          <p:cNvPr id="12" name="Group 59"/>
          <p:cNvGrpSpPr/>
          <p:nvPr/>
        </p:nvGrpSpPr>
        <p:grpSpPr bwMode="auto">
          <a:xfrm>
            <a:off x="1331913" y="908050"/>
            <a:ext cx="6697662" cy="579438"/>
            <a:chOff x="839" y="436"/>
            <a:chExt cx="4219" cy="365"/>
          </a:xfrm>
        </p:grpSpPr>
        <p:graphicFrame>
          <p:nvGraphicFramePr>
            <p:cNvPr id="44092" name="Object 60"/>
            <p:cNvGraphicFramePr>
              <a:graphicFrameLocks noChangeAspect="1"/>
            </p:cNvGraphicFramePr>
            <p:nvPr/>
          </p:nvGraphicFramePr>
          <p:xfrm>
            <a:off x="839" y="436"/>
            <a:ext cx="118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公式" r:id="rId3" imgW="609600" imgH="177800" progId="Equation.3">
                    <p:embed/>
                  </p:oleObj>
                </mc:Choice>
                <mc:Fallback>
                  <p:oleObj name="公式" r:id="rId3" imgW="609600" imgH="177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436"/>
                          <a:ext cx="1187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3" name="Text Box 61"/>
            <p:cNvSpPr txBox="1">
              <a:spLocks noChangeArrowheads="1"/>
            </p:cNvSpPr>
            <p:nvPr/>
          </p:nvSpPr>
          <p:spPr bwMode="auto">
            <a:xfrm>
              <a:off x="3515" y="436"/>
              <a:ext cx="154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加强（明纹）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94" name="Object 62"/>
            <p:cNvGraphicFramePr>
              <a:graphicFrameLocks noChangeAspect="1"/>
            </p:cNvGraphicFramePr>
            <p:nvPr/>
          </p:nvGraphicFramePr>
          <p:xfrm>
            <a:off x="1701" y="436"/>
            <a:ext cx="168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公式" r:id="rId5" imgW="1536065" imgH="317500" progId="Equation.3">
                    <p:embed/>
                  </p:oleObj>
                </mc:Choice>
                <mc:Fallback>
                  <p:oleObj name="公式" r:id="rId5" imgW="1536065" imgH="3175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436"/>
                          <a:ext cx="168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Group 140"/>
          <p:cNvGrpSpPr/>
          <p:nvPr/>
        </p:nvGrpSpPr>
        <p:grpSpPr bwMode="auto">
          <a:xfrm>
            <a:off x="3491656" y="2204864"/>
            <a:ext cx="288256" cy="4320480"/>
            <a:chOff x="4752" y="432"/>
            <a:chExt cx="288" cy="1536"/>
          </a:xfrm>
        </p:grpSpPr>
        <p:sp>
          <p:nvSpPr>
            <p:cNvPr id="58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5" grpId="0" animBg="1"/>
      <p:bldP spid="44036" grpId="0"/>
      <p:bldP spid="44037" grpId="0"/>
      <p:bldP spid="440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1543050" y="3522340"/>
            <a:ext cx="1866900" cy="45720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V="1">
            <a:off x="1504950" y="3941440"/>
            <a:ext cx="1962150" cy="36195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438275" y="2646040"/>
            <a:ext cx="95250" cy="2382838"/>
            <a:chOff x="1818" y="1620"/>
            <a:chExt cx="60" cy="1501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260475" y="2166615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anose="02020603050405020304" pitchFamily="18" charset="0"/>
              </a:rPr>
              <a:t>双缝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050925" y="3327078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009650" y="4135115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593975" y="2223765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anose="02020603050405020304" pitchFamily="18" charset="0"/>
              </a:rPr>
              <a:t>屏幕</a:t>
            </a:r>
          </a:p>
        </p:txBody>
      </p:sp>
      <p:grpSp>
        <p:nvGrpSpPr>
          <p:cNvPr id="11" name="Group 32"/>
          <p:cNvGrpSpPr/>
          <p:nvPr/>
        </p:nvGrpSpPr>
        <p:grpSpPr bwMode="auto">
          <a:xfrm>
            <a:off x="3635375" y="2133278"/>
            <a:ext cx="3221038" cy="3565525"/>
            <a:chOff x="2290" y="1117"/>
            <a:chExt cx="2029" cy="2246"/>
          </a:xfrm>
        </p:grpSpPr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2306" y="1790"/>
              <a:ext cx="201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    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第一</a:t>
              </a:r>
              <a:r>
                <a:rPr kumimoji="1" lang="zh-CN" altLang="en-US">
                  <a:solidFill>
                    <a:srgbClr val="FF0066"/>
                  </a:solidFill>
                </a:rPr>
                <a:t>明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=λ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2294" y="2138"/>
              <a:ext cx="186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000" b="1" baseline="-3000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中央明纹 </a:t>
              </a:r>
              <a:r>
                <a:rPr kumimoji="1" lang="zh-CN" altLang="en-US" b="1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2290" y="1480"/>
              <a:ext cx="185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 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第二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=2λ</a:t>
              </a:r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2381" y="3113"/>
              <a:ext cx="173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</a:t>
              </a:r>
              <a:r>
                <a:rPr kumimoji="1" lang="en-US" altLang="zh-CN" b="1" baseline="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第三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=3λ</a:t>
              </a:r>
            </a:p>
          </p:txBody>
        </p:sp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2290" y="1117"/>
              <a:ext cx="162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第三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    </a:t>
              </a:r>
              <a:r>
                <a:rPr kumimoji="1" lang="zh-CN" altLang="en-US" sz="2000" b="1" dirty="0">
                  <a:solidFill>
                    <a:srgbClr val="FF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=3λ</a:t>
              </a:r>
            </a:p>
          </p:txBody>
        </p:sp>
        <p:sp>
          <p:nvSpPr>
            <p:cNvPr id="45094" name="Text Box 38"/>
            <p:cNvSpPr txBox="1">
              <a:spLocks noChangeArrowheads="1"/>
            </p:cNvSpPr>
            <p:nvPr/>
          </p:nvSpPr>
          <p:spPr bwMode="auto">
            <a:xfrm>
              <a:off x="2381" y="2795"/>
              <a:ext cx="176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</a:t>
              </a:r>
              <a:r>
                <a:rPr kumimoji="1" lang="en-US" altLang="zh-CN" b="1" baseline="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第二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=2λ</a:t>
              </a:r>
            </a:p>
          </p:txBody>
        </p:sp>
        <p:sp>
          <p:nvSpPr>
            <p:cNvPr id="45095" name="Text Box 39"/>
            <p:cNvSpPr txBox="1">
              <a:spLocks noChangeArrowheads="1"/>
            </p:cNvSpPr>
            <p:nvPr/>
          </p:nvSpPr>
          <p:spPr bwMode="auto">
            <a:xfrm>
              <a:off x="2290" y="2478"/>
              <a:ext cx="185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</a:t>
              </a:r>
              <a:r>
                <a:rPr kumimoji="1" lang="en-US" altLang="zh-CN" b="1" baseline="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第一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=λ</a:t>
              </a:r>
            </a:p>
          </p:txBody>
        </p:sp>
      </p:grpSp>
      <p:grpSp>
        <p:nvGrpSpPr>
          <p:cNvPr id="41" name="Group 140"/>
          <p:cNvGrpSpPr/>
          <p:nvPr/>
        </p:nvGrpSpPr>
        <p:grpSpPr bwMode="auto">
          <a:xfrm>
            <a:off x="3347864" y="1772816"/>
            <a:ext cx="288256" cy="4320480"/>
            <a:chOff x="4752" y="432"/>
            <a:chExt cx="288" cy="1536"/>
          </a:xfrm>
        </p:grpSpPr>
        <p:sp>
          <p:nvSpPr>
            <p:cNvPr id="42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" name="Group 73"/>
          <p:cNvGrpSpPr/>
          <p:nvPr/>
        </p:nvGrpSpPr>
        <p:grpSpPr bwMode="auto">
          <a:xfrm>
            <a:off x="1187376" y="908720"/>
            <a:ext cx="6986587" cy="579438"/>
            <a:chOff x="657" y="436"/>
            <a:chExt cx="4401" cy="365"/>
          </a:xfrm>
        </p:grpSpPr>
        <p:graphicFrame>
          <p:nvGraphicFramePr>
            <p:cNvPr id="51" name="Object 74"/>
            <p:cNvGraphicFramePr>
              <a:graphicFrameLocks noChangeAspect="1"/>
            </p:cNvGraphicFramePr>
            <p:nvPr/>
          </p:nvGraphicFramePr>
          <p:xfrm>
            <a:off x="657" y="436"/>
            <a:ext cx="118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9" name="公式" r:id="rId3" imgW="609600" imgH="177800" progId="Equation.3">
                    <p:embed/>
                  </p:oleObj>
                </mc:Choice>
                <mc:Fallback>
                  <p:oleObj name="公式" r:id="rId3" imgW="609600" imgH="1778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436"/>
                          <a:ext cx="1187" cy="32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 Box 75"/>
            <p:cNvSpPr txBox="1">
              <a:spLocks noChangeArrowheads="1"/>
            </p:cNvSpPr>
            <p:nvPr/>
          </p:nvSpPr>
          <p:spPr bwMode="auto">
            <a:xfrm>
              <a:off x="3515" y="436"/>
              <a:ext cx="154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加强（明纹）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3" name="Object 76"/>
            <p:cNvGraphicFramePr>
              <a:graphicFrameLocks noChangeAspect="1"/>
            </p:cNvGraphicFramePr>
            <p:nvPr/>
          </p:nvGraphicFramePr>
          <p:xfrm>
            <a:off x="1701" y="436"/>
            <a:ext cx="168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0" name="公式" r:id="rId5" imgW="1536065" imgH="317500" progId="Equation.3">
                    <p:embed/>
                  </p:oleObj>
                </mc:Choice>
                <mc:Fallback>
                  <p:oleObj name="公式" r:id="rId5" imgW="1536065" imgH="3175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436"/>
                          <a:ext cx="168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1504950" y="3773506"/>
            <a:ext cx="1986930" cy="375574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 flipV="1">
            <a:off x="1466850" y="4149080"/>
            <a:ext cx="2025030" cy="405476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779912" y="3573016"/>
            <a:ext cx="539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0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067944" y="3645024"/>
            <a:ext cx="14128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第一暗纹中心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438275" y="2897206"/>
            <a:ext cx="95250" cy="2382838"/>
            <a:chOff x="1818" y="1620"/>
            <a:chExt cx="60" cy="1501"/>
          </a:xfrm>
        </p:grpSpPr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1260475" y="2417781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anose="02020603050405020304" pitchFamily="18" charset="0"/>
              </a:rPr>
              <a:t>双缝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050925" y="3578244"/>
            <a:ext cx="41229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0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009650" y="4386281"/>
            <a:ext cx="41229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000" baseline="-25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593975" y="2474931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anose="02020603050405020304" pitchFamily="18" charset="0"/>
              </a:rPr>
              <a:t>屏幕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1603375" y="5129231"/>
            <a:ext cx="908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λ/2</a:t>
            </a:r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1504950" y="3773506"/>
            <a:ext cx="419100" cy="12954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1466850" y="4535506"/>
            <a:ext cx="266700" cy="7620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 flipH="1">
            <a:off x="1943100" y="4878406"/>
            <a:ext cx="209550" cy="11430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 flipV="1">
            <a:off x="1371600" y="5145106"/>
            <a:ext cx="304800" cy="9525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3851920" y="4005064"/>
            <a:ext cx="19383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baseline="-30000" dirty="0">
                <a:solidFill>
                  <a:srgbClr val="FF33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中央</a:t>
            </a:r>
            <a:r>
              <a:rPr kumimoji="1" lang="zh-CN" altLang="en-US" dirty="0">
                <a:solidFill>
                  <a:srgbClr val="FF0066"/>
                </a:solidFill>
              </a:rPr>
              <a:t>明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纹</a:t>
            </a:r>
          </a:p>
        </p:txBody>
      </p:sp>
      <p:grpSp>
        <p:nvGrpSpPr>
          <p:cNvPr id="11" name="Group 53"/>
          <p:cNvGrpSpPr/>
          <p:nvPr/>
        </p:nvGrpSpPr>
        <p:grpSpPr bwMode="auto">
          <a:xfrm>
            <a:off x="5489576" y="2671781"/>
            <a:ext cx="2892426" cy="1809750"/>
            <a:chOff x="3458" y="1298"/>
            <a:chExt cx="1822" cy="1140"/>
          </a:xfrm>
        </p:grpSpPr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3482" y="1298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3458" y="1790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4910" y="1370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 baseline="-30000" dirty="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>
              <a:off x="3816" y="1452"/>
              <a:ext cx="288" cy="72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>
              <a:off x="3787" y="1888"/>
              <a:ext cx="89" cy="248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0" name="Line 40"/>
            <p:cNvSpPr>
              <a:spLocks noChangeShapeType="1"/>
            </p:cNvSpPr>
            <p:nvPr/>
          </p:nvSpPr>
          <p:spPr bwMode="auto">
            <a:xfrm flipH="1">
              <a:off x="4068" y="1956"/>
              <a:ext cx="168" cy="8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 flipV="1">
              <a:off x="3624" y="2112"/>
              <a:ext cx="204" cy="7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Text Box 49"/>
            <p:cNvSpPr txBox="1">
              <a:spLocks noChangeArrowheads="1"/>
            </p:cNvSpPr>
            <p:nvPr/>
          </p:nvSpPr>
          <p:spPr bwMode="auto">
            <a:xfrm>
              <a:off x="3758" y="2150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λ/2</a:t>
              </a:r>
            </a:p>
          </p:txBody>
        </p:sp>
        <p:sp>
          <p:nvSpPr>
            <p:cNvPr id="46131" name="Line 51"/>
            <p:cNvSpPr>
              <a:spLocks noChangeShapeType="1"/>
            </p:cNvSpPr>
            <p:nvPr/>
          </p:nvSpPr>
          <p:spPr bwMode="auto">
            <a:xfrm>
              <a:off x="3787" y="1434"/>
              <a:ext cx="108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Line 52"/>
            <p:cNvSpPr>
              <a:spLocks noChangeShapeType="1"/>
            </p:cNvSpPr>
            <p:nvPr/>
          </p:nvSpPr>
          <p:spPr bwMode="auto">
            <a:xfrm flipV="1">
              <a:off x="3833" y="1525"/>
              <a:ext cx="104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134" name="Object 54"/>
          <p:cNvGraphicFramePr>
            <a:graphicFrameLocks noChangeAspect="1"/>
          </p:cNvGraphicFramePr>
          <p:nvPr/>
        </p:nvGraphicFramePr>
        <p:xfrm>
          <a:off x="3500430" y="1357298"/>
          <a:ext cx="26685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3" imgW="1536065" imgH="317500" progId="Equation.3">
                  <p:embed/>
                </p:oleObj>
              </mc:Choice>
              <mc:Fallback>
                <p:oleObj name="公式" r:id="rId3" imgW="1536065" imgH="317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357298"/>
                        <a:ext cx="26685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5" name="Object 55"/>
          <p:cNvGraphicFramePr>
            <a:graphicFrameLocks noChangeAspect="1"/>
          </p:cNvGraphicFramePr>
          <p:nvPr/>
        </p:nvGraphicFramePr>
        <p:xfrm>
          <a:off x="1000100" y="1000108"/>
          <a:ext cx="23177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5" imgW="1040765" imgH="393700" progId="Equation.3">
                  <p:embed/>
                </p:oleObj>
              </mc:Choice>
              <mc:Fallback>
                <p:oleObj name="公式" r:id="rId5" imgW="1040765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000108"/>
                        <a:ext cx="2317750" cy="9890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6429388" y="1285860"/>
            <a:ext cx="115093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减弱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1259632" y="188640"/>
            <a:ext cx="5715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暗纹条件</a:t>
            </a:r>
          </a:p>
        </p:txBody>
      </p:sp>
      <p:grpSp>
        <p:nvGrpSpPr>
          <p:cNvPr id="60" name="Group 140"/>
          <p:cNvGrpSpPr/>
          <p:nvPr/>
        </p:nvGrpSpPr>
        <p:grpSpPr bwMode="auto">
          <a:xfrm>
            <a:off x="3491880" y="1988840"/>
            <a:ext cx="288256" cy="4320480"/>
            <a:chOff x="4752" y="432"/>
            <a:chExt cx="288" cy="1536"/>
          </a:xfrm>
        </p:grpSpPr>
        <p:sp>
          <p:nvSpPr>
            <p:cNvPr id="61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 flipV="1">
            <a:off x="1543050" y="2636912"/>
            <a:ext cx="1948830" cy="525388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V="1">
            <a:off x="1504950" y="2636912"/>
            <a:ext cx="1986930" cy="1306438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51920" y="2420888"/>
            <a:ext cx="5476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0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211960" y="2492896"/>
            <a:ext cx="14128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第二暗纹中心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438275" y="2286000"/>
            <a:ext cx="95250" cy="2382838"/>
            <a:chOff x="1818" y="1620"/>
            <a:chExt cx="60" cy="1501"/>
          </a:xfrm>
        </p:grpSpPr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1260475" y="1806575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anose="02020603050405020304" pitchFamily="18" charset="0"/>
              </a:rPr>
              <a:t>双缝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050925" y="2967038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009650" y="3775075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593975" y="1863725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anose="02020603050405020304" pitchFamily="18" charset="0"/>
              </a:rPr>
              <a:t>屏幕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1679575" y="3851275"/>
            <a:ext cx="1155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3λ/2</a:t>
            </a: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1504950" y="3162300"/>
            <a:ext cx="704850" cy="81915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1466850" y="3924300"/>
            <a:ext cx="266700" cy="47625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H="1">
            <a:off x="2209800" y="3695700"/>
            <a:ext cx="190500" cy="19050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flipV="1">
            <a:off x="1409700" y="4362450"/>
            <a:ext cx="209550" cy="190500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3851920" y="2996952"/>
            <a:ext cx="539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0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4211960" y="3068960"/>
            <a:ext cx="14128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第一暗纹中心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3923928" y="3284984"/>
            <a:ext cx="21875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baseline="-30000" dirty="0">
                <a:solidFill>
                  <a:srgbClr val="FF33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中央</a:t>
            </a:r>
            <a:r>
              <a:rPr kumimoji="1" lang="zh-CN" altLang="en-US" dirty="0">
                <a:solidFill>
                  <a:srgbClr val="FF0066"/>
                </a:solidFill>
              </a:rPr>
              <a:t>明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纹中心 </a:t>
            </a:r>
          </a:p>
        </p:txBody>
      </p:sp>
      <p:grpSp>
        <p:nvGrpSpPr>
          <p:cNvPr id="43" name="Group 140"/>
          <p:cNvGrpSpPr/>
          <p:nvPr/>
        </p:nvGrpSpPr>
        <p:grpSpPr bwMode="auto">
          <a:xfrm>
            <a:off x="3491880" y="1844824"/>
            <a:ext cx="288256" cy="4320480"/>
            <a:chOff x="4752" y="432"/>
            <a:chExt cx="288" cy="1536"/>
          </a:xfrm>
        </p:grpSpPr>
        <p:sp>
          <p:nvSpPr>
            <p:cNvPr id="44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1327150" y="4291036"/>
            <a:ext cx="1948706" cy="434108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1289050" y="4710136"/>
            <a:ext cx="1962150" cy="361950"/>
          </a:xfrm>
          <a:prstGeom prst="line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222375" y="3414736"/>
            <a:ext cx="95250" cy="2382838"/>
            <a:chOff x="1818" y="1620"/>
            <a:chExt cx="60" cy="1501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044575" y="2935311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anose="02020603050405020304" pitchFamily="18" charset="0"/>
              </a:rPr>
              <a:t>双缝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835025" y="4095774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93750" y="4903811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378075" y="2992461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anose="02020603050405020304" pitchFamily="18" charset="0"/>
              </a:rPr>
              <a:t>屏幕</a:t>
            </a:r>
          </a:p>
        </p:txBody>
      </p:sp>
      <p:grpSp>
        <p:nvGrpSpPr>
          <p:cNvPr id="11" name="Group 32"/>
          <p:cNvGrpSpPr/>
          <p:nvPr/>
        </p:nvGrpSpPr>
        <p:grpSpPr bwMode="auto">
          <a:xfrm>
            <a:off x="3425825" y="2887686"/>
            <a:ext cx="3214688" cy="3675063"/>
            <a:chOff x="2294" y="1108"/>
            <a:chExt cx="2025" cy="2315"/>
          </a:xfrm>
        </p:grpSpPr>
        <p:sp>
          <p:nvSpPr>
            <p:cNvPr id="48161" name="Text Box 33"/>
            <p:cNvSpPr txBox="1">
              <a:spLocks noChangeArrowheads="1"/>
            </p:cNvSpPr>
            <p:nvPr/>
          </p:nvSpPr>
          <p:spPr bwMode="auto">
            <a:xfrm>
              <a:off x="2306" y="1790"/>
              <a:ext cx="201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    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第一</a:t>
              </a:r>
              <a:r>
                <a:rPr kumimoji="1" lang="zh-CN" altLang="en-US">
                  <a:solidFill>
                    <a:srgbClr val="FF0066"/>
                  </a:solidFill>
                </a:rPr>
                <a:t>明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=λ</a:t>
              </a:r>
            </a:p>
          </p:txBody>
        </p:sp>
        <p:sp>
          <p:nvSpPr>
            <p:cNvPr id="48162" name="Text Box 34"/>
            <p:cNvSpPr txBox="1">
              <a:spLocks noChangeArrowheads="1"/>
            </p:cNvSpPr>
            <p:nvPr/>
          </p:nvSpPr>
          <p:spPr bwMode="auto">
            <a:xfrm>
              <a:off x="2294" y="2138"/>
              <a:ext cx="186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000" b="1" baseline="-30000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20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中央</a:t>
              </a:r>
              <a:r>
                <a:rPr kumimoji="1" lang="zh-CN" altLang="en-US" b="1">
                  <a:solidFill>
                    <a:srgbClr val="FF0066"/>
                  </a:solidFill>
                </a:rPr>
                <a:t>明</a:t>
              </a:r>
              <a:r>
                <a:rPr kumimoji="1" lang="zh-CN" altLang="en-US" sz="20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b="1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48163" name="Text Box 35"/>
            <p:cNvSpPr txBox="1">
              <a:spLocks noChangeArrowheads="1"/>
            </p:cNvSpPr>
            <p:nvPr/>
          </p:nvSpPr>
          <p:spPr bwMode="auto">
            <a:xfrm>
              <a:off x="2294" y="1426"/>
              <a:ext cx="185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2 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第二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=2λ</a:t>
              </a:r>
            </a:p>
          </p:txBody>
        </p:sp>
        <p:sp>
          <p:nvSpPr>
            <p:cNvPr id="48164" name="Text Box 36"/>
            <p:cNvSpPr txBox="1">
              <a:spLocks noChangeArrowheads="1"/>
            </p:cNvSpPr>
            <p:nvPr/>
          </p:nvSpPr>
          <p:spPr bwMode="auto">
            <a:xfrm>
              <a:off x="2294" y="3173"/>
              <a:ext cx="173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</a:t>
              </a:r>
              <a:r>
                <a:rPr kumimoji="1" lang="en-US" altLang="zh-CN" b="1" baseline="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第三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=3λ</a:t>
              </a:r>
            </a:p>
          </p:txBody>
        </p:sp>
        <p:sp>
          <p:nvSpPr>
            <p:cNvPr id="48165" name="Text Box 37"/>
            <p:cNvSpPr txBox="1">
              <a:spLocks noChangeArrowheads="1"/>
            </p:cNvSpPr>
            <p:nvPr/>
          </p:nvSpPr>
          <p:spPr bwMode="auto">
            <a:xfrm>
              <a:off x="2294" y="1108"/>
              <a:ext cx="162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第三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=3λ</a:t>
              </a:r>
            </a:p>
          </p:txBody>
        </p:sp>
        <p:sp>
          <p:nvSpPr>
            <p:cNvPr id="48166" name="Text Box 38"/>
            <p:cNvSpPr txBox="1">
              <a:spLocks noChangeArrowheads="1"/>
            </p:cNvSpPr>
            <p:nvPr/>
          </p:nvSpPr>
          <p:spPr bwMode="auto">
            <a:xfrm>
              <a:off x="2294" y="2832"/>
              <a:ext cx="176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</a:t>
              </a:r>
              <a:r>
                <a:rPr kumimoji="1" lang="en-US" altLang="zh-CN" b="1" baseline="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第二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=2λ</a:t>
              </a:r>
            </a:p>
          </p:txBody>
        </p:sp>
        <p:sp>
          <p:nvSpPr>
            <p:cNvPr id="48167" name="Text Box 39"/>
            <p:cNvSpPr txBox="1">
              <a:spLocks noChangeArrowheads="1"/>
            </p:cNvSpPr>
            <p:nvPr/>
          </p:nvSpPr>
          <p:spPr bwMode="auto">
            <a:xfrm>
              <a:off x="2294" y="2492"/>
              <a:ext cx="185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</a:t>
              </a:r>
              <a:r>
                <a:rPr kumimoji="1" lang="en-US" altLang="zh-CN" b="1" baseline="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第一</a:t>
              </a:r>
              <a:r>
                <a:rPr kumimoji="1" lang="zh-CN" altLang="en-US" dirty="0">
                  <a:solidFill>
                    <a:srgbClr val="FF0066"/>
                  </a:solidFill>
                </a:rPr>
                <a:t>明</a:t>
              </a:r>
              <a:r>
                <a:rPr kumimoji="1"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纹 </a:t>
              </a:r>
              <a:r>
                <a:rPr kumimoji="1" lang="zh-CN" altLang="en-US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b="1" dirty="0">
                  <a:solidFill>
                    <a:srgbClr val="FF0066"/>
                  </a:solidFill>
                  <a:sym typeface="Symbol" panose="05050102010706020507" pitchFamily="18" charset="2"/>
                </a:rPr>
                <a:t>r</a:t>
              </a:r>
              <a:r>
                <a:rPr kumimoji="1" lang="en-US" altLang="zh-CN" dirty="0"/>
                <a:t> </a:t>
              </a:r>
              <a:r>
                <a:rPr kumimoji="1" lang="en-US" altLang="zh-CN" sz="20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=λ</a:t>
              </a:r>
            </a:p>
          </p:txBody>
        </p:sp>
      </p:grpSp>
      <p:grpSp>
        <p:nvGrpSpPr>
          <p:cNvPr id="12" name="Group 40"/>
          <p:cNvGrpSpPr/>
          <p:nvPr/>
        </p:nvGrpSpPr>
        <p:grpSpPr bwMode="auto">
          <a:xfrm>
            <a:off x="3491880" y="3140968"/>
            <a:ext cx="4691063" cy="3455988"/>
            <a:chOff x="2277" y="1253"/>
            <a:chExt cx="2955" cy="2177"/>
          </a:xfrm>
        </p:grpSpPr>
        <p:sp>
          <p:nvSpPr>
            <p:cNvPr id="48169" name="Text Box 41"/>
            <p:cNvSpPr txBox="1">
              <a:spLocks noChangeArrowheads="1"/>
            </p:cNvSpPr>
            <p:nvPr/>
          </p:nvSpPr>
          <p:spPr bwMode="auto">
            <a:xfrm>
              <a:off x="2294" y="1664"/>
              <a:ext cx="95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  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第二暗纹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70" name="Text Box 42"/>
            <p:cNvSpPr txBox="1">
              <a:spLocks noChangeArrowheads="1"/>
            </p:cNvSpPr>
            <p:nvPr/>
          </p:nvSpPr>
          <p:spPr bwMode="auto">
            <a:xfrm>
              <a:off x="2282" y="1970"/>
              <a:ext cx="122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000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000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第一暗纹</a:t>
              </a:r>
            </a:p>
          </p:txBody>
        </p:sp>
        <p:sp>
          <p:nvSpPr>
            <p:cNvPr id="48171" name="Text Box 43"/>
            <p:cNvSpPr txBox="1">
              <a:spLocks noChangeArrowheads="1"/>
            </p:cNvSpPr>
            <p:nvPr/>
          </p:nvSpPr>
          <p:spPr bwMode="auto">
            <a:xfrm>
              <a:off x="2282" y="1253"/>
              <a:ext cx="95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   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第三暗纹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72" name="Text Box 44"/>
            <p:cNvSpPr txBox="1">
              <a:spLocks noChangeArrowheads="1"/>
            </p:cNvSpPr>
            <p:nvPr/>
          </p:nvSpPr>
          <p:spPr bwMode="auto">
            <a:xfrm>
              <a:off x="2277" y="3022"/>
              <a:ext cx="1173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3 </a:t>
              </a:r>
              <a:r>
                <a:rPr kumimoji="1" lang="en-US" altLang="zh-CN" b="1" baseline="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第三暗纹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73" name="Text Box 45"/>
            <p:cNvSpPr txBox="1">
              <a:spLocks noChangeArrowheads="1"/>
            </p:cNvSpPr>
            <p:nvPr/>
          </p:nvSpPr>
          <p:spPr bwMode="auto">
            <a:xfrm>
              <a:off x="2322" y="2659"/>
              <a:ext cx="1173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1" lang="en-US" altLang="zh-CN" b="1" baseline="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第二暗纹</a:t>
              </a:r>
              <a:endPara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74" name="Text Box 46"/>
            <p:cNvSpPr txBox="1">
              <a:spLocks noChangeArrowheads="1"/>
            </p:cNvSpPr>
            <p:nvPr/>
          </p:nvSpPr>
          <p:spPr bwMode="auto">
            <a:xfrm>
              <a:off x="2282" y="2296"/>
              <a:ext cx="1173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 </a:t>
              </a:r>
              <a:r>
                <a:rPr kumimoji="1" lang="en-US" altLang="zh-CN" b="1" baseline="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b="1" baseline="-30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第一暗纹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3" name="Group 47"/>
            <p:cNvGrpSpPr/>
            <p:nvPr/>
          </p:nvGrpSpPr>
          <p:grpSpPr bwMode="auto">
            <a:xfrm>
              <a:off x="3230" y="1253"/>
              <a:ext cx="2002" cy="2177"/>
              <a:chOff x="3230" y="1253"/>
              <a:chExt cx="2002" cy="2177"/>
            </a:xfrm>
          </p:grpSpPr>
          <p:grpSp>
            <p:nvGrpSpPr>
              <p:cNvPr id="14" name="Group 48"/>
              <p:cNvGrpSpPr/>
              <p:nvPr/>
            </p:nvGrpSpPr>
            <p:grpSpPr bwMode="auto">
              <a:xfrm>
                <a:off x="3230" y="1253"/>
                <a:ext cx="1809" cy="250"/>
                <a:chOff x="3146" y="1253"/>
                <a:chExt cx="1809" cy="250"/>
              </a:xfrm>
            </p:grpSpPr>
            <p:sp>
              <p:nvSpPr>
                <p:cNvPr id="48177" name="Line 49"/>
                <p:cNvSpPr>
                  <a:spLocks noChangeShapeType="1"/>
                </p:cNvSpPr>
                <p:nvPr/>
              </p:nvSpPr>
              <p:spPr bwMode="auto">
                <a:xfrm>
                  <a:off x="3146" y="1389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7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007" y="1253"/>
                  <a:ext cx="9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1" dirty="0">
                      <a:solidFill>
                        <a:srgbClr val="FF0066"/>
                      </a:solidFill>
                      <a:sym typeface="Symbol" panose="05050102010706020507" pitchFamily="18" charset="2"/>
                    </a:rPr>
                    <a:t>r</a:t>
                  </a:r>
                  <a:r>
                    <a:rPr kumimoji="1" lang="en-US" altLang="zh-CN" dirty="0"/>
                    <a:t> </a:t>
                  </a:r>
                  <a:r>
                    <a:rPr kumimoji="1"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=5λ/2</a:t>
                  </a:r>
                </a:p>
              </p:txBody>
            </p:sp>
          </p:grpSp>
          <p:grpSp>
            <p:nvGrpSpPr>
              <p:cNvPr id="15" name="Group 51"/>
              <p:cNvGrpSpPr/>
              <p:nvPr/>
            </p:nvGrpSpPr>
            <p:grpSpPr bwMode="auto">
              <a:xfrm>
                <a:off x="3432" y="2004"/>
                <a:ext cx="1788" cy="250"/>
                <a:chOff x="3336" y="1200"/>
                <a:chExt cx="1788" cy="250"/>
              </a:xfrm>
            </p:grpSpPr>
            <p:sp>
              <p:nvSpPr>
                <p:cNvPr id="48180" name="Line 52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8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1" dirty="0">
                      <a:solidFill>
                        <a:srgbClr val="FF0066"/>
                      </a:solidFill>
                      <a:sym typeface="Symbol" panose="05050102010706020507" pitchFamily="18" charset="2"/>
                    </a:rPr>
                    <a:t>r</a:t>
                  </a:r>
                  <a:r>
                    <a:rPr kumimoji="1" lang="en-US" altLang="zh-CN" dirty="0"/>
                    <a:t> </a:t>
                  </a:r>
                  <a:r>
                    <a:rPr kumimoji="1"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=λ/2</a:t>
                  </a:r>
                </a:p>
              </p:txBody>
            </p:sp>
          </p:grpSp>
          <p:grpSp>
            <p:nvGrpSpPr>
              <p:cNvPr id="16" name="Group 54"/>
              <p:cNvGrpSpPr/>
              <p:nvPr/>
            </p:nvGrpSpPr>
            <p:grpSpPr bwMode="auto">
              <a:xfrm>
                <a:off x="3444" y="1644"/>
                <a:ext cx="1788" cy="250"/>
                <a:chOff x="3336" y="1200"/>
                <a:chExt cx="1788" cy="250"/>
              </a:xfrm>
            </p:grpSpPr>
            <p:sp>
              <p:nvSpPr>
                <p:cNvPr id="48183" name="Line 55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1" dirty="0">
                      <a:solidFill>
                        <a:srgbClr val="FF0066"/>
                      </a:solidFill>
                      <a:sym typeface="Symbol" panose="05050102010706020507" pitchFamily="18" charset="2"/>
                    </a:rPr>
                    <a:t>r</a:t>
                  </a:r>
                  <a:r>
                    <a:rPr kumimoji="1" lang="en-US" altLang="zh-CN" dirty="0"/>
                    <a:t> </a:t>
                  </a:r>
                  <a:r>
                    <a:rPr kumimoji="1"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=3λ/2</a:t>
                  </a:r>
                </a:p>
              </p:txBody>
            </p:sp>
          </p:grpSp>
          <p:grpSp>
            <p:nvGrpSpPr>
              <p:cNvPr id="17" name="Group 57"/>
              <p:cNvGrpSpPr/>
              <p:nvPr/>
            </p:nvGrpSpPr>
            <p:grpSpPr bwMode="auto">
              <a:xfrm>
                <a:off x="3420" y="3180"/>
                <a:ext cx="1788" cy="250"/>
                <a:chOff x="3336" y="1200"/>
                <a:chExt cx="1788" cy="250"/>
              </a:xfrm>
            </p:grpSpPr>
            <p:sp>
              <p:nvSpPr>
                <p:cNvPr id="48186" name="Line 58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8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1" dirty="0">
                      <a:solidFill>
                        <a:srgbClr val="FF0066"/>
                      </a:solidFill>
                      <a:sym typeface="Symbol" panose="05050102010706020507" pitchFamily="18" charset="2"/>
                    </a:rPr>
                    <a:t>r</a:t>
                  </a:r>
                  <a:r>
                    <a:rPr kumimoji="1" lang="en-US" altLang="zh-CN" dirty="0"/>
                    <a:t> </a:t>
                  </a:r>
                  <a:r>
                    <a:rPr kumimoji="1"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=5λ/2</a:t>
                  </a:r>
                </a:p>
              </p:txBody>
            </p:sp>
          </p:grpSp>
          <p:grpSp>
            <p:nvGrpSpPr>
              <p:cNvPr id="18" name="Group 60"/>
              <p:cNvGrpSpPr/>
              <p:nvPr/>
            </p:nvGrpSpPr>
            <p:grpSpPr bwMode="auto">
              <a:xfrm>
                <a:off x="3420" y="2784"/>
                <a:ext cx="1788" cy="250"/>
                <a:chOff x="3336" y="1200"/>
                <a:chExt cx="1788" cy="250"/>
              </a:xfrm>
            </p:grpSpPr>
            <p:sp>
              <p:nvSpPr>
                <p:cNvPr id="48189" name="Line 61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9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1" dirty="0">
                      <a:solidFill>
                        <a:srgbClr val="FF0066"/>
                      </a:solidFill>
                      <a:sym typeface="Symbol" panose="05050102010706020507" pitchFamily="18" charset="2"/>
                    </a:rPr>
                    <a:t>r</a:t>
                  </a:r>
                  <a:r>
                    <a:rPr kumimoji="1" lang="en-US" altLang="zh-CN" dirty="0"/>
                    <a:t> </a:t>
                  </a:r>
                  <a:r>
                    <a:rPr kumimoji="1"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=3λ/2</a:t>
                  </a:r>
                </a:p>
              </p:txBody>
            </p:sp>
          </p:grpSp>
          <p:grpSp>
            <p:nvGrpSpPr>
              <p:cNvPr id="19" name="Group 63"/>
              <p:cNvGrpSpPr/>
              <p:nvPr/>
            </p:nvGrpSpPr>
            <p:grpSpPr bwMode="auto">
              <a:xfrm>
                <a:off x="3420" y="2400"/>
                <a:ext cx="1788" cy="250"/>
                <a:chOff x="3336" y="1200"/>
                <a:chExt cx="1788" cy="250"/>
              </a:xfrm>
            </p:grpSpPr>
            <p:sp>
              <p:nvSpPr>
                <p:cNvPr id="48192" name="Line 64"/>
                <p:cNvSpPr>
                  <a:spLocks noChangeShapeType="1"/>
                </p:cNvSpPr>
                <p:nvPr/>
              </p:nvSpPr>
              <p:spPr bwMode="auto">
                <a:xfrm>
                  <a:off x="3336" y="1308"/>
                  <a:ext cx="78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19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176" y="1200"/>
                  <a:ext cx="94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b="1" dirty="0">
                      <a:solidFill>
                        <a:srgbClr val="FF0066"/>
                      </a:solidFill>
                      <a:sym typeface="Symbol" panose="05050102010706020507" pitchFamily="18" charset="2"/>
                    </a:rPr>
                    <a:t>r</a:t>
                  </a:r>
                  <a:r>
                    <a:rPr kumimoji="1" lang="en-US" altLang="zh-CN" dirty="0"/>
                    <a:t> </a:t>
                  </a:r>
                  <a:r>
                    <a:rPr kumimoji="1"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=λ/2</a:t>
                  </a:r>
                </a:p>
              </p:txBody>
            </p:sp>
          </p:grpSp>
        </p:grpSp>
      </p:grpSp>
      <p:sp>
        <p:nvSpPr>
          <p:cNvPr id="48211" name="Text Box 83"/>
          <p:cNvSpPr txBox="1">
            <a:spLocks noChangeArrowheads="1"/>
          </p:cNvSpPr>
          <p:nvPr/>
        </p:nvSpPr>
        <p:spPr bwMode="auto">
          <a:xfrm>
            <a:off x="1115616" y="188640"/>
            <a:ext cx="575945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明暗条纹条件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755650" y="963608"/>
            <a:ext cx="7997825" cy="1822450"/>
            <a:chOff x="755650" y="963608"/>
            <a:chExt cx="7997825" cy="1822450"/>
          </a:xfrm>
        </p:grpSpPr>
        <p:sp>
          <p:nvSpPr>
            <p:cNvPr id="84" name="AutoShape 66"/>
            <p:cNvSpPr/>
            <p:nvPr/>
          </p:nvSpPr>
          <p:spPr bwMode="auto">
            <a:xfrm>
              <a:off x="2627313" y="1228721"/>
              <a:ext cx="358775" cy="1150937"/>
            </a:xfrm>
            <a:prstGeom prst="leftBrace">
              <a:avLst>
                <a:gd name="adj1" fmla="val 267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" name="Object 67"/>
            <p:cNvGraphicFramePr>
              <a:graphicFrameLocks noChangeAspect="1"/>
            </p:cNvGraphicFramePr>
            <p:nvPr/>
          </p:nvGraphicFramePr>
          <p:xfrm>
            <a:off x="3076575" y="981071"/>
            <a:ext cx="914400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公式" r:id="rId3" imgW="494665" imgH="254000" progId="Equation.3">
                    <p:embed/>
                  </p:oleObj>
                </mc:Choice>
                <mc:Fallback>
                  <p:oleObj name="公式" r:id="rId3" imgW="494665" imgH="2540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575" y="981071"/>
                          <a:ext cx="914400" cy="436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68"/>
            <p:cNvGraphicFramePr>
              <a:graphicFrameLocks noChangeAspect="1"/>
            </p:cNvGraphicFramePr>
            <p:nvPr/>
          </p:nvGraphicFramePr>
          <p:xfrm>
            <a:off x="755650" y="1301746"/>
            <a:ext cx="1754188" cy="1100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Equation" r:id="rId5" imgW="735965" imgH="393700" progId="Equation.DSMT4">
                    <p:embed/>
                  </p:oleObj>
                </mc:Choice>
                <mc:Fallback>
                  <p:oleObj name="Equation" r:id="rId5" imgW="735965" imgH="3937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650" y="1301746"/>
                          <a:ext cx="1754188" cy="1100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Text Box 69"/>
            <p:cNvSpPr txBox="1">
              <a:spLocks noChangeArrowheads="1"/>
            </p:cNvSpPr>
            <p:nvPr/>
          </p:nvSpPr>
          <p:spPr bwMode="auto">
            <a:xfrm>
              <a:off x="4902200" y="963608"/>
              <a:ext cx="1476375" cy="5794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明纹</a:t>
              </a:r>
            </a:p>
          </p:txBody>
        </p:sp>
        <p:graphicFrame>
          <p:nvGraphicFramePr>
            <p:cNvPr id="88" name="Object 70"/>
            <p:cNvGraphicFramePr>
              <a:graphicFrameLocks noChangeAspect="1"/>
            </p:cNvGraphicFramePr>
            <p:nvPr/>
          </p:nvGraphicFramePr>
          <p:xfrm>
            <a:off x="3132138" y="1795458"/>
            <a:ext cx="1698625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name="公式" r:id="rId7" imgW="1180465" imgH="609600" progId="Equation.3">
                    <p:embed/>
                  </p:oleObj>
                </mc:Choice>
                <mc:Fallback>
                  <p:oleObj name="公式" r:id="rId7" imgW="1180465" imgH="609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138" y="1795458"/>
                          <a:ext cx="1698625" cy="990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Text Box 71"/>
            <p:cNvSpPr txBox="1">
              <a:spLocks noChangeArrowheads="1"/>
            </p:cNvSpPr>
            <p:nvPr/>
          </p:nvSpPr>
          <p:spPr bwMode="auto">
            <a:xfrm>
              <a:off x="5003800" y="2011358"/>
              <a:ext cx="1357313" cy="5794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暗纹</a:t>
              </a:r>
            </a:p>
          </p:txBody>
        </p:sp>
        <p:grpSp>
          <p:nvGrpSpPr>
            <p:cNvPr id="90" name="Group 72"/>
            <p:cNvGrpSpPr>
              <a:grpSpLocks noChangeAspect="1"/>
            </p:cNvGrpSpPr>
            <p:nvPr/>
          </p:nvGrpSpPr>
          <p:grpSpPr bwMode="auto">
            <a:xfrm>
              <a:off x="6084888" y="1417633"/>
              <a:ext cx="2668587" cy="590550"/>
              <a:chOff x="3160" y="1677"/>
              <a:chExt cx="1681" cy="372"/>
            </a:xfrm>
          </p:grpSpPr>
          <p:sp>
            <p:nvSpPr>
              <p:cNvPr id="91" name="AutoShape 73"/>
              <p:cNvSpPr>
                <a:spLocks noChangeAspect="1" noChangeArrowheads="1" noTextEdit="1"/>
              </p:cNvSpPr>
              <p:nvPr/>
            </p:nvSpPr>
            <p:spPr bwMode="auto">
              <a:xfrm>
                <a:off x="3160" y="1705"/>
                <a:ext cx="1681" cy="3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Rectangle 74"/>
              <p:cNvSpPr>
                <a:spLocks noChangeArrowheads="1"/>
              </p:cNvSpPr>
              <p:nvPr/>
            </p:nvSpPr>
            <p:spPr bwMode="auto">
              <a:xfrm>
                <a:off x="4563" y="1732"/>
                <a:ext cx="264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300" dirty="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 dirty="0"/>
              </a:p>
            </p:txBody>
          </p:sp>
          <p:sp>
            <p:nvSpPr>
              <p:cNvPr id="93" name="Rectangle 75"/>
              <p:cNvSpPr>
                <a:spLocks noChangeArrowheads="1"/>
              </p:cNvSpPr>
              <p:nvPr/>
            </p:nvSpPr>
            <p:spPr bwMode="auto">
              <a:xfrm>
                <a:off x="4490" y="1707"/>
                <a:ext cx="66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3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 dirty="0"/>
              </a:p>
            </p:txBody>
          </p:sp>
          <p:sp>
            <p:nvSpPr>
              <p:cNvPr id="94" name="Rectangle 76"/>
              <p:cNvSpPr>
                <a:spLocks noChangeArrowheads="1"/>
              </p:cNvSpPr>
              <p:nvPr/>
            </p:nvSpPr>
            <p:spPr bwMode="auto">
              <a:xfrm>
                <a:off x="4355" y="1707"/>
                <a:ext cx="132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3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dirty="0"/>
              </a:p>
            </p:txBody>
          </p:sp>
          <p:sp>
            <p:nvSpPr>
              <p:cNvPr id="95" name="Rectangle 77"/>
              <p:cNvSpPr>
                <a:spLocks noChangeArrowheads="1"/>
              </p:cNvSpPr>
              <p:nvPr/>
            </p:nvSpPr>
            <p:spPr bwMode="auto">
              <a:xfrm>
                <a:off x="4281" y="1707"/>
                <a:ext cx="66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3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 dirty="0"/>
              </a:p>
            </p:txBody>
          </p:sp>
          <p:sp>
            <p:nvSpPr>
              <p:cNvPr id="96" name="Rectangle 78"/>
              <p:cNvSpPr>
                <a:spLocks noChangeArrowheads="1"/>
              </p:cNvSpPr>
              <p:nvPr/>
            </p:nvSpPr>
            <p:spPr bwMode="auto">
              <a:xfrm>
                <a:off x="4168" y="1707"/>
                <a:ext cx="132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3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dirty="0"/>
              </a:p>
            </p:txBody>
          </p:sp>
          <p:sp>
            <p:nvSpPr>
              <p:cNvPr id="97" name="Rectangle 79"/>
              <p:cNvSpPr>
                <a:spLocks noChangeArrowheads="1"/>
              </p:cNvSpPr>
              <p:nvPr/>
            </p:nvSpPr>
            <p:spPr bwMode="auto">
              <a:xfrm>
                <a:off x="4124" y="1707"/>
                <a:ext cx="66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3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 dirty="0"/>
              </a:p>
            </p:txBody>
          </p:sp>
          <p:sp>
            <p:nvSpPr>
              <p:cNvPr id="98" name="Rectangle 80"/>
              <p:cNvSpPr>
                <a:spLocks noChangeArrowheads="1"/>
              </p:cNvSpPr>
              <p:nvPr/>
            </p:nvSpPr>
            <p:spPr bwMode="auto">
              <a:xfrm>
                <a:off x="3989" y="1707"/>
                <a:ext cx="132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3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dirty="0"/>
              </a:p>
            </p:txBody>
          </p:sp>
          <p:sp>
            <p:nvSpPr>
              <p:cNvPr id="99" name="Rectangle 81"/>
              <p:cNvSpPr>
                <a:spLocks noChangeArrowheads="1"/>
              </p:cNvSpPr>
              <p:nvPr/>
            </p:nvSpPr>
            <p:spPr bwMode="auto">
              <a:xfrm>
                <a:off x="3776" y="1677"/>
                <a:ext cx="145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3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dirty="0"/>
              </a:p>
            </p:txBody>
          </p:sp>
          <p:sp>
            <p:nvSpPr>
              <p:cNvPr id="100" name="Rectangle 82"/>
              <p:cNvSpPr>
                <a:spLocks noChangeArrowheads="1"/>
              </p:cNvSpPr>
              <p:nvPr/>
            </p:nvSpPr>
            <p:spPr bwMode="auto">
              <a:xfrm>
                <a:off x="3568" y="1707"/>
                <a:ext cx="117" cy="3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3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dirty="0"/>
              </a:p>
            </p:txBody>
          </p:sp>
        </p:grpSp>
      </p:grpSp>
      <p:grpSp>
        <p:nvGrpSpPr>
          <p:cNvPr id="102" name="Group 140"/>
          <p:cNvGrpSpPr/>
          <p:nvPr/>
        </p:nvGrpSpPr>
        <p:grpSpPr bwMode="auto">
          <a:xfrm>
            <a:off x="3203848" y="2564904"/>
            <a:ext cx="288256" cy="4320480"/>
            <a:chOff x="4752" y="432"/>
            <a:chExt cx="288" cy="1536"/>
          </a:xfrm>
        </p:grpSpPr>
        <p:sp>
          <p:nvSpPr>
            <p:cNvPr id="103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714480" y="5500702"/>
          <a:ext cx="24479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3" imgW="901065" imgH="393700" progId="Equation.3">
                  <p:embed/>
                </p:oleObj>
              </mc:Choice>
              <mc:Fallback>
                <p:oleObj name="Equation" r:id="rId3" imgW="901065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500702"/>
                        <a:ext cx="244792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286248" y="5786454"/>
            <a:ext cx="20240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暗纹中心</a:t>
            </a:r>
          </a:p>
        </p:txBody>
      </p:sp>
      <p:sp>
        <p:nvSpPr>
          <p:cNvPr id="16390" name="AutoShape 6"/>
          <p:cNvSpPr/>
          <p:nvPr/>
        </p:nvSpPr>
        <p:spPr bwMode="auto">
          <a:xfrm>
            <a:off x="1477963" y="5062538"/>
            <a:ext cx="214312" cy="1103312"/>
          </a:xfrm>
          <a:prstGeom prst="leftBrace">
            <a:avLst>
              <a:gd name="adj1" fmla="val 4290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908175" y="4416425"/>
          <a:ext cx="12017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Equation" r:id="rId5" imgW="520700" imgH="393700" progId="Equation.3">
                  <p:embed/>
                </p:oleObj>
              </mc:Choice>
              <mc:Fallback>
                <p:oleObj name="Equation" r:id="rId5" imgW="5207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16425"/>
                        <a:ext cx="1201738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611188" y="5334000"/>
          <a:ext cx="720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公式" r:id="rId7" imgW="368300" imgH="190500" progId="Equation.3">
                  <p:embed/>
                </p:oleObj>
              </mc:Choice>
              <mc:Fallback>
                <p:oleObj name="公式" r:id="rId7" imgW="368300" imgH="190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34000"/>
                        <a:ext cx="720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563938" y="4724400"/>
            <a:ext cx="19462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明纹中心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5103813" y="5151438"/>
          <a:ext cx="28971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公式" r:id="rId9" imgW="1536065" imgH="317500" progId="Equation.3">
                  <p:embed/>
                </p:oleObj>
              </mc:Choice>
              <mc:Fallback>
                <p:oleObj name="公式" r:id="rId9" imgW="1536065" imgH="317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5151438"/>
                        <a:ext cx="289718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15" name="Rectangle 131"/>
          <p:cNvSpPr>
            <a:spLocks noChangeArrowheads="1"/>
          </p:cNvSpPr>
          <p:nvPr/>
        </p:nvSpPr>
        <p:spPr bwMode="auto">
          <a:xfrm>
            <a:off x="990600" y="1006475"/>
            <a:ext cx="7543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516" name="Text Box 132"/>
          <p:cNvSpPr txBox="1">
            <a:spLocks noChangeArrowheads="1"/>
          </p:cNvSpPr>
          <p:nvPr/>
        </p:nvSpPr>
        <p:spPr bwMode="auto">
          <a:xfrm>
            <a:off x="6705600" y="990600"/>
            <a:ext cx="11906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542" name="Object 158"/>
          <p:cNvGraphicFramePr>
            <a:graphicFrameLocks noChangeAspect="1"/>
          </p:cNvGraphicFramePr>
          <p:nvPr/>
        </p:nvGraphicFramePr>
        <p:xfrm flipH="1">
          <a:off x="2895600" y="1716088"/>
          <a:ext cx="3048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公式" r:id="rId11" imgW="177800" imgH="241300" progId="Equation.3">
                  <p:embed/>
                </p:oleObj>
              </mc:Choice>
              <mc:Fallback>
                <p:oleObj name="公式" r:id="rId11" imgW="177800" imgH="24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895600" y="1716088"/>
                        <a:ext cx="3048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8"/>
          <p:cNvGrpSpPr/>
          <p:nvPr/>
        </p:nvGrpSpPr>
        <p:grpSpPr bwMode="auto">
          <a:xfrm>
            <a:off x="1220788" y="1158875"/>
            <a:ext cx="6627812" cy="2971800"/>
            <a:chOff x="769" y="730"/>
            <a:chExt cx="4175" cy="1872"/>
          </a:xfrm>
        </p:grpSpPr>
        <p:sp>
          <p:nvSpPr>
            <p:cNvPr id="16518" name="Rectangle 134" descr="深色下对角线"/>
            <p:cNvSpPr>
              <a:spLocks noChangeArrowheads="1"/>
            </p:cNvSpPr>
            <p:nvPr/>
          </p:nvSpPr>
          <p:spPr bwMode="auto">
            <a:xfrm>
              <a:off x="1014" y="1114"/>
              <a:ext cx="48" cy="528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9" name="Rectangle 135" descr="深色下对角线"/>
            <p:cNvSpPr>
              <a:spLocks noChangeArrowheads="1"/>
            </p:cNvSpPr>
            <p:nvPr/>
          </p:nvSpPr>
          <p:spPr bwMode="auto">
            <a:xfrm>
              <a:off x="1014" y="1738"/>
              <a:ext cx="48" cy="528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0" name="Rectangle 136" descr="深色下对角线"/>
            <p:cNvSpPr>
              <a:spLocks noChangeArrowheads="1"/>
            </p:cNvSpPr>
            <p:nvPr/>
          </p:nvSpPr>
          <p:spPr bwMode="auto">
            <a:xfrm>
              <a:off x="1590" y="874"/>
              <a:ext cx="48" cy="528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1" name="Rectangle 137" descr="深色下对角线"/>
            <p:cNvSpPr>
              <a:spLocks noChangeArrowheads="1"/>
            </p:cNvSpPr>
            <p:nvPr/>
          </p:nvSpPr>
          <p:spPr bwMode="auto">
            <a:xfrm>
              <a:off x="1590" y="1978"/>
              <a:ext cx="48" cy="576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2" name="Line 138"/>
            <p:cNvSpPr>
              <a:spLocks noChangeShapeType="1"/>
            </p:cNvSpPr>
            <p:nvPr/>
          </p:nvSpPr>
          <p:spPr bwMode="auto">
            <a:xfrm>
              <a:off x="870" y="1690"/>
              <a:ext cx="37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3" name="Rectangle 139" descr="深色下对角线"/>
            <p:cNvSpPr>
              <a:spLocks noChangeArrowheads="1"/>
            </p:cNvSpPr>
            <p:nvPr/>
          </p:nvSpPr>
          <p:spPr bwMode="auto">
            <a:xfrm>
              <a:off x="4134" y="730"/>
              <a:ext cx="48" cy="1872"/>
            </a:xfrm>
            <a:prstGeom prst="rect">
              <a:avLst/>
            </a:prstGeom>
            <a:pattFill prst="dkDnDiag">
              <a:fgClr>
                <a:srgbClr val="B2E6E4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24" name="Object 140"/>
            <p:cNvGraphicFramePr>
              <a:graphicFrameLocks noChangeAspect="1"/>
            </p:cNvGraphicFramePr>
            <p:nvPr/>
          </p:nvGraphicFramePr>
          <p:xfrm>
            <a:off x="4234" y="1690"/>
            <a:ext cx="18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9" name="Equation" r:id="rId13" imgW="165100" imgH="190500" progId="Equation.3">
                    <p:embed/>
                  </p:oleObj>
                </mc:Choice>
                <mc:Fallback>
                  <p:oleObj name="Equation" r:id="rId13" imgW="165100" imgH="1905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1690"/>
                          <a:ext cx="18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25" name="Object 141"/>
            <p:cNvGraphicFramePr>
              <a:graphicFrameLocks noChangeAspect="1"/>
            </p:cNvGraphicFramePr>
            <p:nvPr/>
          </p:nvGraphicFramePr>
          <p:xfrm>
            <a:off x="1424" y="1672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0" name="Equation" r:id="rId15" imgW="152400" imgH="177800" progId="Equation.3">
                    <p:embed/>
                  </p:oleObj>
                </mc:Choice>
                <mc:Fallback>
                  <p:oleObj name="Equation" r:id="rId15" imgW="152400" imgH="1778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1672"/>
                          <a:ext cx="15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26" name="Object 142"/>
            <p:cNvGraphicFramePr>
              <a:graphicFrameLocks noChangeAspect="1"/>
            </p:cNvGraphicFramePr>
            <p:nvPr/>
          </p:nvGraphicFramePr>
          <p:xfrm>
            <a:off x="3936" y="778"/>
            <a:ext cx="18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1" name="Equation" r:id="rId17" imgW="215900" imgH="228600" progId="Equation.3">
                    <p:embed/>
                  </p:oleObj>
                </mc:Choice>
                <mc:Fallback>
                  <p:oleObj name="Equation" r:id="rId17" imgW="215900" imgH="228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778"/>
                          <a:ext cx="181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27" name="Rectangle 143" descr="深色下对角线"/>
            <p:cNvSpPr>
              <a:spLocks noChangeArrowheads="1"/>
            </p:cNvSpPr>
            <p:nvPr/>
          </p:nvSpPr>
          <p:spPr bwMode="auto">
            <a:xfrm>
              <a:off x="1590" y="1498"/>
              <a:ext cx="48" cy="384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28" name="Object 144"/>
            <p:cNvGraphicFramePr>
              <a:graphicFrameLocks noChangeAspect="1"/>
            </p:cNvGraphicFramePr>
            <p:nvPr/>
          </p:nvGraphicFramePr>
          <p:xfrm>
            <a:off x="1317" y="1066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2" name="Equation" r:id="rId19" imgW="139700" imgH="215900" progId="Equation.3">
                    <p:embed/>
                  </p:oleObj>
                </mc:Choice>
                <mc:Fallback>
                  <p:oleObj name="Equation" r:id="rId19" imgW="139700" imgH="2159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066"/>
                          <a:ext cx="21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29" name="Object 145"/>
            <p:cNvGraphicFramePr>
              <a:graphicFrameLocks noChangeAspect="1"/>
            </p:cNvGraphicFramePr>
            <p:nvPr/>
          </p:nvGraphicFramePr>
          <p:xfrm>
            <a:off x="1344" y="1834"/>
            <a:ext cx="2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3" name="Equation" r:id="rId21" imgW="152400" imgH="215900" progId="Equation.3">
                    <p:embed/>
                  </p:oleObj>
                </mc:Choice>
                <mc:Fallback>
                  <p:oleObj name="Equation" r:id="rId21" imgW="152400" imgH="2159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34"/>
                          <a:ext cx="21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30" name="Object 146"/>
            <p:cNvGraphicFramePr>
              <a:graphicFrameLocks noChangeAspect="1"/>
            </p:cNvGraphicFramePr>
            <p:nvPr/>
          </p:nvGraphicFramePr>
          <p:xfrm>
            <a:off x="769" y="1450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4" name="Equation" r:id="rId23" imgW="101600" imgH="139700" progId="Equation.3">
                    <p:embed/>
                  </p:oleObj>
                </mc:Choice>
                <mc:Fallback>
                  <p:oleObj name="Equation" r:id="rId23" imgW="101600" imgH="1397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1450"/>
                          <a:ext cx="17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31" name="Line 147"/>
            <p:cNvSpPr>
              <a:spLocks noChangeShapeType="1"/>
            </p:cNvSpPr>
            <p:nvPr/>
          </p:nvSpPr>
          <p:spPr bwMode="auto">
            <a:xfrm flipV="1">
              <a:off x="1584" y="1009"/>
              <a:ext cx="2544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2" name="Line 148"/>
            <p:cNvSpPr>
              <a:spLocks noChangeShapeType="1"/>
            </p:cNvSpPr>
            <p:nvPr/>
          </p:nvSpPr>
          <p:spPr bwMode="auto">
            <a:xfrm flipV="1">
              <a:off x="1626" y="1009"/>
              <a:ext cx="2502" cy="91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3" name="Freeform 149"/>
            <p:cNvSpPr/>
            <p:nvPr/>
          </p:nvSpPr>
          <p:spPr bwMode="auto">
            <a:xfrm>
              <a:off x="1056" y="1442"/>
              <a:ext cx="554" cy="248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554" y="0"/>
                </a:cxn>
              </a:cxnLst>
              <a:rect l="0" t="0" r="r" b="b"/>
              <a:pathLst>
                <a:path w="554" h="248">
                  <a:moveTo>
                    <a:pt x="0" y="248"/>
                  </a:moveTo>
                  <a:lnTo>
                    <a:pt x="554" y="0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34" name="Line 150"/>
            <p:cNvSpPr>
              <a:spLocks noChangeShapeType="1"/>
            </p:cNvSpPr>
            <p:nvPr/>
          </p:nvSpPr>
          <p:spPr bwMode="auto">
            <a:xfrm>
              <a:off x="1038" y="1683"/>
              <a:ext cx="570" cy="24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35" name="Line 151"/>
            <p:cNvSpPr>
              <a:spLocks noChangeShapeType="1"/>
            </p:cNvSpPr>
            <p:nvPr/>
          </p:nvSpPr>
          <p:spPr bwMode="auto">
            <a:xfrm>
              <a:off x="1638" y="1450"/>
              <a:ext cx="15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6" name="Line 152"/>
            <p:cNvSpPr>
              <a:spLocks noChangeShapeType="1"/>
            </p:cNvSpPr>
            <p:nvPr/>
          </p:nvSpPr>
          <p:spPr bwMode="auto">
            <a:xfrm>
              <a:off x="1788" y="1838"/>
              <a:ext cx="10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7" name="Line 153"/>
            <p:cNvSpPr>
              <a:spLocks noChangeShapeType="1"/>
            </p:cNvSpPr>
            <p:nvPr/>
          </p:nvSpPr>
          <p:spPr bwMode="auto">
            <a:xfrm>
              <a:off x="1623" y="1896"/>
              <a:ext cx="10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8" name="Line 154"/>
            <p:cNvSpPr>
              <a:spLocks noChangeShapeType="1"/>
            </p:cNvSpPr>
            <p:nvPr/>
          </p:nvSpPr>
          <p:spPr bwMode="auto">
            <a:xfrm flipV="1">
              <a:off x="1473" y="2089"/>
              <a:ext cx="251" cy="129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9" name="Line 155"/>
            <p:cNvSpPr>
              <a:spLocks noChangeShapeType="1"/>
            </p:cNvSpPr>
            <p:nvPr/>
          </p:nvSpPr>
          <p:spPr bwMode="auto">
            <a:xfrm flipH="1">
              <a:off x="1859" y="1902"/>
              <a:ext cx="250" cy="129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40" name="Object 156"/>
            <p:cNvGraphicFramePr>
              <a:graphicFrameLocks noChangeAspect="1"/>
            </p:cNvGraphicFramePr>
            <p:nvPr/>
          </p:nvGraphicFramePr>
          <p:xfrm>
            <a:off x="1728" y="2106"/>
            <a:ext cx="28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5" name="公式" r:id="rId25" imgW="304800" imgH="228600" progId="Equation.3">
                    <p:embed/>
                  </p:oleObj>
                </mc:Choice>
                <mc:Fallback>
                  <p:oleObj name="公式" r:id="rId25" imgW="304800" imgH="228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106"/>
                          <a:ext cx="28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41" name="AutoShape 157"/>
            <p:cNvSpPr>
              <a:spLocks noChangeArrowheads="1"/>
            </p:cNvSpPr>
            <p:nvPr/>
          </p:nvSpPr>
          <p:spPr bwMode="auto">
            <a:xfrm>
              <a:off x="1776" y="1048"/>
              <a:ext cx="273" cy="289"/>
            </a:xfrm>
            <a:prstGeom prst="wedgeRoundRectCallout">
              <a:avLst>
                <a:gd name="adj1" fmla="val -81500"/>
                <a:gd name="adj2" fmla="val 198097"/>
                <a:gd name="adj3" fmla="val 16667"/>
              </a:avLst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543" name="Freeform 159"/>
            <p:cNvSpPr/>
            <p:nvPr/>
          </p:nvSpPr>
          <p:spPr bwMode="auto">
            <a:xfrm>
              <a:off x="1632" y="1730"/>
              <a:ext cx="111" cy="5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48"/>
                </a:cxn>
                <a:cxn ang="0">
                  <a:pos x="144" y="0"/>
                </a:cxn>
              </a:cxnLst>
              <a:rect l="0" t="0" r="r" b="b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6" y="8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44" name="Line 160"/>
            <p:cNvSpPr>
              <a:spLocks noChangeShapeType="1"/>
            </p:cNvSpPr>
            <p:nvPr/>
          </p:nvSpPr>
          <p:spPr bwMode="auto">
            <a:xfrm flipV="1">
              <a:off x="1638" y="1018"/>
              <a:ext cx="2496" cy="6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6" name="Arc 162"/>
            <p:cNvSpPr/>
            <p:nvPr/>
          </p:nvSpPr>
          <p:spPr bwMode="auto">
            <a:xfrm rot="4394734">
              <a:off x="2374" y="1554"/>
              <a:ext cx="232" cy="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313"/>
                <a:gd name="T1" fmla="*/ 0 h 21600"/>
                <a:gd name="T2" fmla="*/ 21313 w 21313"/>
                <a:gd name="T3" fmla="*/ 18088 h 21600"/>
                <a:gd name="T4" fmla="*/ 0 w 213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3" h="21600" fill="none" extrusionOk="0">
                  <a:moveTo>
                    <a:pt x="-1" y="0"/>
                  </a:moveTo>
                  <a:cubicBezTo>
                    <a:pt x="10573" y="0"/>
                    <a:pt x="19593" y="7654"/>
                    <a:pt x="21312" y="18088"/>
                  </a:cubicBezTo>
                </a:path>
                <a:path w="21313" h="21600" stroke="0" extrusionOk="0">
                  <a:moveTo>
                    <a:pt x="-1" y="0"/>
                  </a:moveTo>
                  <a:cubicBezTo>
                    <a:pt x="10573" y="0"/>
                    <a:pt x="19593" y="7654"/>
                    <a:pt x="21312" y="1808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7" name="Line 163"/>
            <p:cNvSpPr>
              <a:spLocks noChangeShapeType="1"/>
            </p:cNvSpPr>
            <p:nvPr/>
          </p:nvSpPr>
          <p:spPr bwMode="auto">
            <a:xfrm>
              <a:off x="4182" y="1018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8" name="Line 164"/>
            <p:cNvSpPr>
              <a:spLocks noChangeShapeType="1"/>
            </p:cNvSpPr>
            <p:nvPr/>
          </p:nvSpPr>
          <p:spPr bwMode="auto">
            <a:xfrm flipH="1">
              <a:off x="1158" y="14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49" name="Line 165"/>
            <p:cNvSpPr>
              <a:spLocks noChangeShapeType="1"/>
            </p:cNvSpPr>
            <p:nvPr/>
          </p:nvSpPr>
          <p:spPr bwMode="auto">
            <a:xfrm flipH="1">
              <a:off x="1158" y="193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50" name="Line 166"/>
            <p:cNvSpPr>
              <a:spLocks noChangeShapeType="1"/>
            </p:cNvSpPr>
            <p:nvPr/>
          </p:nvSpPr>
          <p:spPr bwMode="auto">
            <a:xfrm>
              <a:off x="4326" y="985"/>
              <a:ext cx="0" cy="72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51" name="Object 167"/>
            <p:cNvGraphicFramePr>
              <a:graphicFrameLocks noChangeAspect="1"/>
            </p:cNvGraphicFramePr>
            <p:nvPr/>
          </p:nvGraphicFramePr>
          <p:xfrm>
            <a:off x="4344" y="125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" name="公式" r:id="rId27" imgW="177800" imgH="190500" progId="Equation.3">
                    <p:embed/>
                  </p:oleObj>
                </mc:Choice>
                <mc:Fallback>
                  <p:oleObj name="公式" r:id="rId27" imgW="177800" imgH="1905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1258"/>
                          <a:ext cx="2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52" name="Line 168"/>
            <p:cNvSpPr>
              <a:spLocks noChangeShapeType="1"/>
            </p:cNvSpPr>
            <p:nvPr/>
          </p:nvSpPr>
          <p:spPr bwMode="auto">
            <a:xfrm>
              <a:off x="1339" y="1450"/>
              <a:ext cx="5" cy="48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53" name="Object 169"/>
            <p:cNvGraphicFramePr>
              <a:graphicFrameLocks noChangeAspect="1"/>
            </p:cNvGraphicFramePr>
            <p:nvPr/>
          </p:nvGraphicFramePr>
          <p:xfrm>
            <a:off x="2557" y="778"/>
            <a:ext cx="227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" name="公式" r:id="rId29" imgW="165100" imgH="316865" progId="Equation.3">
                    <p:embed/>
                  </p:oleObj>
                </mc:Choice>
                <mc:Fallback>
                  <p:oleObj name="公式" r:id="rId29" imgW="165100" imgH="316865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778"/>
                          <a:ext cx="227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54" name="Object 170"/>
            <p:cNvGraphicFramePr>
              <a:graphicFrameLocks noChangeAspect="1"/>
            </p:cNvGraphicFramePr>
            <p:nvPr/>
          </p:nvGraphicFramePr>
          <p:xfrm>
            <a:off x="3168" y="1297"/>
            <a:ext cx="23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" name="公式" r:id="rId31" imgW="190500" imgH="317500" progId="Equation.3">
                    <p:embed/>
                  </p:oleObj>
                </mc:Choice>
                <mc:Fallback>
                  <p:oleObj name="公式" r:id="rId31" imgW="190500" imgH="3175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297"/>
                          <a:ext cx="236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55" name="Object 171"/>
            <p:cNvGraphicFramePr>
              <a:graphicFrameLocks noChangeAspect="1"/>
            </p:cNvGraphicFramePr>
            <p:nvPr/>
          </p:nvGraphicFramePr>
          <p:xfrm>
            <a:off x="2601" y="2209"/>
            <a:ext cx="3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" name="Equation" r:id="rId33" imgW="165100" imgH="177800" progId="Equation.3">
                    <p:embed/>
                  </p:oleObj>
                </mc:Choice>
                <mc:Fallback>
                  <p:oleObj name="Equation" r:id="rId33" imgW="165100" imgH="1778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1" y="2209"/>
                          <a:ext cx="30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56" name="Line 172"/>
            <p:cNvSpPr>
              <a:spLocks noChangeShapeType="1"/>
            </p:cNvSpPr>
            <p:nvPr/>
          </p:nvSpPr>
          <p:spPr bwMode="auto">
            <a:xfrm>
              <a:off x="2840" y="2401"/>
              <a:ext cx="12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57" name="Line 173"/>
            <p:cNvSpPr>
              <a:spLocks noChangeShapeType="1"/>
            </p:cNvSpPr>
            <p:nvPr/>
          </p:nvSpPr>
          <p:spPr bwMode="auto">
            <a:xfrm flipH="1">
              <a:off x="1647" y="2401"/>
              <a:ext cx="9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58" name="AutoShape 174"/>
            <p:cNvSpPr>
              <a:spLocks noChangeArrowheads="1"/>
            </p:cNvSpPr>
            <p:nvPr/>
          </p:nvSpPr>
          <p:spPr bwMode="auto">
            <a:xfrm>
              <a:off x="1041" y="777"/>
              <a:ext cx="273" cy="289"/>
            </a:xfrm>
            <a:prstGeom prst="wedgeRoundRectCallout">
              <a:avLst>
                <a:gd name="adj1" fmla="val 53662"/>
                <a:gd name="adj2" fmla="val 213324"/>
                <a:gd name="adj3" fmla="val 16667"/>
              </a:avLst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559" name="Object 175"/>
            <p:cNvGraphicFramePr>
              <a:graphicFrameLocks noChangeAspect="1"/>
            </p:cNvGraphicFramePr>
            <p:nvPr/>
          </p:nvGraphicFramePr>
          <p:xfrm>
            <a:off x="1092" y="794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" name="Equation" r:id="rId35" imgW="190500" imgH="254000" progId="Equation.3">
                    <p:embed/>
                  </p:oleObj>
                </mc:Choice>
                <mc:Fallback>
                  <p:oleObj name="Equation" r:id="rId35" imgW="190500" imgH="2540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794"/>
                          <a:ext cx="2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61" name="Rectangle 177"/>
            <p:cNvSpPr>
              <a:spLocks noChangeArrowheads="1"/>
            </p:cNvSpPr>
            <p:nvPr/>
          </p:nvSpPr>
          <p:spPr bwMode="auto">
            <a:xfrm>
              <a:off x="4656" y="790"/>
              <a:ext cx="288" cy="226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2" name="Rectangle 178"/>
            <p:cNvSpPr>
              <a:spLocks noChangeArrowheads="1"/>
            </p:cNvSpPr>
            <p:nvPr/>
          </p:nvSpPr>
          <p:spPr bwMode="auto">
            <a:xfrm>
              <a:off x="4656" y="1016"/>
              <a:ext cx="288" cy="226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3" name="Rectangle 179"/>
            <p:cNvSpPr>
              <a:spLocks noChangeArrowheads="1"/>
            </p:cNvSpPr>
            <p:nvPr/>
          </p:nvSpPr>
          <p:spPr bwMode="auto">
            <a:xfrm>
              <a:off x="4656" y="1242"/>
              <a:ext cx="288" cy="226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4" name="Rectangle 180"/>
            <p:cNvSpPr>
              <a:spLocks noChangeArrowheads="1"/>
            </p:cNvSpPr>
            <p:nvPr/>
          </p:nvSpPr>
          <p:spPr bwMode="auto">
            <a:xfrm>
              <a:off x="4656" y="1468"/>
              <a:ext cx="288" cy="227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5" name="Rectangle 181"/>
            <p:cNvSpPr>
              <a:spLocks noChangeArrowheads="1"/>
            </p:cNvSpPr>
            <p:nvPr/>
          </p:nvSpPr>
          <p:spPr bwMode="auto">
            <a:xfrm>
              <a:off x="4656" y="1695"/>
              <a:ext cx="288" cy="226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6" name="Rectangle 182"/>
            <p:cNvSpPr>
              <a:spLocks noChangeArrowheads="1"/>
            </p:cNvSpPr>
            <p:nvPr/>
          </p:nvSpPr>
          <p:spPr bwMode="auto">
            <a:xfrm>
              <a:off x="4656" y="1921"/>
              <a:ext cx="288" cy="226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7" name="Rectangle 183"/>
            <p:cNvSpPr>
              <a:spLocks noChangeArrowheads="1"/>
            </p:cNvSpPr>
            <p:nvPr/>
          </p:nvSpPr>
          <p:spPr bwMode="auto">
            <a:xfrm>
              <a:off x="4656" y="2147"/>
              <a:ext cx="288" cy="226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68" name="Rectangle 184"/>
            <p:cNvSpPr>
              <a:spLocks noChangeArrowheads="1"/>
            </p:cNvSpPr>
            <p:nvPr/>
          </p:nvSpPr>
          <p:spPr bwMode="auto">
            <a:xfrm>
              <a:off x="4656" y="2373"/>
              <a:ext cx="288" cy="226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6573" name="Object 189"/>
          <p:cNvGraphicFramePr>
            <a:graphicFrameLocks noChangeAspect="1"/>
          </p:cNvGraphicFramePr>
          <p:nvPr/>
        </p:nvGraphicFramePr>
        <p:xfrm>
          <a:off x="2895600" y="16891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Equation" r:id="rId37" imgW="177800" imgH="241300" progId="Equation.3">
                  <p:embed/>
                </p:oleObj>
              </mc:Choice>
              <mc:Fallback>
                <p:oleObj name="Equation" r:id="rId37" imgW="177800" imgH="241300" progId="Equation.3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89100"/>
                        <a:ext cx="3810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74" name="Object 190"/>
          <p:cNvGraphicFramePr>
            <a:graphicFrameLocks noChangeAspect="1"/>
          </p:cNvGraphicFramePr>
          <p:nvPr/>
        </p:nvGraphicFramePr>
        <p:xfrm>
          <a:off x="3733800" y="2381250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Equation" r:id="rId38" imgW="177800" imgH="241300" progId="Equation.3">
                  <p:embed/>
                </p:oleObj>
              </mc:Choice>
              <mc:Fallback>
                <p:oleObj name="Equation" r:id="rId38" imgW="177800" imgH="241300" progId="Equation.3">
                  <p:embed/>
                  <p:pic>
                    <p:nvPicPr>
                      <p:cNvPr id="0" name="Picture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81250"/>
                        <a:ext cx="22860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75" name="Text Box 191"/>
          <p:cNvSpPr txBox="1">
            <a:spLocks noChangeArrowheads="1"/>
          </p:cNvSpPr>
          <p:nvPr/>
        </p:nvSpPr>
        <p:spPr bwMode="auto">
          <a:xfrm>
            <a:off x="1115616" y="188640"/>
            <a:ext cx="60198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明、暗条纹的位置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946150" y="1744663"/>
            <a:ext cx="95250" cy="2382837"/>
            <a:chOff x="1818" y="1620"/>
            <a:chExt cx="60" cy="1501"/>
          </a:xfrm>
        </p:grpSpPr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68350" y="1265238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双缝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539750" y="1970088"/>
            <a:ext cx="3952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36575" y="3521075"/>
            <a:ext cx="3952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835150" y="1341438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屏幕</a:t>
            </a:r>
          </a:p>
        </p:txBody>
      </p:sp>
      <p:grpSp>
        <p:nvGrpSpPr>
          <p:cNvPr id="12" name="Group 56"/>
          <p:cNvGrpSpPr/>
          <p:nvPr/>
        </p:nvGrpSpPr>
        <p:grpSpPr bwMode="auto">
          <a:xfrm>
            <a:off x="3059113" y="1484313"/>
            <a:ext cx="720725" cy="1293812"/>
            <a:chOff x="1927" y="935"/>
            <a:chExt cx="454" cy="815"/>
          </a:xfrm>
        </p:grpSpPr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flipV="1">
              <a:off x="1927" y="1141"/>
              <a:ext cx="3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flipV="1">
              <a:off x="1927" y="1434"/>
              <a:ext cx="3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2154" y="935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flipV="1">
              <a:off x="2154" y="1570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9" name="Text Box 39"/>
            <p:cNvSpPr txBox="1">
              <a:spLocks noChangeArrowheads="1"/>
            </p:cNvSpPr>
            <p:nvPr/>
          </p:nvSpPr>
          <p:spPr bwMode="auto">
            <a:xfrm>
              <a:off x="1951" y="1163"/>
              <a:ext cx="4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△x</a:t>
              </a:r>
            </a:p>
          </p:txBody>
        </p:sp>
      </p:grpSp>
      <p:grpSp>
        <p:nvGrpSpPr>
          <p:cNvPr id="13" name="Group 57"/>
          <p:cNvGrpSpPr/>
          <p:nvPr/>
        </p:nvGrpSpPr>
        <p:grpSpPr bwMode="auto">
          <a:xfrm>
            <a:off x="3046413" y="3654152"/>
            <a:ext cx="779462" cy="1054100"/>
            <a:chOff x="1919" y="2325"/>
            <a:chExt cx="491" cy="664"/>
          </a:xfrm>
        </p:grpSpPr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 flipV="1">
              <a:off x="1919" y="2493"/>
              <a:ext cx="3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 flipV="1">
              <a:off x="1973" y="2773"/>
              <a:ext cx="3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2135" y="232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 flipV="1">
              <a:off x="2135" y="2818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5" name="Text Box 45"/>
            <p:cNvSpPr txBox="1">
              <a:spLocks noChangeArrowheads="1"/>
            </p:cNvSpPr>
            <p:nvPr/>
          </p:nvSpPr>
          <p:spPr bwMode="auto">
            <a:xfrm>
              <a:off x="1927" y="2501"/>
              <a:ext cx="48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△x</a:t>
              </a:r>
            </a:p>
          </p:txBody>
        </p:sp>
      </p:grp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4143372" y="857232"/>
            <a:ext cx="4464050" cy="156966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相邻明纹中心之间，或相邻暗纹中心之间的距离叫做</a:t>
            </a:r>
            <a:r>
              <a:rPr kumimoji="1"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条纹间距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1115616" y="188640"/>
            <a:ext cx="2160587" cy="59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条纹间距 </a:t>
            </a:r>
          </a:p>
        </p:txBody>
      </p:sp>
      <p:grpSp>
        <p:nvGrpSpPr>
          <p:cNvPr id="14" name="Group 58"/>
          <p:cNvGrpSpPr/>
          <p:nvPr/>
        </p:nvGrpSpPr>
        <p:grpSpPr bwMode="auto">
          <a:xfrm>
            <a:off x="4067175" y="2781300"/>
            <a:ext cx="4176713" cy="1079500"/>
            <a:chOff x="1111" y="3294"/>
            <a:chExt cx="2631" cy="680"/>
          </a:xfrm>
        </p:grpSpPr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1111" y="3339"/>
              <a:ext cx="2631" cy="6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52" name="Object 52"/>
            <p:cNvGraphicFramePr>
              <a:graphicFrameLocks noChangeAspect="1"/>
            </p:cNvGraphicFramePr>
            <p:nvPr/>
          </p:nvGraphicFramePr>
          <p:xfrm>
            <a:off x="1247" y="3294"/>
            <a:ext cx="2290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8" name="公式" r:id="rId3" imgW="1269365" imgH="393700" progId="Equation.3">
                    <p:embed/>
                  </p:oleObj>
                </mc:Choice>
                <mc:Fallback>
                  <p:oleObj name="公式" r:id="rId3" imgW="1269365" imgH="3937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294"/>
                          <a:ext cx="2290" cy="6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285720" y="5000636"/>
            <a:ext cx="8643966" cy="138499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宋体" panose="02010600030101010101" pitchFamily="2" charset="-122"/>
              </a:rPr>
              <a:t>明纹中心是最亮的地方，暗纹中心是最暗的地方，从最亮到最暗有一个过渡，条纹间距实际上是最亮和最亮，或最暗和最暗之间的距离。 </a:t>
            </a:r>
          </a:p>
        </p:txBody>
      </p:sp>
      <p:grpSp>
        <p:nvGrpSpPr>
          <p:cNvPr id="49" name="Group 140"/>
          <p:cNvGrpSpPr/>
          <p:nvPr/>
        </p:nvGrpSpPr>
        <p:grpSpPr bwMode="auto">
          <a:xfrm>
            <a:off x="2627784" y="908720"/>
            <a:ext cx="288256" cy="3672408"/>
            <a:chOff x="4752" y="432"/>
            <a:chExt cx="288" cy="1536"/>
          </a:xfrm>
        </p:grpSpPr>
        <p:sp>
          <p:nvSpPr>
            <p:cNvPr id="50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6" grpId="0" animBg="1"/>
      <p:bldP spid="512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995363"/>
            <a:ext cx="8077200" cy="5286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一定时，若    变化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       将怎样变化？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371600" y="976313"/>
          <a:ext cx="9445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4" imgW="342900" imgH="215900" progId="Equation.3">
                  <p:embed/>
                </p:oleObj>
              </mc:Choice>
              <mc:Fallback>
                <p:oleObj name="Equation" r:id="rId4" imgW="342900" imgH="215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76313"/>
                        <a:ext cx="94456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191000" y="1066800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公式" r:id="rId6" imgW="190500" imgH="241300" progId="Equation.3">
                  <p:embed/>
                </p:oleObj>
              </mc:Choice>
              <mc:Fallback>
                <p:oleObj name="公式" r:id="rId6" imgW="1905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66800"/>
                        <a:ext cx="361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889625" y="990600"/>
          <a:ext cx="5873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公式" r:id="rId8" imgW="317500" imgH="241300" progId="Equation.3">
                  <p:embed/>
                </p:oleObj>
              </mc:Choice>
              <mc:Fallback>
                <p:oleObj name="公式" r:id="rId8" imgW="317500" imgH="2413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990600"/>
                        <a:ext cx="5873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971600" y="116632"/>
            <a:ext cx="2209800" cy="762000"/>
            <a:chOff x="336" y="2208"/>
            <a:chExt cx="1392" cy="480"/>
          </a:xfrm>
        </p:grpSpPr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336" y="2208"/>
              <a:ext cx="768" cy="480"/>
            </a:xfrm>
            <a:prstGeom prst="horizontalScroll">
              <a:avLst>
                <a:gd name="adj" fmla="val 11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68392" dir="17508085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480" y="2256"/>
              <a:ext cx="124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讨论</a:t>
              </a: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2343" r:id="rId2" imgW="1828800" imgH="1828800"/>
        </mc:Choice>
        <mc:Fallback>
          <p:control r:id="rId2" imgW="1828800" imgH="1828800">
            <p:pic>
              <p:nvPicPr>
                <p:cNvPr id="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685800" y="1600200"/>
                  <a:ext cx="7696200" cy="45720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 bwMode="auto">
          <a:xfrm>
            <a:off x="762000" y="914400"/>
            <a:ext cx="8077200" cy="617538"/>
            <a:chOff x="480" y="576"/>
            <a:chExt cx="4992" cy="389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480" y="594"/>
              <a:ext cx="4992" cy="3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200" b="1" dirty="0">
                  <a:solidFill>
                    <a:srgbClr val="CC33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3200" b="1" dirty="0">
                  <a:solidFill>
                    <a:srgbClr val="CC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3200" b="1" dirty="0">
                  <a:solidFill>
                    <a:srgbClr val="CC33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)   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一定时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,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条纹间距      与       的关系如何？</a:t>
              </a:r>
            </a:p>
          </p:txBody>
        </p:sp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3764" y="576"/>
            <a:ext cx="50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4" name="Equation" r:id="rId4" imgW="215900" imgH="177800" progId="Equation.3">
                    <p:embed/>
                  </p:oleObj>
                </mc:Choice>
                <mc:Fallback>
                  <p:oleObj name="Equation" r:id="rId4" imgW="2159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576"/>
                          <a:ext cx="508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3312" y="612"/>
            <a:ext cx="26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5" name="Equation" r:id="rId6" imgW="139700" imgH="177800" progId="Equation.3">
                    <p:embed/>
                  </p:oleObj>
                </mc:Choice>
                <mc:Fallback>
                  <p:oleObj name="Equation" r:id="rId6" imgW="139700" imgH="177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612"/>
                          <a:ext cx="261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912" y="594"/>
            <a:ext cx="62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Equation" r:id="rId8" imgW="393065" imgH="177800" progId="Equation.3">
                    <p:embed/>
                  </p:oleObj>
                </mc:Choice>
                <mc:Fallback>
                  <p:oleObj name="Equation" r:id="rId8" imgW="393065" imgH="177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594"/>
                          <a:ext cx="624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1"/>
          <p:cNvGrpSpPr/>
          <p:nvPr/>
        </p:nvGrpSpPr>
        <p:grpSpPr bwMode="auto">
          <a:xfrm>
            <a:off x="1187624" y="0"/>
            <a:ext cx="2209800" cy="762000"/>
            <a:chOff x="336" y="2208"/>
            <a:chExt cx="1392" cy="480"/>
          </a:xfrm>
        </p:grpSpPr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336" y="2208"/>
              <a:ext cx="768" cy="480"/>
            </a:xfrm>
            <a:prstGeom prst="horizontalScroll">
              <a:avLst>
                <a:gd name="adj" fmla="val 117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68392" dir="17508085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480" y="2256"/>
              <a:ext cx="124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讨论</a:t>
              </a: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3367" r:id="rId2" imgW="1828800" imgH="1828800"/>
        </mc:Choice>
        <mc:Fallback>
          <p:control r:id="rId2" imgW="1828800" imgH="1828800">
            <p:pic>
              <p:nvPicPr>
                <p:cNvPr id="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1403350" y="1628775"/>
                  <a:ext cx="6249988" cy="4572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med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611188" y="1557338"/>
          <a:ext cx="3427412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hoto Editor 照片" r:id="rId3" imgW="1971675" imgH="2581275" progId="">
                  <p:embed/>
                </p:oleObj>
              </mc:Choice>
              <mc:Fallback>
                <p:oleObj name="Photo Editor 照片" r:id="rId3" imgW="1971675" imgH="258127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2000"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3427412" cy="448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786314" y="3643314"/>
            <a:ext cx="3856037" cy="242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杨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dirty="0" err="1">
                <a:latin typeface="Times New Roman" panose="02020603050405020304" pitchFamily="18" charset="0"/>
                <a:ea typeface="楷体_GB2312" pitchFamily="49" charset="-122"/>
              </a:rPr>
              <a:t>T.Young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1801</a:t>
            </a:r>
            <a:endParaRPr kumimoji="1" lang="en-US" altLang="zh-CN" sz="3200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年首先发现光的干涉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现象，并首次测量了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光波的波长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115616" y="116632"/>
            <a:ext cx="57150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杨氏双缝干涉实验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357686" y="1214422"/>
            <a:ext cx="4786314" cy="20002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英国物理学家、医生和考古学家，光的波动说的奠基人之一</a:t>
            </a:r>
          </a:p>
        </p:txBody>
      </p:sp>
    </p:spTree>
  </p:cSld>
  <p:clrMapOvr>
    <a:masterClrMapping/>
  </p:clrMapOvr>
  <p:transition spd="med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白光干涉"/>
          <p:cNvPicPr>
            <a:picLocks noChangeAspect="1" noChangeArrowheads="1"/>
          </p:cNvPicPr>
          <p:nvPr/>
        </p:nvPicPr>
        <p:blipFill>
          <a:blip r:embed="rId2" cstate="print">
            <a:lum bright="29000"/>
          </a:blip>
          <a:srcRect/>
          <a:stretch>
            <a:fillRect/>
          </a:stretch>
        </p:blipFill>
        <p:spPr bwMode="auto">
          <a:xfrm rot="16200000">
            <a:off x="4513672" y="2551224"/>
            <a:ext cx="5857916" cy="242889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259632" y="188640"/>
            <a:ext cx="26844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2310A"/>
                </a:solidFill>
                <a:latin typeface="宋体" panose="02010600030101010101" pitchFamily="2" charset="-122"/>
              </a:rPr>
              <a:t>白光的干涉图样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57158" y="1571612"/>
            <a:ext cx="5681674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明暗相间的彩色条纹；</a:t>
            </a:r>
          </a:p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②中央为白色亮条纹；</a:t>
            </a:r>
          </a:p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③干涉条纹是以中央亮纹为对称点排列的；</a:t>
            </a:r>
          </a:p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④在每条彩色亮纹中红光总是在外侧，紫光在内侧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229600" cy="4497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　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en-US" altLang="zh-CN" sz="36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在杨氏双缝干涉实验中，用波长</a:t>
            </a:r>
            <a:r>
              <a:rPr kumimoji="1" lang="zh-CN" altLang="en-US" sz="32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=589.3 nm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的钠灯作光源，屏幕距双缝的距离</a:t>
            </a:r>
            <a:r>
              <a:rPr kumimoji="1" lang="en-US" altLang="zh-CN" sz="32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d’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=800 mm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，问：</a:t>
            </a:r>
          </a:p>
          <a:p>
            <a:pPr>
              <a:spcBef>
                <a:spcPct val="20000"/>
              </a:spcBef>
            </a:pPr>
            <a:r>
              <a:rPr lang="zh-CN" altLang="en-US" sz="36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　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当双缝间距</a:t>
            </a:r>
            <a:r>
              <a:rPr kumimoji="1" lang="zh-CN" altLang="en-US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１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mm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时，两相邻明条纹中心间距是多少？</a:t>
            </a:r>
          </a:p>
          <a:p>
            <a:pPr>
              <a:spcBef>
                <a:spcPct val="20000"/>
              </a:spcBef>
            </a:pPr>
            <a:r>
              <a:rPr lang="zh-CN" altLang="en-US" sz="36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假设双缝间距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10 mm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，两相邻明条纹中心间距又是多少？</a:t>
            </a: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498725" y="3460750"/>
          <a:ext cx="34274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1333500" imgH="393700" progId="Equation.3">
                  <p:embed/>
                </p:oleObj>
              </mc:Choice>
              <mc:Fallback>
                <p:oleObj name="Equation" r:id="rId3" imgW="13335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460750"/>
                        <a:ext cx="342741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041400" y="2919413"/>
            <a:ext cx="5937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828800" y="2895600"/>
            <a:ext cx="4038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 mm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3600" b="1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828800" y="4387850"/>
            <a:ext cx="4191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=10 mm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3600" b="1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574925" y="5006975"/>
          <a:ext cx="35877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1409065" imgH="393700" progId="Equation.3">
                  <p:embed/>
                </p:oleObj>
              </mc:Choice>
              <mc:Fallback>
                <p:oleObj name="Equation" r:id="rId5" imgW="1409065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006975"/>
                        <a:ext cx="3587750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990600" y="838200"/>
            <a:ext cx="10033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已知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981200" y="914400"/>
            <a:ext cx="22193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=589.3 nm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495800" y="944563"/>
            <a:ext cx="20288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d’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=800 nm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993775" y="1524000"/>
            <a:ext cx="5937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828800" y="1524000"/>
            <a:ext cx="4038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 mm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3600" b="1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828800" y="2178050"/>
            <a:ext cx="4191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=10 mm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3600" b="1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4800600" y="165100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7" imgW="431165" imgH="177800" progId="Equation.3">
                  <p:embed/>
                </p:oleObj>
              </mc:Choice>
              <mc:Fallback>
                <p:oleObj name="Equation" r:id="rId7" imgW="431165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51000"/>
                        <a:ext cx="144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4800600" y="220980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9" imgW="431165" imgH="177800" progId="Equation.3">
                  <p:embed/>
                </p:oleObj>
              </mc:Choice>
              <mc:Fallback>
                <p:oleObj name="Equation" r:id="rId9" imgW="431165" imgH="17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144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8229600" cy="3790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　例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以单色光照射到相距为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0.2 mm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的双缝上，双缝与屏幕的垂直距离为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 m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　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从第一级明纹到同侧的第四级明纹间的距离为</a:t>
            </a:r>
            <a:r>
              <a:rPr kumimoji="1" lang="en-US" altLang="zh-CN" sz="3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7.5 mm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，求单色光的波长；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若入射光的波长为</a:t>
            </a:r>
            <a:r>
              <a:rPr lang="en-US" altLang="zh-CN" sz="3200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600 nm</a:t>
            </a:r>
            <a:r>
              <a:rPr lang="en-US" altLang="zh-CN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中央明纹中心距离最邻近的暗纹中心的距离是多少？</a:t>
            </a:r>
          </a:p>
        </p:txBody>
      </p:sp>
    </p:spTree>
  </p:cSld>
  <p:clrMapOvr>
    <a:masterClrMapping/>
  </p:clrMapOvr>
  <p:transition spd="med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77875" y="2560658"/>
            <a:ext cx="5937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219200" y="2636858"/>
            <a:ext cx="762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6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219200" y="5456258"/>
            <a:ext cx="838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505075" y="2411433"/>
          <a:ext cx="486568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3" imgW="1943100" imgH="393700" progId="Equation.3">
                  <p:embed/>
                </p:oleObj>
              </mc:Choice>
              <mc:Fallback>
                <p:oleObj name="Equation" r:id="rId3" imgW="19431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411433"/>
                        <a:ext cx="4865688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233613" y="3186133"/>
          <a:ext cx="45354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5" imgW="1739900" imgH="393700" progId="Equation.3">
                  <p:embed/>
                </p:oleObj>
              </mc:Choice>
              <mc:Fallback>
                <p:oleObj name="Equation" r:id="rId5" imgW="17399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186133"/>
                        <a:ext cx="4535487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117725" y="4162446"/>
          <a:ext cx="41894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7" imgW="1587500" imgH="431800" progId="Equation.3">
                  <p:embed/>
                </p:oleObj>
              </mc:Choice>
              <mc:Fallback>
                <p:oleObj name="Equation" r:id="rId7" imgW="15875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4162446"/>
                        <a:ext cx="418941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087563" y="5302271"/>
          <a:ext cx="3354387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9" imgW="1358265" imgH="393700" progId="Equation.3">
                  <p:embed/>
                </p:oleObj>
              </mc:Choice>
              <mc:Fallback>
                <p:oleObj name="Equation" r:id="rId9" imgW="1358265" imgH="393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302271"/>
                        <a:ext cx="3354387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62000" y="731858"/>
            <a:ext cx="10033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已知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762000" y="1265258"/>
            <a:ext cx="5937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295400" y="1265258"/>
            <a:ext cx="762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5029200" y="1417658"/>
          <a:ext cx="11636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11" imgW="354965" imgH="177800" progId="Equation.3">
                  <p:embed/>
                </p:oleObj>
              </mc:Choice>
              <mc:Fallback>
                <p:oleObj name="Equation" r:id="rId11" imgW="354965" imgH="17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417658"/>
                        <a:ext cx="116363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1295400" y="1874858"/>
            <a:ext cx="4191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2082800" y="1341458"/>
          <a:ext cx="2489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13" imgW="926465" imgH="215900" progId="Equation.3">
                  <p:embed/>
                </p:oleObj>
              </mc:Choice>
              <mc:Fallback>
                <p:oleObj name="Equation" r:id="rId13" imgW="926465" imgH="215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341458"/>
                        <a:ext cx="2489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2027238" y="1982808"/>
          <a:ext cx="2609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15" imgW="774065" imgH="177800" progId="Equation.3">
                  <p:embed/>
                </p:oleObj>
              </mc:Choice>
              <mc:Fallback>
                <p:oleObj name="Equation" r:id="rId15" imgW="774065" imgH="177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982808"/>
                        <a:ext cx="2609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4737100" y="2027258"/>
          <a:ext cx="15875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17" imgW="469900" imgH="177800" progId="Equation.3">
                  <p:embed/>
                </p:oleObj>
              </mc:Choice>
              <mc:Fallback>
                <p:oleObj name="Equation" r:id="rId17" imgW="469900" imgH="177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027258"/>
                        <a:ext cx="15875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1914525" y="884258"/>
          <a:ext cx="21161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Equation" r:id="rId19" imgW="786765" imgH="177800" progId="Equation.3">
                  <p:embed/>
                </p:oleObj>
              </mc:Choice>
              <mc:Fallback>
                <p:oleObj name="Equation" r:id="rId19" imgW="786765" imgH="177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884258"/>
                        <a:ext cx="211613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4522788" y="884258"/>
          <a:ext cx="1466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name="Equation" r:id="rId21" imgW="545465" imgH="177800" progId="Equation.3">
                  <p:embed/>
                </p:oleObj>
              </mc:Choice>
              <mc:Fallback>
                <p:oleObj name="Equation" r:id="rId21" imgW="545465" imgH="177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884258"/>
                        <a:ext cx="14668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00113" y="862018"/>
            <a:ext cx="73152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87624" y="188640"/>
            <a:ext cx="51054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劳埃德镜</a:t>
            </a:r>
          </a:p>
        </p:txBody>
      </p:sp>
      <p:sp>
        <p:nvSpPr>
          <p:cNvPr id="25607" name="Rectangle 7" descr="深色下对角线"/>
          <p:cNvSpPr>
            <a:spLocks noChangeArrowheads="1"/>
          </p:cNvSpPr>
          <p:nvPr/>
        </p:nvSpPr>
        <p:spPr bwMode="auto">
          <a:xfrm>
            <a:off x="2347913" y="1700218"/>
            <a:ext cx="76200" cy="685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00CC00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Rectangle 8" descr="深色下对角线"/>
          <p:cNvSpPr>
            <a:spLocks noChangeArrowheads="1"/>
          </p:cNvSpPr>
          <p:nvPr/>
        </p:nvSpPr>
        <p:spPr bwMode="auto">
          <a:xfrm>
            <a:off x="2347913" y="2538418"/>
            <a:ext cx="76200" cy="5334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00CC00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Rectangle 9" descr="深色下对角线"/>
          <p:cNvSpPr>
            <a:spLocks noChangeArrowheads="1"/>
          </p:cNvSpPr>
          <p:nvPr/>
        </p:nvSpPr>
        <p:spPr bwMode="auto">
          <a:xfrm>
            <a:off x="7224713" y="1014418"/>
            <a:ext cx="76200" cy="2971800"/>
          </a:xfrm>
          <a:prstGeom prst="rect">
            <a:avLst/>
          </a:prstGeom>
          <a:pattFill prst="dkDnDiag">
            <a:fgClr>
              <a:schemeClr val="tx2"/>
            </a:fgClr>
            <a:bgClr>
              <a:schemeClr val="accent2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912938" y="1951043"/>
          <a:ext cx="5111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139700" imgH="215900" progId="Equation.3">
                  <p:embed/>
                </p:oleObj>
              </mc:Choice>
              <mc:Fallback>
                <p:oleObj name="Equation" r:id="rId3" imgW="139700" imgH="215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1951043"/>
                        <a:ext cx="51117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732588" y="717556"/>
            <a:ext cx="431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5612" name="Rectangle 12" descr="深色上对角线"/>
          <p:cNvSpPr>
            <a:spLocks noChangeArrowheads="1"/>
          </p:cNvSpPr>
          <p:nvPr/>
        </p:nvSpPr>
        <p:spPr bwMode="auto">
          <a:xfrm>
            <a:off x="3338513" y="3148018"/>
            <a:ext cx="1524000" cy="76200"/>
          </a:xfrm>
          <a:prstGeom prst="rect">
            <a:avLst/>
          </a:prstGeom>
          <a:pattFill prst="dkUpDiag">
            <a:fgClr>
              <a:srgbClr val="000000"/>
            </a:fgClr>
            <a:bgClr>
              <a:srgbClr val="0099CC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024313" y="3162306"/>
            <a:ext cx="1219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25614" name="Freeform 14" descr="浅色上对角线"/>
          <p:cNvSpPr/>
          <p:nvPr/>
        </p:nvSpPr>
        <p:spPr bwMode="auto">
          <a:xfrm>
            <a:off x="3871913" y="1166818"/>
            <a:ext cx="3352800" cy="1981200"/>
          </a:xfrm>
          <a:custGeom>
            <a:avLst/>
            <a:gdLst/>
            <a:ahLst/>
            <a:cxnLst>
              <a:cxn ang="0">
                <a:pos x="48" y="1056"/>
              </a:cxn>
              <a:cxn ang="0">
                <a:pos x="2112" y="0"/>
              </a:cxn>
              <a:cxn ang="0">
                <a:pos x="2112" y="912"/>
              </a:cxn>
              <a:cxn ang="0">
                <a:pos x="624" y="1248"/>
              </a:cxn>
              <a:cxn ang="0">
                <a:pos x="0" y="1056"/>
              </a:cxn>
            </a:cxnLst>
            <a:rect l="0" t="0" r="r" b="b"/>
            <a:pathLst>
              <a:path w="2112" h="1248">
                <a:moveTo>
                  <a:pt x="48" y="1056"/>
                </a:moveTo>
                <a:lnTo>
                  <a:pt x="2112" y="0"/>
                </a:lnTo>
                <a:lnTo>
                  <a:pt x="2112" y="912"/>
                </a:lnTo>
                <a:lnTo>
                  <a:pt x="624" y="1248"/>
                </a:lnTo>
                <a:lnTo>
                  <a:pt x="0" y="1056"/>
                </a:lnTo>
              </a:path>
            </a:pathLst>
          </a:custGeom>
          <a:pattFill prst="ltUpDiag">
            <a:fgClr>
              <a:srgbClr val="FFCC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2347913" y="1166818"/>
            <a:ext cx="4876800" cy="2590800"/>
            <a:chOff x="1584" y="624"/>
            <a:chExt cx="3072" cy="1632"/>
          </a:xfrm>
        </p:grpSpPr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1584" y="1440"/>
              <a:ext cx="3072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V="1">
              <a:off x="1584" y="624"/>
              <a:ext cx="3072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 rot="20796581">
              <a:off x="2185" y="1586"/>
              <a:ext cx="96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V="1">
              <a:off x="2640" y="1104"/>
              <a:ext cx="192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3338513" y="1166818"/>
            <a:ext cx="3886200" cy="1981200"/>
            <a:chOff x="2112" y="960"/>
            <a:chExt cx="2448" cy="1248"/>
          </a:xfrm>
        </p:grpSpPr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 flipV="1">
              <a:off x="3072" y="1872"/>
              <a:ext cx="1488" cy="33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V="1">
              <a:off x="2112" y="960"/>
              <a:ext cx="2448" cy="12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Freeform 23"/>
            <p:cNvSpPr/>
            <p:nvPr/>
          </p:nvSpPr>
          <p:spPr bwMode="auto">
            <a:xfrm>
              <a:off x="3544" y="1392"/>
              <a:ext cx="152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52" y="0"/>
                </a:cxn>
              </a:cxnLst>
              <a:rect l="0" t="0" r="r" b="b"/>
              <a:pathLst>
                <a:path w="152" h="80">
                  <a:moveTo>
                    <a:pt x="0" y="80"/>
                  </a:moveTo>
                  <a:lnTo>
                    <a:pt x="152" y="0"/>
                  </a:ln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Freeform 24"/>
            <p:cNvSpPr/>
            <p:nvPr/>
          </p:nvSpPr>
          <p:spPr bwMode="auto">
            <a:xfrm>
              <a:off x="3924" y="1968"/>
              <a:ext cx="156" cy="4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56" y="0"/>
                </a:cxn>
              </a:cxnLst>
              <a:rect l="0" t="0" r="r" b="b"/>
              <a:pathLst>
                <a:path w="156" h="44">
                  <a:moveTo>
                    <a:pt x="0" y="44"/>
                  </a:moveTo>
                  <a:lnTo>
                    <a:pt x="156" y="0"/>
                  </a:ln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1890713" y="3148018"/>
            <a:ext cx="2971800" cy="914400"/>
            <a:chOff x="1296" y="2208"/>
            <a:chExt cx="1872" cy="576"/>
          </a:xfrm>
        </p:grpSpPr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 flipH="1">
              <a:off x="1584" y="2208"/>
              <a:ext cx="624" cy="33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 flipV="1">
              <a:off x="1584" y="2208"/>
              <a:ext cx="1584" cy="33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1296" y="2352"/>
            <a:ext cx="2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9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28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"/>
          <p:cNvGrpSpPr/>
          <p:nvPr/>
        </p:nvGrpSpPr>
        <p:grpSpPr bwMode="auto">
          <a:xfrm>
            <a:off x="2347913" y="2462218"/>
            <a:ext cx="2514600" cy="685800"/>
            <a:chOff x="1584" y="1680"/>
            <a:chExt cx="1584" cy="432"/>
          </a:xfrm>
        </p:grpSpPr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1584" y="1680"/>
              <a:ext cx="624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1584" y="1680"/>
              <a:ext cx="1584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2304" y="1872"/>
              <a:ext cx="192" cy="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1872" y="1872"/>
              <a:ext cx="144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4"/>
          <p:cNvGrpSpPr/>
          <p:nvPr/>
        </p:nvGrpSpPr>
        <p:grpSpPr bwMode="auto">
          <a:xfrm>
            <a:off x="1357313" y="2462218"/>
            <a:ext cx="990600" cy="1219200"/>
            <a:chOff x="960" y="1776"/>
            <a:chExt cx="624" cy="768"/>
          </a:xfrm>
        </p:grpSpPr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 flipH="1">
              <a:off x="1056" y="1776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 flipH="1">
              <a:off x="1056" y="254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1200" y="1776"/>
              <a:ext cx="0" cy="768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38" name="Object 38"/>
            <p:cNvGraphicFramePr>
              <a:graphicFrameLocks noChangeAspect="1"/>
            </p:cNvGraphicFramePr>
            <p:nvPr/>
          </p:nvGraphicFramePr>
          <p:xfrm>
            <a:off x="960" y="2064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0" name="Equation" r:id="rId7" imgW="190500" imgH="254000" progId="Equation.3">
                    <p:embed/>
                  </p:oleObj>
                </mc:Choice>
                <mc:Fallback>
                  <p:oleObj name="Equation" r:id="rId7" imgW="190500" imgH="2540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64"/>
                          <a:ext cx="2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9"/>
          <p:cNvGrpSpPr/>
          <p:nvPr/>
        </p:nvGrpSpPr>
        <p:grpSpPr bwMode="auto">
          <a:xfrm>
            <a:off x="2347913" y="2919418"/>
            <a:ext cx="4876800" cy="1219200"/>
            <a:chOff x="1488" y="2064"/>
            <a:chExt cx="3072" cy="768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1488" y="206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41" name="Object 41"/>
            <p:cNvGraphicFramePr>
              <a:graphicFrameLocks noChangeAspect="1"/>
            </p:cNvGraphicFramePr>
            <p:nvPr/>
          </p:nvGraphicFramePr>
          <p:xfrm>
            <a:off x="2688" y="2496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1" name="Equation" r:id="rId9" imgW="165100" imgH="177800" progId="Equation.3">
                    <p:embed/>
                  </p:oleObj>
                </mc:Choice>
                <mc:Fallback>
                  <p:oleObj name="Equation" r:id="rId9" imgW="165100" imgH="177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96"/>
                          <a:ext cx="31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>
              <a:off x="3072" y="2688"/>
              <a:ext cx="1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 flipH="1" flipV="1">
              <a:off x="1488" y="2688"/>
              <a:ext cx="10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323850" y="4437063"/>
            <a:ext cx="8523288" cy="2274887"/>
          </a:xfrm>
          <a:prstGeom prst="rect">
            <a:avLst/>
          </a:prstGeom>
          <a:noFill/>
          <a:ln w="9525" algn="ctr">
            <a:noFill/>
            <a:miter lim="800000"/>
            <a:headEnd type="none" w="sm" len="lg"/>
            <a:tailEnd type="none" w="sm" len="lg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l-GR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l-GR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为反射镜，</a:t>
            </a:r>
            <a:r>
              <a:rPr lang="el-GR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l-GR" altLang="zh-CN" sz="2600" b="1" baseline="-30000" dirty="0">
                <a:latin typeface="楷体_GB2312" pitchFamily="49" charset="-122"/>
                <a:ea typeface="宋体" panose="02010600030101010101" pitchFamily="2" charset="-122"/>
              </a:rPr>
              <a:t>1</a:t>
            </a:r>
            <a:r>
              <a:rPr lang="zh-CN" altLang="el-GR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为狭缝光源，它发出的光波一部分直接射到屏上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l-GR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一部分以接近于</a:t>
            </a:r>
            <a:r>
              <a:rPr lang="el-GR" altLang="zh-CN" sz="2600" b="1" dirty="0">
                <a:latin typeface="楷体_GB2312" pitchFamily="49" charset="-122"/>
                <a:ea typeface="宋体" panose="02010600030101010101" pitchFamily="2" charset="-122"/>
              </a:rPr>
              <a:t>90˚</a:t>
            </a:r>
            <a:r>
              <a:rPr lang="zh-CN" altLang="el-GR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的入射角掠射于反射镜上，经反射到达屏幕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l-GR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    反射光可以看作是虚光源</a:t>
            </a:r>
            <a:r>
              <a:rPr lang="el-GR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l-GR" altLang="zh-CN" sz="2600" b="1" baseline="-25000" dirty="0">
                <a:latin typeface="楷体_GB2312" pitchFamily="49" charset="-122"/>
                <a:ea typeface="宋体" panose="02010600030101010101" pitchFamily="2" charset="-122"/>
              </a:rPr>
              <a:t>2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发出的，</a:t>
            </a:r>
            <a:r>
              <a:rPr lang="el-GR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l-GR" altLang="zh-CN" sz="2600" b="1" baseline="-30000" dirty="0">
                <a:latin typeface="楷体_GB2312" pitchFamily="49" charset="-122"/>
                <a:ea typeface="宋体" panose="02010600030101010101" pitchFamily="2" charset="-122"/>
              </a:rPr>
              <a:t>1</a:t>
            </a:r>
            <a:r>
              <a:rPr lang="zh-CN" altLang="el-GR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l-GR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l-GR" altLang="zh-CN" sz="2600" b="1" baseline="-30000" dirty="0">
                <a:latin typeface="楷体_GB2312" pitchFamily="49" charset="-122"/>
                <a:ea typeface="宋体" panose="02010600030101010101" pitchFamily="2" charset="-122"/>
              </a:rPr>
              <a:t>2</a:t>
            </a:r>
            <a:r>
              <a:rPr lang="zh-CN" altLang="el-GR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可看作两个相干光源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，属于分波面法。</a:t>
            </a:r>
            <a:endParaRPr lang="zh-CN" altLang="el-GR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Group 63"/>
          <p:cNvGrpSpPr/>
          <p:nvPr/>
        </p:nvGrpSpPr>
        <p:grpSpPr bwMode="auto">
          <a:xfrm>
            <a:off x="7308850" y="862018"/>
            <a:ext cx="457200" cy="2016125"/>
            <a:chOff x="4752" y="1440"/>
            <a:chExt cx="288" cy="1968"/>
          </a:xfrm>
        </p:grpSpPr>
        <p:grpSp>
          <p:nvGrpSpPr>
            <p:cNvPr id="9" name="Group 64"/>
            <p:cNvGrpSpPr/>
            <p:nvPr/>
          </p:nvGrpSpPr>
          <p:grpSpPr bwMode="auto">
            <a:xfrm>
              <a:off x="4752" y="1824"/>
              <a:ext cx="288" cy="528"/>
              <a:chOff x="4512" y="3264"/>
              <a:chExt cx="384" cy="480"/>
            </a:xfrm>
          </p:grpSpPr>
          <p:grpSp>
            <p:nvGrpSpPr>
              <p:cNvPr id="10" name="Group 65"/>
              <p:cNvGrpSpPr/>
              <p:nvPr/>
            </p:nvGrpSpPr>
            <p:grpSpPr bwMode="auto">
              <a:xfrm>
                <a:off x="4512" y="3360"/>
                <a:ext cx="384" cy="384"/>
                <a:chOff x="4512" y="3360"/>
                <a:chExt cx="384" cy="384"/>
              </a:xfrm>
            </p:grpSpPr>
            <p:sp>
              <p:nvSpPr>
                <p:cNvPr id="25666" name="Rectangle 66"/>
                <p:cNvSpPr>
                  <a:spLocks noChangeArrowheads="1"/>
                </p:cNvSpPr>
                <p:nvPr/>
              </p:nvSpPr>
              <p:spPr bwMode="auto">
                <a:xfrm>
                  <a:off x="4512" y="3648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7" name="Rectangle 67"/>
                <p:cNvSpPr>
                  <a:spLocks noChangeArrowheads="1"/>
                </p:cNvSpPr>
                <p:nvPr/>
              </p:nvSpPr>
              <p:spPr bwMode="auto">
                <a:xfrm>
                  <a:off x="4512" y="3552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8" name="Rectangle 68"/>
                <p:cNvSpPr>
                  <a:spLocks noChangeArrowheads="1"/>
                </p:cNvSpPr>
                <p:nvPr/>
              </p:nvSpPr>
              <p:spPr bwMode="auto">
                <a:xfrm>
                  <a:off x="4512" y="3456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9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3360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70" name="Rectangle 70"/>
              <p:cNvSpPr>
                <a:spLocks noChangeArrowheads="1"/>
              </p:cNvSpPr>
              <p:nvPr/>
            </p:nvSpPr>
            <p:spPr bwMode="auto">
              <a:xfrm>
                <a:off x="4512" y="3264"/>
                <a:ext cx="384" cy="96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71" name="Rectangle 71"/>
            <p:cNvSpPr>
              <a:spLocks noChangeArrowheads="1"/>
            </p:cNvSpPr>
            <p:nvPr/>
          </p:nvSpPr>
          <p:spPr bwMode="auto">
            <a:xfrm>
              <a:off x="4752" y="1440"/>
              <a:ext cx="288" cy="384"/>
            </a:xfrm>
            <a:prstGeom prst="rect">
              <a:avLst/>
            </a:prstGeom>
            <a:gradFill rotWithShape="0">
              <a:gsLst>
                <a:gs pos="0">
                  <a:srgbClr val="D9D4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72"/>
            <p:cNvGrpSpPr/>
            <p:nvPr/>
          </p:nvGrpSpPr>
          <p:grpSpPr bwMode="auto">
            <a:xfrm>
              <a:off x="4752" y="2339"/>
              <a:ext cx="288" cy="528"/>
              <a:chOff x="4512" y="3264"/>
              <a:chExt cx="384" cy="480"/>
            </a:xfrm>
          </p:grpSpPr>
          <p:grpSp>
            <p:nvGrpSpPr>
              <p:cNvPr id="12" name="Group 73"/>
              <p:cNvGrpSpPr/>
              <p:nvPr/>
            </p:nvGrpSpPr>
            <p:grpSpPr bwMode="auto">
              <a:xfrm>
                <a:off x="4512" y="3360"/>
                <a:ext cx="384" cy="384"/>
                <a:chOff x="4512" y="3360"/>
                <a:chExt cx="384" cy="384"/>
              </a:xfrm>
            </p:grpSpPr>
            <p:sp>
              <p:nvSpPr>
                <p:cNvPr id="25674" name="Rectangle 74"/>
                <p:cNvSpPr>
                  <a:spLocks noChangeArrowheads="1"/>
                </p:cNvSpPr>
                <p:nvPr/>
              </p:nvSpPr>
              <p:spPr bwMode="auto">
                <a:xfrm>
                  <a:off x="4512" y="3648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75" name="Rectangle 75"/>
                <p:cNvSpPr>
                  <a:spLocks noChangeArrowheads="1"/>
                </p:cNvSpPr>
                <p:nvPr/>
              </p:nvSpPr>
              <p:spPr bwMode="auto">
                <a:xfrm>
                  <a:off x="4512" y="3552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76" name="Rectangle 76"/>
                <p:cNvSpPr>
                  <a:spLocks noChangeArrowheads="1"/>
                </p:cNvSpPr>
                <p:nvPr/>
              </p:nvSpPr>
              <p:spPr bwMode="auto">
                <a:xfrm>
                  <a:off x="4512" y="3456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77" name="Rectangle 77"/>
                <p:cNvSpPr>
                  <a:spLocks noChangeArrowheads="1"/>
                </p:cNvSpPr>
                <p:nvPr/>
              </p:nvSpPr>
              <p:spPr bwMode="auto">
                <a:xfrm>
                  <a:off x="4512" y="3360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78" name="Rectangle 78"/>
              <p:cNvSpPr>
                <a:spLocks noChangeArrowheads="1"/>
              </p:cNvSpPr>
              <p:nvPr/>
            </p:nvSpPr>
            <p:spPr bwMode="auto">
              <a:xfrm>
                <a:off x="4512" y="3264"/>
                <a:ext cx="384" cy="96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9"/>
            <p:cNvGrpSpPr/>
            <p:nvPr/>
          </p:nvGrpSpPr>
          <p:grpSpPr bwMode="auto">
            <a:xfrm>
              <a:off x="4752" y="2865"/>
              <a:ext cx="288" cy="317"/>
              <a:chOff x="4752" y="2880"/>
              <a:chExt cx="288" cy="317"/>
            </a:xfrm>
          </p:grpSpPr>
          <p:sp>
            <p:nvSpPr>
              <p:cNvPr id="25680" name="Rectangle 80"/>
              <p:cNvSpPr>
                <a:spLocks noChangeArrowheads="1"/>
              </p:cNvSpPr>
              <p:nvPr/>
            </p:nvSpPr>
            <p:spPr bwMode="auto">
              <a:xfrm>
                <a:off x="4752" y="3091"/>
                <a:ext cx="288" cy="106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1" name="Rectangle 81"/>
              <p:cNvSpPr>
                <a:spLocks noChangeArrowheads="1"/>
              </p:cNvSpPr>
              <p:nvPr/>
            </p:nvSpPr>
            <p:spPr bwMode="auto">
              <a:xfrm>
                <a:off x="4752" y="2986"/>
                <a:ext cx="288" cy="10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82" name="Rectangle 82"/>
              <p:cNvSpPr>
                <a:spLocks noChangeArrowheads="1"/>
              </p:cNvSpPr>
              <p:nvPr/>
            </p:nvSpPr>
            <p:spPr bwMode="auto">
              <a:xfrm>
                <a:off x="4752" y="2880"/>
                <a:ext cx="288" cy="106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FF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83" name="Rectangle 83"/>
            <p:cNvSpPr>
              <a:spLocks noChangeArrowheads="1"/>
            </p:cNvSpPr>
            <p:nvPr/>
          </p:nvSpPr>
          <p:spPr bwMode="auto">
            <a:xfrm>
              <a:off x="4752" y="3168"/>
              <a:ext cx="288" cy="2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C8C300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 animBg="1"/>
      <p:bldP spid="256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0113" y="0"/>
            <a:ext cx="7315200" cy="3429000"/>
            <a:chOff x="576" y="482"/>
            <a:chExt cx="4608" cy="2160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576" y="530"/>
              <a:ext cx="4608" cy="21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0" name="Rectangle 4" descr="深色下对角线"/>
            <p:cNvSpPr>
              <a:spLocks noChangeArrowheads="1"/>
            </p:cNvSpPr>
            <p:nvPr/>
          </p:nvSpPr>
          <p:spPr bwMode="auto">
            <a:xfrm>
              <a:off x="1488" y="1058"/>
              <a:ext cx="48" cy="43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00CC00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1" name="Rectangle 5" descr="深色下对角线"/>
            <p:cNvSpPr>
              <a:spLocks noChangeArrowheads="1"/>
            </p:cNvSpPr>
            <p:nvPr/>
          </p:nvSpPr>
          <p:spPr bwMode="auto">
            <a:xfrm>
              <a:off x="1488" y="1586"/>
              <a:ext cx="48" cy="336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00CC00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2" name="Rectangle 6" descr="深色下对角线"/>
            <p:cNvSpPr>
              <a:spLocks noChangeArrowheads="1"/>
            </p:cNvSpPr>
            <p:nvPr/>
          </p:nvSpPr>
          <p:spPr bwMode="auto">
            <a:xfrm>
              <a:off x="4560" y="626"/>
              <a:ext cx="48" cy="1872"/>
            </a:xfrm>
            <a:prstGeom prst="rect">
              <a:avLst/>
            </a:prstGeom>
            <a:pattFill prst="dkDnDiag">
              <a:fgClr>
                <a:schemeClr val="tx2"/>
              </a:fgClr>
              <a:bgClr>
                <a:schemeClr val="accent2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3" name="Object 7"/>
            <p:cNvGraphicFramePr>
              <a:graphicFrameLocks noChangeAspect="1"/>
            </p:cNvGraphicFramePr>
            <p:nvPr/>
          </p:nvGraphicFramePr>
          <p:xfrm>
            <a:off x="1214" y="1216"/>
            <a:ext cx="322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Equation" r:id="rId3" imgW="139700" imgH="215900" progId="Equation.3">
                    <p:embed/>
                  </p:oleObj>
                </mc:Choice>
                <mc:Fallback>
                  <p:oleObj name="Equation" r:id="rId3" imgW="139700" imgH="2159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1216"/>
                          <a:ext cx="322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150" y="48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</a:p>
          </p:txBody>
        </p:sp>
        <p:sp>
          <p:nvSpPr>
            <p:cNvPr id="65545" name="Rectangle 9" descr="深色上对角线"/>
            <p:cNvSpPr>
              <a:spLocks noChangeArrowheads="1"/>
            </p:cNvSpPr>
            <p:nvPr/>
          </p:nvSpPr>
          <p:spPr bwMode="auto">
            <a:xfrm>
              <a:off x="2112" y="1970"/>
              <a:ext cx="960" cy="48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0099CC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2544" y="1979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fontAlgn="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仿宋_GB2312" pitchFamily="49" charset="-122"/>
                  <a:ea typeface="仿宋_GB2312" pitchFamily="49" charset="-122"/>
                </a:rPr>
                <a:t>M</a:t>
              </a:r>
            </a:p>
          </p:txBody>
        </p:sp>
        <p:sp>
          <p:nvSpPr>
            <p:cNvPr id="65547" name="Freeform 11" descr="浅色上对角线"/>
            <p:cNvSpPr/>
            <p:nvPr/>
          </p:nvSpPr>
          <p:spPr bwMode="auto">
            <a:xfrm>
              <a:off x="2448" y="722"/>
              <a:ext cx="2112" cy="1248"/>
            </a:xfrm>
            <a:custGeom>
              <a:avLst/>
              <a:gdLst/>
              <a:ahLst/>
              <a:cxnLst>
                <a:cxn ang="0">
                  <a:pos x="48" y="1056"/>
                </a:cxn>
                <a:cxn ang="0">
                  <a:pos x="2112" y="0"/>
                </a:cxn>
                <a:cxn ang="0">
                  <a:pos x="2112" y="912"/>
                </a:cxn>
                <a:cxn ang="0">
                  <a:pos x="624" y="1248"/>
                </a:cxn>
                <a:cxn ang="0">
                  <a:pos x="0" y="1056"/>
                </a:cxn>
              </a:cxnLst>
              <a:rect l="0" t="0" r="r" b="b"/>
              <a:pathLst>
                <a:path w="2112" h="1248">
                  <a:moveTo>
                    <a:pt x="48" y="1056"/>
                  </a:moveTo>
                  <a:lnTo>
                    <a:pt x="2112" y="0"/>
                  </a:lnTo>
                  <a:lnTo>
                    <a:pt x="2112" y="912"/>
                  </a:lnTo>
                  <a:lnTo>
                    <a:pt x="624" y="1248"/>
                  </a:lnTo>
                  <a:lnTo>
                    <a:pt x="0" y="1056"/>
                  </a:lnTo>
                </a:path>
              </a:pathLst>
            </a:custGeom>
            <a:pattFill prst="ltUpDiag">
              <a:fgClr>
                <a:srgbClr val="FFCC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"/>
            <p:cNvGrpSpPr/>
            <p:nvPr/>
          </p:nvGrpSpPr>
          <p:grpSpPr bwMode="auto">
            <a:xfrm>
              <a:off x="1488" y="722"/>
              <a:ext cx="3072" cy="1632"/>
              <a:chOff x="1584" y="624"/>
              <a:chExt cx="3072" cy="1632"/>
            </a:xfrm>
          </p:grpSpPr>
          <p:sp>
            <p:nvSpPr>
              <p:cNvPr id="65549" name="Line 13"/>
              <p:cNvSpPr>
                <a:spLocks noChangeShapeType="1"/>
              </p:cNvSpPr>
              <p:nvPr/>
            </p:nvSpPr>
            <p:spPr bwMode="auto">
              <a:xfrm>
                <a:off x="1584" y="1440"/>
                <a:ext cx="3072" cy="8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0" name="Line 14"/>
              <p:cNvSpPr>
                <a:spLocks noChangeShapeType="1"/>
              </p:cNvSpPr>
              <p:nvPr/>
            </p:nvSpPr>
            <p:spPr bwMode="auto">
              <a:xfrm flipV="1">
                <a:off x="1584" y="624"/>
                <a:ext cx="3072" cy="8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1" name="Line 15"/>
              <p:cNvSpPr>
                <a:spLocks noChangeShapeType="1"/>
              </p:cNvSpPr>
              <p:nvPr/>
            </p:nvSpPr>
            <p:spPr bwMode="auto">
              <a:xfrm rot="20796581">
                <a:off x="2185" y="1586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2" name="Line 16"/>
              <p:cNvSpPr>
                <a:spLocks noChangeShapeType="1"/>
              </p:cNvSpPr>
              <p:nvPr/>
            </p:nvSpPr>
            <p:spPr bwMode="auto">
              <a:xfrm flipV="1">
                <a:off x="2640" y="1104"/>
                <a:ext cx="192" cy="4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7"/>
            <p:cNvGrpSpPr/>
            <p:nvPr/>
          </p:nvGrpSpPr>
          <p:grpSpPr bwMode="auto">
            <a:xfrm>
              <a:off x="2112" y="722"/>
              <a:ext cx="2448" cy="1248"/>
              <a:chOff x="2112" y="960"/>
              <a:chExt cx="2448" cy="1248"/>
            </a:xfrm>
          </p:grpSpPr>
          <p:sp>
            <p:nvSpPr>
              <p:cNvPr id="65554" name="Line 18"/>
              <p:cNvSpPr>
                <a:spLocks noChangeShapeType="1"/>
              </p:cNvSpPr>
              <p:nvPr/>
            </p:nvSpPr>
            <p:spPr bwMode="auto">
              <a:xfrm flipV="1">
                <a:off x="3072" y="1872"/>
                <a:ext cx="1488" cy="33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5" name="Line 19"/>
              <p:cNvSpPr>
                <a:spLocks noChangeShapeType="1"/>
              </p:cNvSpPr>
              <p:nvPr/>
            </p:nvSpPr>
            <p:spPr bwMode="auto">
              <a:xfrm flipV="1">
                <a:off x="2112" y="960"/>
                <a:ext cx="2448" cy="124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6" name="Freeform 20"/>
              <p:cNvSpPr/>
              <p:nvPr/>
            </p:nvSpPr>
            <p:spPr bwMode="auto">
              <a:xfrm>
                <a:off x="3544" y="1392"/>
                <a:ext cx="152" cy="80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152" y="0"/>
                  </a:cxn>
                </a:cxnLst>
                <a:rect l="0" t="0" r="r" b="b"/>
                <a:pathLst>
                  <a:path w="152" h="80">
                    <a:moveTo>
                      <a:pt x="0" y="80"/>
                    </a:moveTo>
                    <a:lnTo>
                      <a:pt x="152" y="0"/>
                    </a:ln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7" name="Freeform 21"/>
              <p:cNvSpPr/>
              <p:nvPr/>
            </p:nvSpPr>
            <p:spPr bwMode="auto">
              <a:xfrm>
                <a:off x="3924" y="1968"/>
                <a:ext cx="156" cy="44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56" y="0"/>
                  </a:cxn>
                </a:cxnLst>
                <a:rect l="0" t="0" r="r" b="b"/>
                <a:pathLst>
                  <a:path w="156" h="44">
                    <a:moveTo>
                      <a:pt x="0" y="44"/>
                    </a:moveTo>
                    <a:lnTo>
                      <a:pt x="156" y="0"/>
                    </a:ln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2"/>
            <p:cNvGrpSpPr/>
            <p:nvPr/>
          </p:nvGrpSpPr>
          <p:grpSpPr bwMode="auto">
            <a:xfrm>
              <a:off x="1200" y="1970"/>
              <a:ext cx="1872" cy="576"/>
              <a:chOff x="1296" y="2208"/>
              <a:chExt cx="1872" cy="576"/>
            </a:xfrm>
          </p:grpSpPr>
          <p:sp>
            <p:nvSpPr>
              <p:cNvPr id="65559" name="Line 23"/>
              <p:cNvSpPr>
                <a:spLocks noChangeShapeType="1"/>
              </p:cNvSpPr>
              <p:nvPr/>
            </p:nvSpPr>
            <p:spPr bwMode="auto">
              <a:xfrm flipH="1">
                <a:off x="1584" y="2208"/>
                <a:ext cx="624" cy="33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0" name="Line 24"/>
              <p:cNvSpPr>
                <a:spLocks noChangeShapeType="1"/>
              </p:cNvSpPr>
              <p:nvPr/>
            </p:nvSpPr>
            <p:spPr bwMode="auto">
              <a:xfrm flipV="1">
                <a:off x="1584" y="2208"/>
                <a:ext cx="1584" cy="33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5561" name="Object 25"/>
              <p:cNvGraphicFramePr>
                <a:graphicFrameLocks noChangeAspect="1"/>
              </p:cNvGraphicFramePr>
              <p:nvPr/>
            </p:nvGraphicFramePr>
            <p:xfrm>
              <a:off x="1296" y="2352"/>
              <a:ext cx="28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3" name="Equation" r:id="rId5" imgW="152400" imgH="215900" progId="Equation.3">
                      <p:embed/>
                    </p:oleObj>
                  </mc:Choice>
                  <mc:Fallback>
                    <p:oleObj name="Equation" r:id="rId5" imgW="152400" imgH="215900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352"/>
                            <a:ext cx="288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26"/>
            <p:cNvGrpSpPr/>
            <p:nvPr/>
          </p:nvGrpSpPr>
          <p:grpSpPr bwMode="auto">
            <a:xfrm>
              <a:off x="1488" y="1538"/>
              <a:ext cx="1584" cy="432"/>
              <a:chOff x="1584" y="1680"/>
              <a:chExt cx="1584" cy="432"/>
            </a:xfrm>
          </p:grpSpPr>
          <p:sp>
            <p:nvSpPr>
              <p:cNvPr id="65563" name="Line 27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624" cy="432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4" name="Line 28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584" cy="432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5" name="Line 29"/>
              <p:cNvSpPr>
                <a:spLocks noChangeShapeType="1"/>
              </p:cNvSpPr>
              <p:nvPr/>
            </p:nvSpPr>
            <p:spPr bwMode="auto">
              <a:xfrm>
                <a:off x="2304" y="1872"/>
                <a:ext cx="192" cy="48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6" name="Line 30"/>
              <p:cNvSpPr>
                <a:spLocks noChangeShapeType="1"/>
              </p:cNvSpPr>
              <p:nvPr/>
            </p:nvSpPr>
            <p:spPr bwMode="auto">
              <a:xfrm>
                <a:off x="1872" y="1872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31"/>
            <p:cNvGrpSpPr/>
            <p:nvPr/>
          </p:nvGrpSpPr>
          <p:grpSpPr bwMode="auto">
            <a:xfrm>
              <a:off x="864" y="1538"/>
              <a:ext cx="624" cy="768"/>
              <a:chOff x="960" y="1776"/>
              <a:chExt cx="624" cy="768"/>
            </a:xfrm>
          </p:grpSpPr>
          <p:sp>
            <p:nvSpPr>
              <p:cNvPr id="65568" name="Line 32"/>
              <p:cNvSpPr>
                <a:spLocks noChangeShapeType="1"/>
              </p:cNvSpPr>
              <p:nvPr/>
            </p:nvSpPr>
            <p:spPr bwMode="auto">
              <a:xfrm flipH="1">
                <a:off x="1056" y="1776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569" name="Line 33"/>
              <p:cNvSpPr>
                <a:spLocks noChangeShapeType="1"/>
              </p:cNvSpPr>
              <p:nvPr/>
            </p:nvSpPr>
            <p:spPr bwMode="auto">
              <a:xfrm flipH="1">
                <a:off x="1056" y="2544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570" name="Line 34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65571" name="Object 35"/>
              <p:cNvGraphicFramePr>
                <a:graphicFrameLocks noChangeAspect="1"/>
              </p:cNvGraphicFramePr>
              <p:nvPr/>
            </p:nvGraphicFramePr>
            <p:xfrm>
              <a:off x="960" y="2064"/>
              <a:ext cx="21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4" name="Equation" r:id="rId7" imgW="190500" imgH="254000" progId="Equation.3">
                      <p:embed/>
                    </p:oleObj>
                  </mc:Choice>
                  <mc:Fallback>
                    <p:oleObj name="Equation" r:id="rId7" imgW="190500" imgH="25400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064"/>
                            <a:ext cx="21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36"/>
            <p:cNvGrpSpPr/>
            <p:nvPr/>
          </p:nvGrpSpPr>
          <p:grpSpPr bwMode="auto">
            <a:xfrm>
              <a:off x="1474" y="1842"/>
              <a:ext cx="3072" cy="756"/>
              <a:chOff x="1488" y="2064"/>
              <a:chExt cx="3072" cy="756"/>
            </a:xfrm>
          </p:grpSpPr>
          <p:sp>
            <p:nvSpPr>
              <p:cNvPr id="65573" name="Line 37"/>
              <p:cNvSpPr>
                <a:spLocks noChangeShapeType="1"/>
              </p:cNvSpPr>
              <p:nvPr/>
            </p:nvSpPr>
            <p:spPr bwMode="auto">
              <a:xfrm>
                <a:off x="1488" y="206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5574" name="Object 38"/>
              <p:cNvGraphicFramePr>
                <a:graphicFrameLocks noChangeAspect="1"/>
              </p:cNvGraphicFramePr>
              <p:nvPr/>
            </p:nvGraphicFramePr>
            <p:xfrm>
              <a:off x="2688" y="2508"/>
              <a:ext cx="313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55" name="公式" r:id="rId9" imgW="165100" imgH="165100" progId="Equation.3">
                      <p:embed/>
                    </p:oleObj>
                  </mc:Choice>
                  <mc:Fallback>
                    <p:oleObj name="公式" r:id="rId9" imgW="165100" imgH="1651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2508"/>
                            <a:ext cx="313" cy="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75" name="Line 39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6" name="Line 40"/>
              <p:cNvSpPr>
                <a:spLocks noChangeShapeType="1"/>
              </p:cNvSpPr>
              <p:nvPr/>
            </p:nvSpPr>
            <p:spPr bwMode="auto">
              <a:xfrm flipH="1" flipV="1">
                <a:off x="1488" y="2688"/>
                <a:ext cx="105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" name="Group 41"/>
            <p:cNvGrpSpPr/>
            <p:nvPr/>
          </p:nvGrpSpPr>
          <p:grpSpPr bwMode="auto">
            <a:xfrm>
              <a:off x="4649" y="482"/>
              <a:ext cx="288" cy="1270"/>
              <a:chOff x="4752" y="1440"/>
              <a:chExt cx="288" cy="1968"/>
            </a:xfrm>
          </p:grpSpPr>
          <p:grpSp>
            <p:nvGrpSpPr>
              <p:cNvPr id="10" name="Group 42"/>
              <p:cNvGrpSpPr/>
              <p:nvPr/>
            </p:nvGrpSpPr>
            <p:grpSpPr bwMode="auto">
              <a:xfrm>
                <a:off x="4752" y="1824"/>
                <a:ext cx="288" cy="528"/>
                <a:chOff x="4512" y="3264"/>
                <a:chExt cx="384" cy="480"/>
              </a:xfrm>
            </p:grpSpPr>
            <p:grpSp>
              <p:nvGrpSpPr>
                <p:cNvPr id="11" name="Group 43"/>
                <p:cNvGrpSpPr/>
                <p:nvPr/>
              </p:nvGrpSpPr>
              <p:grpSpPr bwMode="auto">
                <a:xfrm>
                  <a:off x="4512" y="3360"/>
                  <a:ext cx="384" cy="384"/>
                  <a:chOff x="4512" y="3360"/>
                  <a:chExt cx="384" cy="384"/>
                </a:xfrm>
              </p:grpSpPr>
              <p:sp>
                <p:nvSpPr>
                  <p:cNvPr id="6558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648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FFFF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552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FFFF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FFFF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360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FFFF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584" name="Rectangle 48"/>
                <p:cNvSpPr>
                  <a:spLocks noChangeArrowheads="1"/>
                </p:cNvSpPr>
                <p:nvPr/>
              </p:nvSpPr>
              <p:spPr bwMode="auto">
                <a:xfrm>
                  <a:off x="4512" y="3264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85" name="Rectangle 49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288" cy="384"/>
              </a:xfrm>
              <a:prstGeom prst="rect">
                <a:avLst/>
              </a:prstGeom>
              <a:gradFill rotWithShape="0">
                <a:gsLst>
                  <a:gs pos="0">
                    <a:srgbClr val="D9D4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50"/>
              <p:cNvGrpSpPr/>
              <p:nvPr/>
            </p:nvGrpSpPr>
            <p:grpSpPr bwMode="auto">
              <a:xfrm>
                <a:off x="4752" y="2339"/>
                <a:ext cx="288" cy="528"/>
                <a:chOff x="4512" y="3264"/>
                <a:chExt cx="384" cy="480"/>
              </a:xfrm>
            </p:grpSpPr>
            <p:grpSp>
              <p:nvGrpSpPr>
                <p:cNvPr id="13" name="Group 51"/>
                <p:cNvGrpSpPr/>
                <p:nvPr/>
              </p:nvGrpSpPr>
              <p:grpSpPr bwMode="auto">
                <a:xfrm>
                  <a:off x="4512" y="3360"/>
                  <a:ext cx="384" cy="384"/>
                  <a:chOff x="4512" y="3360"/>
                  <a:chExt cx="384" cy="384"/>
                </a:xfrm>
              </p:grpSpPr>
              <p:sp>
                <p:nvSpPr>
                  <p:cNvPr id="6558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648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FFFF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8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552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FFFF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9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FFFF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9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360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0000"/>
                      </a:gs>
                      <a:gs pos="50000">
                        <a:srgbClr val="FFFF00"/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592" name="Rectangle 56"/>
                <p:cNvSpPr>
                  <a:spLocks noChangeArrowheads="1"/>
                </p:cNvSpPr>
                <p:nvPr/>
              </p:nvSpPr>
              <p:spPr bwMode="auto">
                <a:xfrm>
                  <a:off x="4512" y="3264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7"/>
              <p:cNvGrpSpPr/>
              <p:nvPr/>
            </p:nvGrpSpPr>
            <p:grpSpPr bwMode="auto">
              <a:xfrm>
                <a:off x="4752" y="2865"/>
                <a:ext cx="288" cy="317"/>
                <a:chOff x="4752" y="2880"/>
                <a:chExt cx="288" cy="317"/>
              </a:xfrm>
            </p:grpSpPr>
            <p:sp>
              <p:nvSpPr>
                <p:cNvPr id="65594" name="Rectangle 58"/>
                <p:cNvSpPr>
                  <a:spLocks noChangeArrowheads="1"/>
                </p:cNvSpPr>
                <p:nvPr/>
              </p:nvSpPr>
              <p:spPr bwMode="auto">
                <a:xfrm>
                  <a:off x="4752" y="3091"/>
                  <a:ext cx="288" cy="10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5" name="Rectangle 59"/>
                <p:cNvSpPr>
                  <a:spLocks noChangeArrowheads="1"/>
                </p:cNvSpPr>
                <p:nvPr/>
              </p:nvSpPr>
              <p:spPr bwMode="auto">
                <a:xfrm>
                  <a:off x="4752" y="2986"/>
                  <a:ext cx="288" cy="105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6" name="Rectangle 60"/>
                <p:cNvSpPr>
                  <a:spLocks noChangeArrowheads="1"/>
                </p:cNvSpPr>
                <p:nvPr/>
              </p:nvSpPr>
              <p:spPr bwMode="auto">
                <a:xfrm>
                  <a:off x="4752" y="2880"/>
                  <a:ext cx="288" cy="10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FF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97" name="Rectangle 61"/>
              <p:cNvSpPr>
                <a:spLocks noChangeArrowheads="1"/>
              </p:cNvSpPr>
              <p:nvPr/>
            </p:nvSpPr>
            <p:spPr bwMode="auto">
              <a:xfrm>
                <a:off x="4752" y="3168"/>
                <a:ext cx="288" cy="24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C8C300"/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62"/>
          <p:cNvGrpSpPr/>
          <p:nvPr/>
        </p:nvGrpSpPr>
        <p:grpSpPr bwMode="auto">
          <a:xfrm>
            <a:off x="4819650" y="1368642"/>
            <a:ext cx="503238" cy="1689100"/>
            <a:chOff x="3561" y="2510"/>
            <a:chExt cx="317" cy="1064"/>
          </a:xfrm>
        </p:grpSpPr>
        <p:grpSp>
          <p:nvGrpSpPr>
            <p:cNvPr id="16" name="Group 63"/>
            <p:cNvGrpSpPr/>
            <p:nvPr/>
          </p:nvGrpSpPr>
          <p:grpSpPr bwMode="auto">
            <a:xfrm>
              <a:off x="3590" y="2510"/>
              <a:ext cx="288" cy="1056"/>
              <a:chOff x="3216" y="1152"/>
              <a:chExt cx="288" cy="1056"/>
            </a:xfrm>
          </p:grpSpPr>
          <p:grpSp>
            <p:nvGrpSpPr>
              <p:cNvPr id="17" name="Group 64"/>
              <p:cNvGrpSpPr/>
              <p:nvPr/>
            </p:nvGrpSpPr>
            <p:grpSpPr bwMode="auto">
              <a:xfrm>
                <a:off x="3216" y="1680"/>
                <a:ext cx="288" cy="528"/>
                <a:chOff x="4512" y="3264"/>
                <a:chExt cx="384" cy="480"/>
              </a:xfrm>
            </p:grpSpPr>
            <p:grpSp>
              <p:nvGrpSpPr>
                <p:cNvPr id="18" name="Group 65"/>
                <p:cNvGrpSpPr/>
                <p:nvPr/>
              </p:nvGrpSpPr>
              <p:grpSpPr bwMode="auto">
                <a:xfrm>
                  <a:off x="4512" y="3360"/>
                  <a:ext cx="384" cy="384"/>
                  <a:chOff x="4512" y="3360"/>
                  <a:chExt cx="384" cy="384"/>
                </a:xfrm>
              </p:grpSpPr>
              <p:sp>
                <p:nvSpPr>
                  <p:cNvPr id="6560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648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5D">
                          <a:gamma/>
                          <a:shade val="0"/>
                          <a:invGamma/>
                        </a:srgbClr>
                      </a:gs>
                      <a:gs pos="50000">
                        <a:srgbClr val="FFFF5D"/>
                      </a:gs>
                      <a:gs pos="100000">
                        <a:srgbClr val="FFFF5D">
                          <a:gamma/>
                          <a:shade val="0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0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552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5D">
                          <a:gamma/>
                          <a:shade val="0"/>
                          <a:invGamma/>
                        </a:srgbClr>
                      </a:gs>
                      <a:gs pos="50000">
                        <a:srgbClr val="FFFF5D"/>
                      </a:gs>
                      <a:gs pos="100000">
                        <a:srgbClr val="FFFF5D">
                          <a:gamma/>
                          <a:shade val="0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04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5D">
                          <a:gamma/>
                          <a:shade val="0"/>
                          <a:invGamma/>
                        </a:srgbClr>
                      </a:gs>
                      <a:gs pos="50000">
                        <a:srgbClr val="FFFF5D"/>
                      </a:gs>
                      <a:gs pos="100000">
                        <a:srgbClr val="FFFF5D">
                          <a:gamma/>
                          <a:shade val="0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05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360"/>
                    <a:ext cx="384" cy="9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5D">
                          <a:gamma/>
                          <a:shade val="0"/>
                          <a:invGamma/>
                        </a:srgbClr>
                      </a:gs>
                      <a:gs pos="50000">
                        <a:srgbClr val="FFFF5D"/>
                      </a:gs>
                      <a:gs pos="100000">
                        <a:srgbClr val="FFFF5D">
                          <a:gamma/>
                          <a:shade val="0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606" name="Rectangle 70"/>
                <p:cNvSpPr>
                  <a:spLocks noChangeArrowheads="1"/>
                </p:cNvSpPr>
                <p:nvPr/>
              </p:nvSpPr>
              <p:spPr bwMode="auto">
                <a:xfrm>
                  <a:off x="4512" y="3264"/>
                  <a:ext cx="3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5D">
                        <a:gamma/>
                        <a:shade val="0"/>
                        <a:invGamma/>
                      </a:srgbClr>
                    </a:gs>
                    <a:gs pos="50000">
                      <a:srgbClr val="FFFF5D"/>
                    </a:gs>
                    <a:gs pos="100000">
                      <a:srgbClr val="FFFF5D">
                        <a:gamma/>
                        <a:shade val="0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607" name="Rectangle 71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88" cy="528"/>
              </a:xfrm>
              <a:prstGeom prst="rect">
                <a:avLst/>
              </a:prstGeom>
              <a:gradFill rotWithShape="0">
                <a:gsLst>
                  <a:gs pos="0">
                    <a:srgbClr val="FFFF5D"/>
                  </a:gs>
                  <a:gs pos="100000">
                    <a:srgbClr val="FFFF5D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608" name="Line 72"/>
            <p:cNvSpPr>
              <a:spLocks noChangeShapeType="1"/>
            </p:cNvSpPr>
            <p:nvPr/>
          </p:nvSpPr>
          <p:spPr bwMode="auto">
            <a:xfrm>
              <a:off x="3561" y="3566"/>
              <a:ext cx="317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609" name="Rectangle 73"/>
          <p:cNvSpPr>
            <a:spLocks noChangeArrowheads="1"/>
          </p:cNvSpPr>
          <p:nvPr/>
        </p:nvSpPr>
        <p:spPr bwMode="auto">
          <a:xfrm>
            <a:off x="571472" y="4000504"/>
            <a:ext cx="8358214" cy="5238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当屏移近反射镜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M,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接触处出现暗纹还是明纹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? </a:t>
            </a:r>
          </a:p>
        </p:txBody>
      </p:sp>
      <p:sp>
        <p:nvSpPr>
          <p:cNvPr id="65611" name="Rectangle 75"/>
          <p:cNvSpPr>
            <a:spLocks noChangeArrowheads="1"/>
          </p:cNvSpPr>
          <p:nvPr/>
        </p:nvSpPr>
        <p:spPr bwMode="auto">
          <a:xfrm>
            <a:off x="642910" y="4714884"/>
            <a:ext cx="7858180" cy="1643527"/>
          </a:xfrm>
          <a:prstGeom prst="rect">
            <a:avLst/>
          </a:prstGeom>
          <a:noFill/>
          <a:ln w="9525" algn="ctr">
            <a:noFill/>
            <a:miter lim="800000"/>
            <a:headEnd type="none" w="sm" len="lg"/>
            <a:tailEnd type="none" w="sm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l-GR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从光路上看，由</a:t>
            </a:r>
            <a:r>
              <a:rPr lang="el-GR" altLang="zh-CN" sz="2800" b="1" dirty="0">
                <a:latin typeface="楷体_GB2312" pitchFamily="49" charset="-122"/>
                <a:ea typeface="宋体" panose="02010600030101010101" pitchFamily="2" charset="-122"/>
              </a:rPr>
              <a:t>S</a:t>
            </a:r>
            <a:r>
              <a:rPr lang="el-GR" altLang="zh-CN" sz="2800" b="1" baseline="-25000" dirty="0">
                <a:latin typeface="楷体_GB2312" pitchFamily="49" charset="-122"/>
                <a:ea typeface="宋体" panose="02010600030101010101" pitchFamily="2" charset="-122"/>
              </a:rPr>
              <a:t>1</a:t>
            </a:r>
            <a:r>
              <a:rPr lang="zh-CN" altLang="el-GR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l-GR" altLang="zh-CN" sz="2800" b="1" dirty="0">
                <a:latin typeface="楷体_GB2312" pitchFamily="49" charset="-122"/>
                <a:ea typeface="宋体" panose="02010600030101010101" pitchFamily="2" charset="-122"/>
              </a:rPr>
              <a:t>S</a:t>
            </a:r>
            <a:r>
              <a:rPr lang="el-GR" altLang="zh-CN" sz="2800" b="1" baseline="-25000" dirty="0">
                <a:latin typeface="楷体_GB2312" pitchFamily="49" charset="-122"/>
                <a:ea typeface="宋体" panose="02010600030101010101" pitchFamily="2" charset="-122"/>
              </a:rPr>
              <a:t>2</a:t>
            </a:r>
            <a:r>
              <a:rPr lang="zh-CN" altLang="el-GR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发出的光到达接触处的路程相等，该处应该出现明条纹。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实际结果是出现暗纹！</a:t>
            </a:r>
            <a:endParaRPr lang="zh-CN" altLang="el-GR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09" grpId="0"/>
      <p:bldP spid="656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827088" y="192088"/>
            <a:ext cx="73152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Rectangle 7" descr="深色下对角线"/>
          <p:cNvSpPr>
            <a:spLocks noChangeArrowheads="1"/>
          </p:cNvSpPr>
          <p:nvPr/>
        </p:nvSpPr>
        <p:spPr bwMode="auto">
          <a:xfrm>
            <a:off x="2274888" y="1030288"/>
            <a:ext cx="76200" cy="685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00CC00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Rectangle 8" descr="深色下对角线"/>
          <p:cNvSpPr>
            <a:spLocks noChangeArrowheads="1"/>
          </p:cNvSpPr>
          <p:nvPr/>
        </p:nvSpPr>
        <p:spPr bwMode="auto">
          <a:xfrm>
            <a:off x="2274888" y="1868488"/>
            <a:ext cx="76200" cy="5334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00CC00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Rectangle 9" descr="深色下对角线"/>
          <p:cNvSpPr>
            <a:spLocks noChangeArrowheads="1"/>
          </p:cNvSpPr>
          <p:nvPr/>
        </p:nvSpPr>
        <p:spPr bwMode="auto">
          <a:xfrm>
            <a:off x="7151688" y="344488"/>
            <a:ext cx="76200" cy="2971800"/>
          </a:xfrm>
          <a:prstGeom prst="rect">
            <a:avLst/>
          </a:prstGeom>
          <a:pattFill prst="dkDnDiag">
            <a:fgClr>
              <a:schemeClr val="tx2"/>
            </a:fgClr>
            <a:bgClr>
              <a:schemeClr val="accent2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1839913" y="1281113"/>
          <a:ext cx="5111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3" imgW="139700" imgH="215900" progId="Equation.3">
                  <p:embed/>
                </p:oleObj>
              </mc:Choice>
              <mc:Fallback>
                <p:oleObj name="Equation" r:id="rId3" imgW="139700" imgH="215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281113"/>
                        <a:ext cx="51117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304088" y="115888"/>
            <a:ext cx="914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4524" name="Rectangle 12" descr="深色上对角线"/>
          <p:cNvSpPr>
            <a:spLocks noChangeArrowheads="1"/>
          </p:cNvSpPr>
          <p:nvPr/>
        </p:nvSpPr>
        <p:spPr bwMode="auto">
          <a:xfrm>
            <a:off x="3265488" y="2478088"/>
            <a:ext cx="1524000" cy="76200"/>
          </a:xfrm>
          <a:prstGeom prst="rect">
            <a:avLst/>
          </a:prstGeom>
          <a:pattFill prst="dkUpDiag">
            <a:fgClr>
              <a:srgbClr val="000000"/>
            </a:fgClr>
            <a:bgClr>
              <a:srgbClr val="0099CC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3951288" y="2492375"/>
            <a:ext cx="1219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4526" name="Freeform 14" descr="浅色上对角线"/>
          <p:cNvSpPr/>
          <p:nvPr/>
        </p:nvSpPr>
        <p:spPr bwMode="auto">
          <a:xfrm>
            <a:off x="3798888" y="496888"/>
            <a:ext cx="3352800" cy="1981200"/>
          </a:xfrm>
          <a:custGeom>
            <a:avLst/>
            <a:gdLst/>
            <a:ahLst/>
            <a:cxnLst>
              <a:cxn ang="0">
                <a:pos x="48" y="1056"/>
              </a:cxn>
              <a:cxn ang="0">
                <a:pos x="2112" y="0"/>
              </a:cxn>
              <a:cxn ang="0">
                <a:pos x="2112" y="912"/>
              </a:cxn>
              <a:cxn ang="0">
                <a:pos x="624" y="1248"/>
              </a:cxn>
              <a:cxn ang="0">
                <a:pos x="0" y="1056"/>
              </a:cxn>
            </a:cxnLst>
            <a:rect l="0" t="0" r="r" b="b"/>
            <a:pathLst>
              <a:path w="2112" h="1248">
                <a:moveTo>
                  <a:pt x="48" y="1056"/>
                </a:moveTo>
                <a:lnTo>
                  <a:pt x="2112" y="0"/>
                </a:lnTo>
                <a:lnTo>
                  <a:pt x="2112" y="912"/>
                </a:lnTo>
                <a:lnTo>
                  <a:pt x="624" y="1248"/>
                </a:lnTo>
                <a:lnTo>
                  <a:pt x="0" y="1056"/>
                </a:lnTo>
              </a:path>
            </a:pathLst>
          </a:custGeom>
          <a:pattFill prst="ltUpDiag">
            <a:fgClr>
              <a:srgbClr val="FFCC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2274888" y="496888"/>
            <a:ext cx="4876800" cy="2590800"/>
            <a:chOff x="1584" y="624"/>
            <a:chExt cx="3072" cy="1632"/>
          </a:xfrm>
        </p:grpSpPr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>
              <a:off x="1584" y="1440"/>
              <a:ext cx="3072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 flipV="1">
              <a:off x="1584" y="624"/>
              <a:ext cx="3072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Line 18"/>
            <p:cNvSpPr>
              <a:spLocks noChangeShapeType="1"/>
            </p:cNvSpPr>
            <p:nvPr/>
          </p:nvSpPr>
          <p:spPr bwMode="auto">
            <a:xfrm rot="20796581">
              <a:off x="2185" y="1586"/>
              <a:ext cx="96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Line 19"/>
            <p:cNvSpPr>
              <a:spLocks noChangeShapeType="1"/>
            </p:cNvSpPr>
            <p:nvPr/>
          </p:nvSpPr>
          <p:spPr bwMode="auto">
            <a:xfrm flipV="1">
              <a:off x="2640" y="1104"/>
              <a:ext cx="192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3265488" y="496888"/>
            <a:ext cx="3886200" cy="1981200"/>
            <a:chOff x="2112" y="960"/>
            <a:chExt cx="2448" cy="1248"/>
          </a:xfrm>
        </p:grpSpPr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 flipV="1">
              <a:off x="3072" y="1872"/>
              <a:ext cx="1488" cy="33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Line 22"/>
            <p:cNvSpPr>
              <a:spLocks noChangeShapeType="1"/>
            </p:cNvSpPr>
            <p:nvPr/>
          </p:nvSpPr>
          <p:spPr bwMode="auto">
            <a:xfrm flipV="1">
              <a:off x="2112" y="960"/>
              <a:ext cx="2448" cy="12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Freeform 23"/>
            <p:cNvSpPr/>
            <p:nvPr/>
          </p:nvSpPr>
          <p:spPr bwMode="auto">
            <a:xfrm>
              <a:off x="3544" y="1392"/>
              <a:ext cx="152" cy="8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52" y="0"/>
                </a:cxn>
              </a:cxnLst>
              <a:rect l="0" t="0" r="r" b="b"/>
              <a:pathLst>
                <a:path w="152" h="80">
                  <a:moveTo>
                    <a:pt x="0" y="80"/>
                  </a:moveTo>
                  <a:lnTo>
                    <a:pt x="152" y="0"/>
                  </a:ln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Freeform 24"/>
            <p:cNvSpPr/>
            <p:nvPr/>
          </p:nvSpPr>
          <p:spPr bwMode="auto">
            <a:xfrm>
              <a:off x="3924" y="1968"/>
              <a:ext cx="156" cy="4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56" y="0"/>
                </a:cxn>
              </a:cxnLst>
              <a:rect l="0" t="0" r="r" b="b"/>
              <a:pathLst>
                <a:path w="156" h="44">
                  <a:moveTo>
                    <a:pt x="0" y="44"/>
                  </a:moveTo>
                  <a:lnTo>
                    <a:pt x="156" y="0"/>
                  </a:ln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1817688" y="2478088"/>
            <a:ext cx="2971800" cy="914400"/>
            <a:chOff x="1296" y="2208"/>
            <a:chExt cx="1872" cy="576"/>
          </a:xfrm>
        </p:grpSpPr>
        <p:sp>
          <p:nvSpPr>
            <p:cNvPr id="64538" name="Line 26"/>
            <p:cNvSpPr>
              <a:spLocks noChangeShapeType="1"/>
            </p:cNvSpPr>
            <p:nvPr/>
          </p:nvSpPr>
          <p:spPr bwMode="auto">
            <a:xfrm flipH="1">
              <a:off x="1584" y="2208"/>
              <a:ext cx="624" cy="33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Line 27"/>
            <p:cNvSpPr>
              <a:spLocks noChangeShapeType="1"/>
            </p:cNvSpPr>
            <p:nvPr/>
          </p:nvSpPr>
          <p:spPr bwMode="auto">
            <a:xfrm flipV="1">
              <a:off x="1584" y="2208"/>
              <a:ext cx="1584" cy="33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540" name="Object 28"/>
            <p:cNvGraphicFramePr>
              <a:graphicFrameLocks noChangeAspect="1"/>
            </p:cNvGraphicFramePr>
            <p:nvPr/>
          </p:nvGraphicFramePr>
          <p:xfrm>
            <a:off x="1296" y="2352"/>
            <a:ext cx="2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9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28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"/>
          <p:cNvGrpSpPr/>
          <p:nvPr/>
        </p:nvGrpSpPr>
        <p:grpSpPr bwMode="auto">
          <a:xfrm>
            <a:off x="2274888" y="1792288"/>
            <a:ext cx="2514600" cy="685800"/>
            <a:chOff x="1584" y="1680"/>
            <a:chExt cx="1584" cy="432"/>
          </a:xfrm>
        </p:grpSpPr>
        <p:sp>
          <p:nvSpPr>
            <p:cNvPr id="64542" name="Line 30"/>
            <p:cNvSpPr>
              <a:spLocks noChangeShapeType="1"/>
            </p:cNvSpPr>
            <p:nvPr/>
          </p:nvSpPr>
          <p:spPr bwMode="auto">
            <a:xfrm>
              <a:off x="1584" y="1680"/>
              <a:ext cx="624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Line 31"/>
            <p:cNvSpPr>
              <a:spLocks noChangeShapeType="1"/>
            </p:cNvSpPr>
            <p:nvPr/>
          </p:nvSpPr>
          <p:spPr bwMode="auto">
            <a:xfrm>
              <a:off x="1584" y="1680"/>
              <a:ext cx="1584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304" y="1872"/>
              <a:ext cx="192" cy="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Line 33"/>
            <p:cNvSpPr>
              <a:spLocks noChangeShapeType="1"/>
            </p:cNvSpPr>
            <p:nvPr/>
          </p:nvSpPr>
          <p:spPr bwMode="auto">
            <a:xfrm>
              <a:off x="1872" y="1872"/>
              <a:ext cx="144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4"/>
          <p:cNvGrpSpPr/>
          <p:nvPr/>
        </p:nvGrpSpPr>
        <p:grpSpPr bwMode="auto">
          <a:xfrm>
            <a:off x="1284288" y="1792288"/>
            <a:ext cx="990600" cy="1219200"/>
            <a:chOff x="960" y="1776"/>
            <a:chExt cx="624" cy="768"/>
          </a:xfrm>
        </p:grpSpPr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 flipH="1">
              <a:off x="1056" y="1776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8" name="Line 36"/>
            <p:cNvSpPr>
              <a:spLocks noChangeShapeType="1"/>
            </p:cNvSpPr>
            <p:nvPr/>
          </p:nvSpPr>
          <p:spPr bwMode="auto">
            <a:xfrm flipH="1">
              <a:off x="1056" y="254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>
              <a:off x="1200" y="1776"/>
              <a:ext cx="0" cy="768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4550" name="Object 38"/>
            <p:cNvGraphicFramePr>
              <a:graphicFrameLocks noChangeAspect="1"/>
            </p:cNvGraphicFramePr>
            <p:nvPr/>
          </p:nvGraphicFramePr>
          <p:xfrm>
            <a:off x="960" y="2064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0" name="Equation" r:id="rId7" imgW="190500" imgH="254000" progId="Equation.3">
                    <p:embed/>
                  </p:oleObj>
                </mc:Choice>
                <mc:Fallback>
                  <p:oleObj name="Equation" r:id="rId7" imgW="190500" imgH="2540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64"/>
                          <a:ext cx="2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9"/>
          <p:cNvGrpSpPr/>
          <p:nvPr/>
        </p:nvGrpSpPr>
        <p:grpSpPr bwMode="auto">
          <a:xfrm>
            <a:off x="2274888" y="2249488"/>
            <a:ext cx="4876800" cy="1219200"/>
            <a:chOff x="1488" y="2064"/>
            <a:chExt cx="3072" cy="768"/>
          </a:xfrm>
        </p:grpSpPr>
        <p:sp>
          <p:nvSpPr>
            <p:cNvPr id="64552" name="Line 40"/>
            <p:cNvSpPr>
              <a:spLocks noChangeShapeType="1"/>
            </p:cNvSpPr>
            <p:nvPr/>
          </p:nvSpPr>
          <p:spPr bwMode="auto">
            <a:xfrm>
              <a:off x="1488" y="206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553" name="Object 41"/>
            <p:cNvGraphicFramePr>
              <a:graphicFrameLocks noChangeAspect="1"/>
            </p:cNvGraphicFramePr>
            <p:nvPr/>
          </p:nvGraphicFramePr>
          <p:xfrm>
            <a:off x="2688" y="2496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1" name="Equation" r:id="rId9" imgW="165100" imgH="177800" progId="Equation.3">
                    <p:embed/>
                  </p:oleObj>
                </mc:Choice>
                <mc:Fallback>
                  <p:oleObj name="Equation" r:id="rId9" imgW="165100" imgH="177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96"/>
                          <a:ext cx="31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54" name="Line 42"/>
            <p:cNvSpPr>
              <a:spLocks noChangeShapeType="1"/>
            </p:cNvSpPr>
            <p:nvPr/>
          </p:nvSpPr>
          <p:spPr bwMode="auto">
            <a:xfrm>
              <a:off x="3072" y="2688"/>
              <a:ext cx="1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5" name="Line 43"/>
            <p:cNvSpPr>
              <a:spLocks noChangeShapeType="1"/>
            </p:cNvSpPr>
            <p:nvPr/>
          </p:nvSpPr>
          <p:spPr bwMode="auto">
            <a:xfrm flipH="1" flipV="1">
              <a:off x="1488" y="2688"/>
              <a:ext cx="105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44"/>
          <p:cNvGrpSpPr/>
          <p:nvPr/>
        </p:nvGrpSpPr>
        <p:grpSpPr bwMode="auto">
          <a:xfrm>
            <a:off x="2274888" y="268288"/>
            <a:ext cx="5715000" cy="2667000"/>
            <a:chOff x="1488" y="816"/>
            <a:chExt cx="3600" cy="1680"/>
          </a:xfrm>
        </p:grpSpPr>
        <p:grpSp>
          <p:nvGrpSpPr>
            <p:cNvPr id="9" name="Group 45"/>
            <p:cNvGrpSpPr/>
            <p:nvPr/>
          </p:nvGrpSpPr>
          <p:grpSpPr bwMode="auto">
            <a:xfrm>
              <a:off x="1488" y="816"/>
              <a:ext cx="3600" cy="1680"/>
              <a:chOff x="1488" y="816"/>
              <a:chExt cx="3600" cy="1680"/>
            </a:xfrm>
          </p:grpSpPr>
          <p:sp>
            <p:nvSpPr>
              <p:cNvPr id="64558" name="Rectangle 46" descr="深色下对角线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48" cy="1632"/>
              </a:xfrm>
              <a:prstGeom prst="rect">
                <a:avLst/>
              </a:prstGeom>
              <a:pattFill prst="dkDnDiag">
                <a:fgClr>
                  <a:schemeClr val="tx2"/>
                </a:fgClr>
                <a:bgClr>
                  <a:schemeClr val="accent2"/>
                </a:bgClr>
              </a:patt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4559" name="Object 47" descr="深色下对角线"/>
              <p:cNvGraphicFramePr>
                <a:graphicFrameLocks noChangeAspect="1"/>
              </p:cNvGraphicFramePr>
              <p:nvPr/>
            </p:nvGraphicFramePr>
            <p:xfrm>
              <a:off x="3112" y="816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02" name="Equation" r:id="rId11" imgW="152400" imgH="165100" progId="Equation.3">
                      <p:embed/>
                    </p:oleObj>
                  </mc:Choice>
                  <mc:Fallback>
                    <p:oleObj name="Equation" r:id="rId11" imgW="152400" imgH="165100" progId="Equation.3">
                      <p:embed/>
                      <p:pic>
                        <p:nvPicPr>
                          <p:cNvPr id="0" name="Picture 3" descr="深色下对角线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2" y="816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 r:embed="rId13"/>
                                  <a:srcRect/>
                                  <a:tile tx="0" ty="0" sx="100000" sy="100000" flip="none" algn="tl"/>
                                </a:blip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" name="Group 48"/>
              <p:cNvGrpSpPr/>
              <p:nvPr/>
            </p:nvGrpSpPr>
            <p:grpSpPr bwMode="auto">
              <a:xfrm>
                <a:off x="1488" y="1152"/>
                <a:ext cx="3600" cy="1056"/>
                <a:chOff x="1584" y="1200"/>
                <a:chExt cx="3600" cy="1056"/>
              </a:xfrm>
            </p:grpSpPr>
            <p:sp>
              <p:nvSpPr>
                <p:cNvPr id="6456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584" y="2256"/>
                  <a:ext cx="36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Dot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50"/>
                <p:cNvGrpSpPr/>
                <p:nvPr/>
              </p:nvGrpSpPr>
              <p:grpSpPr bwMode="auto">
                <a:xfrm>
                  <a:off x="3216" y="1200"/>
                  <a:ext cx="288" cy="1056"/>
                  <a:chOff x="3216" y="1152"/>
                  <a:chExt cx="288" cy="1056"/>
                </a:xfrm>
              </p:grpSpPr>
              <p:grpSp>
                <p:nvGrpSpPr>
                  <p:cNvPr id="12" name="Group 51"/>
                  <p:cNvGrpSpPr/>
                  <p:nvPr/>
                </p:nvGrpSpPr>
                <p:grpSpPr bwMode="auto">
                  <a:xfrm>
                    <a:off x="3216" y="1680"/>
                    <a:ext cx="288" cy="528"/>
                    <a:chOff x="4512" y="3264"/>
                    <a:chExt cx="384" cy="480"/>
                  </a:xfrm>
                </p:grpSpPr>
                <p:grpSp>
                  <p:nvGrpSpPr>
                    <p:cNvPr id="13" name="Group 52"/>
                    <p:cNvGrpSpPr/>
                    <p:nvPr/>
                  </p:nvGrpSpPr>
                  <p:grpSpPr bwMode="auto">
                    <a:xfrm>
                      <a:off x="4512" y="3360"/>
                      <a:ext cx="384" cy="384"/>
                      <a:chOff x="4512" y="3360"/>
                      <a:chExt cx="384" cy="384"/>
                    </a:xfrm>
                  </p:grpSpPr>
                  <p:sp>
                    <p:nvSpPr>
                      <p:cNvPr id="64565" name="Rectangl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2" y="3648"/>
                        <a:ext cx="384" cy="9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5D">
                              <a:gamma/>
                              <a:shade val="0"/>
                              <a:invGamma/>
                            </a:srgbClr>
                          </a:gs>
                          <a:gs pos="50000">
                            <a:srgbClr val="FFFF5D"/>
                          </a:gs>
                          <a:gs pos="100000">
                            <a:srgbClr val="FFFF5D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5400000" scaled="1"/>
                      </a:gradFill>
                      <a:ln w="9525">
                        <a:noFill/>
                        <a:miter lim="800000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66" name="Rectangle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2" y="3552"/>
                        <a:ext cx="384" cy="9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5D">
                              <a:gamma/>
                              <a:shade val="0"/>
                              <a:invGamma/>
                            </a:srgbClr>
                          </a:gs>
                          <a:gs pos="50000">
                            <a:srgbClr val="FFFF5D"/>
                          </a:gs>
                          <a:gs pos="100000">
                            <a:srgbClr val="FFFF5D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5400000" scaled="1"/>
                      </a:gradFill>
                      <a:ln w="9525">
                        <a:noFill/>
                        <a:miter lim="800000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67" name="Rectangle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2" y="3456"/>
                        <a:ext cx="384" cy="9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5D">
                              <a:gamma/>
                              <a:shade val="0"/>
                              <a:invGamma/>
                            </a:srgbClr>
                          </a:gs>
                          <a:gs pos="50000">
                            <a:srgbClr val="FFFF5D"/>
                          </a:gs>
                          <a:gs pos="100000">
                            <a:srgbClr val="FFFF5D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5400000" scaled="1"/>
                      </a:gradFill>
                      <a:ln w="9525">
                        <a:noFill/>
                        <a:miter lim="800000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68" name="Rectangle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2" y="3360"/>
                        <a:ext cx="384" cy="9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5D">
                              <a:gamma/>
                              <a:shade val="0"/>
                              <a:invGamma/>
                            </a:srgbClr>
                          </a:gs>
                          <a:gs pos="50000">
                            <a:srgbClr val="FFFF5D"/>
                          </a:gs>
                          <a:gs pos="100000">
                            <a:srgbClr val="FFFF5D">
                              <a:gamma/>
                              <a:shade val="0"/>
                              <a:invGamma/>
                            </a:srgbClr>
                          </a:gs>
                        </a:gsLst>
                        <a:lin ang="5400000" scaled="1"/>
                      </a:gradFill>
                      <a:ln w="9525">
                        <a:noFill/>
                        <a:miter lim="800000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4569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3264"/>
                      <a:ext cx="384" cy="96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FF5D">
                            <a:gamma/>
                            <a:shade val="0"/>
                            <a:invGamma/>
                          </a:srgbClr>
                        </a:gs>
                        <a:gs pos="50000">
                          <a:srgbClr val="FFFF5D"/>
                        </a:gs>
                        <a:gs pos="100000">
                          <a:srgbClr val="FFFF5D">
                            <a:gamma/>
                            <a:shade val="0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miter lim="800000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457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152"/>
                    <a:ext cx="288" cy="528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5D"/>
                      </a:gs>
                      <a:gs pos="100000">
                        <a:srgbClr val="FFFF5D">
                          <a:gamma/>
                          <a:shade val="0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4571" name="Text Box 59"/>
            <p:cNvSpPr txBox="1">
              <a:spLocks noChangeArrowheads="1"/>
            </p:cNvSpPr>
            <p:nvPr/>
          </p:nvSpPr>
          <p:spPr bwMode="auto">
            <a:xfrm>
              <a:off x="3072" y="2169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642910" y="3857628"/>
            <a:ext cx="828680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0" lang="zh-CN" sz="3200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半波损失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：</a:t>
            </a:r>
            <a:r>
              <a:rPr kumimoji="0" lang="zh-CN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光由光速较大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（折射率较小）</a:t>
            </a:r>
            <a:r>
              <a:rPr kumimoji="0" lang="zh-CN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的介质射向光速较小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（折射率较大）</a:t>
            </a:r>
            <a:r>
              <a:rPr kumimoji="0" lang="zh-CN" sz="3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的介质时，反射光位相突变     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41" name="Object 6"/>
          <p:cNvGraphicFramePr>
            <a:graphicFrameLocks noChangeAspect="1"/>
          </p:cNvGraphicFramePr>
          <p:nvPr/>
        </p:nvGraphicFramePr>
        <p:xfrm>
          <a:off x="4500562" y="4786322"/>
          <a:ext cx="4841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14" imgW="127000" imgH="152400" progId="Equation.DSMT4">
                  <p:embed/>
                </p:oleObj>
              </mc:Choice>
              <mc:Fallback>
                <p:oleObj name="Equation" r:id="rId14" imgW="127000" imgH="15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4786322"/>
                        <a:ext cx="484188" cy="5699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folHlink"/>
                          </a:gs>
                          <a:gs pos="50000">
                            <a:schemeClr val="bg1"/>
                          </a:gs>
                          <a:gs pos="100000">
                            <a:schemeClr val="folHlink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1000100" y="5786454"/>
            <a:ext cx="7556877" cy="49244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 </a:t>
            </a:r>
            <a:r>
              <a:rPr lang="zh-CN" altLang="en-US" sz="26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在任何情况下</a:t>
            </a:r>
            <a:r>
              <a:rPr lang="en-US" altLang="zh-CN" sz="26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6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透射光都不会产生</a:t>
            </a:r>
            <a:r>
              <a:rPr lang="zh-CN" altLang="en-US" sz="26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“半波损失”</a:t>
            </a:r>
            <a:endParaRPr lang="zh-CN" altLang="zh-CN" sz="2600" b="1" dirty="0">
              <a:solidFill>
                <a:srgbClr val="1C1C1C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822325"/>
            <a:ext cx="8305800" cy="36379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fontAlgn="t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如图 离湖面 </a:t>
            </a:r>
            <a:r>
              <a:rPr lang="en-US" altLang="zh-CN" sz="32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=0.5 m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处有一电磁波接收器位于 </a:t>
            </a:r>
            <a:r>
              <a:rPr lang="en-US" altLang="zh-CN" sz="3200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，当一射电星从地平面渐渐升起时，  接收器断续地检测到一系列极大值 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已知射电星所发射的电磁波的波长为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20.0 cm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求第一次测到极大值时，射电星的方位与湖面所成的角度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124200" y="3848100"/>
            <a:ext cx="4038600" cy="2247900"/>
            <a:chOff x="240" y="977"/>
            <a:chExt cx="2640" cy="1759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40" y="1056"/>
              <a:ext cx="2640" cy="1680"/>
              <a:chOff x="240" y="1056"/>
              <a:chExt cx="2640" cy="1680"/>
            </a:xfrm>
          </p:grpSpPr>
          <p:grpSp>
            <p:nvGrpSpPr>
              <p:cNvPr id="4" name="Group 5"/>
              <p:cNvGrpSpPr/>
              <p:nvPr/>
            </p:nvGrpSpPr>
            <p:grpSpPr bwMode="auto">
              <a:xfrm>
                <a:off x="240" y="1056"/>
                <a:ext cx="2640" cy="1680"/>
                <a:chOff x="240" y="1056"/>
                <a:chExt cx="2640" cy="1680"/>
              </a:xfrm>
            </p:grpSpPr>
            <p:sp>
              <p:nvSpPr>
                <p:cNvPr id="26630" name="Rectangle 6"/>
                <p:cNvSpPr>
                  <a:spLocks noChangeArrowheads="1"/>
                </p:cNvSpPr>
                <p:nvPr/>
              </p:nvSpPr>
              <p:spPr bwMode="auto">
                <a:xfrm>
                  <a:off x="240" y="1056"/>
                  <a:ext cx="2592" cy="168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1" name="Rectangle 7" descr="横虚线"/>
                <p:cNvSpPr>
                  <a:spLocks noChangeArrowheads="1"/>
                </p:cNvSpPr>
                <p:nvPr/>
              </p:nvSpPr>
              <p:spPr bwMode="auto">
                <a:xfrm>
                  <a:off x="336" y="2112"/>
                  <a:ext cx="2016" cy="528"/>
                </a:xfrm>
                <a:prstGeom prst="rect">
                  <a:avLst/>
                </a:prstGeom>
                <a:pattFill prst="dashHorz">
                  <a:fgClr>
                    <a:srgbClr val="12D4EE"/>
                  </a:fgClr>
                  <a:bgClr>
                    <a:srgbClr val="FFFFFF"/>
                  </a:bgClr>
                </a:pattFill>
                <a:ln w="12700">
                  <a:solidFill>
                    <a:schemeClr val="tx2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2" name="AutoShape 8"/>
                <p:cNvSpPr>
                  <a:spLocks noChangeArrowheads="1"/>
                </p:cNvSpPr>
                <p:nvPr/>
              </p:nvSpPr>
              <p:spPr bwMode="auto">
                <a:xfrm>
                  <a:off x="2208" y="1920"/>
                  <a:ext cx="96" cy="192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B8C2DA"/>
                    </a:gs>
                    <a:gs pos="50000">
                      <a:srgbClr val="B8C2DA">
                        <a:gamma/>
                        <a:shade val="66275"/>
                        <a:invGamma/>
                      </a:srgbClr>
                    </a:gs>
                    <a:gs pos="100000">
                      <a:srgbClr val="B8C2DA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345" y="2054"/>
                  <a:ext cx="671" cy="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fontAlgn="t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663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35" y="1352"/>
                  <a:ext cx="745" cy="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t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6635" name="Line 11"/>
                <p:cNvSpPr>
                  <a:spLocks noChangeShapeType="1"/>
                </p:cNvSpPr>
                <p:nvPr/>
              </p:nvSpPr>
              <p:spPr bwMode="auto">
                <a:xfrm>
                  <a:off x="2496" y="187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F3399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636" name="Object 12"/>
                <p:cNvGraphicFramePr>
                  <a:graphicFrameLocks noChangeAspect="1"/>
                </p:cNvGraphicFramePr>
                <p:nvPr/>
              </p:nvGraphicFramePr>
              <p:xfrm>
                <a:off x="2520" y="1872"/>
                <a:ext cx="16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00" name="Equation" r:id="rId3" imgW="177800" imgH="253365" progId="Equation.3">
                        <p:embed/>
                      </p:oleObj>
                    </mc:Choice>
                    <mc:Fallback>
                      <p:oleObj name="Equation" r:id="rId3" imgW="177800" imgH="253365" progId="Equation.3">
                        <p:embed/>
                        <p:pic>
                          <p:nvPicPr>
                            <p:cNvPr id="0" name="Picture 5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20" y="1872"/>
                              <a:ext cx="168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37" name="AutoShape 13"/>
                <p:cNvSpPr>
                  <a:spLocks noChangeArrowheads="1"/>
                </p:cNvSpPr>
                <p:nvPr/>
              </p:nvSpPr>
              <p:spPr bwMode="auto">
                <a:xfrm rot="-9398369">
                  <a:off x="2064" y="1632"/>
                  <a:ext cx="190" cy="366"/>
                </a:xfrm>
                <a:prstGeom prst="moon">
                  <a:avLst>
                    <a:gd name="adj" fmla="val 45208"/>
                  </a:avLst>
                </a:prstGeom>
                <a:gradFill rotWithShape="0">
                  <a:gsLst>
                    <a:gs pos="0">
                      <a:schemeClr val="tx1"/>
                    </a:gs>
                    <a:gs pos="50000">
                      <a:schemeClr val="bg1"/>
                    </a:gs>
                    <a:gs pos="100000">
                      <a:schemeClr val="tx1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9" name="Line 15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6"/>
            <p:cNvGrpSpPr/>
            <p:nvPr/>
          </p:nvGrpSpPr>
          <p:grpSpPr bwMode="auto">
            <a:xfrm>
              <a:off x="1488" y="1238"/>
              <a:ext cx="816" cy="874"/>
              <a:chOff x="1680" y="2342"/>
              <a:chExt cx="816" cy="874"/>
            </a:xfrm>
          </p:grpSpPr>
          <p:sp>
            <p:nvSpPr>
              <p:cNvPr id="26641" name="Line 17"/>
              <p:cNvSpPr>
                <a:spLocks noChangeShapeType="1"/>
              </p:cNvSpPr>
              <p:nvPr/>
            </p:nvSpPr>
            <p:spPr bwMode="auto">
              <a:xfrm flipV="1">
                <a:off x="1680" y="2736"/>
                <a:ext cx="192" cy="48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2" name="Text Box 18"/>
              <p:cNvSpPr txBox="1">
                <a:spLocks noChangeArrowheads="1"/>
              </p:cNvSpPr>
              <p:nvPr/>
            </p:nvSpPr>
            <p:spPr bwMode="auto">
              <a:xfrm>
                <a:off x="1774" y="2342"/>
                <a:ext cx="722" cy="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1728" y="1824"/>
              <a:ext cx="432" cy="192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 rot="978494">
              <a:off x="2153" y="1877"/>
              <a:ext cx="149" cy="55"/>
            </a:xfrm>
            <a:prstGeom prst="rect">
              <a:avLst/>
            </a:prstGeom>
            <a:gradFill rotWithShape="0">
              <a:gsLst>
                <a:gs pos="0">
                  <a:srgbClr val="B8C2DA"/>
                </a:gs>
                <a:gs pos="50000">
                  <a:srgbClr val="B8C2DA">
                    <a:gamma/>
                    <a:shade val="66275"/>
                    <a:invGamma/>
                  </a:srgbClr>
                </a:gs>
                <a:gs pos="100000">
                  <a:srgbClr val="B8C2DA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912" y="1930"/>
              <a:ext cx="1104" cy="182"/>
              <a:chOff x="1104" y="3034"/>
              <a:chExt cx="1104" cy="182"/>
            </a:xfrm>
          </p:grpSpPr>
          <p:sp>
            <p:nvSpPr>
              <p:cNvPr id="26646" name="Arc 22"/>
              <p:cNvSpPr/>
              <p:nvPr/>
            </p:nvSpPr>
            <p:spPr bwMode="auto">
              <a:xfrm>
                <a:off x="1920" y="312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8D1B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7" name="Arc 23"/>
              <p:cNvSpPr/>
              <p:nvPr/>
            </p:nvSpPr>
            <p:spPr bwMode="auto">
              <a:xfrm flipH="1">
                <a:off x="1440" y="3127"/>
                <a:ext cx="48" cy="89"/>
              </a:xfrm>
              <a:custGeom>
                <a:avLst/>
                <a:gdLst>
                  <a:gd name="G0" fmla="+- 0 0 0"/>
                  <a:gd name="G1" fmla="+- 20055 0 0"/>
                  <a:gd name="G2" fmla="+- 21600 0 0"/>
                  <a:gd name="T0" fmla="*/ 8022 w 21600"/>
                  <a:gd name="T1" fmla="*/ 0 h 20055"/>
                  <a:gd name="T2" fmla="*/ 21600 w 21600"/>
                  <a:gd name="T3" fmla="*/ 20055 h 20055"/>
                  <a:gd name="T4" fmla="*/ 0 w 21600"/>
                  <a:gd name="T5" fmla="*/ 20055 h 20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055" fill="none" extrusionOk="0">
                    <a:moveTo>
                      <a:pt x="8022" y="-1"/>
                    </a:moveTo>
                    <a:cubicBezTo>
                      <a:pt x="16222" y="3280"/>
                      <a:pt x="21600" y="11222"/>
                      <a:pt x="21600" y="20055"/>
                    </a:cubicBezTo>
                  </a:path>
                  <a:path w="21600" h="20055" stroke="0" extrusionOk="0">
                    <a:moveTo>
                      <a:pt x="8022" y="-1"/>
                    </a:moveTo>
                    <a:cubicBezTo>
                      <a:pt x="16222" y="3280"/>
                      <a:pt x="21600" y="11222"/>
                      <a:pt x="21600" y="20055"/>
                    </a:cubicBezTo>
                    <a:lnTo>
                      <a:pt x="0" y="20055"/>
                    </a:lnTo>
                    <a:close/>
                  </a:path>
                </a:pathLst>
              </a:custGeom>
              <a:noFill/>
              <a:ln w="28575">
                <a:solidFill>
                  <a:srgbClr val="8D1B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48" name="Object 24"/>
              <p:cNvGraphicFramePr>
                <a:graphicFrameLocks noChangeAspect="1"/>
              </p:cNvGraphicFramePr>
              <p:nvPr/>
            </p:nvGraphicFramePr>
            <p:xfrm>
              <a:off x="2016" y="3034"/>
              <a:ext cx="19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1" name="公式" r:id="rId5" imgW="203200" imgH="190500" progId="Equation.3">
                      <p:embed/>
                    </p:oleObj>
                  </mc:Choice>
                  <mc:Fallback>
                    <p:oleObj name="公式" r:id="rId5" imgW="203200" imgH="190500" progId="Equation.3">
                      <p:embed/>
                      <p:pic>
                        <p:nvPicPr>
                          <p:cNvPr id="0" name="Picture 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034"/>
                            <a:ext cx="192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9" name="Object 25"/>
              <p:cNvGraphicFramePr>
                <a:graphicFrameLocks noChangeAspect="1"/>
              </p:cNvGraphicFramePr>
              <p:nvPr/>
            </p:nvGraphicFramePr>
            <p:xfrm>
              <a:off x="1104" y="3034"/>
              <a:ext cx="19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2" name="公式" r:id="rId7" imgW="203200" imgH="190500" progId="Equation.3">
                      <p:embed/>
                    </p:oleObj>
                  </mc:Choice>
                  <mc:Fallback>
                    <p:oleObj name="公式" r:id="rId7" imgW="203200" imgH="190500" progId="Equation.3">
                      <p:embed/>
                      <p:pic>
                        <p:nvPicPr>
                          <p:cNvPr id="0" name="Picture 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034"/>
                            <a:ext cx="192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26"/>
            <p:cNvGrpSpPr/>
            <p:nvPr/>
          </p:nvGrpSpPr>
          <p:grpSpPr bwMode="auto">
            <a:xfrm>
              <a:off x="1632" y="1680"/>
              <a:ext cx="336" cy="240"/>
              <a:chOff x="1824" y="2784"/>
              <a:chExt cx="336" cy="240"/>
            </a:xfrm>
          </p:grpSpPr>
          <p:sp>
            <p:nvSpPr>
              <p:cNvPr id="26651" name="Arc 27"/>
              <p:cNvSpPr/>
              <p:nvPr/>
            </p:nvSpPr>
            <p:spPr bwMode="auto">
              <a:xfrm rot="10800000" flipV="1">
                <a:off x="2112" y="2832"/>
                <a:ext cx="48" cy="192"/>
              </a:xfrm>
              <a:custGeom>
                <a:avLst/>
                <a:gdLst>
                  <a:gd name="G0" fmla="+- 0 0 0"/>
                  <a:gd name="G1" fmla="+- 19356 0 0"/>
                  <a:gd name="G2" fmla="+- 21600 0 0"/>
                  <a:gd name="T0" fmla="*/ 9587 w 21600"/>
                  <a:gd name="T1" fmla="*/ 0 h 37989"/>
                  <a:gd name="T2" fmla="*/ 10927 w 21600"/>
                  <a:gd name="T3" fmla="*/ 37989 h 37989"/>
                  <a:gd name="T4" fmla="*/ 0 w 21600"/>
                  <a:gd name="T5" fmla="*/ 19356 h 37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7989" fill="none" extrusionOk="0">
                    <a:moveTo>
                      <a:pt x="9586" y="0"/>
                    </a:moveTo>
                    <a:cubicBezTo>
                      <a:pt x="16944" y="3644"/>
                      <a:pt x="21600" y="11145"/>
                      <a:pt x="21600" y="19356"/>
                    </a:cubicBezTo>
                    <a:cubicBezTo>
                      <a:pt x="21600" y="27020"/>
                      <a:pt x="17538" y="34111"/>
                      <a:pt x="10926" y="37988"/>
                    </a:cubicBezTo>
                  </a:path>
                  <a:path w="21600" h="37989" stroke="0" extrusionOk="0">
                    <a:moveTo>
                      <a:pt x="9586" y="0"/>
                    </a:moveTo>
                    <a:cubicBezTo>
                      <a:pt x="16944" y="3644"/>
                      <a:pt x="21600" y="11145"/>
                      <a:pt x="21600" y="19356"/>
                    </a:cubicBezTo>
                    <a:cubicBezTo>
                      <a:pt x="21600" y="27020"/>
                      <a:pt x="17538" y="34111"/>
                      <a:pt x="10926" y="37988"/>
                    </a:cubicBezTo>
                    <a:lnTo>
                      <a:pt x="0" y="19356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52" name="Object 28"/>
              <p:cNvGraphicFramePr>
                <a:graphicFrameLocks noChangeAspect="1"/>
              </p:cNvGraphicFramePr>
              <p:nvPr/>
            </p:nvGraphicFramePr>
            <p:xfrm>
              <a:off x="1824" y="2784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3" name="公式" r:id="rId8" imgW="330200" imgH="241300" progId="Equation.3">
                      <p:embed/>
                    </p:oleObj>
                  </mc:Choice>
                  <mc:Fallback>
                    <p:oleObj name="公式" r:id="rId8" imgW="330200" imgH="241300" progId="Equation.3">
                      <p:embed/>
                      <p:pic>
                        <p:nvPicPr>
                          <p:cNvPr id="0" name="Picture 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784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29"/>
            <p:cNvGrpSpPr/>
            <p:nvPr/>
          </p:nvGrpSpPr>
          <p:grpSpPr bwMode="auto">
            <a:xfrm>
              <a:off x="384" y="1352"/>
              <a:ext cx="1776" cy="760"/>
              <a:chOff x="576" y="2456"/>
              <a:chExt cx="1776" cy="760"/>
            </a:xfrm>
          </p:grpSpPr>
          <p:sp>
            <p:nvSpPr>
              <p:cNvPr id="26654" name="Line 3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672" cy="288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Line 31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576" cy="24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6" name="Line 32"/>
              <p:cNvSpPr>
                <a:spLocks noChangeShapeType="1"/>
              </p:cNvSpPr>
              <p:nvPr/>
            </p:nvSpPr>
            <p:spPr bwMode="auto">
              <a:xfrm flipV="1">
                <a:off x="1680" y="2928"/>
                <a:ext cx="672" cy="28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7" name="Text Box 33"/>
              <p:cNvSpPr txBox="1">
                <a:spLocks noChangeArrowheads="1"/>
              </p:cNvSpPr>
              <p:nvPr/>
            </p:nvSpPr>
            <p:spPr bwMode="auto">
              <a:xfrm>
                <a:off x="576" y="2456"/>
                <a:ext cx="672" cy="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9" name="Group 34"/>
            <p:cNvGrpSpPr/>
            <p:nvPr/>
          </p:nvGrpSpPr>
          <p:grpSpPr bwMode="auto">
            <a:xfrm>
              <a:off x="588" y="977"/>
              <a:ext cx="1572" cy="847"/>
              <a:chOff x="780" y="2081"/>
              <a:chExt cx="1572" cy="847"/>
            </a:xfrm>
          </p:grpSpPr>
          <p:grpSp>
            <p:nvGrpSpPr>
              <p:cNvPr id="10" name="Group 35"/>
              <p:cNvGrpSpPr/>
              <p:nvPr/>
            </p:nvGrpSpPr>
            <p:grpSpPr bwMode="auto">
              <a:xfrm>
                <a:off x="1008" y="2352"/>
                <a:ext cx="1344" cy="576"/>
                <a:chOff x="864" y="2112"/>
                <a:chExt cx="1344" cy="576"/>
              </a:xfrm>
            </p:grpSpPr>
            <p:sp>
              <p:nvSpPr>
                <p:cNvPr id="26660" name="Line 36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1344" cy="57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1" name="Line 37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576" cy="24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62" name="Text Box 38"/>
              <p:cNvSpPr txBox="1">
                <a:spLocks noChangeArrowheads="1"/>
              </p:cNvSpPr>
              <p:nvPr/>
            </p:nvSpPr>
            <p:spPr bwMode="auto">
              <a:xfrm>
                <a:off x="780" y="2081"/>
                <a:ext cx="948" cy="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1" name="Group 39"/>
            <p:cNvGrpSpPr/>
            <p:nvPr/>
          </p:nvGrpSpPr>
          <p:grpSpPr bwMode="auto">
            <a:xfrm>
              <a:off x="1392" y="1536"/>
              <a:ext cx="192" cy="288"/>
              <a:chOff x="1584" y="2640"/>
              <a:chExt cx="192" cy="288"/>
            </a:xfrm>
          </p:grpSpPr>
          <p:sp>
            <p:nvSpPr>
              <p:cNvPr id="26664" name="Line 40"/>
              <p:cNvSpPr>
                <a:spLocks noChangeShapeType="1"/>
              </p:cNvSpPr>
              <p:nvPr/>
            </p:nvSpPr>
            <p:spPr bwMode="auto">
              <a:xfrm flipH="1">
                <a:off x="1584" y="2640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65" name="Line 41"/>
              <p:cNvSpPr>
                <a:spLocks noChangeShapeType="1"/>
              </p:cNvSpPr>
              <p:nvPr/>
            </p:nvSpPr>
            <p:spPr bwMode="auto">
              <a:xfrm>
                <a:off x="1584" y="2832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29200" y="898525"/>
            <a:ext cx="35052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   计算波程差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105400" y="1889125"/>
          <a:ext cx="2438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3" imgW="1790700" imgH="279400" progId="Equation.3">
                  <p:embed/>
                </p:oleObj>
              </mc:Choice>
              <mc:Fallback>
                <p:oleObj name="Equation" r:id="rId3" imgW="1790700" imgH="279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89125"/>
                        <a:ext cx="24384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620000" y="1600200"/>
          <a:ext cx="7191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公式" r:id="rId5" imgW="406400" imgH="609600" progId="Equation.3">
                  <p:embed/>
                </p:oleObj>
              </mc:Choice>
              <mc:Fallback>
                <p:oleObj name="公式" r:id="rId5" imgW="406400" imgH="60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00200"/>
                        <a:ext cx="719138" cy="990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105400" y="2794000"/>
          <a:ext cx="3200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公式" r:id="rId7" imgW="2159000" imgH="609600" progId="Equation.3">
                  <p:embed/>
                </p:oleObj>
              </mc:Choice>
              <mc:Fallback>
                <p:oleObj name="公式" r:id="rId7" imgW="2159000" imgH="60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94000"/>
                        <a:ext cx="32004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029200" y="3962400"/>
          <a:ext cx="2362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公式" r:id="rId9" imgW="1371600" imgH="317500" progId="Equation.3">
                  <p:embed/>
                </p:oleObj>
              </mc:Choice>
              <mc:Fallback>
                <p:oleObj name="公式" r:id="rId9" imgW="1371600" imgH="317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62400"/>
                        <a:ext cx="2362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685800" y="1066800"/>
            <a:ext cx="4038600" cy="2590800"/>
            <a:chOff x="240" y="1007"/>
            <a:chExt cx="2640" cy="1729"/>
          </a:xfrm>
        </p:grpSpPr>
        <p:grpSp>
          <p:nvGrpSpPr>
            <p:cNvPr id="3" name="Group 8"/>
            <p:cNvGrpSpPr/>
            <p:nvPr/>
          </p:nvGrpSpPr>
          <p:grpSpPr bwMode="auto">
            <a:xfrm>
              <a:off x="240" y="1056"/>
              <a:ext cx="2640" cy="1680"/>
              <a:chOff x="240" y="1056"/>
              <a:chExt cx="2640" cy="1680"/>
            </a:xfrm>
          </p:grpSpPr>
          <p:grpSp>
            <p:nvGrpSpPr>
              <p:cNvPr id="4" name="Group 9"/>
              <p:cNvGrpSpPr/>
              <p:nvPr/>
            </p:nvGrpSpPr>
            <p:grpSpPr bwMode="auto">
              <a:xfrm>
                <a:off x="240" y="1056"/>
                <a:ext cx="2640" cy="1680"/>
                <a:chOff x="240" y="1056"/>
                <a:chExt cx="2640" cy="1680"/>
              </a:xfrm>
            </p:grpSpPr>
            <p:sp>
              <p:nvSpPr>
                <p:cNvPr id="276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40" y="1056"/>
                  <a:ext cx="2592" cy="168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59" name="Rectangle 11" descr="横虚线"/>
                <p:cNvSpPr>
                  <a:spLocks noChangeArrowheads="1"/>
                </p:cNvSpPr>
                <p:nvPr/>
              </p:nvSpPr>
              <p:spPr bwMode="auto">
                <a:xfrm>
                  <a:off x="336" y="2112"/>
                  <a:ext cx="2016" cy="528"/>
                </a:xfrm>
                <a:prstGeom prst="rect">
                  <a:avLst/>
                </a:prstGeom>
                <a:pattFill prst="dashHorz">
                  <a:fgClr>
                    <a:srgbClr val="12D4EE"/>
                  </a:fgClr>
                  <a:bgClr>
                    <a:srgbClr val="FFFFFF"/>
                  </a:bgClr>
                </a:pattFill>
                <a:ln w="12700">
                  <a:solidFill>
                    <a:schemeClr val="tx2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0" name="AutoShape 12"/>
                <p:cNvSpPr>
                  <a:spLocks noChangeArrowheads="1"/>
                </p:cNvSpPr>
                <p:nvPr/>
              </p:nvSpPr>
              <p:spPr bwMode="auto">
                <a:xfrm>
                  <a:off x="2208" y="1920"/>
                  <a:ext cx="96" cy="192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B8C2DA"/>
                    </a:gs>
                    <a:gs pos="50000">
                      <a:srgbClr val="B8C2DA">
                        <a:gamma/>
                        <a:shade val="66275"/>
                        <a:invGamma/>
                      </a:srgbClr>
                    </a:gs>
                    <a:gs pos="100000">
                      <a:srgbClr val="B8C2DA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6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45" y="2083"/>
                  <a:ext cx="671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fontAlgn="t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76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35" y="1382"/>
                  <a:ext cx="745" cy="3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t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7663" name="Line 15"/>
                <p:cNvSpPr>
                  <a:spLocks noChangeShapeType="1"/>
                </p:cNvSpPr>
                <p:nvPr/>
              </p:nvSpPr>
              <p:spPr bwMode="auto">
                <a:xfrm>
                  <a:off x="2496" y="187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F3399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7664" name="Object 16"/>
                <p:cNvGraphicFramePr>
                  <a:graphicFrameLocks noChangeAspect="1"/>
                </p:cNvGraphicFramePr>
                <p:nvPr/>
              </p:nvGraphicFramePr>
              <p:xfrm>
                <a:off x="2520" y="1872"/>
                <a:ext cx="16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88" name="Equation" r:id="rId11" imgW="177800" imgH="253365" progId="Equation.3">
                        <p:embed/>
                      </p:oleObj>
                    </mc:Choice>
                    <mc:Fallback>
                      <p:oleObj name="Equation" r:id="rId11" imgW="177800" imgH="253365" progId="Equation.3">
                        <p:embed/>
                        <p:pic>
                          <p:nvPicPr>
                            <p:cNvPr id="0" name="Picture 11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20" y="1872"/>
                              <a:ext cx="168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665" name="AutoShape 17"/>
                <p:cNvSpPr>
                  <a:spLocks noChangeArrowheads="1"/>
                </p:cNvSpPr>
                <p:nvPr/>
              </p:nvSpPr>
              <p:spPr bwMode="auto">
                <a:xfrm rot="-9398369">
                  <a:off x="2064" y="1632"/>
                  <a:ext cx="190" cy="366"/>
                </a:xfrm>
                <a:prstGeom prst="moon">
                  <a:avLst>
                    <a:gd name="adj" fmla="val 45208"/>
                  </a:avLst>
                </a:prstGeom>
                <a:gradFill rotWithShape="0">
                  <a:gsLst>
                    <a:gs pos="0">
                      <a:schemeClr val="tx1"/>
                    </a:gs>
                    <a:gs pos="50000">
                      <a:schemeClr val="bg1"/>
                    </a:gs>
                    <a:gs pos="100000">
                      <a:schemeClr val="tx1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6" name="Line 18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7" name="Line 19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0"/>
            <p:cNvGrpSpPr/>
            <p:nvPr/>
          </p:nvGrpSpPr>
          <p:grpSpPr bwMode="auto">
            <a:xfrm>
              <a:off x="1488" y="1268"/>
              <a:ext cx="816" cy="844"/>
              <a:chOff x="1680" y="2372"/>
              <a:chExt cx="816" cy="844"/>
            </a:xfrm>
          </p:grpSpPr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 flipV="1">
                <a:off x="1680" y="2736"/>
                <a:ext cx="192" cy="48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Text Box 22"/>
              <p:cNvSpPr txBox="1">
                <a:spLocks noChangeArrowheads="1"/>
              </p:cNvSpPr>
              <p:nvPr/>
            </p:nvSpPr>
            <p:spPr bwMode="auto">
              <a:xfrm>
                <a:off x="1773" y="2372"/>
                <a:ext cx="723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V="1">
              <a:off x="1728" y="1824"/>
              <a:ext cx="432" cy="192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 rot="978494">
              <a:off x="2153" y="1877"/>
              <a:ext cx="149" cy="55"/>
            </a:xfrm>
            <a:prstGeom prst="rect">
              <a:avLst/>
            </a:prstGeom>
            <a:gradFill rotWithShape="0">
              <a:gsLst>
                <a:gs pos="0">
                  <a:srgbClr val="B8C2DA"/>
                </a:gs>
                <a:gs pos="50000">
                  <a:srgbClr val="B8C2DA">
                    <a:gamma/>
                    <a:shade val="66275"/>
                    <a:invGamma/>
                  </a:srgbClr>
                </a:gs>
                <a:gs pos="100000">
                  <a:srgbClr val="B8C2DA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5"/>
            <p:cNvGrpSpPr/>
            <p:nvPr/>
          </p:nvGrpSpPr>
          <p:grpSpPr bwMode="auto">
            <a:xfrm>
              <a:off x="912" y="1930"/>
              <a:ext cx="1104" cy="182"/>
              <a:chOff x="1104" y="3034"/>
              <a:chExt cx="1104" cy="182"/>
            </a:xfrm>
          </p:grpSpPr>
          <p:sp>
            <p:nvSpPr>
              <p:cNvPr id="27674" name="Arc 26"/>
              <p:cNvSpPr/>
              <p:nvPr/>
            </p:nvSpPr>
            <p:spPr bwMode="auto">
              <a:xfrm>
                <a:off x="1920" y="312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8D1B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5" name="Arc 27"/>
              <p:cNvSpPr/>
              <p:nvPr/>
            </p:nvSpPr>
            <p:spPr bwMode="auto">
              <a:xfrm flipH="1">
                <a:off x="1440" y="3127"/>
                <a:ext cx="48" cy="89"/>
              </a:xfrm>
              <a:custGeom>
                <a:avLst/>
                <a:gdLst>
                  <a:gd name="G0" fmla="+- 0 0 0"/>
                  <a:gd name="G1" fmla="+- 20055 0 0"/>
                  <a:gd name="G2" fmla="+- 21600 0 0"/>
                  <a:gd name="T0" fmla="*/ 8022 w 21600"/>
                  <a:gd name="T1" fmla="*/ 0 h 20055"/>
                  <a:gd name="T2" fmla="*/ 21600 w 21600"/>
                  <a:gd name="T3" fmla="*/ 20055 h 20055"/>
                  <a:gd name="T4" fmla="*/ 0 w 21600"/>
                  <a:gd name="T5" fmla="*/ 20055 h 20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055" fill="none" extrusionOk="0">
                    <a:moveTo>
                      <a:pt x="8022" y="-1"/>
                    </a:moveTo>
                    <a:cubicBezTo>
                      <a:pt x="16222" y="3280"/>
                      <a:pt x="21600" y="11222"/>
                      <a:pt x="21600" y="20055"/>
                    </a:cubicBezTo>
                  </a:path>
                  <a:path w="21600" h="20055" stroke="0" extrusionOk="0">
                    <a:moveTo>
                      <a:pt x="8022" y="-1"/>
                    </a:moveTo>
                    <a:cubicBezTo>
                      <a:pt x="16222" y="3280"/>
                      <a:pt x="21600" y="11222"/>
                      <a:pt x="21600" y="20055"/>
                    </a:cubicBezTo>
                    <a:lnTo>
                      <a:pt x="0" y="20055"/>
                    </a:lnTo>
                    <a:close/>
                  </a:path>
                </a:pathLst>
              </a:custGeom>
              <a:noFill/>
              <a:ln w="28575">
                <a:solidFill>
                  <a:srgbClr val="8D1B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76" name="Object 28"/>
              <p:cNvGraphicFramePr>
                <a:graphicFrameLocks noChangeAspect="1"/>
              </p:cNvGraphicFramePr>
              <p:nvPr/>
            </p:nvGraphicFramePr>
            <p:xfrm>
              <a:off x="2016" y="3034"/>
              <a:ext cx="19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9" name="公式" r:id="rId13" imgW="203200" imgH="190500" progId="Equation.3">
                      <p:embed/>
                    </p:oleObj>
                  </mc:Choice>
                  <mc:Fallback>
                    <p:oleObj name="公式" r:id="rId13" imgW="203200" imgH="190500" progId="Equation.3">
                      <p:embed/>
                      <p:pic>
                        <p:nvPicPr>
                          <p:cNvPr id="0" name="Picture 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034"/>
                            <a:ext cx="192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7" name="Object 29"/>
              <p:cNvGraphicFramePr>
                <a:graphicFrameLocks noChangeAspect="1"/>
              </p:cNvGraphicFramePr>
              <p:nvPr/>
            </p:nvGraphicFramePr>
            <p:xfrm>
              <a:off x="1104" y="3034"/>
              <a:ext cx="19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0" name="公式" r:id="rId15" imgW="203200" imgH="190500" progId="Equation.3">
                      <p:embed/>
                    </p:oleObj>
                  </mc:Choice>
                  <mc:Fallback>
                    <p:oleObj name="公式" r:id="rId15" imgW="203200" imgH="190500" progId="Equation.3">
                      <p:embed/>
                      <p:pic>
                        <p:nvPicPr>
                          <p:cNvPr id="0" name="Picture 1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034"/>
                            <a:ext cx="192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30"/>
            <p:cNvGrpSpPr/>
            <p:nvPr/>
          </p:nvGrpSpPr>
          <p:grpSpPr bwMode="auto">
            <a:xfrm>
              <a:off x="1632" y="1680"/>
              <a:ext cx="336" cy="240"/>
              <a:chOff x="1824" y="2784"/>
              <a:chExt cx="336" cy="240"/>
            </a:xfrm>
          </p:grpSpPr>
          <p:sp>
            <p:nvSpPr>
              <p:cNvPr id="27679" name="Arc 31"/>
              <p:cNvSpPr/>
              <p:nvPr/>
            </p:nvSpPr>
            <p:spPr bwMode="auto">
              <a:xfrm rot="10800000" flipV="1">
                <a:off x="2112" y="2832"/>
                <a:ext cx="48" cy="192"/>
              </a:xfrm>
              <a:custGeom>
                <a:avLst/>
                <a:gdLst>
                  <a:gd name="G0" fmla="+- 0 0 0"/>
                  <a:gd name="G1" fmla="+- 19356 0 0"/>
                  <a:gd name="G2" fmla="+- 21600 0 0"/>
                  <a:gd name="T0" fmla="*/ 9587 w 21600"/>
                  <a:gd name="T1" fmla="*/ 0 h 37989"/>
                  <a:gd name="T2" fmla="*/ 10927 w 21600"/>
                  <a:gd name="T3" fmla="*/ 37989 h 37989"/>
                  <a:gd name="T4" fmla="*/ 0 w 21600"/>
                  <a:gd name="T5" fmla="*/ 19356 h 37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7989" fill="none" extrusionOk="0">
                    <a:moveTo>
                      <a:pt x="9586" y="0"/>
                    </a:moveTo>
                    <a:cubicBezTo>
                      <a:pt x="16944" y="3644"/>
                      <a:pt x="21600" y="11145"/>
                      <a:pt x="21600" y="19356"/>
                    </a:cubicBezTo>
                    <a:cubicBezTo>
                      <a:pt x="21600" y="27020"/>
                      <a:pt x="17538" y="34111"/>
                      <a:pt x="10926" y="37988"/>
                    </a:cubicBezTo>
                  </a:path>
                  <a:path w="21600" h="37989" stroke="0" extrusionOk="0">
                    <a:moveTo>
                      <a:pt x="9586" y="0"/>
                    </a:moveTo>
                    <a:cubicBezTo>
                      <a:pt x="16944" y="3644"/>
                      <a:pt x="21600" y="11145"/>
                      <a:pt x="21600" y="19356"/>
                    </a:cubicBezTo>
                    <a:cubicBezTo>
                      <a:pt x="21600" y="27020"/>
                      <a:pt x="17538" y="34111"/>
                      <a:pt x="10926" y="37988"/>
                    </a:cubicBezTo>
                    <a:lnTo>
                      <a:pt x="0" y="19356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80" name="Object 32"/>
              <p:cNvGraphicFramePr>
                <a:graphicFrameLocks noChangeAspect="1"/>
              </p:cNvGraphicFramePr>
              <p:nvPr/>
            </p:nvGraphicFramePr>
            <p:xfrm>
              <a:off x="1824" y="2784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1" name="公式" r:id="rId16" imgW="330200" imgH="241300" progId="Equation.3">
                      <p:embed/>
                    </p:oleObj>
                  </mc:Choice>
                  <mc:Fallback>
                    <p:oleObj name="公式" r:id="rId16" imgW="330200" imgH="241300" progId="Equation.3">
                      <p:embed/>
                      <p:pic>
                        <p:nvPicPr>
                          <p:cNvPr id="0" name="Picture 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784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33"/>
            <p:cNvGrpSpPr/>
            <p:nvPr/>
          </p:nvGrpSpPr>
          <p:grpSpPr bwMode="auto">
            <a:xfrm>
              <a:off x="384" y="1382"/>
              <a:ext cx="1776" cy="730"/>
              <a:chOff x="576" y="2486"/>
              <a:chExt cx="1776" cy="730"/>
            </a:xfrm>
          </p:grpSpPr>
          <p:sp>
            <p:nvSpPr>
              <p:cNvPr id="27682" name="Line 3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672" cy="288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3" name="Line 35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576" cy="24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4" name="Line 36"/>
              <p:cNvSpPr>
                <a:spLocks noChangeShapeType="1"/>
              </p:cNvSpPr>
              <p:nvPr/>
            </p:nvSpPr>
            <p:spPr bwMode="auto">
              <a:xfrm flipV="1">
                <a:off x="1680" y="2928"/>
                <a:ext cx="672" cy="28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Text Box 37"/>
              <p:cNvSpPr txBox="1">
                <a:spLocks noChangeArrowheads="1"/>
              </p:cNvSpPr>
              <p:nvPr/>
            </p:nvSpPr>
            <p:spPr bwMode="auto">
              <a:xfrm>
                <a:off x="576" y="2486"/>
                <a:ext cx="672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9" name="Group 38"/>
            <p:cNvGrpSpPr/>
            <p:nvPr/>
          </p:nvGrpSpPr>
          <p:grpSpPr bwMode="auto">
            <a:xfrm>
              <a:off x="588" y="1007"/>
              <a:ext cx="1572" cy="817"/>
              <a:chOff x="780" y="2111"/>
              <a:chExt cx="1572" cy="817"/>
            </a:xfrm>
          </p:grpSpPr>
          <p:grpSp>
            <p:nvGrpSpPr>
              <p:cNvPr id="10" name="Group 39"/>
              <p:cNvGrpSpPr/>
              <p:nvPr/>
            </p:nvGrpSpPr>
            <p:grpSpPr bwMode="auto">
              <a:xfrm>
                <a:off x="1008" y="2352"/>
                <a:ext cx="1344" cy="576"/>
                <a:chOff x="864" y="2112"/>
                <a:chExt cx="1344" cy="576"/>
              </a:xfrm>
            </p:grpSpPr>
            <p:sp>
              <p:nvSpPr>
                <p:cNvPr id="27688" name="Line 40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1344" cy="57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9" name="Line 41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576" cy="24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90" name="Text Box 42"/>
              <p:cNvSpPr txBox="1">
                <a:spLocks noChangeArrowheads="1"/>
              </p:cNvSpPr>
              <p:nvPr/>
            </p:nvSpPr>
            <p:spPr bwMode="auto">
              <a:xfrm>
                <a:off x="780" y="2111"/>
                <a:ext cx="948" cy="3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1" name="Group 43"/>
            <p:cNvGrpSpPr/>
            <p:nvPr/>
          </p:nvGrpSpPr>
          <p:grpSpPr bwMode="auto">
            <a:xfrm>
              <a:off x="1392" y="1536"/>
              <a:ext cx="192" cy="288"/>
              <a:chOff x="1584" y="2640"/>
              <a:chExt cx="192" cy="288"/>
            </a:xfrm>
          </p:grpSpPr>
          <p:sp>
            <p:nvSpPr>
              <p:cNvPr id="27692" name="Line 44"/>
              <p:cNvSpPr>
                <a:spLocks noChangeShapeType="1"/>
              </p:cNvSpPr>
              <p:nvPr/>
            </p:nvSpPr>
            <p:spPr bwMode="auto">
              <a:xfrm flipH="1">
                <a:off x="1584" y="2640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3" name="Line 45"/>
              <p:cNvSpPr>
                <a:spLocks noChangeShapeType="1"/>
              </p:cNvSpPr>
              <p:nvPr/>
            </p:nvSpPr>
            <p:spPr bwMode="auto">
              <a:xfrm>
                <a:off x="1584" y="2832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7694" name="Object 46"/>
          <p:cNvGraphicFramePr>
            <a:graphicFrameLocks noChangeAspect="1"/>
          </p:cNvGraphicFramePr>
          <p:nvPr/>
        </p:nvGraphicFramePr>
        <p:xfrm>
          <a:off x="609600" y="4572000"/>
          <a:ext cx="3962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18" imgW="3175000" imgH="723900" progId="Equation.3">
                  <p:embed/>
                </p:oleObj>
              </mc:Choice>
              <mc:Fallback>
                <p:oleObj name="Equation" r:id="rId18" imgW="3175000" imgH="723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39624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0"/>
          <p:cNvGrpSpPr/>
          <p:nvPr/>
        </p:nvGrpSpPr>
        <p:grpSpPr bwMode="auto">
          <a:xfrm>
            <a:off x="4918075" y="4730750"/>
            <a:ext cx="2778125" cy="579438"/>
            <a:chOff x="3264" y="2980"/>
            <a:chExt cx="1750" cy="365"/>
          </a:xfrm>
        </p:grpSpPr>
        <p:sp>
          <p:nvSpPr>
            <p:cNvPr id="27696" name="Text Box 48"/>
            <p:cNvSpPr txBox="1">
              <a:spLocks noChangeArrowheads="1"/>
            </p:cNvSpPr>
            <p:nvPr/>
          </p:nvSpPr>
          <p:spPr bwMode="auto">
            <a:xfrm>
              <a:off x="3264" y="2980"/>
              <a:ext cx="104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fontAlgn="t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极大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时</a:t>
              </a:r>
            </a:p>
          </p:txBody>
        </p:sp>
        <p:graphicFrame>
          <p:nvGraphicFramePr>
            <p:cNvPr id="27697" name="Object 49"/>
            <p:cNvGraphicFramePr>
              <a:graphicFrameLocks noChangeAspect="1"/>
            </p:cNvGraphicFramePr>
            <p:nvPr/>
          </p:nvGraphicFramePr>
          <p:xfrm>
            <a:off x="4176" y="3072"/>
            <a:ext cx="83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" name="Equation" r:id="rId20" imgW="989965" imgH="279400" progId="Equation.3">
                    <p:embed/>
                  </p:oleObj>
                </mc:Choice>
                <mc:Fallback>
                  <p:oleObj name="Equation" r:id="rId20" imgW="989965" imgH="2794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072"/>
                          <a:ext cx="83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 descr="Young's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84313"/>
            <a:ext cx="4597400" cy="2597150"/>
          </a:xfrm>
          <a:prstGeom prst="rect">
            <a:avLst/>
          </a:prstGeom>
          <a:noFill/>
        </p:spPr>
      </p:pic>
      <p:sp>
        <p:nvSpPr>
          <p:cNvPr id="58375" name="TextBox 66"/>
          <p:cNvSpPr txBox="1">
            <a:spLocks noChangeArrowheads="1"/>
          </p:cNvSpPr>
          <p:nvPr/>
        </p:nvSpPr>
        <p:spPr bwMode="auto">
          <a:xfrm>
            <a:off x="5429256" y="1357298"/>
            <a:ext cx="3492500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kern="1900" spc="170" dirty="0">
                <a:latin typeface="宋体" panose="02010600030101010101" pitchFamily="2" charset="-122"/>
                <a:ea typeface="宋体" panose="02010600030101010101" pitchFamily="2" charset="-122"/>
              </a:rPr>
              <a:t>将同一光源发出的光</a:t>
            </a:r>
            <a:r>
              <a:rPr lang="en-US" altLang="zh-CN" sz="2800" b="1" kern="1900" spc="17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kern="1900" spc="17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频率相同</a:t>
            </a:r>
            <a:r>
              <a:rPr lang="en-US" altLang="zh-CN" sz="2800" b="1" kern="1900" spc="17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kern="1900" spc="170" dirty="0">
                <a:latin typeface="宋体" panose="02010600030101010101" pitchFamily="2" charset="-122"/>
                <a:ea typeface="宋体" panose="02010600030101010101" pitchFamily="2" charset="-122"/>
              </a:rPr>
              <a:t>通过一个狭缝（</a:t>
            </a:r>
            <a:r>
              <a:rPr lang="zh-CN" altLang="en-US" sz="2800" b="1" kern="1900" spc="17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振动方向一致</a:t>
            </a:r>
            <a:r>
              <a:rPr lang="zh-CN" altLang="en-US" sz="2800" b="1" kern="1900" spc="170" dirty="0">
                <a:latin typeface="宋体" panose="02010600030101010101" pitchFamily="2" charset="-122"/>
                <a:ea typeface="宋体" panose="02010600030101010101" pitchFamily="2" charset="-122"/>
              </a:rPr>
              <a:t>）再通过一与单缝平行的双缝（</a:t>
            </a:r>
            <a:r>
              <a:rPr lang="zh-CN" altLang="en-US" sz="2800" b="1" kern="1900" spc="17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相干光源</a:t>
            </a:r>
            <a:r>
              <a:rPr lang="zh-CN" altLang="en-US" sz="2800" b="1" kern="1900" spc="17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4" cstate="print"/>
          <a:srcRect t="33276" b="32961"/>
          <a:stretch>
            <a:fillRect/>
          </a:stretch>
        </p:blipFill>
        <p:spPr bwMode="auto">
          <a:xfrm>
            <a:off x="1214414" y="4500570"/>
            <a:ext cx="58324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15616" y="116632"/>
            <a:ext cx="57150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杨氏双缝干涉实验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181600" y="1033463"/>
          <a:ext cx="251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Equation" r:id="rId3" imgW="1714500" imgH="609600" progId="Equation.3">
                  <p:embed/>
                </p:oleObj>
              </mc:Choice>
              <mc:Fallback>
                <p:oleObj name="Equation" r:id="rId3" imgW="1714500" imgH="60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033463"/>
                        <a:ext cx="2514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400800" y="2054225"/>
          <a:ext cx="2209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公式" r:id="rId5" imgW="1447800" imgH="609600" progId="Equation.3">
                  <p:embed/>
                </p:oleObj>
              </mc:Choice>
              <mc:Fallback>
                <p:oleObj name="公式" r:id="rId5" imgW="1447800" imgH="60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54225"/>
                        <a:ext cx="22098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660525" y="3238500"/>
          <a:ext cx="490855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7" imgW="1981200" imgH="419100" progId="Equation.3">
                  <p:embed/>
                </p:oleObj>
              </mc:Choice>
              <mc:Fallback>
                <p:oleObj name="Equation" r:id="rId7" imgW="19812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238500"/>
                        <a:ext cx="490855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4191000" y="2282825"/>
            <a:ext cx="1905000" cy="579438"/>
            <a:chOff x="2448" y="2022"/>
            <a:chExt cx="1207" cy="317"/>
          </a:xfrm>
        </p:grpSpPr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3024" y="2064"/>
            <a:ext cx="63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1" name="公式" r:id="rId9" imgW="508000" imgH="254000" progId="Equation.3">
                    <p:embed/>
                  </p:oleObj>
                </mc:Choice>
                <mc:Fallback>
                  <p:oleObj name="公式" r:id="rId9" imgW="508000" imgH="2540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064"/>
                          <a:ext cx="63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2448" y="2022"/>
              <a:ext cx="747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取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56"/>
          <p:cNvGrpSpPr/>
          <p:nvPr/>
        </p:nvGrpSpPr>
        <p:grpSpPr bwMode="auto">
          <a:xfrm>
            <a:off x="1066800" y="4419600"/>
            <a:ext cx="7848600" cy="1844675"/>
            <a:chOff x="672" y="2784"/>
            <a:chExt cx="4944" cy="1162"/>
          </a:xfrm>
        </p:grpSpPr>
        <p:graphicFrame>
          <p:nvGraphicFramePr>
            <p:cNvPr id="28682" name="Object 10"/>
            <p:cNvGraphicFramePr>
              <a:graphicFrameLocks noChangeAspect="1"/>
            </p:cNvGraphicFramePr>
            <p:nvPr/>
          </p:nvGraphicFramePr>
          <p:xfrm>
            <a:off x="4862" y="2881"/>
            <a:ext cx="51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2" name="Equation" r:id="rId11" imgW="419100" imgH="177800" progId="Equation.3">
                    <p:embed/>
                  </p:oleObj>
                </mc:Choice>
                <mc:Fallback>
                  <p:oleObj name="Equation" r:id="rId11" imgW="419100" imgH="1778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" y="2881"/>
                          <a:ext cx="514" cy="29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chemeClr val="bg1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1"/>
            <p:cNvGrpSpPr/>
            <p:nvPr/>
          </p:nvGrpSpPr>
          <p:grpSpPr bwMode="auto">
            <a:xfrm>
              <a:off x="672" y="2784"/>
              <a:ext cx="4944" cy="1162"/>
              <a:chOff x="672" y="2928"/>
              <a:chExt cx="5088" cy="1162"/>
            </a:xfrm>
          </p:grpSpPr>
          <p:sp>
            <p:nvSpPr>
              <p:cNvPr id="28684" name="Text Box 12"/>
              <p:cNvSpPr txBox="1">
                <a:spLocks noChangeArrowheads="1"/>
              </p:cNvSpPr>
              <p:nvPr/>
            </p:nvSpPr>
            <p:spPr bwMode="auto">
              <a:xfrm>
                <a:off x="672" y="2928"/>
                <a:ext cx="5088" cy="11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fontAlgn="t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00"/>
                    </a:solidFill>
                  </a:rPr>
                  <a:t>        </a:t>
                </a:r>
                <a:r>
                  <a:rPr lang="zh-CN" altLang="en-US" sz="3200" b="1" dirty="0">
                    <a:solidFill>
                      <a:srgbClr val="000000"/>
                    </a:solidFill>
                  </a:rPr>
                  <a:t>考虑半波损失时，附加波程差取          均可，符号不同，   取值不同，对问题实质无影响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  <p:graphicFrame>
            <p:nvGraphicFramePr>
              <p:cNvPr id="28685" name="Object 13"/>
              <p:cNvGraphicFramePr>
                <a:graphicFrameLocks noChangeAspect="1"/>
              </p:cNvGraphicFramePr>
              <p:nvPr/>
            </p:nvGraphicFramePr>
            <p:xfrm>
              <a:off x="2784" y="3360"/>
              <a:ext cx="241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3" name="Equation" r:id="rId13" imgW="127000" imgH="177165" progId="Equation.3">
                      <p:embed/>
                    </p:oleObj>
                  </mc:Choice>
                  <mc:Fallback>
                    <p:oleObj name="Equation" r:id="rId13" imgW="127000" imgH="177165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360"/>
                            <a:ext cx="241" cy="3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4"/>
          <p:cNvGrpSpPr/>
          <p:nvPr/>
        </p:nvGrpSpPr>
        <p:grpSpPr bwMode="auto">
          <a:xfrm>
            <a:off x="457200" y="3917950"/>
            <a:ext cx="1981200" cy="1143000"/>
            <a:chOff x="432" y="1488"/>
            <a:chExt cx="1248" cy="720"/>
          </a:xfrm>
        </p:grpSpPr>
        <p:sp>
          <p:nvSpPr>
            <p:cNvPr id="28687" name="AutoShape 15"/>
            <p:cNvSpPr>
              <a:spLocks noChangeArrowheads="1"/>
            </p:cNvSpPr>
            <p:nvPr/>
          </p:nvSpPr>
          <p:spPr bwMode="auto">
            <a:xfrm>
              <a:off x="432" y="1488"/>
              <a:ext cx="960" cy="720"/>
            </a:xfrm>
            <a:prstGeom prst="irregularSeal1">
              <a:avLst/>
            </a:prstGeom>
            <a:solidFill>
              <a:srgbClr val="FFDDFF"/>
            </a:soli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628" y="1632"/>
              <a:ext cx="105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</a:rPr>
                <a:t>注意</a:t>
              </a: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762000" y="960438"/>
            <a:ext cx="3581400" cy="2316162"/>
            <a:chOff x="240" y="984"/>
            <a:chExt cx="2640" cy="1752"/>
          </a:xfrm>
        </p:grpSpPr>
        <p:grpSp>
          <p:nvGrpSpPr>
            <p:cNvPr id="7" name="Group 18"/>
            <p:cNvGrpSpPr/>
            <p:nvPr/>
          </p:nvGrpSpPr>
          <p:grpSpPr bwMode="auto">
            <a:xfrm>
              <a:off x="240" y="1056"/>
              <a:ext cx="2640" cy="1680"/>
              <a:chOff x="240" y="1056"/>
              <a:chExt cx="2640" cy="1680"/>
            </a:xfrm>
          </p:grpSpPr>
          <p:grpSp>
            <p:nvGrpSpPr>
              <p:cNvPr id="8" name="Group 19"/>
              <p:cNvGrpSpPr/>
              <p:nvPr/>
            </p:nvGrpSpPr>
            <p:grpSpPr bwMode="auto">
              <a:xfrm>
                <a:off x="240" y="1056"/>
                <a:ext cx="2640" cy="1680"/>
                <a:chOff x="240" y="1056"/>
                <a:chExt cx="2640" cy="1680"/>
              </a:xfrm>
            </p:grpSpPr>
            <p:sp>
              <p:nvSpPr>
                <p:cNvPr id="28692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" y="1056"/>
                  <a:ext cx="2592" cy="168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3" name="Rectangle 21" descr="横虚线"/>
                <p:cNvSpPr>
                  <a:spLocks noChangeArrowheads="1"/>
                </p:cNvSpPr>
                <p:nvPr/>
              </p:nvSpPr>
              <p:spPr bwMode="auto">
                <a:xfrm>
                  <a:off x="336" y="2112"/>
                  <a:ext cx="2016" cy="528"/>
                </a:xfrm>
                <a:prstGeom prst="rect">
                  <a:avLst/>
                </a:prstGeom>
                <a:pattFill prst="dashHorz">
                  <a:fgClr>
                    <a:srgbClr val="12D4EE"/>
                  </a:fgClr>
                  <a:bgClr>
                    <a:srgbClr val="FFFFFF"/>
                  </a:bgClr>
                </a:pattFill>
                <a:ln w="12700">
                  <a:solidFill>
                    <a:schemeClr val="tx2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4" name="AutoShape 22"/>
                <p:cNvSpPr>
                  <a:spLocks noChangeArrowheads="1"/>
                </p:cNvSpPr>
                <p:nvPr/>
              </p:nvSpPr>
              <p:spPr bwMode="auto">
                <a:xfrm>
                  <a:off x="2208" y="1920"/>
                  <a:ext cx="96" cy="192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B8C2DA"/>
                    </a:gs>
                    <a:gs pos="50000">
                      <a:srgbClr val="B8C2DA">
                        <a:gamma/>
                        <a:shade val="66275"/>
                        <a:invGamma/>
                      </a:srgbClr>
                    </a:gs>
                    <a:gs pos="100000">
                      <a:srgbClr val="B8C2DA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45" y="2060"/>
                  <a:ext cx="671" cy="3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algn="ctr" fontAlgn="t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86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35" y="1359"/>
                  <a:ext cx="745" cy="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t">
                    <a:spcBef>
                      <a:spcPct val="50000"/>
                    </a:spcBef>
                  </a:pPr>
                  <a:r>
                    <a:rPr lang="en-US" altLang="zh-CN" sz="2800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8697" name="Line 25"/>
                <p:cNvSpPr>
                  <a:spLocks noChangeShapeType="1"/>
                </p:cNvSpPr>
                <p:nvPr/>
              </p:nvSpPr>
              <p:spPr bwMode="auto">
                <a:xfrm>
                  <a:off x="2496" y="187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FF3399"/>
                  </a:solidFill>
                  <a:prstDash val="dash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698" name="Object 26"/>
                <p:cNvGraphicFramePr>
                  <a:graphicFrameLocks noChangeAspect="1"/>
                </p:cNvGraphicFramePr>
                <p:nvPr/>
              </p:nvGraphicFramePr>
              <p:xfrm>
                <a:off x="2520" y="1872"/>
                <a:ext cx="16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14" name="Equation" r:id="rId15" imgW="177800" imgH="253365" progId="Equation.3">
                        <p:embed/>
                      </p:oleObj>
                    </mc:Choice>
                    <mc:Fallback>
                      <p:oleObj name="Equation" r:id="rId15" imgW="177800" imgH="253365" progId="Equation.3">
                        <p:embed/>
                        <p:pic>
                          <p:nvPicPr>
                            <p:cNvPr id="0" name="Picture 8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20" y="1872"/>
                              <a:ext cx="168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699" name="AutoShape 27"/>
                <p:cNvSpPr>
                  <a:spLocks noChangeArrowheads="1"/>
                </p:cNvSpPr>
                <p:nvPr/>
              </p:nvSpPr>
              <p:spPr bwMode="auto">
                <a:xfrm rot="-9398369">
                  <a:off x="2064" y="1632"/>
                  <a:ext cx="190" cy="366"/>
                </a:xfrm>
                <a:prstGeom prst="moon">
                  <a:avLst>
                    <a:gd name="adj" fmla="val 45208"/>
                  </a:avLst>
                </a:prstGeom>
                <a:gradFill rotWithShape="0">
                  <a:gsLst>
                    <a:gs pos="0">
                      <a:schemeClr val="tx1"/>
                    </a:gs>
                    <a:gs pos="50000">
                      <a:schemeClr val="bg1"/>
                    </a:gs>
                    <a:gs pos="100000">
                      <a:schemeClr val="tx1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700" name="Line 28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1" name="Line 29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0"/>
            <p:cNvGrpSpPr/>
            <p:nvPr/>
          </p:nvGrpSpPr>
          <p:grpSpPr bwMode="auto">
            <a:xfrm>
              <a:off x="1488" y="1246"/>
              <a:ext cx="816" cy="866"/>
              <a:chOff x="1680" y="2350"/>
              <a:chExt cx="816" cy="866"/>
            </a:xfrm>
          </p:grpSpPr>
          <p:sp>
            <p:nvSpPr>
              <p:cNvPr id="28703" name="Line 31"/>
              <p:cNvSpPr>
                <a:spLocks noChangeShapeType="1"/>
              </p:cNvSpPr>
              <p:nvPr/>
            </p:nvSpPr>
            <p:spPr bwMode="auto">
              <a:xfrm flipV="1">
                <a:off x="1680" y="2736"/>
                <a:ext cx="192" cy="48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4" name="Text Box 32"/>
              <p:cNvSpPr txBox="1">
                <a:spLocks noChangeArrowheads="1"/>
              </p:cNvSpPr>
              <p:nvPr/>
            </p:nvSpPr>
            <p:spPr bwMode="auto">
              <a:xfrm>
                <a:off x="1773" y="2350"/>
                <a:ext cx="723" cy="3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 flipV="1">
              <a:off x="1728" y="1824"/>
              <a:ext cx="432" cy="192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 rot="978494">
              <a:off x="2153" y="1877"/>
              <a:ext cx="149" cy="55"/>
            </a:xfrm>
            <a:prstGeom prst="rect">
              <a:avLst/>
            </a:prstGeom>
            <a:gradFill rotWithShape="0">
              <a:gsLst>
                <a:gs pos="0">
                  <a:srgbClr val="B8C2DA"/>
                </a:gs>
                <a:gs pos="50000">
                  <a:srgbClr val="B8C2DA">
                    <a:gamma/>
                    <a:shade val="66275"/>
                    <a:invGamma/>
                  </a:srgbClr>
                </a:gs>
                <a:gs pos="100000">
                  <a:srgbClr val="B8C2DA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5"/>
            <p:cNvGrpSpPr/>
            <p:nvPr/>
          </p:nvGrpSpPr>
          <p:grpSpPr bwMode="auto">
            <a:xfrm>
              <a:off x="912" y="1930"/>
              <a:ext cx="1104" cy="182"/>
              <a:chOff x="1104" y="3034"/>
              <a:chExt cx="1104" cy="182"/>
            </a:xfrm>
          </p:grpSpPr>
          <p:sp>
            <p:nvSpPr>
              <p:cNvPr id="28708" name="Arc 36"/>
              <p:cNvSpPr/>
              <p:nvPr/>
            </p:nvSpPr>
            <p:spPr bwMode="auto">
              <a:xfrm>
                <a:off x="1920" y="3120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8D1B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9" name="Arc 37"/>
              <p:cNvSpPr/>
              <p:nvPr/>
            </p:nvSpPr>
            <p:spPr bwMode="auto">
              <a:xfrm flipH="1">
                <a:off x="1440" y="3127"/>
                <a:ext cx="48" cy="89"/>
              </a:xfrm>
              <a:custGeom>
                <a:avLst/>
                <a:gdLst>
                  <a:gd name="G0" fmla="+- 0 0 0"/>
                  <a:gd name="G1" fmla="+- 20055 0 0"/>
                  <a:gd name="G2" fmla="+- 21600 0 0"/>
                  <a:gd name="T0" fmla="*/ 8022 w 21600"/>
                  <a:gd name="T1" fmla="*/ 0 h 20055"/>
                  <a:gd name="T2" fmla="*/ 21600 w 21600"/>
                  <a:gd name="T3" fmla="*/ 20055 h 20055"/>
                  <a:gd name="T4" fmla="*/ 0 w 21600"/>
                  <a:gd name="T5" fmla="*/ 20055 h 20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055" fill="none" extrusionOk="0">
                    <a:moveTo>
                      <a:pt x="8022" y="-1"/>
                    </a:moveTo>
                    <a:cubicBezTo>
                      <a:pt x="16222" y="3280"/>
                      <a:pt x="21600" y="11222"/>
                      <a:pt x="21600" y="20055"/>
                    </a:cubicBezTo>
                  </a:path>
                  <a:path w="21600" h="20055" stroke="0" extrusionOk="0">
                    <a:moveTo>
                      <a:pt x="8022" y="-1"/>
                    </a:moveTo>
                    <a:cubicBezTo>
                      <a:pt x="16222" y="3280"/>
                      <a:pt x="21600" y="11222"/>
                      <a:pt x="21600" y="20055"/>
                    </a:cubicBezTo>
                    <a:lnTo>
                      <a:pt x="0" y="20055"/>
                    </a:lnTo>
                    <a:close/>
                  </a:path>
                </a:pathLst>
              </a:custGeom>
              <a:noFill/>
              <a:ln w="28575">
                <a:solidFill>
                  <a:srgbClr val="8D1B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10" name="Object 38"/>
              <p:cNvGraphicFramePr>
                <a:graphicFrameLocks noChangeAspect="1"/>
              </p:cNvGraphicFramePr>
              <p:nvPr/>
            </p:nvGraphicFramePr>
            <p:xfrm>
              <a:off x="2016" y="3034"/>
              <a:ext cx="19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5" name="公式" r:id="rId17" imgW="203200" imgH="190500" progId="Equation.3">
                      <p:embed/>
                    </p:oleObj>
                  </mc:Choice>
                  <mc:Fallback>
                    <p:oleObj name="公式" r:id="rId17" imgW="203200" imgH="190500" progId="Equation.3">
                      <p:embed/>
                      <p:pic>
                        <p:nvPicPr>
                          <p:cNvPr id="0" name="Picture 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034"/>
                            <a:ext cx="192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11" name="Object 39"/>
              <p:cNvGraphicFramePr>
                <a:graphicFrameLocks noChangeAspect="1"/>
              </p:cNvGraphicFramePr>
              <p:nvPr/>
            </p:nvGraphicFramePr>
            <p:xfrm>
              <a:off x="1104" y="3034"/>
              <a:ext cx="19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6" name="公式" r:id="rId19" imgW="203200" imgH="190500" progId="Equation.3">
                      <p:embed/>
                    </p:oleObj>
                  </mc:Choice>
                  <mc:Fallback>
                    <p:oleObj name="公式" r:id="rId19" imgW="203200" imgH="190500" progId="Equation.3">
                      <p:embed/>
                      <p:pic>
                        <p:nvPicPr>
                          <p:cNvPr id="0" name="Picture 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3034"/>
                            <a:ext cx="192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40"/>
            <p:cNvGrpSpPr/>
            <p:nvPr/>
          </p:nvGrpSpPr>
          <p:grpSpPr bwMode="auto">
            <a:xfrm>
              <a:off x="1632" y="1680"/>
              <a:ext cx="336" cy="240"/>
              <a:chOff x="1824" y="2784"/>
              <a:chExt cx="336" cy="240"/>
            </a:xfrm>
          </p:grpSpPr>
          <p:sp>
            <p:nvSpPr>
              <p:cNvPr id="28713" name="Arc 41"/>
              <p:cNvSpPr/>
              <p:nvPr/>
            </p:nvSpPr>
            <p:spPr bwMode="auto">
              <a:xfrm rot="10800000" flipV="1">
                <a:off x="2112" y="2832"/>
                <a:ext cx="48" cy="192"/>
              </a:xfrm>
              <a:custGeom>
                <a:avLst/>
                <a:gdLst>
                  <a:gd name="G0" fmla="+- 0 0 0"/>
                  <a:gd name="G1" fmla="+- 19356 0 0"/>
                  <a:gd name="G2" fmla="+- 21600 0 0"/>
                  <a:gd name="T0" fmla="*/ 9587 w 21600"/>
                  <a:gd name="T1" fmla="*/ 0 h 37989"/>
                  <a:gd name="T2" fmla="*/ 10927 w 21600"/>
                  <a:gd name="T3" fmla="*/ 37989 h 37989"/>
                  <a:gd name="T4" fmla="*/ 0 w 21600"/>
                  <a:gd name="T5" fmla="*/ 19356 h 37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7989" fill="none" extrusionOk="0">
                    <a:moveTo>
                      <a:pt x="9586" y="0"/>
                    </a:moveTo>
                    <a:cubicBezTo>
                      <a:pt x="16944" y="3644"/>
                      <a:pt x="21600" y="11145"/>
                      <a:pt x="21600" y="19356"/>
                    </a:cubicBezTo>
                    <a:cubicBezTo>
                      <a:pt x="21600" y="27020"/>
                      <a:pt x="17538" y="34111"/>
                      <a:pt x="10926" y="37988"/>
                    </a:cubicBezTo>
                  </a:path>
                  <a:path w="21600" h="37989" stroke="0" extrusionOk="0">
                    <a:moveTo>
                      <a:pt x="9586" y="0"/>
                    </a:moveTo>
                    <a:cubicBezTo>
                      <a:pt x="16944" y="3644"/>
                      <a:pt x="21600" y="11145"/>
                      <a:pt x="21600" y="19356"/>
                    </a:cubicBezTo>
                    <a:cubicBezTo>
                      <a:pt x="21600" y="27020"/>
                      <a:pt x="17538" y="34111"/>
                      <a:pt x="10926" y="37988"/>
                    </a:cubicBezTo>
                    <a:lnTo>
                      <a:pt x="0" y="19356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714" name="Object 42"/>
              <p:cNvGraphicFramePr>
                <a:graphicFrameLocks noChangeAspect="1"/>
              </p:cNvGraphicFramePr>
              <p:nvPr/>
            </p:nvGraphicFramePr>
            <p:xfrm>
              <a:off x="1824" y="2784"/>
              <a:ext cx="24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7" name="公式" r:id="rId20" imgW="330200" imgH="241300" progId="Equation.3">
                      <p:embed/>
                    </p:oleObj>
                  </mc:Choice>
                  <mc:Fallback>
                    <p:oleObj name="公式" r:id="rId20" imgW="330200" imgH="241300" progId="Equation.3">
                      <p:embed/>
                      <p:pic>
                        <p:nvPicPr>
                          <p:cNvPr id="0" name="Picture 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784"/>
                            <a:ext cx="240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43"/>
            <p:cNvGrpSpPr/>
            <p:nvPr/>
          </p:nvGrpSpPr>
          <p:grpSpPr bwMode="auto">
            <a:xfrm>
              <a:off x="384" y="1359"/>
              <a:ext cx="1776" cy="753"/>
              <a:chOff x="576" y="2463"/>
              <a:chExt cx="1776" cy="753"/>
            </a:xfrm>
          </p:grpSpPr>
          <p:sp>
            <p:nvSpPr>
              <p:cNvPr id="28716" name="Line 4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672" cy="288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7" name="Line 45"/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576" cy="24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8" name="Line 46"/>
              <p:cNvSpPr>
                <a:spLocks noChangeShapeType="1"/>
              </p:cNvSpPr>
              <p:nvPr/>
            </p:nvSpPr>
            <p:spPr bwMode="auto">
              <a:xfrm flipV="1">
                <a:off x="1680" y="2928"/>
                <a:ext cx="672" cy="28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9" name="Text Box 47"/>
              <p:cNvSpPr txBox="1">
                <a:spLocks noChangeArrowheads="1"/>
              </p:cNvSpPr>
              <p:nvPr/>
            </p:nvSpPr>
            <p:spPr bwMode="auto">
              <a:xfrm>
                <a:off x="576" y="2463"/>
                <a:ext cx="672" cy="3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3" name="Group 48"/>
            <p:cNvGrpSpPr/>
            <p:nvPr/>
          </p:nvGrpSpPr>
          <p:grpSpPr bwMode="auto">
            <a:xfrm>
              <a:off x="588" y="984"/>
              <a:ext cx="1572" cy="840"/>
              <a:chOff x="780" y="2088"/>
              <a:chExt cx="1572" cy="840"/>
            </a:xfrm>
          </p:grpSpPr>
          <p:grpSp>
            <p:nvGrpSpPr>
              <p:cNvPr id="14" name="Group 49"/>
              <p:cNvGrpSpPr/>
              <p:nvPr/>
            </p:nvGrpSpPr>
            <p:grpSpPr bwMode="auto">
              <a:xfrm>
                <a:off x="1008" y="2352"/>
                <a:ext cx="1344" cy="576"/>
                <a:chOff x="864" y="2112"/>
                <a:chExt cx="1344" cy="576"/>
              </a:xfrm>
            </p:grpSpPr>
            <p:sp>
              <p:nvSpPr>
                <p:cNvPr id="28722" name="Line 50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1344" cy="57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23" name="Line 51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576" cy="24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724" name="Text Box 52"/>
              <p:cNvSpPr txBox="1">
                <a:spLocks noChangeArrowheads="1"/>
              </p:cNvSpPr>
              <p:nvPr/>
            </p:nvSpPr>
            <p:spPr bwMode="auto">
              <a:xfrm>
                <a:off x="780" y="2088"/>
                <a:ext cx="949" cy="3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fontAlgn="t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15" name="Group 53"/>
            <p:cNvGrpSpPr/>
            <p:nvPr/>
          </p:nvGrpSpPr>
          <p:grpSpPr bwMode="auto">
            <a:xfrm>
              <a:off x="1392" y="1536"/>
              <a:ext cx="192" cy="288"/>
              <a:chOff x="1584" y="2640"/>
              <a:chExt cx="192" cy="288"/>
            </a:xfrm>
          </p:grpSpPr>
          <p:sp>
            <p:nvSpPr>
              <p:cNvPr id="28726" name="Line 54"/>
              <p:cNvSpPr>
                <a:spLocks noChangeShapeType="1"/>
              </p:cNvSpPr>
              <p:nvPr/>
            </p:nvSpPr>
            <p:spPr bwMode="auto">
              <a:xfrm flipH="1">
                <a:off x="1584" y="2640"/>
                <a:ext cx="9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27" name="Line 55"/>
              <p:cNvSpPr>
                <a:spLocks noChangeShapeType="1"/>
              </p:cNvSpPr>
              <p:nvPr/>
            </p:nvSpPr>
            <p:spPr bwMode="auto">
              <a:xfrm>
                <a:off x="1584" y="2832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285852" y="1428736"/>
            <a:ext cx="9318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A D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74675" y="1071546"/>
            <a:ext cx="8569325" cy="457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3﹑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在下列关于双缝干涉实验的说法中，正确的是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:(    )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、将双缝间距变小，则干涉条纹宽度增大； 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、在相同条件下，紫光的干涉纹较红光干涉纹宽；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、用遮光片遮住双缝中的一条狭缝，则光屏上仅出  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现一条亮线；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、将红色与兰色滤光片插入两条狭缝中，然后用白光照射双缝，则屏上不会出现干涉条纹。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4714876" y="1214422"/>
          <a:ext cx="29511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3" imgW="35356800" imgH="6502400" progId="Equation.3">
                  <p:embed/>
                </p:oleObj>
              </mc:Choice>
              <mc:Fallback>
                <p:oleObj name="Equation" r:id="rId3" imgW="35356800" imgH="6502400" progId="Equation.3">
                  <p:embed/>
                  <p:pic>
                    <p:nvPicPr>
                      <p:cNvPr id="0" name="图片 30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1214422"/>
                        <a:ext cx="295116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6429388" y="1857364"/>
          <a:ext cx="15128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5" imgW="13004800" imgH="13004800" progId="Equation.3">
                  <p:embed/>
                </p:oleObj>
              </mc:Choice>
              <mc:Fallback>
                <p:oleObj name="Equation" r:id="rId5" imgW="13004800" imgH="13004800" progId="Equation.3">
                  <p:embed/>
                  <p:pic>
                    <p:nvPicPr>
                      <p:cNvPr id="0" name="图片 30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1857364"/>
                        <a:ext cx="1512888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39750" y="3141663"/>
            <a:ext cx="54006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66FF33"/>
              </a:buClr>
              <a:buSzPct val="130000"/>
              <a:buFont typeface="Monotype Sorts" pitchFamily="2" charset="2"/>
              <a:buNone/>
            </a:pP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光在折射率为</a:t>
            </a:r>
            <a:r>
              <a:rPr kumimoji="1" lang="en-US" altLang="zh-CN" sz="2800" b="1" i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kumimoji="1" lang="zh-CN" altLang="en-US" sz="28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的介质中的波长：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5842505" y="3054251"/>
          <a:ext cx="27241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7" imgW="33731200" imgH="12598400" progId="">
                  <p:embed/>
                </p:oleObj>
              </mc:Choice>
              <mc:Fallback>
                <p:oleObj name="Equation" r:id="rId7" imgW="33731200" imgH="12598400" progId="">
                  <p:embed/>
                  <p:pic>
                    <p:nvPicPr>
                      <p:cNvPr id="0" name="图片 30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505" y="3054251"/>
                        <a:ext cx="272415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1043608" y="188640"/>
            <a:ext cx="28797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光程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684213" y="1196975"/>
            <a:ext cx="367188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光在真空中的速度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428596" y="2214554"/>
            <a:ext cx="6143668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光在折射率为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的介质中的速度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2" name="Group 56"/>
          <p:cNvGrpSpPr/>
          <p:nvPr/>
        </p:nvGrpSpPr>
        <p:grpSpPr bwMode="auto">
          <a:xfrm>
            <a:off x="701358" y="3652522"/>
            <a:ext cx="2035175" cy="639767"/>
            <a:chOff x="675" y="2342"/>
            <a:chExt cx="1282" cy="439"/>
          </a:xfrm>
        </p:grpSpPr>
        <p:sp>
          <p:nvSpPr>
            <p:cNvPr id="44054" name="AutoShape 22"/>
            <p:cNvSpPr>
              <a:spLocks noChangeArrowheads="1"/>
            </p:cNvSpPr>
            <p:nvPr/>
          </p:nvSpPr>
          <p:spPr bwMode="auto">
            <a:xfrm>
              <a:off x="720" y="2387"/>
              <a:ext cx="1141" cy="394"/>
            </a:xfrm>
            <a:prstGeom prst="wedgeRectCallout">
              <a:avLst>
                <a:gd name="adj1" fmla="val 134619"/>
                <a:gd name="adj2" fmla="val 106093"/>
              </a:avLst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FF33CC"/>
              </a:solidFill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zh-CN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675" y="2342"/>
              <a:ext cx="1282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真空中的波长</a:t>
              </a:r>
            </a:p>
          </p:txBody>
        </p:sp>
      </p:grpSp>
      <p:grpSp>
        <p:nvGrpSpPr>
          <p:cNvPr id="3" name="Group 57"/>
          <p:cNvGrpSpPr/>
          <p:nvPr/>
        </p:nvGrpSpPr>
        <p:grpSpPr bwMode="auto">
          <a:xfrm>
            <a:off x="571501" y="5661025"/>
            <a:ext cx="2273299" cy="633413"/>
            <a:chOff x="360" y="3566"/>
            <a:chExt cx="1432" cy="399"/>
          </a:xfrm>
        </p:grpSpPr>
        <p:sp>
          <p:nvSpPr>
            <p:cNvPr id="44057" name="AutoShape 25"/>
            <p:cNvSpPr>
              <a:spLocks noChangeArrowheads="1"/>
            </p:cNvSpPr>
            <p:nvPr/>
          </p:nvSpPr>
          <p:spPr bwMode="auto">
            <a:xfrm>
              <a:off x="360" y="3566"/>
              <a:ext cx="1364" cy="399"/>
            </a:xfrm>
            <a:prstGeom prst="wedgeRectCallout">
              <a:avLst>
                <a:gd name="adj1" fmla="val 115073"/>
                <a:gd name="adj2" fmla="val -77468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zh-CN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360" y="3657"/>
              <a:ext cx="143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介质的折射率</a:t>
              </a:r>
            </a:p>
          </p:txBody>
        </p:sp>
      </p:grpSp>
      <p:grpSp>
        <p:nvGrpSpPr>
          <p:cNvPr id="5" name="Group 30"/>
          <p:cNvGrpSpPr/>
          <p:nvPr/>
        </p:nvGrpSpPr>
        <p:grpSpPr bwMode="auto">
          <a:xfrm>
            <a:off x="6297618" y="4292600"/>
            <a:ext cx="1293847" cy="1524000"/>
            <a:chOff x="4353" y="1458"/>
            <a:chExt cx="816" cy="960"/>
          </a:xfrm>
        </p:grpSpPr>
        <p:grpSp>
          <p:nvGrpSpPr>
            <p:cNvPr id="6" name="Group 31"/>
            <p:cNvGrpSpPr/>
            <p:nvPr/>
          </p:nvGrpSpPr>
          <p:grpSpPr bwMode="auto">
            <a:xfrm>
              <a:off x="4353" y="1458"/>
              <a:ext cx="816" cy="960"/>
              <a:chOff x="4353" y="1632"/>
              <a:chExt cx="816" cy="960"/>
            </a:xfrm>
          </p:grpSpPr>
          <p:sp>
            <p:nvSpPr>
              <p:cNvPr id="44064" name="Rectangle 32"/>
              <p:cNvSpPr>
                <a:spLocks noChangeArrowheads="1"/>
              </p:cNvSpPr>
              <p:nvPr/>
            </p:nvSpPr>
            <p:spPr bwMode="auto">
              <a:xfrm>
                <a:off x="4353" y="1632"/>
                <a:ext cx="816" cy="9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5" name="Line 33"/>
              <p:cNvSpPr>
                <a:spLocks noChangeShapeType="1"/>
              </p:cNvSpPr>
              <p:nvPr/>
            </p:nvSpPr>
            <p:spPr bwMode="auto">
              <a:xfrm>
                <a:off x="4356" y="168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4920" y="1621"/>
              <a:ext cx="222" cy="290"/>
            </a:xfrm>
            <a:prstGeom prst="rect">
              <a:avLst/>
            </a:prstGeom>
            <a:gradFill rotWithShape="0">
              <a:gsLst>
                <a:gs pos="0">
                  <a:srgbClr val="D9EBDC"/>
                </a:gs>
                <a:gs pos="50000">
                  <a:srgbClr val="D9EBDC">
                    <a:gamma/>
                    <a:tint val="0"/>
                    <a:invGamma/>
                  </a:srgbClr>
                </a:gs>
                <a:gs pos="100000">
                  <a:srgbClr val="D9EBDC"/>
                </a:gs>
              </a:gsLst>
              <a:lin ang="0" scaled="1"/>
            </a:gradFill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7" name="Group 35"/>
          <p:cNvGrpSpPr/>
          <p:nvPr/>
        </p:nvGrpSpPr>
        <p:grpSpPr bwMode="auto">
          <a:xfrm>
            <a:off x="5148263" y="4543425"/>
            <a:ext cx="1160462" cy="990600"/>
            <a:chOff x="3600" y="1776"/>
            <a:chExt cx="731" cy="624"/>
          </a:xfrm>
        </p:grpSpPr>
        <p:sp>
          <p:nvSpPr>
            <p:cNvPr id="44068" name="Freeform 36"/>
            <p:cNvSpPr/>
            <p:nvPr/>
          </p:nvSpPr>
          <p:spPr bwMode="auto">
            <a:xfrm flipV="1">
              <a:off x="3600" y="1776"/>
              <a:ext cx="182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96" y="0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6" y="96"/>
                    <a:pt x="32" y="192"/>
                    <a:pt x="48" y="192"/>
                  </a:cubicBezTo>
                  <a:cubicBezTo>
                    <a:pt x="64" y="192"/>
                    <a:pt x="88" y="32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9" name="Freeform 37"/>
            <p:cNvSpPr/>
            <p:nvPr/>
          </p:nvSpPr>
          <p:spPr bwMode="auto">
            <a:xfrm>
              <a:off x="3782" y="2092"/>
              <a:ext cx="185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96" y="0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6" y="96"/>
                    <a:pt x="32" y="192"/>
                    <a:pt x="48" y="192"/>
                  </a:cubicBezTo>
                  <a:cubicBezTo>
                    <a:pt x="64" y="192"/>
                    <a:pt x="88" y="32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0" name="Freeform 38"/>
            <p:cNvSpPr/>
            <p:nvPr/>
          </p:nvSpPr>
          <p:spPr bwMode="auto">
            <a:xfrm flipV="1">
              <a:off x="3967" y="1776"/>
              <a:ext cx="182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96" y="0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6" y="96"/>
                    <a:pt x="32" y="192"/>
                    <a:pt x="48" y="192"/>
                  </a:cubicBezTo>
                  <a:cubicBezTo>
                    <a:pt x="64" y="192"/>
                    <a:pt x="88" y="32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Freeform 39"/>
            <p:cNvSpPr/>
            <p:nvPr/>
          </p:nvSpPr>
          <p:spPr bwMode="auto">
            <a:xfrm>
              <a:off x="4146" y="2064"/>
              <a:ext cx="185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96" y="0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6" y="96"/>
                    <a:pt x="32" y="192"/>
                    <a:pt x="48" y="192"/>
                  </a:cubicBezTo>
                  <a:cubicBezTo>
                    <a:pt x="64" y="192"/>
                    <a:pt x="88" y="32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rgbClr val="A5002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0"/>
          <p:cNvGrpSpPr/>
          <p:nvPr/>
        </p:nvGrpSpPr>
        <p:grpSpPr bwMode="auto">
          <a:xfrm>
            <a:off x="6310313" y="4575175"/>
            <a:ext cx="871537" cy="958850"/>
            <a:chOff x="4330" y="3092"/>
            <a:chExt cx="923" cy="604"/>
          </a:xfrm>
        </p:grpSpPr>
        <p:sp>
          <p:nvSpPr>
            <p:cNvPr id="44073" name="Freeform 41"/>
            <p:cNvSpPr/>
            <p:nvPr/>
          </p:nvSpPr>
          <p:spPr bwMode="auto">
            <a:xfrm flipV="1">
              <a:off x="4330" y="3092"/>
              <a:ext cx="182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96" y="0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6" y="96"/>
                    <a:pt x="32" y="192"/>
                    <a:pt x="48" y="192"/>
                  </a:cubicBezTo>
                  <a:cubicBezTo>
                    <a:pt x="64" y="192"/>
                    <a:pt x="88" y="32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4" name="Freeform 42"/>
            <p:cNvSpPr/>
            <p:nvPr/>
          </p:nvSpPr>
          <p:spPr bwMode="auto">
            <a:xfrm>
              <a:off x="4512" y="3360"/>
              <a:ext cx="185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96" y="0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6" y="96"/>
                    <a:pt x="32" y="192"/>
                    <a:pt x="48" y="192"/>
                  </a:cubicBezTo>
                  <a:cubicBezTo>
                    <a:pt x="64" y="192"/>
                    <a:pt x="88" y="32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5" name="Freeform 43"/>
            <p:cNvSpPr/>
            <p:nvPr/>
          </p:nvSpPr>
          <p:spPr bwMode="auto">
            <a:xfrm flipV="1">
              <a:off x="4697" y="3092"/>
              <a:ext cx="182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96" y="0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6" y="96"/>
                    <a:pt x="32" y="192"/>
                    <a:pt x="48" y="192"/>
                  </a:cubicBezTo>
                  <a:cubicBezTo>
                    <a:pt x="64" y="192"/>
                    <a:pt x="88" y="32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Freeform 44"/>
            <p:cNvSpPr/>
            <p:nvPr/>
          </p:nvSpPr>
          <p:spPr bwMode="auto">
            <a:xfrm>
              <a:off x="4886" y="3388"/>
              <a:ext cx="185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96" y="0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6" y="96"/>
                    <a:pt x="32" y="192"/>
                    <a:pt x="48" y="192"/>
                  </a:cubicBezTo>
                  <a:cubicBezTo>
                    <a:pt x="64" y="192"/>
                    <a:pt x="88" y="32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Freeform 45"/>
            <p:cNvSpPr/>
            <p:nvPr/>
          </p:nvSpPr>
          <p:spPr bwMode="auto">
            <a:xfrm flipV="1">
              <a:off x="5071" y="3120"/>
              <a:ext cx="182" cy="3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96" y="0"/>
                </a:cxn>
              </a:cxnLst>
              <a:rect l="0" t="0" r="r" b="b"/>
              <a:pathLst>
                <a:path w="96" h="192">
                  <a:moveTo>
                    <a:pt x="0" y="0"/>
                  </a:moveTo>
                  <a:cubicBezTo>
                    <a:pt x="16" y="96"/>
                    <a:pt x="32" y="192"/>
                    <a:pt x="48" y="192"/>
                  </a:cubicBezTo>
                  <a:cubicBezTo>
                    <a:pt x="64" y="192"/>
                    <a:pt x="88" y="32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6"/>
          <p:cNvGrpSpPr/>
          <p:nvPr/>
        </p:nvGrpSpPr>
        <p:grpSpPr bwMode="auto">
          <a:xfrm>
            <a:off x="5597525" y="5588000"/>
            <a:ext cx="588963" cy="747713"/>
            <a:chOff x="3888" y="2448"/>
            <a:chExt cx="336" cy="471"/>
          </a:xfrm>
        </p:grpSpPr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3888" y="2448"/>
              <a:ext cx="0" cy="288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4224" y="2448"/>
              <a:ext cx="0" cy="288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1" name="Line 49"/>
            <p:cNvSpPr>
              <a:spLocks noChangeShapeType="1"/>
            </p:cNvSpPr>
            <p:nvPr/>
          </p:nvSpPr>
          <p:spPr bwMode="auto">
            <a:xfrm>
              <a:off x="3888" y="2592"/>
              <a:ext cx="336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2" name="Text Box 50"/>
            <p:cNvSpPr txBox="1">
              <a:spLocks noChangeArrowheads="1"/>
            </p:cNvSpPr>
            <p:nvPr/>
          </p:nvSpPr>
          <p:spPr bwMode="auto">
            <a:xfrm>
              <a:off x="3948" y="2592"/>
              <a:ext cx="216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endParaRPr kumimoji="1"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0" name="Group 51"/>
          <p:cNvGrpSpPr/>
          <p:nvPr/>
        </p:nvGrpSpPr>
        <p:grpSpPr bwMode="auto">
          <a:xfrm>
            <a:off x="6234108" y="5516563"/>
            <a:ext cx="768350" cy="704850"/>
            <a:chOff x="4524" y="2115"/>
            <a:chExt cx="484" cy="444"/>
          </a:xfrm>
        </p:grpSpPr>
        <p:sp>
          <p:nvSpPr>
            <p:cNvPr id="44084" name="Line 52"/>
            <p:cNvSpPr>
              <a:spLocks noChangeShapeType="1"/>
            </p:cNvSpPr>
            <p:nvPr/>
          </p:nvSpPr>
          <p:spPr bwMode="auto">
            <a:xfrm>
              <a:off x="4725" y="2115"/>
              <a:ext cx="0" cy="29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4987" y="2115"/>
              <a:ext cx="0" cy="29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6" name="Line 54"/>
            <p:cNvSpPr>
              <a:spLocks noChangeShapeType="1"/>
            </p:cNvSpPr>
            <p:nvPr/>
          </p:nvSpPr>
          <p:spPr bwMode="auto">
            <a:xfrm>
              <a:off x="4737" y="2260"/>
              <a:ext cx="250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7" name="Text Box 55"/>
            <p:cNvSpPr txBox="1">
              <a:spLocks noChangeArrowheads="1"/>
            </p:cNvSpPr>
            <p:nvPr/>
          </p:nvSpPr>
          <p:spPr bwMode="auto">
            <a:xfrm>
              <a:off x="4524" y="2268"/>
              <a:ext cx="484" cy="291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  </a:t>
              </a:r>
              <a:r>
                <a:rPr kumimoji="1" lang="en-US" altLang="zh-CN" sz="2400" b="1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n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9750" y="4357374"/>
            <a:ext cx="4030345" cy="1217930"/>
            <a:chOff x="539750" y="4357374"/>
            <a:chExt cx="4030345" cy="1217930"/>
          </a:xfrm>
        </p:grpSpPr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539750" y="4683129"/>
              <a:ext cx="3352800" cy="5794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介质中的波长</a:t>
              </a:r>
            </a:p>
          </p:txBody>
        </p:sp>
        <p:graphicFrame>
          <p:nvGraphicFramePr>
            <p:cNvPr id="44" name="Object 48"/>
            <p:cNvGraphicFramePr>
              <a:graphicFrameLocks noChangeAspect="1"/>
            </p:cNvGraphicFramePr>
            <p:nvPr/>
          </p:nvGraphicFramePr>
          <p:xfrm>
            <a:off x="3270885" y="4357374"/>
            <a:ext cx="1299210" cy="1217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3" name="公式" r:id="rId9" imgW="457200" imgH="393700" progId="Equation.3">
                    <p:embed/>
                  </p:oleObj>
                </mc:Choice>
                <mc:Fallback>
                  <p:oleObj name="公式" r:id="rId9" imgW="457200" imgH="393700" progId="Equation.3">
                    <p:embed/>
                    <p:pic>
                      <p:nvPicPr>
                        <p:cNvPr id="0" name="图片 30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885" y="4357374"/>
                          <a:ext cx="1299210" cy="121793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utoUpdateAnimBg="0"/>
      <p:bldP spid="44051" grpId="0"/>
      <p:bldP spid="4405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85720" y="1571612"/>
            <a:ext cx="2928958" cy="12725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光在</a:t>
            </a:r>
            <a:r>
              <a:rPr kumimoji="1"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介质</a:t>
            </a:r>
            <a:r>
              <a:rPr kumimoji="1" lang="en-US" altLang="zh-CN" sz="3200" b="1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中传播几何路程</a:t>
            </a:r>
            <a:r>
              <a:rPr kumimoji="1" lang="en-US" altLang="zh-CN" sz="3200" b="1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215058" y="1928242"/>
            <a:ext cx="1716846" cy="522932"/>
            <a:chOff x="2587" y="2640"/>
            <a:chExt cx="1486" cy="332"/>
          </a:xfrm>
        </p:grpSpPr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2587" y="2958"/>
              <a:ext cx="1440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2649" y="2640"/>
              <a:ext cx="1424" cy="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位相改变</a:t>
              </a:r>
            </a:p>
          </p:txBody>
        </p:sp>
      </p:grp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4857752" y="1571612"/>
          <a:ext cx="3917341" cy="142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3" imgW="38608000" imgH="13817600" progId="">
                  <p:embed/>
                </p:oleObj>
              </mc:Choice>
              <mc:Fallback>
                <p:oleObj name="Equation" r:id="rId3" imgW="38608000" imgH="13817600" progId="">
                  <p:embed/>
                  <p:pic>
                    <p:nvPicPr>
                      <p:cNvPr id="0" name="图片 31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571612"/>
                        <a:ext cx="3917341" cy="14293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1000100" y="3286124"/>
            <a:ext cx="6858048" cy="1938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光在折射率为</a:t>
            </a:r>
            <a:r>
              <a:rPr kumimoji="1"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介质中走</a:t>
            </a:r>
            <a:r>
              <a:rPr kumimoji="1"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路程所引起的相位改变，</a:t>
            </a:r>
            <a:r>
              <a:rPr kumimoji="1"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相当于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光在真空中走</a:t>
            </a:r>
            <a:r>
              <a:rPr kumimoji="1" lang="en-US" altLang="zh-CN" sz="3200" b="1" i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nr</a:t>
            </a:r>
            <a:r>
              <a:rPr kumimoji="1" lang="en-US" altLang="zh-CN" sz="3200" b="1" i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32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路程所引起的相位改变</a:t>
            </a:r>
            <a:r>
              <a:rPr kumimoji="1" lang="en-US" altLang="zh-CN" sz="32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115616" y="188640"/>
            <a:ext cx="28797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光程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ldLvl="0" animBg="1" autoUpdateAnimBg="0"/>
      <p:bldP spid="4506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1500166" y="928670"/>
          <a:ext cx="2384444" cy="69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3" imgW="698500" imgH="203200" progId="Equation.3">
                  <p:embed/>
                </p:oleObj>
              </mc:Choice>
              <mc:Fallback>
                <p:oleObj name="Equation" r:id="rId3" imgW="698500" imgH="203200" progId="Equation.3">
                  <p:embed/>
                  <p:pic>
                    <p:nvPicPr>
                      <p:cNvPr id="0" name="图片 32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928670"/>
                        <a:ext cx="2384444" cy="69341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DDFF"/>
                          </a:gs>
                          <a:gs pos="50000">
                            <a:srgbClr val="FFFFFF"/>
                          </a:gs>
                          <a:gs pos="100000">
                            <a:srgbClr val="FFDD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642910" y="2214554"/>
            <a:ext cx="8064500" cy="12176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8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物理意义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光程就是光在介质中通过的几何路程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按相位差相等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折合到真空中的路程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004885" y="147639"/>
            <a:ext cx="1519209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光程</a:t>
            </a:r>
          </a:p>
        </p:txBody>
      </p:sp>
      <p:sp>
        <p:nvSpPr>
          <p:cNvPr id="13" name="Text Box 147"/>
          <p:cNvSpPr txBox="1">
            <a:spLocks noChangeArrowheads="1"/>
          </p:cNvSpPr>
          <p:nvPr/>
        </p:nvSpPr>
        <p:spPr bwMode="auto">
          <a:xfrm>
            <a:off x="642910" y="3571876"/>
            <a:ext cx="7924800" cy="584775"/>
          </a:xfrm>
          <a:prstGeom prst="rect">
            <a:avLst/>
          </a:prstGeom>
          <a:noFill/>
          <a:ln w="19050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如果光线穿过多种介质时，其光程为：</a:t>
            </a:r>
          </a:p>
        </p:txBody>
      </p:sp>
      <p:grpSp>
        <p:nvGrpSpPr>
          <p:cNvPr id="14" name="Group 121"/>
          <p:cNvGrpSpPr/>
          <p:nvPr/>
        </p:nvGrpSpPr>
        <p:grpSpPr bwMode="auto">
          <a:xfrm>
            <a:off x="1057244" y="4643446"/>
            <a:ext cx="838200" cy="1219200"/>
            <a:chOff x="1440" y="768"/>
            <a:chExt cx="576" cy="912"/>
          </a:xfrm>
        </p:grpSpPr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1440" y="768"/>
              <a:ext cx="576" cy="912"/>
            </a:xfrm>
            <a:prstGeom prst="rect">
              <a:avLst/>
            </a:prstGeom>
            <a:solidFill>
              <a:srgbClr val="66FFFF"/>
            </a:solidFill>
            <a:ln w="190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23"/>
            <p:cNvSpPr txBox="1">
              <a:spLocks noChangeArrowheads="1"/>
            </p:cNvSpPr>
            <p:nvPr/>
          </p:nvSpPr>
          <p:spPr bwMode="auto">
            <a:xfrm>
              <a:off x="1584" y="816"/>
              <a:ext cx="336" cy="342"/>
            </a:xfrm>
            <a:prstGeom prst="rect">
              <a:avLst/>
            </a:prstGeom>
            <a:noFill/>
            <a:ln w="19050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latin typeface="Century Schoolbook" panose="02040604050505020304" pitchFamily="18" charset="0"/>
                </a:rPr>
                <a:t>r</a:t>
              </a:r>
              <a:r>
                <a:rPr kumimoji="1" lang="en-US" altLang="zh-CN" sz="2400" baseline="-25000" dirty="0">
                  <a:latin typeface="Century Schoolbook" panose="02040604050505020304" pitchFamily="18" charset="0"/>
                </a:rPr>
                <a:t>1</a:t>
              </a:r>
              <a:endParaRPr kumimoji="1" lang="en-US" altLang="zh-CN" sz="3600" b="1" baseline="-25000" dirty="0">
                <a:latin typeface="Century Schoolbook" panose="02040604050505020304" pitchFamily="18" charset="0"/>
              </a:endParaRPr>
            </a:p>
          </p:txBody>
        </p:sp>
        <p:sp>
          <p:nvSpPr>
            <p:cNvPr id="17" name="Text Box 124"/>
            <p:cNvSpPr txBox="1">
              <a:spLocks noChangeArrowheads="1"/>
            </p:cNvSpPr>
            <p:nvPr/>
          </p:nvSpPr>
          <p:spPr bwMode="auto">
            <a:xfrm>
              <a:off x="1584" y="1247"/>
              <a:ext cx="384" cy="342"/>
            </a:xfrm>
            <a:prstGeom prst="rect">
              <a:avLst/>
            </a:prstGeom>
            <a:noFill/>
            <a:ln w="19050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Century Schoolbook" panose="02040604050505020304" pitchFamily="18" charset="0"/>
                </a:rPr>
                <a:t>n</a:t>
              </a:r>
              <a:r>
                <a:rPr kumimoji="1" lang="en-US" altLang="zh-CN" sz="2400" baseline="-25000">
                  <a:latin typeface="Century Schoolbook" panose="02040604050505020304" pitchFamily="18" charset="0"/>
                </a:rPr>
                <a:t>1</a:t>
              </a:r>
              <a:endParaRPr kumimoji="1" lang="en-US" altLang="zh-CN" sz="3600" b="1" baseline="-2500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18" name="Group 125"/>
          <p:cNvGrpSpPr/>
          <p:nvPr/>
        </p:nvGrpSpPr>
        <p:grpSpPr bwMode="auto">
          <a:xfrm>
            <a:off x="1895444" y="4643446"/>
            <a:ext cx="838200" cy="1219200"/>
            <a:chOff x="2016" y="768"/>
            <a:chExt cx="576" cy="912"/>
          </a:xfrm>
        </p:grpSpPr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2016" y="768"/>
              <a:ext cx="576" cy="91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27"/>
            <p:cNvSpPr txBox="1">
              <a:spLocks noChangeArrowheads="1"/>
            </p:cNvSpPr>
            <p:nvPr/>
          </p:nvSpPr>
          <p:spPr bwMode="auto">
            <a:xfrm>
              <a:off x="2112" y="816"/>
              <a:ext cx="336" cy="342"/>
            </a:xfrm>
            <a:prstGeom prst="rect">
              <a:avLst/>
            </a:prstGeom>
            <a:noFill/>
            <a:ln w="19050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Century Schoolbook" panose="02040604050505020304" pitchFamily="18" charset="0"/>
                </a:rPr>
                <a:t>r</a:t>
              </a:r>
              <a:r>
                <a:rPr kumimoji="1" lang="en-US" altLang="zh-CN" sz="2400" baseline="-25000">
                  <a:latin typeface="Century Schoolbook" panose="02040604050505020304" pitchFamily="18" charset="0"/>
                </a:rPr>
                <a:t>2</a:t>
              </a:r>
              <a:endParaRPr kumimoji="1" lang="en-US" altLang="zh-CN" sz="3600" b="1" baseline="-25000">
                <a:latin typeface="Century Schoolbook" panose="02040604050505020304" pitchFamily="18" charset="0"/>
              </a:endParaRPr>
            </a:p>
          </p:txBody>
        </p:sp>
        <p:sp>
          <p:nvSpPr>
            <p:cNvPr id="21" name="Text Box 128"/>
            <p:cNvSpPr txBox="1">
              <a:spLocks noChangeArrowheads="1"/>
            </p:cNvSpPr>
            <p:nvPr/>
          </p:nvSpPr>
          <p:spPr bwMode="auto">
            <a:xfrm>
              <a:off x="2112" y="1248"/>
              <a:ext cx="384" cy="342"/>
            </a:xfrm>
            <a:prstGeom prst="rect">
              <a:avLst/>
            </a:prstGeom>
            <a:noFill/>
            <a:ln w="19050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Century Schoolbook" panose="02040604050505020304" pitchFamily="18" charset="0"/>
                </a:rPr>
                <a:t>n</a:t>
              </a:r>
              <a:r>
                <a:rPr kumimoji="1" lang="en-US" altLang="zh-CN" sz="2400" baseline="-25000">
                  <a:latin typeface="Century Schoolbook" panose="02040604050505020304" pitchFamily="18" charset="0"/>
                </a:rPr>
                <a:t>2</a:t>
              </a:r>
              <a:endParaRPr kumimoji="1" lang="en-US" altLang="zh-CN" sz="3600" b="1" baseline="-2500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22" name="Group 129"/>
          <p:cNvGrpSpPr/>
          <p:nvPr/>
        </p:nvGrpSpPr>
        <p:grpSpPr bwMode="auto">
          <a:xfrm>
            <a:off x="2733644" y="4643446"/>
            <a:ext cx="838200" cy="1219200"/>
            <a:chOff x="2592" y="768"/>
            <a:chExt cx="576" cy="912"/>
          </a:xfrm>
        </p:grpSpPr>
        <p:sp>
          <p:nvSpPr>
            <p:cNvPr id="23" name="Rectangle 130"/>
            <p:cNvSpPr>
              <a:spLocks noChangeArrowheads="1"/>
            </p:cNvSpPr>
            <p:nvPr/>
          </p:nvSpPr>
          <p:spPr bwMode="auto">
            <a:xfrm>
              <a:off x="2592" y="768"/>
              <a:ext cx="576" cy="9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31"/>
            <p:cNvSpPr txBox="1">
              <a:spLocks noChangeArrowheads="1"/>
            </p:cNvSpPr>
            <p:nvPr/>
          </p:nvSpPr>
          <p:spPr bwMode="auto">
            <a:xfrm>
              <a:off x="2736" y="816"/>
              <a:ext cx="336" cy="342"/>
            </a:xfrm>
            <a:prstGeom prst="rect">
              <a:avLst/>
            </a:prstGeom>
            <a:noFill/>
            <a:ln w="19050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Century Schoolbook" panose="02040604050505020304" pitchFamily="18" charset="0"/>
                </a:rPr>
                <a:t>r</a:t>
              </a:r>
              <a:r>
                <a:rPr kumimoji="1" lang="en-US" altLang="zh-CN" sz="2400" i="1" baseline="-25000">
                  <a:latin typeface="Century Schoolbook" panose="02040604050505020304" pitchFamily="18" charset="0"/>
                </a:rPr>
                <a:t>i</a:t>
              </a:r>
              <a:endParaRPr kumimoji="1" lang="en-US" altLang="zh-CN" sz="2400" b="1" baseline="-25000">
                <a:latin typeface="Century Schoolbook" panose="02040604050505020304" pitchFamily="18" charset="0"/>
              </a:endParaRPr>
            </a:p>
          </p:txBody>
        </p:sp>
        <p:sp>
          <p:nvSpPr>
            <p:cNvPr id="25" name="Text Box 132"/>
            <p:cNvSpPr txBox="1">
              <a:spLocks noChangeArrowheads="1"/>
            </p:cNvSpPr>
            <p:nvPr/>
          </p:nvSpPr>
          <p:spPr bwMode="auto">
            <a:xfrm>
              <a:off x="2736" y="1248"/>
              <a:ext cx="384" cy="342"/>
            </a:xfrm>
            <a:prstGeom prst="rect">
              <a:avLst/>
            </a:prstGeom>
            <a:noFill/>
            <a:ln w="19050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Century Schoolbook" panose="02040604050505020304" pitchFamily="18" charset="0"/>
                </a:rPr>
                <a:t>n</a:t>
              </a:r>
              <a:r>
                <a:rPr kumimoji="1" lang="en-US" altLang="zh-CN" sz="2400" i="1" baseline="-25000">
                  <a:latin typeface="Century Schoolbook" panose="02040604050505020304" pitchFamily="18" charset="0"/>
                </a:rPr>
                <a:t>i</a:t>
              </a:r>
              <a:endParaRPr kumimoji="1" lang="en-US" altLang="zh-CN" sz="2400" b="1" baseline="-25000"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26" name="Group 133"/>
          <p:cNvGrpSpPr/>
          <p:nvPr/>
        </p:nvGrpSpPr>
        <p:grpSpPr bwMode="auto">
          <a:xfrm>
            <a:off x="3571844" y="4643446"/>
            <a:ext cx="914400" cy="1219200"/>
            <a:chOff x="3168" y="768"/>
            <a:chExt cx="672" cy="912"/>
          </a:xfrm>
        </p:grpSpPr>
        <p:sp>
          <p:nvSpPr>
            <p:cNvPr id="27" name="Rectangle 134"/>
            <p:cNvSpPr>
              <a:spLocks noChangeArrowheads="1"/>
            </p:cNvSpPr>
            <p:nvPr/>
          </p:nvSpPr>
          <p:spPr bwMode="auto">
            <a:xfrm>
              <a:off x="3168" y="768"/>
              <a:ext cx="576" cy="91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35"/>
            <p:cNvSpPr txBox="1">
              <a:spLocks noChangeArrowheads="1"/>
            </p:cNvSpPr>
            <p:nvPr/>
          </p:nvSpPr>
          <p:spPr bwMode="auto">
            <a:xfrm>
              <a:off x="3312" y="816"/>
              <a:ext cx="385" cy="342"/>
            </a:xfrm>
            <a:prstGeom prst="rect">
              <a:avLst/>
            </a:prstGeom>
            <a:noFill/>
            <a:ln w="19050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Century Schoolbook" panose="02040604050505020304" pitchFamily="18" charset="0"/>
                </a:rPr>
                <a:t>r</a:t>
              </a:r>
              <a:r>
                <a:rPr kumimoji="1" lang="en-US" altLang="zh-CN" sz="2400" i="1" baseline="-25000">
                  <a:latin typeface="Century Schoolbook" panose="02040604050505020304" pitchFamily="18" charset="0"/>
                </a:rPr>
                <a:t>n</a:t>
              </a:r>
              <a:endParaRPr kumimoji="1" lang="en-US" altLang="zh-CN" sz="2400" b="1" baseline="-25000">
                <a:latin typeface="Century Schoolbook" panose="02040604050505020304" pitchFamily="18" charset="0"/>
              </a:endParaRPr>
            </a:p>
          </p:txBody>
        </p:sp>
        <p:sp>
          <p:nvSpPr>
            <p:cNvPr id="29" name="Text Box 136"/>
            <p:cNvSpPr txBox="1">
              <a:spLocks noChangeArrowheads="1"/>
            </p:cNvSpPr>
            <p:nvPr/>
          </p:nvSpPr>
          <p:spPr bwMode="auto">
            <a:xfrm>
              <a:off x="3312" y="1248"/>
              <a:ext cx="528" cy="342"/>
            </a:xfrm>
            <a:prstGeom prst="rect">
              <a:avLst/>
            </a:prstGeom>
            <a:noFill/>
            <a:ln w="19050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Century Schoolbook" panose="02040604050505020304" pitchFamily="18" charset="0"/>
                </a:rPr>
                <a:t>n</a:t>
              </a:r>
              <a:r>
                <a:rPr kumimoji="1" lang="en-US" altLang="zh-CN" sz="2400" i="1" baseline="-25000">
                  <a:latin typeface="Century Schoolbook" panose="02040604050505020304" pitchFamily="18" charset="0"/>
                </a:rPr>
                <a:t>n</a:t>
              </a:r>
              <a:endParaRPr kumimoji="1" lang="en-US" altLang="zh-CN" sz="2400" b="1" baseline="-25000">
                <a:latin typeface="Century Schoolbook" panose="02040604050505020304" pitchFamily="18" charset="0"/>
              </a:endParaRPr>
            </a:p>
          </p:txBody>
        </p:sp>
      </p:grpSp>
      <p:graphicFrame>
        <p:nvGraphicFramePr>
          <p:cNvPr id="30" name="Object 137"/>
          <p:cNvGraphicFramePr>
            <a:graphicFrameLocks noChangeAspect="1"/>
          </p:cNvGraphicFramePr>
          <p:nvPr/>
        </p:nvGraphicFramePr>
        <p:xfrm>
          <a:off x="4791075" y="4643755"/>
          <a:ext cx="290322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公式" r:id="rId5" imgW="1244600" imgH="228600" progId="Equation.3">
                  <p:embed/>
                </p:oleObj>
              </mc:Choice>
              <mc:Fallback>
                <p:oleObj name="公式" r:id="rId5" imgW="1244600" imgH="228600" progId="Equation.3">
                  <p:embed/>
                  <p:pic>
                    <p:nvPicPr>
                      <p:cNvPr id="0" name="图片 32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4643755"/>
                        <a:ext cx="290322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38"/>
          <p:cNvGrpSpPr/>
          <p:nvPr/>
        </p:nvGrpSpPr>
        <p:grpSpPr bwMode="auto">
          <a:xfrm>
            <a:off x="142844" y="5176846"/>
            <a:ext cx="4648200" cy="381000"/>
            <a:chOff x="816" y="1152"/>
            <a:chExt cx="3264" cy="240"/>
          </a:xfrm>
        </p:grpSpPr>
        <p:sp>
          <p:nvSpPr>
            <p:cNvPr id="32" name="Freeform 139"/>
            <p:cNvSpPr/>
            <p:nvPr/>
          </p:nvSpPr>
          <p:spPr bwMode="auto">
            <a:xfrm>
              <a:off x="816" y="1152"/>
              <a:ext cx="2928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624" y="0"/>
                </a:cxn>
                <a:cxn ang="0">
                  <a:pos x="1200" y="96"/>
                </a:cxn>
                <a:cxn ang="0">
                  <a:pos x="1776" y="0"/>
                </a:cxn>
                <a:cxn ang="0">
                  <a:pos x="2352" y="96"/>
                </a:cxn>
                <a:cxn ang="0">
                  <a:pos x="2928" y="0"/>
                </a:cxn>
              </a:cxnLst>
              <a:rect l="0" t="0" r="r" b="b"/>
              <a:pathLst>
                <a:path w="2928" h="240">
                  <a:moveTo>
                    <a:pt x="0" y="240"/>
                  </a:moveTo>
                  <a:lnTo>
                    <a:pt x="624" y="0"/>
                  </a:lnTo>
                  <a:lnTo>
                    <a:pt x="1200" y="96"/>
                  </a:lnTo>
                  <a:lnTo>
                    <a:pt x="1776" y="0"/>
                  </a:lnTo>
                  <a:lnTo>
                    <a:pt x="2352" y="96"/>
                  </a:lnTo>
                  <a:lnTo>
                    <a:pt x="2928" y="0"/>
                  </a:ln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40"/>
            <p:cNvSpPr>
              <a:spLocks noChangeShapeType="1"/>
            </p:cNvSpPr>
            <p:nvPr/>
          </p:nvSpPr>
          <p:spPr bwMode="auto">
            <a:xfrm flipV="1">
              <a:off x="816" y="1200"/>
              <a:ext cx="48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41"/>
            <p:cNvSpPr>
              <a:spLocks noChangeShapeType="1"/>
            </p:cNvSpPr>
            <p:nvPr/>
          </p:nvSpPr>
          <p:spPr bwMode="auto">
            <a:xfrm>
              <a:off x="3744" y="1152"/>
              <a:ext cx="336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42"/>
            <p:cNvSpPr>
              <a:spLocks noChangeShapeType="1"/>
            </p:cNvSpPr>
            <p:nvPr/>
          </p:nvSpPr>
          <p:spPr bwMode="auto">
            <a:xfrm>
              <a:off x="1440" y="1152"/>
              <a:ext cx="336" cy="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3"/>
            <p:cNvSpPr>
              <a:spLocks noChangeShapeType="1"/>
            </p:cNvSpPr>
            <p:nvPr/>
          </p:nvSpPr>
          <p:spPr bwMode="auto">
            <a:xfrm flipV="1">
              <a:off x="2016" y="1200"/>
              <a:ext cx="336" cy="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44"/>
            <p:cNvSpPr>
              <a:spLocks noChangeShapeType="1"/>
            </p:cNvSpPr>
            <p:nvPr/>
          </p:nvSpPr>
          <p:spPr bwMode="auto">
            <a:xfrm>
              <a:off x="2592" y="1152"/>
              <a:ext cx="336" cy="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8" name="Object 145"/>
          <p:cNvGraphicFramePr>
            <a:graphicFrameLocks noChangeAspect="1"/>
          </p:cNvGraphicFramePr>
          <p:nvPr/>
        </p:nvGraphicFramePr>
        <p:xfrm>
          <a:off x="4932096" y="5127405"/>
          <a:ext cx="1500198" cy="1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公式" r:id="rId7" imgW="1422400" imgH="965200" progId="Equation.3">
                  <p:embed/>
                </p:oleObj>
              </mc:Choice>
              <mc:Fallback>
                <p:oleObj name="公式" r:id="rId7" imgW="1422400" imgH="965200" progId="Equation.3">
                  <p:embed/>
                  <p:pic>
                    <p:nvPicPr>
                      <p:cNvPr id="0" name="图片 32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96" y="5127405"/>
                        <a:ext cx="1500198" cy="1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 type="none" w="med" len="sm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4429124" y="857232"/>
            <a:ext cx="3821141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介质折射率与光的几何路程之积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3" grpId="0" autoUpdateAnimBg="0"/>
      <p:bldP spid="13" grpId="0" autoUpdateAnimBg="0"/>
      <p:bldP spid="3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15616" y="116632"/>
            <a:ext cx="54102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光程差及相位差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755650" y="1196975"/>
            <a:ext cx="3810000" cy="2133600"/>
            <a:chOff x="3360" y="618"/>
            <a:chExt cx="2400" cy="134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360" y="618"/>
              <a:ext cx="2400" cy="1344"/>
              <a:chOff x="2880" y="672"/>
              <a:chExt cx="2400" cy="1344"/>
            </a:xfrm>
          </p:grpSpPr>
          <p:sp>
            <p:nvSpPr>
              <p:cNvPr id="18439" name="Rectangle 7"/>
              <p:cNvSpPr>
                <a:spLocks noChangeArrowheads="1"/>
              </p:cNvSpPr>
              <p:nvPr/>
            </p:nvSpPr>
            <p:spPr bwMode="auto">
              <a:xfrm>
                <a:off x="2880" y="768"/>
                <a:ext cx="2400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8"/>
              <p:cNvGrpSpPr/>
              <p:nvPr/>
            </p:nvGrpSpPr>
            <p:grpSpPr bwMode="auto">
              <a:xfrm>
                <a:off x="2980" y="672"/>
                <a:ext cx="2100" cy="1235"/>
                <a:chOff x="2980" y="672"/>
                <a:chExt cx="2100" cy="1235"/>
              </a:xfrm>
            </p:grpSpPr>
            <p:sp>
              <p:nvSpPr>
                <p:cNvPr id="1844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330" y="1331"/>
                  <a:ext cx="1500" cy="33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30" y="1523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*</a:t>
                  </a:r>
                </a:p>
              </p:txBody>
            </p:sp>
            <p:sp>
              <p:nvSpPr>
                <p:cNvPr id="18443" name="Line 11"/>
                <p:cNvSpPr>
                  <a:spLocks noChangeShapeType="1"/>
                </p:cNvSpPr>
                <p:nvPr/>
              </p:nvSpPr>
              <p:spPr bwMode="auto">
                <a:xfrm>
                  <a:off x="3330" y="947"/>
                  <a:ext cx="1500" cy="38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444" name="Object 12"/>
                <p:cNvGraphicFramePr>
                  <a:graphicFrameLocks noChangeAspect="1"/>
                </p:cNvGraphicFramePr>
                <p:nvPr/>
              </p:nvGraphicFramePr>
              <p:xfrm>
                <a:off x="2991" y="672"/>
                <a:ext cx="289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77" name="Equation" r:id="rId3" imgW="139700" imgH="215900" progId="Equation.3">
                        <p:embed/>
                      </p:oleObj>
                    </mc:Choice>
                    <mc:Fallback>
                      <p:oleObj name="Equation" r:id="rId3" imgW="139700" imgH="215900" progId="Equation.3">
                        <p:embed/>
                        <p:pic>
                          <p:nvPicPr>
                            <p:cNvPr id="0" name="图片 33820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91" y="672"/>
                              <a:ext cx="289" cy="41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4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980" y="1475"/>
                  <a:ext cx="150" cy="4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6" name="Line 14"/>
                <p:cNvSpPr>
                  <a:spLocks noChangeShapeType="1"/>
                </p:cNvSpPr>
                <p:nvPr/>
              </p:nvSpPr>
              <p:spPr bwMode="auto">
                <a:xfrm>
                  <a:off x="3980" y="1115"/>
                  <a:ext cx="150" cy="4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80" y="1043"/>
                  <a:ext cx="27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  <p:graphicFrame>
              <p:nvGraphicFramePr>
                <p:cNvPr id="18448" name="Object 16"/>
                <p:cNvGraphicFramePr>
                  <a:graphicFrameLocks noChangeAspect="1"/>
                </p:cNvGraphicFramePr>
                <p:nvPr/>
              </p:nvGraphicFramePr>
              <p:xfrm>
                <a:off x="3980" y="707"/>
                <a:ext cx="281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78" name="Equation" r:id="rId5" imgW="127000" imgH="215265" progId="Equation.3">
                        <p:embed/>
                      </p:oleObj>
                    </mc:Choice>
                    <mc:Fallback>
                      <p:oleObj name="Equation" r:id="rId5" imgW="127000" imgH="215265" progId="Equation.3">
                        <p:embed/>
                        <p:pic>
                          <p:nvPicPr>
                            <p:cNvPr id="0" name="图片 33821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0" y="707"/>
                              <a:ext cx="281" cy="4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30" y="812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*</a:t>
                  </a:r>
                </a:p>
              </p:txBody>
            </p:sp>
            <p:sp>
              <p:nvSpPr>
                <p:cNvPr id="18450" name="Rectangle 18"/>
                <p:cNvSpPr>
                  <a:spLocks noChangeArrowheads="1"/>
                </p:cNvSpPr>
                <p:nvPr/>
              </p:nvSpPr>
              <p:spPr bwMode="auto">
                <a:xfrm>
                  <a:off x="2980" y="1331"/>
                  <a:ext cx="2100" cy="576"/>
                </a:xfrm>
                <a:prstGeom prst="rect">
                  <a:avLst/>
                </a:prstGeom>
                <a:solidFill>
                  <a:srgbClr val="CEFAF2">
                    <a:alpha val="50000"/>
                  </a:srgbClr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451" name="Object 19"/>
                <p:cNvGraphicFramePr>
                  <a:graphicFrameLocks noChangeAspect="1"/>
                </p:cNvGraphicFramePr>
                <p:nvPr/>
              </p:nvGraphicFramePr>
              <p:xfrm>
                <a:off x="3021" y="1427"/>
                <a:ext cx="309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79" name="Equation" r:id="rId7" imgW="152400" imgH="215900" progId="Equation.3">
                        <p:embed/>
                      </p:oleObj>
                    </mc:Choice>
                    <mc:Fallback>
                      <p:oleObj name="Equation" r:id="rId7" imgW="152400" imgH="215900" progId="Equation.3">
                        <p:embed/>
                        <p:pic>
                          <p:nvPicPr>
                            <p:cNvPr id="0" name="图片 33822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1" y="1427"/>
                              <a:ext cx="309" cy="4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52" name="Object 20"/>
                <p:cNvGraphicFramePr>
                  <a:graphicFrameLocks noChangeAspect="1"/>
                </p:cNvGraphicFramePr>
                <p:nvPr/>
              </p:nvGraphicFramePr>
              <p:xfrm>
                <a:off x="3946" y="1523"/>
                <a:ext cx="249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80" name="公式" r:id="rId9" imgW="190500" imgH="317500" progId="Equation.3">
                        <p:embed/>
                      </p:oleObj>
                    </mc:Choice>
                    <mc:Fallback>
                      <p:oleObj name="公式" r:id="rId9" imgW="190500" imgH="317500" progId="Equation.3">
                        <p:embed/>
                        <p:pic>
                          <p:nvPicPr>
                            <p:cNvPr id="0" name="图片 33823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46" y="1523"/>
                              <a:ext cx="249" cy="3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53" name="Object 21"/>
                <p:cNvGraphicFramePr>
                  <a:graphicFrameLocks noChangeAspect="1"/>
                </p:cNvGraphicFramePr>
                <p:nvPr/>
              </p:nvGraphicFramePr>
              <p:xfrm>
                <a:off x="4639" y="1555"/>
                <a:ext cx="219" cy="2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81" name="公式" r:id="rId11" imgW="165100" imgH="215900" progId="Equation.3">
                        <p:embed/>
                      </p:oleObj>
                    </mc:Choice>
                    <mc:Fallback>
                      <p:oleObj name="公式" r:id="rId11" imgW="165100" imgH="215900" progId="Equation.3">
                        <p:embed/>
                        <p:pic>
                          <p:nvPicPr>
                            <p:cNvPr id="0" name="图片 33824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9" y="1555"/>
                              <a:ext cx="219" cy="27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8475" name="Object 43"/>
            <p:cNvGraphicFramePr>
              <a:graphicFrameLocks noChangeAspect="1"/>
            </p:cNvGraphicFramePr>
            <p:nvPr/>
          </p:nvGraphicFramePr>
          <p:xfrm>
            <a:off x="5148" y="709"/>
            <a:ext cx="19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2" name="公式" r:id="rId13" imgW="152400" imgH="215900" progId="Equation.3">
                    <p:embed/>
                  </p:oleObj>
                </mc:Choice>
                <mc:Fallback>
                  <p:oleObj name="公式" r:id="rId13" imgW="152400" imgH="215900" progId="Equation.3">
                    <p:embed/>
                    <p:pic>
                      <p:nvPicPr>
                        <p:cNvPr id="0" name="图片 338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709"/>
                          <a:ext cx="193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7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48495"/>
              </p:ext>
            </p:extLst>
          </p:nvPr>
        </p:nvGraphicFramePr>
        <p:xfrm>
          <a:off x="4932363" y="1773238"/>
          <a:ext cx="2951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公式" r:id="rId15" imgW="850265" imgH="215900" progId="Equation.3">
                  <p:embed/>
                </p:oleObj>
              </mc:Choice>
              <mc:Fallback>
                <p:oleObj name="公式" r:id="rId15" imgW="850265" imgH="215900" progId="Equation.3">
                  <p:embed/>
                  <p:pic>
                    <p:nvPicPr>
                      <p:cNvPr id="0" name="图片 33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773238"/>
                        <a:ext cx="2951162" cy="749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6"/>
          <p:cNvGrpSpPr/>
          <p:nvPr/>
        </p:nvGrpSpPr>
        <p:grpSpPr bwMode="auto">
          <a:xfrm>
            <a:off x="857224" y="4729955"/>
            <a:ext cx="7645816" cy="1412445"/>
            <a:chOff x="398" y="2423"/>
            <a:chExt cx="4355" cy="738"/>
          </a:xfrm>
        </p:grpSpPr>
        <p:sp>
          <p:nvSpPr>
            <p:cNvPr id="18479" name="AutoShape 47"/>
            <p:cNvSpPr>
              <a:spLocks noChangeArrowheads="1"/>
            </p:cNvSpPr>
            <p:nvPr/>
          </p:nvSpPr>
          <p:spPr bwMode="auto">
            <a:xfrm>
              <a:off x="2612" y="2640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480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772321"/>
                </p:ext>
              </p:extLst>
            </p:nvPr>
          </p:nvGraphicFramePr>
          <p:xfrm>
            <a:off x="3276" y="2423"/>
            <a:ext cx="1477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4" name="公式" r:id="rId17" imgW="19507200" imgH="9753600" progId="Equation.3">
                    <p:embed/>
                  </p:oleObj>
                </mc:Choice>
                <mc:Fallback>
                  <p:oleObj name="公式" r:id="rId17" imgW="19507200" imgH="9753600" progId="Equation.3">
                    <p:embed/>
                    <p:pic>
                      <p:nvPicPr>
                        <p:cNvPr id="0" name="图片 338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2423"/>
                          <a:ext cx="1477" cy="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1" name="Object 49"/>
            <p:cNvGraphicFramePr>
              <a:graphicFrameLocks noChangeAspect="1"/>
            </p:cNvGraphicFramePr>
            <p:nvPr/>
          </p:nvGraphicFramePr>
          <p:xfrm>
            <a:off x="398" y="2430"/>
            <a:ext cx="2078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5" name="公式" r:id="rId19" imgW="1282700" imgH="393700" progId="Equation.3">
                    <p:embed/>
                  </p:oleObj>
                </mc:Choice>
                <mc:Fallback>
                  <p:oleObj name="公式" r:id="rId19" imgW="1282700" imgH="393700" progId="Equation.3">
                    <p:embed/>
                    <p:pic>
                      <p:nvPicPr>
                        <p:cNvPr id="0" name="图片 338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2430"/>
                          <a:ext cx="2078" cy="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857224" y="3643314"/>
            <a:ext cx="6816746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引入光程差后，两束相干光到达场点的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相位差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为：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 bwMode="auto">
          <a:xfrm>
            <a:off x="539552" y="2132856"/>
            <a:ext cx="7772400" cy="1066800"/>
            <a:chOff x="336" y="720"/>
            <a:chExt cx="4896" cy="672"/>
          </a:xfrm>
        </p:grpSpPr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336" y="896"/>
              <a:ext cx="2141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en-US" altLang="zh-CN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 dirty="0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干涉</a:t>
              </a: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加强</a:t>
              </a:r>
            </a:p>
          </p:txBody>
        </p:sp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1932" y="720"/>
            <a:ext cx="282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name="Equation" r:id="rId3" imgW="2692400" imgH="368300" progId="Equation.3">
                    <p:embed/>
                  </p:oleObj>
                </mc:Choice>
                <mc:Fallback>
                  <p:oleObj name="Equation" r:id="rId3" imgW="2692400" imgH="368300" progId="Equation.3">
                    <p:embed/>
                    <p:pic>
                      <p:nvPicPr>
                        <p:cNvPr id="0" name="图片 348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720"/>
                          <a:ext cx="2820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1900" y="1056"/>
            <a:ext cx="33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7" name="Equation" r:id="rId5" imgW="1473200" imgH="203200" progId="Equation.3">
                    <p:embed/>
                  </p:oleObj>
                </mc:Choice>
                <mc:Fallback>
                  <p:oleObj name="Equation" r:id="rId5" imgW="1473200" imgH="203200" progId="Equation.3">
                    <p:embed/>
                    <p:pic>
                      <p:nvPicPr>
                        <p:cNvPr id="0" name="图片 348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1056"/>
                          <a:ext cx="333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AutoShape 7"/>
            <p:cNvSpPr/>
            <p:nvPr/>
          </p:nvSpPr>
          <p:spPr bwMode="auto">
            <a:xfrm>
              <a:off x="1807" y="907"/>
              <a:ext cx="133" cy="324"/>
            </a:xfrm>
            <a:prstGeom prst="leftBrace">
              <a:avLst>
                <a:gd name="adj1" fmla="val 20301"/>
                <a:gd name="adj2" fmla="val 53907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395090" y="3572719"/>
            <a:ext cx="8343900" cy="1524000"/>
            <a:chOff x="336" y="1776"/>
            <a:chExt cx="5256" cy="960"/>
          </a:xfrm>
        </p:grpSpPr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36" y="2161"/>
              <a:ext cx="188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 dirty="0">
                  <a:solidFill>
                    <a:srgbClr val="1C1C1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干涉</a:t>
              </a: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减弱</a:t>
              </a:r>
            </a:p>
          </p:txBody>
        </p:sp>
        <p:grpSp>
          <p:nvGrpSpPr>
            <p:cNvPr id="4" name="Group 10"/>
            <p:cNvGrpSpPr/>
            <p:nvPr/>
          </p:nvGrpSpPr>
          <p:grpSpPr bwMode="auto">
            <a:xfrm>
              <a:off x="1776" y="1776"/>
              <a:ext cx="3816" cy="960"/>
              <a:chOff x="1443" y="1728"/>
              <a:chExt cx="4173" cy="1152"/>
            </a:xfrm>
          </p:grpSpPr>
          <p:graphicFrame>
            <p:nvGraphicFramePr>
              <p:cNvPr id="19467" name="Object 11"/>
              <p:cNvGraphicFramePr>
                <a:graphicFrameLocks noChangeAspect="1"/>
              </p:cNvGraphicFramePr>
              <p:nvPr/>
            </p:nvGraphicFramePr>
            <p:xfrm>
              <a:off x="1632" y="1728"/>
              <a:ext cx="3599" cy="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8" name="Equation" r:id="rId7" imgW="3530600" imgH="723900" progId="Equation.3">
                      <p:embed/>
                    </p:oleObj>
                  </mc:Choice>
                  <mc:Fallback>
                    <p:oleObj name="Equation" r:id="rId7" imgW="3530600" imgH="723900" progId="Equation.3">
                      <p:embed/>
                      <p:pic>
                        <p:nvPicPr>
                          <p:cNvPr id="0" name="图片 348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1728"/>
                            <a:ext cx="3599" cy="7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8" name="Object 12"/>
              <p:cNvGraphicFramePr>
                <a:graphicFrameLocks noChangeAspect="1"/>
              </p:cNvGraphicFramePr>
              <p:nvPr/>
            </p:nvGraphicFramePr>
            <p:xfrm>
              <a:off x="1584" y="2438"/>
              <a:ext cx="4032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59" name="Equation" r:id="rId9" imgW="1790700" imgH="215900" progId="Equation.3">
                      <p:embed/>
                    </p:oleObj>
                  </mc:Choice>
                  <mc:Fallback>
                    <p:oleObj name="Equation" r:id="rId9" imgW="1790700" imgH="215900" progId="Equation.3">
                      <p:embed/>
                      <p:pic>
                        <p:nvPicPr>
                          <p:cNvPr id="0" name="图片 348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2438"/>
                            <a:ext cx="4032" cy="4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69" name="AutoShape 13"/>
              <p:cNvSpPr/>
              <p:nvPr/>
            </p:nvSpPr>
            <p:spPr bwMode="auto">
              <a:xfrm>
                <a:off x="1443" y="2182"/>
                <a:ext cx="189" cy="459"/>
              </a:xfrm>
              <a:prstGeom prst="leftBrace">
                <a:avLst>
                  <a:gd name="adj1" fmla="val 20238"/>
                  <a:gd name="adj2" fmla="val 53907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32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899592" y="1052736"/>
            <a:ext cx="6553200" cy="718017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两束相干光相遇发生干涉</a:t>
            </a:r>
            <a:r>
              <a:rPr kumimoji="1"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043608" y="116632"/>
            <a:ext cx="6553200" cy="715581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干涉条纹的明暗条件由光程差确定</a:t>
            </a:r>
            <a:endParaRPr kumimoji="1"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50506" y="684511"/>
            <a:ext cx="8243887" cy="4225926"/>
            <a:chOff x="295" y="436"/>
            <a:chExt cx="5193" cy="2662"/>
          </a:xfrm>
        </p:grpSpPr>
        <p:sp>
          <p:nvSpPr>
            <p:cNvPr id="68611" name="Text Box 3"/>
            <p:cNvSpPr txBox="1">
              <a:spLocks noChangeArrowheads="1"/>
            </p:cNvSpPr>
            <p:nvPr/>
          </p:nvSpPr>
          <p:spPr bwMode="auto">
            <a:xfrm>
              <a:off x="295" y="436"/>
              <a:ext cx="5193" cy="26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在双缝干涉实验中，波长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550 nm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的单色平行光垂直入射到双缝上．若用一厚度为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6.6×10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-5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m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、折射率为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1.58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的云母片覆盖上方的狭缝后，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求：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(1)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屏上干涉条纹有什么变化？    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(2)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屏上中央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点现在是明纹还是暗纹？</a:t>
              </a: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（零级明纹将移到原来的第几级明纹处？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nm = 10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-9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m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)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3310" y="481"/>
            <a:ext cx="22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0" name="公式" r:id="rId3" imgW="165100" imgH="190500" progId="Equation.3">
                    <p:embed/>
                  </p:oleObj>
                </mc:Choice>
                <mc:Fallback>
                  <p:oleObj name="公式" r:id="rId3" imgW="165100" imgH="190500" progId="Equation.3">
                    <p:embed/>
                    <p:pic>
                      <p:nvPicPr>
                        <p:cNvPr id="0" name="图片 35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" y="481"/>
                          <a:ext cx="22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5148264" y="4572008"/>
            <a:ext cx="3368675" cy="2016125"/>
            <a:chOff x="3243" y="2478"/>
            <a:chExt cx="2122" cy="1270"/>
          </a:xfrm>
        </p:grpSpPr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3470" y="2960"/>
              <a:ext cx="1769" cy="2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flipV="1">
              <a:off x="3470" y="3204"/>
              <a:ext cx="1743" cy="1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H="1">
              <a:off x="3475" y="2691"/>
              <a:ext cx="0" cy="31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H="1">
              <a:off x="3475" y="3376"/>
              <a:ext cx="0" cy="31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flipH="1">
              <a:off x="3475" y="3065"/>
              <a:ext cx="0" cy="24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19" name="Object 11"/>
            <p:cNvGraphicFramePr>
              <a:graphicFrameLocks noChangeAspect="1"/>
            </p:cNvGraphicFramePr>
            <p:nvPr/>
          </p:nvGraphicFramePr>
          <p:xfrm>
            <a:off x="3243" y="2844"/>
            <a:ext cx="16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1" name="Equation" r:id="rId5" imgW="279400" imgH="355600" progId="Equation.3">
                    <p:embed/>
                  </p:oleObj>
                </mc:Choice>
                <mc:Fallback>
                  <p:oleObj name="Equation" r:id="rId5" imgW="279400" imgH="355600" progId="Equation.3">
                    <p:embed/>
                    <p:pic>
                      <p:nvPicPr>
                        <p:cNvPr id="0" name="图片 35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844"/>
                          <a:ext cx="163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0" name="Object 12"/>
            <p:cNvGraphicFramePr>
              <a:graphicFrameLocks noChangeAspect="1"/>
            </p:cNvGraphicFramePr>
            <p:nvPr/>
          </p:nvGraphicFramePr>
          <p:xfrm>
            <a:off x="3243" y="3266"/>
            <a:ext cx="16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2" name="Equation" r:id="rId7" imgW="292100" imgH="355600" progId="Equation.3">
                    <p:embed/>
                  </p:oleObj>
                </mc:Choice>
                <mc:Fallback>
                  <p:oleObj name="Equation" r:id="rId7" imgW="292100" imgH="355600" progId="Equation.3">
                    <p:embed/>
                    <p:pic>
                      <p:nvPicPr>
                        <p:cNvPr id="0" name="图片 35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266"/>
                          <a:ext cx="16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5239" y="2478"/>
              <a:ext cx="0" cy="1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>
              <a:off x="3475" y="3189"/>
              <a:ext cx="1764" cy="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23" name="Object 15"/>
            <p:cNvGraphicFramePr>
              <a:graphicFrameLocks noChangeAspect="1"/>
            </p:cNvGraphicFramePr>
            <p:nvPr/>
          </p:nvGraphicFramePr>
          <p:xfrm>
            <a:off x="5239" y="3113"/>
            <a:ext cx="12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3" name="Equation" r:id="rId9" imgW="177800" imgH="203200" progId="Equation.3">
                    <p:embed/>
                  </p:oleObj>
                </mc:Choice>
                <mc:Fallback>
                  <p:oleObj name="Equation" r:id="rId9" imgW="177800" imgH="203200" progId="Equation.3">
                    <p:embed/>
                    <p:pic>
                      <p:nvPicPr>
                        <p:cNvPr id="0" name="图片 358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113"/>
                          <a:ext cx="126" cy="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4" name="Object 16"/>
            <p:cNvGraphicFramePr>
              <a:graphicFrameLocks noChangeAspect="1"/>
            </p:cNvGraphicFramePr>
            <p:nvPr/>
          </p:nvGraphicFramePr>
          <p:xfrm>
            <a:off x="4127" y="2788"/>
            <a:ext cx="15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4" name="Equation" r:id="rId11" imgW="215900" imgH="368300" progId="Equation.3">
                    <p:embed/>
                  </p:oleObj>
                </mc:Choice>
                <mc:Fallback>
                  <p:oleObj name="Equation" r:id="rId11" imgW="215900" imgH="368300" progId="Equation.3">
                    <p:embed/>
                    <p:pic>
                      <p:nvPicPr>
                        <p:cNvPr id="0" name="图片 35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2788"/>
                          <a:ext cx="159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5" name="Object 17"/>
            <p:cNvGraphicFramePr>
              <a:graphicFrameLocks noChangeAspect="1"/>
            </p:cNvGraphicFramePr>
            <p:nvPr/>
          </p:nvGraphicFramePr>
          <p:xfrm>
            <a:off x="4127" y="3314"/>
            <a:ext cx="19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5" name="Equation" r:id="rId13" imgW="241300" imgH="368300" progId="Equation.3">
                    <p:embed/>
                  </p:oleObj>
                </mc:Choice>
                <mc:Fallback>
                  <p:oleObj name="Equation" r:id="rId13" imgW="241300" imgH="368300" progId="Equation.3">
                    <p:embed/>
                    <p:pic>
                      <p:nvPicPr>
                        <p:cNvPr id="0" name="图片 35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3314"/>
                          <a:ext cx="194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5572098" y="5133983"/>
            <a:ext cx="103188" cy="468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570081" y="2045632"/>
            <a:ext cx="5795962" cy="519113"/>
            <a:chOff x="3570081" y="2045632"/>
            <a:chExt cx="5795962" cy="519113"/>
          </a:xfrm>
        </p:grpSpPr>
        <p:sp>
          <p:nvSpPr>
            <p:cNvPr id="64515" name="Text Box 3"/>
            <p:cNvSpPr txBox="1">
              <a:spLocks noChangeArrowheads="1"/>
            </p:cNvSpPr>
            <p:nvPr/>
          </p:nvSpPr>
          <p:spPr bwMode="auto">
            <a:xfrm>
              <a:off x="3570081" y="2045632"/>
              <a:ext cx="5795962" cy="5191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第一列光波从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          </a:t>
              </a: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经历的光程</a:t>
              </a:r>
            </a:p>
          </p:txBody>
        </p:sp>
        <p:graphicFrame>
          <p:nvGraphicFramePr>
            <p:cNvPr id="645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073672"/>
                </p:ext>
              </p:extLst>
            </p:nvPr>
          </p:nvGraphicFramePr>
          <p:xfrm>
            <a:off x="5883621" y="2124490"/>
            <a:ext cx="1009650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6" name="Equation" r:id="rId3" imgW="888365" imgH="355600" progId="Equation.3">
                    <p:embed/>
                  </p:oleObj>
                </mc:Choice>
                <mc:Fallback>
                  <p:oleObj name="Equation" r:id="rId3" imgW="888365" imgH="355600" progId="Equation.3">
                    <p:embed/>
                    <p:pic>
                      <p:nvPicPr>
                        <p:cNvPr id="0" name="图片 379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3621" y="2124490"/>
                          <a:ext cx="1009650" cy="40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3268663" y="3009658"/>
            <a:ext cx="5616575" cy="710861"/>
            <a:chOff x="3268663" y="3009658"/>
            <a:chExt cx="5616575" cy="710861"/>
          </a:xfrm>
        </p:grpSpPr>
        <p:graphicFrame>
          <p:nvGraphicFramePr>
            <p:cNvPr id="645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25203"/>
                </p:ext>
              </p:extLst>
            </p:nvPr>
          </p:nvGraphicFramePr>
          <p:xfrm>
            <a:off x="8337019" y="3009658"/>
            <a:ext cx="513208" cy="710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7" name="公式" r:id="rId5" imgW="3962400" imgH="5486400" progId="Equation.3">
                    <p:embed/>
                  </p:oleObj>
                </mc:Choice>
                <mc:Fallback>
                  <p:oleObj name="公式" r:id="rId5" imgW="3962400" imgH="5486400" progId="Equation.3">
                    <p:embed/>
                    <p:pic>
                      <p:nvPicPr>
                        <p:cNvPr id="0" name="图片 379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7019" y="3009658"/>
                          <a:ext cx="513208" cy="7108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3268663" y="3181330"/>
              <a:ext cx="5616575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第二列光波从      经历的光程</a:t>
              </a:r>
            </a:p>
          </p:txBody>
        </p:sp>
        <p:graphicFrame>
          <p:nvGraphicFramePr>
            <p:cNvPr id="645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2112939"/>
                </p:ext>
              </p:extLst>
            </p:nvPr>
          </p:nvGraphicFramePr>
          <p:xfrm>
            <a:off x="5612603" y="3229194"/>
            <a:ext cx="928694" cy="366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8" name="Equation" r:id="rId7" imgW="901065" imgH="355600" progId="Equation.3">
                    <p:embed/>
                  </p:oleObj>
                </mc:Choice>
                <mc:Fallback>
                  <p:oleObj name="Equation" r:id="rId7" imgW="901065" imgH="355600" progId="Equation.3">
                    <p:embed/>
                    <p:pic>
                      <p:nvPicPr>
                        <p:cNvPr id="0" name="图片 379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2603" y="3229194"/>
                          <a:ext cx="928694" cy="366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3955415" y="2481580"/>
          <a:ext cx="3423920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公式" r:id="rId9" imgW="1524000" imgH="215900" progId="Equation.3">
                  <p:embed/>
                </p:oleObj>
              </mc:Choice>
              <mc:Fallback>
                <p:oleObj name="公式" r:id="rId9" imgW="1524000" imgH="215900" progId="Equation.3">
                  <p:embed/>
                  <p:pic>
                    <p:nvPicPr>
                      <p:cNvPr id="0" name="图片 37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415" y="2481580"/>
                        <a:ext cx="3423920" cy="629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755576" y="3920726"/>
            <a:ext cx="302418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点的光程差</a:t>
            </a:r>
          </a:p>
        </p:txBody>
      </p:sp>
      <p:sp>
        <p:nvSpPr>
          <p:cNvPr id="64542" name="Line 30"/>
          <p:cNvSpPr>
            <a:spLocks noChangeShapeType="1"/>
          </p:cNvSpPr>
          <p:nvPr/>
        </p:nvSpPr>
        <p:spPr bwMode="auto">
          <a:xfrm>
            <a:off x="6661411" y="5589240"/>
            <a:ext cx="54491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64544" name="AutoShape 32"/>
          <p:cNvCxnSpPr>
            <a:cxnSpLocks noChangeShapeType="1"/>
          </p:cNvCxnSpPr>
          <p:nvPr/>
        </p:nvCxnSpPr>
        <p:spPr bwMode="auto">
          <a:xfrm>
            <a:off x="3794120" y="5114705"/>
            <a:ext cx="857256" cy="142876"/>
          </a:xfrm>
          <a:prstGeom prst="bentConnector3">
            <a:avLst>
              <a:gd name="adj1" fmla="val 48912"/>
            </a:avLst>
          </a:prstGeom>
          <a:noFill/>
          <a:ln w="28575">
            <a:solidFill>
              <a:schemeClr val="accent2"/>
            </a:solidFill>
            <a:miter lim="800000"/>
            <a:tailEnd type="triangle" w="med" len="med"/>
          </a:ln>
          <a:effectLst/>
        </p:spPr>
      </p:cxnSp>
      <p:graphicFrame>
        <p:nvGraphicFramePr>
          <p:cNvPr id="64545" name="Object 33"/>
          <p:cNvGraphicFramePr>
            <a:graphicFrameLocks noChangeAspect="1"/>
          </p:cNvGraphicFramePr>
          <p:nvPr/>
        </p:nvGraphicFramePr>
        <p:xfrm>
          <a:off x="4154805" y="5375275"/>
          <a:ext cx="2435225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公式" r:id="rId11" imgW="762000" imgH="203200" progId="Equation.3">
                  <p:embed/>
                </p:oleObj>
              </mc:Choice>
              <mc:Fallback>
                <p:oleObj name="公式" r:id="rId11" imgW="762000" imgH="203200" progId="Equation.3">
                  <p:embed/>
                  <p:pic>
                    <p:nvPicPr>
                      <p:cNvPr id="0" name="图片 37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805" y="5375275"/>
                        <a:ext cx="2435225" cy="758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7174865" y="5257800"/>
            <a:ext cx="168846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附加光程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90588" y="908981"/>
            <a:ext cx="4025900" cy="2066925"/>
            <a:chOff x="890588" y="908981"/>
            <a:chExt cx="4025900" cy="2066925"/>
          </a:xfrm>
        </p:grpSpPr>
        <p:grpSp>
          <p:nvGrpSpPr>
            <p:cNvPr id="2" name="Group 12"/>
            <p:cNvGrpSpPr/>
            <p:nvPr/>
          </p:nvGrpSpPr>
          <p:grpSpPr bwMode="auto">
            <a:xfrm>
              <a:off x="890588" y="908981"/>
              <a:ext cx="4025900" cy="2066925"/>
              <a:chOff x="249" y="799"/>
              <a:chExt cx="2536" cy="1302"/>
            </a:xfrm>
          </p:grpSpPr>
          <p:grpSp>
            <p:nvGrpSpPr>
              <p:cNvPr id="3" name="Group 14"/>
              <p:cNvGrpSpPr/>
              <p:nvPr/>
            </p:nvGrpSpPr>
            <p:grpSpPr bwMode="auto">
              <a:xfrm>
                <a:off x="249" y="1389"/>
                <a:ext cx="247" cy="712"/>
                <a:chOff x="192" y="1488"/>
                <a:chExt cx="247" cy="712"/>
              </a:xfrm>
            </p:grpSpPr>
            <p:graphicFrame>
              <p:nvGraphicFramePr>
                <p:cNvPr id="64527" name="Object 15"/>
                <p:cNvGraphicFramePr>
                  <a:graphicFrameLocks noChangeAspect="1"/>
                </p:cNvGraphicFramePr>
                <p:nvPr/>
              </p:nvGraphicFramePr>
              <p:xfrm>
                <a:off x="240" y="1488"/>
                <a:ext cx="199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51" name="Equation" r:id="rId13" imgW="317500" imgH="368300" progId="Equation.3">
                        <p:embed/>
                      </p:oleObj>
                    </mc:Choice>
                    <mc:Fallback>
                      <p:oleObj name="Equation" r:id="rId13" imgW="317500" imgH="368300" progId="Equation.3">
                        <p:embed/>
                        <p:pic>
                          <p:nvPicPr>
                            <p:cNvPr id="0" name="图片 379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1488"/>
                              <a:ext cx="199" cy="2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528" name="Object 16"/>
                <p:cNvGraphicFramePr>
                  <a:graphicFrameLocks noChangeAspect="1"/>
                </p:cNvGraphicFramePr>
                <p:nvPr/>
              </p:nvGraphicFramePr>
              <p:xfrm>
                <a:off x="192" y="1968"/>
                <a:ext cx="208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52" name="Equation" r:id="rId15" imgW="330200" imgH="368300" progId="Equation.3">
                        <p:embed/>
                      </p:oleObj>
                    </mc:Choice>
                    <mc:Fallback>
                      <p:oleObj name="Equation" r:id="rId15" imgW="330200" imgH="368300" progId="Equation.3">
                        <p:embed/>
                        <p:pic>
                          <p:nvPicPr>
                            <p:cNvPr id="0" name="图片 379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" y="1968"/>
                              <a:ext cx="208" cy="2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" name="Group 17"/>
              <p:cNvGrpSpPr/>
              <p:nvPr/>
            </p:nvGrpSpPr>
            <p:grpSpPr bwMode="auto">
              <a:xfrm>
                <a:off x="2426" y="845"/>
                <a:ext cx="359" cy="167"/>
                <a:chOff x="2448" y="1008"/>
                <a:chExt cx="359" cy="167"/>
              </a:xfrm>
            </p:grpSpPr>
            <p:sp>
              <p:nvSpPr>
                <p:cNvPr id="64530" name="Oval 18"/>
                <p:cNvSpPr>
                  <a:spLocks noChangeArrowheads="1"/>
                </p:cNvSpPr>
                <p:nvPr/>
              </p:nvSpPr>
              <p:spPr bwMode="auto">
                <a:xfrm>
                  <a:off x="2448" y="1056"/>
                  <a:ext cx="96" cy="9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4531" name="Object 19"/>
                <p:cNvGraphicFramePr>
                  <a:graphicFrameLocks noChangeAspect="1"/>
                </p:cNvGraphicFramePr>
                <p:nvPr/>
              </p:nvGraphicFramePr>
              <p:xfrm>
                <a:off x="2640" y="1008"/>
                <a:ext cx="167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53" name="Equation" r:id="rId17" imgW="266065" imgH="266065" progId="Equation.3">
                        <p:embed/>
                      </p:oleObj>
                    </mc:Choice>
                    <mc:Fallback>
                      <p:oleObj name="Equation" r:id="rId17" imgW="266065" imgH="266065" progId="Equation.3">
                        <p:embed/>
                        <p:pic>
                          <p:nvPicPr>
                            <p:cNvPr id="0" name="图片 379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1008"/>
                              <a:ext cx="167" cy="1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" name="Group 20"/>
              <p:cNvGrpSpPr/>
              <p:nvPr/>
            </p:nvGrpSpPr>
            <p:grpSpPr bwMode="auto">
              <a:xfrm>
                <a:off x="431" y="799"/>
                <a:ext cx="2016" cy="1152"/>
                <a:chOff x="431" y="799"/>
                <a:chExt cx="2016" cy="1152"/>
              </a:xfrm>
            </p:grpSpPr>
            <p:sp>
              <p:nvSpPr>
                <p:cNvPr id="6453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31" y="943"/>
                  <a:ext cx="2016" cy="10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22"/>
                <p:cNvGrpSpPr/>
                <p:nvPr/>
              </p:nvGrpSpPr>
              <p:grpSpPr bwMode="auto">
                <a:xfrm>
                  <a:off x="479" y="799"/>
                  <a:ext cx="1968" cy="768"/>
                  <a:chOff x="479" y="799"/>
                  <a:chExt cx="1968" cy="768"/>
                </a:xfrm>
              </p:grpSpPr>
              <p:sp>
                <p:nvSpPr>
                  <p:cNvPr id="64535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9" y="943"/>
                    <a:ext cx="1968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64536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1535" y="799"/>
                  <a:ext cx="191" cy="3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054" name="Equation" r:id="rId19" imgW="215900" imgH="368300" progId="Equation.3">
                          <p:embed/>
                        </p:oleObj>
                      </mc:Choice>
                      <mc:Fallback>
                        <p:oleObj name="Equation" r:id="rId19" imgW="215900" imgH="368300" progId="Equation.3">
                          <p:embed/>
                          <p:pic>
                            <p:nvPicPr>
                              <p:cNvPr id="0" name="图片 3795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35" y="799"/>
                                <a:ext cx="191" cy="32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64537" name="Object 25"/>
                <p:cNvGraphicFramePr>
                  <a:graphicFrameLocks noChangeAspect="1"/>
                </p:cNvGraphicFramePr>
                <p:nvPr/>
              </p:nvGraphicFramePr>
              <p:xfrm>
                <a:off x="1631" y="1375"/>
                <a:ext cx="232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55" name="Equation" r:id="rId21" imgW="241300" imgH="368300" progId="Equation.3">
                        <p:embed/>
                      </p:oleObj>
                    </mc:Choice>
                    <mc:Fallback>
                      <p:oleObj name="Equation" r:id="rId21" imgW="241300" imgH="368300" progId="Equation.3">
                        <p:embed/>
                        <p:pic>
                          <p:nvPicPr>
                            <p:cNvPr id="0" name="图片 379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31" y="1375"/>
                              <a:ext cx="232" cy="28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539" name="Object 27"/>
                <p:cNvGraphicFramePr>
                  <a:graphicFrameLocks noChangeAspect="1"/>
                </p:cNvGraphicFramePr>
                <p:nvPr/>
              </p:nvGraphicFramePr>
              <p:xfrm>
                <a:off x="682" y="1271"/>
                <a:ext cx="164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56" name="Equation" r:id="rId23" imgW="203200" imgH="215900" progId="Equation.3">
                        <p:embed/>
                      </p:oleObj>
                    </mc:Choice>
                    <mc:Fallback>
                      <p:oleObj name="Equation" r:id="rId23" imgW="203200" imgH="215900" progId="Equation.3">
                        <p:embed/>
                        <p:pic>
                          <p:nvPicPr>
                            <p:cNvPr id="0" name="图片 379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2" y="1271"/>
                              <a:ext cx="164" cy="1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541" name="Object 29"/>
                <p:cNvGraphicFramePr>
                  <a:graphicFrameLocks noChangeAspect="1"/>
                </p:cNvGraphicFramePr>
                <p:nvPr/>
              </p:nvGraphicFramePr>
              <p:xfrm>
                <a:off x="543" y="1127"/>
                <a:ext cx="139" cy="1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57" name="公式" r:id="rId25" imgW="3048000" imgH="3048000" progId="Equation.3">
                        <p:embed/>
                      </p:oleObj>
                    </mc:Choice>
                    <mc:Fallback>
                      <p:oleObj name="公式" r:id="rId25" imgW="3048000" imgH="3048000" progId="Equation.3">
                        <p:embed/>
                        <p:pic>
                          <p:nvPicPr>
                            <p:cNvPr id="0" name="图片 379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3" y="1127"/>
                              <a:ext cx="139" cy="191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1416050" y="1778136"/>
              <a:ext cx="103188" cy="4683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" name="Object 2"/>
          <p:cNvGraphicFramePr>
            <a:graphicFrameLocks noChangeAspect="1"/>
          </p:cNvGraphicFramePr>
          <p:nvPr/>
        </p:nvGraphicFramePr>
        <p:xfrm>
          <a:off x="730885" y="4756785"/>
          <a:ext cx="2839085" cy="127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8" name="公式" r:id="rId27" imgW="1270000" imgH="457200" progId="Equation.3">
                  <p:embed/>
                </p:oleObj>
              </mc:Choice>
              <mc:Fallback>
                <p:oleObj name="公式" r:id="rId27" imgW="1270000" imgH="457200" progId="Equation.3">
                  <p:embed/>
                  <p:pic>
                    <p:nvPicPr>
                      <p:cNvPr id="0" name="图片 37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" y="4756785"/>
                        <a:ext cx="2839085" cy="1272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8">
            <a:extLst>
              <a:ext uri="{FF2B5EF4-FFF2-40B4-BE49-F238E27FC236}">
                <a16:creationId xmlns:a16="http://schemas.microsoft.com/office/drawing/2014/main" id="{4C34214D-E7ED-40D9-92A0-FF7053AEF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44" y="119109"/>
            <a:ext cx="1519209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  <p:bldP spid="64542" grpId="0" animBg="1"/>
      <p:bldP spid="6454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20484" y="3216424"/>
            <a:ext cx="5319720" cy="116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）放薄片后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明纹移到何处？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即与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△=0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对应的条纹移到何处？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3" name="Object 3"/>
              <p:cNvSpPr txBox="1"/>
              <p:nvPr/>
            </p:nvSpPr>
            <p:spPr bwMode="auto">
              <a:xfrm>
                <a:off x="1303338" y="4438650"/>
                <a:ext cx="3695382" cy="5270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656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3338" y="4438650"/>
                <a:ext cx="3695382" cy="527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564" name="Object 4"/>
              <p:cNvSpPr txBox="1"/>
              <p:nvPr/>
            </p:nvSpPr>
            <p:spPr bwMode="auto">
              <a:xfrm>
                <a:off x="1516289" y="5808663"/>
                <a:ext cx="2544897" cy="74107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656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6289" y="5808663"/>
                <a:ext cx="2544897" cy="74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071538" y="214290"/>
            <a:ext cx="709615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附加光程对干涉条纹有些什么影响？</a:t>
            </a:r>
          </a:p>
        </p:txBody>
      </p:sp>
      <p:grpSp>
        <p:nvGrpSpPr>
          <p:cNvPr id="6" name="Group 26"/>
          <p:cNvGrpSpPr/>
          <p:nvPr/>
        </p:nvGrpSpPr>
        <p:grpSpPr bwMode="auto">
          <a:xfrm>
            <a:off x="267335" y="908050"/>
            <a:ext cx="4200525" cy="2338388"/>
            <a:chOff x="3016" y="482"/>
            <a:chExt cx="2646" cy="1473"/>
          </a:xfrm>
        </p:grpSpPr>
        <p:grpSp>
          <p:nvGrpSpPr>
            <p:cNvPr id="7" name="Group 27"/>
            <p:cNvGrpSpPr/>
            <p:nvPr/>
          </p:nvGrpSpPr>
          <p:grpSpPr bwMode="auto">
            <a:xfrm>
              <a:off x="3318" y="891"/>
              <a:ext cx="2133" cy="459"/>
              <a:chOff x="476" y="709"/>
              <a:chExt cx="2133" cy="459"/>
            </a:xfrm>
          </p:grpSpPr>
          <p:sp>
            <p:nvSpPr>
              <p:cNvPr id="66588" name="Line 28"/>
              <p:cNvSpPr>
                <a:spLocks noChangeShapeType="1"/>
              </p:cNvSpPr>
              <p:nvPr/>
            </p:nvSpPr>
            <p:spPr bwMode="auto">
              <a:xfrm>
                <a:off x="476" y="709"/>
                <a:ext cx="2132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9" name="Line 29"/>
              <p:cNvSpPr>
                <a:spLocks noChangeShapeType="1"/>
              </p:cNvSpPr>
              <p:nvPr/>
            </p:nvSpPr>
            <p:spPr bwMode="auto">
              <a:xfrm flipV="1">
                <a:off x="488" y="996"/>
                <a:ext cx="2121" cy="1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 flipH="1">
              <a:off x="3324" y="573"/>
              <a:ext cx="0" cy="36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 flipH="1">
              <a:off x="3324" y="1383"/>
              <a:ext cx="0" cy="36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 flipH="1">
              <a:off x="3324" y="1015"/>
              <a:ext cx="0" cy="29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93" name="Object 33"/>
            <p:cNvGraphicFramePr>
              <a:graphicFrameLocks noChangeAspect="1"/>
            </p:cNvGraphicFramePr>
            <p:nvPr/>
          </p:nvGraphicFramePr>
          <p:xfrm>
            <a:off x="3016" y="799"/>
            <a:ext cx="19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3" name="Equation" r:id="rId5" imgW="279400" imgH="355600" progId="Equation.3">
                    <p:embed/>
                  </p:oleObj>
                </mc:Choice>
                <mc:Fallback>
                  <p:oleObj name="Equation" r:id="rId5" imgW="279400" imgH="355600" progId="Equation.3">
                    <p:embed/>
                    <p:pic>
                      <p:nvPicPr>
                        <p:cNvPr id="0" name="图片 39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799"/>
                          <a:ext cx="195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4" name="Object 34"/>
            <p:cNvGraphicFramePr>
              <a:graphicFrameLocks noChangeAspect="1"/>
            </p:cNvGraphicFramePr>
            <p:nvPr/>
          </p:nvGraphicFramePr>
          <p:xfrm>
            <a:off x="3061" y="1207"/>
            <a:ext cx="20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4" name="Equation" r:id="rId7" imgW="292100" imgH="355600" progId="Equation.3">
                    <p:embed/>
                  </p:oleObj>
                </mc:Choice>
                <mc:Fallback>
                  <p:oleObj name="Equation" r:id="rId7" imgW="292100" imgH="355600" progId="Equation.3">
                    <p:embed/>
                    <p:pic>
                      <p:nvPicPr>
                        <p:cNvPr id="0" name="图片 390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207"/>
                          <a:ext cx="20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5450" y="482"/>
              <a:ext cx="0" cy="1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3324" y="1162"/>
              <a:ext cx="221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97" name="Object 37"/>
            <p:cNvGraphicFramePr>
              <a:graphicFrameLocks noChangeAspect="1"/>
            </p:cNvGraphicFramePr>
            <p:nvPr/>
          </p:nvGraphicFramePr>
          <p:xfrm>
            <a:off x="5511" y="1071"/>
            <a:ext cx="15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5" name="Equation" r:id="rId9" imgW="177800" imgH="203200" progId="Equation.3">
                    <p:embed/>
                  </p:oleObj>
                </mc:Choice>
                <mc:Fallback>
                  <p:oleObj name="Equation" r:id="rId9" imgW="177800" imgH="203200" progId="Equation.3">
                    <p:embed/>
                    <p:pic>
                      <p:nvPicPr>
                        <p:cNvPr id="0" name="图片 390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1" y="1071"/>
                          <a:ext cx="151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8" name="Rectangle 38"/>
            <p:cNvSpPr>
              <a:spLocks noChangeArrowheads="1"/>
            </p:cNvSpPr>
            <p:nvPr/>
          </p:nvSpPr>
          <p:spPr bwMode="auto">
            <a:xfrm>
              <a:off x="3334" y="754"/>
              <a:ext cx="65" cy="2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99" name="Object 39"/>
            <p:cNvGraphicFramePr>
              <a:graphicFrameLocks noChangeAspect="1"/>
            </p:cNvGraphicFramePr>
            <p:nvPr/>
          </p:nvGraphicFramePr>
          <p:xfrm>
            <a:off x="3862" y="618"/>
            <a:ext cx="19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6" name="Equation" r:id="rId11" imgW="215900" imgH="368300" progId="Equation.3">
                    <p:embed/>
                  </p:oleObj>
                </mc:Choice>
                <mc:Fallback>
                  <p:oleObj name="Equation" r:id="rId11" imgW="215900" imgH="368300" progId="Equation.3">
                    <p:embed/>
                    <p:pic>
                      <p:nvPicPr>
                        <p:cNvPr id="0" name="图片 39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618"/>
                          <a:ext cx="191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0" name="Object 40"/>
            <p:cNvGraphicFramePr>
              <a:graphicFrameLocks noChangeAspect="1"/>
            </p:cNvGraphicFramePr>
            <p:nvPr/>
          </p:nvGraphicFramePr>
          <p:xfrm>
            <a:off x="4044" y="1299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7" name="Equation" r:id="rId13" imgW="241300" imgH="368300" progId="Equation.3">
                    <p:embed/>
                  </p:oleObj>
                </mc:Choice>
                <mc:Fallback>
                  <p:oleObj name="Equation" r:id="rId13" imgW="241300" imgH="368300" progId="Equation.3">
                    <p:embed/>
                    <p:pic>
                      <p:nvPicPr>
                        <p:cNvPr id="0" name="图片 39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1299"/>
                          <a:ext cx="2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1"/>
          <p:cNvGrpSpPr/>
          <p:nvPr/>
        </p:nvGrpSpPr>
        <p:grpSpPr bwMode="auto">
          <a:xfrm>
            <a:off x="765810" y="946150"/>
            <a:ext cx="3711575" cy="1339850"/>
            <a:chOff x="3222" y="2030"/>
            <a:chExt cx="2338" cy="844"/>
          </a:xfrm>
        </p:grpSpPr>
        <p:sp>
          <p:nvSpPr>
            <p:cNvPr id="66602" name="Line 42"/>
            <p:cNvSpPr>
              <a:spLocks noChangeShapeType="1"/>
            </p:cNvSpPr>
            <p:nvPr/>
          </p:nvSpPr>
          <p:spPr bwMode="auto">
            <a:xfrm flipV="1">
              <a:off x="3312" y="2251"/>
              <a:ext cx="2033" cy="1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Line 43"/>
            <p:cNvSpPr>
              <a:spLocks noChangeShapeType="1"/>
            </p:cNvSpPr>
            <p:nvPr/>
          </p:nvSpPr>
          <p:spPr bwMode="auto">
            <a:xfrm flipV="1">
              <a:off x="3222" y="2251"/>
              <a:ext cx="2078" cy="62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604" name="Object 44"/>
            <p:cNvGraphicFramePr>
              <a:graphicFrameLocks noChangeAspect="1"/>
            </p:cNvGraphicFramePr>
            <p:nvPr/>
          </p:nvGraphicFramePr>
          <p:xfrm>
            <a:off x="5311" y="2030"/>
            <a:ext cx="24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8" name="Equation" r:id="rId15" imgW="152400" imgH="177800" progId="Equation.3">
                    <p:embed/>
                  </p:oleObj>
                </mc:Choice>
                <mc:Fallback>
                  <p:oleObj name="Equation" r:id="rId15" imgW="152400" imgH="177800" progId="Equation.3">
                    <p:embed/>
                    <p:pic>
                      <p:nvPicPr>
                        <p:cNvPr id="0" name="图片 390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" y="2030"/>
                          <a:ext cx="249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6011863" y="3933825"/>
            <a:ext cx="28082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ea typeface="楷体_GB2312" pitchFamily="49" charset="-122"/>
              </a:rPr>
              <a:t>上盖上移</a:t>
            </a:r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6084888" y="4797425"/>
            <a:ext cx="28082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ea typeface="楷体_GB2312" pitchFamily="49" charset="-122"/>
              </a:rPr>
              <a:t>下盖下移</a:t>
            </a:r>
          </a:p>
        </p:txBody>
      </p:sp>
      <p:grpSp>
        <p:nvGrpSpPr>
          <p:cNvPr id="9" name="Group 47"/>
          <p:cNvGrpSpPr/>
          <p:nvPr/>
        </p:nvGrpSpPr>
        <p:grpSpPr bwMode="auto">
          <a:xfrm>
            <a:off x="5508625" y="3068638"/>
            <a:ext cx="1368425" cy="914400"/>
            <a:chOff x="192" y="192"/>
            <a:chExt cx="960" cy="576"/>
          </a:xfrm>
        </p:grpSpPr>
        <p:sp>
          <p:nvSpPr>
            <p:cNvPr id="66608" name="AutoShape 48"/>
            <p:cNvSpPr>
              <a:spLocks noChangeArrowheads="1"/>
            </p:cNvSpPr>
            <p:nvPr/>
          </p:nvSpPr>
          <p:spPr bwMode="auto">
            <a:xfrm>
              <a:off x="192" y="192"/>
              <a:ext cx="960" cy="576"/>
            </a:xfrm>
            <a:prstGeom prst="irregularSeal1">
              <a:avLst/>
            </a:prstGeom>
            <a:solidFill>
              <a:srgbClr val="99FF99"/>
            </a:solidFill>
            <a:ln w="25400">
              <a:solidFill>
                <a:srgbClr val="99FF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9" name="Text Box 49"/>
            <p:cNvSpPr txBox="1">
              <a:spLocks noChangeArrowheads="1"/>
            </p:cNvSpPr>
            <p:nvPr/>
          </p:nvSpPr>
          <p:spPr bwMode="auto">
            <a:xfrm>
              <a:off x="336" y="288"/>
              <a:ext cx="768" cy="36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ea typeface="楷体_GB2312" pitchFamily="49" charset="-122"/>
                </a:rPr>
                <a:t>结论</a:t>
              </a:r>
              <a:endParaRPr kumimoji="1" lang="zh-CN" altLang="en-US" sz="3200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6610" name="Object 50"/>
          <p:cNvGraphicFramePr>
            <a:graphicFrameLocks noChangeAspect="1"/>
          </p:cNvGraphicFramePr>
          <p:nvPr/>
        </p:nvGraphicFramePr>
        <p:xfrm>
          <a:off x="2143108" y="5214950"/>
          <a:ext cx="7921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9" name="公式" r:id="rId17" imgW="354965" imgH="177800" progId="Equation.3">
                  <p:embed/>
                </p:oleObj>
              </mc:Choice>
              <mc:Fallback>
                <p:oleObj name="公式" r:id="rId17" imgW="354965" imgH="177800" progId="Equation.3">
                  <p:embed/>
                  <p:pic>
                    <p:nvPicPr>
                      <p:cNvPr id="0" name="图片 39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214950"/>
                        <a:ext cx="7921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1" name="Object 51"/>
          <p:cNvGraphicFramePr>
            <a:graphicFrameLocks noChangeAspect="1"/>
          </p:cNvGraphicFramePr>
          <p:nvPr/>
        </p:nvGraphicFramePr>
        <p:xfrm>
          <a:off x="3214678" y="5214950"/>
          <a:ext cx="8937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0" name="Equation" r:id="rId19" imgW="380365" imgH="177800" progId="Equation.3">
                  <p:embed/>
                </p:oleObj>
              </mc:Choice>
              <mc:Fallback>
                <p:oleObj name="Equation" r:id="rId19" imgW="380365" imgH="177800" progId="Equation.3">
                  <p:embed/>
                  <p:pic>
                    <p:nvPicPr>
                      <p:cNvPr id="0" name="图片 39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214950"/>
                        <a:ext cx="893762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285720" y="5143512"/>
            <a:ext cx="280828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ea typeface="楷体_GB2312" pitchFamily="49" charset="-122"/>
              </a:rPr>
              <a:t>对中央明纹：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338" name="Object 18"/>
              <p:cNvSpPr txBox="1"/>
              <p:nvPr/>
            </p:nvSpPr>
            <p:spPr bwMode="auto">
              <a:xfrm>
                <a:off x="3852863" y="5743575"/>
                <a:ext cx="939800" cy="6683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633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2863" y="5743575"/>
                <a:ext cx="939800" cy="6683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422116" y="5866098"/>
            <a:ext cx="114300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ea typeface="楷体_GB2312" pitchFamily="49" charset="-122"/>
              </a:rPr>
              <a:t>结果：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89195" y="1916113"/>
            <a:ext cx="103188" cy="468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7"/>
          <p:cNvGrpSpPr/>
          <p:nvPr/>
        </p:nvGrpSpPr>
        <p:grpSpPr bwMode="auto">
          <a:xfrm>
            <a:off x="4557395" y="765175"/>
            <a:ext cx="4144963" cy="2338388"/>
            <a:chOff x="204" y="482"/>
            <a:chExt cx="2611" cy="1473"/>
          </a:xfrm>
        </p:grpSpPr>
        <p:grpSp>
          <p:nvGrpSpPr>
            <p:cNvPr id="12" name="Group 8"/>
            <p:cNvGrpSpPr/>
            <p:nvPr/>
          </p:nvGrpSpPr>
          <p:grpSpPr bwMode="auto">
            <a:xfrm>
              <a:off x="476" y="891"/>
              <a:ext cx="2133" cy="492"/>
              <a:chOff x="476" y="709"/>
              <a:chExt cx="2133" cy="492"/>
            </a:xfrm>
          </p:grpSpPr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476" y="709"/>
                <a:ext cx="2132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V="1">
                <a:off x="476" y="996"/>
                <a:ext cx="2133" cy="20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482" y="573"/>
              <a:ext cx="0" cy="36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482" y="1383"/>
              <a:ext cx="0" cy="36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482" y="1015"/>
              <a:ext cx="0" cy="29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204" y="754"/>
            <a:ext cx="19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1" name="Equation" r:id="rId22" imgW="279400" imgH="355600" progId="Equation.3">
                    <p:embed/>
                  </p:oleObj>
                </mc:Choice>
                <mc:Fallback>
                  <p:oleObj name="Equation" r:id="rId22" imgW="279400" imgH="355600" progId="Equation.3">
                    <p:embed/>
                    <p:pic>
                      <p:nvPicPr>
                        <p:cNvPr id="0" name="图片 390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754"/>
                          <a:ext cx="195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5"/>
            <p:cNvGraphicFramePr>
              <a:graphicFrameLocks noChangeAspect="1"/>
            </p:cNvGraphicFramePr>
            <p:nvPr/>
          </p:nvGraphicFramePr>
          <p:xfrm>
            <a:off x="204" y="1253"/>
            <a:ext cx="20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2" name="Equation" r:id="rId23" imgW="292100" imgH="355600" progId="Equation.3">
                    <p:embed/>
                  </p:oleObj>
                </mc:Choice>
                <mc:Fallback>
                  <p:oleObj name="Equation" r:id="rId23" imgW="292100" imgH="355600" progId="Equation.3">
                    <p:embed/>
                    <p:pic>
                      <p:nvPicPr>
                        <p:cNvPr id="0" name="图片 390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253"/>
                          <a:ext cx="20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608" y="482"/>
              <a:ext cx="0" cy="1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482" y="1162"/>
              <a:ext cx="221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18"/>
            <p:cNvGraphicFramePr>
              <a:graphicFrameLocks noChangeAspect="1"/>
            </p:cNvGraphicFramePr>
            <p:nvPr/>
          </p:nvGraphicFramePr>
          <p:xfrm>
            <a:off x="2664" y="941"/>
            <a:ext cx="15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3" name="Equation" r:id="rId24" imgW="177800" imgH="203200" progId="Equation.3">
                    <p:embed/>
                  </p:oleObj>
                </mc:Choice>
                <mc:Fallback>
                  <p:oleObj name="Equation" r:id="rId24" imgW="177800" imgH="203200" progId="Equation.3">
                    <p:embed/>
                    <p:pic>
                      <p:nvPicPr>
                        <p:cNvPr id="0" name="图片 390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941"/>
                          <a:ext cx="151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9"/>
            <p:cNvGraphicFramePr>
              <a:graphicFrameLocks noChangeAspect="1"/>
            </p:cNvGraphicFramePr>
            <p:nvPr/>
          </p:nvGraphicFramePr>
          <p:xfrm>
            <a:off x="810" y="945"/>
            <a:ext cx="19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4" name="Equation" r:id="rId25" imgW="215900" imgH="368300" progId="Equation.3">
                    <p:embed/>
                  </p:oleObj>
                </mc:Choice>
                <mc:Fallback>
                  <p:oleObj name="Equation" r:id="rId25" imgW="215900" imgH="368300" progId="Equation.3">
                    <p:embed/>
                    <p:pic>
                      <p:nvPicPr>
                        <p:cNvPr id="0" name="图片 390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945"/>
                          <a:ext cx="191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0"/>
            <p:cNvGraphicFramePr>
              <a:graphicFrameLocks noChangeAspect="1"/>
            </p:cNvGraphicFramePr>
            <p:nvPr/>
          </p:nvGraphicFramePr>
          <p:xfrm>
            <a:off x="1035" y="1395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5" name="Equation" r:id="rId26" imgW="241300" imgH="368300" progId="Equation.3">
                    <p:embed/>
                  </p:oleObj>
                </mc:Choice>
                <mc:Fallback>
                  <p:oleObj name="Equation" r:id="rId26" imgW="241300" imgH="368300" progId="Equation.3">
                    <p:embed/>
                    <p:pic>
                      <p:nvPicPr>
                        <p:cNvPr id="0" name="图片 390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1395"/>
                          <a:ext cx="2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1"/>
          <p:cNvGrpSpPr/>
          <p:nvPr/>
        </p:nvGrpSpPr>
        <p:grpSpPr bwMode="auto">
          <a:xfrm>
            <a:off x="4946333" y="1427163"/>
            <a:ext cx="3778250" cy="1138237"/>
            <a:chOff x="3198" y="2568"/>
            <a:chExt cx="2380" cy="717"/>
          </a:xfrm>
        </p:grpSpPr>
        <p:grpSp>
          <p:nvGrpSpPr>
            <p:cNvPr id="31" name="Group 22"/>
            <p:cNvGrpSpPr/>
            <p:nvPr/>
          </p:nvGrpSpPr>
          <p:grpSpPr bwMode="auto">
            <a:xfrm>
              <a:off x="3198" y="2568"/>
              <a:ext cx="2132" cy="590"/>
              <a:chOff x="3198" y="2568"/>
              <a:chExt cx="2132" cy="590"/>
            </a:xfrm>
          </p:grpSpPr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3198" y="2568"/>
                <a:ext cx="2132" cy="58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3243" y="3067"/>
                <a:ext cx="2087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4" name="Object 25"/>
            <p:cNvGraphicFramePr>
              <a:graphicFrameLocks noChangeAspect="1"/>
            </p:cNvGraphicFramePr>
            <p:nvPr/>
          </p:nvGraphicFramePr>
          <p:xfrm>
            <a:off x="5329" y="2954"/>
            <a:ext cx="24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6" name="Equation" r:id="rId27" imgW="152400" imgH="177800" progId="Equation.3">
                    <p:embed/>
                  </p:oleObj>
                </mc:Choice>
                <mc:Fallback>
                  <p:oleObj name="Equation" r:id="rId27" imgW="152400" imgH="177800" progId="Equation.3">
                    <p:embed/>
                    <p:pic>
                      <p:nvPicPr>
                        <p:cNvPr id="0" name="图片 39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2954"/>
                          <a:ext cx="249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ldLvl="0" animBg="1" autoUpdateAnimBg="0"/>
      <p:bldP spid="66565" grpId="0" autoUpdateAnimBg="0"/>
      <p:bldP spid="66605" grpId="0"/>
      <p:bldP spid="66606" grpId="0"/>
      <p:bldP spid="52" grpId="0"/>
      <p:bldP spid="54" grpId="0"/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5"/>
          <p:cNvGrpSpPr/>
          <p:nvPr/>
        </p:nvGrpSpPr>
        <p:grpSpPr bwMode="auto">
          <a:xfrm>
            <a:off x="468313" y="1268413"/>
            <a:ext cx="4421187" cy="4875212"/>
            <a:chOff x="1007" y="794"/>
            <a:chExt cx="2785" cy="3071"/>
          </a:xfrm>
        </p:grpSpPr>
        <p:sp>
          <p:nvSpPr>
            <p:cNvPr id="60419" name="Line 1031"/>
            <p:cNvSpPr>
              <a:spLocks noChangeShapeType="1"/>
            </p:cNvSpPr>
            <p:nvPr/>
          </p:nvSpPr>
          <p:spPr bwMode="auto">
            <a:xfrm>
              <a:off x="2120" y="2378"/>
              <a:ext cx="1585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0" name="AutoShape 1032"/>
            <p:cNvSpPr>
              <a:spLocks noChangeArrowheads="1"/>
            </p:cNvSpPr>
            <p:nvPr/>
          </p:nvSpPr>
          <p:spPr bwMode="auto">
            <a:xfrm rot="16200000" flipH="1">
              <a:off x="1662" y="1437"/>
              <a:ext cx="1032" cy="86"/>
            </a:xfrm>
            <a:prstGeom prst="homePlate">
              <a:avLst>
                <a:gd name="adj" fmla="val 4927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21" name="AutoShape 1033"/>
            <p:cNvSpPr>
              <a:spLocks noChangeArrowheads="1"/>
            </p:cNvSpPr>
            <p:nvPr/>
          </p:nvSpPr>
          <p:spPr bwMode="auto">
            <a:xfrm rot="-5400000">
              <a:off x="1676" y="3230"/>
              <a:ext cx="1004" cy="86"/>
            </a:xfrm>
            <a:prstGeom prst="homePlate">
              <a:avLst>
                <a:gd name="adj" fmla="val 8177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22" name="AutoShape 1034"/>
            <p:cNvSpPr>
              <a:spLocks noChangeArrowheads="1"/>
            </p:cNvSpPr>
            <p:nvPr/>
          </p:nvSpPr>
          <p:spPr bwMode="auto">
            <a:xfrm rot="16200000" flipH="1">
              <a:off x="2032" y="2464"/>
              <a:ext cx="292" cy="86"/>
            </a:xfrm>
            <a:prstGeom prst="homePlate">
              <a:avLst>
                <a:gd name="adj" fmla="val 7845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23" name="AutoShape 1035"/>
            <p:cNvSpPr>
              <a:spLocks noChangeArrowheads="1"/>
            </p:cNvSpPr>
            <p:nvPr/>
          </p:nvSpPr>
          <p:spPr bwMode="auto">
            <a:xfrm rot="-5400000">
              <a:off x="2045" y="2204"/>
              <a:ext cx="266" cy="86"/>
            </a:xfrm>
            <a:prstGeom prst="homePlate">
              <a:avLst>
                <a:gd name="adj" fmla="val 10116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24" name="Arc 1036"/>
            <p:cNvSpPr/>
            <p:nvPr/>
          </p:nvSpPr>
          <p:spPr bwMode="auto">
            <a:xfrm>
              <a:off x="2161" y="1948"/>
              <a:ext cx="189" cy="218"/>
            </a:xfrm>
            <a:custGeom>
              <a:avLst/>
              <a:gdLst>
                <a:gd name="T0" fmla="*/ 0 w 21600"/>
                <a:gd name="T1" fmla="*/ 0 h 41729"/>
                <a:gd name="T2" fmla="*/ 0 w 21600"/>
                <a:gd name="T3" fmla="*/ 0 h 41729"/>
                <a:gd name="T4" fmla="*/ 0 w 21600"/>
                <a:gd name="T5" fmla="*/ 0 h 4172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729"/>
                <a:gd name="T11" fmla="*/ 21600 w 21600"/>
                <a:gd name="T12" fmla="*/ 41729 h 41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729" fill="none" extrusionOk="0">
                  <a:moveTo>
                    <a:pt x="4549" y="-1"/>
                  </a:moveTo>
                  <a:cubicBezTo>
                    <a:pt x="14497" y="2142"/>
                    <a:pt x="21600" y="10938"/>
                    <a:pt x="21600" y="21115"/>
                  </a:cubicBezTo>
                  <a:cubicBezTo>
                    <a:pt x="21600" y="30559"/>
                    <a:pt x="15463" y="38909"/>
                    <a:pt x="6450" y="41729"/>
                  </a:cubicBezTo>
                </a:path>
                <a:path w="21600" h="41729" stroke="0" extrusionOk="0">
                  <a:moveTo>
                    <a:pt x="4549" y="-1"/>
                  </a:moveTo>
                  <a:cubicBezTo>
                    <a:pt x="14497" y="2142"/>
                    <a:pt x="21600" y="10938"/>
                    <a:pt x="21600" y="21115"/>
                  </a:cubicBezTo>
                  <a:cubicBezTo>
                    <a:pt x="21600" y="30559"/>
                    <a:pt x="15463" y="38909"/>
                    <a:pt x="6450" y="41729"/>
                  </a:cubicBezTo>
                  <a:lnTo>
                    <a:pt x="0" y="21115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25" name="Arc 1037"/>
            <p:cNvSpPr/>
            <p:nvPr/>
          </p:nvSpPr>
          <p:spPr bwMode="auto">
            <a:xfrm>
              <a:off x="2161" y="2604"/>
              <a:ext cx="189" cy="218"/>
            </a:xfrm>
            <a:custGeom>
              <a:avLst/>
              <a:gdLst>
                <a:gd name="T0" fmla="*/ 0 w 21600"/>
                <a:gd name="T1" fmla="*/ 0 h 41729"/>
                <a:gd name="T2" fmla="*/ 0 w 21600"/>
                <a:gd name="T3" fmla="*/ 0 h 41729"/>
                <a:gd name="T4" fmla="*/ 0 w 21600"/>
                <a:gd name="T5" fmla="*/ 0 h 4172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729"/>
                <a:gd name="T11" fmla="*/ 21600 w 21600"/>
                <a:gd name="T12" fmla="*/ 41729 h 417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729" fill="none" extrusionOk="0">
                  <a:moveTo>
                    <a:pt x="4549" y="-1"/>
                  </a:moveTo>
                  <a:cubicBezTo>
                    <a:pt x="14497" y="2142"/>
                    <a:pt x="21600" y="10938"/>
                    <a:pt x="21600" y="21115"/>
                  </a:cubicBezTo>
                  <a:cubicBezTo>
                    <a:pt x="21600" y="30559"/>
                    <a:pt x="15463" y="38909"/>
                    <a:pt x="6450" y="41729"/>
                  </a:cubicBezTo>
                </a:path>
                <a:path w="21600" h="41729" stroke="0" extrusionOk="0">
                  <a:moveTo>
                    <a:pt x="4549" y="-1"/>
                  </a:moveTo>
                  <a:cubicBezTo>
                    <a:pt x="14497" y="2142"/>
                    <a:pt x="21600" y="10938"/>
                    <a:pt x="21600" y="21115"/>
                  </a:cubicBezTo>
                  <a:cubicBezTo>
                    <a:pt x="21600" y="30559"/>
                    <a:pt x="15463" y="38909"/>
                    <a:pt x="6450" y="41729"/>
                  </a:cubicBezTo>
                  <a:lnTo>
                    <a:pt x="0" y="21115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26" name="Arc 1038"/>
            <p:cNvSpPr/>
            <p:nvPr/>
          </p:nvSpPr>
          <p:spPr bwMode="auto">
            <a:xfrm>
              <a:off x="2223" y="1836"/>
              <a:ext cx="253" cy="435"/>
            </a:xfrm>
            <a:custGeom>
              <a:avLst/>
              <a:gdLst>
                <a:gd name="T0" fmla="*/ 0 w 21686"/>
                <a:gd name="T1" fmla="*/ 0 h 42866"/>
                <a:gd name="T2" fmla="*/ 0 w 21686"/>
                <a:gd name="T3" fmla="*/ 0 h 42866"/>
                <a:gd name="T4" fmla="*/ 0 w 21686"/>
                <a:gd name="T5" fmla="*/ 0 h 42866"/>
                <a:gd name="T6" fmla="*/ 0 60000 65536"/>
                <a:gd name="T7" fmla="*/ 0 60000 65536"/>
                <a:gd name="T8" fmla="*/ 0 60000 65536"/>
                <a:gd name="T9" fmla="*/ 0 w 21686"/>
                <a:gd name="T10" fmla="*/ 0 h 42866"/>
                <a:gd name="T11" fmla="*/ 21686 w 21686"/>
                <a:gd name="T12" fmla="*/ 42866 h 428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86" h="42866" fill="none" extrusionOk="0">
                  <a:moveTo>
                    <a:pt x="0" y="0"/>
                  </a:moveTo>
                  <a:cubicBezTo>
                    <a:pt x="28" y="0"/>
                    <a:pt x="57" y="-1"/>
                    <a:pt x="86" y="0"/>
                  </a:cubicBezTo>
                  <a:cubicBezTo>
                    <a:pt x="12015" y="0"/>
                    <a:pt x="21686" y="9670"/>
                    <a:pt x="21686" y="21600"/>
                  </a:cubicBezTo>
                  <a:cubicBezTo>
                    <a:pt x="21686" y="32070"/>
                    <a:pt x="14176" y="41033"/>
                    <a:pt x="3868" y="42866"/>
                  </a:cubicBezTo>
                </a:path>
                <a:path w="21686" h="42866" stroke="0" extrusionOk="0">
                  <a:moveTo>
                    <a:pt x="0" y="0"/>
                  </a:moveTo>
                  <a:cubicBezTo>
                    <a:pt x="28" y="0"/>
                    <a:pt x="57" y="-1"/>
                    <a:pt x="86" y="0"/>
                  </a:cubicBezTo>
                  <a:cubicBezTo>
                    <a:pt x="12015" y="0"/>
                    <a:pt x="21686" y="9670"/>
                    <a:pt x="21686" y="21600"/>
                  </a:cubicBezTo>
                  <a:cubicBezTo>
                    <a:pt x="21686" y="32070"/>
                    <a:pt x="14176" y="41033"/>
                    <a:pt x="3868" y="42866"/>
                  </a:cubicBezTo>
                  <a:lnTo>
                    <a:pt x="86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27" name="Arc 1039"/>
            <p:cNvSpPr/>
            <p:nvPr/>
          </p:nvSpPr>
          <p:spPr bwMode="auto">
            <a:xfrm>
              <a:off x="2223" y="2493"/>
              <a:ext cx="253" cy="435"/>
            </a:xfrm>
            <a:custGeom>
              <a:avLst/>
              <a:gdLst>
                <a:gd name="T0" fmla="*/ 0 w 21686"/>
                <a:gd name="T1" fmla="*/ 0 h 42866"/>
                <a:gd name="T2" fmla="*/ 0 w 21686"/>
                <a:gd name="T3" fmla="*/ 0 h 42866"/>
                <a:gd name="T4" fmla="*/ 0 w 21686"/>
                <a:gd name="T5" fmla="*/ 0 h 42866"/>
                <a:gd name="T6" fmla="*/ 0 60000 65536"/>
                <a:gd name="T7" fmla="*/ 0 60000 65536"/>
                <a:gd name="T8" fmla="*/ 0 60000 65536"/>
                <a:gd name="T9" fmla="*/ 0 w 21686"/>
                <a:gd name="T10" fmla="*/ 0 h 42866"/>
                <a:gd name="T11" fmla="*/ 21686 w 21686"/>
                <a:gd name="T12" fmla="*/ 42866 h 428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86" h="42866" fill="none" extrusionOk="0">
                  <a:moveTo>
                    <a:pt x="0" y="0"/>
                  </a:moveTo>
                  <a:cubicBezTo>
                    <a:pt x="28" y="0"/>
                    <a:pt x="57" y="-1"/>
                    <a:pt x="86" y="0"/>
                  </a:cubicBezTo>
                  <a:cubicBezTo>
                    <a:pt x="12015" y="0"/>
                    <a:pt x="21686" y="9670"/>
                    <a:pt x="21686" y="21600"/>
                  </a:cubicBezTo>
                  <a:cubicBezTo>
                    <a:pt x="21686" y="32070"/>
                    <a:pt x="14176" y="41033"/>
                    <a:pt x="3868" y="42866"/>
                  </a:cubicBezTo>
                </a:path>
                <a:path w="21686" h="42866" stroke="0" extrusionOk="0">
                  <a:moveTo>
                    <a:pt x="0" y="0"/>
                  </a:moveTo>
                  <a:cubicBezTo>
                    <a:pt x="28" y="0"/>
                    <a:pt x="57" y="-1"/>
                    <a:pt x="86" y="0"/>
                  </a:cubicBezTo>
                  <a:cubicBezTo>
                    <a:pt x="12015" y="0"/>
                    <a:pt x="21686" y="9670"/>
                    <a:pt x="21686" y="21600"/>
                  </a:cubicBezTo>
                  <a:cubicBezTo>
                    <a:pt x="21686" y="32070"/>
                    <a:pt x="14176" y="41033"/>
                    <a:pt x="3868" y="42866"/>
                  </a:cubicBezTo>
                  <a:lnTo>
                    <a:pt x="86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28" name="Arc 1040"/>
            <p:cNvSpPr/>
            <p:nvPr/>
          </p:nvSpPr>
          <p:spPr bwMode="auto">
            <a:xfrm>
              <a:off x="2225" y="1727"/>
              <a:ext cx="377" cy="655"/>
            </a:xfrm>
            <a:custGeom>
              <a:avLst/>
              <a:gdLst>
                <a:gd name="T0" fmla="*/ 0 w 21657"/>
                <a:gd name="T1" fmla="*/ 0 h 43016"/>
                <a:gd name="T2" fmla="*/ 0 w 21657"/>
                <a:gd name="T3" fmla="*/ 0 h 43016"/>
                <a:gd name="T4" fmla="*/ 0 w 21657"/>
                <a:gd name="T5" fmla="*/ 0 h 43016"/>
                <a:gd name="T6" fmla="*/ 0 60000 65536"/>
                <a:gd name="T7" fmla="*/ 0 60000 65536"/>
                <a:gd name="T8" fmla="*/ 0 60000 65536"/>
                <a:gd name="T9" fmla="*/ 0 w 21657"/>
                <a:gd name="T10" fmla="*/ 0 h 43016"/>
                <a:gd name="T11" fmla="*/ 21657 w 21657"/>
                <a:gd name="T12" fmla="*/ 43016 h 430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7" h="43016" fill="none" extrusionOk="0">
                  <a:moveTo>
                    <a:pt x="0" y="0"/>
                  </a:moveTo>
                  <a:cubicBezTo>
                    <a:pt x="19" y="0"/>
                    <a:pt x="38" y="-1"/>
                    <a:pt x="57" y="0"/>
                  </a:cubicBezTo>
                  <a:cubicBezTo>
                    <a:pt x="11986" y="0"/>
                    <a:pt x="21657" y="9670"/>
                    <a:pt x="21657" y="21600"/>
                  </a:cubicBezTo>
                  <a:cubicBezTo>
                    <a:pt x="21657" y="32440"/>
                    <a:pt x="13621" y="41601"/>
                    <a:pt x="2873" y="43015"/>
                  </a:cubicBezTo>
                </a:path>
                <a:path w="21657" h="43016" stroke="0" extrusionOk="0">
                  <a:moveTo>
                    <a:pt x="0" y="0"/>
                  </a:moveTo>
                  <a:cubicBezTo>
                    <a:pt x="19" y="0"/>
                    <a:pt x="38" y="-1"/>
                    <a:pt x="57" y="0"/>
                  </a:cubicBezTo>
                  <a:cubicBezTo>
                    <a:pt x="11986" y="0"/>
                    <a:pt x="21657" y="9670"/>
                    <a:pt x="21657" y="21600"/>
                  </a:cubicBezTo>
                  <a:cubicBezTo>
                    <a:pt x="21657" y="32440"/>
                    <a:pt x="13621" y="41601"/>
                    <a:pt x="2873" y="43015"/>
                  </a:cubicBezTo>
                  <a:lnTo>
                    <a:pt x="57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29" name="Arc 1041"/>
            <p:cNvSpPr/>
            <p:nvPr/>
          </p:nvSpPr>
          <p:spPr bwMode="auto">
            <a:xfrm>
              <a:off x="2225" y="2384"/>
              <a:ext cx="377" cy="654"/>
            </a:xfrm>
            <a:custGeom>
              <a:avLst/>
              <a:gdLst>
                <a:gd name="T0" fmla="*/ 0 w 21657"/>
                <a:gd name="T1" fmla="*/ 0 h 43015"/>
                <a:gd name="T2" fmla="*/ 0 w 21657"/>
                <a:gd name="T3" fmla="*/ 0 h 43015"/>
                <a:gd name="T4" fmla="*/ 0 w 21657"/>
                <a:gd name="T5" fmla="*/ 0 h 43015"/>
                <a:gd name="T6" fmla="*/ 0 60000 65536"/>
                <a:gd name="T7" fmla="*/ 0 60000 65536"/>
                <a:gd name="T8" fmla="*/ 0 60000 65536"/>
                <a:gd name="T9" fmla="*/ 0 w 21657"/>
                <a:gd name="T10" fmla="*/ 0 h 43015"/>
                <a:gd name="T11" fmla="*/ 21657 w 21657"/>
                <a:gd name="T12" fmla="*/ 43015 h 430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7" h="43015" fill="none" extrusionOk="0">
                  <a:moveTo>
                    <a:pt x="0" y="0"/>
                  </a:moveTo>
                  <a:cubicBezTo>
                    <a:pt x="19" y="0"/>
                    <a:pt x="38" y="-1"/>
                    <a:pt x="57" y="0"/>
                  </a:cubicBezTo>
                  <a:cubicBezTo>
                    <a:pt x="11986" y="0"/>
                    <a:pt x="21657" y="9670"/>
                    <a:pt x="21657" y="21600"/>
                  </a:cubicBezTo>
                  <a:cubicBezTo>
                    <a:pt x="21657" y="32438"/>
                    <a:pt x="13624" y="41599"/>
                    <a:pt x="2877" y="43014"/>
                  </a:cubicBezTo>
                </a:path>
                <a:path w="21657" h="43015" stroke="0" extrusionOk="0">
                  <a:moveTo>
                    <a:pt x="0" y="0"/>
                  </a:moveTo>
                  <a:cubicBezTo>
                    <a:pt x="19" y="0"/>
                    <a:pt x="38" y="-1"/>
                    <a:pt x="57" y="0"/>
                  </a:cubicBezTo>
                  <a:cubicBezTo>
                    <a:pt x="11986" y="0"/>
                    <a:pt x="21657" y="9670"/>
                    <a:pt x="21657" y="21600"/>
                  </a:cubicBezTo>
                  <a:cubicBezTo>
                    <a:pt x="21657" y="32438"/>
                    <a:pt x="13624" y="41599"/>
                    <a:pt x="2877" y="43014"/>
                  </a:cubicBezTo>
                  <a:lnTo>
                    <a:pt x="57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0" name="Arc 1042"/>
            <p:cNvSpPr/>
            <p:nvPr/>
          </p:nvSpPr>
          <p:spPr bwMode="auto">
            <a:xfrm>
              <a:off x="2225" y="1508"/>
              <a:ext cx="629" cy="1094"/>
            </a:xfrm>
            <a:custGeom>
              <a:avLst/>
              <a:gdLst>
                <a:gd name="T0" fmla="*/ 0 w 21634"/>
                <a:gd name="T1" fmla="*/ 0 h 43190"/>
                <a:gd name="T2" fmla="*/ 0 w 21634"/>
                <a:gd name="T3" fmla="*/ 0 h 43190"/>
                <a:gd name="T4" fmla="*/ 0 w 21634"/>
                <a:gd name="T5" fmla="*/ 0 h 43190"/>
                <a:gd name="T6" fmla="*/ 0 60000 65536"/>
                <a:gd name="T7" fmla="*/ 0 60000 65536"/>
                <a:gd name="T8" fmla="*/ 0 60000 65536"/>
                <a:gd name="T9" fmla="*/ 0 w 21634"/>
                <a:gd name="T10" fmla="*/ 0 h 43190"/>
                <a:gd name="T11" fmla="*/ 21634 w 21634"/>
                <a:gd name="T12" fmla="*/ 43190 h 431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4" h="43190" fill="none" extrusionOk="0">
                  <a:moveTo>
                    <a:pt x="0" y="0"/>
                  </a:moveTo>
                  <a:cubicBezTo>
                    <a:pt x="11" y="0"/>
                    <a:pt x="22" y="-1"/>
                    <a:pt x="34" y="0"/>
                  </a:cubicBezTo>
                  <a:cubicBezTo>
                    <a:pt x="11963" y="0"/>
                    <a:pt x="21634" y="9670"/>
                    <a:pt x="21634" y="21600"/>
                  </a:cubicBezTo>
                  <a:cubicBezTo>
                    <a:pt x="21634" y="33274"/>
                    <a:pt x="12357" y="42836"/>
                    <a:pt x="688" y="43190"/>
                  </a:cubicBezTo>
                </a:path>
                <a:path w="21634" h="43190" stroke="0" extrusionOk="0">
                  <a:moveTo>
                    <a:pt x="0" y="0"/>
                  </a:moveTo>
                  <a:cubicBezTo>
                    <a:pt x="11" y="0"/>
                    <a:pt x="22" y="-1"/>
                    <a:pt x="34" y="0"/>
                  </a:cubicBezTo>
                  <a:cubicBezTo>
                    <a:pt x="11963" y="0"/>
                    <a:pt x="21634" y="9670"/>
                    <a:pt x="21634" y="21600"/>
                  </a:cubicBezTo>
                  <a:cubicBezTo>
                    <a:pt x="21634" y="33274"/>
                    <a:pt x="12357" y="42836"/>
                    <a:pt x="688" y="43190"/>
                  </a:cubicBezTo>
                  <a:lnTo>
                    <a:pt x="34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1" name="Arc 1043"/>
            <p:cNvSpPr/>
            <p:nvPr/>
          </p:nvSpPr>
          <p:spPr bwMode="auto">
            <a:xfrm>
              <a:off x="2225" y="2166"/>
              <a:ext cx="629" cy="1095"/>
            </a:xfrm>
            <a:custGeom>
              <a:avLst/>
              <a:gdLst>
                <a:gd name="T0" fmla="*/ 0 w 21634"/>
                <a:gd name="T1" fmla="*/ 0 h 43190"/>
                <a:gd name="T2" fmla="*/ 0 w 21634"/>
                <a:gd name="T3" fmla="*/ 0 h 43190"/>
                <a:gd name="T4" fmla="*/ 0 w 21634"/>
                <a:gd name="T5" fmla="*/ 0 h 43190"/>
                <a:gd name="T6" fmla="*/ 0 60000 65536"/>
                <a:gd name="T7" fmla="*/ 0 60000 65536"/>
                <a:gd name="T8" fmla="*/ 0 60000 65536"/>
                <a:gd name="T9" fmla="*/ 0 w 21634"/>
                <a:gd name="T10" fmla="*/ 0 h 43190"/>
                <a:gd name="T11" fmla="*/ 21634 w 21634"/>
                <a:gd name="T12" fmla="*/ 43190 h 431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4" h="43190" fill="none" extrusionOk="0">
                  <a:moveTo>
                    <a:pt x="0" y="0"/>
                  </a:moveTo>
                  <a:cubicBezTo>
                    <a:pt x="11" y="0"/>
                    <a:pt x="22" y="-1"/>
                    <a:pt x="34" y="0"/>
                  </a:cubicBezTo>
                  <a:cubicBezTo>
                    <a:pt x="11963" y="0"/>
                    <a:pt x="21634" y="9670"/>
                    <a:pt x="21634" y="21600"/>
                  </a:cubicBezTo>
                  <a:cubicBezTo>
                    <a:pt x="21634" y="33274"/>
                    <a:pt x="12357" y="42836"/>
                    <a:pt x="689" y="43190"/>
                  </a:cubicBezTo>
                </a:path>
                <a:path w="21634" h="43190" stroke="0" extrusionOk="0">
                  <a:moveTo>
                    <a:pt x="0" y="0"/>
                  </a:moveTo>
                  <a:cubicBezTo>
                    <a:pt x="11" y="0"/>
                    <a:pt x="22" y="-1"/>
                    <a:pt x="34" y="0"/>
                  </a:cubicBezTo>
                  <a:cubicBezTo>
                    <a:pt x="11963" y="0"/>
                    <a:pt x="21634" y="9670"/>
                    <a:pt x="21634" y="21600"/>
                  </a:cubicBezTo>
                  <a:cubicBezTo>
                    <a:pt x="21634" y="33274"/>
                    <a:pt x="12357" y="42836"/>
                    <a:pt x="689" y="43190"/>
                  </a:cubicBezTo>
                  <a:lnTo>
                    <a:pt x="34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2" name="Arc 1044"/>
            <p:cNvSpPr/>
            <p:nvPr/>
          </p:nvSpPr>
          <p:spPr bwMode="auto">
            <a:xfrm>
              <a:off x="2225" y="1619"/>
              <a:ext cx="502" cy="875"/>
            </a:xfrm>
            <a:custGeom>
              <a:avLst/>
              <a:gdLst>
                <a:gd name="T0" fmla="*/ 0 w 21643"/>
                <a:gd name="T1" fmla="*/ 0 h 43200"/>
                <a:gd name="T2" fmla="*/ 0 w 21643"/>
                <a:gd name="T3" fmla="*/ 0 h 43200"/>
                <a:gd name="T4" fmla="*/ 0 w 21643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43"/>
                <a:gd name="T10" fmla="*/ 0 h 43200"/>
                <a:gd name="T11" fmla="*/ 21643 w 2164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3" h="43200" fill="none" extrusionOk="0">
                  <a:moveTo>
                    <a:pt x="0" y="0"/>
                  </a:moveTo>
                  <a:cubicBezTo>
                    <a:pt x="14" y="0"/>
                    <a:pt x="28" y="-1"/>
                    <a:pt x="43" y="0"/>
                  </a:cubicBezTo>
                  <a:cubicBezTo>
                    <a:pt x="11972" y="0"/>
                    <a:pt x="21643" y="9670"/>
                    <a:pt x="21643" y="21600"/>
                  </a:cubicBezTo>
                  <a:cubicBezTo>
                    <a:pt x="21643" y="33495"/>
                    <a:pt x="12024" y="43152"/>
                    <a:pt x="128" y="43199"/>
                  </a:cubicBezTo>
                </a:path>
                <a:path w="21643" h="43200" stroke="0" extrusionOk="0">
                  <a:moveTo>
                    <a:pt x="0" y="0"/>
                  </a:moveTo>
                  <a:cubicBezTo>
                    <a:pt x="14" y="0"/>
                    <a:pt x="28" y="-1"/>
                    <a:pt x="43" y="0"/>
                  </a:cubicBezTo>
                  <a:cubicBezTo>
                    <a:pt x="11972" y="0"/>
                    <a:pt x="21643" y="9670"/>
                    <a:pt x="21643" y="21600"/>
                  </a:cubicBezTo>
                  <a:cubicBezTo>
                    <a:pt x="21643" y="33495"/>
                    <a:pt x="12024" y="43152"/>
                    <a:pt x="128" y="43199"/>
                  </a:cubicBezTo>
                  <a:lnTo>
                    <a:pt x="43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3" name="Arc 1045"/>
            <p:cNvSpPr/>
            <p:nvPr/>
          </p:nvSpPr>
          <p:spPr bwMode="auto">
            <a:xfrm>
              <a:off x="2225" y="2275"/>
              <a:ext cx="502" cy="876"/>
            </a:xfrm>
            <a:custGeom>
              <a:avLst/>
              <a:gdLst>
                <a:gd name="T0" fmla="*/ 0 w 21643"/>
                <a:gd name="T1" fmla="*/ 0 h 43200"/>
                <a:gd name="T2" fmla="*/ 0 w 21643"/>
                <a:gd name="T3" fmla="*/ 0 h 43200"/>
                <a:gd name="T4" fmla="*/ 0 w 21643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43"/>
                <a:gd name="T10" fmla="*/ 0 h 43200"/>
                <a:gd name="T11" fmla="*/ 21643 w 2164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3" h="43200" fill="none" extrusionOk="0">
                  <a:moveTo>
                    <a:pt x="0" y="0"/>
                  </a:moveTo>
                  <a:cubicBezTo>
                    <a:pt x="14" y="0"/>
                    <a:pt x="28" y="-1"/>
                    <a:pt x="43" y="0"/>
                  </a:cubicBezTo>
                  <a:cubicBezTo>
                    <a:pt x="11972" y="0"/>
                    <a:pt x="21643" y="9670"/>
                    <a:pt x="21643" y="21600"/>
                  </a:cubicBezTo>
                  <a:cubicBezTo>
                    <a:pt x="21643" y="33495"/>
                    <a:pt x="12024" y="43152"/>
                    <a:pt x="128" y="43199"/>
                  </a:cubicBezTo>
                </a:path>
                <a:path w="21643" h="43200" stroke="0" extrusionOk="0">
                  <a:moveTo>
                    <a:pt x="0" y="0"/>
                  </a:moveTo>
                  <a:cubicBezTo>
                    <a:pt x="14" y="0"/>
                    <a:pt x="28" y="-1"/>
                    <a:pt x="43" y="0"/>
                  </a:cubicBezTo>
                  <a:cubicBezTo>
                    <a:pt x="11972" y="0"/>
                    <a:pt x="21643" y="9670"/>
                    <a:pt x="21643" y="21600"/>
                  </a:cubicBezTo>
                  <a:cubicBezTo>
                    <a:pt x="21643" y="33495"/>
                    <a:pt x="12024" y="43152"/>
                    <a:pt x="128" y="43199"/>
                  </a:cubicBezTo>
                  <a:lnTo>
                    <a:pt x="43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4" name="Arc 1046"/>
            <p:cNvSpPr/>
            <p:nvPr/>
          </p:nvSpPr>
          <p:spPr bwMode="auto">
            <a:xfrm>
              <a:off x="2224" y="1400"/>
              <a:ext cx="755" cy="1313"/>
            </a:xfrm>
            <a:custGeom>
              <a:avLst/>
              <a:gdLst>
                <a:gd name="T0" fmla="*/ 0 w 21629"/>
                <a:gd name="T1" fmla="*/ 0 h 43193"/>
                <a:gd name="T2" fmla="*/ 0 w 21629"/>
                <a:gd name="T3" fmla="*/ 0 h 43193"/>
                <a:gd name="T4" fmla="*/ 0 w 21629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29"/>
                <a:gd name="T10" fmla="*/ 0 h 43193"/>
                <a:gd name="T11" fmla="*/ 21629 w 21629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9" h="43193" fill="none" extrusionOk="0">
                  <a:moveTo>
                    <a:pt x="0" y="0"/>
                  </a:moveTo>
                  <a:cubicBezTo>
                    <a:pt x="9" y="0"/>
                    <a:pt x="19" y="-1"/>
                    <a:pt x="29" y="0"/>
                  </a:cubicBezTo>
                  <a:cubicBezTo>
                    <a:pt x="11958" y="0"/>
                    <a:pt x="21629" y="9670"/>
                    <a:pt x="21629" y="21600"/>
                  </a:cubicBezTo>
                  <a:cubicBezTo>
                    <a:pt x="21629" y="33317"/>
                    <a:pt x="12287" y="42897"/>
                    <a:pt x="574" y="43193"/>
                  </a:cubicBezTo>
                </a:path>
                <a:path w="21629" h="43193" stroke="0" extrusionOk="0">
                  <a:moveTo>
                    <a:pt x="0" y="0"/>
                  </a:moveTo>
                  <a:cubicBezTo>
                    <a:pt x="9" y="0"/>
                    <a:pt x="19" y="-1"/>
                    <a:pt x="29" y="0"/>
                  </a:cubicBezTo>
                  <a:cubicBezTo>
                    <a:pt x="11958" y="0"/>
                    <a:pt x="21629" y="9670"/>
                    <a:pt x="21629" y="21600"/>
                  </a:cubicBezTo>
                  <a:cubicBezTo>
                    <a:pt x="21629" y="33317"/>
                    <a:pt x="12287" y="42897"/>
                    <a:pt x="574" y="43193"/>
                  </a:cubicBezTo>
                  <a:lnTo>
                    <a:pt x="29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5" name="Arc 1047"/>
            <p:cNvSpPr/>
            <p:nvPr/>
          </p:nvSpPr>
          <p:spPr bwMode="auto">
            <a:xfrm>
              <a:off x="2224" y="2055"/>
              <a:ext cx="755" cy="1314"/>
            </a:xfrm>
            <a:custGeom>
              <a:avLst/>
              <a:gdLst>
                <a:gd name="T0" fmla="*/ 0 w 21629"/>
                <a:gd name="T1" fmla="*/ 0 h 43193"/>
                <a:gd name="T2" fmla="*/ 0 w 21629"/>
                <a:gd name="T3" fmla="*/ 0 h 43193"/>
                <a:gd name="T4" fmla="*/ 0 w 21629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29"/>
                <a:gd name="T10" fmla="*/ 0 h 43193"/>
                <a:gd name="T11" fmla="*/ 21629 w 21629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9" h="43193" fill="none" extrusionOk="0">
                  <a:moveTo>
                    <a:pt x="0" y="0"/>
                  </a:moveTo>
                  <a:cubicBezTo>
                    <a:pt x="9" y="0"/>
                    <a:pt x="19" y="-1"/>
                    <a:pt x="29" y="0"/>
                  </a:cubicBezTo>
                  <a:cubicBezTo>
                    <a:pt x="11958" y="0"/>
                    <a:pt x="21629" y="9670"/>
                    <a:pt x="21629" y="21600"/>
                  </a:cubicBezTo>
                  <a:cubicBezTo>
                    <a:pt x="21629" y="33317"/>
                    <a:pt x="12287" y="42897"/>
                    <a:pt x="574" y="43193"/>
                  </a:cubicBezTo>
                </a:path>
                <a:path w="21629" h="43193" stroke="0" extrusionOk="0">
                  <a:moveTo>
                    <a:pt x="0" y="0"/>
                  </a:moveTo>
                  <a:cubicBezTo>
                    <a:pt x="9" y="0"/>
                    <a:pt x="19" y="-1"/>
                    <a:pt x="29" y="0"/>
                  </a:cubicBezTo>
                  <a:cubicBezTo>
                    <a:pt x="11958" y="0"/>
                    <a:pt x="21629" y="9670"/>
                    <a:pt x="21629" y="21600"/>
                  </a:cubicBezTo>
                  <a:cubicBezTo>
                    <a:pt x="21629" y="33317"/>
                    <a:pt x="12287" y="42897"/>
                    <a:pt x="574" y="43193"/>
                  </a:cubicBezTo>
                  <a:lnTo>
                    <a:pt x="29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6" name="Arc 1048"/>
            <p:cNvSpPr/>
            <p:nvPr/>
          </p:nvSpPr>
          <p:spPr bwMode="auto">
            <a:xfrm>
              <a:off x="2224" y="1290"/>
              <a:ext cx="881" cy="1532"/>
            </a:xfrm>
            <a:custGeom>
              <a:avLst/>
              <a:gdLst>
                <a:gd name="T0" fmla="*/ 0 w 21625"/>
                <a:gd name="T1" fmla="*/ 0 h 43200"/>
                <a:gd name="T2" fmla="*/ 0 w 21625"/>
                <a:gd name="T3" fmla="*/ 0 h 43200"/>
                <a:gd name="T4" fmla="*/ 0 w 21625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25"/>
                <a:gd name="T10" fmla="*/ 0 h 43200"/>
                <a:gd name="T11" fmla="*/ 21625 w 2162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5" h="43200" fill="none" extrusionOk="0">
                  <a:moveTo>
                    <a:pt x="0" y="0"/>
                  </a:moveTo>
                  <a:cubicBezTo>
                    <a:pt x="8" y="0"/>
                    <a:pt x="16" y="-1"/>
                    <a:pt x="25" y="0"/>
                  </a:cubicBezTo>
                  <a:cubicBezTo>
                    <a:pt x="11954" y="0"/>
                    <a:pt x="21625" y="9670"/>
                    <a:pt x="21625" y="21600"/>
                  </a:cubicBezTo>
                  <a:cubicBezTo>
                    <a:pt x="21625" y="33510"/>
                    <a:pt x="11984" y="43172"/>
                    <a:pt x="73" y="43199"/>
                  </a:cubicBezTo>
                </a:path>
                <a:path w="21625" h="43200" stroke="0" extrusionOk="0">
                  <a:moveTo>
                    <a:pt x="0" y="0"/>
                  </a:moveTo>
                  <a:cubicBezTo>
                    <a:pt x="8" y="0"/>
                    <a:pt x="16" y="-1"/>
                    <a:pt x="25" y="0"/>
                  </a:cubicBezTo>
                  <a:cubicBezTo>
                    <a:pt x="11954" y="0"/>
                    <a:pt x="21625" y="9670"/>
                    <a:pt x="21625" y="21600"/>
                  </a:cubicBezTo>
                  <a:cubicBezTo>
                    <a:pt x="21625" y="33510"/>
                    <a:pt x="11984" y="43172"/>
                    <a:pt x="73" y="43199"/>
                  </a:cubicBezTo>
                  <a:lnTo>
                    <a:pt x="25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7" name="Arc 1049"/>
            <p:cNvSpPr/>
            <p:nvPr/>
          </p:nvSpPr>
          <p:spPr bwMode="auto">
            <a:xfrm>
              <a:off x="2224" y="1947"/>
              <a:ext cx="881" cy="1533"/>
            </a:xfrm>
            <a:custGeom>
              <a:avLst/>
              <a:gdLst>
                <a:gd name="T0" fmla="*/ 0 w 21625"/>
                <a:gd name="T1" fmla="*/ 0 h 43200"/>
                <a:gd name="T2" fmla="*/ 0 w 21625"/>
                <a:gd name="T3" fmla="*/ 0 h 43200"/>
                <a:gd name="T4" fmla="*/ 0 w 21625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25"/>
                <a:gd name="T10" fmla="*/ 0 h 43200"/>
                <a:gd name="T11" fmla="*/ 21625 w 2162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5" h="43200" fill="none" extrusionOk="0">
                  <a:moveTo>
                    <a:pt x="0" y="0"/>
                  </a:moveTo>
                  <a:cubicBezTo>
                    <a:pt x="8" y="0"/>
                    <a:pt x="16" y="-1"/>
                    <a:pt x="25" y="0"/>
                  </a:cubicBezTo>
                  <a:cubicBezTo>
                    <a:pt x="11954" y="0"/>
                    <a:pt x="21625" y="9670"/>
                    <a:pt x="21625" y="21600"/>
                  </a:cubicBezTo>
                  <a:cubicBezTo>
                    <a:pt x="21625" y="33510"/>
                    <a:pt x="11984" y="43172"/>
                    <a:pt x="73" y="43199"/>
                  </a:cubicBezTo>
                </a:path>
                <a:path w="21625" h="43200" stroke="0" extrusionOk="0">
                  <a:moveTo>
                    <a:pt x="0" y="0"/>
                  </a:moveTo>
                  <a:cubicBezTo>
                    <a:pt x="8" y="0"/>
                    <a:pt x="16" y="-1"/>
                    <a:pt x="25" y="0"/>
                  </a:cubicBezTo>
                  <a:cubicBezTo>
                    <a:pt x="11954" y="0"/>
                    <a:pt x="21625" y="9670"/>
                    <a:pt x="21625" y="21600"/>
                  </a:cubicBezTo>
                  <a:cubicBezTo>
                    <a:pt x="21625" y="33510"/>
                    <a:pt x="11984" y="43172"/>
                    <a:pt x="73" y="43199"/>
                  </a:cubicBezTo>
                  <a:lnTo>
                    <a:pt x="25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8" name="Arc 1050"/>
            <p:cNvSpPr/>
            <p:nvPr/>
          </p:nvSpPr>
          <p:spPr bwMode="auto">
            <a:xfrm>
              <a:off x="2224" y="1180"/>
              <a:ext cx="1006" cy="1752"/>
            </a:xfrm>
            <a:custGeom>
              <a:avLst/>
              <a:gdLst>
                <a:gd name="T0" fmla="*/ 0 w 21622"/>
                <a:gd name="T1" fmla="*/ 0 h 43200"/>
                <a:gd name="T2" fmla="*/ 0 w 21622"/>
                <a:gd name="T3" fmla="*/ 0 h 43200"/>
                <a:gd name="T4" fmla="*/ 0 w 21622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43200"/>
                <a:gd name="T11" fmla="*/ 21622 w 2162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432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cubicBezTo>
                    <a:pt x="21622" y="33520"/>
                    <a:pt x="11964" y="43187"/>
                    <a:pt x="43" y="43199"/>
                  </a:cubicBezTo>
                </a:path>
                <a:path w="21622" h="432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cubicBezTo>
                    <a:pt x="21622" y="33520"/>
                    <a:pt x="11964" y="43187"/>
                    <a:pt x="43" y="43199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39" name="Arc 1051"/>
            <p:cNvSpPr/>
            <p:nvPr/>
          </p:nvSpPr>
          <p:spPr bwMode="auto">
            <a:xfrm>
              <a:off x="2224" y="1837"/>
              <a:ext cx="1006" cy="1752"/>
            </a:xfrm>
            <a:custGeom>
              <a:avLst/>
              <a:gdLst>
                <a:gd name="T0" fmla="*/ 0 w 21622"/>
                <a:gd name="T1" fmla="*/ 0 h 43200"/>
                <a:gd name="T2" fmla="*/ 0 w 21622"/>
                <a:gd name="T3" fmla="*/ 0 h 43200"/>
                <a:gd name="T4" fmla="*/ 0 w 21622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43200"/>
                <a:gd name="T11" fmla="*/ 21622 w 2162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432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cubicBezTo>
                    <a:pt x="21622" y="33520"/>
                    <a:pt x="11964" y="43187"/>
                    <a:pt x="43" y="43199"/>
                  </a:cubicBezTo>
                </a:path>
                <a:path w="21622" h="432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cubicBezTo>
                    <a:pt x="21622" y="33520"/>
                    <a:pt x="11964" y="43187"/>
                    <a:pt x="43" y="43199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0" name="Arc 1052"/>
            <p:cNvSpPr/>
            <p:nvPr/>
          </p:nvSpPr>
          <p:spPr bwMode="auto">
            <a:xfrm>
              <a:off x="2225" y="1071"/>
              <a:ext cx="1130" cy="1971"/>
            </a:xfrm>
            <a:custGeom>
              <a:avLst/>
              <a:gdLst>
                <a:gd name="T0" fmla="*/ 0 w 21619"/>
                <a:gd name="T1" fmla="*/ 0 h 43200"/>
                <a:gd name="T2" fmla="*/ 0 w 21619"/>
                <a:gd name="T3" fmla="*/ 0 h 43200"/>
                <a:gd name="T4" fmla="*/ 0 w 2161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43200"/>
                <a:gd name="T11" fmla="*/ 21619 w 2161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432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cubicBezTo>
                    <a:pt x="21619" y="33521"/>
                    <a:pt x="11959" y="43189"/>
                    <a:pt x="37" y="43199"/>
                  </a:cubicBezTo>
                </a:path>
                <a:path w="21619" h="432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cubicBezTo>
                    <a:pt x="21619" y="33521"/>
                    <a:pt x="11959" y="43189"/>
                    <a:pt x="37" y="43199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1" name="Arc 1053"/>
            <p:cNvSpPr/>
            <p:nvPr/>
          </p:nvSpPr>
          <p:spPr bwMode="auto">
            <a:xfrm>
              <a:off x="2225" y="1727"/>
              <a:ext cx="1130" cy="1971"/>
            </a:xfrm>
            <a:custGeom>
              <a:avLst/>
              <a:gdLst>
                <a:gd name="T0" fmla="*/ 0 w 21619"/>
                <a:gd name="T1" fmla="*/ 0 h 43200"/>
                <a:gd name="T2" fmla="*/ 0 w 21619"/>
                <a:gd name="T3" fmla="*/ 0 h 43200"/>
                <a:gd name="T4" fmla="*/ 0 w 21619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43200"/>
                <a:gd name="T11" fmla="*/ 21619 w 2161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432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cubicBezTo>
                    <a:pt x="21619" y="33521"/>
                    <a:pt x="11959" y="43189"/>
                    <a:pt x="37" y="43199"/>
                  </a:cubicBezTo>
                </a:path>
                <a:path w="21619" h="432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cubicBezTo>
                    <a:pt x="21619" y="33521"/>
                    <a:pt x="11959" y="43189"/>
                    <a:pt x="37" y="43199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2" name="Arc 1054"/>
            <p:cNvSpPr/>
            <p:nvPr/>
          </p:nvSpPr>
          <p:spPr bwMode="auto">
            <a:xfrm>
              <a:off x="2224" y="961"/>
              <a:ext cx="1256" cy="2190"/>
            </a:xfrm>
            <a:custGeom>
              <a:avLst/>
              <a:gdLst>
                <a:gd name="T0" fmla="*/ 0 w 21617"/>
                <a:gd name="T1" fmla="*/ 0 h 43200"/>
                <a:gd name="T2" fmla="*/ 0 w 21617"/>
                <a:gd name="T3" fmla="*/ 0 h 43200"/>
                <a:gd name="T4" fmla="*/ 0 w 2161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43200"/>
                <a:gd name="T11" fmla="*/ 21617 w 216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432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cubicBezTo>
                    <a:pt x="21617" y="33516"/>
                    <a:pt x="11967" y="43181"/>
                    <a:pt x="50" y="43199"/>
                  </a:cubicBezTo>
                </a:path>
                <a:path w="21617" h="432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cubicBezTo>
                    <a:pt x="21617" y="33516"/>
                    <a:pt x="11967" y="43181"/>
                    <a:pt x="50" y="43199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3" name="Arc 1055"/>
            <p:cNvSpPr/>
            <p:nvPr/>
          </p:nvSpPr>
          <p:spPr bwMode="auto">
            <a:xfrm>
              <a:off x="2224" y="1619"/>
              <a:ext cx="1256" cy="2189"/>
            </a:xfrm>
            <a:custGeom>
              <a:avLst/>
              <a:gdLst>
                <a:gd name="T0" fmla="*/ 0 w 21617"/>
                <a:gd name="T1" fmla="*/ 0 h 43200"/>
                <a:gd name="T2" fmla="*/ 0 w 21617"/>
                <a:gd name="T3" fmla="*/ 0 h 43200"/>
                <a:gd name="T4" fmla="*/ 0 w 2161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43200"/>
                <a:gd name="T11" fmla="*/ 21617 w 216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432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cubicBezTo>
                    <a:pt x="21617" y="33516"/>
                    <a:pt x="11967" y="43181"/>
                    <a:pt x="50" y="43199"/>
                  </a:cubicBezTo>
                </a:path>
                <a:path w="21617" h="432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cubicBezTo>
                    <a:pt x="21617" y="33516"/>
                    <a:pt x="11967" y="43181"/>
                    <a:pt x="50" y="43199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4" name="Arc 1056"/>
            <p:cNvSpPr/>
            <p:nvPr/>
          </p:nvSpPr>
          <p:spPr bwMode="auto">
            <a:xfrm>
              <a:off x="2224" y="938"/>
              <a:ext cx="1383" cy="2323"/>
            </a:xfrm>
            <a:custGeom>
              <a:avLst/>
              <a:gdLst>
                <a:gd name="T0" fmla="*/ 0 w 21600"/>
                <a:gd name="T1" fmla="*/ 0 h 41652"/>
                <a:gd name="T2" fmla="*/ 0 w 21600"/>
                <a:gd name="T3" fmla="*/ 0 h 41652"/>
                <a:gd name="T4" fmla="*/ 0 w 21600"/>
                <a:gd name="T5" fmla="*/ 0 h 416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652"/>
                <a:gd name="T11" fmla="*/ 21600 w 21600"/>
                <a:gd name="T12" fmla="*/ 41652 h 416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652" fill="none" extrusionOk="0">
                  <a:moveTo>
                    <a:pt x="8012" y="-1"/>
                  </a:moveTo>
                  <a:cubicBezTo>
                    <a:pt x="16217" y="3277"/>
                    <a:pt x="21600" y="11222"/>
                    <a:pt x="21600" y="20059"/>
                  </a:cubicBezTo>
                  <a:cubicBezTo>
                    <a:pt x="21600" y="31781"/>
                    <a:pt x="12250" y="41363"/>
                    <a:pt x="532" y="41652"/>
                  </a:cubicBezTo>
                </a:path>
                <a:path w="21600" h="41652" stroke="0" extrusionOk="0">
                  <a:moveTo>
                    <a:pt x="8012" y="-1"/>
                  </a:moveTo>
                  <a:cubicBezTo>
                    <a:pt x="16217" y="3277"/>
                    <a:pt x="21600" y="11222"/>
                    <a:pt x="21600" y="20059"/>
                  </a:cubicBezTo>
                  <a:cubicBezTo>
                    <a:pt x="21600" y="31781"/>
                    <a:pt x="12250" y="41363"/>
                    <a:pt x="532" y="41652"/>
                  </a:cubicBezTo>
                  <a:lnTo>
                    <a:pt x="0" y="20059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5" name="Arc 1057"/>
            <p:cNvSpPr/>
            <p:nvPr/>
          </p:nvSpPr>
          <p:spPr bwMode="auto">
            <a:xfrm>
              <a:off x="2223" y="1508"/>
              <a:ext cx="1384" cy="2340"/>
            </a:xfrm>
            <a:custGeom>
              <a:avLst/>
              <a:gdLst>
                <a:gd name="T0" fmla="*/ 0 w 21616"/>
                <a:gd name="T1" fmla="*/ 0 h 41978"/>
                <a:gd name="T2" fmla="*/ 0 w 21616"/>
                <a:gd name="T3" fmla="*/ 0 h 41978"/>
                <a:gd name="T4" fmla="*/ 0 w 21616"/>
                <a:gd name="T5" fmla="*/ 0 h 41978"/>
                <a:gd name="T6" fmla="*/ 0 60000 65536"/>
                <a:gd name="T7" fmla="*/ 0 60000 65536"/>
                <a:gd name="T8" fmla="*/ 0 60000 65536"/>
                <a:gd name="T9" fmla="*/ 0 w 21616"/>
                <a:gd name="T10" fmla="*/ 0 h 41978"/>
                <a:gd name="T11" fmla="*/ 21616 w 21616"/>
                <a:gd name="T12" fmla="*/ 41978 h 41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41978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45" y="0"/>
                    <a:pt x="21616" y="9670"/>
                    <a:pt x="21616" y="21600"/>
                  </a:cubicBezTo>
                  <a:cubicBezTo>
                    <a:pt x="21616" y="30768"/>
                    <a:pt x="15827" y="38938"/>
                    <a:pt x="7177" y="41978"/>
                  </a:cubicBezTo>
                </a:path>
                <a:path w="21616" h="41978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45" y="0"/>
                    <a:pt x="21616" y="9670"/>
                    <a:pt x="21616" y="21600"/>
                  </a:cubicBezTo>
                  <a:cubicBezTo>
                    <a:pt x="21616" y="30768"/>
                    <a:pt x="15827" y="38938"/>
                    <a:pt x="7177" y="41978"/>
                  </a:cubicBezTo>
                  <a:lnTo>
                    <a:pt x="16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6" name="Arc 1058"/>
            <p:cNvSpPr/>
            <p:nvPr/>
          </p:nvSpPr>
          <p:spPr bwMode="auto">
            <a:xfrm>
              <a:off x="2224" y="954"/>
              <a:ext cx="1508" cy="2416"/>
            </a:xfrm>
            <a:custGeom>
              <a:avLst/>
              <a:gdLst>
                <a:gd name="T0" fmla="*/ 0 w 21600"/>
                <a:gd name="T1" fmla="*/ 0 h 39737"/>
                <a:gd name="T2" fmla="*/ 0 w 21600"/>
                <a:gd name="T3" fmla="*/ 0 h 39737"/>
                <a:gd name="T4" fmla="*/ 0 w 21600"/>
                <a:gd name="T5" fmla="*/ 0 h 3973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737"/>
                <a:gd name="T11" fmla="*/ 21600 w 21600"/>
                <a:gd name="T12" fmla="*/ 39737 h 397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737" fill="none" extrusionOk="0">
                  <a:moveTo>
                    <a:pt x="11730" y="-1"/>
                  </a:moveTo>
                  <a:cubicBezTo>
                    <a:pt x="17884" y="3979"/>
                    <a:pt x="21600" y="10808"/>
                    <a:pt x="21600" y="18137"/>
                  </a:cubicBezTo>
                  <a:cubicBezTo>
                    <a:pt x="21600" y="30049"/>
                    <a:pt x="11955" y="39713"/>
                    <a:pt x="42" y="39736"/>
                  </a:cubicBezTo>
                </a:path>
                <a:path w="21600" h="39737" stroke="0" extrusionOk="0">
                  <a:moveTo>
                    <a:pt x="11730" y="-1"/>
                  </a:moveTo>
                  <a:cubicBezTo>
                    <a:pt x="17884" y="3979"/>
                    <a:pt x="21600" y="10808"/>
                    <a:pt x="21600" y="18137"/>
                  </a:cubicBezTo>
                  <a:cubicBezTo>
                    <a:pt x="21600" y="30049"/>
                    <a:pt x="11955" y="39713"/>
                    <a:pt x="42" y="39736"/>
                  </a:cubicBezTo>
                  <a:lnTo>
                    <a:pt x="0" y="18137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7" name="Arc 1059"/>
            <p:cNvSpPr/>
            <p:nvPr/>
          </p:nvSpPr>
          <p:spPr bwMode="auto">
            <a:xfrm>
              <a:off x="2224" y="1399"/>
              <a:ext cx="1509" cy="2434"/>
            </a:xfrm>
            <a:custGeom>
              <a:avLst/>
              <a:gdLst>
                <a:gd name="T0" fmla="*/ 0 w 21614"/>
                <a:gd name="T1" fmla="*/ 0 h 40030"/>
                <a:gd name="T2" fmla="*/ 0 w 21614"/>
                <a:gd name="T3" fmla="*/ 0 h 40030"/>
                <a:gd name="T4" fmla="*/ 0 w 21614"/>
                <a:gd name="T5" fmla="*/ 0 h 40030"/>
                <a:gd name="T6" fmla="*/ 0 60000 65536"/>
                <a:gd name="T7" fmla="*/ 0 60000 65536"/>
                <a:gd name="T8" fmla="*/ 0 60000 65536"/>
                <a:gd name="T9" fmla="*/ 0 w 21614"/>
                <a:gd name="T10" fmla="*/ 0 h 40030"/>
                <a:gd name="T11" fmla="*/ 21614 w 21614"/>
                <a:gd name="T12" fmla="*/ 40030 h 400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4" h="40030" fill="none" extrusionOk="0">
                  <a:moveTo>
                    <a:pt x="0" y="0"/>
                  </a:moveTo>
                  <a:cubicBezTo>
                    <a:pt x="4" y="0"/>
                    <a:pt x="9" y="-1"/>
                    <a:pt x="14" y="0"/>
                  </a:cubicBezTo>
                  <a:cubicBezTo>
                    <a:pt x="11943" y="0"/>
                    <a:pt x="21614" y="9670"/>
                    <a:pt x="21614" y="21600"/>
                  </a:cubicBezTo>
                  <a:cubicBezTo>
                    <a:pt x="21614" y="29124"/>
                    <a:pt x="17698" y="36105"/>
                    <a:pt x="11278" y="40029"/>
                  </a:cubicBezTo>
                </a:path>
                <a:path w="21614" h="40030" stroke="0" extrusionOk="0">
                  <a:moveTo>
                    <a:pt x="0" y="0"/>
                  </a:moveTo>
                  <a:cubicBezTo>
                    <a:pt x="4" y="0"/>
                    <a:pt x="9" y="-1"/>
                    <a:pt x="14" y="0"/>
                  </a:cubicBezTo>
                  <a:cubicBezTo>
                    <a:pt x="11943" y="0"/>
                    <a:pt x="21614" y="9670"/>
                    <a:pt x="21614" y="21600"/>
                  </a:cubicBezTo>
                  <a:cubicBezTo>
                    <a:pt x="21614" y="29124"/>
                    <a:pt x="17698" y="36105"/>
                    <a:pt x="11278" y="40029"/>
                  </a:cubicBezTo>
                  <a:lnTo>
                    <a:pt x="14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8" name="Arc 1060"/>
            <p:cNvSpPr/>
            <p:nvPr/>
          </p:nvSpPr>
          <p:spPr bwMode="auto">
            <a:xfrm>
              <a:off x="2217" y="938"/>
              <a:ext cx="1466" cy="1096"/>
            </a:xfrm>
            <a:custGeom>
              <a:avLst/>
              <a:gdLst>
                <a:gd name="T0" fmla="*/ 0 w 19385"/>
                <a:gd name="T1" fmla="*/ 0 h 16633"/>
                <a:gd name="T2" fmla="*/ 0 w 19385"/>
                <a:gd name="T3" fmla="*/ 0 h 16633"/>
                <a:gd name="T4" fmla="*/ 0 w 19385"/>
                <a:gd name="T5" fmla="*/ 0 h 16633"/>
                <a:gd name="T6" fmla="*/ 0 60000 65536"/>
                <a:gd name="T7" fmla="*/ 0 60000 65536"/>
                <a:gd name="T8" fmla="*/ 0 60000 65536"/>
                <a:gd name="T9" fmla="*/ 0 w 19385"/>
                <a:gd name="T10" fmla="*/ 0 h 16633"/>
                <a:gd name="T11" fmla="*/ 19385 w 19385"/>
                <a:gd name="T12" fmla="*/ 16633 h 166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85" h="16633" fill="none" extrusionOk="0">
                  <a:moveTo>
                    <a:pt x="13780" y="0"/>
                  </a:moveTo>
                  <a:cubicBezTo>
                    <a:pt x="16129" y="1946"/>
                    <a:pt x="18039" y="4367"/>
                    <a:pt x="19384" y="7104"/>
                  </a:cubicBezTo>
                </a:path>
                <a:path w="19385" h="16633" stroke="0" extrusionOk="0">
                  <a:moveTo>
                    <a:pt x="13780" y="0"/>
                  </a:moveTo>
                  <a:cubicBezTo>
                    <a:pt x="16129" y="1946"/>
                    <a:pt x="18039" y="4367"/>
                    <a:pt x="19384" y="7104"/>
                  </a:cubicBezTo>
                  <a:lnTo>
                    <a:pt x="0" y="16633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49" name="Arc 1061"/>
            <p:cNvSpPr/>
            <p:nvPr/>
          </p:nvSpPr>
          <p:spPr bwMode="auto">
            <a:xfrm>
              <a:off x="2225" y="1290"/>
              <a:ext cx="1467" cy="1423"/>
            </a:xfrm>
            <a:custGeom>
              <a:avLst/>
              <a:gdLst>
                <a:gd name="T0" fmla="*/ 0 w 19402"/>
                <a:gd name="T1" fmla="*/ 0 h 21600"/>
                <a:gd name="T2" fmla="*/ 0 w 19402"/>
                <a:gd name="T3" fmla="*/ 0 h 21600"/>
                <a:gd name="T4" fmla="*/ 0 w 19402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02"/>
                <a:gd name="T10" fmla="*/ 0 h 21600"/>
                <a:gd name="T11" fmla="*/ 19402 w 194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02" h="21600" fill="none" extrusionOk="0">
                  <a:moveTo>
                    <a:pt x="0" y="0"/>
                  </a:moveTo>
                  <a:cubicBezTo>
                    <a:pt x="4" y="0"/>
                    <a:pt x="8" y="-1"/>
                    <a:pt x="13" y="0"/>
                  </a:cubicBezTo>
                  <a:cubicBezTo>
                    <a:pt x="8251" y="0"/>
                    <a:pt x="15771" y="4685"/>
                    <a:pt x="19402" y="12080"/>
                  </a:cubicBezTo>
                </a:path>
                <a:path w="19402" h="21600" stroke="0" extrusionOk="0">
                  <a:moveTo>
                    <a:pt x="0" y="0"/>
                  </a:moveTo>
                  <a:cubicBezTo>
                    <a:pt x="4" y="0"/>
                    <a:pt x="8" y="-1"/>
                    <a:pt x="13" y="0"/>
                  </a:cubicBezTo>
                  <a:cubicBezTo>
                    <a:pt x="8251" y="0"/>
                    <a:pt x="15771" y="4685"/>
                    <a:pt x="19402" y="12080"/>
                  </a:cubicBezTo>
                  <a:lnTo>
                    <a:pt x="13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0" name="Arc 1062"/>
            <p:cNvSpPr/>
            <p:nvPr/>
          </p:nvSpPr>
          <p:spPr bwMode="auto">
            <a:xfrm>
              <a:off x="2225" y="2056"/>
              <a:ext cx="1487" cy="1532"/>
            </a:xfrm>
            <a:custGeom>
              <a:avLst/>
              <a:gdLst>
                <a:gd name="T0" fmla="*/ 0 w 18268"/>
                <a:gd name="T1" fmla="*/ 0 h 21599"/>
                <a:gd name="T2" fmla="*/ 0 w 18268"/>
                <a:gd name="T3" fmla="*/ 0 h 21599"/>
                <a:gd name="T4" fmla="*/ 0 w 18268"/>
                <a:gd name="T5" fmla="*/ 0 h 21599"/>
                <a:gd name="T6" fmla="*/ 0 60000 65536"/>
                <a:gd name="T7" fmla="*/ 0 60000 65536"/>
                <a:gd name="T8" fmla="*/ 0 60000 65536"/>
                <a:gd name="T9" fmla="*/ 0 w 18268"/>
                <a:gd name="T10" fmla="*/ 0 h 21599"/>
                <a:gd name="T11" fmla="*/ 18268 w 18268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68" h="21599" fill="none" extrusionOk="0">
                  <a:moveTo>
                    <a:pt x="18268" y="11525"/>
                  </a:moveTo>
                  <a:cubicBezTo>
                    <a:pt x="14353" y="17730"/>
                    <a:pt x="7557" y="21523"/>
                    <a:pt x="220" y="21598"/>
                  </a:cubicBezTo>
                </a:path>
                <a:path w="18268" h="21599" stroke="0" extrusionOk="0">
                  <a:moveTo>
                    <a:pt x="18268" y="11525"/>
                  </a:moveTo>
                  <a:cubicBezTo>
                    <a:pt x="14353" y="17730"/>
                    <a:pt x="7557" y="21523"/>
                    <a:pt x="220" y="2159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1" name="Arc 1063"/>
            <p:cNvSpPr/>
            <p:nvPr/>
          </p:nvSpPr>
          <p:spPr bwMode="auto">
            <a:xfrm>
              <a:off x="2225" y="2712"/>
              <a:ext cx="1545" cy="1135"/>
            </a:xfrm>
            <a:custGeom>
              <a:avLst/>
              <a:gdLst>
                <a:gd name="T0" fmla="*/ 0 w 18973"/>
                <a:gd name="T1" fmla="*/ 0 h 15992"/>
                <a:gd name="T2" fmla="*/ 0 w 18973"/>
                <a:gd name="T3" fmla="*/ 0 h 15992"/>
                <a:gd name="T4" fmla="*/ 0 w 18973"/>
                <a:gd name="T5" fmla="*/ 0 h 15992"/>
                <a:gd name="T6" fmla="*/ 0 60000 65536"/>
                <a:gd name="T7" fmla="*/ 0 60000 65536"/>
                <a:gd name="T8" fmla="*/ 0 60000 65536"/>
                <a:gd name="T9" fmla="*/ 0 w 18973"/>
                <a:gd name="T10" fmla="*/ 0 h 15992"/>
                <a:gd name="T11" fmla="*/ 18973 w 18973"/>
                <a:gd name="T12" fmla="*/ 15992 h 159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73" h="15992" fill="none" extrusionOk="0">
                  <a:moveTo>
                    <a:pt x="18972" y="10324"/>
                  </a:moveTo>
                  <a:cubicBezTo>
                    <a:pt x="17816" y="12450"/>
                    <a:pt x="16310" y="14365"/>
                    <a:pt x="14519" y="15992"/>
                  </a:cubicBezTo>
                </a:path>
                <a:path w="18973" h="15992" stroke="0" extrusionOk="0">
                  <a:moveTo>
                    <a:pt x="18972" y="10324"/>
                  </a:moveTo>
                  <a:cubicBezTo>
                    <a:pt x="17816" y="12450"/>
                    <a:pt x="16310" y="14365"/>
                    <a:pt x="14519" y="1599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2" name="Arc 1064"/>
            <p:cNvSpPr/>
            <p:nvPr/>
          </p:nvSpPr>
          <p:spPr bwMode="auto">
            <a:xfrm>
              <a:off x="2225" y="2055"/>
              <a:ext cx="1494" cy="1642"/>
            </a:xfrm>
            <a:custGeom>
              <a:avLst/>
              <a:gdLst>
                <a:gd name="T0" fmla="*/ 0 w 17135"/>
                <a:gd name="T1" fmla="*/ 0 h 21599"/>
                <a:gd name="T2" fmla="*/ 0 w 17135"/>
                <a:gd name="T3" fmla="*/ 0 h 21599"/>
                <a:gd name="T4" fmla="*/ 0 w 17135"/>
                <a:gd name="T5" fmla="*/ 0 h 21599"/>
                <a:gd name="T6" fmla="*/ 0 60000 65536"/>
                <a:gd name="T7" fmla="*/ 0 60000 65536"/>
                <a:gd name="T8" fmla="*/ 0 60000 65536"/>
                <a:gd name="T9" fmla="*/ 0 w 17135"/>
                <a:gd name="T10" fmla="*/ 0 h 21599"/>
                <a:gd name="T11" fmla="*/ 17135 w 17135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35" h="21599" fill="none" extrusionOk="0">
                  <a:moveTo>
                    <a:pt x="17135" y="13151"/>
                  </a:moveTo>
                  <a:cubicBezTo>
                    <a:pt x="13095" y="18413"/>
                    <a:pt x="6862" y="21528"/>
                    <a:pt x="228" y="21598"/>
                  </a:cubicBezTo>
                </a:path>
                <a:path w="17135" h="21599" stroke="0" extrusionOk="0">
                  <a:moveTo>
                    <a:pt x="17135" y="13151"/>
                  </a:moveTo>
                  <a:cubicBezTo>
                    <a:pt x="13095" y="18413"/>
                    <a:pt x="6862" y="21528"/>
                    <a:pt x="228" y="2159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3" name="Arc 1065"/>
            <p:cNvSpPr/>
            <p:nvPr/>
          </p:nvSpPr>
          <p:spPr bwMode="auto">
            <a:xfrm>
              <a:off x="2225" y="1071"/>
              <a:ext cx="1470" cy="1643"/>
            </a:xfrm>
            <a:custGeom>
              <a:avLst/>
              <a:gdLst>
                <a:gd name="T0" fmla="*/ 0 w 16857"/>
                <a:gd name="T1" fmla="*/ 0 h 21600"/>
                <a:gd name="T2" fmla="*/ 0 w 16857"/>
                <a:gd name="T3" fmla="*/ 0 h 21600"/>
                <a:gd name="T4" fmla="*/ 0 w 16857"/>
                <a:gd name="T5" fmla="*/ 0 h 21600"/>
                <a:gd name="T6" fmla="*/ 0 60000 65536"/>
                <a:gd name="T7" fmla="*/ 0 60000 65536"/>
                <a:gd name="T8" fmla="*/ 0 60000 65536"/>
                <a:gd name="T9" fmla="*/ 0 w 16857"/>
                <a:gd name="T10" fmla="*/ 0 h 21600"/>
                <a:gd name="T11" fmla="*/ 16857 w 1685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57" h="21600" fill="none" extrusionOk="0">
                  <a:moveTo>
                    <a:pt x="0" y="0"/>
                  </a:moveTo>
                  <a:cubicBezTo>
                    <a:pt x="3" y="0"/>
                    <a:pt x="7" y="-1"/>
                    <a:pt x="11" y="0"/>
                  </a:cubicBezTo>
                  <a:cubicBezTo>
                    <a:pt x="6561" y="0"/>
                    <a:pt x="12757" y="2972"/>
                    <a:pt x="16857" y="8080"/>
                  </a:cubicBezTo>
                </a:path>
                <a:path w="16857" h="21600" stroke="0" extrusionOk="0">
                  <a:moveTo>
                    <a:pt x="0" y="0"/>
                  </a:moveTo>
                  <a:cubicBezTo>
                    <a:pt x="3" y="0"/>
                    <a:pt x="7" y="-1"/>
                    <a:pt x="11" y="0"/>
                  </a:cubicBezTo>
                  <a:cubicBezTo>
                    <a:pt x="6561" y="0"/>
                    <a:pt x="12757" y="2972"/>
                    <a:pt x="16857" y="8080"/>
                  </a:cubicBezTo>
                  <a:lnTo>
                    <a:pt x="11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4" name="Arc 1066"/>
            <p:cNvSpPr/>
            <p:nvPr/>
          </p:nvSpPr>
          <p:spPr bwMode="auto">
            <a:xfrm>
              <a:off x="2225" y="2056"/>
              <a:ext cx="1514" cy="1751"/>
            </a:xfrm>
            <a:custGeom>
              <a:avLst/>
              <a:gdLst>
                <a:gd name="T0" fmla="*/ 0 w 16270"/>
                <a:gd name="T1" fmla="*/ 0 h 21596"/>
                <a:gd name="T2" fmla="*/ 0 w 16270"/>
                <a:gd name="T3" fmla="*/ 0 h 21596"/>
                <a:gd name="T4" fmla="*/ 0 w 16270"/>
                <a:gd name="T5" fmla="*/ 0 h 21596"/>
                <a:gd name="T6" fmla="*/ 0 60000 65536"/>
                <a:gd name="T7" fmla="*/ 0 60000 65536"/>
                <a:gd name="T8" fmla="*/ 0 60000 65536"/>
                <a:gd name="T9" fmla="*/ 0 w 16270"/>
                <a:gd name="T10" fmla="*/ 0 h 21596"/>
                <a:gd name="T11" fmla="*/ 16270 w 16270"/>
                <a:gd name="T12" fmla="*/ 21596 h 21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70" h="21596" fill="none" extrusionOk="0">
                  <a:moveTo>
                    <a:pt x="16270" y="14207"/>
                  </a:moveTo>
                  <a:cubicBezTo>
                    <a:pt x="12269" y="18788"/>
                    <a:pt x="6522" y="21471"/>
                    <a:pt x="440" y="21595"/>
                  </a:cubicBezTo>
                </a:path>
                <a:path w="16270" h="21596" stroke="0" extrusionOk="0">
                  <a:moveTo>
                    <a:pt x="16270" y="14207"/>
                  </a:moveTo>
                  <a:cubicBezTo>
                    <a:pt x="12269" y="18788"/>
                    <a:pt x="6522" y="21471"/>
                    <a:pt x="440" y="2159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5" name="Arc 1067"/>
            <p:cNvSpPr/>
            <p:nvPr/>
          </p:nvSpPr>
          <p:spPr bwMode="auto">
            <a:xfrm>
              <a:off x="2224" y="961"/>
              <a:ext cx="1466" cy="1752"/>
            </a:xfrm>
            <a:custGeom>
              <a:avLst/>
              <a:gdLst>
                <a:gd name="T0" fmla="*/ 0 w 15747"/>
                <a:gd name="T1" fmla="*/ 0 h 21600"/>
                <a:gd name="T2" fmla="*/ 0 w 15747"/>
                <a:gd name="T3" fmla="*/ 0 h 21600"/>
                <a:gd name="T4" fmla="*/ 0 w 15747"/>
                <a:gd name="T5" fmla="*/ 0 h 21600"/>
                <a:gd name="T6" fmla="*/ 0 60000 65536"/>
                <a:gd name="T7" fmla="*/ 0 60000 65536"/>
                <a:gd name="T8" fmla="*/ 0 60000 65536"/>
                <a:gd name="T9" fmla="*/ 0 w 15747"/>
                <a:gd name="T10" fmla="*/ 0 h 21600"/>
                <a:gd name="T11" fmla="*/ 15747 w 157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47" h="21600" fill="none" extrusionOk="0">
                  <a:moveTo>
                    <a:pt x="0" y="0"/>
                  </a:moveTo>
                  <a:cubicBezTo>
                    <a:pt x="3" y="0"/>
                    <a:pt x="7" y="-1"/>
                    <a:pt x="11" y="0"/>
                  </a:cubicBezTo>
                  <a:cubicBezTo>
                    <a:pt x="5970" y="0"/>
                    <a:pt x="11665" y="2462"/>
                    <a:pt x="15747" y="6803"/>
                  </a:cubicBezTo>
                </a:path>
                <a:path w="15747" h="21600" stroke="0" extrusionOk="0">
                  <a:moveTo>
                    <a:pt x="0" y="0"/>
                  </a:moveTo>
                  <a:cubicBezTo>
                    <a:pt x="3" y="0"/>
                    <a:pt x="7" y="-1"/>
                    <a:pt x="11" y="0"/>
                  </a:cubicBezTo>
                  <a:cubicBezTo>
                    <a:pt x="5970" y="0"/>
                    <a:pt x="11665" y="2462"/>
                    <a:pt x="15747" y="6803"/>
                  </a:cubicBezTo>
                  <a:lnTo>
                    <a:pt x="11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6" name="Arc 1068"/>
            <p:cNvSpPr/>
            <p:nvPr/>
          </p:nvSpPr>
          <p:spPr bwMode="auto">
            <a:xfrm>
              <a:off x="2287" y="2056"/>
              <a:ext cx="1490" cy="1787"/>
            </a:xfrm>
            <a:custGeom>
              <a:avLst/>
              <a:gdLst>
                <a:gd name="T0" fmla="*/ 0 w 14632"/>
                <a:gd name="T1" fmla="*/ 0 h 19585"/>
                <a:gd name="T2" fmla="*/ 0 w 14632"/>
                <a:gd name="T3" fmla="*/ 0 h 19585"/>
                <a:gd name="T4" fmla="*/ 0 w 14632"/>
                <a:gd name="T5" fmla="*/ 0 h 19585"/>
                <a:gd name="T6" fmla="*/ 0 60000 65536"/>
                <a:gd name="T7" fmla="*/ 0 60000 65536"/>
                <a:gd name="T8" fmla="*/ 0 60000 65536"/>
                <a:gd name="T9" fmla="*/ 0 w 14632"/>
                <a:gd name="T10" fmla="*/ 0 h 19585"/>
                <a:gd name="T11" fmla="*/ 14632 w 14632"/>
                <a:gd name="T12" fmla="*/ 19585 h 195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32" h="19585" fill="none" extrusionOk="0">
                  <a:moveTo>
                    <a:pt x="14631" y="15889"/>
                  </a:moveTo>
                  <a:cubicBezTo>
                    <a:pt x="12992" y="17398"/>
                    <a:pt x="11129" y="18645"/>
                    <a:pt x="9109" y="19585"/>
                  </a:cubicBezTo>
                </a:path>
                <a:path w="14632" h="19585" stroke="0" extrusionOk="0">
                  <a:moveTo>
                    <a:pt x="14631" y="15889"/>
                  </a:moveTo>
                  <a:cubicBezTo>
                    <a:pt x="12992" y="17398"/>
                    <a:pt x="11129" y="18645"/>
                    <a:pt x="9109" y="1958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7" name="Arc 1069"/>
            <p:cNvSpPr/>
            <p:nvPr/>
          </p:nvSpPr>
          <p:spPr bwMode="auto">
            <a:xfrm>
              <a:off x="2286" y="935"/>
              <a:ext cx="1402" cy="1778"/>
            </a:xfrm>
            <a:custGeom>
              <a:avLst/>
              <a:gdLst>
                <a:gd name="T0" fmla="*/ 0 w 13770"/>
                <a:gd name="T1" fmla="*/ 0 h 19500"/>
                <a:gd name="T2" fmla="*/ 0 w 13770"/>
                <a:gd name="T3" fmla="*/ 0 h 19500"/>
                <a:gd name="T4" fmla="*/ 0 w 13770"/>
                <a:gd name="T5" fmla="*/ 0 h 19500"/>
                <a:gd name="T6" fmla="*/ 0 60000 65536"/>
                <a:gd name="T7" fmla="*/ 0 60000 65536"/>
                <a:gd name="T8" fmla="*/ 0 60000 65536"/>
                <a:gd name="T9" fmla="*/ 0 w 13770"/>
                <a:gd name="T10" fmla="*/ 0 h 19500"/>
                <a:gd name="T11" fmla="*/ 13770 w 13770"/>
                <a:gd name="T12" fmla="*/ 19500 h 195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70" h="19500" fill="none" extrusionOk="0">
                  <a:moveTo>
                    <a:pt x="9290" y="-1"/>
                  </a:moveTo>
                  <a:cubicBezTo>
                    <a:pt x="10895" y="764"/>
                    <a:pt x="12399" y="1724"/>
                    <a:pt x="13769" y="2858"/>
                  </a:cubicBezTo>
                </a:path>
                <a:path w="13770" h="19500" stroke="0" extrusionOk="0">
                  <a:moveTo>
                    <a:pt x="9290" y="-1"/>
                  </a:moveTo>
                  <a:cubicBezTo>
                    <a:pt x="10895" y="764"/>
                    <a:pt x="12399" y="1724"/>
                    <a:pt x="13769" y="2858"/>
                  </a:cubicBezTo>
                  <a:lnTo>
                    <a:pt x="0" y="195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8" name="Arc 1070"/>
            <p:cNvSpPr/>
            <p:nvPr/>
          </p:nvSpPr>
          <p:spPr bwMode="auto">
            <a:xfrm>
              <a:off x="2225" y="962"/>
              <a:ext cx="1444" cy="1760"/>
            </a:xfrm>
            <a:custGeom>
              <a:avLst/>
              <a:gdLst>
                <a:gd name="T0" fmla="*/ 0 w 13071"/>
                <a:gd name="T1" fmla="*/ 0 h 18196"/>
                <a:gd name="T2" fmla="*/ 0 w 13071"/>
                <a:gd name="T3" fmla="*/ 0 h 18196"/>
                <a:gd name="T4" fmla="*/ 0 w 13071"/>
                <a:gd name="T5" fmla="*/ 0 h 18196"/>
                <a:gd name="T6" fmla="*/ 0 60000 65536"/>
                <a:gd name="T7" fmla="*/ 0 60000 65536"/>
                <a:gd name="T8" fmla="*/ 0 60000 65536"/>
                <a:gd name="T9" fmla="*/ 0 w 13071"/>
                <a:gd name="T10" fmla="*/ 0 h 18196"/>
                <a:gd name="T11" fmla="*/ 13071 w 13071"/>
                <a:gd name="T12" fmla="*/ 18196 h 18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71" h="18196" fill="none" extrusionOk="0">
                  <a:moveTo>
                    <a:pt x="11638" y="-1"/>
                  </a:moveTo>
                  <a:cubicBezTo>
                    <a:pt x="12129" y="313"/>
                    <a:pt x="12606" y="647"/>
                    <a:pt x="13070" y="999"/>
                  </a:cubicBezTo>
                </a:path>
                <a:path w="13071" h="18196" stroke="0" extrusionOk="0">
                  <a:moveTo>
                    <a:pt x="11638" y="-1"/>
                  </a:moveTo>
                  <a:cubicBezTo>
                    <a:pt x="12129" y="313"/>
                    <a:pt x="12606" y="647"/>
                    <a:pt x="13070" y="999"/>
                  </a:cubicBezTo>
                  <a:lnTo>
                    <a:pt x="0" y="181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59" name="Arc 1071"/>
            <p:cNvSpPr/>
            <p:nvPr/>
          </p:nvSpPr>
          <p:spPr bwMode="auto">
            <a:xfrm>
              <a:off x="2099" y="2050"/>
              <a:ext cx="1693" cy="1770"/>
            </a:xfrm>
            <a:custGeom>
              <a:avLst/>
              <a:gdLst>
                <a:gd name="T0" fmla="*/ 0 w 14554"/>
                <a:gd name="T1" fmla="*/ 0 h 17880"/>
                <a:gd name="T2" fmla="*/ 0 w 14554"/>
                <a:gd name="T3" fmla="*/ 0 h 17880"/>
                <a:gd name="T4" fmla="*/ 0 w 14554"/>
                <a:gd name="T5" fmla="*/ 0 h 17880"/>
                <a:gd name="T6" fmla="*/ 0 60000 65536"/>
                <a:gd name="T7" fmla="*/ 0 60000 65536"/>
                <a:gd name="T8" fmla="*/ 0 60000 65536"/>
                <a:gd name="T9" fmla="*/ 0 w 14554"/>
                <a:gd name="T10" fmla="*/ 0 h 17880"/>
                <a:gd name="T11" fmla="*/ 14554 w 14554"/>
                <a:gd name="T12" fmla="*/ 17880 h 178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54" h="17880" fill="none" extrusionOk="0">
                  <a:moveTo>
                    <a:pt x="14553" y="15960"/>
                  </a:moveTo>
                  <a:cubicBezTo>
                    <a:pt x="13789" y="16657"/>
                    <a:pt x="12975" y="17299"/>
                    <a:pt x="12118" y="17879"/>
                  </a:cubicBezTo>
                </a:path>
                <a:path w="14554" h="17880" stroke="0" extrusionOk="0">
                  <a:moveTo>
                    <a:pt x="14553" y="15960"/>
                  </a:moveTo>
                  <a:cubicBezTo>
                    <a:pt x="13789" y="16657"/>
                    <a:pt x="12975" y="17299"/>
                    <a:pt x="12118" y="1787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60" name="Arc 1072"/>
            <p:cNvSpPr/>
            <p:nvPr/>
          </p:nvSpPr>
          <p:spPr bwMode="auto">
            <a:xfrm>
              <a:off x="2288" y="955"/>
              <a:ext cx="1410" cy="1758"/>
            </a:xfrm>
            <a:custGeom>
              <a:avLst/>
              <a:gdLst>
                <a:gd name="T0" fmla="*/ 0 w 14691"/>
                <a:gd name="T1" fmla="*/ 0 h 20405"/>
                <a:gd name="T2" fmla="*/ 0 w 14691"/>
                <a:gd name="T3" fmla="*/ 0 h 20405"/>
                <a:gd name="T4" fmla="*/ 0 w 14691"/>
                <a:gd name="T5" fmla="*/ 0 h 20405"/>
                <a:gd name="T6" fmla="*/ 0 60000 65536"/>
                <a:gd name="T7" fmla="*/ 0 60000 65536"/>
                <a:gd name="T8" fmla="*/ 0 60000 65536"/>
                <a:gd name="T9" fmla="*/ 0 w 14691"/>
                <a:gd name="T10" fmla="*/ 0 h 20405"/>
                <a:gd name="T11" fmla="*/ 14691 w 14691"/>
                <a:gd name="T12" fmla="*/ 20405 h 20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91" h="20405" fill="none" extrusionOk="0">
                  <a:moveTo>
                    <a:pt x="7084" y="-1"/>
                  </a:moveTo>
                  <a:cubicBezTo>
                    <a:pt x="9908" y="980"/>
                    <a:pt x="12498" y="2536"/>
                    <a:pt x="14690" y="4570"/>
                  </a:cubicBezTo>
                </a:path>
                <a:path w="14691" h="20405" stroke="0" extrusionOk="0">
                  <a:moveTo>
                    <a:pt x="7084" y="-1"/>
                  </a:moveTo>
                  <a:cubicBezTo>
                    <a:pt x="9908" y="980"/>
                    <a:pt x="12498" y="2536"/>
                    <a:pt x="14690" y="4570"/>
                  </a:cubicBezTo>
                  <a:lnTo>
                    <a:pt x="0" y="20405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61" name="Arc 1073"/>
            <p:cNvSpPr/>
            <p:nvPr/>
          </p:nvSpPr>
          <p:spPr bwMode="auto">
            <a:xfrm>
              <a:off x="2288" y="2055"/>
              <a:ext cx="1455" cy="1778"/>
            </a:xfrm>
            <a:custGeom>
              <a:avLst/>
              <a:gdLst>
                <a:gd name="T0" fmla="*/ 0 w 15157"/>
                <a:gd name="T1" fmla="*/ 0 h 20631"/>
                <a:gd name="T2" fmla="*/ 0 w 15157"/>
                <a:gd name="T3" fmla="*/ 0 h 20631"/>
                <a:gd name="T4" fmla="*/ 0 w 15157"/>
                <a:gd name="T5" fmla="*/ 0 h 20631"/>
                <a:gd name="T6" fmla="*/ 0 60000 65536"/>
                <a:gd name="T7" fmla="*/ 0 60000 65536"/>
                <a:gd name="T8" fmla="*/ 0 60000 65536"/>
                <a:gd name="T9" fmla="*/ 0 w 15157"/>
                <a:gd name="T10" fmla="*/ 0 h 20631"/>
                <a:gd name="T11" fmla="*/ 15157 w 15157"/>
                <a:gd name="T12" fmla="*/ 20631 h 20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57" h="20631" fill="none" extrusionOk="0">
                  <a:moveTo>
                    <a:pt x="15157" y="15389"/>
                  </a:moveTo>
                  <a:cubicBezTo>
                    <a:pt x="12698" y="17810"/>
                    <a:pt x="9694" y="19608"/>
                    <a:pt x="6397" y="20630"/>
                  </a:cubicBezTo>
                </a:path>
                <a:path w="15157" h="20631" stroke="0" extrusionOk="0">
                  <a:moveTo>
                    <a:pt x="15157" y="15389"/>
                  </a:moveTo>
                  <a:cubicBezTo>
                    <a:pt x="12698" y="17810"/>
                    <a:pt x="9694" y="19608"/>
                    <a:pt x="6397" y="2063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62" name="Line 1074"/>
            <p:cNvSpPr>
              <a:spLocks noChangeShapeType="1"/>
            </p:cNvSpPr>
            <p:nvPr/>
          </p:nvSpPr>
          <p:spPr bwMode="auto">
            <a:xfrm flipV="1">
              <a:off x="2220" y="1850"/>
              <a:ext cx="1485" cy="48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3" name="Line 1075"/>
            <p:cNvSpPr>
              <a:spLocks noChangeShapeType="1"/>
            </p:cNvSpPr>
            <p:nvPr/>
          </p:nvSpPr>
          <p:spPr bwMode="auto">
            <a:xfrm>
              <a:off x="2220" y="2426"/>
              <a:ext cx="1485" cy="48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4" name="Line 1148"/>
            <p:cNvSpPr>
              <a:spLocks noChangeShapeType="1"/>
            </p:cNvSpPr>
            <p:nvPr/>
          </p:nvSpPr>
          <p:spPr bwMode="auto">
            <a:xfrm>
              <a:off x="1305" y="2378"/>
              <a:ext cx="816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5" name="Rectangle 1149"/>
            <p:cNvSpPr>
              <a:spLocks noChangeArrowheads="1"/>
            </p:cNvSpPr>
            <p:nvPr/>
          </p:nvSpPr>
          <p:spPr bwMode="auto">
            <a:xfrm>
              <a:off x="1727" y="1897"/>
              <a:ext cx="30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dirty="0">
                  <a:latin typeface="Bookman Old Style" panose="02050604050505020204" pitchFamily="18" charset="0"/>
                </a:rPr>
                <a:t>S</a:t>
              </a:r>
            </a:p>
          </p:txBody>
        </p:sp>
        <p:sp>
          <p:nvSpPr>
            <p:cNvPr id="60466" name="Rectangle 1150"/>
            <p:cNvSpPr>
              <a:spLocks noChangeArrowheads="1"/>
            </p:cNvSpPr>
            <p:nvPr/>
          </p:nvSpPr>
          <p:spPr bwMode="auto">
            <a:xfrm>
              <a:off x="1919" y="2075"/>
              <a:ext cx="211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b="1" dirty="0"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60467" name="Rectangle 1151"/>
            <p:cNvSpPr>
              <a:spLocks noChangeArrowheads="1"/>
            </p:cNvSpPr>
            <p:nvPr/>
          </p:nvSpPr>
          <p:spPr bwMode="auto">
            <a:xfrm>
              <a:off x="1727" y="2521"/>
              <a:ext cx="30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dirty="0">
                  <a:latin typeface="Bookman Old Style" panose="02050604050505020204" pitchFamily="18" charset="0"/>
                </a:rPr>
                <a:t>S</a:t>
              </a:r>
            </a:p>
          </p:txBody>
        </p:sp>
        <p:sp>
          <p:nvSpPr>
            <p:cNvPr id="60468" name="Rectangle 1152"/>
            <p:cNvSpPr>
              <a:spLocks noChangeArrowheads="1"/>
            </p:cNvSpPr>
            <p:nvPr/>
          </p:nvSpPr>
          <p:spPr bwMode="auto">
            <a:xfrm>
              <a:off x="1919" y="2699"/>
              <a:ext cx="211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b="1" dirty="0"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60469" name="Rectangle 1153"/>
            <p:cNvSpPr>
              <a:spLocks noChangeArrowheads="1"/>
            </p:cNvSpPr>
            <p:nvPr/>
          </p:nvSpPr>
          <p:spPr bwMode="auto">
            <a:xfrm>
              <a:off x="1007" y="2185"/>
              <a:ext cx="306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dirty="0">
                  <a:latin typeface="Bookman Old Style" panose="02050604050505020204" pitchFamily="18" charset="0"/>
                </a:rPr>
                <a:t>S</a:t>
              </a:r>
            </a:p>
          </p:txBody>
        </p:sp>
        <p:sp>
          <p:nvSpPr>
            <p:cNvPr id="60470" name="Rectangle 1154"/>
            <p:cNvSpPr>
              <a:spLocks noChangeArrowheads="1"/>
            </p:cNvSpPr>
            <p:nvPr/>
          </p:nvSpPr>
          <p:spPr bwMode="auto">
            <a:xfrm>
              <a:off x="1199" y="2233"/>
              <a:ext cx="243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dirty="0">
                  <a:solidFill>
                    <a:srgbClr val="FF0066"/>
                  </a:solidFill>
                  <a:latin typeface="Bookman Old Style" panose="02050604050505020204" pitchFamily="18" charset="0"/>
                </a:rPr>
                <a:t>*</a:t>
              </a:r>
              <a:endParaRPr kumimoji="1" lang="en-US" altLang="zh-CN" sz="3600" dirty="0">
                <a:solidFill>
                  <a:schemeClr val="hlin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471" name="Rectangle 1155"/>
            <p:cNvSpPr>
              <a:spLocks noChangeArrowheads="1"/>
            </p:cNvSpPr>
            <p:nvPr/>
          </p:nvSpPr>
          <p:spPr bwMode="auto">
            <a:xfrm>
              <a:off x="2063" y="2569"/>
              <a:ext cx="243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dirty="0">
                  <a:solidFill>
                    <a:srgbClr val="FF0066"/>
                  </a:solidFill>
                  <a:latin typeface="Bookman Old Style" panose="02050604050505020204" pitchFamily="18" charset="0"/>
                </a:rPr>
                <a:t>*</a:t>
              </a:r>
              <a:endParaRPr kumimoji="1" lang="en-US" altLang="zh-CN" sz="3600" dirty="0">
                <a:solidFill>
                  <a:schemeClr val="hlin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472" name="Rectangle 1156"/>
            <p:cNvSpPr>
              <a:spLocks noChangeArrowheads="1"/>
            </p:cNvSpPr>
            <p:nvPr/>
          </p:nvSpPr>
          <p:spPr bwMode="auto">
            <a:xfrm>
              <a:off x="2073" y="1898"/>
              <a:ext cx="243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600" dirty="0">
                  <a:solidFill>
                    <a:srgbClr val="FF0066"/>
                  </a:solidFill>
                  <a:latin typeface="Bookman Old Style" panose="02050604050505020204" pitchFamily="18" charset="0"/>
                </a:rPr>
                <a:t>*</a:t>
              </a:r>
              <a:endParaRPr kumimoji="1" lang="en-US" altLang="zh-CN" sz="3600" dirty="0">
                <a:solidFill>
                  <a:schemeClr val="hlin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473" name="Line 1157"/>
            <p:cNvSpPr>
              <a:spLocks noChangeShapeType="1"/>
            </p:cNvSpPr>
            <p:nvPr/>
          </p:nvSpPr>
          <p:spPr bwMode="auto">
            <a:xfrm>
              <a:off x="3732" y="794"/>
              <a:ext cx="0" cy="307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4" name="Arc 1158"/>
            <p:cNvSpPr/>
            <p:nvPr/>
          </p:nvSpPr>
          <p:spPr bwMode="auto">
            <a:xfrm>
              <a:off x="2225" y="934"/>
              <a:ext cx="1468" cy="1123"/>
            </a:xfrm>
            <a:custGeom>
              <a:avLst/>
              <a:gdLst>
                <a:gd name="T0" fmla="*/ 0 w 18030"/>
                <a:gd name="T1" fmla="*/ 0 h 15826"/>
                <a:gd name="T2" fmla="*/ 0 w 18030"/>
                <a:gd name="T3" fmla="*/ 0 h 15826"/>
                <a:gd name="T4" fmla="*/ 0 w 18030"/>
                <a:gd name="T5" fmla="*/ 0 h 15826"/>
                <a:gd name="T6" fmla="*/ 0 60000 65536"/>
                <a:gd name="T7" fmla="*/ 0 60000 65536"/>
                <a:gd name="T8" fmla="*/ 0 60000 65536"/>
                <a:gd name="T9" fmla="*/ 0 w 18030"/>
                <a:gd name="T10" fmla="*/ 0 h 15826"/>
                <a:gd name="T11" fmla="*/ 18030 w 18030"/>
                <a:gd name="T12" fmla="*/ 15826 h 158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30" h="15826" fill="none" extrusionOk="0">
                  <a:moveTo>
                    <a:pt x="14700" y="0"/>
                  </a:moveTo>
                  <a:cubicBezTo>
                    <a:pt x="15963" y="1173"/>
                    <a:pt x="17080" y="2492"/>
                    <a:pt x="18029" y="3931"/>
                  </a:cubicBezTo>
                </a:path>
                <a:path w="18030" h="15826" stroke="0" extrusionOk="0">
                  <a:moveTo>
                    <a:pt x="14700" y="0"/>
                  </a:moveTo>
                  <a:cubicBezTo>
                    <a:pt x="15963" y="1173"/>
                    <a:pt x="17080" y="2492"/>
                    <a:pt x="18029" y="3931"/>
                  </a:cubicBezTo>
                  <a:lnTo>
                    <a:pt x="0" y="15826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75" name="Arc 1159"/>
            <p:cNvSpPr/>
            <p:nvPr/>
          </p:nvSpPr>
          <p:spPr bwMode="auto">
            <a:xfrm>
              <a:off x="2225" y="1181"/>
              <a:ext cx="1457" cy="1533"/>
            </a:xfrm>
            <a:custGeom>
              <a:avLst/>
              <a:gdLst>
                <a:gd name="T0" fmla="*/ 0 w 17901"/>
                <a:gd name="T1" fmla="*/ 0 h 21600"/>
                <a:gd name="T2" fmla="*/ 0 w 17901"/>
                <a:gd name="T3" fmla="*/ 0 h 21600"/>
                <a:gd name="T4" fmla="*/ 0 w 17901"/>
                <a:gd name="T5" fmla="*/ 0 h 21600"/>
                <a:gd name="T6" fmla="*/ 0 60000 65536"/>
                <a:gd name="T7" fmla="*/ 0 60000 65536"/>
                <a:gd name="T8" fmla="*/ 0 60000 65536"/>
                <a:gd name="T9" fmla="*/ 0 w 17901"/>
                <a:gd name="T10" fmla="*/ 0 h 21600"/>
                <a:gd name="T11" fmla="*/ 17901 w 179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01" h="21600" fill="none" extrusionOk="0">
                  <a:moveTo>
                    <a:pt x="0" y="0"/>
                  </a:moveTo>
                  <a:cubicBezTo>
                    <a:pt x="4" y="0"/>
                    <a:pt x="8" y="-1"/>
                    <a:pt x="12" y="0"/>
                  </a:cubicBezTo>
                  <a:cubicBezTo>
                    <a:pt x="7180" y="0"/>
                    <a:pt x="13882" y="3556"/>
                    <a:pt x="17900" y="9494"/>
                  </a:cubicBezTo>
                </a:path>
                <a:path w="17901" h="21600" stroke="0" extrusionOk="0">
                  <a:moveTo>
                    <a:pt x="0" y="0"/>
                  </a:moveTo>
                  <a:cubicBezTo>
                    <a:pt x="4" y="0"/>
                    <a:pt x="8" y="-1"/>
                    <a:pt x="12" y="0"/>
                  </a:cubicBezTo>
                  <a:cubicBezTo>
                    <a:pt x="7180" y="0"/>
                    <a:pt x="13882" y="3556"/>
                    <a:pt x="17900" y="9494"/>
                  </a:cubicBezTo>
                  <a:lnTo>
                    <a:pt x="12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76" name="Arc 1160"/>
            <p:cNvSpPr/>
            <p:nvPr/>
          </p:nvSpPr>
          <p:spPr bwMode="auto">
            <a:xfrm>
              <a:off x="2225" y="2713"/>
              <a:ext cx="1450" cy="1120"/>
            </a:xfrm>
            <a:custGeom>
              <a:avLst/>
              <a:gdLst>
                <a:gd name="T0" fmla="*/ 0 w 19172"/>
                <a:gd name="T1" fmla="*/ 0 h 16999"/>
                <a:gd name="T2" fmla="*/ 0 w 19172"/>
                <a:gd name="T3" fmla="*/ 0 h 16999"/>
                <a:gd name="T4" fmla="*/ 0 w 19172"/>
                <a:gd name="T5" fmla="*/ 0 h 16999"/>
                <a:gd name="T6" fmla="*/ 0 60000 65536"/>
                <a:gd name="T7" fmla="*/ 0 60000 65536"/>
                <a:gd name="T8" fmla="*/ 0 60000 65536"/>
                <a:gd name="T9" fmla="*/ 0 w 19172"/>
                <a:gd name="T10" fmla="*/ 0 h 16999"/>
                <a:gd name="T11" fmla="*/ 19172 w 19172"/>
                <a:gd name="T12" fmla="*/ 16999 h 169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72" h="16999" fill="none" extrusionOk="0">
                  <a:moveTo>
                    <a:pt x="19172" y="9949"/>
                  </a:moveTo>
                  <a:cubicBezTo>
                    <a:pt x="17749" y="12690"/>
                    <a:pt x="15756" y="15094"/>
                    <a:pt x="13326" y="16999"/>
                  </a:cubicBezTo>
                </a:path>
                <a:path w="19172" h="16999" stroke="0" extrusionOk="0">
                  <a:moveTo>
                    <a:pt x="19172" y="9949"/>
                  </a:moveTo>
                  <a:cubicBezTo>
                    <a:pt x="17749" y="12690"/>
                    <a:pt x="15756" y="15094"/>
                    <a:pt x="13326" y="169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0477" name="Arc 1161"/>
            <p:cNvSpPr/>
            <p:nvPr/>
          </p:nvSpPr>
          <p:spPr bwMode="auto">
            <a:xfrm>
              <a:off x="2217" y="2042"/>
              <a:ext cx="1464" cy="1423"/>
            </a:xfrm>
            <a:custGeom>
              <a:avLst/>
              <a:gdLst>
                <a:gd name="T0" fmla="*/ 0 w 19356"/>
                <a:gd name="T1" fmla="*/ 0 h 21596"/>
                <a:gd name="T2" fmla="*/ 0 w 19356"/>
                <a:gd name="T3" fmla="*/ 0 h 21596"/>
                <a:gd name="T4" fmla="*/ 0 w 19356"/>
                <a:gd name="T5" fmla="*/ 0 h 21596"/>
                <a:gd name="T6" fmla="*/ 0 60000 65536"/>
                <a:gd name="T7" fmla="*/ 0 60000 65536"/>
                <a:gd name="T8" fmla="*/ 0 60000 65536"/>
                <a:gd name="T9" fmla="*/ 0 w 19356"/>
                <a:gd name="T10" fmla="*/ 0 h 21596"/>
                <a:gd name="T11" fmla="*/ 19356 w 19356"/>
                <a:gd name="T12" fmla="*/ 21596 h 21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56" h="21596" fill="none" extrusionOk="0">
                  <a:moveTo>
                    <a:pt x="19355" y="9586"/>
                  </a:moveTo>
                  <a:cubicBezTo>
                    <a:pt x="15781" y="16803"/>
                    <a:pt x="8488" y="21432"/>
                    <a:pt x="436" y="21595"/>
                  </a:cubicBezTo>
                </a:path>
                <a:path w="19356" h="21596" stroke="0" extrusionOk="0">
                  <a:moveTo>
                    <a:pt x="19355" y="9586"/>
                  </a:moveTo>
                  <a:cubicBezTo>
                    <a:pt x="15781" y="16803"/>
                    <a:pt x="8488" y="21432"/>
                    <a:pt x="436" y="2159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60479" name="Rectangle 1174"/>
          <p:cNvSpPr>
            <a:spLocks noChangeArrowheads="1"/>
          </p:cNvSpPr>
          <p:nvPr/>
        </p:nvSpPr>
        <p:spPr bwMode="auto">
          <a:xfrm>
            <a:off x="971600" y="188640"/>
            <a:ext cx="696120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3200" b="1" dirty="0">
                <a:latin typeface="+mn-ea"/>
                <a:cs typeface="方正书宋简体"/>
              </a:rPr>
              <a:t>杨氏双缝干涉</a:t>
            </a:r>
            <a:r>
              <a:rPr kumimoji="1" lang="en-US" altLang="zh-CN" sz="3200" b="1" dirty="0">
                <a:latin typeface="+mn-ea"/>
                <a:cs typeface="方正书宋简体"/>
              </a:rPr>
              <a:t>——</a:t>
            </a:r>
            <a:r>
              <a:rPr kumimoji="1" lang="zh-CN" altLang="en-US" sz="3200" b="1" dirty="0">
                <a:latin typeface="+mn-ea"/>
                <a:cs typeface="方正书宋简体"/>
              </a:rPr>
              <a:t>分波阵面法</a:t>
            </a:r>
          </a:p>
        </p:txBody>
      </p:sp>
      <p:sp>
        <p:nvSpPr>
          <p:cNvPr id="16536" name="Text Box 1176"/>
          <p:cNvSpPr txBox="1">
            <a:spLocks noChangeArrowheads="1"/>
          </p:cNvSpPr>
          <p:nvPr/>
        </p:nvSpPr>
        <p:spPr bwMode="auto">
          <a:xfrm>
            <a:off x="4860032" y="980728"/>
            <a:ext cx="677108" cy="205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观察屏</a:t>
            </a:r>
          </a:p>
        </p:txBody>
      </p:sp>
      <p:sp>
        <p:nvSpPr>
          <p:cNvPr id="16537" name="Text Box 1177"/>
          <p:cNvSpPr txBox="1">
            <a:spLocks noChangeArrowheads="1"/>
          </p:cNvSpPr>
          <p:nvPr/>
        </p:nvSpPr>
        <p:spPr bwMode="auto">
          <a:xfrm>
            <a:off x="1403350" y="4868863"/>
            <a:ext cx="733425" cy="144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latin typeface="Times New Roman" panose="02020603050405020304" pitchFamily="18" charset="0"/>
              </a:rPr>
              <a:t>双缝屏</a:t>
            </a:r>
          </a:p>
        </p:txBody>
      </p:sp>
      <p:sp>
        <p:nvSpPr>
          <p:cNvPr id="60555" name="Text Box 139"/>
          <p:cNvSpPr txBox="1">
            <a:spLocks noChangeArrowheads="1"/>
          </p:cNvSpPr>
          <p:nvPr/>
        </p:nvSpPr>
        <p:spPr bwMode="auto">
          <a:xfrm>
            <a:off x="7019925" y="3789363"/>
            <a:ext cx="1806575" cy="528637"/>
          </a:xfrm>
          <a:prstGeom prst="rect">
            <a:avLst/>
          </a:prstGeom>
          <a:solidFill>
            <a:srgbClr val="66FFCC"/>
          </a:solidFill>
          <a:ln w="9525">
            <a:solidFill>
              <a:srgbClr val="FF3300"/>
            </a:solidFill>
            <a:miter lim="800000"/>
          </a:ln>
          <a:effectLst>
            <a:outerShdw dist="81320" dir="2319588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干涉条纹</a:t>
            </a:r>
          </a:p>
        </p:txBody>
      </p:sp>
      <p:grpSp>
        <p:nvGrpSpPr>
          <p:cNvPr id="3" name="Group 140"/>
          <p:cNvGrpSpPr/>
          <p:nvPr/>
        </p:nvGrpSpPr>
        <p:grpSpPr bwMode="auto">
          <a:xfrm>
            <a:off x="6011863" y="1484313"/>
            <a:ext cx="936625" cy="4724400"/>
            <a:chOff x="4752" y="432"/>
            <a:chExt cx="288" cy="1536"/>
          </a:xfrm>
        </p:grpSpPr>
        <p:sp>
          <p:nvSpPr>
            <p:cNvPr id="60557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58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59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60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61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62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63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64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60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60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60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60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6" grpId="0" build="p" autoUpdateAnimBg="0"/>
      <p:bldP spid="16537" grpId="0" build="p" autoUpdateAnimBg="0"/>
      <p:bldP spid="6055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476375" y="5876925"/>
            <a:ext cx="469391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零级明纹移到原第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级明纹处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83794" y="1372433"/>
            <a:ext cx="48734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覆盖云母后，零级明纹应满足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55466" y="2607396"/>
            <a:ext cx="4780294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设不盖云母片时，此点为第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级明纹，则应有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600078" y="1495425"/>
            <a:ext cx="3370262" cy="1933575"/>
            <a:chOff x="3637" y="799"/>
            <a:chExt cx="2123" cy="1218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3637" y="799"/>
              <a:ext cx="2114" cy="1218"/>
              <a:chOff x="3637" y="799"/>
              <a:chExt cx="2114" cy="1218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3878" y="1137"/>
                <a:ext cx="1704" cy="407"/>
                <a:chOff x="476" y="709"/>
                <a:chExt cx="2133" cy="492"/>
              </a:xfrm>
            </p:grpSpPr>
            <p:sp>
              <p:nvSpPr>
                <p:cNvPr id="69641" name="Line 9"/>
                <p:cNvSpPr>
                  <a:spLocks noChangeShapeType="1"/>
                </p:cNvSpPr>
                <p:nvPr/>
              </p:nvSpPr>
              <p:spPr bwMode="auto">
                <a:xfrm>
                  <a:off x="476" y="709"/>
                  <a:ext cx="2132" cy="27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4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76" y="996"/>
                  <a:ext cx="2133" cy="20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643" name="Line 11"/>
              <p:cNvSpPr>
                <a:spLocks noChangeShapeType="1"/>
              </p:cNvSpPr>
              <p:nvPr/>
            </p:nvSpPr>
            <p:spPr bwMode="auto">
              <a:xfrm flipH="1">
                <a:off x="3883" y="874"/>
                <a:ext cx="0" cy="305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4" name="Line 12"/>
              <p:cNvSpPr>
                <a:spLocks noChangeShapeType="1"/>
              </p:cNvSpPr>
              <p:nvPr/>
            </p:nvSpPr>
            <p:spPr bwMode="auto">
              <a:xfrm flipH="1">
                <a:off x="3883" y="1544"/>
                <a:ext cx="0" cy="30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5" name="Line 13"/>
              <p:cNvSpPr>
                <a:spLocks noChangeShapeType="1"/>
              </p:cNvSpPr>
              <p:nvPr/>
            </p:nvSpPr>
            <p:spPr bwMode="auto">
              <a:xfrm flipH="1">
                <a:off x="3883" y="1240"/>
                <a:ext cx="0" cy="243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9646" name="Object 14"/>
              <p:cNvGraphicFramePr>
                <a:graphicFrameLocks noChangeAspect="1"/>
              </p:cNvGraphicFramePr>
              <p:nvPr/>
            </p:nvGraphicFramePr>
            <p:xfrm>
              <a:off x="3637" y="1061"/>
              <a:ext cx="15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64" name="Equation" r:id="rId3" imgW="279400" imgH="355600" progId="Equation.3">
                      <p:embed/>
                    </p:oleObj>
                  </mc:Choice>
                  <mc:Fallback>
                    <p:oleObj name="Equation" r:id="rId3" imgW="279400" imgH="355600" progId="Equation.3">
                      <p:embed/>
                      <p:pic>
                        <p:nvPicPr>
                          <p:cNvPr id="0" name="图片 409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7" y="1061"/>
                            <a:ext cx="156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47" name="Object 15"/>
              <p:cNvGraphicFramePr>
                <a:graphicFrameLocks noChangeAspect="1"/>
              </p:cNvGraphicFramePr>
              <p:nvPr/>
            </p:nvGraphicFramePr>
            <p:xfrm>
              <a:off x="3673" y="1398"/>
              <a:ext cx="162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65" name="Equation" r:id="rId5" imgW="292100" imgH="355600" progId="Equation.3">
                      <p:embed/>
                    </p:oleObj>
                  </mc:Choice>
                  <mc:Fallback>
                    <p:oleObj name="Equation" r:id="rId5" imgW="292100" imgH="355600" progId="Equation.3">
                      <p:embed/>
                      <p:pic>
                        <p:nvPicPr>
                          <p:cNvPr id="0" name="图片 409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3" y="1398"/>
                            <a:ext cx="162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48" name="Line 16"/>
              <p:cNvSpPr>
                <a:spLocks noChangeShapeType="1"/>
              </p:cNvSpPr>
              <p:nvPr/>
            </p:nvSpPr>
            <p:spPr bwMode="auto">
              <a:xfrm>
                <a:off x="5582" y="799"/>
                <a:ext cx="0" cy="12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9" name="Line 17"/>
              <p:cNvSpPr>
                <a:spLocks noChangeShapeType="1"/>
              </p:cNvSpPr>
              <p:nvPr/>
            </p:nvSpPr>
            <p:spPr bwMode="auto">
              <a:xfrm>
                <a:off x="3883" y="1361"/>
                <a:ext cx="177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9650" name="Object 18"/>
              <p:cNvGraphicFramePr>
                <a:graphicFrameLocks noChangeAspect="1"/>
              </p:cNvGraphicFramePr>
              <p:nvPr/>
            </p:nvGraphicFramePr>
            <p:xfrm>
              <a:off x="5630" y="1286"/>
              <a:ext cx="121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66" name="Equation" r:id="rId7" imgW="177800" imgH="203200" progId="Equation.3">
                      <p:embed/>
                    </p:oleObj>
                  </mc:Choice>
                  <mc:Fallback>
                    <p:oleObj name="Equation" r:id="rId7" imgW="177800" imgH="203200" progId="Equation.3">
                      <p:embed/>
                      <p:pic>
                        <p:nvPicPr>
                          <p:cNvPr id="0" name="图片 409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30" y="1286"/>
                            <a:ext cx="121" cy="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51" name="Rectangle 19"/>
              <p:cNvSpPr>
                <a:spLocks noChangeArrowheads="1"/>
              </p:cNvSpPr>
              <p:nvPr/>
            </p:nvSpPr>
            <p:spPr bwMode="auto">
              <a:xfrm>
                <a:off x="3891" y="1024"/>
                <a:ext cx="52" cy="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652" name="Object 20"/>
              <p:cNvGraphicFramePr>
                <a:graphicFrameLocks noChangeAspect="1"/>
              </p:cNvGraphicFramePr>
              <p:nvPr/>
            </p:nvGraphicFramePr>
            <p:xfrm>
              <a:off x="4604" y="845"/>
              <a:ext cx="15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67" name="Equation" r:id="rId9" imgW="215900" imgH="368300" progId="Equation.3">
                      <p:embed/>
                    </p:oleObj>
                  </mc:Choice>
                  <mc:Fallback>
                    <p:oleObj name="Equation" r:id="rId9" imgW="215900" imgH="368300" progId="Equation.3">
                      <p:embed/>
                      <p:pic>
                        <p:nvPicPr>
                          <p:cNvPr id="0" name="图片 409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4" y="845"/>
                            <a:ext cx="153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53" name="Object 21"/>
              <p:cNvGraphicFramePr>
                <a:graphicFrameLocks noChangeAspect="1"/>
              </p:cNvGraphicFramePr>
              <p:nvPr/>
            </p:nvGraphicFramePr>
            <p:xfrm>
              <a:off x="5085" y="1081"/>
              <a:ext cx="18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68" name="Equation" r:id="rId11" imgW="241300" imgH="368300" progId="Equation.3">
                      <p:embed/>
                    </p:oleObj>
                  </mc:Choice>
                  <mc:Fallback>
                    <p:oleObj name="Equation" r:id="rId11" imgW="241300" imgH="368300" progId="Equation.3">
                      <p:embed/>
                      <p:pic>
                        <p:nvPicPr>
                          <p:cNvPr id="0" name="图片 409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5" y="1081"/>
                            <a:ext cx="186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22"/>
            <p:cNvGrpSpPr/>
            <p:nvPr/>
          </p:nvGrpSpPr>
          <p:grpSpPr bwMode="auto">
            <a:xfrm>
              <a:off x="3873" y="852"/>
              <a:ext cx="1887" cy="653"/>
              <a:chOff x="3198" y="2006"/>
              <a:chExt cx="2362" cy="790"/>
            </a:xfrm>
          </p:grpSpPr>
          <p:sp>
            <p:nvSpPr>
              <p:cNvPr id="69655" name="Line 23"/>
              <p:cNvSpPr>
                <a:spLocks noChangeShapeType="1"/>
              </p:cNvSpPr>
              <p:nvPr/>
            </p:nvSpPr>
            <p:spPr bwMode="auto">
              <a:xfrm flipV="1">
                <a:off x="3288" y="2251"/>
                <a:ext cx="2057" cy="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56" name="Line 24"/>
              <p:cNvSpPr>
                <a:spLocks noChangeShapeType="1"/>
              </p:cNvSpPr>
              <p:nvPr/>
            </p:nvSpPr>
            <p:spPr bwMode="auto">
              <a:xfrm flipV="1">
                <a:off x="3198" y="2251"/>
                <a:ext cx="2102" cy="5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9657" name="Object 25"/>
              <p:cNvGraphicFramePr>
                <a:graphicFrameLocks noChangeAspect="1"/>
              </p:cNvGraphicFramePr>
              <p:nvPr/>
            </p:nvGraphicFramePr>
            <p:xfrm>
              <a:off x="5311" y="2006"/>
              <a:ext cx="24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69" name="公式" r:id="rId13" imgW="152400" imgH="203200" progId="Equation.3">
                      <p:embed/>
                    </p:oleObj>
                  </mc:Choice>
                  <mc:Fallback>
                    <p:oleObj name="公式" r:id="rId13" imgW="152400" imgH="203200" progId="Equation.3">
                      <p:embed/>
                      <p:pic>
                        <p:nvPicPr>
                          <p:cNvPr id="0" name="图片 409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1" y="2006"/>
                            <a:ext cx="24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972343" y="4099981"/>
            <a:ext cx="1008063" cy="5842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054211"/>
              </p:ext>
            </p:extLst>
          </p:nvPr>
        </p:nvGraphicFramePr>
        <p:xfrm>
          <a:off x="2349713" y="3389744"/>
          <a:ext cx="18907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0" name="Equation" r:id="rId15" imgW="660400" imgH="215900" progId="Equation.3">
                  <p:embed/>
                </p:oleObj>
              </mc:Choice>
              <mc:Fallback>
                <p:oleObj name="Equation" r:id="rId15" imgW="660400" imgH="215900" progId="Equation.3">
                  <p:embed/>
                  <p:pic>
                    <p:nvPicPr>
                      <p:cNvPr id="0" name="图片 40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713" y="3389744"/>
                        <a:ext cx="1890713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470198"/>
              </p:ext>
            </p:extLst>
          </p:nvPr>
        </p:nvGraphicFramePr>
        <p:xfrm>
          <a:off x="1580412" y="1911350"/>
          <a:ext cx="28003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" name="Equation" r:id="rId17" imgW="977265" imgH="215900" progId="Equation.3">
                  <p:embed/>
                </p:oleObj>
              </mc:Choice>
              <mc:Fallback>
                <p:oleObj name="Equation" r:id="rId17" imgW="977265" imgH="215900" progId="Equation.3">
                  <p:embed/>
                  <p:pic>
                    <p:nvPicPr>
                      <p:cNvPr id="0" name="图片 40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412" y="1911350"/>
                        <a:ext cx="28003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506554"/>
              </p:ext>
            </p:extLst>
          </p:nvPr>
        </p:nvGraphicFramePr>
        <p:xfrm>
          <a:off x="2192106" y="4140006"/>
          <a:ext cx="2327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19" imgW="812165" imgH="203200" progId="Equation.3">
                  <p:embed/>
                </p:oleObj>
              </mc:Choice>
              <mc:Fallback>
                <p:oleObj name="Equation" r:id="rId19" imgW="812165" imgH="203200" progId="Equation.3">
                  <p:embed/>
                  <p:pic>
                    <p:nvPicPr>
                      <p:cNvPr id="0" name="图片 40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106" y="4140006"/>
                        <a:ext cx="2327275" cy="579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59537"/>
              </p:ext>
            </p:extLst>
          </p:nvPr>
        </p:nvGraphicFramePr>
        <p:xfrm>
          <a:off x="2235256" y="4924425"/>
          <a:ext cx="42910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21" imgW="1498600" imgH="330200" progId="Equation.3">
                  <p:embed/>
                </p:oleObj>
              </mc:Choice>
              <mc:Fallback>
                <p:oleObj name="Equation" r:id="rId21" imgW="1498600" imgH="330200" progId="Equation.3">
                  <p:embed/>
                  <p:pic>
                    <p:nvPicPr>
                      <p:cNvPr id="0" name="图片 41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56" y="4924425"/>
                        <a:ext cx="42910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1DCB2530-2D66-4630-95DD-72430F4D18AE}"/>
              </a:ext>
            </a:extLst>
          </p:cNvPr>
          <p:cNvSpPr txBox="1"/>
          <p:nvPr/>
        </p:nvSpPr>
        <p:spPr>
          <a:xfrm>
            <a:off x="700692" y="695967"/>
            <a:ext cx="7203561" cy="54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）零级明纹将移到原来的第几级明纹处？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ldLvl="0" animBg="1"/>
      <p:bldP spid="69637" grpId="0" bldLvl="0" animBg="1"/>
      <p:bldP spid="696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282654"/>
              </p:ext>
            </p:extLst>
          </p:nvPr>
        </p:nvGraphicFramePr>
        <p:xfrm>
          <a:off x="1010406" y="3462890"/>
          <a:ext cx="2691342" cy="61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3" name="Equation" r:id="rId3" imgW="939165" imgH="215900" progId="Equation.3">
                  <p:embed/>
                </p:oleObj>
              </mc:Choice>
              <mc:Fallback>
                <p:oleObj name="Equation" r:id="rId3" imgW="939165" imgH="215900" progId="Equation.3">
                  <p:embed/>
                  <p:pic>
                    <p:nvPicPr>
                      <p:cNvPr id="0" name="图片 39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406" y="3462890"/>
                        <a:ext cx="2691342" cy="6143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279661" y="845513"/>
            <a:ext cx="5291134" cy="523220"/>
          </a:xfrm>
          <a:prstGeom prst="rect">
            <a:avLst/>
          </a:prstGeom>
          <a:noFill/>
          <a:ln w="12700" cap="rnd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）计算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级明纹上移的距离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365570" y="1362056"/>
            <a:ext cx="9060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676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57660"/>
              </p:ext>
            </p:extLst>
          </p:nvPr>
        </p:nvGraphicFramePr>
        <p:xfrm>
          <a:off x="802438" y="3979862"/>
          <a:ext cx="472630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4" name="公式" r:id="rId5" imgW="1917065" imgH="393700" progId="Equation.3">
                  <p:embed/>
                </p:oleObj>
              </mc:Choice>
              <mc:Fallback>
                <p:oleObj name="公式" r:id="rId5" imgW="1917065" imgH="393700" progId="Equation.3">
                  <p:embed/>
                  <p:pic>
                    <p:nvPicPr>
                      <p:cNvPr id="0" name="图片 40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38" y="3979862"/>
                        <a:ext cx="4726305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581107" y="1129952"/>
            <a:ext cx="4500562" cy="2840037"/>
            <a:chOff x="4643438" y="714356"/>
            <a:chExt cx="4500562" cy="2840037"/>
          </a:xfrm>
        </p:grpSpPr>
        <p:grpSp>
          <p:nvGrpSpPr>
            <p:cNvPr id="2" name="Group 4"/>
            <p:cNvGrpSpPr/>
            <p:nvPr/>
          </p:nvGrpSpPr>
          <p:grpSpPr bwMode="auto">
            <a:xfrm>
              <a:off x="4943475" y="714356"/>
              <a:ext cx="4200525" cy="2770187"/>
              <a:chOff x="3114" y="799"/>
              <a:chExt cx="2646" cy="1745"/>
            </a:xfrm>
          </p:grpSpPr>
          <p:sp>
            <p:nvSpPr>
              <p:cNvPr id="67589" name="Line 5"/>
              <p:cNvSpPr>
                <a:spLocks noChangeShapeType="1"/>
              </p:cNvSpPr>
              <p:nvPr/>
            </p:nvSpPr>
            <p:spPr bwMode="auto">
              <a:xfrm flipH="1">
                <a:off x="3422" y="1162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0" name="Line 6"/>
              <p:cNvSpPr>
                <a:spLocks noChangeShapeType="1"/>
              </p:cNvSpPr>
              <p:nvPr/>
            </p:nvSpPr>
            <p:spPr bwMode="auto">
              <a:xfrm flipH="1">
                <a:off x="3422" y="1972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1" name="Line 7"/>
              <p:cNvSpPr>
                <a:spLocks noChangeShapeType="1"/>
              </p:cNvSpPr>
              <p:nvPr/>
            </p:nvSpPr>
            <p:spPr bwMode="auto">
              <a:xfrm flipH="1">
                <a:off x="3422" y="1604"/>
                <a:ext cx="0" cy="294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7592" name="Object 8"/>
              <p:cNvGraphicFramePr>
                <a:graphicFrameLocks noChangeAspect="1"/>
              </p:cNvGraphicFramePr>
              <p:nvPr/>
            </p:nvGraphicFramePr>
            <p:xfrm>
              <a:off x="3114" y="1388"/>
              <a:ext cx="195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5" name="Equation" r:id="rId7" imgW="279400" imgH="355600" progId="Equation.3">
                      <p:embed/>
                    </p:oleObj>
                  </mc:Choice>
                  <mc:Fallback>
                    <p:oleObj name="Equation" r:id="rId7" imgW="279400" imgH="355600" progId="Equation.3">
                      <p:embed/>
                      <p:pic>
                        <p:nvPicPr>
                          <p:cNvPr id="0" name="图片 399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4" y="1388"/>
                            <a:ext cx="195" cy="2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3" name="Object 9"/>
              <p:cNvGraphicFramePr>
                <a:graphicFrameLocks noChangeAspect="1"/>
              </p:cNvGraphicFramePr>
              <p:nvPr/>
            </p:nvGraphicFramePr>
            <p:xfrm>
              <a:off x="3159" y="1796"/>
              <a:ext cx="203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6" name="Equation" r:id="rId9" imgW="292100" imgH="355600" progId="Equation.3">
                      <p:embed/>
                    </p:oleObj>
                  </mc:Choice>
                  <mc:Fallback>
                    <p:oleObj name="Equation" r:id="rId9" imgW="292100" imgH="355600" progId="Equation.3">
                      <p:embed/>
                      <p:pic>
                        <p:nvPicPr>
                          <p:cNvPr id="0" name="图片 400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9" y="1796"/>
                            <a:ext cx="203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594" name="Line 10"/>
              <p:cNvSpPr>
                <a:spLocks noChangeShapeType="1"/>
              </p:cNvSpPr>
              <p:nvPr/>
            </p:nvSpPr>
            <p:spPr bwMode="auto">
              <a:xfrm flipH="1">
                <a:off x="5548" y="799"/>
                <a:ext cx="8" cy="17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5" name="Line 11"/>
              <p:cNvSpPr>
                <a:spLocks noChangeShapeType="1"/>
              </p:cNvSpPr>
              <p:nvPr/>
            </p:nvSpPr>
            <p:spPr bwMode="auto">
              <a:xfrm>
                <a:off x="3422" y="1751"/>
                <a:ext cx="221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7596" name="Object 12"/>
              <p:cNvGraphicFramePr>
                <a:graphicFrameLocks noChangeAspect="1"/>
              </p:cNvGraphicFramePr>
              <p:nvPr/>
            </p:nvGraphicFramePr>
            <p:xfrm>
              <a:off x="5609" y="1660"/>
              <a:ext cx="151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7" name="Equation" r:id="rId11" imgW="177800" imgH="203200" progId="Equation.3">
                      <p:embed/>
                    </p:oleObj>
                  </mc:Choice>
                  <mc:Fallback>
                    <p:oleObj name="Equation" r:id="rId11" imgW="177800" imgH="203200" progId="Equation.3">
                      <p:embed/>
                      <p:pic>
                        <p:nvPicPr>
                          <p:cNvPr id="0" name="图片 400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9" y="1660"/>
                            <a:ext cx="151" cy="1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597" name="Rectangle 13"/>
              <p:cNvSpPr>
                <a:spLocks noChangeArrowheads="1"/>
              </p:cNvSpPr>
              <p:nvPr/>
            </p:nvSpPr>
            <p:spPr bwMode="auto">
              <a:xfrm>
                <a:off x="3432" y="1343"/>
                <a:ext cx="65" cy="29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8" name="Object 14"/>
              <p:cNvGraphicFramePr>
                <a:graphicFrameLocks noChangeAspect="1"/>
              </p:cNvGraphicFramePr>
              <p:nvPr/>
            </p:nvGraphicFramePr>
            <p:xfrm>
              <a:off x="3969" y="1026"/>
              <a:ext cx="191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8" name="Equation" r:id="rId13" imgW="215900" imgH="368300" progId="Equation.3">
                      <p:embed/>
                    </p:oleObj>
                  </mc:Choice>
                  <mc:Fallback>
                    <p:oleObj name="Equation" r:id="rId13" imgW="215900" imgH="368300" progId="Equation.3">
                      <p:embed/>
                      <p:pic>
                        <p:nvPicPr>
                          <p:cNvPr id="0" name="图片 400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026"/>
                            <a:ext cx="191" cy="3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9" name="Object 15"/>
              <p:cNvGraphicFramePr>
                <a:graphicFrameLocks noChangeAspect="1"/>
              </p:cNvGraphicFramePr>
              <p:nvPr/>
            </p:nvGraphicFramePr>
            <p:xfrm>
              <a:off x="4513" y="1434"/>
              <a:ext cx="23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9" name="Equation" r:id="rId15" imgW="241300" imgH="368300" progId="Equation.3">
                      <p:embed/>
                    </p:oleObj>
                  </mc:Choice>
                  <mc:Fallback>
                    <p:oleObj name="Equation" r:id="rId15" imgW="241300" imgH="368300" progId="Equation.3">
                      <p:embed/>
                      <p:pic>
                        <p:nvPicPr>
                          <p:cNvPr id="0" name="图片 400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1434"/>
                            <a:ext cx="232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0" name="Line 16"/>
              <p:cNvSpPr>
                <a:spLocks noChangeShapeType="1"/>
              </p:cNvSpPr>
              <p:nvPr/>
            </p:nvSpPr>
            <p:spPr bwMode="auto">
              <a:xfrm flipV="1">
                <a:off x="3470" y="1026"/>
                <a:ext cx="2041" cy="4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1" name="Line 17"/>
              <p:cNvSpPr>
                <a:spLocks noChangeShapeType="1"/>
              </p:cNvSpPr>
              <p:nvPr/>
            </p:nvSpPr>
            <p:spPr bwMode="auto">
              <a:xfrm flipV="1">
                <a:off x="3398" y="1026"/>
                <a:ext cx="2158" cy="92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7602" name="Object 18"/>
              <p:cNvGraphicFramePr>
                <a:graphicFrameLocks noChangeAspect="1"/>
              </p:cNvGraphicFramePr>
              <p:nvPr/>
            </p:nvGraphicFramePr>
            <p:xfrm>
              <a:off x="5511" y="822"/>
              <a:ext cx="24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0" name="Equation" r:id="rId17" imgW="152400" imgH="177800" progId="Equation.3">
                      <p:embed/>
                    </p:oleObj>
                  </mc:Choice>
                  <mc:Fallback>
                    <p:oleObj name="Equation" r:id="rId17" imgW="152400" imgH="177800" progId="Equation.3">
                      <p:embed/>
                      <p:pic>
                        <p:nvPicPr>
                          <p:cNvPr id="0" name="图片 400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1" y="822"/>
                            <a:ext cx="249" cy="3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20"/>
            <p:cNvGrpSpPr/>
            <p:nvPr/>
          </p:nvGrpSpPr>
          <p:grpSpPr bwMode="auto">
            <a:xfrm>
              <a:off x="5435600" y="3019406"/>
              <a:ext cx="3382963" cy="534987"/>
              <a:chOff x="3334" y="1706"/>
              <a:chExt cx="2131" cy="337"/>
            </a:xfrm>
          </p:grpSpPr>
          <p:sp>
            <p:nvSpPr>
              <p:cNvPr id="67605" name="Line 21"/>
              <p:cNvSpPr>
                <a:spLocks noChangeShapeType="1"/>
              </p:cNvSpPr>
              <p:nvPr/>
            </p:nvSpPr>
            <p:spPr bwMode="auto">
              <a:xfrm flipV="1">
                <a:off x="3334" y="1706"/>
                <a:ext cx="2131" cy="4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 type="arrow" w="lg" len="med"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6" name="Text Box 22"/>
              <p:cNvSpPr txBox="1">
                <a:spLocks noChangeArrowheads="1"/>
              </p:cNvSpPr>
              <p:nvPr/>
            </p:nvSpPr>
            <p:spPr bwMode="auto">
              <a:xfrm>
                <a:off x="4195" y="1752"/>
                <a:ext cx="499" cy="291"/>
              </a:xfrm>
              <a:prstGeom prst="rect">
                <a:avLst/>
              </a:prstGeom>
              <a:noFill/>
              <a:ln w="12700" cap="rnd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d ′</a:t>
                </a:r>
              </a:p>
            </p:txBody>
          </p:sp>
        </p:grp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5292725" y="1003281"/>
              <a:ext cx="504825" cy="519112"/>
            </a:xfrm>
            <a:prstGeom prst="rect">
              <a:avLst/>
            </a:prstGeom>
            <a:noFill/>
            <a:ln w="12700" cap="rnd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e</a:t>
              </a:r>
            </a:p>
          </p:txBody>
        </p:sp>
        <p:grpSp>
          <p:nvGrpSpPr>
            <p:cNvPr id="4" name="Group 24"/>
            <p:cNvGrpSpPr/>
            <p:nvPr/>
          </p:nvGrpSpPr>
          <p:grpSpPr bwMode="auto">
            <a:xfrm>
              <a:off x="4643438" y="1938318"/>
              <a:ext cx="865187" cy="576263"/>
              <a:chOff x="2789" y="1071"/>
              <a:chExt cx="545" cy="363"/>
            </a:xfrm>
          </p:grpSpPr>
          <p:sp>
            <p:nvSpPr>
              <p:cNvPr id="67609" name="Text Box 25"/>
              <p:cNvSpPr txBox="1">
                <a:spLocks noChangeArrowheads="1"/>
              </p:cNvSpPr>
              <p:nvPr/>
            </p:nvSpPr>
            <p:spPr bwMode="auto">
              <a:xfrm>
                <a:off x="2789" y="1071"/>
                <a:ext cx="317" cy="327"/>
              </a:xfrm>
              <a:prstGeom prst="rect">
                <a:avLst/>
              </a:prstGeom>
              <a:noFill/>
              <a:ln w="12700" cap="rnd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67610" name="Line 26"/>
              <p:cNvSpPr>
                <a:spLocks noChangeShapeType="1"/>
              </p:cNvSpPr>
              <p:nvPr/>
            </p:nvSpPr>
            <p:spPr bwMode="auto">
              <a:xfrm flipH="1">
                <a:off x="2835" y="1071"/>
                <a:ext cx="453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1" name="Line 27"/>
              <p:cNvSpPr>
                <a:spLocks noChangeShapeType="1"/>
              </p:cNvSpPr>
              <p:nvPr/>
            </p:nvSpPr>
            <p:spPr bwMode="auto">
              <a:xfrm flipH="1">
                <a:off x="2789" y="1434"/>
                <a:ext cx="545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12" name="Text Box 28"/>
            <p:cNvSpPr txBox="1">
              <a:spLocks noChangeArrowheads="1"/>
            </p:cNvSpPr>
            <p:nvPr/>
          </p:nvSpPr>
          <p:spPr bwMode="auto">
            <a:xfrm>
              <a:off x="8532813" y="1362056"/>
              <a:ext cx="360362" cy="519112"/>
            </a:xfrm>
            <a:prstGeom prst="rect">
              <a:avLst/>
            </a:prstGeom>
            <a:noFill/>
            <a:ln w="12700" cap="rnd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 flipV="1">
              <a:off x="5435600" y="1074718"/>
              <a:ext cx="3384550" cy="1152525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1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376226"/>
                </p:ext>
              </p:extLst>
            </p:nvPr>
          </p:nvGraphicFramePr>
          <p:xfrm>
            <a:off x="5857884" y="2017687"/>
            <a:ext cx="204798" cy="255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1" name="公式" r:id="rId19" imgW="4876800" imgH="6096000" progId="Equation.3">
                    <p:embed/>
                  </p:oleObj>
                </mc:Choice>
                <mc:Fallback>
                  <p:oleObj name="公式" r:id="rId19" imgW="4876800" imgH="6096000" progId="Equation.3">
                    <p:embed/>
                    <p:pic>
                      <p:nvPicPr>
                        <p:cNvPr id="0" name="图片 40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2017687"/>
                          <a:ext cx="204798" cy="2556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>
              <a:off x="5435600" y="1795443"/>
              <a:ext cx="288925" cy="64770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1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2298719"/>
                </p:ext>
              </p:extLst>
            </p:nvPr>
          </p:nvGraphicFramePr>
          <p:xfrm>
            <a:off x="5429256" y="2017687"/>
            <a:ext cx="171654" cy="214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12" name="公式" r:id="rId21" imgW="203200" imgH="254000" progId="Equation.3">
                    <p:embed/>
                  </p:oleObj>
                </mc:Choice>
                <mc:Fallback>
                  <p:oleObj name="公式" r:id="rId21" imgW="203200" imgH="254000" progId="Equation.3">
                    <p:embed/>
                    <p:pic>
                      <p:nvPicPr>
                        <p:cNvPr id="0" name="图片 400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2017687"/>
                          <a:ext cx="171654" cy="214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91684"/>
              </p:ext>
            </p:extLst>
          </p:nvPr>
        </p:nvGraphicFramePr>
        <p:xfrm>
          <a:off x="1044973" y="2834468"/>
          <a:ext cx="1077117" cy="58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3" name="Equation" r:id="rId23" imgW="330200" imgH="177800" progId="Equation.3">
                  <p:embed/>
                </p:oleObj>
              </mc:Choice>
              <mc:Fallback>
                <p:oleObj name="Equation" r:id="rId23" imgW="330200" imgH="177800" progId="Equation.3">
                  <p:embed/>
                  <p:pic>
                    <p:nvPicPr>
                      <p:cNvPr id="0" name="图片 40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73" y="2834468"/>
                        <a:ext cx="1077117" cy="582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1915663" y="2875998"/>
            <a:ext cx="14573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676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95218"/>
              </p:ext>
            </p:extLst>
          </p:nvPr>
        </p:nvGraphicFramePr>
        <p:xfrm>
          <a:off x="4796790" y="5045075"/>
          <a:ext cx="2735580" cy="112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4" name="Equation" r:id="rId25" imgW="862965" imgH="393700" progId="Equation.3">
                  <p:embed/>
                </p:oleObj>
              </mc:Choice>
              <mc:Fallback>
                <p:oleObj name="Equation" r:id="rId25" imgW="862965" imgH="393700" progId="Equation.3">
                  <p:embed/>
                  <p:pic>
                    <p:nvPicPr>
                      <p:cNvPr id="0" name="图片 40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790" y="5045075"/>
                        <a:ext cx="2735580" cy="112268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3000"/>
                        </a:srgbClr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567373" y="5255578"/>
            <a:ext cx="3935412" cy="519112"/>
          </a:xfrm>
          <a:prstGeom prst="rect">
            <a:avLst/>
          </a:prstGeom>
          <a:noFill/>
          <a:ln w="12700" cap="rnd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级明纹上移的距离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2"/>
              <p:cNvSpPr txBox="1"/>
              <p:nvPr/>
            </p:nvSpPr>
            <p:spPr bwMode="auto">
              <a:xfrm>
                <a:off x="766671" y="1804894"/>
                <a:ext cx="3884287" cy="117702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671" y="1804894"/>
                <a:ext cx="3884287" cy="117702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3" grpId="0"/>
      <p:bldP spid="67615" grpId="0"/>
      <p:bldP spid="67621" grpId="0"/>
      <p:bldP spid="6762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85720" y="3714752"/>
            <a:ext cx="148630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660" name="Object 4"/>
              <p:cNvSpPr txBox="1"/>
              <p:nvPr/>
            </p:nvSpPr>
            <p:spPr bwMode="auto">
              <a:xfrm>
                <a:off x="2195513" y="3716338"/>
                <a:ext cx="1657350" cy="798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明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06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513" y="3716338"/>
                <a:ext cx="1657350" cy="798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661" name="Object 5"/>
              <p:cNvSpPr txBox="1"/>
              <p:nvPr/>
            </p:nvSpPr>
            <p:spPr bwMode="auto">
              <a:xfrm>
                <a:off x="1403350" y="4652963"/>
                <a:ext cx="4086225" cy="16541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明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500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06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4652963"/>
                <a:ext cx="4086225" cy="1654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81013" y="836613"/>
            <a:ext cx="8569324" cy="2674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双缝干涉实验装置如图所示，双缝与屏之间的距离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=120 cm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，两缝之间的距离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0.50 mm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，用波长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500 nm (1 nm=10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-9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m)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的单色光垂直照射双缝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求原点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零级明条纹所在处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上方的第五级明条纹的坐标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18000" y="323850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´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56585" y="287020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´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375785-BE5F-4BF7-907B-0902FEE4F1DD}"/>
              </a:ext>
            </a:extLst>
          </p:cNvPr>
          <p:cNvGrpSpPr/>
          <p:nvPr/>
        </p:nvGrpSpPr>
        <p:grpSpPr>
          <a:xfrm>
            <a:off x="5472113" y="3644900"/>
            <a:ext cx="3671887" cy="2455863"/>
            <a:chOff x="5472113" y="3644900"/>
            <a:chExt cx="3671887" cy="2455863"/>
          </a:xfrm>
        </p:grpSpPr>
        <p:pic>
          <p:nvPicPr>
            <p:cNvPr id="7065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72113" y="3644900"/>
              <a:ext cx="3671887" cy="2455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71875DA-F6F8-458C-B304-56D8D41D3A5B}"/>
                </a:ext>
              </a:extLst>
            </p:cNvPr>
            <p:cNvSpPr txBox="1"/>
            <p:nvPr/>
          </p:nvSpPr>
          <p:spPr>
            <a:xfrm>
              <a:off x="7282903" y="5373216"/>
              <a:ext cx="4032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4704280" y="5485287"/>
            <a:ext cx="1439863" cy="838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685385" y="5423105"/>
            <a:ext cx="730515" cy="838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79388" y="692150"/>
            <a:ext cx="8569325" cy="163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(2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如果用厚度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1.0×10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mm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 折射率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1.58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的透明薄膜复盖在图中的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缝后面，求上述第五级明条纹的坐标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395288" y="2420938"/>
            <a:ext cx="96532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89" name="Object 9"/>
              <p:cNvSpPr txBox="1"/>
              <p:nvPr/>
            </p:nvSpPr>
            <p:spPr bwMode="auto">
              <a:xfrm>
                <a:off x="1263251" y="2449644"/>
                <a:ext cx="2016522" cy="70643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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168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3251" y="2449644"/>
                <a:ext cx="2016522" cy="706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692" name="Object 12"/>
              <p:cNvSpPr txBox="1"/>
              <p:nvPr/>
            </p:nvSpPr>
            <p:spPr bwMode="auto">
              <a:xfrm>
                <a:off x="1294578" y="3023485"/>
                <a:ext cx="2267771" cy="89035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169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578" y="3023485"/>
                <a:ext cx="2267771" cy="890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04043" y="3681461"/>
            <a:ext cx="3040063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dirty="0">
                <a:latin typeface="Times New Roman" panose="02020603050405020304" pitchFamily="18" charset="0"/>
              </a:rPr>
              <a:t>= 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 – 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 –(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-1)</a:t>
            </a:r>
            <a:r>
              <a:rPr lang="en-US" altLang="zh-CN" sz="3200" i="1" dirty="0">
                <a:latin typeface="Times New Roman" panose="02020603050405020304" pitchFamily="18" charset="0"/>
              </a:rPr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96" name="Object 16"/>
              <p:cNvSpPr txBox="1"/>
              <p:nvPr/>
            </p:nvSpPr>
            <p:spPr bwMode="auto">
              <a:xfrm>
                <a:off x="3562350" y="3783013"/>
                <a:ext cx="936625" cy="454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169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2350" y="3783013"/>
                <a:ext cx="936625" cy="454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3218334" y="4254500"/>
            <a:ext cx="14573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=5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98" name="Object 18"/>
              <p:cNvSpPr txBox="1"/>
              <p:nvPr/>
            </p:nvSpPr>
            <p:spPr bwMode="auto">
              <a:xfrm>
                <a:off x="538892" y="4933033"/>
                <a:ext cx="3384624" cy="76450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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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169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892" y="4933033"/>
                <a:ext cx="3384624" cy="764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699" name="Object 19"/>
              <p:cNvSpPr txBox="1"/>
              <p:nvPr/>
            </p:nvSpPr>
            <p:spPr bwMode="auto">
              <a:xfrm>
                <a:off x="918302" y="5452269"/>
                <a:ext cx="2370137" cy="8286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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169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302" y="5452269"/>
                <a:ext cx="2370137" cy="828675"/>
              </a:xfrm>
              <a:prstGeom prst="rect">
                <a:avLst/>
              </a:prstGeom>
              <a:blipFill>
                <a:blip r:embed="rId7"/>
                <a:stretch>
                  <a:fillRect r="-4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00" name="Object 20"/>
              <p:cNvSpPr txBox="1"/>
              <p:nvPr/>
            </p:nvSpPr>
            <p:spPr bwMode="auto">
              <a:xfrm>
                <a:off x="3418405" y="5475945"/>
                <a:ext cx="2725738" cy="82867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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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170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8405" y="5475945"/>
                <a:ext cx="2725738" cy="828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6144852" y="5630726"/>
            <a:ext cx="30972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=6+13.9=19.9mm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F795523-378C-4F37-AD1C-4F7457376D45}"/>
              </a:ext>
            </a:extLst>
          </p:cNvPr>
          <p:cNvGrpSpPr/>
          <p:nvPr/>
        </p:nvGrpSpPr>
        <p:grpSpPr>
          <a:xfrm>
            <a:off x="4975041" y="1839003"/>
            <a:ext cx="4679950" cy="2759075"/>
            <a:chOff x="5029530" y="2152143"/>
            <a:chExt cx="4679950" cy="2759075"/>
          </a:xfrm>
        </p:grpSpPr>
        <p:pic>
          <p:nvPicPr>
            <p:cNvPr id="71685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29530" y="2152143"/>
              <a:ext cx="4679950" cy="275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 flipV="1">
              <a:off x="5940425" y="2636838"/>
              <a:ext cx="2447925" cy="9366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209211"/>
                </p:ext>
              </p:extLst>
            </p:nvPr>
          </p:nvGraphicFramePr>
          <p:xfrm>
            <a:off x="6372225" y="3284538"/>
            <a:ext cx="268288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0" name="公式" r:id="rId10" imgW="203200" imgH="254000" progId="Equation.3">
                    <p:embed/>
                  </p:oleObj>
                </mc:Choice>
                <mc:Fallback>
                  <p:oleObj name="公式" r:id="rId10" imgW="203200" imgH="254000" progId="Equation.3">
                    <p:embed/>
                    <p:pic>
                      <p:nvPicPr>
                        <p:cNvPr id="0" name="图片 43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25" y="3284538"/>
                          <a:ext cx="268288" cy="334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5911850" y="3068638"/>
              <a:ext cx="287338" cy="792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9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8792070"/>
                </p:ext>
              </p:extLst>
            </p:nvPr>
          </p:nvGraphicFramePr>
          <p:xfrm>
            <a:off x="5867400" y="3284538"/>
            <a:ext cx="209550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01" name="公式" r:id="rId12" imgW="4876800" imgH="6096000" progId="Equation.3">
                    <p:embed/>
                  </p:oleObj>
                </mc:Choice>
                <mc:Fallback>
                  <p:oleObj name="公式" r:id="rId12" imgW="4876800" imgH="6096000" progId="Equation.3">
                    <p:embed/>
                    <p:pic>
                      <p:nvPicPr>
                        <p:cNvPr id="0" name="图片 43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3284538"/>
                          <a:ext cx="209550" cy="261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8B599B0-9F4B-4A8D-85CA-53C390AD9906}"/>
                </a:ext>
              </a:extLst>
            </p:cNvPr>
            <p:cNvSpPr txBox="1"/>
            <p:nvPr/>
          </p:nvSpPr>
          <p:spPr>
            <a:xfrm>
              <a:off x="6818315" y="4150280"/>
              <a:ext cx="4032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3" grpId="0" animBg="1"/>
      <p:bldP spid="71688" grpId="0"/>
      <p:bldP spid="71697" grpId="0"/>
      <p:bldP spid="717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043608" y="188640"/>
            <a:ext cx="607223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杨氏双缝干涉图样的特点</a:t>
            </a:r>
            <a:endParaRPr lang="en-US" altLang="zh-CN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34154" y="3401999"/>
            <a:ext cx="1920875" cy="781050"/>
            <a:chOff x="3144" y="1726"/>
            <a:chExt cx="1210" cy="492"/>
          </a:xfrm>
        </p:grpSpPr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3168" y="1726"/>
              <a:ext cx="1186" cy="2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 flipV="1">
              <a:off x="3144" y="1970"/>
              <a:ext cx="1210" cy="2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79513" y="1269206"/>
            <a:ext cx="2852738" cy="3670299"/>
            <a:chOff x="2832" y="363"/>
            <a:chExt cx="1797" cy="2312"/>
          </a:xfrm>
        </p:grpSpPr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2858" y="159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S1</a:t>
              </a:r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2832" y="210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S2</a:t>
              </a: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990" y="363"/>
              <a:ext cx="1639" cy="2312"/>
              <a:chOff x="2990" y="363"/>
              <a:chExt cx="1639" cy="2312"/>
            </a:xfrm>
          </p:grpSpPr>
          <p:grpSp>
            <p:nvGrpSpPr>
              <p:cNvPr id="5" name="Group 12"/>
              <p:cNvGrpSpPr/>
              <p:nvPr/>
            </p:nvGrpSpPr>
            <p:grpSpPr bwMode="auto">
              <a:xfrm>
                <a:off x="3102" y="1174"/>
                <a:ext cx="60" cy="1501"/>
                <a:chOff x="1818" y="1620"/>
                <a:chExt cx="60" cy="1501"/>
              </a:xfrm>
            </p:grpSpPr>
            <p:sp>
              <p:nvSpPr>
                <p:cNvPr id="37901" name="Rectangle 13"/>
                <p:cNvSpPr>
                  <a:spLocks noChangeArrowheads="1"/>
                </p:cNvSpPr>
                <p:nvPr/>
              </p:nvSpPr>
              <p:spPr bwMode="auto">
                <a:xfrm>
                  <a:off x="1818" y="2704"/>
                  <a:ext cx="60" cy="41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02" name="Rectangle 14"/>
                <p:cNvSpPr>
                  <a:spLocks noChangeArrowheads="1"/>
                </p:cNvSpPr>
                <p:nvPr/>
              </p:nvSpPr>
              <p:spPr bwMode="auto">
                <a:xfrm>
                  <a:off x="1818" y="1620"/>
                  <a:ext cx="60" cy="5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03" name="Rectangle 15"/>
                <p:cNvSpPr>
                  <a:spLocks noChangeArrowheads="1"/>
                </p:cNvSpPr>
                <p:nvPr/>
              </p:nvSpPr>
              <p:spPr bwMode="auto">
                <a:xfrm>
                  <a:off x="1818" y="2204"/>
                  <a:ext cx="60" cy="41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04" name="Text Box 16"/>
              <p:cNvSpPr txBox="1">
                <a:spLocks noChangeArrowheads="1"/>
              </p:cNvSpPr>
              <p:nvPr/>
            </p:nvSpPr>
            <p:spPr bwMode="auto">
              <a:xfrm>
                <a:off x="2990" y="872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双缝</a:t>
                </a:r>
              </a:p>
            </p:txBody>
          </p:sp>
          <p:sp>
            <p:nvSpPr>
              <p:cNvPr id="37905" name="Text Box 17"/>
              <p:cNvSpPr txBox="1">
                <a:spLocks noChangeArrowheads="1"/>
              </p:cNvSpPr>
              <p:nvPr/>
            </p:nvSpPr>
            <p:spPr bwMode="auto">
              <a:xfrm>
                <a:off x="4193" y="363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屏幕</a:t>
                </a:r>
              </a:p>
            </p:txBody>
          </p:sp>
        </p:grpSp>
      </p:grp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2805854" y="2996952"/>
            <a:ext cx="1581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000" baseline="-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kumimoji="1" lang="zh-CN" altLang="en-US" dirty="0">
                <a:solidFill>
                  <a:srgbClr val="FF0066"/>
                </a:solidFill>
              </a:rPr>
              <a:t>明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2915816" y="3573016"/>
            <a:ext cx="1752600" cy="406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000" baseline="-30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中央</a:t>
            </a:r>
            <a:r>
              <a:rPr kumimoji="1" lang="zh-CN" altLang="en-US" b="1" dirty="0">
                <a:solidFill>
                  <a:srgbClr val="FF0066"/>
                </a:solidFill>
              </a:rPr>
              <a:t>明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2827784" y="2528069"/>
            <a:ext cx="1600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000" baseline="-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kumimoji="1" lang="zh-CN" altLang="en-US" dirty="0">
                <a:solidFill>
                  <a:srgbClr val="FF0066"/>
                </a:solidFill>
              </a:rPr>
              <a:t>明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2915816" y="5117122"/>
            <a:ext cx="193154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000" baseline="-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＇第三</a:t>
            </a:r>
            <a:r>
              <a:rPr kumimoji="1" lang="zh-CN" altLang="en-US" dirty="0">
                <a:solidFill>
                  <a:srgbClr val="FF0066"/>
                </a:solidFill>
              </a:rPr>
              <a:t>明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2827784" y="2024013"/>
            <a:ext cx="1600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000" baseline="-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</a:t>
            </a:r>
            <a:r>
              <a:rPr kumimoji="1" lang="zh-CN" altLang="en-US" dirty="0">
                <a:solidFill>
                  <a:srgbClr val="FF0066"/>
                </a:solidFill>
              </a:rPr>
              <a:t>明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2932683" y="4581128"/>
            <a:ext cx="17113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000" baseline="-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＇第二</a:t>
            </a:r>
            <a:r>
              <a:rPr kumimoji="1" lang="zh-CN" altLang="en-US" dirty="0">
                <a:solidFill>
                  <a:srgbClr val="FF0066"/>
                </a:solidFill>
              </a:rPr>
              <a:t>明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2843907" y="4077072"/>
            <a:ext cx="20161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000" baseline="-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＇</a:t>
            </a:r>
            <a:r>
              <a:rPr kumimoji="1" lang="en-US" altLang="zh-CN" sz="2000" baseline="-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kumimoji="1" lang="zh-CN" altLang="en-US" dirty="0">
                <a:solidFill>
                  <a:srgbClr val="FF0066"/>
                </a:solidFill>
              </a:rPr>
              <a:t>明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纹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5034000" y="1142984"/>
            <a:ext cx="4110000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屏上看到明暗相间的条纹对称分布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4967288" y="2420888"/>
            <a:ext cx="4176712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明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暗</a:t>
            </a:r>
            <a:r>
              <a:rPr kumimoji="1"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条纹的宽度相同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4932040" y="3789040"/>
            <a:ext cx="4030035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屏上到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32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32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距离相等的点出现的是明条纹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叫做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中央亮纹</a:t>
            </a:r>
          </a:p>
        </p:txBody>
      </p:sp>
      <p:grpSp>
        <p:nvGrpSpPr>
          <p:cNvPr id="51" name="Group 140"/>
          <p:cNvGrpSpPr/>
          <p:nvPr/>
        </p:nvGrpSpPr>
        <p:grpSpPr bwMode="auto">
          <a:xfrm>
            <a:off x="2555776" y="1700808"/>
            <a:ext cx="288256" cy="4104456"/>
            <a:chOff x="4752" y="432"/>
            <a:chExt cx="288" cy="1536"/>
          </a:xfrm>
        </p:grpSpPr>
        <p:sp>
          <p:nvSpPr>
            <p:cNvPr id="52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2942804" y="2778670"/>
            <a:ext cx="15192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 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第二暗纹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2923754" y="3264445"/>
            <a:ext cx="19383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0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第一暗纹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2915816" y="2348880"/>
            <a:ext cx="15192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3  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第三暗纹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2915816" y="4934495"/>
            <a:ext cx="18621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3 </a:t>
            </a:r>
            <a:r>
              <a:rPr kumimoji="1"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第三暗纹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2987254" y="4358232"/>
            <a:ext cx="18621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第二暗纹</a:t>
            </a:r>
            <a:endParaRPr kumimoji="1"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2915816" y="3861048"/>
            <a:ext cx="18621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第一暗纹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7" grpId="0"/>
      <p:bldP spid="37928" grpId="0"/>
      <p:bldP spid="37929" grpId="0"/>
      <p:bldP spid="37930" grpId="0"/>
      <p:bldP spid="37931" grpId="0"/>
      <p:bldP spid="37932" grpId="0"/>
      <p:bldP spid="37933" grpId="0"/>
      <p:bldP spid="48" grpId="0"/>
      <p:bldP spid="49" grpId="0"/>
      <p:bldP spid="50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3133725" y="2139950"/>
            <a:ext cx="304800" cy="381000"/>
          </a:xfrm>
          <a:prstGeom prst="wedgeRoundRectCallout">
            <a:avLst>
              <a:gd name="adj1" fmla="val -143750"/>
              <a:gd name="adj2" fmla="val 200000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endParaRPr lang="zh-CN" altLang="zh-CN" sz="2800" b="1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71525" y="996950"/>
            <a:ext cx="7543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4342" name="Rectangle 6" descr="深色下对角线"/>
          <p:cNvSpPr>
            <a:spLocks noChangeArrowheads="1"/>
          </p:cNvSpPr>
          <p:nvPr/>
        </p:nvSpPr>
        <p:spPr bwMode="auto">
          <a:xfrm>
            <a:off x="2371725" y="1758950"/>
            <a:ext cx="76200" cy="8382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7" descr="深色下对角线"/>
          <p:cNvSpPr>
            <a:spLocks noChangeArrowheads="1"/>
          </p:cNvSpPr>
          <p:nvPr/>
        </p:nvSpPr>
        <p:spPr bwMode="auto">
          <a:xfrm>
            <a:off x="2371725" y="2749550"/>
            <a:ext cx="76200" cy="8382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8" descr="深色下对角线"/>
          <p:cNvSpPr>
            <a:spLocks noChangeArrowheads="1"/>
          </p:cNvSpPr>
          <p:nvPr/>
        </p:nvSpPr>
        <p:spPr bwMode="auto">
          <a:xfrm>
            <a:off x="3286125" y="1377950"/>
            <a:ext cx="76200" cy="8382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Rectangle 9" descr="深色下对角线"/>
          <p:cNvSpPr>
            <a:spLocks noChangeArrowheads="1"/>
          </p:cNvSpPr>
          <p:nvPr/>
        </p:nvSpPr>
        <p:spPr bwMode="auto">
          <a:xfrm>
            <a:off x="3286125" y="3130550"/>
            <a:ext cx="76200" cy="9144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143125" y="2673350"/>
            <a:ext cx="593407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lgDashDot"/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Rectangle 11" descr="深色下对角线"/>
          <p:cNvSpPr>
            <a:spLocks noChangeArrowheads="1"/>
          </p:cNvSpPr>
          <p:nvPr/>
        </p:nvSpPr>
        <p:spPr bwMode="auto">
          <a:xfrm>
            <a:off x="7324725" y="1149350"/>
            <a:ext cx="76200" cy="2971800"/>
          </a:xfrm>
          <a:prstGeom prst="rect">
            <a:avLst/>
          </a:prstGeom>
          <a:pattFill prst="dkDnDiag">
            <a:fgClr>
              <a:srgbClr val="B2E6E4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7483475" y="267335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3" imgW="165100" imgH="190500" progId="Equation.3">
                  <p:embed/>
                </p:oleObj>
              </mc:Choice>
              <mc:Fallback>
                <p:oleObj name="Equation" r:id="rId3" imgW="165100" imgH="190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2673350"/>
                        <a:ext cx="2889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3022600" y="2644775"/>
          <a:ext cx="2381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5" imgW="152400" imgH="177800" progId="Equation.3">
                  <p:embed/>
                </p:oleObj>
              </mc:Choice>
              <mc:Fallback>
                <p:oleObj name="Equation" r:id="rId5" imgW="1524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44775"/>
                        <a:ext cx="2381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7451725" y="3860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7" imgW="215900" imgH="228600" progId="Equation.3">
                  <p:embed/>
                </p:oleObj>
              </mc:Choice>
              <mc:Fallback>
                <p:oleObj name="Equation" r:id="rId7" imgW="2159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8608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Rectangle 25" descr="深色下对角线"/>
          <p:cNvSpPr>
            <a:spLocks noChangeArrowheads="1"/>
          </p:cNvSpPr>
          <p:nvPr/>
        </p:nvSpPr>
        <p:spPr bwMode="auto">
          <a:xfrm>
            <a:off x="3286125" y="2368550"/>
            <a:ext cx="76200" cy="609600"/>
          </a:xfrm>
          <a:prstGeom prst="rect">
            <a:avLst/>
          </a:prstGeom>
          <a:pattFill prst="dkDnDiag">
            <a:fgClr>
              <a:srgbClr val="3B7283"/>
            </a:fgClr>
            <a:bgClr>
              <a:srgbClr val="7DACAD"/>
            </a:bgClr>
          </a:patt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762000" y="996950"/>
            <a:ext cx="681038" cy="3429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实 验 装 置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852738" y="1682750"/>
          <a:ext cx="347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Equation" r:id="rId9" imgW="139700" imgH="215900" progId="Equation.3">
                  <p:embed/>
                </p:oleObj>
              </mc:Choice>
              <mc:Fallback>
                <p:oleObj name="Equation" r:id="rId9" imgW="139700" imgH="215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1682750"/>
                        <a:ext cx="3476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895600" y="2901950"/>
          <a:ext cx="334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Equation" r:id="rId11" imgW="152400" imgH="215900" progId="Equation.3">
                  <p:embed/>
                </p:oleObj>
              </mc:Choice>
              <mc:Fallback>
                <p:oleObj name="Equation" r:id="rId11" imgW="152400" imgH="215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01950"/>
                        <a:ext cx="3349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982788" y="2292350"/>
          <a:ext cx="2714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13" imgW="101600" imgH="139700" progId="Equation.3">
                  <p:embed/>
                </p:oleObj>
              </mc:Choice>
              <mc:Fallback>
                <p:oleObj name="Equation" r:id="rId13" imgW="101600" imgH="139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292350"/>
                        <a:ext cx="2714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0"/>
          <p:cNvGrpSpPr/>
          <p:nvPr/>
        </p:nvGrpSpPr>
        <p:grpSpPr bwMode="auto">
          <a:xfrm>
            <a:off x="3276600" y="981075"/>
            <a:ext cx="5327650" cy="2058988"/>
            <a:chOff x="2064" y="902"/>
            <a:chExt cx="3356" cy="1297"/>
          </a:xfrm>
        </p:grpSpPr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4674" y="902"/>
              <a:ext cx="74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V="1">
              <a:off x="2064" y="1287"/>
              <a:ext cx="2530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 flipV="1">
              <a:off x="2106" y="1287"/>
              <a:ext cx="2489" cy="91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9"/>
          <p:cNvGrpSpPr/>
          <p:nvPr/>
        </p:nvGrpSpPr>
        <p:grpSpPr bwMode="auto">
          <a:xfrm>
            <a:off x="2409825" y="2279650"/>
            <a:ext cx="908050" cy="763588"/>
            <a:chOff x="1518" y="1720"/>
            <a:chExt cx="572" cy="481"/>
          </a:xfrm>
        </p:grpSpPr>
        <p:sp>
          <p:nvSpPr>
            <p:cNvPr id="14369" name="Freeform 33"/>
            <p:cNvSpPr/>
            <p:nvPr/>
          </p:nvSpPr>
          <p:spPr bwMode="auto">
            <a:xfrm>
              <a:off x="1536" y="1720"/>
              <a:ext cx="554" cy="248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554" y="0"/>
                </a:cxn>
              </a:cxnLst>
              <a:rect l="0" t="0" r="r" b="b"/>
              <a:pathLst>
                <a:path w="554" h="248">
                  <a:moveTo>
                    <a:pt x="0" y="248"/>
                  </a:moveTo>
                  <a:lnTo>
                    <a:pt x="554" y="0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>
              <a:off x="1518" y="1961"/>
              <a:ext cx="570" cy="24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1600200" y="3878263"/>
          <a:ext cx="15240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15" imgW="481965" imgH="177800" progId="Equation.3">
                  <p:embed/>
                </p:oleObj>
              </mc:Choice>
              <mc:Fallback>
                <p:oleObj name="Equation" r:id="rId15" imgW="481965" imgH="177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78263"/>
                        <a:ext cx="15240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37"/>
          <p:cNvGraphicFramePr>
            <a:graphicFrameLocks noChangeAspect="1"/>
          </p:cNvGraphicFramePr>
          <p:nvPr/>
        </p:nvGraphicFramePr>
        <p:xfrm>
          <a:off x="6372225" y="4508500"/>
          <a:ext cx="1066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17" imgW="748665" imgH="723900" progId="Equation.3">
                  <p:embed/>
                </p:oleObj>
              </mc:Choice>
              <mc:Fallback>
                <p:oleObj name="Equation" r:id="rId17" imgW="748665" imgH="723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508500"/>
                        <a:ext cx="10668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8"/>
          <p:cNvGrpSpPr/>
          <p:nvPr/>
        </p:nvGrpSpPr>
        <p:grpSpPr bwMode="auto">
          <a:xfrm>
            <a:off x="3100388" y="2292350"/>
            <a:ext cx="1009650" cy="1371600"/>
            <a:chOff x="1953" y="1728"/>
            <a:chExt cx="636" cy="864"/>
          </a:xfrm>
        </p:grpSpPr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>
              <a:off x="2118" y="1728"/>
              <a:ext cx="15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73"/>
            <p:cNvGrpSpPr/>
            <p:nvPr/>
          </p:nvGrpSpPr>
          <p:grpSpPr bwMode="auto">
            <a:xfrm>
              <a:off x="1953" y="2116"/>
              <a:ext cx="636" cy="476"/>
              <a:chOff x="1953" y="2116"/>
              <a:chExt cx="636" cy="476"/>
            </a:xfrm>
          </p:grpSpPr>
          <p:sp>
            <p:nvSpPr>
              <p:cNvPr id="14385" name="Line 49"/>
              <p:cNvSpPr>
                <a:spLocks noChangeShapeType="1"/>
              </p:cNvSpPr>
              <p:nvPr/>
            </p:nvSpPr>
            <p:spPr bwMode="auto">
              <a:xfrm>
                <a:off x="2268" y="2116"/>
                <a:ext cx="101" cy="2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6" name="Line 50"/>
              <p:cNvSpPr>
                <a:spLocks noChangeShapeType="1"/>
              </p:cNvSpPr>
              <p:nvPr/>
            </p:nvSpPr>
            <p:spPr bwMode="auto">
              <a:xfrm>
                <a:off x="2103" y="2174"/>
                <a:ext cx="101" cy="2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7" name="Line 51"/>
              <p:cNvSpPr>
                <a:spLocks noChangeShapeType="1"/>
              </p:cNvSpPr>
              <p:nvPr/>
            </p:nvSpPr>
            <p:spPr bwMode="auto">
              <a:xfrm flipV="1">
                <a:off x="1953" y="2367"/>
                <a:ext cx="251" cy="129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8" name="Line 52"/>
              <p:cNvSpPr>
                <a:spLocks noChangeShapeType="1"/>
              </p:cNvSpPr>
              <p:nvPr/>
            </p:nvSpPr>
            <p:spPr bwMode="auto">
              <a:xfrm flipH="1">
                <a:off x="2339" y="2180"/>
                <a:ext cx="250" cy="129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prstDash val="dash"/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89" name="Object 53"/>
              <p:cNvGraphicFramePr>
                <a:graphicFrameLocks noChangeAspect="1"/>
              </p:cNvGraphicFramePr>
              <p:nvPr/>
            </p:nvGraphicFramePr>
            <p:xfrm>
              <a:off x="2208" y="2384"/>
              <a:ext cx="28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0" name="公式" r:id="rId19" imgW="304800" imgH="228600" progId="Equation.3">
                      <p:embed/>
                    </p:oleObj>
                  </mc:Choice>
                  <mc:Fallback>
                    <p:oleObj name="公式" r:id="rId19" imgW="304800" imgH="228600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384"/>
                            <a:ext cx="28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60"/>
          <p:cNvGrpSpPr/>
          <p:nvPr/>
        </p:nvGrpSpPr>
        <p:grpSpPr bwMode="auto">
          <a:xfrm>
            <a:off x="755650" y="4724400"/>
            <a:ext cx="5421313" cy="590550"/>
            <a:chOff x="473" y="3408"/>
            <a:chExt cx="3463" cy="424"/>
          </a:xfrm>
        </p:grpSpPr>
        <p:graphicFrame>
          <p:nvGraphicFramePr>
            <p:cNvPr id="14394" name="Object 58"/>
            <p:cNvGraphicFramePr>
              <a:graphicFrameLocks noChangeAspect="1"/>
            </p:cNvGraphicFramePr>
            <p:nvPr/>
          </p:nvGraphicFramePr>
          <p:xfrm>
            <a:off x="1584" y="3456"/>
            <a:ext cx="235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" name="公式" r:id="rId21" imgW="2019300" imgH="317500" progId="Equation.3">
                    <p:embed/>
                  </p:oleObj>
                </mc:Choice>
                <mc:Fallback>
                  <p:oleObj name="公式" r:id="rId21" imgW="2019300" imgH="3175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456"/>
                          <a:ext cx="2352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5" name="Text Box 59"/>
            <p:cNvSpPr txBox="1">
              <a:spLocks noChangeArrowheads="1"/>
            </p:cNvSpPr>
            <p:nvPr/>
          </p:nvSpPr>
          <p:spPr bwMode="auto">
            <a:xfrm>
              <a:off x="473" y="3408"/>
              <a:ext cx="1687" cy="41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波程差</a:t>
              </a:r>
            </a:p>
          </p:txBody>
        </p:sp>
      </p:grpSp>
      <p:grpSp>
        <p:nvGrpSpPr>
          <p:cNvPr id="7" name="Group 83"/>
          <p:cNvGrpSpPr/>
          <p:nvPr/>
        </p:nvGrpSpPr>
        <p:grpSpPr bwMode="auto">
          <a:xfrm>
            <a:off x="2414588" y="1223963"/>
            <a:ext cx="5595937" cy="2806700"/>
            <a:chOff x="1521" y="1055"/>
            <a:chExt cx="3525" cy="1768"/>
          </a:xfrm>
        </p:grpSpPr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4662" y="129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1638" y="1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H="1">
              <a:off x="1638" y="22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70"/>
            <p:cNvGrpSpPr/>
            <p:nvPr/>
          </p:nvGrpSpPr>
          <p:grpSpPr bwMode="auto">
            <a:xfrm>
              <a:off x="1521" y="1055"/>
              <a:ext cx="3525" cy="1768"/>
              <a:chOff x="1521" y="1055"/>
              <a:chExt cx="3525" cy="1768"/>
            </a:xfrm>
          </p:grpSpPr>
          <p:sp>
            <p:nvSpPr>
              <p:cNvPr id="14353" name="Line 17"/>
              <p:cNvSpPr>
                <a:spLocks noChangeShapeType="1"/>
              </p:cNvSpPr>
              <p:nvPr/>
            </p:nvSpPr>
            <p:spPr bwMode="auto">
              <a:xfrm>
                <a:off x="4806" y="1263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33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54" name="Object 18"/>
              <p:cNvGraphicFramePr>
                <a:graphicFrameLocks noChangeAspect="1"/>
              </p:cNvGraphicFramePr>
              <p:nvPr/>
            </p:nvGraphicFramePr>
            <p:xfrm>
              <a:off x="4824" y="1536"/>
              <a:ext cx="22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2" name="公式" r:id="rId23" imgW="177800" imgH="190500" progId="Equation.3">
                      <p:embed/>
                    </p:oleObj>
                  </mc:Choice>
                  <mc:Fallback>
                    <p:oleObj name="公式" r:id="rId23" imgW="177800" imgH="190500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4" y="1536"/>
                            <a:ext cx="222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7" name="Line 21"/>
              <p:cNvSpPr>
                <a:spLocks noChangeShapeType="1"/>
              </p:cNvSpPr>
              <p:nvPr/>
            </p:nvSpPr>
            <p:spPr bwMode="auto">
              <a:xfrm>
                <a:off x="1819" y="1728"/>
                <a:ext cx="5" cy="480"/>
              </a:xfrm>
              <a:prstGeom prst="line">
                <a:avLst/>
              </a:prstGeom>
              <a:noFill/>
              <a:ln w="19050">
                <a:solidFill>
                  <a:srgbClr val="FF33CC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65" name="Object 29"/>
              <p:cNvGraphicFramePr>
                <a:graphicFrameLocks noChangeAspect="1"/>
              </p:cNvGraphicFramePr>
              <p:nvPr/>
            </p:nvGraphicFramePr>
            <p:xfrm>
              <a:off x="3037" y="1056"/>
              <a:ext cx="227" cy="4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3" name="公式" r:id="rId25" imgW="165100" imgH="316865" progId="Equation.3">
                      <p:embed/>
                    </p:oleObj>
                  </mc:Choice>
                  <mc:Fallback>
                    <p:oleObj name="公式" r:id="rId25" imgW="165100" imgH="316865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7" y="1056"/>
                            <a:ext cx="227" cy="4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6" name="Object 30"/>
              <p:cNvGraphicFramePr>
                <a:graphicFrameLocks noChangeAspect="1"/>
              </p:cNvGraphicFramePr>
              <p:nvPr/>
            </p:nvGraphicFramePr>
            <p:xfrm>
              <a:off x="3648" y="1575"/>
              <a:ext cx="236" cy="3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4" name="公式" r:id="rId27" imgW="190500" imgH="317500" progId="Equation.3">
                      <p:embed/>
                    </p:oleObj>
                  </mc:Choice>
                  <mc:Fallback>
                    <p:oleObj name="公式" r:id="rId27" imgW="190500" imgH="31750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575"/>
                            <a:ext cx="236" cy="3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" name="Group 39"/>
              <p:cNvGrpSpPr/>
              <p:nvPr/>
            </p:nvGrpSpPr>
            <p:grpSpPr bwMode="auto">
              <a:xfrm>
                <a:off x="2127" y="2487"/>
                <a:ext cx="2481" cy="336"/>
                <a:chOff x="2160" y="2496"/>
                <a:chExt cx="2496" cy="336"/>
              </a:xfrm>
            </p:grpSpPr>
            <p:graphicFrame>
              <p:nvGraphicFramePr>
                <p:cNvPr id="14376" name="Object 40"/>
                <p:cNvGraphicFramePr>
                  <a:graphicFrameLocks noChangeAspect="1"/>
                </p:cNvGraphicFramePr>
                <p:nvPr/>
              </p:nvGraphicFramePr>
              <p:xfrm>
                <a:off x="3120" y="2496"/>
                <a:ext cx="310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5" name="Equation" r:id="rId29" imgW="165100" imgH="177800" progId="Equation.3">
                        <p:embed/>
                      </p:oleObj>
                    </mc:Choice>
                    <mc:Fallback>
                      <p:oleObj name="Equation" r:id="rId29" imgW="165100" imgH="177800" progId="Equation.3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0" y="2496"/>
                              <a:ext cx="310" cy="3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77" name="Line 41"/>
                <p:cNvSpPr>
                  <a:spLocks noChangeShapeType="1"/>
                </p:cNvSpPr>
                <p:nvPr/>
              </p:nvSpPr>
              <p:spPr bwMode="auto">
                <a:xfrm>
                  <a:off x="3360" y="2688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rgbClr val="FF3399"/>
                  </a:solidFill>
                  <a:round/>
                  <a:tailEnd type="triangl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7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160" y="2688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rgbClr val="FF3399"/>
                  </a:solidFill>
                  <a:round/>
                  <a:tailEnd type="triangl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69"/>
              <p:cNvGrpSpPr/>
              <p:nvPr/>
            </p:nvGrpSpPr>
            <p:grpSpPr bwMode="auto">
              <a:xfrm>
                <a:off x="1521" y="1055"/>
                <a:ext cx="273" cy="289"/>
                <a:chOff x="1521" y="1055"/>
                <a:chExt cx="273" cy="289"/>
              </a:xfrm>
            </p:grpSpPr>
            <p:sp>
              <p:nvSpPr>
                <p:cNvPr id="14402" name="AutoShape 66"/>
                <p:cNvSpPr>
                  <a:spLocks noChangeArrowheads="1"/>
                </p:cNvSpPr>
                <p:nvPr/>
              </p:nvSpPr>
              <p:spPr bwMode="auto">
                <a:xfrm>
                  <a:off x="1521" y="1055"/>
                  <a:ext cx="273" cy="289"/>
                </a:xfrm>
                <a:prstGeom prst="wedgeRoundRectCallout">
                  <a:avLst>
                    <a:gd name="adj1" fmla="val 53662"/>
                    <a:gd name="adj2" fmla="val 213324"/>
                    <a:gd name="adj3" fmla="val 16667"/>
                  </a:avLst>
                </a:prstGeom>
                <a:solidFill>
                  <a:srgbClr val="D3EBED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/>
                <a:lstStyle/>
                <a:p>
                  <a:pPr algn="ctr"/>
                  <a:endParaRPr lang="zh-CN" altLang="zh-CN" sz="2800" b="1">
                    <a:solidFill>
                      <a:srgbClr val="1C1C1C"/>
                    </a:solidFill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4363" name="Object 27"/>
                <p:cNvGraphicFramePr>
                  <a:graphicFrameLocks noChangeAspect="1"/>
                </p:cNvGraphicFramePr>
                <p:nvPr/>
              </p:nvGraphicFramePr>
              <p:xfrm>
                <a:off x="1572" y="1072"/>
                <a:ext cx="204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6" name="Equation" r:id="rId31" imgW="190500" imgH="254000" progId="Equation.3">
                        <p:embed/>
                      </p:oleObj>
                    </mc:Choice>
                    <mc:Fallback>
                      <p:oleObj name="Equation" r:id="rId31" imgW="190500" imgH="254000" progId="Equation.3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72" y="1072"/>
                              <a:ext cx="204" cy="27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14421" name="Object 85"/>
          <p:cNvGraphicFramePr>
            <a:graphicFrameLocks noChangeAspect="1"/>
          </p:cNvGraphicFramePr>
          <p:nvPr/>
        </p:nvGraphicFramePr>
        <p:xfrm>
          <a:off x="2051050" y="5589588"/>
          <a:ext cx="3886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33" imgW="1218565" imgH="177800" progId="Equation.3">
                  <p:embed/>
                </p:oleObj>
              </mc:Choice>
              <mc:Fallback>
                <p:oleObj name="Equation" r:id="rId33" imgW="1218565" imgH="177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89588"/>
                        <a:ext cx="38862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25" name="Text Box 89"/>
          <p:cNvSpPr txBox="1">
            <a:spLocks noChangeArrowheads="1"/>
          </p:cNvSpPr>
          <p:nvPr/>
        </p:nvSpPr>
        <p:spPr bwMode="auto">
          <a:xfrm>
            <a:off x="1828800" y="3511550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/>
            <a:endParaRPr lang="zh-CN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Group 92"/>
          <p:cNvGrpSpPr/>
          <p:nvPr/>
        </p:nvGrpSpPr>
        <p:grpSpPr bwMode="auto">
          <a:xfrm>
            <a:off x="3352800" y="1654175"/>
            <a:ext cx="685800" cy="1171575"/>
            <a:chOff x="2112" y="1326"/>
            <a:chExt cx="432" cy="738"/>
          </a:xfrm>
        </p:grpSpPr>
        <p:sp>
          <p:nvSpPr>
            <p:cNvPr id="14382" name="Freeform 46"/>
            <p:cNvSpPr/>
            <p:nvPr/>
          </p:nvSpPr>
          <p:spPr bwMode="auto">
            <a:xfrm>
              <a:off x="2112" y="2008"/>
              <a:ext cx="111" cy="5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48"/>
                </a:cxn>
                <a:cxn ang="0">
                  <a:pos x="144" y="0"/>
                </a:cxn>
              </a:cxnLst>
              <a:rect l="0" t="0" r="r" b="b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6" y="8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91"/>
            <p:cNvGrpSpPr/>
            <p:nvPr/>
          </p:nvGrpSpPr>
          <p:grpSpPr bwMode="auto">
            <a:xfrm>
              <a:off x="2256" y="1326"/>
              <a:ext cx="288" cy="289"/>
              <a:chOff x="2256" y="1326"/>
              <a:chExt cx="288" cy="289"/>
            </a:xfrm>
          </p:grpSpPr>
          <p:sp>
            <p:nvSpPr>
              <p:cNvPr id="14380" name="AutoShape 44"/>
              <p:cNvSpPr>
                <a:spLocks noChangeArrowheads="1"/>
              </p:cNvSpPr>
              <p:nvPr/>
            </p:nvSpPr>
            <p:spPr bwMode="auto">
              <a:xfrm>
                <a:off x="2256" y="1326"/>
                <a:ext cx="273" cy="289"/>
              </a:xfrm>
              <a:prstGeom prst="wedgeRoundRectCallout">
                <a:avLst>
                  <a:gd name="adj1" fmla="val -81500"/>
                  <a:gd name="adj2" fmla="val 198097"/>
                  <a:gd name="adj3" fmla="val 16667"/>
                </a:avLst>
              </a:prstGeom>
              <a:solidFill>
                <a:srgbClr val="D3EBED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 algn="ctr"/>
                <a:endParaRPr lang="zh-CN" altLang="zh-CN" sz="2800" b="1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4426" name="Object 90"/>
              <p:cNvGraphicFramePr>
                <a:graphicFrameLocks noChangeAspect="1"/>
              </p:cNvGraphicFramePr>
              <p:nvPr/>
            </p:nvGraphicFramePr>
            <p:xfrm>
              <a:off x="2304" y="1344"/>
              <a:ext cx="2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48" name="Equation" r:id="rId35" imgW="177800" imgH="241300" progId="Equation.3">
                      <p:embed/>
                    </p:oleObj>
                  </mc:Choice>
                  <mc:Fallback>
                    <p:oleObj name="Equation" r:id="rId35" imgW="177800" imgH="241300" progId="Equation.3">
                      <p:embed/>
                      <p:pic>
                        <p:nvPicPr>
                          <p:cNvPr id="0" name="Picture 1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1344"/>
                            <a:ext cx="240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" name="Group 96"/>
          <p:cNvGrpSpPr/>
          <p:nvPr/>
        </p:nvGrpSpPr>
        <p:grpSpPr bwMode="auto">
          <a:xfrm>
            <a:off x="3362325" y="1606550"/>
            <a:ext cx="3962400" cy="1077913"/>
            <a:chOff x="2118" y="1296"/>
            <a:chExt cx="2496" cy="679"/>
          </a:xfrm>
        </p:grpSpPr>
        <p:grpSp>
          <p:nvGrpSpPr>
            <p:cNvPr id="14" name="Group 93"/>
            <p:cNvGrpSpPr/>
            <p:nvPr/>
          </p:nvGrpSpPr>
          <p:grpSpPr bwMode="auto">
            <a:xfrm>
              <a:off x="2118" y="1296"/>
              <a:ext cx="2496" cy="679"/>
              <a:chOff x="2118" y="1296"/>
              <a:chExt cx="2496" cy="679"/>
            </a:xfrm>
          </p:grpSpPr>
          <p:sp>
            <p:nvSpPr>
              <p:cNvPr id="14348" name="Line 12"/>
              <p:cNvSpPr>
                <a:spLocks noChangeShapeType="1"/>
              </p:cNvSpPr>
              <p:nvPr/>
            </p:nvSpPr>
            <p:spPr bwMode="auto">
              <a:xfrm flipV="1">
                <a:off x="2118" y="1296"/>
                <a:ext cx="2496" cy="67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2" name="Arc 56"/>
              <p:cNvSpPr/>
              <p:nvPr/>
            </p:nvSpPr>
            <p:spPr bwMode="auto">
              <a:xfrm rot="4394734">
                <a:off x="2854" y="1832"/>
                <a:ext cx="232" cy="5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313"/>
                  <a:gd name="T1" fmla="*/ 0 h 21600"/>
                  <a:gd name="T2" fmla="*/ 21313 w 21313"/>
                  <a:gd name="T3" fmla="*/ 18088 h 21600"/>
                  <a:gd name="T4" fmla="*/ 0 w 2131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13" h="21600" fill="none" extrusionOk="0">
                    <a:moveTo>
                      <a:pt x="-1" y="0"/>
                    </a:moveTo>
                    <a:cubicBezTo>
                      <a:pt x="10573" y="0"/>
                      <a:pt x="19593" y="7654"/>
                      <a:pt x="21312" y="18088"/>
                    </a:cubicBezTo>
                  </a:path>
                  <a:path w="21313" h="21600" stroke="0" extrusionOk="0">
                    <a:moveTo>
                      <a:pt x="-1" y="0"/>
                    </a:moveTo>
                    <a:cubicBezTo>
                      <a:pt x="10573" y="0"/>
                      <a:pt x="19593" y="7654"/>
                      <a:pt x="21312" y="1808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33CC33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430" name="Object 94"/>
            <p:cNvGraphicFramePr>
              <a:graphicFrameLocks noChangeAspect="1"/>
            </p:cNvGraphicFramePr>
            <p:nvPr/>
          </p:nvGraphicFramePr>
          <p:xfrm>
            <a:off x="2784" y="1776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37" imgW="177800" imgH="241300" progId="Equation.3">
                    <p:embed/>
                  </p:oleObj>
                </mc:Choice>
                <mc:Fallback>
                  <p:oleObj name="Equation" r:id="rId37" imgW="177800" imgH="241300" progId="Equation.3">
                    <p:embed/>
                    <p:pic>
                      <p:nvPicPr>
                        <p:cNvPr id="0" name="Picture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776"/>
                          <a:ext cx="19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1115616" y="116632"/>
            <a:ext cx="57150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杨氏双缝干涉条纹的分析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9" name="Object 43"/>
          <p:cNvGraphicFramePr>
            <a:graphicFrameLocks noChangeAspect="1"/>
          </p:cNvGraphicFramePr>
          <p:nvPr/>
        </p:nvGraphicFramePr>
        <p:xfrm flipH="1">
          <a:off x="2743200" y="1700213"/>
          <a:ext cx="3048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公式" r:id="rId3" imgW="177800" imgH="241300" progId="Equation.3">
                  <p:embed/>
                </p:oleObj>
              </mc:Choice>
              <mc:Fallback>
                <p:oleObj name="公式" r:id="rId3" imgW="177800" imgH="241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743200" y="1700213"/>
                        <a:ext cx="3048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3" name="Object 47"/>
          <p:cNvGraphicFramePr>
            <a:graphicFrameLocks noChangeAspect="1"/>
          </p:cNvGraphicFramePr>
          <p:nvPr/>
        </p:nvGraphicFramePr>
        <p:xfrm flipH="1">
          <a:off x="3355975" y="2386013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公式" r:id="rId5" imgW="177800" imgH="241300" progId="Equation.3">
                  <p:embed/>
                </p:oleObj>
              </mc:Choice>
              <mc:Fallback>
                <p:oleObj name="公式" r:id="rId5" imgW="177800" imgH="241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355975" y="2386013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5"/>
          <p:cNvGrpSpPr/>
          <p:nvPr/>
        </p:nvGrpSpPr>
        <p:grpSpPr bwMode="auto">
          <a:xfrm>
            <a:off x="990600" y="990600"/>
            <a:ext cx="7553325" cy="3429000"/>
            <a:chOff x="624" y="624"/>
            <a:chExt cx="4758" cy="2160"/>
          </a:xfrm>
        </p:grpSpPr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624" y="624"/>
              <a:ext cx="429" cy="216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实 验 装 置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30" y="624"/>
              <a:ext cx="4752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9707" name="Rectangle 11" descr="深色下对角线"/>
            <p:cNvSpPr>
              <a:spLocks noChangeArrowheads="1"/>
            </p:cNvSpPr>
            <p:nvPr/>
          </p:nvSpPr>
          <p:spPr bwMode="auto">
            <a:xfrm>
              <a:off x="918" y="1104"/>
              <a:ext cx="48" cy="528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Rectangle 12" descr="深色下对角线"/>
            <p:cNvSpPr>
              <a:spLocks noChangeArrowheads="1"/>
            </p:cNvSpPr>
            <p:nvPr/>
          </p:nvSpPr>
          <p:spPr bwMode="auto">
            <a:xfrm>
              <a:off x="918" y="1728"/>
              <a:ext cx="48" cy="528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Rectangle 13" descr="深色下对角线"/>
            <p:cNvSpPr>
              <a:spLocks noChangeArrowheads="1"/>
            </p:cNvSpPr>
            <p:nvPr/>
          </p:nvSpPr>
          <p:spPr bwMode="auto">
            <a:xfrm>
              <a:off x="1494" y="864"/>
              <a:ext cx="48" cy="528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Rectangle 14" descr="深色下对角线"/>
            <p:cNvSpPr>
              <a:spLocks noChangeArrowheads="1"/>
            </p:cNvSpPr>
            <p:nvPr/>
          </p:nvSpPr>
          <p:spPr bwMode="auto">
            <a:xfrm>
              <a:off x="1494" y="1968"/>
              <a:ext cx="48" cy="576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774" y="1680"/>
              <a:ext cx="37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Rectangle 16" descr="深色下对角线"/>
            <p:cNvSpPr>
              <a:spLocks noChangeArrowheads="1"/>
            </p:cNvSpPr>
            <p:nvPr/>
          </p:nvSpPr>
          <p:spPr bwMode="auto">
            <a:xfrm>
              <a:off x="4038" y="720"/>
              <a:ext cx="48" cy="1872"/>
            </a:xfrm>
            <a:prstGeom prst="rect">
              <a:avLst/>
            </a:prstGeom>
            <a:pattFill prst="dkDnDiag">
              <a:fgClr>
                <a:srgbClr val="B2E6E4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4138" y="1680"/>
            <a:ext cx="18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Equation" r:id="rId6" imgW="165100" imgH="190500" progId="Equation.3">
                    <p:embed/>
                  </p:oleObj>
                </mc:Choice>
                <mc:Fallback>
                  <p:oleObj name="Equation" r:id="rId6" imgW="165100" imgH="1905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1680"/>
                          <a:ext cx="18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18"/>
            <p:cNvGraphicFramePr>
              <a:graphicFrameLocks noChangeAspect="1"/>
            </p:cNvGraphicFramePr>
            <p:nvPr/>
          </p:nvGraphicFramePr>
          <p:xfrm>
            <a:off x="1328" y="1662"/>
            <a:ext cx="1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Equation" r:id="rId8" imgW="152400" imgH="177800" progId="Equation.3">
                    <p:embed/>
                  </p:oleObj>
                </mc:Choice>
                <mc:Fallback>
                  <p:oleObj name="Equation" r:id="rId8" imgW="152400" imgH="1778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1662"/>
                          <a:ext cx="15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5" name="Object 19"/>
            <p:cNvGraphicFramePr>
              <a:graphicFrameLocks noChangeAspect="1"/>
            </p:cNvGraphicFramePr>
            <p:nvPr/>
          </p:nvGraphicFramePr>
          <p:xfrm>
            <a:off x="3840" y="768"/>
            <a:ext cx="18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Equation" r:id="rId10" imgW="215900" imgH="228600" progId="Equation.3">
                    <p:embed/>
                  </p:oleObj>
                </mc:Choice>
                <mc:Fallback>
                  <p:oleObj name="Equation" r:id="rId10" imgW="21590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68"/>
                          <a:ext cx="181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Rectangle 20" descr="深色下对角线"/>
            <p:cNvSpPr>
              <a:spLocks noChangeArrowheads="1"/>
            </p:cNvSpPr>
            <p:nvPr/>
          </p:nvSpPr>
          <p:spPr bwMode="auto">
            <a:xfrm>
              <a:off x="1494" y="1488"/>
              <a:ext cx="48" cy="384"/>
            </a:xfrm>
            <a:prstGeom prst="rect">
              <a:avLst/>
            </a:prstGeom>
            <a:pattFill prst="dkDnDiag">
              <a:fgClr>
                <a:srgbClr val="3B7283"/>
              </a:fgClr>
              <a:bgClr>
                <a:srgbClr val="7DACAD"/>
              </a:bgClr>
            </a:patt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8" name="Object 22"/>
            <p:cNvGraphicFramePr>
              <a:graphicFrameLocks noChangeAspect="1"/>
            </p:cNvGraphicFramePr>
            <p:nvPr/>
          </p:nvGraphicFramePr>
          <p:xfrm>
            <a:off x="1221" y="1056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name="Equation" r:id="rId12" imgW="139700" imgH="215900" progId="Equation.3">
                    <p:embed/>
                  </p:oleObj>
                </mc:Choice>
                <mc:Fallback>
                  <p:oleObj name="Equation" r:id="rId12" imgW="139700" imgH="2159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1056"/>
                          <a:ext cx="21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23"/>
            <p:cNvGraphicFramePr>
              <a:graphicFrameLocks noChangeAspect="1"/>
            </p:cNvGraphicFramePr>
            <p:nvPr/>
          </p:nvGraphicFramePr>
          <p:xfrm>
            <a:off x="1248" y="1824"/>
            <a:ext cx="2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Equation" r:id="rId14" imgW="152400" imgH="215900" progId="Equation.3">
                    <p:embed/>
                  </p:oleObj>
                </mc:Choice>
                <mc:Fallback>
                  <p:oleObj name="Equation" r:id="rId14" imgW="152400" imgH="2159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824"/>
                          <a:ext cx="21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24"/>
            <p:cNvGraphicFramePr>
              <a:graphicFrameLocks noChangeAspect="1"/>
            </p:cNvGraphicFramePr>
            <p:nvPr/>
          </p:nvGraphicFramePr>
          <p:xfrm>
            <a:off x="673" y="1440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Equation" r:id="rId16" imgW="101600" imgH="139700" progId="Equation.3">
                    <p:embed/>
                  </p:oleObj>
                </mc:Choice>
                <mc:Fallback>
                  <p:oleObj name="Equation" r:id="rId16" imgW="101600" imgH="1397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1440"/>
                          <a:ext cx="17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 flipV="1">
              <a:off x="1488" y="999"/>
              <a:ext cx="2544" cy="43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 flipV="1">
              <a:off x="1530" y="999"/>
              <a:ext cx="2502" cy="91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Freeform 30"/>
            <p:cNvSpPr/>
            <p:nvPr/>
          </p:nvSpPr>
          <p:spPr bwMode="auto">
            <a:xfrm>
              <a:off x="960" y="1432"/>
              <a:ext cx="554" cy="248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554" y="0"/>
                </a:cxn>
              </a:cxnLst>
              <a:rect l="0" t="0" r="r" b="b"/>
              <a:pathLst>
                <a:path w="554" h="248">
                  <a:moveTo>
                    <a:pt x="0" y="248"/>
                  </a:moveTo>
                  <a:lnTo>
                    <a:pt x="554" y="0"/>
                  </a:lnTo>
                </a:path>
              </a:pathLst>
            </a:custGeom>
            <a:noFill/>
            <a:ln w="19050">
              <a:solidFill>
                <a:srgbClr val="FF66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942" y="1673"/>
              <a:ext cx="570" cy="24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1542" y="1440"/>
              <a:ext cx="150" cy="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1692" y="1828"/>
              <a:ext cx="10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1527" y="1886"/>
              <a:ext cx="10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 flipV="1">
              <a:off x="1377" y="2079"/>
              <a:ext cx="251" cy="129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 flipH="1">
              <a:off x="1763" y="1892"/>
              <a:ext cx="250" cy="129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36" name="Object 40"/>
            <p:cNvGraphicFramePr>
              <a:graphicFrameLocks noChangeAspect="1"/>
            </p:cNvGraphicFramePr>
            <p:nvPr/>
          </p:nvGraphicFramePr>
          <p:xfrm>
            <a:off x="1632" y="2096"/>
            <a:ext cx="28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公式" r:id="rId18" imgW="304800" imgH="228600" progId="Equation.3">
                    <p:embed/>
                  </p:oleObj>
                </mc:Choice>
                <mc:Fallback>
                  <p:oleObj name="公式" r:id="rId18" imgW="304800" imgH="228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096"/>
                          <a:ext cx="28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8" name="AutoShape 42"/>
            <p:cNvSpPr>
              <a:spLocks noChangeArrowheads="1"/>
            </p:cNvSpPr>
            <p:nvPr/>
          </p:nvSpPr>
          <p:spPr bwMode="auto">
            <a:xfrm>
              <a:off x="1680" y="1038"/>
              <a:ext cx="273" cy="289"/>
            </a:xfrm>
            <a:prstGeom prst="wedgeRoundRectCallout">
              <a:avLst>
                <a:gd name="adj1" fmla="val -81500"/>
                <a:gd name="adj2" fmla="val 198097"/>
                <a:gd name="adj3" fmla="val 16667"/>
              </a:avLst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0" name="Freeform 44"/>
            <p:cNvSpPr/>
            <p:nvPr/>
          </p:nvSpPr>
          <p:spPr bwMode="auto">
            <a:xfrm>
              <a:off x="1536" y="1720"/>
              <a:ext cx="111" cy="5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48"/>
                </a:cxn>
                <a:cxn ang="0">
                  <a:pos x="144" y="0"/>
                </a:cxn>
              </a:cxnLst>
              <a:rect l="0" t="0" r="r" b="b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6" y="8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 flipV="1">
              <a:off x="1542" y="1008"/>
              <a:ext cx="2496" cy="6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Arc 48"/>
            <p:cNvSpPr/>
            <p:nvPr/>
          </p:nvSpPr>
          <p:spPr bwMode="auto">
            <a:xfrm rot="4394734">
              <a:off x="2278" y="1544"/>
              <a:ext cx="232" cy="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313"/>
                <a:gd name="T1" fmla="*/ 0 h 21600"/>
                <a:gd name="T2" fmla="*/ 21313 w 21313"/>
                <a:gd name="T3" fmla="*/ 18088 h 21600"/>
                <a:gd name="T4" fmla="*/ 0 w 213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3" h="21600" fill="none" extrusionOk="0">
                  <a:moveTo>
                    <a:pt x="-1" y="0"/>
                  </a:moveTo>
                  <a:cubicBezTo>
                    <a:pt x="10573" y="0"/>
                    <a:pt x="19593" y="7654"/>
                    <a:pt x="21312" y="18088"/>
                  </a:cubicBezTo>
                </a:path>
                <a:path w="21313" h="21600" stroke="0" extrusionOk="0">
                  <a:moveTo>
                    <a:pt x="-1" y="0"/>
                  </a:moveTo>
                  <a:cubicBezTo>
                    <a:pt x="10573" y="0"/>
                    <a:pt x="19593" y="7654"/>
                    <a:pt x="21312" y="1808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33CC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4086" y="1008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Line 51"/>
            <p:cNvSpPr>
              <a:spLocks noChangeShapeType="1"/>
            </p:cNvSpPr>
            <p:nvPr/>
          </p:nvSpPr>
          <p:spPr bwMode="auto">
            <a:xfrm flipH="1">
              <a:off x="1062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 flipH="1">
              <a:off x="1062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Line 54"/>
            <p:cNvSpPr>
              <a:spLocks noChangeShapeType="1"/>
            </p:cNvSpPr>
            <p:nvPr/>
          </p:nvSpPr>
          <p:spPr bwMode="auto">
            <a:xfrm>
              <a:off x="4230" y="975"/>
              <a:ext cx="0" cy="72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51" name="Object 55"/>
            <p:cNvGraphicFramePr>
              <a:graphicFrameLocks noChangeAspect="1"/>
            </p:cNvGraphicFramePr>
            <p:nvPr/>
          </p:nvGraphicFramePr>
          <p:xfrm>
            <a:off x="4248" y="124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公式" r:id="rId20" imgW="177800" imgH="190500" progId="Equation.3">
                    <p:embed/>
                  </p:oleObj>
                </mc:Choice>
                <mc:Fallback>
                  <p:oleObj name="公式" r:id="rId20" imgW="177800" imgH="1905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1248"/>
                          <a:ext cx="2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>
              <a:off x="1243" y="1440"/>
              <a:ext cx="5" cy="48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53" name="Object 57"/>
            <p:cNvGraphicFramePr>
              <a:graphicFrameLocks noChangeAspect="1"/>
            </p:cNvGraphicFramePr>
            <p:nvPr/>
          </p:nvGraphicFramePr>
          <p:xfrm>
            <a:off x="2461" y="768"/>
            <a:ext cx="227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公式" r:id="rId22" imgW="165100" imgH="316865" progId="Equation.3">
                    <p:embed/>
                  </p:oleObj>
                </mc:Choice>
                <mc:Fallback>
                  <p:oleObj name="公式" r:id="rId22" imgW="165100" imgH="316865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768"/>
                          <a:ext cx="227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4" name="Object 58"/>
            <p:cNvGraphicFramePr>
              <a:graphicFrameLocks noChangeAspect="1"/>
            </p:cNvGraphicFramePr>
            <p:nvPr/>
          </p:nvGraphicFramePr>
          <p:xfrm>
            <a:off x="3072" y="1287"/>
            <a:ext cx="23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公式" r:id="rId24" imgW="190500" imgH="317500" progId="Equation.3">
                    <p:embed/>
                  </p:oleObj>
                </mc:Choice>
                <mc:Fallback>
                  <p:oleObj name="公式" r:id="rId24" imgW="190500" imgH="3175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287"/>
                          <a:ext cx="236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6" name="Object 60"/>
            <p:cNvGraphicFramePr>
              <a:graphicFrameLocks noChangeAspect="1"/>
            </p:cNvGraphicFramePr>
            <p:nvPr/>
          </p:nvGraphicFramePr>
          <p:xfrm>
            <a:off x="2505" y="2199"/>
            <a:ext cx="3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Equation" r:id="rId26" imgW="165100" imgH="177800" progId="Equation.3">
                    <p:embed/>
                  </p:oleObj>
                </mc:Choice>
                <mc:Fallback>
                  <p:oleObj name="Equation" r:id="rId26" imgW="165100" imgH="1778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2199"/>
                          <a:ext cx="30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7" name="Line 61"/>
            <p:cNvSpPr>
              <a:spLocks noChangeShapeType="1"/>
            </p:cNvSpPr>
            <p:nvPr/>
          </p:nvSpPr>
          <p:spPr bwMode="auto">
            <a:xfrm>
              <a:off x="2744" y="2391"/>
              <a:ext cx="12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8" name="Line 62"/>
            <p:cNvSpPr>
              <a:spLocks noChangeShapeType="1"/>
            </p:cNvSpPr>
            <p:nvPr/>
          </p:nvSpPr>
          <p:spPr bwMode="auto">
            <a:xfrm flipH="1">
              <a:off x="1551" y="2391"/>
              <a:ext cx="9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60" name="AutoShape 64"/>
            <p:cNvSpPr>
              <a:spLocks noChangeArrowheads="1"/>
            </p:cNvSpPr>
            <p:nvPr/>
          </p:nvSpPr>
          <p:spPr bwMode="auto">
            <a:xfrm>
              <a:off x="945" y="767"/>
              <a:ext cx="273" cy="289"/>
            </a:xfrm>
            <a:prstGeom prst="wedgeRoundRectCallout">
              <a:avLst>
                <a:gd name="adj1" fmla="val 53662"/>
                <a:gd name="adj2" fmla="val 213324"/>
                <a:gd name="adj3" fmla="val 16667"/>
              </a:avLst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61" name="Object 65"/>
            <p:cNvGraphicFramePr>
              <a:graphicFrameLocks noChangeAspect="1"/>
            </p:cNvGraphicFramePr>
            <p:nvPr/>
          </p:nvGraphicFramePr>
          <p:xfrm>
            <a:off x="996" y="784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Equation" r:id="rId28" imgW="190500" imgH="254000" progId="Equation.3">
                    <p:embed/>
                  </p:oleObj>
                </mc:Choice>
                <mc:Fallback>
                  <p:oleObj name="Equation" r:id="rId28" imgW="190500" imgH="2540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784"/>
                          <a:ext cx="2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4077" y="624"/>
              <a:ext cx="27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776" name="AutoShape 80"/>
          <p:cNvSpPr/>
          <p:nvPr/>
        </p:nvSpPr>
        <p:spPr bwMode="auto">
          <a:xfrm>
            <a:off x="3563938" y="5013325"/>
            <a:ext cx="288925" cy="982663"/>
          </a:xfrm>
          <a:prstGeom prst="leftBrace">
            <a:avLst>
              <a:gd name="adj1" fmla="val 2834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79" name="Object 83"/>
          <p:cNvGraphicFramePr>
            <a:graphicFrameLocks noChangeAspect="1"/>
          </p:cNvGraphicFramePr>
          <p:nvPr/>
        </p:nvGraphicFramePr>
        <p:xfrm>
          <a:off x="1403350" y="4868863"/>
          <a:ext cx="194468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公式" r:id="rId30" imgW="735965" imgH="393700" progId="Equation.3">
                  <p:embed/>
                </p:oleObj>
              </mc:Choice>
              <mc:Fallback>
                <p:oleObj name="公式" r:id="rId30" imgW="735965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868863"/>
                        <a:ext cx="1944688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8" name="Object 82"/>
          <p:cNvGraphicFramePr>
            <a:graphicFrameLocks noChangeAspect="1"/>
          </p:cNvGraphicFramePr>
          <p:nvPr/>
        </p:nvGraphicFramePr>
        <p:xfrm>
          <a:off x="3940175" y="4702175"/>
          <a:ext cx="939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公式" r:id="rId32" imgW="494665" imgH="254000" progId="Equation.3">
                  <p:embed/>
                </p:oleObj>
              </mc:Choice>
              <mc:Fallback>
                <p:oleObj name="公式" r:id="rId32" imgW="494665" imgH="254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4702175"/>
                        <a:ext cx="9398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80" name="Text Box 84"/>
          <p:cNvSpPr txBox="1">
            <a:spLocks noChangeArrowheads="1"/>
          </p:cNvSpPr>
          <p:nvPr/>
        </p:nvSpPr>
        <p:spPr bwMode="auto">
          <a:xfrm>
            <a:off x="5075238" y="4579938"/>
            <a:ext cx="12779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加强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29781" name="Object 85"/>
          <p:cNvGraphicFramePr>
            <a:graphicFrameLocks noChangeAspect="1"/>
          </p:cNvGraphicFramePr>
          <p:nvPr/>
        </p:nvGraphicFramePr>
        <p:xfrm>
          <a:off x="5795963" y="5084763"/>
          <a:ext cx="26685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公式" r:id="rId34" imgW="1536065" imgH="317500" progId="Equation.3">
                  <p:embed/>
                </p:oleObj>
              </mc:Choice>
              <mc:Fallback>
                <p:oleObj name="公式" r:id="rId34" imgW="1536065" imgH="317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084763"/>
                        <a:ext cx="26685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83" name="Object 87"/>
          <p:cNvGraphicFramePr>
            <a:graphicFrameLocks noChangeAspect="1"/>
          </p:cNvGraphicFramePr>
          <p:nvPr/>
        </p:nvGraphicFramePr>
        <p:xfrm>
          <a:off x="4067175" y="5516563"/>
          <a:ext cx="1698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公式" r:id="rId36" imgW="1180465" imgH="609600" progId="Equation.3">
                  <p:embed/>
                </p:oleObj>
              </mc:Choice>
              <mc:Fallback>
                <p:oleObj name="公式" r:id="rId36" imgW="1180465" imgH="609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16563"/>
                        <a:ext cx="16986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5724525" y="5661025"/>
            <a:ext cx="12763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减弱</a:t>
            </a:r>
          </a:p>
        </p:txBody>
      </p:sp>
      <p:grpSp>
        <p:nvGrpSpPr>
          <p:cNvPr id="3" name="Group 100"/>
          <p:cNvGrpSpPr/>
          <p:nvPr/>
        </p:nvGrpSpPr>
        <p:grpSpPr bwMode="auto">
          <a:xfrm>
            <a:off x="7391400" y="1230313"/>
            <a:ext cx="457200" cy="2871787"/>
            <a:chOff x="4752" y="432"/>
            <a:chExt cx="288" cy="1536"/>
          </a:xfrm>
        </p:grpSpPr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812" name="Object 116"/>
          <p:cNvGraphicFramePr>
            <a:graphicFrameLocks noChangeAspect="1"/>
          </p:cNvGraphicFramePr>
          <p:nvPr/>
        </p:nvGraphicFramePr>
        <p:xfrm>
          <a:off x="3505200" y="2362200"/>
          <a:ext cx="2000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38" imgW="177800" imgH="241300" progId="Equation.3">
                  <p:embed/>
                </p:oleObj>
              </mc:Choice>
              <mc:Fallback>
                <p:oleObj name="Equation" r:id="rId38" imgW="177800" imgH="241300" progId="Equation.3">
                  <p:embed/>
                  <p:pic>
                    <p:nvPicPr>
                      <p:cNvPr id="0" name="Picture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2000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13" name="Object 117"/>
          <p:cNvGraphicFramePr>
            <a:graphicFrameLocks noChangeAspect="1"/>
          </p:cNvGraphicFramePr>
          <p:nvPr/>
        </p:nvGraphicFramePr>
        <p:xfrm>
          <a:off x="2806700" y="170815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39" imgW="177800" imgH="241300" progId="Equation.3">
                  <p:embed/>
                </p:oleObj>
              </mc:Choice>
              <mc:Fallback>
                <p:oleObj name="Equation" r:id="rId39" imgW="177800" imgH="241300" progId="Equation.3">
                  <p:embed/>
                  <p:pic>
                    <p:nvPicPr>
                      <p:cNvPr id="0" name="Picture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1708150"/>
                        <a:ext cx="3810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16" name="Rectangle 1174"/>
          <p:cNvSpPr>
            <a:spLocks noChangeArrowheads="1"/>
          </p:cNvSpPr>
          <p:nvPr/>
        </p:nvSpPr>
        <p:spPr bwMode="auto">
          <a:xfrm>
            <a:off x="250825" y="4508500"/>
            <a:ext cx="223361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方正书宋简体"/>
              </a:rPr>
              <a:t>波程差条件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1115616" y="116632"/>
            <a:ext cx="57150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杨氏双缝干涉条纹的分析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76" grpId="0" animBg="1"/>
      <p:bldP spid="29780" grpId="0"/>
      <p:bldP spid="29784" grpId="0"/>
      <p:bldP spid="298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1547813" y="3789363"/>
            <a:ext cx="2582862" cy="781050"/>
            <a:chOff x="936" y="2364"/>
            <a:chExt cx="1627" cy="492"/>
          </a:xfrm>
        </p:grpSpPr>
        <p:grpSp>
          <p:nvGrpSpPr>
            <p:cNvPr id="3" name="Group 10"/>
            <p:cNvGrpSpPr/>
            <p:nvPr/>
          </p:nvGrpSpPr>
          <p:grpSpPr bwMode="auto">
            <a:xfrm>
              <a:off x="936" y="2364"/>
              <a:ext cx="1188" cy="492"/>
              <a:chOff x="936" y="2340"/>
              <a:chExt cx="1188" cy="492"/>
            </a:xfrm>
          </p:grpSpPr>
          <p:sp>
            <p:nvSpPr>
              <p:cNvPr id="40971" name="Line 11"/>
              <p:cNvSpPr>
                <a:spLocks noChangeShapeType="1"/>
              </p:cNvSpPr>
              <p:nvPr/>
            </p:nvSpPr>
            <p:spPr bwMode="auto">
              <a:xfrm>
                <a:off x="960" y="2340"/>
                <a:ext cx="1140" cy="30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72" name="Line 12"/>
              <p:cNvSpPr>
                <a:spLocks noChangeShapeType="1"/>
              </p:cNvSpPr>
              <p:nvPr/>
            </p:nvSpPr>
            <p:spPr bwMode="auto">
              <a:xfrm flipV="1">
                <a:off x="936" y="2640"/>
                <a:ext cx="1188" cy="19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2330" y="251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4211638" y="4005263"/>
            <a:ext cx="23272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中央明纹中心</a:t>
            </a: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1438275" y="2935288"/>
            <a:ext cx="95250" cy="2382837"/>
            <a:chOff x="1818" y="1620"/>
            <a:chExt cx="60" cy="1501"/>
          </a:xfrm>
        </p:grpSpPr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187450" y="2565400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anose="02020603050405020304" pitchFamily="18" charset="0"/>
              </a:rPr>
              <a:t>双缝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069975" y="3616325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066800" y="4405313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3203848" y="2132856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</a:rPr>
              <a:t>屏幕</a:t>
            </a:r>
          </a:p>
        </p:txBody>
      </p:sp>
      <p:grpSp>
        <p:nvGrpSpPr>
          <p:cNvPr id="13" name="Group 65"/>
          <p:cNvGrpSpPr/>
          <p:nvPr/>
        </p:nvGrpSpPr>
        <p:grpSpPr bwMode="auto">
          <a:xfrm>
            <a:off x="5299075" y="2709863"/>
            <a:ext cx="3011488" cy="1479550"/>
            <a:chOff x="3338" y="1298"/>
            <a:chExt cx="1897" cy="932"/>
          </a:xfrm>
        </p:grpSpPr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3338" y="1298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362" y="1766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5012" y="152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4262" y="1862"/>
              <a:ext cx="884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3200" b="1" i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r </a:t>
              </a:r>
              <a:r>
                <a:rPr kumimoji="1" lang="en-US" altLang="zh-CN" sz="32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= 0</a:t>
              </a:r>
            </a:p>
          </p:txBody>
        </p:sp>
        <p:grpSp>
          <p:nvGrpSpPr>
            <p:cNvPr id="14" name="Group 64"/>
            <p:cNvGrpSpPr/>
            <p:nvPr/>
          </p:nvGrpSpPr>
          <p:grpSpPr bwMode="auto">
            <a:xfrm>
              <a:off x="3696" y="1480"/>
              <a:ext cx="1225" cy="408"/>
              <a:chOff x="3787" y="2750"/>
              <a:chExt cx="1225" cy="408"/>
            </a:xfrm>
          </p:grpSpPr>
          <p:sp>
            <p:nvSpPr>
              <p:cNvPr id="41022" name="Line 62"/>
              <p:cNvSpPr>
                <a:spLocks noChangeShapeType="1"/>
              </p:cNvSpPr>
              <p:nvPr/>
            </p:nvSpPr>
            <p:spPr bwMode="auto">
              <a:xfrm>
                <a:off x="3787" y="2750"/>
                <a:ext cx="1225" cy="22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3" name="Line 63"/>
              <p:cNvSpPr>
                <a:spLocks noChangeShapeType="1"/>
              </p:cNvSpPr>
              <p:nvPr/>
            </p:nvSpPr>
            <p:spPr bwMode="auto">
              <a:xfrm flipV="1">
                <a:off x="3787" y="2976"/>
                <a:ext cx="1224" cy="18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70"/>
          <p:cNvGrpSpPr/>
          <p:nvPr/>
        </p:nvGrpSpPr>
        <p:grpSpPr bwMode="auto">
          <a:xfrm>
            <a:off x="1331776" y="1125521"/>
            <a:ext cx="6373555" cy="579439"/>
            <a:chOff x="483" y="470"/>
            <a:chExt cx="4333" cy="365"/>
          </a:xfrm>
        </p:grpSpPr>
        <p:graphicFrame>
          <p:nvGraphicFramePr>
            <p:cNvPr id="41027" name="Object 67"/>
            <p:cNvGraphicFramePr>
              <a:graphicFrameLocks noChangeAspect="1"/>
            </p:cNvGraphicFramePr>
            <p:nvPr/>
          </p:nvGraphicFramePr>
          <p:xfrm>
            <a:off x="483" y="470"/>
            <a:ext cx="118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公式" r:id="rId3" imgW="609600" imgH="177800" progId="Equation.3">
                    <p:embed/>
                  </p:oleObj>
                </mc:Choice>
                <mc:Fallback>
                  <p:oleObj name="公式" r:id="rId3" imgW="609600" imgH="177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" y="470"/>
                          <a:ext cx="1187" cy="32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8" name="Text Box 68"/>
            <p:cNvSpPr txBox="1">
              <a:spLocks noChangeArrowheads="1"/>
            </p:cNvSpPr>
            <p:nvPr/>
          </p:nvSpPr>
          <p:spPr bwMode="auto">
            <a:xfrm>
              <a:off x="3273" y="470"/>
              <a:ext cx="154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加强（明纹）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29" name="Object 69"/>
            <p:cNvGraphicFramePr>
              <a:graphicFrameLocks noChangeAspect="1"/>
            </p:cNvGraphicFramePr>
            <p:nvPr/>
          </p:nvGraphicFramePr>
          <p:xfrm>
            <a:off x="1511" y="470"/>
            <a:ext cx="168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公式" r:id="rId5" imgW="1536065" imgH="317500" progId="Equation.3">
                    <p:embed/>
                  </p:oleObj>
                </mc:Choice>
                <mc:Fallback>
                  <p:oleObj name="公式" r:id="rId5" imgW="1536065" imgH="3175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470"/>
                          <a:ext cx="168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115616" y="188640"/>
            <a:ext cx="5715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明纹条件</a:t>
            </a:r>
          </a:p>
        </p:txBody>
      </p:sp>
      <p:grpSp>
        <p:nvGrpSpPr>
          <p:cNvPr id="50" name="Group 140"/>
          <p:cNvGrpSpPr/>
          <p:nvPr/>
        </p:nvGrpSpPr>
        <p:grpSpPr bwMode="auto">
          <a:xfrm>
            <a:off x="3419872" y="2564904"/>
            <a:ext cx="288256" cy="3456384"/>
            <a:chOff x="4752" y="432"/>
            <a:chExt cx="288" cy="1536"/>
          </a:xfrm>
        </p:grpSpPr>
        <p:sp>
          <p:nvSpPr>
            <p:cNvPr id="51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514475" y="3500438"/>
            <a:ext cx="2813051" cy="993775"/>
            <a:chOff x="924" y="1858"/>
            <a:chExt cx="1772" cy="626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>
              <a:off x="948" y="1992"/>
              <a:ext cx="1176" cy="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 flipV="1">
              <a:off x="924" y="1994"/>
              <a:ext cx="1200" cy="49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2351" y="1858"/>
              <a:ext cx="345" cy="28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 baseline="-300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211960" y="3501008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第一明纹中心</a:t>
            </a: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438275" y="2846388"/>
            <a:ext cx="95250" cy="2382837"/>
            <a:chOff x="1818" y="1620"/>
            <a:chExt cx="60" cy="1501"/>
          </a:xfrm>
        </p:grpSpPr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1818" y="2704"/>
              <a:ext cx="60" cy="4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1818" y="1620"/>
              <a:ext cx="60" cy="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1818" y="2204"/>
              <a:ext cx="60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260475" y="2366963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anose="02020603050405020304" pitchFamily="18" charset="0"/>
              </a:rPr>
              <a:t>双缝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050925" y="3527425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009650" y="4335463"/>
            <a:ext cx="4524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203848" y="1700808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</a:rPr>
              <a:t>屏幕</a:t>
            </a:r>
          </a:p>
        </p:txBody>
      </p:sp>
      <p:grpSp>
        <p:nvGrpSpPr>
          <p:cNvPr id="12" name="Group 52"/>
          <p:cNvGrpSpPr/>
          <p:nvPr/>
        </p:nvGrpSpPr>
        <p:grpSpPr bwMode="auto">
          <a:xfrm>
            <a:off x="1409700" y="3722688"/>
            <a:ext cx="742950" cy="1390650"/>
            <a:chOff x="888" y="1992"/>
            <a:chExt cx="468" cy="876"/>
          </a:xfrm>
        </p:grpSpPr>
        <p:sp>
          <p:nvSpPr>
            <p:cNvPr id="42037" name="Text Box 53"/>
            <p:cNvSpPr txBox="1">
              <a:spLocks noChangeArrowheads="1"/>
            </p:cNvSpPr>
            <p:nvPr/>
          </p:nvSpPr>
          <p:spPr bwMode="auto">
            <a:xfrm>
              <a:off x="1022" y="2510"/>
              <a:ext cx="3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λ</a:t>
              </a:r>
            </a:p>
          </p:txBody>
        </p:sp>
        <p:grpSp>
          <p:nvGrpSpPr>
            <p:cNvPr id="13" name="Group 54"/>
            <p:cNvGrpSpPr/>
            <p:nvPr/>
          </p:nvGrpSpPr>
          <p:grpSpPr bwMode="auto">
            <a:xfrm>
              <a:off x="888" y="1992"/>
              <a:ext cx="468" cy="876"/>
              <a:chOff x="888" y="1992"/>
              <a:chExt cx="468" cy="876"/>
            </a:xfrm>
          </p:grpSpPr>
          <p:sp>
            <p:nvSpPr>
              <p:cNvPr id="42039" name="Line 55"/>
              <p:cNvSpPr>
                <a:spLocks noChangeShapeType="1"/>
              </p:cNvSpPr>
              <p:nvPr/>
            </p:nvSpPr>
            <p:spPr bwMode="auto">
              <a:xfrm>
                <a:off x="948" y="1992"/>
                <a:ext cx="288" cy="624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0" name="Line 56"/>
              <p:cNvSpPr>
                <a:spLocks noChangeShapeType="1"/>
              </p:cNvSpPr>
              <p:nvPr/>
            </p:nvSpPr>
            <p:spPr bwMode="auto">
              <a:xfrm>
                <a:off x="924" y="2472"/>
                <a:ext cx="144" cy="312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1" name="Line 57"/>
              <p:cNvSpPr>
                <a:spLocks noChangeShapeType="1"/>
              </p:cNvSpPr>
              <p:nvPr/>
            </p:nvSpPr>
            <p:spPr bwMode="auto">
              <a:xfrm flipH="1">
                <a:off x="1236" y="2472"/>
                <a:ext cx="120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2" name="Line 58"/>
              <p:cNvSpPr>
                <a:spLocks noChangeShapeType="1"/>
              </p:cNvSpPr>
              <p:nvPr/>
            </p:nvSpPr>
            <p:spPr bwMode="auto">
              <a:xfrm flipV="1">
                <a:off x="888" y="2748"/>
                <a:ext cx="132" cy="12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miter lim="800000"/>
                <a:tailEnd type="arrow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2043" name="Text Box 59"/>
          <p:cNvSpPr txBox="1">
            <a:spLocks noChangeArrowheads="1"/>
          </p:cNvSpPr>
          <p:nvPr/>
        </p:nvSpPr>
        <p:spPr bwMode="auto">
          <a:xfrm>
            <a:off x="6156176" y="3573016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r</a:t>
            </a:r>
            <a:r>
              <a:rPr kumimoji="1" lang="en-US" altLang="zh-CN" dirty="0"/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=λ</a:t>
            </a:r>
          </a:p>
        </p:txBody>
      </p:sp>
      <p:grpSp>
        <p:nvGrpSpPr>
          <p:cNvPr id="14" name="Group 72"/>
          <p:cNvGrpSpPr/>
          <p:nvPr/>
        </p:nvGrpSpPr>
        <p:grpSpPr bwMode="auto">
          <a:xfrm>
            <a:off x="6156325" y="1181100"/>
            <a:ext cx="2570163" cy="2236788"/>
            <a:chOff x="3742" y="436"/>
            <a:chExt cx="1619" cy="1409"/>
          </a:xfrm>
        </p:grpSpPr>
        <p:grpSp>
          <p:nvGrpSpPr>
            <p:cNvPr id="15" name="Group 45"/>
            <p:cNvGrpSpPr/>
            <p:nvPr/>
          </p:nvGrpSpPr>
          <p:grpSpPr bwMode="auto">
            <a:xfrm>
              <a:off x="4067" y="1077"/>
              <a:ext cx="540" cy="768"/>
              <a:chOff x="3840" y="1668"/>
              <a:chExt cx="540" cy="768"/>
            </a:xfrm>
          </p:grpSpPr>
          <p:sp>
            <p:nvSpPr>
              <p:cNvPr id="42030" name="Text Box 46"/>
              <p:cNvSpPr txBox="1">
                <a:spLocks noChangeArrowheads="1"/>
              </p:cNvSpPr>
              <p:nvPr/>
            </p:nvSpPr>
            <p:spPr bwMode="auto">
              <a:xfrm>
                <a:off x="4010" y="2102"/>
                <a:ext cx="33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λ</a:t>
                </a:r>
              </a:p>
            </p:txBody>
          </p:sp>
          <p:grpSp>
            <p:nvGrpSpPr>
              <p:cNvPr id="16" name="Group 47"/>
              <p:cNvGrpSpPr/>
              <p:nvPr/>
            </p:nvGrpSpPr>
            <p:grpSpPr bwMode="auto">
              <a:xfrm>
                <a:off x="3840" y="1668"/>
                <a:ext cx="540" cy="768"/>
                <a:chOff x="3840" y="1668"/>
                <a:chExt cx="540" cy="768"/>
              </a:xfrm>
            </p:grpSpPr>
            <p:sp>
              <p:nvSpPr>
                <p:cNvPr id="4203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1668"/>
                  <a:ext cx="468" cy="516"/>
                </a:xfrm>
                <a:prstGeom prst="line">
                  <a:avLst/>
                </a:prstGeom>
                <a:noFill/>
                <a:ln w="9525" cap="rnd">
                  <a:solidFill>
                    <a:srgbClr val="0000FF"/>
                  </a:solidFill>
                  <a:prstDash val="sysDot"/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33" name="Line 49"/>
                <p:cNvSpPr>
                  <a:spLocks noChangeShapeType="1"/>
                </p:cNvSpPr>
                <p:nvPr/>
              </p:nvSpPr>
              <p:spPr bwMode="auto">
                <a:xfrm>
                  <a:off x="3936" y="2208"/>
                  <a:ext cx="180" cy="192"/>
                </a:xfrm>
                <a:prstGeom prst="line">
                  <a:avLst/>
                </a:prstGeom>
                <a:noFill/>
                <a:ln w="9525" cap="rnd">
                  <a:solidFill>
                    <a:srgbClr val="0000FF"/>
                  </a:solidFill>
                  <a:prstDash val="sysDot"/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34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260" y="1968"/>
                  <a:ext cx="120" cy="12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3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888" y="2316"/>
                  <a:ext cx="132" cy="12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tailEnd type="arrow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62"/>
            <p:cNvGrpSpPr/>
            <p:nvPr/>
          </p:nvGrpSpPr>
          <p:grpSpPr bwMode="auto">
            <a:xfrm>
              <a:off x="3742" y="436"/>
              <a:ext cx="1619" cy="1347"/>
              <a:chOff x="3515" y="1027"/>
              <a:chExt cx="1619" cy="1347"/>
            </a:xfrm>
          </p:grpSpPr>
          <p:sp>
            <p:nvSpPr>
              <p:cNvPr id="42020" name="Text Box 36"/>
              <p:cNvSpPr txBox="1">
                <a:spLocks noChangeArrowheads="1"/>
              </p:cNvSpPr>
              <p:nvPr/>
            </p:nvSpPr>
            <p:spPr bwMode="auto">
              <a:xfrm>
                <a:off x="3515" y="1459"/>
                <a:ext cx="289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latin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2021" name="Text Box 37"/>
              <p:cNvSpPr txBox="1">
                <a:spLocks noChangeArrowheads="1"/>
              </p:cNvSpPr>
              <p:nvPr/>
            </p:nvSpPr>
            <p:spPr bwMode="auto">
              <a:xfrm>
                <a:off x="3527" y="2083"/>
                <a:ext cx="289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latin typeface="Times New Roman" panose="02020603050405020304" pitchFamily="18" charset="0"/>
                  </a:rPr>
                  <a:t>S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022" name="Text Box 38"/>
              <p:cNvSpPr txBox="1">
                <a:spLocks noChangeArrowheads="1"/>
              </p:cNvSpPr>
              <p:nvPr/>
            </p:nvSpPr>
            <p:spPr bwMode="auto">
              <a:xfrm>
                <a:off x="4799" y="1027"/>
                <a:ext cx="33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2400" baseline="-30000" dirty="0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400" dirty="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2044" name="Line 60"/>
              <p:cNvSpPr>
                <a:spLocks noChangeShapeType="1"/>
              </p:cNvSpPr>
              <p:nvPr/>
            </p:nvSpPr>
            <p:spPr bwMode="auto">
              <a:xfrm flipV="1">
                <a:off x="3833" y="1207"/>
                <a:ext cx="997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5" name="Line 61"/>
              <p:cNvSpPr>
                <a:spLocks noChangeShapeType="1"/>
              </p:cNvSpPr>
              <p:nvPr/>
            </p:nvSpPr>
            <p:spPr bwMode="auto">
              <a:xfrm flipV="1">
                <a:off x="3833" y="1207"/>
                <a:ext cx="997" cy="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63"/>
          <p:cNvGrpSpPr/>
          <p:nvPr/>
        </p:nvGrpSpPr>
        <p:grpSpPr bwMode="auto">
          <a:xfrm>
            <a:off x="1476375" y="3713163"/>
            <a:ext cx="2582863" cy="781050"/>
            <a:chOff x="936" y="2364"/>
            <a:chExt cx="1627" cy="492"/>
          </a:xfrm>
        </p:grpSpPr>
        <p:grpSp>
          <p:nvGrpSpPr>
            <p:cNvPr id="19" name="Group 64"/>
            <p:cNvGrpSpPr/>
            <p:nvPr/>
          </p:nvGrpSpPr>
          <p:grpSpPr bwMode="auto">
            <a:xfrm>
              <a:off x="936" y="2364"/>
              <a:ext cx="1224" cy="492"/>
              <a:chOff x="936" y="2340"/>
              <a:chExt cx="1224" cy="492"/>
            </a:xfrm>
          </p:grpSpPr>
          <p:sp>
            <p:nvSpPr>
              <p:cNvPr id="42049" name="Line 65"/>
              <p:cNvSpPr>
                <a:spLocks noChangeShapeType="1"/>
              </p:cNvSpPr>
              <p:nvPr/>
            </p:nvSpPr>
            <p:spPr bwMode="auto">
              <a:xfrm>
                <a:off x="960" y="2340"/>
                <a:ext cx="1200" cy="32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50" name="Line 66"/>
              <p:cNvSpPr>
                <a:spLocks noChangeShapeType="1"/>
              </p:cNvSpPr>
              <p:nvPr/>
            </p:nvSpPr>
            <p:spPr bwMode="auto">
              <a:xfrm flipV="1">
                <a:off x="936" y="2660"/>
                <a:ext cx="1224" cy="1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51" name="Text Box 67"/>
            <p:cNvSpPr txBox="1">
              <a:spLocks noChangeArrowheads="1"/>
            </p:cNvSpPr>
            <p:nvPr/>
          </p:nvSpPr>
          <p:spPr bwMode="auto">
            <a:xfrm>
              <a:off x="2330" y="251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42052" name="Text Box 68"/>
          <p:cNvSpPr txBox="1">
            <a:spLocks noChangeArrowheads="1"/>
          </p:cNvSpPr>
          <p:nvPr/>
        </p:nvSpPr>
        <p:spPr bwMode="auto">
          <a:xfrm>
            <a:off x="4067944" y="4077072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中央明纹中心</a:t>
            </a:r>
          </a:p>
        </p:txBody>
      </p:sp>
      <p:sp>
        <p:nvSpPr>
          <p:cNvPr id="42055" name="Text Box 71"/>
          <p:cNvSpPr txBox="1">
            <a:spLocks noChangeArrowheads="1"/>
          </p:cNvSpPr>
          <p:nvPr/>
        </p:nvSpPr>
        <p:spPr bwMode="auto">
          <a:xfrm>
            <a:off x="6012160" y="4077072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r</a:t>
            </a:r>
            <a:r>
              <a:rPr kumimoji="1" lang="en-US" altLang="zh-CN" dirty="0"/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=0</a:t>
            </a:r>
          </a:p>
        </p:txBody>
      </p:sp>
      <p:grpSp>
        <p:nvGrpSpPr>
          <p:cNvPr id="20" name="Group 73"/>
          <p:cNvGrpSpPr/>
          <p:nvPr/>
        </p:nvGrpSpPr>
        <p:grpSpPr bwMode="auto">
          <a:xfrm>
            <a:off x="1187376" y="908720"/>
            <a:ext cx="6986587" cy="579438"/>
            <a:chOff x="657" y="436"/>
            <a:chExt cx="4401" cy="365"/>
          </a:xfrm>
        </p:grpSpPr>
        <p:graphicFrame>
          <p:nvGraphicFramePr>
            <p:cNvPr id="42058" name="Object 74"/>
            <p:cNvGraphicFramePr>
              <a:graphicFrameLocks noChangeAspect="1"/>
            </p:cNvGraphicFramePr>
            <p:nvPr/>
          </p:nvGraphicFramePr>
          <p:xfrm>
            <a:off x="657" y="436"/>
            <a:ext cx="118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公式" r:id="rId3" imgW="609600" imgH="177800" progId="Equation.3">
                    <p:embed/>
                  </p:oleObj>
                </mc:Choice>
                <mc:Fallback>
                  <p:oleObj name="公式" r:id="rId3" imgW="609600" imgH="177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436"/>
                          <a:ext cx="1187" cy="32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9" name="Text Box 75"/>
            <p:cNvSpPr txBox="1">
              <a:spLocks noChangeArrowheads="1"/>
            </p:cNvSpPr>
            <p:nvPr/>
          </p:nvSpPr>
          <p:spPr bwMode="auto">
            <a:xfrm>
              <a:off x="3515" y="436"/>
              <a:ext cx="154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加强（明纹）</a:t>
              </a:r>
              <a:endParaRPr lang="zh-CN" altLang="en-US" sz="3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60" name="Object 76"/>
            <p:cNvGraphicFramePr>
              <a:graphicFrameLocks noChangeAspect="1"/>
            </p:cNvGraphicFramePr>
            <p:nvPr/>
          </p:nvGraphicFramePr>
          <p:xfrm>
            <a:off x="1701" y="436"/>
            <a:ext cx="168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公式" r:id="rId5" imgW="1536065" imgH="317500" progId="Equation.3">
                    <p:embed/>
                  </p:oleObj>
                </mc:Choice>
                <mc:Fallback>
                  <p:oleObj name="公式" r:id="rId5" imgW="1536065" imgH="3175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436"/>
                          <a:ext cx="168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140"/>
          <p:cNvGrpSpPr/>
          <p:nvPr/>
        </p:nvGrpSpPr>
        <p:grpSpPr bwMode="auto">
          <a:xfrm>
            <a:off x="3419872" y="2060848"/>
            <a:ext cx="288256" cy="4320480"/>
            <a:chOff x="4752" y="432"/>
            <a:chExt cx="288" cy="1536"/>
          </a:xfrm>
        </p:grpSpPr>
        <p:sp>
          <p:nvSpPr>
            <p:cNvPr id="70" name="Rectangle 141"/>
            <p:cNvSpPr>
              <a:spLocks noChangeArrowheads="1"/>
            </p:cNvSpPr>
            <p:nvPr/>
          </p:nvSpPr>
          <p:spPr bwMode="auto">
            <a:xfrm>
              <a:off x="4752" y="43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Rectangle 142"/>
            <p:cNvSpPr>
              <a:spLocks noChangeArrowheads="1"/>
            </p:cNvSpPr>
            <p:nvPr/>
          </p:nvSpPr>
          <p:spPr bwMode="auto">
            <a:xfrm>
              <a:off x="4752" y="62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Rectangle 143"/>
            <p:cNvSpPr>
              <a:spLocks noChangeArrowheads="1"/>
            </p:cNvSpPr>
            <p:nvPr/>
          </p:nvSpPr>
          <p:spPr bwMode="auto">
            <a:xfrm>
              <a:off x="4752" y="81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Rectangle 144"/>
            <p:cNvSpPr>
              <a:spLocks noChangeArrowheads="1"/>
            </p:cNvSpPr>
            <p:nvPr/>
          </p:nvSpPr>
          <p:spPr bwMode="auto">
            <a:xfrm>
              <a:off x="4752" y="1008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Rectangle 145"/>
            <p:cNvSpPr>
              <a:spLocks noChangeArrowheads="1"/>
            </p:cNvSpPr>
            <p:nvPr/>
          </p:nvSpPr>
          <p:spPr bwMode="auto">
            <a:xfrm>
              <a:off x="4752" y="1200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Rectangle 146"/>
            <p:cNvSpPr>
              <a:spLocks noChangeArrowheads="1"/>
            </p:cNvSpPr>
            <p:nvPr/>
          </p:nvSpPr>
          <p:spPr bwMode="auto">
            <a:xfrm>
              <a:off x="4752" y="1392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Rectangle 147"/>
            <p:cNvSpPr>
              <a:spLocks noChangeArrowheads="1"/>
            </p:cNvSpPr>
            <p:nvPr/>
          </p:nvSpPr>
          <p:spPr bwMode="auto">
            <a:xfrm>
              <a:off x="4752" y="1584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Rectangle 148"/>
            <p:cNvSpPr>
              <a:spLocks noChangeArrowheads="1"/>
            </p:cNvSpPr>
            <p:nvPr/>
          </p:nvSpPr>
          <p:spPr bwMode="auto">
            <a:xfrm>
              <a:off x="4752" y="1776"/>
              <a:ext cx="288" cy="192"/>
            </a:xfrm>
            <a:prstGeom prst="rect">
              <a:avLst/>
            </a:prstGeom>
            <a:gradFill rotWithShape="0">
              <a:gsLst>
                <a:gs pos="0">
                  <a:srgbClr val="F6E00C"/>
                </a:gs>
                <a:gs pos="50000">
                  <a:srgbClr val="000000"/>
                </a:gs>
                <a:gs pos="100000">
                  <a:srgbClr val="F6E00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2052" grpId="0" autoUpdateAnimBg="0"/>
    </p:bldLst>
  </p:timing>
</p:sld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249</TotalTime>
  <Words>2119</Words>
  <Application>Microsoft Office PowerPoint</Application>
  <PresentationFormat>全屏显示(4:3)</PresentationFormat>
  <Paragraphs>362</Paragraphs>
  <Slides>43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仿宋_GB2312</vt:lpstr>
      <vt:lpstr>黑体</vt:lpstr>
      <vt:lpstr>楷体_GB2312</vt:lpstr>
      <vt:lpstr>宋体</vt:lpstr>
      <vt:lpstr>Arial</vt:lpstr>
      <vt:lpstr>Bookman Old Style</vt:lpstr>
      <vt:lpstr>Calibri</vt:lpstr>
      <vt:lpstr>Cambria Math</vt:lpstr>
      <vt:lpstr>Century Schoolbook</vt:lpstr>
      <vt:lpstr>Monotype Sorts</vt:lpstr>
      <vt:lpstr>MT Extra</vt:lpstr>
      <vt:lpstr>Symbol</vt:lpstr>
      <vt:lpstr>Times New Roman</vt:lpstr>
      <vt:lpstr>Wingdings</vt:lpstr>
      <vt:lpstr>主题4</vt:lpstr>
      <vt:lpstr>Photo Editor 照片</vt:lpstr>
      <vt:lpstr>Equation</vt:lpstr>
      <vt:lpstr>公式</vt:lpstr>
      <vt:lpstr>11-2   杨氏双缝干涉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11-2   杨氏双缝干涉</dc:title>
  <dc:creator>jinxin</dc:creator>
  <cp:lastModifiedBy>L jh</cp:lastModifiedBy>
  <cp:revision>88</cp:revision>
  <dcterms:created xsi:type="dcterms:W3CDTF">2014-10-08T02:31:00Z</dcterms:created>
  <dcterms:modified xsi:type="dcterms:W3CDTF">2020-10-15T07:14:44Z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