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61" r:id="rId6"/>
    <p:sldId id="294" r:id="rId7"/>
    <p:sldId id="264" r:id="rId8"/>
    <p:sldId id="266" r:id="rId9"/>
    <p:sldId id="301" r:id="rId10"/>
    <p:sldId id="622" r:id="rId11"/>
    <p:sldId id="312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>
      <p:cViewPr varScale="1">
        <p:scale>
          <a:sx n="86" d="100"/>
          <a:sy n="86" d="100"/>
        </p:scale>
        <p:origin x="120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6.wmf"/><Relationship Id="rId4" Type="http://schemas.openxmlformats.org/officeDocument/2006/relationships/image" Target="../media/image8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7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8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7.wmf"/><Relationship Id="rId5" Type="http://schemas.openxmlformats.org/officeDocument/2006/relationships/image" Target="../media/image7.wmf"/><Relationship Id="rId4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0.wmf"/><Relationship Id="rId1" Type="http://schemas.openxmlformats.org/officeDocument/2006/relationships/image" Target="../media/image118.wmf"/><Relationship Id="rId6" Type="http://schemas.openxmlformats.org/officeDocument/2006/relationships/image" Target="../media/image122.wmf"/><Relationship Id="rId11" Type="http://schemas.openxmlformats.org/officeDocument/2006/relationships/image" Target="../media/image127.wmf"/><Relationship Id="rId5" Type="http://schemas.openxmlformats.org/officeDocument/2006/relationships/image" Target="../media/image121.wmf"/><Relationship Id="rId10" Type="http://schemas.openxmlformats.org/officeDocument/2006/relationships/image" Target="../media/image126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1.wmf"/><Relationship Id="rId7" Type="http://schemas.openxmlformats.org/officeDocument/2006/relationships/image" Target="../media/image129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8.wmf"/><Relationship Id="rId5" Type="http://schemas.openxmlformats.org/officeDocument/2006/relationships/image" Target="../media/image122.wmf"/><Relationship Id="rId4" Type="http://schemas.openxmlformats.org/officeDocument/2006/relationships/image" Target="../media/image11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7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1.wmf"/><Relationship Id="rId7" Type="http://schemas.openxmlformats.org/officeDocument/2006/relationships/image" Target="../media/image151.wmf"/><Relationship Id="rId2" Type="http://schemas.openxmlformats.org/officeDocument/2006/relationships/image" Target="../media/image142.wmf"/><Relationship Id="rId1" Type="http://schemas.openxmlformats.org/officeDocument/2006/relationships/image" Target="../media/image143.wmf"/><Relationship Id="rId6" Type="http://schemas.openxmlformats.org/officeDocument/2006/relationships/image" Target="../media/image150.wmf"/><Relationship Id="rId5" Type="http://schemas.openxmlformats.org/officeDocument/2006/relationships/image" Target="../media/image147.wmf"/><Relationship Id="rId4" Type="http://schemas.openxmlformats.org/officeDocument/2006/relationships/image" Target="../media/image148.wmf"/><Relationship Id="rId9" Type="http://schemas.openxmlformats.org/officeDocument/2006/relationships/image" Target="../media/image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7" Type="http://schemas.openxmlformats.org/officeDocument/2006/relationships/image" Target="../media/image151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47.wmf"/><Relationship Id="rId5" Type="http://schemas.openxmlformats.org/officeDocument/2006/relationships/image" Target="../media/image148.wmf"/><Relationship Id="rId4" Type="http://schemas.openxmlformats.org/officeDocument/2006/relationships/image" Target="../media/image143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47.wmf"/><Relationship Id="rId7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55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7.wmf"/><Relationship Id="rId9" Type="http://schemas.openxmlformats.org/officeDocument/2006/relationships/image" Target="../media/image156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image" Target="../media/image169.emf"/><Relationship Id="rId18" Type="http://schemas.openxmlformats.org/officeDocument/2006/relationships/image" Target="../media/image174.emf"/><Relationship Id="rId3" Type="http://schemas.openxmlformats.org/officeDocument/2006/relationships/image" Target="../media/image159.emf"/><Relationship Id="rId7" Type="http://schemas.openxmlformats.org/officeDocument/2006/relationships/image" Target="../media/image163.emf"/><Relationship Id="rId12" Type="http://schemas.openxmlformats.org/officeDocument/2006/relationships/image" Target="../media/image168.emf"/><Relationship Id="rId17" Type="http://schemas.openxmlformats.org/officeDocument/2006/relationships/image" Target="../media/image173.emf"/><Relationship Id="rId2" Type="http://schemas.openxmlformats.org/officeDocument/2006/relationships/image" Target="../media/image158.emf"/><Relationship Id="rId16" Type="http://schemas.openxmlformats.org/officeDocument/2006/relationships/image" Target="../media/image172.emf"/><Relationship Id="rId20" Type="http://schemas.openxmlformats.org/officeDocument/2006/relationships/image" Target="../media/image176.emf"/><Relationship Id="rId1" Type="http://schemas.openxmlformats.org/officeDocument/2006/relationships/image" Target="../media/image157.emf"/><Relationship Id="rId6" Type="http://schemas.openxmlformats.org/officeDocument/2006/relationships/image" Target="../media/image162.emf"/><Relationship Id="rId11" Type="http://schemas.openxmlformats.org/officeDocument/2006/relationships/image" Target="../media/image167.emf"/><Relationship Id="rId5" Type="http://schemas.openxmlformats.org/officeDocument/2006/relationships/image" Target="../media/image161.emf"/><Relationship Id="rId15" Type="http://schemas.openxmlformats.org/officeDocument/2006/relationships/image" Target="../media/image171.emf"/><Relationship Id="rId10" Type="http://schemas.openxmlformats.org/officeDocument/2006/relationships/image" Target="../media/image166.emf"/><Relationship Id="rId19" Type="http://schemas.openxmlformats.org/officeDocument/2006/relationships/image" Target="../media/image175.emf"/><Relationship Id="rId4" Type="http://schemas.openxmlformats.org/officeDocument/2006/relationships/image" Target="../media/image160.emf"/><Relationship Id="rId9" Type="http://schemas.openxmlformats.org/officeDocument/2006/relationships/image" Target="../media/image165.emf"/><Relationship Id="rId14" Type="http://schemas.openxmlformats.org/officeDocument/2006/relationships/image" Target="../media/image17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5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image" Target="../media/image187.wmf"/><Relationship Id="rId3" Type="http://schemas.openxmlformats.org/officeDocument/2006/relationships/image" Target="../media/image148.wmf"/><Relationship Id="rId7" Type="http://schemas.openxmlformats.org/officeDocument/2006/relationships/image" Target="../media/image149.wmf"/><Relationship Id="rId12" Type="http://schemas.openxmlformats.org/officeDocument/2006/relationships/image" Target="../media/image186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52.wmf"/><Relationship Id="rId11" Type="http://schemas.openxmlformats.org/officeDocument/2006/relationships/image" Target="../media/image185.wmf"/><Relationship Id="rId5" Type="http://schemas.openxmlformats.org/officeDocument/2006/relationships/image" Target="../media/image7.wmf"/><Relationship Id="rId10" Type="http://schemas.openxmlformats.org/officeDocument/2006/relationships/image" Target="../media/image137.wmf"/><Relationship Id="rId4" Type="http://schemas.openxmlformats.org/officeDocument/2006/relationships/image" Target="../media/image147.wmf"/><Relationship Id="rId9" Type="http://schemas.openxmlformats.org/officeDocument/2006/relationships/image" Target="../media/image18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0.wmf"/><Relationship Id="rId7" Type="http://schemas.openxmlformats.org/officeDocument/2006/relationships/image" Target="../media/image31.wmf"/><Relationship Id="rId2" Type="http://schemas.openxmlformats.org/officeDocument/2006/relationships/image" Target="../media/image5.wmf"/><Relationship Id="rId1" Type="http://schemas.openxmlformats.org/officeDocument/2006/relationships/image" Target="../media/image29.wmf"/><Relationship Id="rId6" Type="http://schemas.openxmlformats.org/officeDocument/2006/relationships/image" Target="../media/image23.wmf"/><Relationship Id="rId11" Type="http://schemas.openxmlformats.org/officeDocument/2006/relationships/image" Target="../media/image35.wmf"/><Relationship Id="rId5" Type="http://schemas.openxmlformats.org/officeDocument/2006/relationships/image" Target="../media/image30.wmf"/><Relationship Id="rId10" Type="http://schemas.openxmlformats.org/officeDocument/2006/relationships/image" Target="../media/image34.wmf"/><Relationship Id="rId4" Type="http://schemas.openxmlformats.org/officeDocument/2006/relationships/image" Target="../media/image21.wmf"/><Relationship Id="rId9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20.wmf"/><Relationship Id="rId7" Type="http://schemas.openxmlformats.org/officeDocument/2006/relationships/image" Target="../media/image31.wmf"/><Relationship Id="rId2" Type="http://schemas.openxmlformats.org/officeDocument/2006/relationships/image" Target="../media/image19.wmf"/><Relationship Id="rId1" Type="http://schemas.openxmlformats.org/officeDocument/2006/relationships/image" Target="../media/image5.wmf"/><Relationship Id="rId6" Type="http://schemas.openxmlformats.org/officeDocument/2006/relationships/image" Target="../media/image23.wmf"/><Relationship Id="rId11" Type="http://schemas.openxmlformats.org/officeDocument/2006/relationships/image" Target="../media/image37.wmf"/><Relationship Id="rId5" Type="http://schemas.openxmlformats.org/officeDocument/2006/relationships/image" Target="../media/image22.wmf"/><Relationship Id="rId10" Type="http://schemas.openxmlformats.org/officeDocument/2006/relationships/image" Target="../media/image42.wmf"/><Relationship Id="rId4" Type="http://schemas.openxmlformats.org/officeDocument/2006/relationships/image" Target="../media/image21.wmf"/><Relationship Id="rId9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C4FB4-82B8-459D-9349-08DEE0B29098}" type="datetimeFigureOut">
              <a:rPr lang="zh-CN" altLang="en-US" smtClean="0"/>
              <a:pPr/>
              <a:t>2020/10/15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0CC41-C197-4AF9-8C56-1087DFDB30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 spd="med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116013" y="725488"/>
            <a:ext cx="7524750" cy="39687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 b="0">
              <a:latin typeface="Arial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6669088"/>
            <a:ext cx="9144000" cy="215900"/>
          </a:xfrm>
          <a:prstGeom prst="rect">
            <a:avLst/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 b="0">
              <a:latin typeface="Arial" charset="0"/>
            </a:endParaRPr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5530850" y="5783263"/>
            <a:ext cx="361950" cy="28733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" name="Picture 2" descr="http://www.szu.edu.cn/images/szulogo.gif"/>
          <p:cNvPicPr>
            <a:picLocks noChangeAspect="1" noChangeArrowheads="1"/>
          </p:cNvPicPr>
          <p:nvPr/>
        </p:nvPicPr>
        <p:blipFill>
          <a:blip r:embed="rId14" cstate="print"/>
          <a:srcRect l="4614" r="63078"/>
          <a:stretch>
            <a:fillRect/>
          </a:stretch>
        </p:blipFill>
        <p:spPr bwMode="auto">
          <a:xfrm>
            <a:off x="142844" y="142852"/>
            <a:ext cx="1000132" cy="928694"/>
          </a:xfrm>
          <a:prstGeom prst="rect">
            <a:avLst/>
          </a:prstGeom>
          <a:noFill/>
        </p:spPr>
      </p:pic>
      <p:sp>
        <p:nvSpPr>
          <p:cNvPr id="6" name="Freeform 8"/>
          <p:cNvSpPr>
            <a:spLocks/>
          </p:cNvSpPr>
          <p:nvPr/>
        </p:nvSpPr>
        <p:spPr bwMode="auto">
          <a:xfrm>
            <a:off x="214282" y="6391318"/>
            <a:ext cx="7954963" cy="323830"/>
          </a:xfrm>
          <a:custGeom>
            <a:avLst/>
            <a:gdLst/>
            <a:ahLst/>
            <a:cxnLst>
              <a:cxn ang="0">
                <a:pos x="0" y="524"/>
              </a:cxn>
              <a:cxn ang="0">
                <a:pos x="610" y="516"/>
              </a:cxn>
              <a:cxn ang="0">
                <a:pos x="686" y="465"/>
              </a:cxn>
              <a:cxn ang="0">
                <a:pos x="889" y="457"/>
              </a:cxn>
              <a:cxn ang="0">
                <a:pos x="1093" y="448"/>
              </a:cxn>
              <a:cxn ang="0">
                <a:pos x="1160" y="440"/>
              </a:cxn>
              <a:cxn ang="0">
                <a:pos x="1211" y="423"/>
              </a:cxn>
              <a:cxn ang="0">
                <a:pos x="1262" y="389"/>
              </a:cxn>
              <a:cxn ang="0">
                <a:pos x="1287" y="380"/>
              </a:cxn>
              <a:cxn ang="0">
                <a:pos x="1364" y="330"/>
              </a:cxn>
              <a:cxn ang="0">
                <a:pos x="1440" y="304"/>
              </a:cxn>
              <a:cxn ang="0">
                <a:pos x="1491" y="279"/>
              </a:cxn>
              <a:cxn ang="0">
                <a:pos x="1626" y="287"/>
              </a:cxn>
              <a:cxn ang="0">
                <a:pos x="1702" y="330"/>
              </a:cxn>
              <a:cxn ang="0">
                <a:pos x="1813" y="355"/>
              </a:cxn>
              <a:cxn ang="0">
                <a:pos x="1863" y="397"/>
              </a:cxn>
              <a:cxn ang="0">
                <a:pos x="1880" y="490"/>
              </a:cxn>
              <a:cxn ang="0">
                <a:pos x="2050" y="397"/>
              </a:cxn>
              <a:cxn ang="0">
                <a:pos x="2126" y="355"/>
              </a:cxn>
              <a:cxn ang="0">
                <a:pos x="2202" y="313"/>
              </a:cxn>
              <a:cxn ang="0">
                <a:pos x="2414" y="304"/>
              </a:cxn>
              <a:cxn ang="0">
                <a:pos x="2422" y="423"/>
              </a:cxn>
              <a:cxn ang="0">
                <a:pos x="2533" y="389"/>
              </a:cxn>
              <a:cxn ang="0">
                <a:pos x="2660" y="321"/>
              </a:cxn>
              <a:cxn ang="0">
                <a:pos x="2888" y="363"/>
              </a:cxn>
              <a:cxn ang="0">
                <a:pos x="2897" y="457"/>
              </a:cxn>
              <a:cxn ang="0">
                <a:pos x="2948" y="431"/>
              </a:cxn>
              <a:cxn ang="0">
                <a:pos x="3244" y="423"/>
              </a:cxn>
              <a:cxn ang="0">
                <a:pos x="3303" y="414"/>
              </a:cxn>
              <a:cxn ang="0">
                <a:pos x="3405" y="355"/>
              </a:cxn>
              <a:cxn ang="0">
                <a:pos x="3456" y="321"/>
              </a:cxn>
              <a:cxn ang="0">
                <a:pos x="3490" y="270"/>
              </a:cxn>
              <a:cxn ang="0">
                <a:pos x="3549" y="92"/>
              </a:cxn>
              <a:cxn ang="0">
                <a:pos x="3558" y="16"/>
              </a:cxn>
              <a:cxn ang="0">
                <a:pos x="3642" y="25"/>
              </a:cxn>
              <a:cxn ang="0">
                <a:pos x="3634" y="101"/>
              </a:cxn>
              <a:cxn ang="0">
                <a:pos x="3541" y="152"/>
              </a:cxn>
              <a:cxn ang="0">
                <a:pos x="3693" y="202"/>
              </a:cxn>
              <a:cxn ang="0">
                <a:pos x="3727" y="346"/>
              </a:cxn>
              <a:cxn ang="0">
                <a:pos x="3812" y="431"/>
              </a:cxn>
              <a:cxn ang="0">
                <a:pos x="3854" y="490"/>
              </a:cxn>
              <a:cxn ang="0">
                <a:pos x="3922" y="440"/>
              </a:cxn>
              <a:cxn ang="0">
                <a:pos x="3990" y="330"/>
              </a:cxn>
              <a:cxn ang="0">
                <a:pos x="4040" y="228"/>
              </a:cxn>
              <a:cxn ang="0">
                <a:pos x="4091" y="194"/>
              </a:cxn>
              <a:cxn ang="0">
                <a:pos x="4117" y="177"/>
              </a:cxn>
              <a:cxn ang="0">
                <a:pos x="4167" y="186"/>
              </a:cxn>
              <a:cxn ang="0">
                <a:pos x="4201" y="236"/>
              </a:cxn>
              <a:cxn ang="0">
                <a:pos x="4294" y="346"/>
              </a:cxn>
              <a:cxn ang="0">
                <a:pos x="4930" y="372"/>
              </a:cxn>
              <a:cxn ang="0">
                <a:pos x="4964" y="423"/>
              </a:cxn>
              <a:cxn ang="0">
                <a:pos x="4981" y="524"/>
              </a:cxn>
              <a:cxn ang="0">
                <a:pos x="0" y="524"/>
              </a:cxn>
            </a:cxnLst>
            <a:rect l="0" t="0" r="r" b="b"/>
            <a:pathLst>
              <a:path w="4992" h="529">
                <a:moveTo>
                  <a:pt x="0" y="524"/>
                </a:moveTo>
                <a:cubicBezTo>
                  <a:pt x="203" y="521"/>
                  <a:pt x="407" y="529"/>
                  <a:pt x="610" y="516"/>
                </a:cubicBezTo>
                <a:cubicBezTo>
                  <a:pt x="611" y="516"/>
                  <a:pt x="673" y="474"/>
                  <a:pt x="686" y="465"/>
                </a:cubicBezTo>
                <a:cubicBezTo>
                  <a:pt x="742" y="427"/>
                  <a:pt x="821" y="460"/>
                  <a:pt x="889" y="457"/>
                </a:cubicBezTo>
                <a:cubicBezTo>
                  <a:pt x="957" y="454"/>
                  <a:pt x="1025" y="451"/>
                  <a:pt x="1093" y="448"/>
                </a:cubicBezTo>
                <a:cubicBezTo>
                  <a:pt x="1115" y="445"/>
                  <a:pt x="1138" y="445"/>
                  <a:pt x="1160" y="440"/>
                </a:cubicBezTo>
                <a:cubicBezTo>
                  <a:pt x="1178" y="436"/>
                  <a:pt x="1211" y="423"/>
                  <a:pt x="1211" y="423"/>
                </a:cubicBezTo>
                <a:cubicBezTo>
                  <a:pt x="1228" y="412"/>
                  <a:pt x="1243" y="396"/>
                  <a:pt x="1262" y="389"/>
                </a:cubicBezTo>
                <a:cubicBezTo>
                  <a:pt x="1270" y="386"/>
                  <a:pt x="1279" y="384"/>
                  <a:pt x="1287" y="380"/>
                </a:cubicBezTo>
                <a:cubicBezTo>
                  <a:pt x="1314" y="365"/>
                  <a:pt x="1335" y="340"/>
                  <a:pt x="1364" y="330"/>
                </a:cubicBezTo>
                <a:cubicBezTo>
                  <a:pt x="1389" y="321"/>
                  <a:pt x="1418" y="319"/>
                  <a:pt x="1440" y="304"/>
                </a:cubicBezTo>
                <a:cubicBezTo>
                  <a:pt x="1472" y="282"/>
                  <a:pt x="1455" y="290"/>
                  <a:pt x="1491" y="279"/>
                </a:cubicBezTo>
                <a:cubicBezTo>
                  <a:pt x="1536" y="282"/>
                  <a:pt x="1581" y="282"/>
                  <a:pt x="1626" y="287"/>
                </a:cubicBezTo>
                <a:cubicBezTo>
                  <a:pt x="1652" y="290"/>
                  <a:pt x="1686" y="319"/>
                  <a:pt x="1702" y="330"/>
                </a:cubicBezTo>
                <a:cubicBezTo>
                  <a:pt x="1724" y="345"/>
                  <a:pt x="1791" y="352"/>
                  <a:pt x="1813" y="355"/>
                </a:cubicBezTo>
                <a:cubicBezTo>
                  <a:pt x="1824" y="363"/>
                  <a:pt x="1858" y="383"/>
                  <a:pt x="1863" y="397"/>
                </a:cubicBezTo>
                <a:cubicBezTo>
                  <a:pt x="1874" y="427"/>
                  <a:pt x="1880" y="490"/>
                  <a:pt x="1880" y="490"/>
                </a:cubicBezTo>
                <a:cubicBezTo>
                  <a:pt x="1935" y="456"/>
                  <a:pt x="1995" y="430"/>
                  <a:pt x="2050" y="397"/>
                </a:cubicBezTo>
                <a:cubicBezTo>
                  <a:pt x="2122" y="354"/>
                  <a:pt x="2076" y="371"/>
                  <a:pt x="2126" y="355"/>
                </a:cubicBezTo>
                <a:cubicBezTo>
                  <a:pt x="2184" y="316"/>
                  <a:pt x="2158" y="327"/>
                  <a:pt x="2202" y="313"/>
                </a:cubicBezTo>
                <a:cubicBezTo>
                  <a:pt x="2265" y="272"/>
                  <a:pt x="2309" y="236"/>
                  <a:pt x="2414" y="304"/>
                </a:cubicBezTo>
                <a:cubicBezTo>
                  <a:pt x="2447" y="326"/>
                  <a:pt x="2419" y="383"/>
                  <a:pt x="2422" y="423"/>
                </a:cubicBezTo>
                <a:cubicBezTo>
                  <a:pt x="2490" y="413"/>
                  <a:pt x="2479" y="406"/>
                  <a:pt x="2533" y="389"/>
                </a:cubicBezTo>
                <a:cubicBezTo>
                  <a:pt x="2574" y="361"/>
                  <a:pt x="2613" y="337"/>
                  <a:pt x="2660" y="321"/>
                </a:cubicBezTo>
                <a:cubicBezTo>
                  <a:pt x="2699" y="323"/>
                  <a:pt x="2864" y="287"/>
                  <a:pt x="2888" y="363"/>
                </a:cubicBezTo>
                <a:cubicBezTo>
                  <a:pt x="2891" y="394"/>
                  <a:pt x="2884" y="428"/>
                  <a:pt x="2897" y="457"/>
                </a:cubicBezTo>
                <a:cubicBezTo>
                  <a:pt x="2898" y="460"/>
                  <a:pt x="2923" y="432"/>
                  <a:pt x="2948" y="431"/>
                </a:cubicBezTo>
                <a:cubicBezTo>
                  <a:pt x="3047" y="426"/>
                  <a:pt x="3145" y="426"/>
                  <a:pt x="3244" y="423"/>
                </a:cubicBezTo>
                <a:cubicBezTo>
                  <a:pt x="3264" y="420"/>
                  <a:pt x="3284" y="421"/>
                  <a:pt x="3303" y="414"/>
                </a:cubicBezTo>
                <a:cubicBezTo>
                  <a:pt x="3342" y="399"/>
                  <a:pt x="3365" y="368"/>
                  <a:pt x="3405" y="355"/>
                </a:cubicBezTo>
                <a:cubicBezTo>
                  <a:pt x="3422" y="344"/>
                  <a:pt x="3445" y="338"/>
                  <a:pt x="3456" y="321"/>
                </a:cubicBezTo>
                <a:cubicBezTo>
                  <a:pt x="3467" y="304"/>
                  <a:pt x="3490" y="270"/>
                  <a:pt x="3490" y="270"/>
                </a:cubicBezTo>
                <a:cubicBezTo>
                  <a:pt x="3510" y="211"/>
                  <a:pt x="3531" y="152"/>
                  <a:pt x="3549" y="92"/>
                </a:cubicBezTo>
                <a:cubicBezTo>
                  <a:pt x="3552" y="67"/>
                  <a:pt x="3537" y="31"/>
                  <a:pt x="3558" y="16"/>
                </a:cubicBezTo>
                <a:cubicBezTo>
                  <a:pt x="3581" y="0"/>
                  <a:pt x="3623" y="4"/>
                  <a:pt x="3642" y="25"/>
                </a:cubicBezTo>
                <a:cubicBezTo>
                  <a:pt x="3659" y="44"/>
                  <a:pt x="3638" y="76"/>
                  <a:pt x="3634" y="101"/>
                </a:cubicBezTo>
                <a:cubicBezTo>
                  <a:pt x="3627" y="141"/>
                  <a:pt x="3574" y="143"/>
                  <a:pt x="3541" y="152"/>
                </a:cubicBezTo>
                <a:cubicBezTo>
                  <a:pt x="3609" y="157"/>
                  <a:pt x="3671" y="134"/>
                  <a:pt x="3693" y="202"/>
                </a:cubicBezTo>
                <a:cubicBezTo>
                  <a:pt x="3700" y="271"/>
                  <a:pt x="3693" y="296"/>
                  <a:pt x="3727" y="346"/>
                </a:cubicBezTo>
                <a:cubicBezTo>
                  <a:pt x="3740" y="387"/>
                  <a:pt x="3782" y="402"/>
                  <a:pt x="3812" y="431"/>
                </a:cubicBezTo>
                <a:cubicBezTo>
                  <a:pt x="3823" y="468"/>
                  <a:pt x="3815" y="478"/>
                  <a:pt x="3854" y="490"/>
                </a:cubicBezTo>
                <a:cubicBezTo>
                  <a:pt x="3887" y="479"/>
                  <a:pt x="3902" y="469"/>
                  <a:pt x="3922" y="440"/>
                </a:cubicBezTo>
                <a:cubicBezTo>
                  <a:pt x="3934" y="390"/>
                  <a:pt x="3962" y="371"/>
                  <a:pt x="3990" y="330"/>
                </a:cubicBezTo>
                <a:cubicBezTo>
                  <a:pt x="3997" y="308"/>
                  <a:pt x="4023" y="243"/>
                  <a:pt x="4040" y="228"/>
                </a:cubicBezTo>
                <a:cubicBezTo>
                  <a:pt x="4055" y="215"/>
                  <a:pt x="4074" y="205"/>
                  <a:pt x="4091" y="194"/>
                </a:cubicBezTo>
                <a:cubicBezTo>
                  <a:pt x="4100" y="188"/>
                  <a:pt x="4117" y="177"/>
                  <a:pt x="4117" y="177"/>
                </a:cubicBezTo>
                <a:cubicBezTo>
                  <a:pt x="4134" y="180"/>
                  <a:pt x="4152" y="179"/>
                  <a:pt x="4167" y="186"/>
                </a:cubicBezTo>
                <a:cubicBezTo>
                  <a:pt x="4200" y="201"/>
                  <a:pt x="4189" y="211"/>
                  <a:pt x="4201" y="236"/>
                </a:cubicBezTo>
                <a:cubicBezTo>
                  <a:pt x="4223" y="281"/>
                  <a:pt x="4243" y="330"/>
                  <a:pt x="4294" y="346"/>
                </a:cubicBezTo>
                <a:cubicBezTo>
                  <a:pt x="4495" y="477"/>
                  <a:pt x="4223" y="306"/>
                  <a:pt x="4930" y="372"/>
                </a:cubicBezTo>
                <a:cubicBezTo>
                  <a:pt x="4950" y="374"/>
                  <a:pt x="4964" y="423"/>
                  <a:pt x="4964" y="423"/>
                </a:cubicBezTo>
                <a:cubicBezTo>
                  <a:pt x="4974" y="473"/>
                  <a:pt x="4992" y="476"/>
                  <a:pt x="4981" y="524"/>
                </a:cubicBezTo>
                <a:cubicBezTo>
                  <a:pt x="1276" y="514"/>
                  <a:pt x="2936" y="512"/>
                  <a:pt x="0" y="524"/>
                </a:cubicBez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ransition spd="med">
    <p:pull dir="r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65.bin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49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6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5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5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62.wmf"/><Relationship Id="rId3" Type="http://schemas.openxmlformats.org/officeDocument/2006/relationships/image" Target="../media/image64.png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8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8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72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4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wmf"/><Relationship Id="rId11" Type="http://schemas.openxmlformats.org/officeDocument/2006/relationships/image" Target="../media/image71.wmf"/><Relationship Id="rId5" Type="http://schemas.openxmlformats.org/officeDocument/2006/relationships/oleObject" Target="../embeddings/oleObject88.bin"/><Relationship Id="rId15" Type="http://schemas.openxmlformats.org/officeDocument/2006/relationships/image" Target="../media/image73.wmf"/><Relationship Id="rId10" Type="http://schemas.openxmlformats.org/officeDocument/2006/relationships/oleObject" Target="../embeddings/oleObject91.bin"/><Relationship Id="rId4" Type="http://schemas.openxmlformats.org/officeDocument/2006/relationships/image" Target="../media/image2.wmf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9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image" Target="../media/image77.png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7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2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image" Target="../media/image2.wmf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7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0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0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8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2.e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9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88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1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2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0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9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12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11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1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4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2.wmf"/><Relationship Id="rId9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14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1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43.bin"/><Relationship Id="rId21" Type="http://schemas.openxmlformats.org/officeDocument/2006/relationships/oleObject" Target="../embeddings/oleObject152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20" Type="http://schemas.openxmlformats.org/officeDocument/2006/relationships/image" Target="../media/image125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47.bin"/><Relationship Id="rId24" Type="http://schemas.openxmlformats.org/officeDocument/2006/relationships/image" Target="../media/image127.wmf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23" Type="http://schemas.openxmlformats.org/officeDocument/2006/relationships/oleObject" Target="../embeddings/oleObject153.bin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22.wmf"/><Relationship Id="rId22" Type="http://schemas.openxmlformats.org/officeDocument/2006/relationships/image" Target="../media/image12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10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2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3" Type="http://schemas.openxmlformats.org/officeDocument/2006/relationships/image" Target="../media/image77.png"/><Relationship Id="rId7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63.bin"/><Relationship Id="rId5" Type="http://schemas.openxmlformats.org/officeDocument/2006/relationships/image" Target="../media/image131.wmf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3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3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3" Type="http://schemas.openxmlformats.org/officeDocument/2006/relationships/image" Target="../media/image138.png"/><Relationship Id="rId7" Type="http://schemas.openxmlformats.org/officeDocument/2006/relationships/image" Target="../media/image136.wmf"/><Relationship Id="rId12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37.wmf"/><Relationship Id="rId5" Type="http://schemas.openxmlformats.org/officeDocument/2006/relationships/image" Target="../media/image135.wmf"/><Relationship Id="rId10" Type="http://schemas.openxmlformats.org/officeDocument/2006/relationships/oleObject" Target="../embeddings/oleObject169.bin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6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jpeg"/><Relationship Id="rId2" Type="http://schemas.openxmlformats.org/officeDocument/2006/relationships/image" Target="../media/image13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148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wmf"/><Relationship Id="rId20" Type="http://schemas.openxmlformats.org/officeDocument/2006/relationships/image" Target="../media/image149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179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4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85.bin"/><Relationship Id="rId18" Type="http://schemas.openxmlformats.org/officeDocument/2006/relationships/image" Target="../media/image152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1.wmf"/><Relationship Id="rId20" Type="http://schemas.openxmlformats.org/officeDocument/2006/relationships/image" Target="../media/image7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88.bin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5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94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1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10" Type="http://schemas.openxmlformats.org/officeDocument/2006/relationships/image" Target="../media/image143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4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image" Target="../media/image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image" Target="../media/image3.wmf"/><Relationship Id="rId5" Type="http://schemas.openxmlformats.org/officeDocument/2006/relationships/oleObject" Target="../embeddings/oleObject20.bin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5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9.wmf"/><Relationship Id="rId20" Type="http://schemas.openxmlformats.org/officeDocument/2006/relationships/image" Target="../media/image156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204.bin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152.wmf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164.emf"/><Relationship Id="rId26" Type="http://schemas.openxmlformats.org/officeDocument/2006/relationships/image" Target="../media/image168.emf"/><Relationship Id="rId39" Type="http://schemas.openxmlformats.org/officeDocument/2006/relationships/image" Target="../media/image174.emf"/><Relationship Id="rId21" Type="http://schemas.openxmlformats.org/officeDocument/2006/relationships/oleObject" Target="../embeddings/oleObject214.bin"/><Relationship Id="rId34" Type="http://schemas.openxmlformats.org/officeDocument/2006/relationships/oleObject" Target="../embeddings/oleObject220.bin"/><Relationship Id="rId42" Type="http://schemas.openxmlformats.org/officeDocument/2006/relationships/oleObject" Target="../embeddings/oleObject224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3.emf"/><Relationship Id="rId20" Type="http://schemas.openxmlformats.org/officeDocument/2006/relationships/image" Target="../media/image165.emf"/><Relationship Id="rId29" Type="http://schemas.openxmlformats.org/officeDocument/2006/relationships/oleObject" Target="../embeddings/oleObject218.bin"/><Relationship Id="rId41" Type="http://schemas.openxmlformats.org/officeDocument/2006/relationships/image" Target="../media/image175.e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58.emf"/><Relationship Id="rId11" Type="http://schemas.openxmlformats.org/officeDocument/2006/relationships/oleObject" Target="../embeddings/oleObject209.bin"/><Relationship Id="rId24" Type="http://schemas.openxmlformats.org/officeDocument/2006/relationships/image" Target="../media/image167.emf"/><Relationship Id="rId32" Type="http://schemas.openxmlformats.org/officeDocument/2006/relationships/oleObject" Target="../embeddings/oleObject219.bin"/><Relationship Id="rId37" Type="http://schemas.openxmlformats.org/officeDocument/2006/relationships/image" Target="../media/image173.emf"/><Relationship Id="rId40" Type="http://schemas.openxmlformats.org/officeDocument/2006/relationships/oleObject" Target="../embeddings/oleObject223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23" Type="http://schemas.openxmlformats.org/officeDocument/2006/relationships/oleObject" Target="../embeddings/oleObject215.bin"/><Relationship Id="rId28" Type="http://schemas.openxmlformats.org/officeDocument/2006/relationships/image" Target="../media/image169.emf"/><Relationship Id="rId36" Type="http://schemas.openxmlformats.org/officeDocument/2006/relationships/oleObject" Target="../embeddings/oleObject221.bin"/><Relationship Id="rId10" Type="http://schemas.openxmlformats.org/officeDocument/2006/relationships/image" Target="../media/image160.emf"/><Relationship Id="rId19" Type="http://schemas.openxmlformats.org/officeDocument/2006/relationships/oleObject" Target="../embeddings/oleObject213.bin"/><Relationship Id="rId31" Type="http://schemas.openxmlformats.org/officeDocument/2006/relationships/image" Target="../media/image177.png"/><Relationship Id="rId44" Type="http://schemas.openxmlformats.org/officeDocument/2006/relationships/image" Target="../media/image178.png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162.emf"/><Relationship Id="rId22" Type="http://schemas.openxmlformats.org/officeDocument/2006/relationships/image" Target="../media/image166.emf"/><Relationship Id="rId27" Type="http://schemas.openxmlformats.org/officeDocument/2006/relationships/oleObject" Target="../embeddings/oleObject217.bin"/><Relationship Id="rId30" Type="http://schemas.openxmlformats.org/officeDocument/2006/relationships/image" Target="../media/image170.emf"/><Relationship Id="rId35" Type="http://schemas.openxmlformats.org/officeDocument/2006/relationships/image" Target="../media/image172.emf"/><Relationship Id="rId43" Type="http://schemas.openxmlformats.org/officeDocument/2006/relationships/image" Target="../media/image176.emf"/><Relationship Id="rId8" Type="http://schemas.openxmlformats.org/officeDocument/2006/relationships/image" Target="../media/image159.emf"/><Relationship Id="rId3" Type="http://schemas.openxmlformats.org/officeDocument/2006/relationships/oleObject" Target="../embeddings/oleObject205.bin"/><Relationship Id="rId12" Type="http://schemas.openxmlformats.org/officeDocument/2006/relationships/image" Target="../media/image161.emf"/><Relationship Id="rId17" Type="http://schemas.openxmlformats.org/officeDocument/2006/relationships/oleObject" Target="../embeddings/oleObject212.bin"/><Relationship Id="rId25" Type="http://schemas.openxmlformats.org/officeDocument/2006/relationships/oleObject" Target="../embeddings/oleObject216.bin"/><Relationship Id="rId33" Type="http://schemas.openxmlformats.org/officeDocument/2006/relationships/image" Target="../media/image171.emf"/><Relationship Id="rId38" Type="http://schemas.openxmlformats.org/officeDocument/2006/relationships/oleObject" Target="../embeddings/oleObject22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0.wmf"/><Relationship Id="rId2" Type="http://schemas.openxmlformats.org/officeDocument/2006/relationships/video" Target="file:///C:\Documents%20and%20Settings\Administrator\&#26700;&#38754;\&#31532;11&#31456;%20&#20809;&#23398;\taiowen1.avi" TargetMode="Externa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26.bin"/><Relationship Id="rId5" Type="http://schemas.openxmlformats.org/officeDocument/2006/relationships/image" Target="../media/image179.wmf"/><Relationship Id="rId4" Type="http://schemas.openxmlformats.org/officeDocument/2006/relationships/oleObject" Target="../embeddings/oleObject22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232.bin"/><Relationship Id="rId18" Type="http://schemas.openxmlformats.org/officeDocument/2006/relationships/image" Target="../media/image151.wmf"/><Relationship Id="rId26" Type="http://schemas.openxmlformats.org/officeDocument/2006/relationships/image" Target="../media/image186.wmf"/><Relationship Id="rId3" Type="http://schemas.openxmlformats.org/officeDocument/2006/relationships/oleObject" Target="../embeddings/oleObject227.bin"/><Relationship Id="rId21" Type="http://schemas.openxmlformats.org/officeDocument/2006/relationships/oleObject" Target="../embeddings/oleObject236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234.bin"/><Relationship Id="rId25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9.wmf"/><Relationship Id="rId20" Type="http://schemas.openxmlformats.org/officeDocument/2006/relationships/image" Target="../media/image184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231.bin"/><Relationship Id="rId24" Type="http://schemas.openxmlformats.org/officeDocument/2006/relationships/image" Target="../media/image185.wmf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23" Type="http://schemas.openxmlformats.org/officeDocument/2006/relationships/oleObject" Target="../embeddings/oleObject237.bin"/><Relationship Id="rId28" Type="http://schemas.openxmlformats.org/officeDocument/2006/relationships/image" Target="../media/image187.wmf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235.bin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152.wmf"/><Relationship Id="rId22" Type="http://schemas.openxmlformats.org/officeDocument/2006/relationships/image" Target="../media/image137.wmf"/><Relationship Id="rId27" Type="http://schemas.openxmlformats.org/officeDocument/2006/relationships/oleObject" Target="../embeddings/oleObject23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1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0" Type="http://schemas.openxmlformats.org/officeDocument/2006/relationships/image" Target="../media/image191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24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6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4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43.bin"/><Relationship Id="rId18" Type="http://schemas.openxmlformats.org/officeDocument/2006/relationships/oleObject" Target="../embeddings/oleObject46.bin"/><Relationship Id="rId26" Type="http://schemas.openxmlformats.org/officeDocument/2006/relationships/image" Target="../media/image36.png"/><Relationship Id="rId3" Type="http://schemas.openxmlformats.org/officeDocument/2006/relationships/oleObject" Target="../embeddings/oleObject38.bin"/><Relationship Id="rId21" Type="http://schemas.openxmlformats.org/officeDocument/2006/relationships/image" Target="../media/image33.w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45.bin"/><Relationship Id="rId25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oleObject" Target="../embeddings/oleObject4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2.bin"/><Relationship Id="rId24" Type="http://schemas.openxmlformats.org/officeDocument/2006/relationships/oleObject" Target="../embeddings/oleObject49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image" Target="../media/image34.wmf"/><Relationship Id="rId10" Type="http://schemas.openxmlformats.org/officeDocument/2006/relationships/image" Target="../media/image21.wmf"/><Relationship Id="rId19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4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9.png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34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57.bin"/><Relationship Id="rId18" Type="http://schemas.openxmlformats.org/officeDocument/2006/relationships/oleObject" Target="../embeddings/oleObject60.bin"/><Relationship Id="rId3" Type="http://schemas.openxmlformats.org/officeDocument/2006/relationships/oleObject" Target="../embeddings/oleObject52.bin"/><Relationship Id="rId21" Type="http://schemas.openxmlformats.org/officeDocument/2006/relationships/image" Target="../media/image41.wmf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59.bin"/><Relationship Id="rId25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20" Type="http://schemas.openxmlformats.org/officeDocument/2006/relationships/oleObject" Target="../embeddings/oleObject6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56.bin"/><Relationship Id="rId24" Type="http://schemas.openxmlformats.org/officeDocument/2006/relationships/oleObject" Target="../embeddings/oleObject63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image" Target="../media/image42.wmf"/><Relationship Id="rId10" Type="http://schemas.openxmlformats.org/officeDocument/2006/relationships/image" Target="../media/image21.wmf"/><Relationship Id="rId19" Type="http://schemas.openxmlformats.org/officeDocument/2006/relationships/image" Target="../media/image40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6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  <a:ea typeface="黑体" pitchFamily="49" charset="-122"/>
              </a:rPr>
              <a:t>11-4   </a:t>
            </a:r>
            <a:r>
              <a:rPr lang="zh-CN" altLang="en-US" dirty="0">
                <a:solidFill>
                  <a:schemeClr val="bg2"/>
                </a:solidFill>
                <a:ea typeface="黑体" pitchFamily="49" charset="-122"/>
              </a:rPr>
              <a:t>劈 尖     牛顿环               </a:t>
            </a:r>
            <a:r>
              <a:rPr lang="zh-CN" altLang="zh-CN" dirty="0">
                <a:solidFill>
                  <a:schemeClr val="bg2"/>
                </a:solidFill>
                <a:ea typeface="黑体" pitchFamily="49" charset="-122"/>
              </a:rPr>
              <a:t>迈克耳孙干涉仪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0" name="Rectangle 4">
            <a:extLst>
              <a:ext uri="{FF2B5EF4-FFF2-40B4-BE49-F238E27FC236}">
                <a16:creationId xmlns:a16="http://schemas.microsoft.com/office/drawing/2014/main" id="{9D86BA8D-7E17-4715-8404-9FA6B19F7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56" y="564691"/>
            <a:ext cx="8010758" cy="188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思考题</a:t>
            </a:r>
            <a:r>
              <a:rPr kumimoji="1" lang="zh-CN" altLang="en-US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zh-CN" altLang="en-US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若劈的上表面向上平移</a:t>
            </a:r>
            <a:r>
              <a:rPr kumimoji="1" lang="en-US" altLang="zh-CN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kumimoji="1" lang="en-US" altLang="zh-CN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a);(2)</a:t>
            </a:r>
            <a:r>
              <a:rPr kumimoji="1" lang="zh-CN" altLang="en-US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若劈尖角</a:t>
            </a:r>
            <a:r>
              <a:rPr kumimoji="1" lang="el-GR" altLang="zh-CN" sz="2800" i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θ</a:t>
            </a:r>
            <a:r>
              <a:rPr kumimoji="1" lang="zh-CN" altLang="en-US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减小</a:t>
            </a:r>
            <a:r>
              <a:rPr kumimoji="1" lang="en-US" altLang="zh-CN" dirty="0">
                <a:solidFill>
                  <a:srgbClr val="000066"/>
                </a:solidFill>
              </a:rPr>
              <a:t>(</a:t>
            </a:r>
            <a:r>
              <a:rPr kumimoji="1" lang="zh-CN" altLang="en-US" dirty="0">
                <a:solidFill>
                  <a:srgbClr val="000066"/>
                </a:solidFill>
              </a:rPr>
              <a:t>图</a:t>
            </a:r>
            <a:r>
              <a:rPr kumimoji="1" lang="en-US" altLang="zh-CN" dirty="0">
                <a:solidFill>
                  <a:srgbClr val="000066"/>
                </a:solidFill>
              </a:rPr>
              <a:t>b)</a:t>
            </a:r>
            <a:r>
              <a:rPr kumimoji="1" lang="en-US" altLang="zh-CN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;(3)</a:t>
            </a:r>
            <a:r>
              <a:rPr kumimoji="1" lang="zh-CN" altLang="en-US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若劈的上表面向右平移</a:t>
            </a:r>
            <a:r>
              <a:rPr kumimoji="1" lang="en-US" altLang="zh-CN" dirty="0">
                <a:solidFill>
                  <a:srgbClr val="000066"/>
                </a:solidFill>
              </a:rPr>
              <a:t>(</a:t>
            </a:r>
            <a:r>
              <a:rPr kumimoji="1" lang="zh-CN" altLang="en-US" dirty="0">
                <a:solidFill>
                  <a:srgbClr val="000066"/>
                </a:solidFill>
              </a:rPr>
              <a:t>图</a:t>
            </a:r>
            <a:r>
              <a:rPr kumimoji="1" lang="en-US" altLang="zh-CN" dirty="0">
                <a:solidFill>
                  <a:srgbClr val="000066"/>
                </a:solidFill>
              </a:rPr>
              <a:t>c),</a:t>
            </a:r>
            <a:r>
              <a:rPr kumimoji="1" lang="zh-CN" altLang="en-US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干涉条纹如何变化</a:t>
            </a:r>
            <a:r>
              <a:rPr kumimoji="1" lang="en-US" altLang="zh-CN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?</a:t>
            </a:r>
            <a:endParaRPr kumimoji="1" lang="en-US" altLang="zh-CN" dirty="0">
              <a:solidFill>
                <a:srgbClr val="000066"/>
              </a:solidFill>
            </a:endParaRPr>
          </a:p>
        </p:txBody>
      </p:sp>
      <p:pic>
        <p:nvPicPr>
          <p:cNvPr id="720902" name="Picture 6">
            <a:extLst>
              <a:ext uri="{FF2B5EF4-FFF2-40B4-BE49-F238E27FC236}">
                <a16:creationId xmlns:a16="http://schemas.microsoft.com/office/drawing/2014/main" id="{64D00285-EF22-49AE-9555-07B6815E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26" y="2706970"/>
            <a:ext cx="1931987" cy="21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903" name="Picture 7">
            <a:extLst>
              <a:ext uri="{FF2B5EF4-FFF2-40B4-BE49-F238E27FC236}">
                <a16:creationId xmlns:a16="http://schemas.microsoft.com/office/drawing/2014/main" id="{FBDFC6A9-47D2-4432-97EE-89EC1C31D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96257"/>
            <a:ext cx="2663825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904" name="Picture 8">
            <a:extLst>
              <a:ext uri="{FF2B5EF4-FFF2-40B4-BE49-F238E27FC236}">
                <a16:creationId xmlns:a16="http://schemas.microsoft.com/office/drawing/2014/main" id="{F91E3CEE-E8B5-4F7A-B57A-A3060A1FE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988344"/>
            <a:ext cx="216058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2">
            <a:extLst>
              <a:ext uri="{FF2B5EF4-FFF2-40B4-BE49-F238E27FC236}">
                <a16:creationId xmlns:a16="http://schemas.microsoft.com/office/drawing/2014/main" id="{993BB6B7-D747-492C-8070-A5171A8A3068}"/>
              </a:ext>
            </a:extLst>
          </p:cNvPr>
          <p:cNvGrpSpPr>
            <a:grpSpLocks/>
          </p:cNvGrpSpPr>
          <p:nvPr/>
        </p:nvGrpSpPr>
        <p:grpSpPr bwMode="auto">
          <a:xfrm>
            <a:off x="1013897" y="1988840"/>
            <a:ext cx="7459717" cy="4359961"/>
            <a:chOff x="0" y="182"/>
            <a:chExt cx="4763" cy="3196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908F6B88-0834-4115-9C13-715750524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2513"/>
              <a:ext cx="4445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宋体" pitchFamily="2" charset="-122"/>
                  <a:ea typeface="宋体" pitchFamily="2" charset="-122"/>
                </a:rPr>
                <a:t>当劈尖上表面向上</a:t>
              </a:r>
              <a:r>
                <a:rPr lang="en-US" altLang="zh-CN" sz="2800" b="1" dirty="0">
                  <a:latin typeface="宋体" pitchFamily="2" charset="-122"/>
                  <a:ea typeface="宋体" pitchFamily="2" charset="-122"/>
                </a:rPr>
                <a:t>(</a:t>
              </a:r>
              <a:r>
                <a:rPr lang="zh-CN" altLang="en-US" sz="2800" b="1" dirty="0">
                  <a:latin typeface="宋体" pitchFamily="2" charset="-122"/>
                  <a:ea typeface="宋体" pitchFamily="2" charset="-122"/>
                </a:rPr>
                <a:t>或向下</a:t>
              </a:r>
              <a:r>
                <a:rPr lang="en-US" altLang="zh-CN" sz="2800" b="1" dirty="0">
                  <a:latin typeface="宋体" pitchFamily="2" charset="-122"/>
                  <a:ea typeface="宋体" pitchFamily="2" charset="-122"/>
                </a:rPr>
                <a:t>)</a:t>
              </a:r>
              <a:r>
                <a:rPr lang="zh-CN" altLang="en-US" sz="2800" b="1" dirty="0">
                  <a:latin typeface="宋体" pitchFamily="2" charset="-122"/>
                  <a:ea typeface="宋体" pitchFamily="2" charset="-122"/>
                </a:rPr>
                <a:t>移动   </a:t>
              </a:r>
              <a:r>
                <a:rPr lang="zh-CN" altLang="en-US" sz="2800" b="1" dirty="0">
                  <a:latin typeface="宋体" pitchFamily="2" charset="-122"/>
                </a:rPr>
                <a:t>，</a:t>
              </a:r>
            </a:p>
            <a:p>
              <a:endParaRPr lang="zh-CN" altLang="en-US" sz="2800" b="1" dirty="0">
                <a:latin typeface="宋体" pitchFamily="2" charset="-122"/>
              </a:endParaRPr>
            </a:p>
            <a:p>
              <a:r>
                <a:rPr lang="zh-CN" altLang="en-US" sz="2800" b="1" dirty="0">
                  <a:latin typeface="宋体" pitchFamily="2" charset="-122"/>
                  <a:ea typeface="宋体" pitchFamily="2" charset="-122"/>
                </a:rPr>
                <a:t>条纹向棱边（远离棱边）移动一条</a:t>
              </a:r>
            </a:p>
          </p:txBody>
        </p:sp>
        <p:graphicFrame>
          <p:nvGraphicFramePr>
            <p:cNvPr id="9" name="Object 4">
              <a:extLst>
                <a:ext uri="{FF2B5EF4-FFF2-40B4-BE49-F238E27FC236}">
                  <a16:creationId xmlns:a16="http://schemas.microsoft.com/office/drawing/2014/main" id="{1A01F2CD-9438-4034-A054-EBBDD9779F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0569795"/>
                </p:ext>
              </p:extLst>
            </p:nvPr>
          </p:nvGraphicFramePr>
          <p:xfrm>
            <a:off x="3538" y="2352"/>
            <a:ext cx="316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22" r:id="rId6" imgW="228818" imgH="393846" progId="Equation.3">
                    <p:embed/>
                  </p:oleObj>
                </mc:Choice>
                <mc:Fallback>
                  <p:oleObj r:id="rId6" imgW="228818" imgH="393846" progId="Equation.3">
                    <p:embed/>
                    <p:pic>
                      <p:nvPicPr>
                        <p:cNvPr id="819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" y="2352"/>
                          <a:ext cx="316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2C0987EB-F5BD-415E-A044-C8BA0BA68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82"/>
              <a:ext cx="2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800" b="1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00113" y="1052513"/>
            <a:ext cx="7488237" cy="1517650"/>
            <a:chOff x="0" y="0"/>
            <a:chExt cx="4717" cy="956"/>
          </a:xfrm>
        </p:grpSpPr>
        <p:sp>
          <p:nvSpPr>
            <p:cNvPr id="8195" name="Text Box 3"/>
            <p:cNvSpPr txBox="1">
              <a:spLocks noChangeArrowheads="1"/>
            </p:cNvSpPr>
            <p:nvPr/>
          </p:nvSpPr>
          <p:spPr bwMode="auto">
            <a:xfrm>
              <a:off x="272" y="91"/>
              <a:ext cx="4445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宋体" pitchFamily="2" charset="-122"/>
                  <a:ea typeface="宋体" pitchFamily="2" charset="-122"/>
                </a:rPr>
                <a:t>当劈尖上表面向上</a:t>
              </a:r>
              <a:r>
                <a:rPr lang="en-US" altLang="zh-CN" sz="2800" b="1" dirty="0">
                  <a:latin typeface="宋体" pitchFamily="2" charset="-122"/>
                  <a:ea typeface="宋体" pitchFamily="2" charset="-122"/>
                </a:rPr>
                <a:t>(</a:t>
              </a:r>
              <a:r>
                <a:rPr lang="zh-CN" altLang="en-US" sz="2800" b="1" dirty="0">
                  <a:latin typeface="宋体" pitchFamily="2" charset="-122"/>
                  <a:ea typeface="宋体" pitchFamily="2" charset="-122"/>
                </a:rPr>
                <a:t>或向下</a:t>
              </a:r>
              <a:r>
                <a:rPr lang="en-US" altLang="zh-CN" sz="2800" b="1" dirty="0">
                  <a:latin typeface="宋体" pitchFamily="2" charset="-122"/>
                  <a:ea typeface="宋体" pitchFamily="2" charset="-122"/>
                </a:rPr>
                <a:t>)</a:t>
              </a:r>
              <a:r>
                <a:rPr lang="zh-CN" altLang="en-US" sz="2800" b="1" dirty="0">
                  <a:latin typeface="宋体" pitchFamily="2" charset="-122"/>
                  <a:ea typeface="宋体" pitchFamily="2" charset="-122"/>
                </a:rPr>
                <a:t>移动   </a:t>
              </a:r>
              <a:r>
                <a:rPr lang="zh-CN" altLang="en-US" sz="2800" b="1" dirty="0">
                  <a:latin typeface="宋体" pitchFamily="2" charset="-122"/>
                </a:rPr>
                <a:t>，</a:t>
              </a:r>
            </a:p>
            <a:p>
              <a:endParaRPr lang="zh-CN" altLang="en-US" sz="2800" b="1" dirty="0">
                <a:latin typeface="宋体" pitchFamily="2" charset="-122"/>
              </a:endParaRPr>
            </a:p>
            <a:p>
              <a:r>
                <a:rPr lang="zh-CN" altLang="en-US" sz="2800" b="1" dirty="0">
                  <a:latin typeface="宋体" pitchFamily="2" charset="-122"/>
                  <a:ea typeface="宋体" pitchFamily="2" charset="-122"/>
                </a:rPr>
                <a:t>条纹向棱边（远离棱边）移动一条</a:t>
              </a:r>
            </a:p>
          </p:txBody>
        </p:sp>
        <p:graphicFrame>
          <p:nvGraphicFramePr>
            <p:cNvPr id="8196" name="Object 4"/>
            <p:cNvGraphicFramePr>
              <a:graphicFrameLocks noChangeAspect="1"/>
            </p:cNvGraphicFramePr>
            <p:nvPr/>
          </p:nvGraphicFramePr>
          <p:xfrm>
            <a:off x="3492" y="0"/>
            <a:ext cx="316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01" r:id="rId3" imgW="228818" imgH="393846" progId="Equation.3">
                    <p:embed/>
                  </p:oleObj>
                </mc:Choice>
                <mc:Fallback>
                  <p:oleObj r:id="rId3" imgW="228818" imgH="393846" progId="Equation.3">
                    <p:embed/>
                    <p:pic>
                      <p:nvPicPr>
                        <p:cNvPr id="819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" y="0"/>
                          <a:ext cx="316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0" y="182"/>
              <a:ext cx="2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800" b="1"/>
            </a:p>
          </p:txBody>
        </p:sp>
      </p:grpSp>
      <p:grpSp>
        <p:nvGrpSpPr>
          <p:cNvPr id="3" name="Group 6"/>
          <p:cNvGrpSpPr>
            <a:grpSpLocks noChangeAspect="1"/>
          </p:cNvGrpSpPr>
          <p:nvPr/>
        </p:nvGrpSpPr>
        <p:grpSpPr bwMode="auto">
          <a:xfrm>
            <a:off x="684213" y="2997200"/>
            <a:ext cx="3570287" cy="2646363"/>
            <a:chOff x="0" y="0"/>
            <a:chExt cx="2249" cy="1667"/>
          </a:xfrm>
        </p:grpSpPr>
        <p:pic>
          <p:nvPicPr>
            <p:cNvPr id="8199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0"/>
              <a:ext cx="2249" cy="1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8200" name="Object 8"/>
            <p:cNvGraphicFramePr>
              <a:graphicFrameLocks noChangeAspect="1"/>
            </p:cNvGraphicFramePr>
            <p:nvPr/>
          </p:nvGraphicFramePr>
          <p:xfrm>
            <a:off x="1905" y="636"/>
            <a:ext cx="26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02" r:id="rId6" imgW="177809" imgH="228521" progId="Equation.3">
                    <p:embed/>
                  </p:oleObj>
                </mc:Choice>
                <mc:Fallback>
                  <p:oleObj r:id="rId6" imgW="177809" imgH="228521" progId="Equation.3">
                    <p:embed/>
                    <p:pic>
                      <p:nvPicPr>
                        <p:cNvPr id="820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" y="636"/>
                          <a:ext cx="268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>
            <a:grpSpLocks noChangeAspect="1"/>
          </p:cNvGrpSpPr>
          <p:nvPr/>
        </p:nvGrpSpPr>
        <p:grpSpPr bwMode="auto">
          <a:xfrm>
            <a:off x="4932363" y="3070225"/>
            <a:ext cx="3673475" cy="2589213"/>
            <a:chOff x="0" y="0"/>
            <a:chExt cx="2314" cy="1631"/>
          </a:xfrm>
        </p:grpSpPr>
        <p:pic>
          <p:nvPicPr>
            <p:cNvPr id="8202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0" y="0"/>
              <a:ext cx="2314" cy="1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8203" name="Object 11"/>
            <p:cNvGraphicFramePr>
              <a:graphicFrameLocks noChangeAspect="1"/>
            </p:cNvGraphicFramePr>
            <p:nvPr/>
          </p:nvGraphicFramePr>
          <p:xfrm>
            <a:off x="726" y="726"/>
            <a:ext cx="26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03" r:id="rId9" imgW="177809" imgH="228521" progId="Equation.3">
                    <p:embed/>
                  </p:oleObj>
                </mc:Choice>
                <mc:Fallback>
                  <p:oleObj r:id="rId9" imgW="177809" imgH="228521" progId="Equation.3">
                    <p:embed/>
                    <p:pic>
                      <p:nvPicPr>
                        <p:cNvPr id="820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" y="726"/>
                          <a:ext cx="268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142976" y="142852"/>
            <a:ext cx="480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3200" b="1" dirty="0">
                <a:solidFill>
                  <a:srgbClr val="070000"/>
                </a:solidFill>
                <a:latin typeface="宋体" pitchFamily="2" charset="-122"/>
              </a:rPr>
              <a:t> 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(</a:t>
            </a:r>
            <a:r>
              <a:rPr lang="en-US" altLang="zh-CN" sz="3200" b="1" dirty="0">
                <a:solidFill>
                  <a:srgbClr val="CC0000"/>
                </a:solidFill>
                <a:latin typeface="Times New Roman" pitchFamily="18" charset="0"/>
              </a:rPr>
              <a:t>5 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)</a:t>
            </a:r>
            <a:r>
              <a:rPr lang="zh-CN" altLang="en-US" sz="3200" b="1" dirty="0">
                <a:solidFill>
                  <a:srgbClr val="070000"/>
                </a:solidFill>
                <a:latin typeface="宋体" pitchFamily="2" charset="-122"/>
                <a:ea typeface="宋体" pitchFamily="2" charset="-122"/>
              </a:rPr>
              <a:t>干涉条纹的移动</a:t>
            </a:r>
          </a:p>
        </p:txBody>
      </p:sp>
    </p:spTree>
    <p:extLst>
      <p:ext uri="{BB962C8B-B14F-4D97-AF65-F5344CB8AC3E}">
        <p14:creationId xmlns:p14="http://schemas.microsoft.com/office/powerpoint/2010/main" val="3378135570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8382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Times New Roman" pitchFamily="18" charset="0"/>
              </a:rPr>
              <a:t>       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例 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3200" b="1" dirty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3200" b="1" dirty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波长为</a:t>
            </a:r>
            <a:r>
              <a:rPr lang="en-US" altLang="zh-CN" sz="3200" dirty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680 nm</a:t>
            </a:r>
            <a:r>
              <a:rPr lang="zh-CN" altLang="en-US" sz="3200" b="1" dirty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的平行光照射到</a:t>
            </a:r>
            <a:r>
              <a:rPr lang="en-US" altLang="zh-CN" sz="3200" dirty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L=12</a:t>
            </a:r>
            <a:r>
              <a:rPr lang="en-US" altLang="zh-CN" sz="3200" b="1" dirty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dirty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cm</a:t>
            </a:r>
            <a:r>
              <a:rPr lang="zh-CN" altLang="en-US" sz="3200" b="1" dirty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长的两块玻璃片上，两玻璃片的一边相互接触 ，另一边被厚度</a:t>
            </a:r>
            <a:r>
              <a:rPr lang="zh-CN" altLang="en-US" sz="3200" dirty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Ｄ</a:t>
            </a:r>
            <a:r>
              <a:rPr lang="en-US" altLang="zh-CN" sz="3200" dirty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=0.048 mm</a:t>
            </a:r>
            <a:r>
              <a:rPr lang="zh-CN" altLang="en-US" sz="3200" b="1" dirty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的纸片隔开</a:t>
            </a:r>
            <a:r>
              <a:rPr lang="en-US" altLang="zh-CN" sz="3200" b="1" dirty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. </a:t>
            </a:r>
            <a:r>
              <a:rPr lang="zh-CN" altLang="en-US" sz="3200" b="1" dirty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试问在这</a:t>
            </a:r>
            <a:r>
              <a:rPr lang="en-US" altLang="zh-CN" sz="3200" dirty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12 cm</a:t>
            </a:r>
            <a:r>
              <a:rPr lang="zh-CN" altLang="en-US" sz="3200" b="1" dirty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长度内会呈现多少条暗条纹 </a:t>
            </a:r>
            <a:r>
              <a:rPr lang="en-US" altLang="zh-CN" sz="3200" b="1" dirty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?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219200" y="4144963"/>
            <a:ext cx="801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CC0000"/>
                </a:solidFill>
                <a:latin typeface="Times New Roman" pitchFamily="18" charset="0"/>
              </a:rPr>
              <a:t>解</a:t>
            </a:r>
            <a:endParaRPr lang="zh-CN" altLang="en-US" sz="3200" b="1">
              <a:solidFill>
                <a:srgbClr val="070000"/>
              </a:solidFill>
              <a:latin typeface="Times New Roman" pitchFamily="18" charset="0"/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2460625" y="3886200"/>
          <a:ext cx="37084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r:id="rId3" imgW="1206817" imgH="609917" progId="Equation.3">
                  <p:embed/>
                </p:oleObj>
              </mc:Choice>
              <mc:Fallback>
                <p:oleObj r:id="rId3" imgW="1206817" imgH="609917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3886200"/>
                        <a:ext cx="3708400" cy="174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079500" y="3979863"/>
          <a:ext cx="29337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r:id="rId3" imgW="1041265" imgH="393846" progId="Equation.3">
                  <p:embed/>
                </p:oleObj>
              </mc:Choice>
              <mc:Fallback>
                <p:oleObj r:id="rId3" imgW="1041265" imgH="393846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979863"/>
                        <a:ext cx="2933700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171575" y="2608263"/>
          <a:ext cx="375126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r:id="rId5" imgW="1307849" imgH="393846" progId="Equation.3">
                  <p:embed/>
                </p:oleObj>
              </mc:Choice>
              <mc:Fallback>
                <p:oleObj r:id="rId5" imgW="1307849" imgH="39384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2608263"/>
                        <a:ext cx="3751263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293813" y="1312863"/>
          <a:ext cx="7010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r:id="rId7" imgW="2221853" imgH="393846" progId="Equation.3">
                  <p:embed/>
                </p:oleObj>
              </mc:Choice>
              <mc:Fallback>
                <p:oleObj r:id="rId7" imgW="2221853" imgH="393846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1312863"/>
                        <a:ext cx="70104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143000" y="51816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共有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142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条暗纹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4213" y="1341438"/>
            <a:ext cx="3733800" cy="4876800"/>
            <a:chOff x="0" y="0"/>
            <a:chExt cx="2352" cy="31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2352" cy="3120"/>
              <a:chOff x="0" y="0"/>
              <a:chExt cx="2352" cy="3069"/>
            </a:xfrm>
          </p:grpSpPr>
          <p:sp>
            <p:nvSpPr>
              <p:cNvPr id="15364" name="Text Box 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352" cy="371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CC0000"/>
                    </a:solidFill>
                    <a:latin typeface="宋体" pitchFamily="2" charset="-122"/>
                  </a:rPr>
                  <a:t>(</a:t>
                </a:r>
                <a:r>
                  <a:rPr lang="en-US" altLang="zh-CN" sz="2800" b="1" dirty="0">
                    <a:solidFill>
                      <a:srgbClr val="CC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sz="3200" b="1" dirty="0">
                    <a:solidFill>
                      <a:srgbClr val="CC0000"/>
                    </a:solidFill>
                    <a:latin typeface="宋体" pitchFamily="2" charset="-122"/>
                  </a:rPr>
                  <a:t>)</a:t>
                </a:r>
                <a:r>
                  <a:rPr lang="zh-CN" altLang="en-US" sz="2800" b="1" dirty="0">
                    <a:solidFill>
                      <a:srgbClr val="070000"/>
                    </a:solidFill>
                    <a:latin typeface="宋体" pitchFamily="2" charset="-122"/>
                    <a:ea typeface="宋体" pitchFamily="2" charset="-122"/>
                  </a:rPr>
                  <a:t>干涉膨胀仪</a:t>
                </a:r>
              </a:p>
            </p:txBody>
          </p:sp>
          <p:sp>
            <p:nvSpPr>
              <p:cNvPr id="15365" name="Rectangle 5"/>
              <p:cNvSpPr>
                <a:spLocks noChangeArrowheads="1"/>
              </p:cNvSpPr>
              <p:nvPr/>
            </p:nvSpPr>
            <p:spPr bwMode="auto">
              <a:xfrm>
                <a:off x="0" y="333"/>
                <a:ext cx="2352" cy="27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384" y="754"/>
              <a:ext cx="1731" cy="103"/>
            </a:xfrm>
            <a:prstGeom prst="rect">
              <a:avLst/>
            </a:prstGeom>
            <a:solidFill>
              <a:srgbClr val="00FFCC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7" name="Rectangle 7" descr="深色下对角线"/>
            <p:cNvSpPr>
              <a:spLocks noChangeArrowheads="1"/>
            </p:cNvSpPr>
            <p:nvPr/>
          </p:nvSpPr>
          <p:spPr bwMode="auto">
            <a:xfrm>
              <a:off x="384" y="1817"/>
              <a:ext cx="1731" cy="103"/>
            </a:xfrm>
            <a:prstGeom prst="rect">
              <a:avLst/>
            </a:prstGeom>
            <a:pattFill prst="dkDnDiag">
              <a:fgClr>
                <a:srgbClr val="000099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8" name="Rectangle 8" descr="深色下对角线"/>
            <p:cNvSpPr>
              <a:spLocks noChangeArrowheads="1"/>
            </p:cNvSpPr>
            <p:nvPr/>
          </p:nvSpPr>
          <p:spPr bwMode="auto">
            <a:xfrm>
              <a:off x="517" y="857"/>
              <a:ext cx="200" cy="967"/>
            </a:xfrm>
            <a:prstGeom prst="rect">
              <a:avLst/>
            </a:prstGeom>
            <a:pattFill prst="dkDnDiag">
              <a:fgClr>
                <a:srgbClr val="0000CC"/>
              </a:fgClr>
              <a:bgClr>
                <a:schemeClr val="accent1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9" name="Rectangle 9" descr="深色下对角线"/>
            <p:cNvSpPr>
              <a:spLocks noChangeArrowheads="1"/>
            </p:cNvSpPr>
            <p:nvPr/>
          </p:nvSpPr>
          <p:spPr bwMode="auto">
            <a:xfrm>
              <a:off x="1782" y="857"/>
              <a:ext cx="200" cy="967"/>
            </a:xfrm>
            <a:prstGeom prst="rect">
              <a:avLst/>
            </a:prstGeom>
            <a:pattFill prst="dkDnDiag">
              <a:fgClr>
                <a:srgbClr val="0000CC"/>
              </a:fgClr>
              <a:bgClr>
                <a:schemeClr val="accent1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0" name="未知" descr="深色上对角线"/>
            <p:cNvSpPr>
              <a:spLocks/>
            </p:cNvSpPr>
            <p:nvPr/>
          </p:nvSpPr>
          <p:spPr bwMode="auto">
            <a:xfrm>
              <a:off x="912" y="960"/>
              <a:ext cx="665" cy="864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0" y="0"/>
                </a:cxn>
                <a:cxn ang="0">
                  <a:pos x="480" y="96"/>
                </a:cxn>
                <a:cxn ang="0">
                  <a:pos x="480" y="672"/>
                </a:cxn>
                <a:cxn ang="0">
                  <a:pos x="0" y="672"/>
                </a:cxn>
              </a:cxnLst>
              <a:rect l="0" t="0" r="r" b="b"/>
              <a:pathLst>
                <a:path w="480" h="672">
                  <a:moveTo>
                    <a:pt x="0" y="672"/>
                  </a:moveTo>
                  <a:lnTo>
                    <a:pt x="0" y="0"/>
                  </a:lnTo>
                  <a:lnTo>
                    <a:pt x="480" y="96"/>
                  </a:lnTo>
                  <a:lnTo>
                    <a:pt x="480" y="672"/>
                  </a:lnTo>
                  <a:lnTo>
                    <a:pt x="0" y="672"/>
                  </a:lnTo>
                  <a:close/>
                </a:path>
              </a:pathLst>
            </a:custGeom>
            <a:pattFill prst="dkUpDiag">
              <a:fgClr>
                <a:srgbClr val="CC9900"/>
              </a:fgClr>
              <a:bgClr>
                <a:srgbClr val="FFFF99"/>
              </a:bgClr>
            </a:pattFill>
            <a:ln w="952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 flipH="1">
              <a:off x="184" y="1824"/>
              <a:ext cx="733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336" y="960"/>
              <a:ext cx="0" cy="864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3" name="Object 13"/>
            <p:cNvGraphicFramePr>
              <a:graphicFrameLocks noChangeAspect="1"/>
            </p:cNvGraphicFramePr>
            <p:nvPr/>
          </p:nvGraphicFramePr>
          <p:xfrm>
            <a:off x="88" y="1220"/>
            <a:ext cx="29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6" r:id="rId3" imgW="177809" imgH="329945" progId="Equation.3">
                    <p:embed/>
                  </p:oleObj>
                </mc:Choice>
                <mc:Fallback>
                  <p:oleObj r:id="rId3" imgW="177809" imgH="329945" progId="Equation.3">
                    <p:embed/>
                    <p:pic>
                      <p:nvPicPr>
                        <p:cNvPr id="0" name="Picture 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" y="1220"/>
                          <a:ext cx="296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1056" y="428"/>
              <a:ext cx="288" cy="244"/>
              <a:chOff x="0" y="0"/>
              <a:chExt cx="288" cy="336"/>
            </a:xfrm>
          </p:grpSpPr>
          <p:sp>
            <p:nvSpPr>
              <p:cNvPr id="15375" name="Rectangl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6" name="AutoShape 16"/>
              <p:cNvSpPr>
                <a:spLocks noChangeArrowheads="1"/>
              </p:cNvSpPr>
              <p:nvPr/>
            </p:nvSpPr>
            <p:spPr bwMode="auto">
              <a:xfrm>
                <a:off x="0" y="240"/>
                <a:ext cx="288" cy="96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2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2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377" name="Line 17"/>
          <p:cNvSpPr>
            <a:spLocks noChangeShapeType="1"/>
          </p:cNvSpPr>
          <p:nvPr/>
        </p:nvSpPr>
        <p:spPr bwMode="auto">
          <a:xfrm flipH="1">
            <a:off x="990600" y="2819400"/>
            <a:ext cx="1144588" cy="1588"/>
          </a:xfrm>
          <a:prstGeom prst="line">
            <a:avLst/>
          </a:prstGeom>
          <a:noFill/>
          <a:ln w="19050">
            <a:solidFill>
              <a:srgbClr val="FF0066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1214414" y="142852"/>
            <a:ext cx="464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劈尖干涉的应用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85800" y="2133600"/>
            <a:ext cx="2514600" cy="2057400"/>
            <a:chOff x="0" y="0"/>
            <a:chExt cx="1582" cy="1296"/>
          </a:xfrm>
        </p:grpSpPr>
        <p:sp>
          <p:nvSpPr>
            <p:cNvPr id="15380" name="未知" descr="深色上对角线"/>
            <p:cNvSpPr>
              <a:spLocks/>
            </p:cNvSpPr>
            <p:nvPr/>
          </p:nvSpPr>
          <p:spPr bwMode="auto">
            <a:xfrm>
              <a:off x="917" y="394"/>
              <a:ext cx="665" cy="902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0" y="0"/>
                </a:cxn>
                <a:cxn ang="0">
                  <a:pos x="480" y="96"/>
                </a:cxn>
                <a:cxn ang="0">
                  <a:pos x="480" y="672"/>
                </a:cxn>
                <a:cxn ang="0">
                  <a:pos x="0" y="672"/>
                </a:cxn>
              </a:cxnLst>
              <a:rect l="0" t="0" r="r" b="b"/>
              <a:pathLst>
                <a:path w="480" h="672">
                  <a:moveTo>
                    <a:pt x="0" y="672"/>
                  </a:moveTo>
                  <a:lnTo>
                    <a:pt x="0" y="0"/>
                  </a:lnTo>
                  <a:lnTo>
                    <a:pt x="480" y="96"/>
                  </a:lnTo>
                  <a:lnTo>
                    <a:pt x="480" y="672"/>
                  </a:lnTo>
                  <a:lnTo>
                    <a:pt x="0" y="672"/>
                  </a:ln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 flipH="1">
              <a:off x="184" y="432"/>
              <a:ext cx="733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 flipH="1">
              <a:off x="184" y="394"/>
              <a:ext cx="733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>
              <a:off x="336" y="0"/>
              <a:ext cx="0" cy="394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prstDash val="dash"/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84" name="Object 24"/>
            <p:cNvGraphicFramePr>
              <a:graphicFrameLocks noChangeAspect="1"/>
            </p:cNvGraphicFramePr>
            <p:nvPr/>
          </p:nvGraphicFramePr>
          <p:xfrm>
            <a:off x="0" y="76"/>
            <a:ext cx="33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7" r:id="rId5" imgW="279475" imgH="254097" progId="Equation.3">
                    <p:embed/>
                  </p:oleObj>
                </mc:Choice>
                <mc:Fallback>
                  <p:oleObj r:id="rId5" imgW="279475" imgH="254097" progId="Equation.3">
                    <p:embed/>
                    <p:pic>
                      <p:nvPicPr>
                        <p:cNvPr id="0" name="Picture 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76"/>
                          <a:ext cx="336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5" name="未知"/>
            <p:cNvSpPr>
              <a:spLocks/>
            </p:cNvSpPr>
            <p:nvPr/>
          </p:nvSpPr>
          <p:spPr bwMode="auto">
            <a:xfrm>
              <a:off x="1108" y="324"/>
              <a:ext cx="1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0" y="0"/>
                </a:cxn>
              </a:cxnLst>
              <a:rect l="0" t="0" r="r" b="b"/>
              <a:pathLst>
                <a:path w="1" h="144">
                  <a:moveTo>
                    <a:pt x="0" y="144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6" name="未知"/>
            <p:cNvSpPr>
              <a:spLocks/>
            </p:cNvSpPr>
            <p:nvPr/>
          </p:nvSpPr>
          <p:spPr bwMode="auto">
            <a:xfrm>
              <a:off x="1443" y="328"/>
              <a:ext cx="1" cy="167"/>
            </a:xfrm>
            <a:custGeom>
              <a:avLst/>
              <a:gdLst/>
              <a:ahLst/>
              <a:cxnLst>
                <a:cxn ang="0">
                  <a:pos x="0" y="167"/>
                </a:cxn>
                <a:cxn ang="0">
                  <a:pos x="1" y="0"/>
                </a:cxn>
              </a:cxnLst>
              <a:rect l="0" t="0" r="r" b="b"/>
              <a:pathLst>
                <a:path w="1" h="167">
                  <a:moveTo>
                    <a:pt x="0" y="167"/>
                  </a:moveTo>
                  <a:lnTo>
                    <a:pt x="1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87" name="Object 27"/>
          <p:cNvGraphicFramePr>
            <a:graphicFrameLocks noChangeAspect="1"/>
          </p:cNvGraphicFramePr>
          <p:nvPr/>
        </p:nvGraphicFramePr>
        <p:xfrm>
          <a:off x="5292725" y="1773238"/>
          <a:ext cx="16764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r:id="rId7" imgW="952404" imgH="609653" progId="Equation.3">
                  <p:embed/>
                </p:oleObj>
              </mc:Choice>
              <mc:Fallback>
                <p:oleObj r:id="rId7" imgW="952404" imgH="609653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773238"/>
                        <a:ext cx="1676400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676400" y="4419600"/>
            <a:ext cx="1524000" cy="1574800"/>
            <a:chOff x="0" y="0"/>
            <a:chExt cx="1008" cy="1008"/>
          </a:xfrm>
        </p:grpSpPr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357" y="1008"/>
              <a:ext cx="31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0" y="0"/>
              <a:ext cx="1008" cy="960"/>
              <a:chOff x="0" y="0"/>
              <a:chExt cx="1008" cy="960"/>
            </a:xfrm>
          </p:grpSpPr>
          <p:grpSp>
            <p:nvGrpSpPr>
              <p:cNvPr id="8" name="Group 31"/>
              <p:cNvGrpSpPr>
                <a:grpSpLocks/>
              </p:cNvGrpSpPr>
              <p:nvPr/>
            </p:nvGrpSpPr>
            <p:grpSpPr bwMode="auto">
              <a:xfrm>
                <a:off x="126" y="174"/>
                <a:ext cx="756" cy="611"/>
                <a:chOff x="0" y="0"/>
                <a:chExt cx="864" cy="432"/>
              </a:xfrm>
            </p:grpSpPr>
            <p:sp>
              <p:nvSpPr>
                <p:cNvPr id="15392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99">
                        <a:gamma/>
                        <a:shade val="2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3" name="Rectangle 33"/>
                <p:cNvSpPr>
                  <a:spLocks noChangeArrowheads="1"/>
                </p:cNvSpPr>
                <p:nvPr/>
              </p:nvSpPr>
              <p:spPr bwMode="auto">
                <a:xfrm>
                  <a:off x="96" y="0"/>
                  <a:ext cx="96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99">
                        <a:gamma/>
                        <a:shade val="2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4" name="Rectangle 34"/>
                <p:cNvSpPr>
                  <a:spLocks noChangeArrowheads="1"/>
                </p:cNvSpPr>
                <p:nvPr/>
              </p:nvSpPr>
              <p:spPr bwMode="auto">
                <a:xfrm>
                  <a:off x="192" y="0"/>
                  <a:ext cx="96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99">
                        <a:gamma/>
                        <a:shade val="2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5" name="Rectangle 35"/>
                <p:cNvSpPr>
                  <a:spLocks noChangeArrowheads="1"/>
                </p:cNvSpPr>
                <p:nvPr/>
              </p:nvSpPr>
              <p:spPr bwMode="auto">
                <a:xfrm>
                  <a:off x="288" y="0"/>
                  <a:ext cx="96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99">
                        <a:gamma/>
                        <a:shade val="2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6" name="Rectangle 36"/>
                <p:cNvSpPr>
                  <a:spLocks noChangeArrowheads="1"/>
                </p:cNvSpPr>
                <p:nvPr/>
              </p:nvSpPr>
              <p:spPr bwMode="auto">
                <a:xfrm>
                  <a:off x="384" y="0"/>
                  <a:ext cx="96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99">
                        <a:gamma/>
                        <a:shade val="2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7" name="Rectangle 37"/>
                <p:cNvSpPr>
                  <a:spLocks noChangeArrowheads="1"/>
                </p:cNvSpPr>
                <p:nvPr/>
              </p:nvSpPr>
              <p:spPr bwMode="auto">
                <a:xfrm>
                  <a:off x="480" y="0"/>
                  <a:ext cx="96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99">
                        <a:gamma/>
                        <a:shade val="2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8" name="Rectangle 38"/>
                <p:cNvSpPr>
                  <a:spLocks noChangeArrowheads="1"/>
                </p:cNvSpPr>
                <p:nvPr/>
              </p:nvSpPr>
              <p:spPr bwMode="auto">
                <a:xfrm>
                  <a:off x="576" y="0"/>
                  <a:ext cx="96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99">
                        <a:gamma/>
                        <a:shade val="2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9" name="Rectangle 39"/>
                <p:cNvSpPr>
                  <a:spLocks noChangeArrowheads="1"/>
                </p:cNvSpPr>
                <p:nvPr/>
              </p:nvSpPr>
              <p:spPr bwMode="auto">
                <a:xfrm>
                  <a:off x="672" y="0"/>
                  <a:ext cx="96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99">
                        <a:gamma/>
                        <a:shade val="2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0" name="Rectangle 40"/>
                <p:cNvSpPr>
                  <a:spLocks noChangeArrowheads="1"/>
                </p:cNvSpPr>
                <p:nvPr/>
              </p:nvSpPr>
              <p:spPr bwMode="auto">
                <a:xfrm>
                  <a:off x="768" y="0"/>
                  <a:ext cx="96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99">
                        <a:gamma/>
                        <a:shade val="2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401" name="Line 41"/>
              <p:cNvSpPr>
                <a:spLocks noChangeShapeType="1"/>
              </p:cNvSpPr>
              <p:nvPr/>
            </p:nvSpPr>
            <p:spPr bwMode="auto">
              <a:xfrm>
                <a:off x="221" y="523"/>
                <a:ext cx="59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2" name="Line 42"/>
              <p:cNvSpPr>
                <a:spLocks noChangeShapeType="1"/>
              </p:cNvSpPr>
              <p:nvPr/>
            </p:nvSpPr>
            <p:spPr bwMode="auto">
              <a:xfrm flipV="1">
                <a:off x="504" y="320"/>
                <a:ext cx="0" cy="40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3" name="AutoShape 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8" cy="960"/>
              </a:xfrm>
              <a:custGeom>
                <a:avLst/>
                <a:gdLst>
                  <a:gd name="G0" fmla="+- 4221 0 0"/>
                  <a:gd name="G1" fmla="+- 21600 0 4221"/>
                  <a:gd name="G2" fmla="+- 21600 0 422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4221" y="10800"/>
                    </a:moveTo>
                    <a:cubicBezTo>
                      <a:pt x="4221" y="14433"/>
                      <a:pt x="7167" y="17379"/>
                      <a:pt x="10800" y="17379"/>
                    </a:cubicBezTo>
                    <a:cubicBezTo>
                      <a:pt x="14433" y="17379"/>
                      <a:pt x="17379" y="14433"/>
                      <a:pt x="17379" y="10800"/>
                    </a:cubicBezTo>
                    <a:cubicBezTo>
                      <a:pt x="17379" y="7167"/>
                      <a:pt x="14433" y="4221"/>
                      <a:pt x="10800" y="4221"/>
                    </a:cubicBezTo>
                    <a:cubicBezTo>
                      <a:pt x="7167" y="4221"/>
                      <a:pt x="4221" y="7167"/>
                      <a:pt x="4221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4932363" y="3429000"/>
            <a:ext cx="36004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空气劈尖厚度每改变</a:t>
            </a:r>
            <a:r>
              <a:rPr lang="en-US" altLang="zh-CN" sz="2800" b="1" i="1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λ/2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条纹平移一条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42910" y="1712897"/>
            <a:ext cx="4191000" cy="2320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未知" descr="70%"/>
          <p:cNvSpPr>
            <a:spLocks/>
          </p:cNvSpPr>
          <p:nvPr/>
        </p:nvSpPr>
        <p:spPr bwMode="auto">
          <a:xfrm flipH="1">
            <a:off x="1328710" y="2459022"/>
            <a:ext cx="3200400" cy="331787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016" y="192"/>
              </a:cxn>
              <a:cxn ang="0">
                <a:pos x="672" y="0"/>
              </a:cxn>
              <a:cxn ang="0">
                <a:pos x="0" y="0"/>
              </a:cxn>
              <a:cxn ang="0">
                <a:pos x="0" y="192"/>
              </a:cxn>
            </a:cxnLst>
            <a:rect l="0" t="0" r="r" b="b"/>
            <a:pathLst>
              <a:path w="2016" h="192">
                <a:moveTo>
                  <a:pt x="0" y="192"/>
                </a:moveTo>
                <a:lnTo>
                  <a:pt x="2016" y="192"/>
                </a:lnTo>
                <a:lnTo>
                  <a:pt x="672" y="0"/>
                </a:lnTo>
                <a:lnTo>
                  <a:pt x="0" y="0"/>
                </a:lnTo>
                <a:lnTo>
                  <a:pt x="0" y="19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 cap="flat" cmpd="sng">
            <a:solidFill>
              <a:srgbClr val="CC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2910" y="1214422"/>
            <a:ext cx="4191000" cy="52863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9900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latin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CC0000"/>
                </a:solidFill>
                <a:latin typeface="宋体" pitchFamily="2" charset="-122"/>
              </a:rPr>
              <a:t>)</a:t>
            </a:r>
            <a:r>
              <a:rPr lang="zh-CN" altLang="en-US" sz="2800" b="1" dirty="0">
                <a:solidFill>
                  <a:srgbClr val="070000"/>
                </a:solidFill>
                <a:latin typeface="宋体" pitchFamily="2" charset="-122"/>
                <a:ea typeface="宋体" pitchFamily="2" charset="-122"/>
              </a:rPr>
              <a:t>测膜厚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328710" y="2790809"/>
            <a:ext cx="3200400" cy="414338"/>
          </a:xfrm>
          <a:prstGeom prst="rect">
            <a:avLst/>
          </a:prstGeom>
          <a:solidFill>
            <a:srgbClr val="ADFFEF">
              <a:alpha val="50000"/>
            </a:srgbClr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290735" y="2870184"/>
          <a:ext cx="3333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r:id="rId4" imgW="190487" imgH="177809" progId="Equation.3">
                  <p:embed/>
                </p:oleObj>
              </mc:Choice>
              <mc:Fallback>
                <p:oleObj r:id="rId4" imgW="190487" imgH="177809" progId="Equation.3">
                  <p:embed/>
                  <p:pic>
                    <p:nvPicPr>
                      <p:cNvPr id="0" name="Picture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35" y="2870184"/>
                        <a:ext cx="333375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4300510" y="2433622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4317973" y="2433622"/>
          <a:ext cx="2873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r:id="rId6" imgW="152585" imgH="190652" progId="Equation.3">
                  <p:embed/>
                </p:oleObj>
              </mc:Choice>
              <mc:Fallback>
                <p:oleObj r:id="rId6" imgW="152585" imgH="190652" progId="Equation.3">
                  <p:embed/>
                  <p:pic>
                    <p:nvPicPr>
                      <p:cNvPr id="0" name="Picture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973" y="2433622"/>
                        <a:ext cx="287337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1433485" y="2357422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r:id="rId8" imgW="215936" imgH="317404" progId="Equation.3">
                  <p:embed/>
                </p:oleObj>
              </mc:Choice>
              <mc:Fallback>
                <p:oleObj r:id="rId8" imgW="215936" imgH="317404" progId="Equation.3">
                  <p:embed/>
                  <p:pic>
                    <p:nvPicPr>
                      <p:cNvPr id="0" name="Picture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485" y="2357422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411260" y="2786047"/>
          <a:ext cx="2984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r:id="rId10" imgW="241200" imgH="317160" progId="Equation.3">
                  <p:embed/>
                </p:oleObj>
              </mc:Choice>
              <mc:Fallback>
                <p:oleObj r:id="rId10" imgW="241200" imgH="317160" progId="Equation.3">
                  <p:embed/>
                  <p:pic>
                    <p:nvPicPr>
                      <p:cNvPr id="0" name="Picture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60" y="2786047"/>
                        <a:ext cx="2984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3403573" y="2457434"/>
          <a:ext cx="5159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r:id="rId12" imgW="342771" imgH="215936" progId="Equation.3">
                  <p:embed/>
                </p:oleObj>
              </mc:Choice>
              <mc:Fallback>
                <p:oleObj r:id="rId12" imgW="342771" imgH="215936" progId="Equation.3">
                  <p:embed/>
                  <p:pic>
                    <p:nvPicPr>
                      <p:cNvPr id="0" name="Picture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573" y="2457434"/>
                        <a:ext cx="515937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1785910" y="4033822"/>
          <a:ext cx="18288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r:id="rId14" imgW="990487" imgH="673125" progId="Equation.3">
                  <p:embed/>
                </p:oleObj>
              </mc:Choice>
              <mc:Fallback>
                <p:oleObj r:id="rId14" imgW="990487" imgH="673125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0" y="4033822"/>
                        <a:ext cx="182880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2700310" y="1900222"/>
            <a:ext cx="0" cy="9064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3005110" y="1976422"/>
            <a:ext cx="0" cy="830262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162023" y="3424222"/>
            <a:ext cx="3367087" cy="457200"/>
            <a:chOff x="0" y="0"/>
            <a:chExt cx="2121" cy="288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0" y="0"/>
              <a:ext cx="1572" cy="288"/>
              <a:chOff x="0" y="0"/>
              <a:chExt cx="1572" cy="288"/>
            </a:xfrm>
          </p:grpSpPr>
          <p:sp>
            <p:nvSpPr>
              <p:cNvPr id="16402" name="Rectangle 18"/>
              <p:cNvSpPr>
                <a:spLocks noChangeArrowheads="1"/>
              </p:cNvSpPr>
              <p:nvPr/>
            </p:nvSpPr>
            <p:spPr bwMode="auto">
              <a:xfrm flipH="1">
                <a:off x="1119" y="0"/>
                <a:ext cx="152" cy="288"/>
              </a:xfrm>
              <a:prstGeom prst="rect">
                <a:avLst/>
              </a:prstGeom>
              <a:gradFill rotWithShape="0">
                <a:gsLst>
                  <a:gs pos="0">
                    <a:srgbClr val="F2EC00">
                      <a:gamma/>
                      <a:shade val="0"/>
                      <a:invGamma/>
                    </a:srgbClr>
                  </a:gs>
                  <a:gs pos="50000">
                    <a:srgbClr val="F2EC00"/>
                  </a:gs>
                  <a:gs pos="100000">
                    <a:srgbClr val="F2E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3" name="Rectangle 19"/>
              <p:cNvSpPr>
                <a:spLocks noChangeArrowheads="1"/>
              </p:cNvSpPr>
              <p:nvPr/>
            </p:nvSpPr>
            <p:spPr bwMode="auto">
              <a:xfrm flipH="1">
                <a:off x="964" y="0"/>
                <a:ext cx="155" cy="288"/>
              </a:xfrm>
              <a:prstGeom prst="rect">
                <a:avLst/>
              </a:prstGeom>
              <a:gradFill rotWithShape="0">
                <a:gsLst>
                  <a:gs pos="0">
                    <a:srgbClr val="F2EC00">
                      <a:gamma/>
                      <a:shade val="0"/>
                      <a:invGamma/>
                    </a:srgbClr>
                  </a:gs>
                  <a:gs pos="50000">
                    <a:srgbClr val="F2EC00"/>
                  </a:gs>
                  <a:gs pos="100000">
                    <a:srgbClr val="F2E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4" name="Rectangle 20"/>
              <p:cNvSpPr>
                <a:spLocks noChangeArrowheads="1"/>
              </p:cNvSpPr>
              <p:nvPr/>
            </p:nvSpPr>
            <p:spPr bwMode="auto">
              <a:xfrm flipH="1">
                <a:off x="811" y="0"/>
                <a:ext cx="153" cy="288"/>
              </a:xfrm>
              <a:prstGeom prst="rect">
                <a:avLst/>
              </a:prstGeom>
              <a:gradFill rotWithShape="0">
                <a:gsLst>
                  <a:gs pos="0">
                    <a:srgbClr val="F2EC00">
                      <a:gamma/>
                      <a:shade val="0"/>
                      <a:invGamma/>
                    </a:srgbClr>
                  </a:gs>
                  <a:gs pos="50000">
                    <a:srgbClr val="F2EC00"/>
                  </a:gs>
                  <a:gs pos="100000">
                    <a:srgbClr val="F2E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5" name="Rectangle 21"/>
              <p:cNvSpPr>
                <a:spLocks noChangeArrowheads="1"/>
              </p:cNvSpPr>
              <p:nvPr/>
            </p:nvSpPr>
            <p:spPr bwMode="auto">
              <a:xfrm flipH="1">
                <a:off x="658" y="0"/>
                <a:ext cx="153" cy="288"/>
              </a:xfrm>
              <a:prstGeom prst="rect">
                <a:avLst/>
              </a:prstGeom>
              <a:gradFill rotWithShape="0">
                <a:gsLst>
                  <a:gs pos="0">
                    <a:srgbClr val="F2EC00">
                      <a:gamma/>
                      <a:shade val="0"/>
                      <a:invGamma/>
                    </a:srgbClr>
                  </a:gs>
                  <a:gs pos="50000">
                    <a:srgbClr val="F2EC00"/>
                  </a:gs>
                  <a:gs pos="100000">
                    <a:srgbClr val="F2E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6" name="Rectangle 22"/>
              <p:cNvSpPr>
                <a:spLocks noChangeArrowheads="1"/>
              </p:cNvSpPr>
              <p:nvPr/>
            </p:nvSpPr>
            <p:spPr bwMode="auto">
              <a:xfrm flipH="1">
                <a:off x="505" y="0"/>
                <a:ext cx="153" cy="288"/>
              </a:xfrm>
              <a:prstGeom prst="rect">
                <a:avLst/>
              </a:prstGeom>
              <a:gradFill rotWithShape="0">
                <a:gsLst>
                  <a:gs pos="0">
                    <a:srgbClr val="F2EC00">
                      <a:gamma/>
                      <a:shade val="0"/>
                      <a:invGamma/>
                    </a:srgbClr>
                  </a:gs>
                  <a:gs pos="50000">
                    <a:srgbClr val="F2EC00"/>
                  </a:gs>
                  <a:gs pos="100000">
                    <a:srgbClr val="F2E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7" name="Rectangle 23"/>
              <p:cNvSpPr>
                <a:spLocks noChangeArrowheads="1"/>
              </p:cNvSpPr>
              <p:nvPr/>
            </p:nvSpPr>
            <p:spPr bwMode="auto">
              <a:xfrm flipH="1">
                <a:off x="351" y="0"/>
                <a:ext cx="154" cy="288"/>
              </a:xfrm>
              <a:prstGeom prst="rect">
                <a:avLst/>
              </a:prstGeom>
              <a:gradFill rotWithShape="0">
                <a:gsLst>
                  <a:gs pos="0">
                    <a:srgbClr val="F2EC00">
                      <a:gamma/>
                      <a:shade val="0"/>
                      <a:invGamma/>
                    </a:srgbClr>
                  </a:gs>
                  <a:gs pos="50000">
                    <a:srgbClr val="F2EC00"/>
                  </a:gs>
                  <a:gs pos="100000">
                    <a:srgbClr val="F2E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8" name="Rectangle 24"/>
              <p:cNvSpPr>
                <a:spLocks noChangeArrowheads="1"/>
              </p:cNvSpPr>
              <p:nvPr/>
            </p:nvSpPr>
            <p:spPr bwMode="auto">
              <a:xfrm flipH="1">
                <a:off x="198" y="0"/>
                <a:ext cx="153" cy="288"/>
              </a:xfrm>
              <a:prstGeom prst="rect">
                <a:avLst/>
              </a:prstGeom>
              <a:gradFill rotWithShape="0">
                <a:gsLst>
                  <a:gs pos="0">
                    <a:srgbClr val="F2EC00">
                      <a:gamma/>
                      <a:shade val="0"/>
                      <a:invGamma/>
                    </a:srgbClr>
                  </a:gs>
                  <a:gs pos="50000">
                    <a:srgbClr val="F2EC00"/>
                  </a:gs>
                  <a:gs pos="100000">
                    <a:srgbClr val="F2E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9" name="Rectangle 25"/>
              <p:cNvSpPr>
                <a:spLocks noChangeArrowheads="1"/>
              </p:cNvSpPr>
              <p:nvPr/>
            </p:nvSpPr>
            <p:spPr bwMode="auto">
              <a:xfrm flipH="1">
                <a:off x="44" y="0"/>
                <a:ext cx="154" cy="288"/>
              </a:xfrm>
              <a:prstGeom prst="rect">
                <a:avLst/>
              </a:prstGeom>
              <a:gradFill rotWithShape="0">
                <a:gsLst>
                  <a:gs pos="0">
                    <a:srgbClr val="F2EC00">
                      <a:gamma/>
                      <a:shade val="0"/>
                      <a:invGamma/>
                    </a:srgbClr>
                  </a:gs>
                  <a:gs pos="50000">
                    <a:srgbClr val="F2EC00"/>
                  </a:gs>
                  <a:gs pos="100000">
                    <a:srgbClr val="F2E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0" name="Rectangle 26"/>
              <p:cNvSpPr>
                <a:spLocks noChangeArrowheads="1"/>
              </p:cNvSpPr>
              <p:nvPr/>
            </p:nvSpPr>
            <p:spPr bwMode="auto">
              <a:xfrm flipH="1">
                <a:off x="1271" y="0"/>
                <a:ext cx="154" cy="288"/>
              </a:xfrm>
              <a:prstGeom prst="rect">
                <a:avLst/>
              </a:prstGeom>
              <a:gradFill rotWithShape="0">
                <a:gsLst>
                  <a:gs pos="0">
                    <a:srgbClr val="F2EC00">
                      <a:gamma/>
                      <a:shade val="0"/>
                      <a:invGamma/>
                    </a:srgbClr>
                  </a:gs>
                  <a:gs pos="50000">
                    <a:srgbClr val="F2EC00"/>
                  </a:gs>
                  <a:gs pos="100000">
                    <a:srgbClr val="F2E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1" name="Rectangle 27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00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12" name="Rectangle 28"/>
              <p:cNvSpPr>
                <a:spLocks noChangeArrowheads="1"/>
              </p:cNvSpPr>
              <p:nvPr/>
            </p:nvSpPr>
            <p:spPr bwMode="auto">
              <a:xfrm flipH="1">
                <a:off x="1418" y="0"/>
                <a:ext cx="154" cy="288"/>
              </a:xfrm>
              <a:prstGeom prst="rect">
                <a:avLst/>
              </a:prstGeom>
              <a:gradFill rotWithShape="0">
                <a:gsLst>
                  <a:gs pos="0">
                    <a:srgbClr val="F2EC00">
                      <a:gamma/>
                      <a:shade val="0"/>
                      <a:invGamma/>
                    </a:srgbClr>
                  </a:gs>
                  <a:gs pos="50000">
                    <a:srgbClr val="F2EC00"/>
                  </a:gs>
                  <a:gs pos="100000">
                    <a:srgbClr val="F2E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13" name="Rectangle 29"/>
            <p:cNvSpPr>
              <a:spLocks noChangeArrowheads="1"/>
            </p:cNvSpPr>
            <p:nvPr/>
          </p:nvSpPr>
          <p:spPr bwMode="auto">
            <a:xfrm flipH="1">
              <a:off x="1434" y="0"/>
              <a:ext cx="687" cy="28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000000">
                    <a:gamma/>
                    <a:tint val="6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414" name="Line 30"/>
          <p:cNvSpPr>
            <a:spLocks noChangeShapeType="1"/>
          </p:cNvSpPr>
          <p:nvPr/>
        </p:nvSpPr>
        <p:spPr bwMode="auto">
          <a:xfrm flipV="1">
            <a:off x="2852710" y="1976422"/>
            <a:ext cx="0" cy="601662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143504" y="1428736"/>
            <a:ext cx="4000496" cy="321471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在制造半导体元器件时，通常要在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Si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表面上镀一层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SiO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，并且测量厚度。具体方法是将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SiO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除去一层，形成劈尖。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4429124" y="4500570"/>
            <a:ext cx="4486284" cy="17859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已知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SiO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的折射率是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1.46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Si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的折射率是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3.42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，采用钠黄光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589nm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垂直入射。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214414" y="142852"/>
            <a:ext cx="464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劈尖干涉的应用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8" grpId="0" animBg="1"/>
      <p:bldP spid="16399" grpId="0" animBg="1"/>
      <p:bldP spid="16414" grpId="0" animBg="1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219700" y="1628775"/>
            <a:ext cx="3548063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若待验平板的平面凹凸不平，则干涉条纹将出现弯曲和畸变。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7088" y="4005263"/>
            <a:ext cx="3810000" cy="2514600"/>
            <a:chOff x="0" y="0"/>
            <a:chExt cx="2208" cy="2160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0" y="953"/>
              <a:ext cx="2208" cy="120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07" y="960"/>
              <a:ext cx="387" cy="1200"/>
              <a:chOff x="0" y="0"/>
              <a:chExt cx="387" cy="1200"/>
            </a:xfrm>
          </p:grpSpPr>
          <p:sp>
            <p:nvSpPr>
              <p:cNvPr id="17414" name="未知"/>
              <p:cNvSpPr>
                <a:spLocks/>
              </p:cNvSpPr>
              <p:nvPr/>
            </p:nvSpPr>
            <p:spPr bwMode="auto">
              <a:xfrm>
                <a:off x="0" y="0"/>
                <a:ext cx="347" cy="1200"/>
              </a:xfrm>
              <a:custGeom>
                <a:avLst/>
                <a:gdLst/>
                <a:ahLst/>
                <a:cxnLst>
                  <a:cxn ang="0">
                    <a:pos x="347" y="0"/>
                  </a:cxn>
                  <a:cxn ang="0">
                    <a:pos x="299" y="192"/>
                  </a:cxn>
                  <a:cxn ang="0">
                    <a:pos x="165" y="297"/>
                  </a:cxn>
                  <a:cxn ang="0">
                    <a:pos x="11" y="384"/>
                  </a:cxn>
                  <a:cxn ang="0">
                    <a:pos x="232" y="512"/>
                  </a:cxn>
                  <a:cxn ang="0">
                    <a:pos x="321" y="623"/>
                  </a:cxn>
                  <a:cxn ang="0">
                    <a:pos x="336" y="823"/>
                  </a:cxn>
                  <a:cxn ang="0">
                    <a:pos x="347" y="1200"/>
                  </a:cxn>
                </a:cxnLst>
                <a:rect l="0" t="0" r="r" b="b"/>
                <a:pathLst>
                  <a:path w="347" h="1200">
                    <a:moveTo>
                      <a:pt x="347" y="0"/>
                    </a:moveTo>
                    <a:cubicBezTo>
                      <a:pt x="339" y="72"/>
                      <a:pt x="329" y="142"/>
                      <a:pt x="299" y="192"/>
                    </a:cubicBezTo>
                    <a:cubicBezTo>
                      <a:pt x="269" y="242"/>
                      <a:pt x="213" y="265"/>
                      <a:pt x="165" y="297"/>
                    </a:cubicBezTo>
                    <a:cubicBezTo>
                      <a:pt x="117" y="329"/>
                      <a:pt x="0" y="348"/>
                      <a:pt x="11" y="384"/>
                    </a:cubicBezTo>
                    <a:cubicBezTo>
                      <a:pt x="22" y="420"/>
                      <a:pt x="180" y="472"/>
                      <a:pt x="232" y="512"/>
                    </a:cubicBezTo>
                    <a:cubicBezTo>
                      <a:pt x="284" y="552"/>
                      <a:pt x="304" y="571"/>
                      <a:pt x="321" y="623"/>
                    </a:cubicBezTo>
                    <a:cubicBezTo>
                      <a:pt x="338" y="675"/>
                      <a:pt x="332" y="727"/>
                      <a:pt x="336" y="823"/>
                    </a:cubicBezTo>
                    <a:cubicBezTo>
                      <a:pt x="340" y="919"/>
                      <a:pt x="345" y="1122"/>
                      <a:pt x="347" y="1200"/>
                    </a:cubicBezTo>
                  </a:path>
                </a:pathLst>
              </a:custGeom>
              <a:noFill/>
              <a:ln w="76200" cap="flat" cmpd="sng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5" name="未知"/>
              <p:cNvSpPr>
                <a:spLocks/>
              </p:cNvSpPr>
              <p:nvPr/>
            </p:nvSpPr>
            <p:spPr bwMode="auto">
              <a:xfrm>
                <a:off x="40" y="0"/>
                <a:ext cx="347" cy="1200"/>
              </a:xfrm>
              <a:custGeom>
                <a:avLst/>
                <a:gdLst/>
                <a:ahLst/>
                <a:cxnLst>
                  <a:cxn ang="0">
                    <a:pos x="347" y="0"/>
                  </a:cxn>
                  <a:cxn ang="0">
                    <a:pos x="299" y="192"/>
                  </a:cxn>
                  <a:cxn ang="0">
                    <a:pos x="165" y="297"/>
                  </a:cxn>
                  <a:cxn ang="0">
                    <a:pos x="11" y="384"/>
                  </a:cxn>
                  <a:cxn ang="0">
                    <a:pos x="232" y="512"/>
                  </a:cxn>
                  <a:cxn ang="0">
                    <a:pos x="321" y="623"/>
                  </a:cxn>
                  <a:cxn ang="0">
                    <a:pos x="336" y="823"/>
                  </a:cxn>
                  <a:cxn ang="0">
                    <a:pos x="347" y="1200"/>
                  </a:cxn>
                </a:cxnLst>
                <a:rect l="0" t="0" r="r" b="b"/>
                <a:pathLst>
                  <a:path w="347" h="1200">
                    <a:moveTo>
                      <a:pt x="347" y="0"/>
                    </a:moveTo>
                    <a:cubicBezTo>
                      <a:pt x="339" y="72"/>
                      <a:pt x="329" y="142"/>
                      <a:pt x="299" y="192"/>
                    </a:cubicBezTo>
                    <a:cubicBezTo>
                      <a:pt x="269" y="242"/>
                      <a:pt x="213" y="265"/>
                      <a:pt x="165" y="297"/>
                    </a:cubicBezTo>
                    <a:cubicBezTo>
                      <a:pt x="117" y="329"/>
                      <a:pt x="0" y="348"/>
                      <a:pt x="11" y="384"/>
                    </a:cubicBezTo>
                    <a:cubicBezTo>
                      <a:pt x="22" y="420"/>
                      <a:pt x="180" y="472"/>
                      <a:pt x="232" y="512"/>
                    </a:cubicBezTo>
                    <a:cubicBezTo>
                      <a:pt x="284" y="552"/>
                      <a:pt x="304" y="571"/>
                      <a:pt x="321" y="623"/>
                    </a:cubicBezTo>
                    <a:cubicBezTo>
                      <a:pt x="338" y="675"/>
                      <a:pt x="332" y="727"/>
                      <a:pt x="336" y="823"/>
                    </a:cubicBezTo>
                    <a:cubicBezTo>
                      <a:pt x="340" y="919"/>
                      <a:pt x="345" y="1122"/>
                      <a:pt x="347" y="1200"/>
                    </a:cubicBezTo>
                  </a:path>
                </a:pathLst>
              </a:custGeom>
              <a:noFill/>
              <a:ln w="76200" cap="flat" cmpd="sng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863" y="960"/>
              <a:ext cx="387" cy="1200"/>
              <a:chOff x="0" y="0"/>
              <a:chExt cx="387" cy="1200"/>
            </a:xfrm>
          </p:grpSpPr>
          <p:sp>
            <p:nvSpPr>
              <p:cNvPr id="17417" name="未知"/>
              <p:cNvSpPr>
                <a:spLocks/>
              </p:cNvSpPr>
              <p:nvPr/>
            </p:nvSpPr>
            <p:spPr bwMode="auto">
              <a:xfrm>
                <a:off x="0" y="0"/>
                <a:ext cx="347" cy="1200"/>
              </a:xfrm>
              <a:custGeom>
                <a:avLst/>
                <a:gdLst/>
                <a:ahLst/>
                <a:cxnLst>
                  <a:cxn ang="0">
                    <a:pos x="347" y="0"/>
                  </a:cxn>
                  <a:cxn ang="0">
                    <a:pos x="299" y="192"/>
                  </a:cxn>
                  <a:cxn ang="0">
                    <a:pos x="165" y="297"/>
                  </a:cxn>
                  <a:cxn ang="0">
                    <a:pos x="11" y="384"/>
                  </a:cxn>
                  <a:cxn ang="0">
                    <a:pos x="232" y="512"/>
                  </a:cxn>
                  <a:cxn ang="0">
                    <a:pos x="321" y="623"/>
                  </a:cxn>
                  <a:cxn ang="0">
                    <a:pos x="336" y="823"/>
                  </a:cxn>
                  <a:cxn ang="0">
                    <a:pos x="347" y="1200"/>
                  </a:cxn>
                </a:cxnLst>
                <a:rect l="0" t="0" r="r" b="b"/>
                <a:pathLst>
                  <a:path w="347" h="1200">
                    <a:moveTo>
                      <a:pt x="347" y="0"/>
                    </a:moveTo>
                    <a:cubicBezTo>
                      <a:pt x="339" y="72"/>
                      <a:pt x="329" y="142"/>
                      <a:pt x="299" y="192"/>
                    </a:cubicBezTo>
                    <a:cubicBezTo>
                      <a:pt x="269" y="242"/>
                      <a:pt x="213" y="265"/>
                      <a:pt x="165" y="297"/>
                    </a:cubicBezTo>
                    <a:cubicBezTo>
                      <a:pt x="117" y="329"/>
                      <a:pt x="0" y="348"/>
                      <a:pt x="11" y="384"/>
                    </a:cubicBezTo>
                    <a:cubicBezTo>
                      <a:pt x="22" y="420"/>
                      <a:pt x="180" y="472"/>
                      <a:pt x="232" y="512"/>
                    </a:cubicBezTo>
                    <a:cubicBezTo>
                      <a:pt x="284" y="552"/>
                      <a:pt x="304" y="571"/>
                      <a:pt x="321" y="623"/>
                    </a:cubicBezTo>
                    <a:cubicBezTo>
                      <a:pt x="338" y="675"/>
                      <a:pt x="332" y="727"/>
                      <a:pt x="336" y="823"/>
                    </a:cubicBezTo>
                    <a:cubicBezTo>
                      <a:pt x="340" y="919"/>
                      <a:pt x="345" y="1122"/>
                      <a:pt x="347" y="1200"/>
                    </a:cubicBezTo>
                  </a:path>
                </a:pathLst>
              </a:custGeom>
              <a:noFill/>
              <a:ln w="76200" cap="flat" cmpd="sng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8" name="未知"/>
              <p:cNvSpPr>
                <a:spLocks/>
              </p:cNvSpPr>
              <p:nvPr/>
            </p:nvSpPr>
            <p:spPr bwMode="auto">
              <a:xfrm>
                <a:off x="40" y="0"/>
                <a:ext cx="347" cy="1200"/>
              </a:xfrm>
              <a:custGeom>
                <a:avLst/>
                <a:gdLst/>
                <a:ahLst/>
                <a:cxnLst>
                  <a:cxn ang="0">
                    <a:pos x="347" y="0"/>
                  </a:cxn>
                  <a:cxn ang="0">
                    <a:pos x="299" y="192"/>
                  </a:cxn>
                  <a:cxn ang="0">
                    <a:pos x="165" y="297"/>
                  </a:cxn>
                  <a:cxn ang="0">
                    <a:pos x="11" y="384"/>
                  </a:cxn>
                  <a:cxn ang="0">
                    <a:pos x="232" y="512"/>
                  </a:cxn>
                  <a:cxn ang="0">
                    <a:pos x="321" y="623"/>
                  </a:cxn>
                  <a:cxn ang="0">
                    <a:pos x="336" y="823"/>
                  </a:cxn>
                  <a:cxn ang="0">
                    <a:pos x="347" y="1200"/>
                  </a:cxn>
                </a:cxnLst>
                <a:rect l="0" t="0" r="r" b="b"/>
                <a:pathLst>
                  <a:path w="347" h="1200">
                    <a:moveTo>
                      <a:pt x="347" y="0"/>
                    </a:moveTo>
                    <a:cubicBezTo>
                      <a:pt x="339" y="72"/>
                      <a:pt x="329" y="142"/>
                      <a:pt x="299" y="192"/>
                    </a:cubicBezTo>
                    <a:cubicBezTo>
                      <a:pt x="269" y="242"/>
                      <a:pt x="213" y="265"/>
                      <a:pt x="165" y="297"/>
                    </a:cubicBezTo>
                    <a:cubicBezTo>
                      <a:pt x="117" y="329"/>
                      <a:pt x="0" y="348"/>
                      <a:pt x="11" y="384"/>
                    </a:cubicBezTo>
                    <a:cubicBezTo>
                      <a:pt x="22" y="420"/>
                      <a:pt x="180" y="472"/>
                      <a:pt x="232" y="512"/>
                    </a:cubicBezTo>
                    <a:cubicBezTo>
                      <a:pt x="284" y="552"/>
                      <a:pt x="304" y="571"/>
                      <a:pt x="321" y="623"/>
                    </a:cubicBezTo>
                    <a:cubicBezTo>
                      <a:pt x="338" y="675"/>
                      <a:pt x="332" y="727"/>
                      <a:pt x="336" y="823"/>
                    </a:cubicBezTo>
                    <a:cubicBezTo>
                      <a:pt x="340" y="919"/>
                      <a:pt x="345" y="1122"/>
                      <a:pt x="347" y="1200"/>
                    </a:cubicBezTo>
                  </a:path>
                </a:pathLst>
              </a:custGeom>
              <a:noFill/>
              <a:ln w="76200" cap="flat" cmpd="sng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118" y="960"/>
              <a:ext cx="387" cy="1200"/>
              <a:chOff x="0" y="0"/>
              <a:chExt cx="387" cy="1200"/>
            </a:xfrm>
          </p:grpSpPr>
          <p:sp>
            <p:nvSpPr>
              <p:cNvPr id="17420" name="未知"/>
              <p:cNvSpPr>
                <a:spLocks/>
              </p:cNvSpPr>
              <p:nvPr/>
            </p:nvSpPr>
            <p:spPr bwMode="auto">
              <a:xfrm>
                <a:off x="0" y="0"/>
                <a:ext cx="347" cy="1200"/>
              </a:xfrm>
              <a:custGeom>
                <a:avLst/>
                <a:gdLst/>
                <a:ahLst/>
                <a:cxnLst>
                  <a:cxn ang="0">
                    <a:pos x="347" y="0"/>
                  </a:cxn>
                  <a:cxn ang="0">
                    <a:pos x="299" y="192"/>
                  </a:cxn>
                  <a:cxn ang="0">
                    <a:pos x="165" y="297"/>
                  </a:cxn>
                  <a:cxn ang="0">
                    <a:pos x="11" y="384"/>
                  </a:cxn>
                  <a:cxn ang="0">
                    <a:pos x="232" y="512"/>
                  </a:cxn>
                  <a:cxn ang="0">
                    <a:pos x="321" y="623"/>
                  </a:cxn>
                  <a:cxn ang="0">
                    <a:pos x="336" y="823"/>
                  </a:cxn>
                  <a:cxn ang="0">
                    <a:pos x="347" y="1200"/>
                  </a:cxn>
                </a:cxnLst>
                <a:rect l="0" t="0" r="r" b="b"/>
                <a:pathLst>
                  <a:path w="347" h="1200">
                    <a:moveTo>
                      <a:pt x="347" y="0"/>
                    </a:moveTo>
                    <a:cubicBezTo>
                      <a:pt x="339" y="72"/>
                      <a:pt x="329" y="142"/>
                      <a:pt x="299" y="192"/>
                    </a:cubicBezTo>
                    <a:cubicBezTo>
                      <a:pt x="269" y="242"/>
                      <a:pt x="213" y="265"/>
                      <a:pt x="165" y="297"/>
                    </a:cubicBezTo>
                    <a:cubicBezTo>
                      <a:pt x="117" y="329"/>
                      <a:pt x="0" y="348"/>
                      <a:pt x="11" y="384"/>
                    </a:cubicBezTo>
                    <a:cubicBezTo>
                      <a:pt x="22" y="420"/>
                      <a:pt x="180" y="472"/>
                      <a:pt x="232" y="512"/>
                    </a:cubicBezTo>
                    <a:cubicBezTo>
                      <a:pt x="284" y="552"/>
                      <a:pt x="304" y="571"/>
                      <a:pt x="321" y="623"/>
                    </a:cubicBezTo>
                    <a:cubicBezTo>
                      <a:pt x="338" y="675"/>
                      <a:pt x="332" y="727"/>
                      <a:pt x="336" y="823"/>
                    </a:cubicBezTo>
                    <a:cubicBezTo>
                      <a:pt x="340" y="919"/>
                      <a:pt x="345" y="1122"/>
                      <a:pt x="347" y="1200"/>
                    </a:cubicBezTo>
                  </a:path>
                </a:pathLst>
              </a:custGeom>
              <a:noFill/>
              <a:ln w="76200" cap="flat" cmpd="sng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1" name="未知"/>
              <p:cNvSpPr>
                <a:spLocks/>
              </p:cNvSpPr>
              <p:nvPr/>
            </p:nvSpPr>
            <p:spPr bwMode="auto">
              <a:xfrm>
                <a:off x="40" y="0"/>
                <a:ext cx="347" cy="1200"/>
              </a:xfrm>
              <a:custGeom>
                <a:avLst/>
                <a:gdLst/>
                <a:ahLst/>
                <a:cxnLst>
                  <a:cxn ang="0">
                    <a:pos x="347" y="0"/>
                  </a:cxn>
                  <a:cxn ang="0">
                    <a:pos x="299" y="192"/>
                  </a:cxn>
                  <a:cxn ang="0">
                    <a:pos x="165" y="297"/>
                  </a:cxn>
                  <a:cxn ang="0">
                    <a:pos x="11" y="384"/>
                  </a:cxn>
                  <a:cxn ang="0">
                    <a:pos x="232" y="512"/>
                  </a:cxn>
                  <a:cxn ang="0">
                    <a:pos x="321" y="623"/>
                  </a:cxn>
                  <a:cxn ang="0">
                    <a:pos x="336" y="823"/>
                  </a:cxn>
                  <a:cxn ang="0">
                    <a:pos x="347" y="1200"/>
                  </a:cxn>
                </a:cxnLst>
                <a:rect l="0" t="0" r="r" b="b"/>
                <a:pathLst>
                  <a:path w="347" h="1200">
                    <a:moveTo>
                      <a:pt x="347" y="0"/>
                    </a:moveTo>
                    <a:cubicBezTo>
                      <a:pt x="339" y="72"/>
                      <a:pt x="329" y="142"/>
                      <a:pt x="299" y="192"/>
                    </a:cubicBezTo>
                    <a:cubicBezTo>
                      <a:pt x="269" y="242"/>
                      <a:pt x="213" y="265"/>
                      <a:pt x="165" y="297"/>
                    </a:cubicBezTo>
                    <a:cubicBezTo>
                      <a:pt x="117" y="329"/>
                      <a:pt x="0" y="348"/>
                      <a:pt x="11" y="384"/>
                    </a:cubicBezTo>
                    <a:cubicBezTo>
                      <a:pt x="22" y="420"/>
                      <a:pt x="180" y="472"/>
                      <a:pt x="232" y="512"/>
                    </a:cubicBezTo>
                    <a:cubicBezTo>
                      <a:pt x="284" y="552"/>
                      <a:pt x="304" y="571"/>
                      <a:pt x="321" y="623"/>
                    </a:cubicBezTo>
                    <a:cubicBezTo>
                      <a:pt x="338" y="675"/>
                      <a:pt x="332" y="727"/>
                      <a:pt x="336" y="823"/>
                    </a:cubicBezTo>
                    <a:cubicBezTo>
                      <a:pt x="340" y="919"/>
                      <a:pt x="345" y="1122"/>
                      <a:pt x="347" y="1200"/>
                    </a:cubicBezTo>
                  </a:path>
                </a:pathLst>
              </a:custGeom>
              <a:noFill/>
              <a:ln w="76200" cap="flat" cmpd="sng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374" y="960"/>
              <a:ext cx="387" cy="1200"/>
              <a:chOff x="0" y="0"/>
              <a:chExt cx="387" cy="1200"/>
            </a:xfrm>
          </p:grpSpPr>
          <p:sp>
            <p:nvSpPr>
              <p:cNvPr id="17423" name="未知"/>
              <p:cNvSpPr>
                <a:spLocks/>
              </p:cNvSpPr>
              <p:nvPr/>
            </p:nvSpPr>
            <p:spPr bwMode="auto">
              <a:xfrm>
                <a:off x="0" y="0"/>
                <a:ext cx="347" cy="1200"/>
              </a:xfrm>
              <a:custGeom>
                <a:avLst/>
                <a:gdLst/>
                <a:ahLst/>
                <a:cxnLst>
                  <a:cxn ang="0">
                    <a:pos x="347" y="0"/>
                  </a:cxn>
                  <a:cxn ang="0">
                    <a:pos x="299" y="192"/>
                  </a:cxn>
                  <a:cxn ang="0">
                    <a:pos x="165" y="297"/>
                  </a:cxn>
                  <a:cxn ang="0">
                    <a:pos x="11" y="384"/>
                  </a:cxn>
                  <a:cxn ang="0">
                    <a:pos x="232" y="512"/>
                  </a:cxn>
                  <a:cxn ang="0">
                    <a:pos x="321" y="623"/>
                  </a:cxn>
                  <a:cxn ang="0">
                    <a:pos x="336" y="823"/>
                  </a:cxn>
                  <a:cxn ang="0">
                    <a:pos x="347" y="1200"/>
                  </a:cxn>
                </a:cxnLst>
                <a:rect l="0" t="0" r="r" b="b"/>
                <a:pathLst>
                  <a:path w="347" h="1200">
                    <a:moveTo>
                      <a:pt x="347" y="0"/>
                    </a:moveTo>
                    <a:cubicBezTo>
                      <a:pt x="339" y="72"/>
                      <a:pt x="329" y="142"/>
                      <a:pt x="299" y="192"/>
                    </a:cubicBezTo>
                    <a:cubicBezTo>
                      <a:pt x="269" y="242"/>
                      <a:pt x="213" y="265"/>
                      <a:pt x="165" y="297"/>
                    </a:cubicBezTo>
                    <a:cubicBezTo>
                      <a:pt x="117" y="329"/>
                      <a:pt x="0" y="348"/>
                      <a:pt x="11" y="384"/>
                    </a:cubicBezTo>
                    <a:cubicBezTo>
                      <a:pt x="22" y="420"/>
                      <a:pt x="180" y="472"/>
                      <a:pt x="232" y="512"/>
                    </a:cubicBezTo>
                    <a:cubicBezTo>
                      <a:pt x="284" y="552"/>
                      <a:pt x="304" y="571"/>
                      <a:pt x="321" y="623"/>
                    </a:cubicBezTo>
                    <a:cubicBezTo>
                      <a:pt x="338" y="675"/>
                      <a:pt x="332" y="727"/>
                      <a:pt x="336" y="823"/>
                    </a:cubicBezTo>
                    <a:cubicBezTo>
                      <a:pt x="340" y="919"/>
                      <a:pt x="345" y="1122"/>
                      <a:pt x="347" y="1200"/>
                    </a:cubicBezTo>
                  </a:path>
                </a:pathLst>
              </a:custGeom>
              <a:noFill/>
              <a:ln w="76200" cap="flat" cmpd="sng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4" name="未知"/>
              <p:cNvSpPr>
                <a:spLocks/>
              </p:cNvSpPr>
              <p:nvPr/>
            </p:nvSpPr>
            <p:spPr bwMode="auto">
              <a:xfrm>
                <a:off x="40" y="0"/>
                <a:ext cx="347" cy="1200"/>
              </a:xfrm>
              <a:custGeom>
                <a:avLst/>
                <a:gdLst/>
                <a:ahLst/>
                <a:cxnLst>
                  <a:cxn ang="0">
                    <a:pos x="347" y="0"/>
                  </a:cxn>
                  <a:cxn ang="0">
                    <a:pos x="299" y="192"/>
                  </a:cxn>
                  <a:cxn ang="0">
                    <a:pos x="165" y="297"/>
                  </a:cxn>
                  <a:cxn ang="0">
                    <a:pos x="11" y="384"/>
                  </a:cxn>
                  <a:cxn ang="0">
                    <a:pos x="232" y="512"/>
                  </a:cxn>
                  <a:cxn ang="0">
                    <a:pos x="321" y="623"/>
                  </a:cxn>
                  <a:cxn ang="0">
                    <a:pos x="336" y="823"/>
                  </a:cxn>
                  <a:cxn ang="0">
                    <a:pos x="347" y="1200"/>
                  </a:cxn>
                </a:cxnLst>
                <a:rect l="0" t="0" r="r" b="b"/>
                <a:pathLst>
                  <a:path w="347" h="1200">
                    <a:moveTo>
                      <a:pt x="347" y="0"/>
                    </a:moveTo>
                    <a:cubicBezTo>
                      <a:pt x="339" y="72"/>
                      <a:pt x="329" y="142"/>
                      <a:pt x="299" y="192"/>
                    </a:cubicBezTo>
                    <a:cubicBezTo>
                      <a:pt x="269" y="242"/>
                      <a:pt x="213" y="265"/>
                      <a:pt x="165" y="297"/>
                    </a:cubicBezTo>
                    <a:cubicBezTo>
                      <a:pt x="117" y="329"/>
                      <a:pt x="0" y="348"/>
                      <a:pt x="11" y="384"/>
                    </a:cubicBezTo>
                    <a:cubicBezTo>
                      <a:pt x="22" y="420"/>
                      <a:pt x="180" y="472"/>
                      <a:pt x="232" y="512"/>
                    </a:cubicBezTo>
                    <a:cubicBezTo>
                      <a:pt x="284" y="552"/>
                      <a:pt x="304" y="571"/>
                      <a:pt x="321" y="623"/>
                    </a:cubicBezTo>
                    <a:cubicBezTo>
                      <a:pt x="338" y="675"/>
                      <a:pt x="332" y="727"/>
                      <a:pt x="336" y="823"/>
                    </a:cubicBezTo>
                    <a:cubicBezTo>
                      <a:pt x="340" y="919"/>
                      <a:pt x="345" y="1122"/>
                      <a:pt x="347" y="1200"/>
                    </a:cubicBezTo>
                  </a:path>
                </a:pathLst>
              </a:custGeom>
              <a:noFill/>
              <a:ln w="76200" cap="flat" cmpd="sng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1629" y="960"/>
              <a:ext cx="387" cy="1200"/>
              <a:chOff x="0" y="0"/>
              <a:chExt cx="387" cy="1200"/>
            </a:xfrm>
          </p:grpSpPr>
          <p:sp>
            <p:nvSpPr>
              <p:cNvPr id="17426" name="未知"/>
              <p:cNvSpPr>
                <a:spLocks/>
              </p:cNvSpPr>
              <p:nvPr/>
            </p:nvSpPr>
            <p:spPr bwMode="auto">
              <a:xfrm>
                <a:off x="0" y="0"/>
                <a:ext cx="347" cy="1200"/>
              </a:xfrm>
              <a:custGeom>
                <a:avLst/>
                <a:gdLst/>
                <a:ahLst/>
                <a:cxnLst>
                  <a:cxn ang="0">
                    <a:pos x="347" y="0"/>
                  </a:cxn>
                  <a:cxn ang="0">
                    <a:pos x="299" y="192"/>
                  </a:cxn>
                  <a:cxn ang="0">
                    <a:pos x="165" y="297"/>
                  </a:cxn>
                  <a:cxn ang="0">
                    <a:pos x="11" y="384"/>
                  </a:cxn>
                  <a:cxn ang="0">
                    <a:pos x="232" y="512"/>
                  </a:cxn>
                  <a:cxn ang="0">
                    <a:pos x="321" y="623"/>
                  </a:cxn>
                  <a:cxn ang="0">
                    <a:pos x="336" y="823"/>
                  </a:cxn>
                  <a:cxn ang="0">
                    <a:pos x="347" y="1200"/>
                  </a:cxn>
                </a:cxnLst>
                <a:rect l="0" t="0" r="r" b="b"/>
                <a:pathLst>
                  <a:path w="347" h="1200">
                    <a:moveTo>
                      <a:pt x="347" y="0"/>
                    </a:moveTo>
                    <a:cubicBezTo>
                      <a:pt x="339" y="72"/>
                      <a:pt x="329" y="142"/>
                      <a:pt x="299" y="192"/>
                    </a:cubicBezTo>
                    <a:cubicBezTo>
                      <a:pt x="269" y="242"/>
                      <a:pt x="213" y="265"/>
                      <a:pt x="165" y="297"/>
                    </a:cubicBezTo>
                    <a:cubicBezTo>
                      <a:pt x="117" y="329"/>
                      <a:pt x="0" y="348"/>
                      <a:pt x="11" y="384"/>
                    </a:cubicBezTo>
                    <a:cubicBezTo>
                      <a:pt x="22" y="420"/>
                      <a:pt x="180" y="472"/>
                      <a:pt x="232" y="512"/>
                    </a:cubicBezTo>
                    <a:cubicBezTo>
                      <a:pt x="284" y="552"/>
                      <a:pt x="304" y="571"/>
                      <a:pt x="321" y="623"/>
                    </a:cubicBezTo>
                    <a:cubicBezTo>
                      <a:pt x="338" y="675"/>
                      <a:pt x="332" y="727"/>
                      <a:pt x="336" y="823"/>
                    </a:cubicBezTo>
                    <a:cubicBezTo>
                      <a:pt x="340" y="919"/>
                      <a:pt x="345" y="1122"/>
                      <a:pt x="347" y="1200"/>
                    </a:cubicBezTo>
                  </a:path>
                </a:pathLst>
              </a:custGeom>
              <a:noFill/>
              <a:ln w="76200" cap="flat" cmpd="sng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7" name="未知"/>
              <p:cNvSpPr>
                <a:spLocks/>
              </p:cNvSpPr>
              <p:nvPr/>
            </p:nvSpPr>
            <p:spPr bwMode="auto">
              <a:xfrm>
                <a:off x="40" y="0"/>
                <a:ext cx="347" cy="1200"/>
              </a:xfrm>
              <a:custGeom>
                <a:avLst/>
                <a:gdLst/>
                <a:ahLst/>
                <a:cxnLst>
                  <a:cxn ang="0">
                    <a:pos x="347" y="0"/>
                  </a:cxn>
                  <a:cxn ang="0">
                    <a:pos x="299" y="192"/>
                  </a:cxn>
                  <a:cxn ang="0">
                    <a:pos x="165" y="297"/>
                  </a:cxn>
                  <a:cxn ang="0">
                    <a:pos x="11" y="384"/>
                  </a:cxn>
                  <a:cxn ang="0">
                    <a:pos x="232" y="512"/>
                  </a:cxn>
                  <a:cxn ang="0">
                    <a:pos x="321" y="623"/>
                  </a:cxn>
                  <a:cxn ang="0">
                    <a:pos x="336" y="823"/>
                  </a:cxn>
                  <a:cxn ang="0">
                    <a:pos x="347" y="1200"/>
                  </a:cxn>
                </a:cxnLst>
                <a:rect l="0" t="0" r="r" b="b"/>
                <a:pathLst>
                  <a:path w="347" h="1200">
                    <a:moveTo>
                      <a:pt x="347" y="0"/>
                    </a:moveTo>
                    <a:cubicBezTo>
                      <a:pt x="339" y="72"/>
                      <a:pt x="329" y="142"/>
                      <a:pt x="299" y="192"/>
                    </a:cubicBezTo>
                    <a:cubicBezTo>
                      <a:pt x="269" y="242"/>
                      <a:pt x="213" y="265"/>
                      <a:pt x="165" y="297"/>
                    </a:cubicBezTo>
                    <a:cubicBezTo>
                      <a:pt x="117" y="329"/>
                      <a:pt x="0" y="348"/>
                      <a:pt x="11" y="384"/>
                    </a:cubicBezTo>
                    <a:cubicBezTo>
                      <a:pt x="22" y="420"/>
                      <a:pt x="180" y="472"/>
                      <a:pt x="232" y="512"/>
                    </a:cubicBezTo>
                    <a:cubicBezTo>
                      <a:pt x="284" y="552"/>
                      <a:pt x="304" y="571"/>
                      <a:pt x="321" y="623"/>
                    </a:cubicBezTo>
                    <a:cubicBezTo>
                      <a:pt x="338" y="675"/>
                      <a:pt x="332" y="727"/>
                      <a:pt x="336" y="823"/>
                    </a:cubicBezTo>
                    <a:cubicBezTo>
                      <a:pt x="340" y="919"/>
                      <a:pt x="345" y="1122"/>
                      <a:pt x="347" y="1200"/>
                    </a:cubicBezTo>
                  </a:path>
                </a:pathLst>
              </a:custGeom>
              <a:noFill/>
              <a:ln w="76200" cap="flat" cmpd="sng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96" y="960"/>
              <a:ext cx="387" cy="1200"/>
              <a:chOff x="0" y="0"/>
              <a:chExt cx="387" cy="1200"/>
            </a:xfrm>
          </p:grpSpPr>
          <p:sp>
            <p:nvSpPr>
              <p:cNvPr id="17429" name="未知"/>
              <p:cNvSpPr>
                <a:spLocks/>
              </p:cNvSpPr>
              <p:nvPr/>
            </p:nvSpPr>
            <p:spPr bwMode="auto">
              <a:xfrm>
                <a:off x="0" y="0"/>
                <a:ext cx="347" cy="1200"/>
              </a:xfrm>
              <a:custGeom>
                <a:avLst/>
                <a:gdLst/>
                <a:ahLst/>
                <a:cxnLst>
                  <a:cxn ang="0">
                    <a:pos x="347" y="0"/>
                  </a:cxn>
                  <a:cxn ang="0">
                    <a:pos x="299" y="192"/>
                  </a:cxn>
                  <a:cxn ang="0">
                    <a:pos x="165" y="297"/>
                  </a:cxn>
                  <a:cxn ang="0">
                    <a:pos x="11" y="384"/>
                  </a:cxn>
                  <a:cxn ang="0">
                    <a:pos x="232" y="512"/>
                  </a:cxn>
                  <a:cxn ang="0">
                    <a:pos x="321" y="623"/>
                  </a:cxn>
                  <a:cxn ang="0">
                    <a:pos x="336" y="823"/>
                  </a:cxn>
                  <a:cxn ang="0">
                    <a:pos x="347" y="1200"/>
                  </a:cxn>
                </a:cxnLst>
                <a:rect l="0" t="0" r="r" b="b"/>
                <a:pathLst>
                  <a:path w="347" h="1200">
                    <a:moveTo>
                      <a:pt x="347" y="0"/>
                    </a:moveTo>
                    <a:cubicBezTo>
                      <a:pt x="339" y="72"/>
                      <a:pt x="329" y="142"/>
                      <a:pt x="299" y="192"/>
                    </a:cubicBezTo>
                    <a:cubicBezTo>
                      <a:pt x="269" y="242"/>
                      <a:pt x="213" y="265"/>
                      <a:pt x="165" y="297"/>
                    </a:cubicBezTo>
                    <a:cubicBezTo>
                      <a:pt x="117" y="329"/>
                      <a:pt x="0" y="348"/>
                      <a:pt x="11" y="384"/>
                    </a:cubicBezTo>
                    <a:cubicBezTo>
                      <a:pt x="22" y="420"/>
                      <a:pt x="180" y="472"/>
                      <a:pt x="232" y="512"/>
                    </a:cubicBezTo>
                    <a:cubicBezTo>
                      <a:pt x="284" y="552"/>
                      <a:pt x="304" y="571"/>
                      <a:pt x="321" y="623"/>
                    </a:cubicBezTo>
                    <a:cubicBezTo>
                      <a:pt x="338" y="675"/>
                      <a:pt x="332" y="727"/>
                      <a:pt x="336" y="823"/>
                    </a:cubicBezTo>
                    <a:cubicBezTo>
                      <a:pt x="340" y="919"/>
                      <a:pt x="345" y="1122"/>
                      <a:pt x="347" y="1200"/>
                    </a:cubicBezTo>
                  </a:path>
                </a:pathLst>
              </a:custGeom>
              <a:noFill/>
              <a:ln w="76200" cap="flat" cmpd="sng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0" name="未知"/>
              <p:cNvSpPr>
                <a:spLocks/>
              </p:cNvSpPr>
              <p:nvPr/>
            </p:nvSpPr>
            <p:spPr bwMode="auto">
              <a:xfrm>
                <a:off x="40" y="0"/>
                <a:ext cx="347" cy="1200"/>
              </a:xfrm>
              <a:custGeom>
                <a:avLst/>
                <a:gdLst/>
                <a:ahLst/>
                <a:cxnLst>
                  <a:cxn ang="0">
                    <a:pos x="347" y="0"/>
                  </a:cxn>
                  <a:cxn ang="0">
                    <a:pos x="299" y="192"/>
                  </a:cxn>
                  <a:cxn ang="0">
                    <a:pos x="165" y="297"/>
                  </a:cxn>
                  <a:cxn ang="0">
                    <a:pos x="11" y="384"/>
                  </a:cxn>
                  <a:cxn ang="0">
                    <a:pos x="232" y="512"/>
                  </a:cxn>
                  <a:cxn ang="0">
                    <a:pos x="321" y="623"/>
                  </a:cxn>
                  <a:cxn ang="0">
                    <a:pos x="336" y="823"/>
                  </a:cxn>
                  <a:cxn ang="0">
                    <a:pos x="347" y="1200"/>
                  </a:cxn>
                </a:cxnLst>
                <a:rect l="0" t="0" r="r" b="b"/>
                <a:pathLst>
                  <a:path w="347" h="1200">
                    <a:moveTo>
                      <a:pt x="347" y="0"/>
                    </a:moveTo>
                    <a:cubicBezTo>
                      <a:pt x="339" y="72"/>
                      <a:pt x="329" y="142"/>
                      <a:pt x="299" y="192"/>
                    </a:cubicBezTo>
                    <a:cubicBezTo>
                      <a:pt x="269" y="242"/>
                      <a:pt x="213" y="265"/>
                      <a:pt x="165" y="297"/>
                    </a:cubicBezTo>
                    <a:cubicBezTo>
                      <a:pt x="117" y="329"/>
                      <a:pt x="0" y="348"/>
                      <a:pt x="11" y="384"/>
                    </a:cubicBezTo>
                    <a:cubicBezTo>
                      <a:pt x="22" y="420"/>
                      <a:pt x="180" y="472"/>
                      <a:pt x="232" y="512"/>
                    </a:cubicBezTo>
                    <a:cubicBezTo>
                      <a:pt x="284" y="552"/>
                      <a:pt x="304" y="571"/>
                      <a:pt x="321" y="623"/>
                    </a:cubicBezTo>
                    <a:cubicBezTo>
                      <a:pt x="338" y="675"/>
                      <a:pt x="332" y="727"/>
                      <a:pt x="336" y="823"/>
                    </a:cubicBezTo>
                    <a:cubicBezTo>
                      <a:pt x="340" y="919"/>
                      <a:pt x="345" y="1122"/>
                      <a:pt x="347" y="1200"/>
                    </a:cubicBezTo>
                  </a:path>
                </a:pathLst>
              </a:custGeom>
              <a:noFill/>
              <a:ln w="76200" cap="flat" cmpd="sng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2" y="960"/>
              <a:ext cx="387" cy="1200"/>
              <a:chOff x="0" y="0"/>
              <a:chExt cx="387" cy="1200"/>
            </a:xfrm>
          </p:grpSpPr>
          <p:sp>
            <p:nvSpPr>
              <p:cNvPr id="17432" name="未知"/>
              <p:cNvSpPr>
                <a:spLocks/>
              </p:cNvSpPr>
              <p:nvPr/>
            </p:nvSpPr>
            <p:spPr bwMode="auto">
              <a:xfrm>
                <a:off x="0" y="0"/>
                <a:ext cx="347" cy="1200"/>
              </a:xfrm>
              <a:custGeom>
                <a:avLst/>
                <a:gdLst/>
                <a:ahLst/>
                <a:cxnLst>
                  <a:cxn ang="0">
                    <a:pos x="347" y="0"/>
                  </a:cxn>
                  <a:cxn ang="0">
                    <a:pos x="299" y="192"/>
                  </a:cxn>
                  <a:cxn ang="0">
                    <a:pos x="165" y="297"/>
                  </a:cxn>
                  <a:cxn ang="0">
                    <a:pos x="11" y="384"/>
                  </a:cxn>
                  <a:cxn ang="0">
                    <a:pos x="232" y="512"/>
                  </a:cxn>
                  <a:cxn ang="0">
                    <a:pos x="321" y="623"/>
                  </a:cxn>
                  <a:cxn ang="0">
                    <a:pos x="336" y="823"/>
                  </a:cxn>
                  <a:cxn ang="0">
                    <a:pos x="347" y="1200"/>
                  </a:cxn>
                </a:cxnLst>
                <a:rect l="0" t="0" r="r" b="b"/>
                <a:pathLst>
                  <a:path w="347" h="1200">
                    <a:moveTo>
                      <a:pt x="347" y="0"/>
                    </a:moveTo>
                    <a:cubicBezTo>
                      <a:pt x="339" y="72"/>
                      <a:pt x="329" y="142"/>
                      <a:pt x="299" y="192"/>
                    </a:cubicBezTo>
                    <a:cubicBezTo>
                      <a:pt x="269" y="242"/>
                      <a:pt x="213" y="265"/>
                      <a:pt x="165" y="297"/>
                    </a:cubicBezTo>
                    <a:cubicBezTo>
                      <a:pt x="117" y="329"/>
                      <a:pt x="0" y="348"/>
                      <a:pt x="11" y="384"/>
                    </a:cubicBezTo>
                    <a:cubicBezTo>
                      <a:pt x="22" y="420"/>
                      <a:pt x="180" y="472"/>
                      <a:pt x="232" y="512"/>
                    </a:cubicBezTo>
                    <a:cubicBezTo>
                      <a:pt x="284" y="552"/>
                      <a:pt x="304" y="571"/>
                      <a:pt x="321" y="623"/>
                    </a:cubicBezTo>
                    <a:cubicBezTo>
                      <a:pt x="338" y="675"/>
                      <a:pt x="332" y="727"/>
                      <a:pt x="336" y="823"/>
                    </a:cubicBezTo>
                    <a:cubicBezTo>
                      <a:pt x="340" y="919"/>
                      <a:pt x="345" y="1122"/>
                      <a:pt x="347" y="1200"/>
                    </a:cubicBezTo>
                  </a:path>
                </a:pathLst>
              </a:custGeom>
              <a:noFill/>
              <a:ln w="76200" cap="flat" cmpd="sng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3" name="未知"/>
              <p:cNvSpPr>
                <a:spLocks/>
              </p:cNvSpPr>
              <p:nvPr/>
            </p:nvSpPr>
            <p:spPr bwMode="auto">
              <a:xfrm>
                <a:off x="40" y="0"/>
                <a:ext cx="347" cy="1200"/>
              </a:xfrm>
              <a:custGeom>
                <a:avLst/>
                <a:gdLst/>
                <a:ahLst/>
                <a:cxnLst>
                  <a:cxn ang="0">
                    <a:pos x="347" y="0"/>
                  </a:cxn>
                  <a:cxn ang="0">
                    <a:pos x="299" y="192"/>
                  </a:cxn>
                  <a:cxn ang="0">
                    <a:pos x="165" y="297"/>
                  </a:cxn>
                  <a:cxn ang="0">
                    <a:pos x="11" y="384"/>
                  </a:cxn>
                  <a:cxn ang="0">
                    <a:pos x="232" y="512"/>
                  </a:cxn>
                  <a:cxn ang="0">
                    <a:pos x="321" y="623"/>
                  </a:cxn>
                  <a:cxn ang="0">
                    <a:pos x="336" y="823"/>
                  </a:cxn>
                  <a:cxn ang="0">
                    <a:pos x="347" y="1200"/>
                  </a:cxn>
                </a:cxnLst>
                <a:rect l="0" t="0" r="r" b="b"/>
                <a:pathLst>
                  <a:path w="347" h="1200">
                    <a:moveTo>
                      <a:pt x="347" y="0"/>
                    </a:moveTo>
                    <a:cubicBezTo>
                      <a:pt x="339" y="72"/>
                      <a:pt x="329" y="142"/>
                      <a:pt x="299" y="192"/>
                    </a:cubicBezTo>
                    <a:cubicBezTo>
                      <a:pt x="269" y="242"/>
                      <a:pt x="213" y="265"/>
                      <a:pt x="165" y="297"/>
                    </a:cubicBezTo>
                    <a:cubicBezTo>
                      <a:pt x="117" y="329"/>
                      <a:pt x="0" y="348"/>
                      <a:pt x="11" y="384"/>
                    </a:cubicBezTo>
                    <a:cubicBezTo>
                      <a:pt x="22" y="420"/>
                      <a:pt x="180" y="472"/>
                      <a:pt x="232" y="512"/>
                    </a:cubicBezTo>
                    <a:cubicBezTo>
                      <a:pt x="284" y="552"/>
                      <a:pt x="304" y="571"/>
                      <a:pt x="321" y="623"/>
                    </a:cubicBezTo>
                    <a:cubicBezTo>
                      <a:pt x="338" y="675"/>
                      <a:pt x="332" y="727"/>
                      <a:pt x="336" y="823"/>
                    </a:cubicBezTo>
                    <a:cubicBezTo>
                      <a:pt x="340" y="919"/>
                      <a:pt x="345" y="1122"/>
                      <a:pt x="347" y="1200"/>
                    </a:cubicBezTo>
                  </a:path>
                </a:pathLst>
              </a:custGeom>
              <a:noFill/>
              <a:ln w="76200" cap="flat" cmpd="sng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>
              <a:off x="384" y="289"/>
              <a:ext cx="139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FF"/>
                  </a:solidFill>
                  <a:latin typeface="宋体" pitchFamily="2" charset="-122"/>
                  <a:ea typeface="宋体" pitchFamily="2" charset="-122"/>
                </a:rPr>
                <a:t>待验平板</a:t>
              </a:r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 flipH="1">
              <a:off x="1056" y="0"/>
              <a:ext cx="480" cy="2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Line 28"/>
            <p:cNvSpPr>
              <a:spLocks noChangeShapeType="1"/>
            </p:cNvSpPr>
            <p:nvPr/>
          </p:nvSpPr>
          <p:spPr bwMode="auto">
            <a:xfrm>
              <a:off x="1056" y="672"/>
              <a:ext cx="528" cy="2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37" name="AutoShape 29"/>
          <p:cNvSpPr>
            <a:spLocks noChangeArrowheads="1"/>
          </p:cNvSpPr>
          <p:nvPr/>
        </p:nvSpPr>
        <p:spPr bwMode="auto">
          <a:xfrm>
            <a:off x="715963" y="2860675"/>
            <a:ext cx="4090987" cy="1154113"/>
          </a:xfrm>
          <a:prstGeom prst="parallelogram">
            <a:avLst>
              <a:gd name="adj" fmla="val 56436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8" name="AutoShape 30"/>
          <p:cNvSpPr>
            <a:spLocks noChangeArrowheads="1"/>
          </p:cNvSpPr>
          <p:nvPr/>
        </p:nvSpPr>
        <p:spPr bwMode="auto">
          <a:xfrm rot="20754126">
            <a:off x="539750" y="2530475"/>
            <a:ext cx="4418013" cy="931863"/>
          </a:xfrm>
          <a:prstGeom prst="flowChartInputOutpu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1528763" y="1412875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理想光学平面</a:t>
            </a:r>
          </a:p>
        </p:txBody>
      </p:sp>
      <p:sp>
        <p:nvSpPr>
          <p:cNvPr id="17440" name="Arc 32"/>
          <p:cNvSpPr>
            <a:spLocks/>
          </p:cNvSpPr>
          <p:nvPr/>
        </p:nvSpPr>
        <p:spPr bwMode="auto">
          <a:xfrm>
            <a:off x="1433513" y="3846513"/>
            <a:ext cx="73025" cy="2333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41" name="Object 33"/>
          <p:cNvGraphicFramePr>
            <a:graphicFrameLocks noChangeAspect="1"/>
          </p:cNvGraphicFramePr>
          <p:nvPr/>
        </p:nvGraphicFramePr>
        <p:xfrm>
          <a:off x="2089150" y="3654425"/>
          <a:ext cx="2667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r:id="rId3" imgW="279838" imgH="381482" progId="Equation.3">
                  <p:embed/>
                </p:oleObj>
              </mc:Choice>
              <mc:Fallback>
                <p:oleObj r:id="rId3" imgW="279838" imgH="381482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654425"/>
                        <a:ext cx="2667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976313" y="2097088"/>
            <a:ext cx="3295650" cy="1857375"/>
            <a:chOff x="0" y="0"/>
            <a:chExt cx="2171" cy="1145"/>
          </a:xfrm>
        </p:grpSpPr>
        <p:sp>
          <p:nvSpPr>
            <p:cNvPr id="17443" name="未知"/>
            <p:cNvSpPr>
              <a:spLocks/>
            </p:cNvSpPr>
            <p:nvPr/>
          </p:nvSpPr>
          <p:spPr bwMode="auto">
            <a:xfrm>
              <a:off x="0" y="419"/>
              <a:ext cx="511" cy="726"/>
            </a:xfrm>
            <a:custGeom>
              <a:avLst/>
              <a:gdLst/>
              <a:ahLst/>
              <a:cxnLst>
                <a:cxn ang="0">
                  <a:pos x="384" y="40"/>
                </a:cxn>
                <a:cxn ang="0">
                  <a:pos x="0" y="726"/>
                </a:cxn>
                <a:cxn ang="0">
                  <a:pos x="162" y="688"/>
                </a:cxn>
                <a:cxn ang="0">
                  <a:pos x="141" y="689"/>
                </a:cxn>
                <a:cxn ang="0">
                  <a:pos x="511" y="0"/>
                </a:cxn>
                <a:cxn ang="0">
                  <a:pos x="384" y="40"/>
                </a:cxn>
              </a:cxnLst>
              <a:rect l="0" t="0" r="r" b="b"/>
              <a:pathLst>
                <a:path w="511" h="726">
                  <a:moveTo>
                    <a:pt x="384" y="40"/>
                  </a:moveTo>
                  <a:lnTo>
                    <a:pt x="0" y="726"/>
                  </a:lnTo>
                  <a:lnTo>
                    <a:pt x="162" y="688"/>
                  </a:lnTo>
                  <a:lnTo>
                    <a:pt x="141" y="689"/>
                  </a:lnTo>
                  <a:lnTo>
                    <a:pt x="511" y="0"/>
                  </a:lnTo>
                  <a:lnTo>
                    <a:pt x="384" y="4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未知"/>
            <p:cNvSpPr>
              <a:spLocks/>
            </p:cNvSpPr>
            <p:nvPr/>
          </p:nvSpPr>
          <p:spPr bwMode="auto">
            <a:xfrm>
              <a:off x="268" y="350"/>
              <a:ext cx="511" cy="726"/>
            </a:xfrm>
            <a:custGeom>
              <a:avLst/>
              <a:gdLst/>
              <a:ahLst/>
              <a:cxnLst>
                <a:cxn ang="0">
                  <a:pos x="384" y="40"/>
                </a:cxn>
                <a:cxn ang="0">
                  <a:pos x="0" y="726"/>
                </a:cxn>
                <a:cxn ang="0">
                  <a:pos x="162" y="688"/>
                </a:cxn>
                <a:cxn ang="0">
                  <a:pos x="141" y="689"/>
                </a:cxn>
                <a:cxn ang="0">
                  <a:pos x="511" y="0"/>
                </a:cxn>
                <a:cxn ang="0">
                  <a:pos x="384" y="40"/>
                </a:cxn>
              </a:cxnLst>
              <a:rect l="0" t="0" r="r" b="b"/>
              <a:pathLst>
                <a:path w="511" h="726">
                  <a:moveTo>
                    <a:pt x="384" y="40"/>
                  </a:moveTo>
                  <a:lnTo>
                    <a:pt x="0" y="726"/>
                  </a:lnTo>
                  <a:lnTo>
                    <a:pt x="162" y="688"/>
                  </a:lnTo>
                  <a:lnTo>
                    <a:pt x="141" y="689"/>
                  </a:lnTo>
                  <a:lnTo>
                    <a:pt x="511" y="0"/>
                  </a:lnTo>
                  <a:lnTo>
                    <a:pt x="384" y="4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5" name="未知"/>
            <p:cNvSpPr>
              <a:spLocks/>
            </p:cNvSpPr>
            <p:nvPr/>
          </p:nvSpPr>
          <p:spPr bwMode="auto">
            <a:xfrm>
              <a:off x="542" y="281"/>
              <a:ext cx="511" cy="726"/>
            </a:xfrm>
            <a:custGeom>
              <a:avLst/>
              <a:gdLst/>
              <a:ahLst/>
              <a:cxnLst>
                <a:cxn ang="0">
                  <a:pos x="384" y="40"/>
                </a:cxn>
                <a:cxn ang="0">
                  <a:pos x="0" y="726"/>
                </a:cxn>
                <a:cxn ang="0">
                  <a:pos x="162" y="688"/>
                </a:cxn>
                <a:cxn ang="0">
                  <a:pos x="141" y="689"/>
                </a:cxn>
                <a:cxn ang="0">
                  <a:pos x="511" y="0"/>
                </a:cxn>
                <a:cxn ang="0">
                  <a:pos x="384" y="40"/>
                </a:cxn>
              </a:cxnLst>
              <a:rect l="0" t="0" r="r" b="b"/>
              <a:pathLst>
                <a:path w="511" h="726">
                  <a:moveTo>
                    <a:pt x="384" y="40"/>
                  </a:moveTo>
                  <a:lnTo>
                    <a:pt x="0" y="726"/>
                  </a:lnTo>
                  <a:lnTo>
                    <a:pt x="162" y="688"/>
                  </a:lnTo>
                  <a:lnTo>
                    <a:pt x="141" y="689"/>
                  </a:lnTo>
                  <a:lnTo>
                    <a:pt x="511" y="0"/>
                  </a:lnTo>
                  <a:lnTo>
                    <a:pt x="384" y="4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6" name="未知"/>
            <p:cNvSpPr>
              <a:spLocks/>
            </p:cNvSpPr>
            <p:nvPr/>
          </p:nvSpPr>
          <p:spPr bwMode="auto">
            <a:xfrm>
              <a:off x="823" y="206"/>
              <a:ext cx="511" cy="726"/>
            </a:xfrm>
            <a:custGeom>
              <a:avLst/>
              <a:gdLst/>
              <a:ahLst/>
              <a:cxnLst>
                <a:cxn ang="0">
                  <a:pos x="384" y="40"/>
                </a:cxn>
                <a:cxn ang="0">
                  <a:pos x="0" y="726"/>
                </a:cxn>
                <a:cxn ang="0">
                  <a:pos x="162" y="688"/>
                </a:cxn>
                <a:cxn ang="0">
                  <a:pos x="141" y="689"/>
                </a:cxn>
                <a:cxn ang="0">
                  <a:pos x="511" y="0"/>
                </a:cxn>
                <a:cxn ang="0">
                  <a:pos x="384" y="40"/>
                </a:cxn>
              </a:cxnLst>
              <a:rect l="0" t="0" r="r" b="b"/>
              <a:pathLst>
                <a:path w="511" h="726">
                  <a:moveTo>
                    <a:pt x="384" y="40"/>
                  </a:moveTo>
                  <a:lnTo>
                    <a:pt x="0" y="726"/>
                  </a:lnTo>
                  <a:lnTo>
                    <a:pt x="162" y="688"/>
                  </a:lnTo>
                  <a:lnTo>
                    <a:pt x="141" y="689"/>
                  </a:lnTo>
                  <a:lnTo>
                    <a:pt x="511" y="0"/>
                  </a:lnTo>
                  <a:lnTo>
                    <a:pt x="384" y="4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7" name="未知"/>
            <p:cNvSpPr>
              <a:spLocks/>
            </p:cNvSpPr>
            <p:nvPr/>
          </p:nvSpPr>
          <p:spPr bwMode="auto">
            <a:xfrm>
              <a:off x="1098" y="144"/>
              <a:ext cx="511" cy="726"/>
            </a:xfrm>
            <a:custGeom>
              <a:avLst/>
              <a:gdLst/>
              <a:ahLst/>
              <a:cxnLst>
                <a:cxn ang="0">
                  <a:pos x="384" y="40"/>
                </a:cxn>
                <a:cxn ang="0">
                  <a:pos x="0" y="726"/>
                </a:cxn>
                <a:cxn ang="0">
                  <a:pos x="162" y="688"/>
                </a:cxn>
                <a:cxn ang="0">
                  <a:pos x="141" y="689"/>
                </a:cxn>
                <a:cxn ang="0">
                  <a:pos x="511" y="0"/>
                </a:cxn>
                <a:cxn ang="0">
                  <a:pos x="384" y="40"/>
                </a:cxn>
              </a:cxnLst>
              <a:rect l="0" t="0" r="r" b="b"/>
              <a:pathLst>
                <a:path w="511" h="726">
                  <a:moveTo>
                    <a:pt x="384" y="40"/>
                  </a:moveTo>
                  <a:lnTo>
                    <a:pt x="0" y="726"/>
                  </a:lnTo>
                  <a:lnTo>
                    <a:pt x="162" y="688"/>
                  </a:lnTo>
                  <a:lnTo>
                    <a:pt x="141" y="689"/>
                  </a:lnTo>
                  <a:lnTo>
                    <a:pt x="511" y="0"/>
                  </a:lnTo>
                  <a:lnTo>
                    <a:pt x="384" y="4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未知"/>
            <p:cNvSpPr>
              <a:spLocks/>
            </p:cNvSpPr>
            <p:nvPr/>
          </p:nvSpPr>
          <p:spPr bwMode="auto">
            <a:xfrm>
              <a:off x="1372" y="75"/>
              <a:ext cx="511" cy="726"/>
            </a:xfrm>
            <a:custGeom>
              <a:avLst/>
              <a:gdLst/>
              <a:ahLst/>
              <a:cxnLst>
                <a:cxn ang="0">
                  <a:pos x="384" y="40"/>
                </a:cxn>
                <a:cxn ang="0">
                  <a:pos x="0" y="726"/>
                </a:cxn>
                <a:cxn ang="0">
                  <a:pos x="162" y="688"/>
                </a:cxn>
                <a:cxn ang="0">
                  <a:pos x="141" y="689"/>
                </a:cxn>
                <a:cxn ang="0">
                  <a:pos x="511" y="0"/>
                </a:cxn>
                <a:cxn ang="0">
                  <a:pos x="384" y="40"/>
                </a:cxn>
              </a:cxnLst>
              <a:rect l="0" t="0" r="r" b="b"/>
              <a:pathLst>
                <a:path w="511" h="726">
                  <a:moveTo>
                    <a:pt x="384" y="40"/>
                  </a:moveTo>
                  <a:lnTo>
                    <a:pt x="0" y="726"/>
                  </a:lnTo>
                  <a:lnTo>
                    <a:pt x="162" y="688"/>
                  </a:lnTo>
                  <a:lnTo>
                    <a:pt x="141" y="689"/>
                  </a:lnTo>
                  <a:lnTo>
                    <a:pt x="511" y="0"/>
                  </a:lnTo>
                  <a:lnTo>
                    <a:pt x="384" y="4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未知"/>
            <p:cNvSpPr>
              <a:spLocks/>
            </p:cNvSpPr>
            <p:nvPr/>
          </p:nvSpPr>
          <p:spPr bwMode="auto">
            <a:xfrm>
              <a:off x="1660" y="0"/>
              <a:ext cx="511" cy="726"/>
            </a:xfrm>
            <a:custGeom>
              <a:avLst/>
              <a:gdLst/>
              <a:ahLst/>
              <a:cxnLst>
                <a:cxn ang="0">
                  <a:pos x="384" y="40"/>
                </a:cxn>
                <a:cxn ang="0">
                  <a:pos x="0" y="726"/>
                </a:cxn>
                <a:cxn ang="0">
                  <a:pos x="162" y="688"/>
                </a:cxn>
                <a:cxn ang="0">
                  <a:pos x="141" y="689"/>
                </a:cxn>
                <a:cxn ang="0">
                  <a:pos x="511" y="0"/>
                </a:cxn>
                <a:cxn ang="0">
                  <a:pos x="384" y="40"/>
                </a:cxn>
              </a:cxnLst>
              <a:rect l="0" t="0" r="r" b="b"/>
              <a:pathLst>
                <a:path w="511" h="726">
                  <a:moveTo>
                    <a:pt x="384" y="40"/>
                  </a:moveTo>
                  <a:lnTo>
                    <a:pt x="0" y="726"/>
                  </a:lnTo>
                  <a:lnTo>
                    <a:pt x="162" y="688"/>
                  </a:lnTo>
                  <a:lnTo>
                    <a:pt x="141" y="689"/>
                  </a:lnTo>
                  <a:lnTo>
                    <a:pt x="511" y="0"/>
                  </a:lnTo>
                  <a:lnTo>
                    <a:pt x="384" y="4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50" name="Line 42"/>
          <p:cNvSpPr>
            <a:spLocks noChangeShapeType="1"/>
          </p:cNvSpPr>
          <p:nvPr/>
        </p:nvSpPr>
        <p:spPr bwMode="auto">
          <a:xfrm>
            <a:off x="2451100" y="2019300"/>
            <a:ext cx="657225" cy="38893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428596" y="928670"/>
            <a:ext cx="5832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(</a:t>
            </a:r>
            <a:r>
              <a:rPr lang="en-US" altLang="zh-CN" sz="3200" b="1" dirty="0">
                <a:solidFill>
                  <a:srgbClr val="CC0000"/>
                </a:solidFill>
                <a:latin typeface="Times New Roman" pitchFamily="18" charset="0"/>
              </a:rPr>
              <a:t>3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)</a:t>
            </a:r>
            <a:r>
              <a:rPr lang="zh-CN" altLang="en-US" sz="3200" b="1" dirty="0">
                <a:solidFill>
                  <a:srgbClr val="070000"/>
                </a:solidFill>
                <a:latin typeface="宋体" pitchFamily="2" charset="-122"/>
                <a:ea typeface="宋体" pitchFamily="2" charset="-122"/>
              </a:rPr>
              <a:t>检验光学元件表面的平整度</a:t>
            </a:r>
          </a:p>
        </p:txBody>
      </p:sp>
      <p:sp>
        <p:nvSpPr>
          <p:cNvPr id="17452" name="Text Box 44"/>
          <p:cNvSpPr txBox="1">
            <a:spLocks noChangeArrowheads="1"/>
          </p:cNvSpPr>
          <p:nvPr/>
        </p:nvSpPr>
        <p:spPr bwMode="auto">
          <a:xfrm>
            <a:off x="5003800" y="4365625"/>
            <a:ext cx="39243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由于同一条纹下的空气薄膜厚度相同，当待测平面上出现沟槽时条纹向左弯曲。</a:t>
            </a: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1071538" y="142852"/>
            <a:ext cx="464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劈尖干涉的应用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5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27088" y="2708275"/>
            <a:ext cx="4267200" cy="3352800"/>
            <a:chOff x="0" y="0"/>
            <a:chExt cx="2688" cy="2112"/>
          </a:xfrm>
        </p:grpSpPr>
        <p:sp>
          <p:nvSpPr>
            <p:cNvPr id="184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688" cy="2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6" name="Oval 4" descr="深色下对角线"/>
            <p:cNvSpPr>
              <a:spLocks noChangeArrowheads="1"/>
            </p:cNvSpPr>
            <p:nvPr/>
          </p:nvSpPr>
          <p:spPr bwMode="auto">
            <a:xfrm>
              <a:off x="1344" y="624"/>
              <a:ext cx="311" cy="144"/>
            </a:xfrm>
            <a:prstGeom prst="ellipse">
              <a:avLst/>
            </a:prstGeom>
            <a:pattFill prst="dkDnDiag">
              <a:fgClr>
                <a:srgbClr val="CC9900"/>
              </a:fgClr>
              <a:bgClr>
                <a:srgbClr val="FFFF99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192" y="672"/>
              <a:ext cx="2112" cy="144"/>
            </a:xfrm>
            <a:prstGeom prst="rect">
              <a:avLst/>
            </a:prstGeom>
            <a:solidFill>
              <a:srgbClr val="ADFFE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 rot="21161895">
              <a:off x="192" y="384"/>
              <a:ext cx="2112" cy="144"/>
            </a:xfrm>
            <a:prstGeom prst="rect">
              <a:avLst/>
            </a:prstGeom>
            <a:solidFill>
              <a:srgbClr val="00FFCC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192" y="672"/>
              <a:ext cx="1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192" y="67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2304" y="67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1584" y="672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1392" y="672"/>
              <a:ext cx="10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1440" y="624"/>
              <a:ext cx="91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2064" y="432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6" name="Object 14"/>
            <p:cNvGraphicFramePr>
              <a:graphicFrameLocks noChangeAspect="1"/>
            </p:cNvGraphicFramePr>
            <p:nvPr/>
          </p:nvGraphicFramePr>
          <p:xfrm>
            <a:off x="2064" y="384"/>
            <a:ext cx="336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6" r:id="rId3" imgW="304853" imgH="241408" progId="Equation.3">
                    <p:embed/>
                  </p:oleObj>
                </mc:Choice>
                <mc:Fallback>
                  <p:oleObj r:id="rId3" imgW="304853" imgH="241408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84"/>
                          <a:ext cx="336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2064" y="672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5724525" y="2133600"/>
          <a:ext cx="183197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r:id="rId5" imgW="635042" imgH="419235" progId="Equation.3">
                  <p:embed/>
                </p:oleObj>
              </mc:Choice>
              <mc:Fallback>
                <p:oleObj r:id="rId5" imgW="635042" imgH="419235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133600"/>
                        <a:ext cx="1831975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5724525" y="3284538"/>
          <a:ext cx="198120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r:id="rId7" imgW="723903" imgH="393846" progId="Equation.3">
                  <p:embed/>
                </p:oleObj>
              </mc:Choice>
              <mc:Fallback>
                <p:oleObj r:id="rId7" imgW="723903" imgH="39384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284538"/>
                        <a:ext cx="1981200" cy="1157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143000" y="4035425"/>
            <a:ext cx="3352800" cy="1981200"/>
            <a:chOff x="0" y="0"/>
            <a:chExt cx="2112" cy="1248"/>
          </a:xfrm>
        </p:grpSpPr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0" y="96"/>
              <a:ext cx="2112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0" y="96"/>
              <a:ext cx="128" cy="528"/>
            </a:xfrm>
            <a:prstGeom prst="rect">
              <a:avLst/>
            </a:prstGeom>
            <a:solidFill>
              <a:srgbClr val="5A58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256" y="96"/>
              <a:ext cx="128" cy="528"/>
            </a:xfrm>
            <a:prstGeom prst="rect">
              <a:avLst/>
            </a:prstGeom>
            <a:solidFill>
              <a:srgbClr val="5A58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513" y="96"/>
              <a:ext cx="127" cy="528"/>
            </a:xfrm>
            <a:prstGeom prst="rect">
              <a:avLst/>
            </a:prstGeom>
            <a:solidFill>
              <a:srgbClr val="5A58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832" y="96"/>
              <a:ext cx="385" cy="528"/>
              <a:chOff x="0" y="0"/>
              <a:chExt cx="288" cy="480"/>
            </a:xfrm>
          </p:grpSpPr>
          <p:sp>
            <p:nvSpPr>
              <p:cNvPr id="18456" name="AutoShape 24"/>
              <p:cNvSpPr>
                <a:spLocks noChangeArrowheads="1"/>
              </p:cNvSpPr>
              <p:nvPr/>
            </p:nvSpPr>
            <p:spPr bwMode="auto">
              <a:xfrm rot="5301541">
                <a:off x="0" y="96"/>
                <a:ext cx="288" cy="288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5A58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25"/>
              <p:cNvGrpSpPr>
                <a:grpSpLocks/>
              </p:cNvGrpSpPr>
              <p:nvPr/>
            </p:nvGrpSpPr>
            <p:grpSpPr bwMode="auto">
              <a:xfrm>
                <a:off x="144" y="0"/>
                <a:ext cx="96" cy="480"/>
                <a:chOff x="0" y="0"/>
                <a:chExt cx="96" cy="480"/>
              </a:xfrm>
            </p:grpSpPr>
            <p:sp>
              <p:nvSpPr>
                <p:cNvPr id="1845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336"/>
                  <a:ext cx="96" cy="144"/>
                </a:xfrm>
                <a:prstGeom prst="rect">
                  <a:avLst/>
                </a:prstGeom>
                <a:solidFill>
                  <a:srgbClr val="5A58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59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" cy="144"/>
                </a:xfrm>
                <a:prstGeom prst="rect">
                  <a:avLst/>
                </a:prstGeom>
                <a:solidFill>
                  <a:srgbClr val="5A58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088" y="96"/>
              <a:ext cx="384" cy="528"/>
              <a:chOff x="0" y="0"/>
              <a:chExt cx="288" cy="480"/>
            </a:xfrm>
          </p:grpSpPr>
          <p:sp>
            <p:nvSpPr>
              <p:cNvPr id="18461" name="AutoShape 29"/>
              <p:cNvSpPr>
                <a:spLocks noChangeArrowheads="1"/>
              </p:cNvSpPr>
              <p:nvPr/>
            </p:nvSpPr>
            <p:spPr bwMode="auto">
              <a:xfrm rot="5301541">
                <a:off x="0" y="96"/>
                <a:ext cx="288" cy="288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5A58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30"/>
              <p:cNvGrpSpPr>
                <a:grpSpLocks/>
              </p:cNvGrpSpPr>
              <p:nvPr/>
            </p:nvGrpSpPr>
            <p:grpSpPr bwMode="auto">
              <a:xfrm>
                <a:off x="144" y="0"/>
                <a:ext cx="96" cy="480"/>
                <a:chOff x="0" y="0"/>
                <a:chExt cx="96" cy="480"/>
              </a:xfrm>
            </p:grpSpPr>
            <p:sp>
              <p:nvSpPr>
                <p:cNvPr id="18463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336"/>
                  <a:ext cx="96" cy="144"/>
                </a:xfrm>
                <a:prstGeom prst="rect">
                  <a:avLst/>
                </a:prstGeom>
                <a:solidFill>
                  <a:srgbClr val="5A58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4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" cy="144"/>
                </a:xfrm>
                <a:prstGeom prst="rect">
                  <a:avLst/>
                </a:prstGeom>
                <a:solidFill>
                  <a:srgbClr val="5A58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768" y="96"/>
              <a:ext cx="127" cy="528"/>
            </a:xfrm>
            <a:prstGeom prst="rect">
              <a:avLst/>
            </a:prstGeom>
            <a:solidFill>
              <a:srgbClr val="5A58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541" y="96"/>
              <a:ext cx="114" cy="528"/>
            </a:xfrm>
            <a:prstGeom prst="rect">
              <a:avLst/>
            </a:prstGeom>
            <a:solidFill>
              <a:srgbClr val="5A58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792" y="96"/>
              <a:ext cx="129" cy="528"/>
            </a:xfrm>
            <a:prstGeom prst="rect">
              <a:avLst/>
            </a:prstGeom>
            <a:solidFill>
              <a:srgbClr val="5A58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2048" y="96"/>
              <a:ext cx="64" cy="528"/>
            </a:xfrm>
            <a:prstGeom prst="rect">
              <a:avLst/>
            </a:prstGeom>
            <a:solidFill>
              <a:srgbClr val="5A58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37"/>
            <p:cNvGrpSpPr>
              <a:grpSpLocks/>
            </p:cNvGrpSpPr>
            <p:nvPr/>
          </p:nvGrpSpPr>
          <p:grpSpPr bwMode="auto">
            <a:xfrm>
              <a:off x="960" y="96"/>
              <a:ext cx="1152" cy="1152"/>
              <a:chOff x="0" y="0"/>
              <a:chExt cx="1152" cy="1152"/>
            </a:xfrm>
          </p:grpSpPr>
          <p:sp>
            <p:nvSpPr>
              <p:cNvPr id="18470" name="Line 38"/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1" name="Line 39"/>
              <p:cNvSpPr>
                <a:spLocks noChangeShapeType="1"/>
              </p:cNvSpPr>
              <p:nvPr/>
            </p:nvSpPr>
            <p:spPr bwMode="auto">
              <a:xfrm>
                <a:off x="424" y="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2" name="Line 40"/>
              <p:cNvSpPr>
                <a:spLocks noChangeShapeType="1"/>
              </p:cNvSpPr>
              <p:nvPr/>
            </p:nvSpPr>
            <p:spPr bwMode="auto">
              <a:xfrm>
                <a:off x="0" y="1008"/>
                <a:ext cx="327" cy="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3" name="Line 41"/>
              <p:cNvSpPr>
                <a:spLocks noChangeShapeType="1"/>
              </p:cNvSpPr>
              <p:nvPr/>
            </p:nvSpPr>
            <p:spPr bwMode="auto">
              <a:xfrm>
                <a:off x="432" y="1008"/>
                <a:ext cx="326" cy="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 type="triangle" w="sm" len="lg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4" name="Line 42"/>
              <p:cNvSpPr>
                <a:spLocks noChangeShapeType="1"/>
              </p:cNvSpPr>
              <p:nvPr/>
            </p:nvSpPr>
            <p:spPr bwMode="auto">
              <a:xfrm>
                <a:off x="583" y="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5" name="Line 43"/>
              <p:cNvSpPr>
                <a:spLocks noChangeShapeType="1"/>
              </p:cNvSpPr>
              <p:nvPr/>
            </p:nvSpPr>
            <p:spPr bwMode="auto">
              <a:xfrm>
                <a:off x="327" y="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6" name="Line 44"/>
              <p:cNvSpPr>
                <a:spLocks noChangeShapeType="1"/>
              </p:cNvSpPr>
              <p:nvPr/>
            </p:nvSpPr>
            <p:spPr bwMode="auto">
              <a:xfrm>
                <a:off x="0" y="720"/>
                <a:ext cx="32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7" name="Line 45"/>
              <p:cNvSpPr>
                <a:spLocks noChangeShapeType="1"/>
              </p:cNvSpPr>
              <p:nvPr/>
            </p:nvSpPr>
            <p:spPr bwMode="auto">
              <a:xfrm>
                <a:off x="588" y="720"/>
                <a:ext cx="32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478" name="Object 46"/>
              <p:cNvGraphicFramePr>
                <a:graphicFrameLocks noChangeAspect="1"/>
              </p:cNvGraphicFramePr>
              <p:nvPr/>
            </p:nvGraphicFramePr>
            <p:xfrm>
              <a:off x="915" y="576"/>
              <a:ext cx="237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09" r:id="rId9" imgW="165202" imgH="253987" progId="Equation.3">
                      <p:embed/>
                    </p:oleObj>
                  </mc:Choice>
                  <mc:Fallback>
                    <p:oleObj r:id="rId9" imgW="165202" imgH="253987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5" y="576"/>
                            <a:ext cx="237" cy="2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79" name="Object 47"/>
              <p:cNvGraphicFramePr>
                <a:graphicFrameLocks noChangeAspect="1"/>
              </p:cNvGraphicFramePr>
              <p:nvPr/>
            </p:nvGraphicFramePr>
            <p:xfrm>
              <a:off x="766" y="891"/>
              <a:ext cx="194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10" r:id="rId11" imgW="228917" imgH="279717" progId="Equation.3">
                      <p:embed/>
                    </p:oleObj>
                  </mc:Choice>
                  <mc:Fallback>
                    <p:oleObj r:id="rId11" imgW="228917" imgH="279717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6" y="891"/>
                            <a:ext cx="194" cy="2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80" name="Line 48"/>
            <p:cNvSpPr>
              <a:spLocks noChangeShapeType="1"/>
            </p:cNvSpPr>
            <p:nvPr/>
          </p:nvSpPr>
          <p:spPr bwMode="auto">
            <a:xfrm>
              <a:off x="0" y="0"/>
              <a:ext cx="2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81" name="Text Box 49"/>
          <p:cNvSpPr txBox="1">
            <a:spLocks noChangeArrowheads="1"/>
          </p:cNvSpPr>
          <p:nvPr/>
        </p:nvSpPr>
        <p:spPr bwMode="auto">
          <a:xfrm>
            <a:off x="468313" y="836613"/>
            <a:ext cx="8207375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根据某处条纹弯曲的最大畸变量</a:t>
            </a:r>
            <a:r>
              <a:rPr lang="en-US" altLang="zh-CN" sz="2800" b="1" i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lang="en-US" altLang="zh-CN" sz="2800" b="1" i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，以及条纹的弯曲方向，就可以判断待验平板在该处的凹凸情况和凹凸深度。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1214414" y="0"/>
            <a:ext cx="464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劈尖干涉的应用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19200" y="1676400"/>
            <a:ext cx="3810000" cy="3352800"/>
            <a:chOff x="0" y="0"/>
            <a:chExt cx="2400" cy="2112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400" cy="2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156" y="1248"/>
              <a:ext cx="2016" cy="288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1980" y="1056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2" name="Object 6"/>
            <p:cNvGraphicFramePr>
              <a:graphicFrameLocks noChangeAspect="1"/>
            </p:cNvGraphicFramePr>
            <p:nvPr/>
          </p:nvGraphicFramePr>
          <p:xfrm>
            <a:off x="379" y="1200"/>
            <a:ext cx="29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2" r:id="rId3" imgW="215936" imgH="317404" progId="Equation.3">
                    <p:embed/>
                  </p:oleObj>
                </mc:Choice>
                <mc:Fallback>
                  <p:oleObj r:id="rId3" imgW="215936" imgH="317404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" y="1200"/>
                          <a:ext cx="293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2076" y="1248"/>
              <a:ext cx="0" cy="240"/>
            </a:xfrm>
            <a:prstGeom prst="line">
              <a:avLst/>
            </a:prstGeom>
            <a:noFill/>
            <a:ln w="28575">
              <a:solidFill>
                <a:srgbClr val="D400D4"/>
              </a:solidFill>
              <a:prstDash val="dash"/>
              <a:round/>
              <a:headEnd type="triangle" w="sm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4" name="Object 8"/>
            <p:cNvGraphicFramePr>
              <a:graphicFrameLocks noChangeAspect="1"/>
            </p:cNvGraphicFramePr>
            <p:nvPr/>
          </p:nvGraphicFramePr>
          <p:xfrm>
            <a:off x="1680" y="1095"/>
            <a:ext cx="24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3" r:id="rId5" imgW="177809" imgH="190487" progId="Equation.3">
                    <p:embed/>
                  </p:oleObj>
                </mc:Choice>
                <mc:Fallback>
                  <p:oleObj r:id="rId5" imgW="177809" imgH="190487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095"/>
                          <a:ext cx="240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156" y="1392"/>
              <a:ext cx="1920" cy="0"/>
            </a:xfrm>
            <a:prstGeom prst="line">
              <a:avLst/>
            </a:prstGeom>
            <a:noFill/>
            <a:ln w="28575">
              <a:solidFill>
                <a:srgbClr val="D400D4"/>
              </a:solidFill>
              <a:prstDash val="dash"/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 rot="21283317">
              <a:off x="144" y="865"/>
              <a:ext cx="2016" cy="288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7" name="Object 11"/>
            <p:cNvGraphicFramePr>
              <a:graphicFrameLocks noChangeAspect="1"/>
            </p:cNvGraphicFramePr>
            <p:nvPr/>
          </p:nvGraphicFramePr>
          <p:xfrm>
            <a:off x="343" y="864"/>
            <a:ext cx="29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4" r:id="rId7" imgW="215936" imgH="317404" progId="Equation.3">
                    <p:embed/>
                  </p:oleObj>
                </mc:Choice>
                <mc:Fallback>
                  <p:oleObj r:id="rId7" imgW="215936" imgH="317404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" y="864"/>
                          <a:ext cx="293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12"/>
            <p:cNvGraphicFramePr>
              <a:graphicFrameLocks noChangeAspect="1"/>
            </p:cNvGraphicFramePr>
            <p:nvPr/>
          </p:nvGraphicFramePr>
          <p:xfrm>
            <a:off x="1068" y="1296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5" r:id="rId8" imgW="190734" imgH="228818" progId="Equation.3">
                    <p:embed/>
                  </p:oleObj>
                </mc:Choice>
                <mc:Fallback>
                  <p:oleObj r:id="rId8" imgW="190734" imgH="228818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1296"/>
                          <a:ext cx="20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2076" y="816"/>
              <a:ext cx="0" cy="240"/>
            </a:xfrm>
            <a:prstGeom prst="line">
              <a:avLst/>
            </a:prstGeom>
            <a:noFill/>
            <a:ln w="28575">
              <a:solidFill>
                <a:srgbClr val="D400D4"/>
              </a:solidFill>
              <a:prstDash val="dash"/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70" name="Object 14"/>
            <p:cNvGraphicFramePr>
              <a:graphicFrameLocks noChangeAspect="1"/>
            </p:cNvGraphicFramePr>
            <p:nvPr/>
          </p:nvGraphicFramePr>
          <p:xfrm>
            <a:off x="2172" y="960"/>
            <a:ext cx="2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6" r:id="rId10" imgW="190440" imgH="253800" progId="Equation.3">
                    <p:embed/>
                  </p:oleObj>
                </mc:Choice>
                <mc:Fallback>
                  <p:oleObj r:id="rId10" imgW="190440" imgH="2538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960"/>
                          <a:ext cx="2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621" y="48"/>
              <a:ext cx="1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70000"/>
                  </a:solidFill>
                  <a:latin typeface="宋体" pitchFamily="2" charset="-122"/>
                  <a:ea typeface="宋体" pitchFamily="2" charset="-122"/>
                </a:rPr>
                <a:t>空气</a:t>
              </a:r>
              <a:r>
                <a:rPr lang="zh-CN" altLang="en-US" sz="2800" b="1" dirty="0">
                  <a:solidFill>
                    <a:srgbClr val="070000"/>
                  </a:solidFill>
                  <a:latin typeface="Times New Roman" pitchFamily="18" charset="0"/>
                </a:rPr>
                <a:t>                 </a:t>
              </a:r>
            </a:p>
          </p:txBody>
        </p:sp>
        <p:graphicFrame>
          <p:nvGraphicFramePr>
            <p:cNvPr id="19472" name="Object 16"/>
            <p:cNvGraphicFramePr>
              <a:graphicFrameLocks noChangeAspect="1"/>
            </p:cNvGraphicFramePr>
            <p:nvPr/>
          </p:nvGraphicFramePr>
          <p:xfrm>
            <a:off x="1176" y="86"/>
            <a:ext cx="64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7" r:id="rId12" imgW="508097" imgH="241512" progId="Equation.3">
                    <p:embed/>
                  </p:oleObj>
                </mc:Choice>
                <mc:Fallback>
                  <p:oleObj r:id="rId12" imgW="508097" imgH="241512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86"/>
                          <a:ext cx="645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219200" y="990600"/>
            <a:ext cx="403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(</a:t>
            </a:r>
            <a:r>
              <a:rPr lang="en-US" altLang="zh-CN" sz="3200" b="1" dirty="0">
                <a:solidFill>
                  <a:srgbClr val="CC0000"/>
                </a:solidFill>
                <a:latin typeface="Times New Roman" pitchFamily="18" charset="0"/>
              </a:rPr>
              <a:t>4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)</a:t>
            </a:r>
            <a:r>
              <a:rPr lang="zh-CN" altLang="en-US" sz="3200" b="1" dirty="0">
                <a:solidFill>
                  <a:srgbClr val="070000"/>
                </a:solidFill>
                <a:latin typeface="宋体" pitchFamily="2" charset="-122"/>
                <a:ea typeface="宋体" pitchFamily="2" charset="-122"/>
              </a:rPr>
              <a:t>测细丝的直径</a:t>
            </a:r>
          </a:p>
        </p:txBody>
      </p:sp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5659438" y="2079625"/>
          <a:ext cx="217487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r:id="rId14" imgW="673125" imgH="393846" progId="Equation.3">
                  <p:embed/>
                </p:oleObj>
              </mc:Choice>
              <mc:Fallback>
                <p:oleObj r:id="rId14" imgW="673125" imgH="393846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2079625"/>
                        <a:ext cx="2174875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390650" y="2514600"/>
            <a:ext cx="3124200" cy="2514600"/>
            <a:chOff x="0" y="0"/>
            <a:chExt cx="1968" cy="1584"/>
          </a:xfrm>
        </p:grpSpPr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 flipH="1">
              <a:off x="900" y="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 flipV="1">
              <a:off x="1008" y="48"/>
              <a:ext cx="0" cy="57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 flipV="1">
              <a:off x="1104" y="48"/>
              <a:ext cx="0" cy="67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0" y="1104"/>
              <a:ext cx="1968" cy="192"/>
              <a:chOff x="0" y="0"/>
              <a:chExt cx="1968" cy="192"/>
            </a:xfrm>
          </p:grpSpPr>
          <p:sp>
            <p:nvSpPr>
              <p:cNvPr id="19480" name="Rectangle 24"/>
              <p:cNvSpPr>
                <a:spLocks noChangeArrowheads="1"/>
              </p:cNvSpPr>
              <p:nvPr/>
            </p:nvSpPr>
            <p:spPr bwMode="auto">
              <a:xfrm>
                <a:off x="111" y="0"/>
                <a:ext cx="121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1" name="Rectangle 25"/>
              <p:cNvSpPr>
                <a:spLocks noChangeArrowheads="1"/>
              </p:cNvSpPr>
              <p:nvPr/>
            </p:nvSpPr>
            <p:spPr bwMode="auto">
              <a:xfrm>
                <a:off x="209" y="0"/>
                <a:ext cx="123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2" name="Rectangle 26"/>
              <p:cNvSpPr>
                <a:spLocks noChangeArrowheads="1"/>
              </p:cNvSpPr>
              <p:nvPr/>
            </p:nvSpPr>
            <p:spPr bwMode="auto">
              <a:xfrm>
                <a:off x="311" y="0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3" name="Rectangle 27"/>
              <p:cNvSpPr>
                <a:spLocks noChangeArrowheads="1"/>
              </p:cNvSpPr>
              <p:nvPr/>
            </p:nvSpPr>
            <p:spPr bwMode="auto">
              <a:xfrm>
                <a:off x="410" y="0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4" name="Rectangle 28"/>
              <p:cNvSpPr>
                <a:spLocks noChangeArrowheads="1"/>
              </p:cNvSpPr>
              <p:nvPr/>
            </p:nvSpPr>
            <p:spPr bwMode="auto">
              <a:xfrm>
                <a:off x="6" y="0"/>
                <a:ext cx="123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5" name="Rectangle 29"/>
              <p:cNvSpPr>
                <a:spLocks noChangeArrowheads="1"/>
              </p:cNvSpPr>
              <p:nvPr/>
            </p:nvSpPr>
            <p:spPr bwMode="auto">
              <a:xfrm>
                <a:off x="514" y="0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6" name="Rectangle 30"/>
              <p:cNvSpPr>
                <a:spLocks noChangeArrowheads="1"/>
              </p:cNvSpPr>
              <p:nvPr/>
            </p:nvSpPr>
            <p:spPr bwMode="auto">
              <a:xfrm>
                <a:off x="616" y="0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7" name="Rectangl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" cy="1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8" name="Rectangle 32"/>
              <p:cNvSpPr>
                <a:spLocks noChangeArrowheads="1"/>
              </p:cNvSpPr>
              <p:nvPr/>
            </p:nvSpPr>
            <p:spPr bwMode="auto">
              <a:xfrm>
                <a:off x="720" y="0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9" name="Rectangle 33"/>
              <p:cNvSpPr>
                <a:spLocks noChangeArrowheads="1"/>
              </p:cNvSpPr>
              <p:nvPr/>
            </p:nvSpPr>
            <p:spPr bwMode="auto">
              <a:xfrm>
                <a:off x="821" y="0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0" name="Rectangle 34"/>
              <p:cNvSpPr>
                <a:spLocks noChangeArrowheads="1"/>
              </p:cNvSpPr>
              <p:nvPr/>
            </p:nvSpPr>
            <p:spPr bwMode="auto">
              <a:xfrm>
                <a:off x="922" y="0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1" name="Rectangle 35"/>
              <p:cNvSpPr>
                <a:spLocks noChangeArrowheads="1"/>
              </p:cNvSpPr>
              <p:nvPr/>
            </p:nvSpPr>
            <p:spPr bwMode="auto">
              <a:xfrm>
                <a:off x="1025" y="0"/>
                <a:ext cx="121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2" name="Rectangle 36"/>
              <p:cNvSpPr>
                <a:spLocks noChangeArrowheads="1"/>
              </p:cNvSpPr>
              <p:nvPr/>
            </p:nvSpPr>
            <p:spPr bwMode="auto">
              <a:xfrm>
                <a:off x="1128" y="0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3" name="Rectangle 37"/>
              <p:cNvSpPr>
                <a:spLocks noChangeArrowheads="1"/>
              </p:cNvSpPr>
              <p:nvPr/>
            </p:nvSpPr>
            <p:spPr bwMode="auto">
              <a:xfrm>
                <a:off x="1230" y="0"/>
                <a:ext cx="121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4" name="Rectangle 38"/>
              <p:cNvSpPr>
                <a:spLocks noChangeArrowheads="1"/>
              </p:cNvSpPr>
              <p:nvPr/>
            </p:nvSpPr>
            <p:spPr bwMode="auto">
              <a:xfrm>
                <a:off x="1330" y="0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5" name="Rectangle 39"/>
              <p:cNvSpPr>
                <a:spLocks noChangeArrowheads="1"/>
              </p:cNvSpPr>
              <p:nvPr/>
            </p:nvSpPr>
            <p:spPr bwMode="auto">
              <a:xfrm>
                <a:off x="1433" y="0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6" name="Rectangle 40"/>
              <p:cNvSpPr>
                <a:spLocks noChangeArrowheads="1"/>
              </p:cNvSpPr>
              <p:nvPr/>
            </p:nvSpPr>
            <p:spPr bwMode="auto">
              <a:xfrm>
                <a:off x="1539" y="0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7" name="Rectangle 41"/>
              <p:cNvSpPr>
                <a:spLocks noChangeArrowheads="1"/>
              </p:cNvSpPr>
              <p:nvPr/>
            </p:nvSpPr>
            <p:spPr bwMode="auto">
              <a:xfrm>
                <a:off x="1641" y="0"/>
                <a:ext cx="121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8" name="Rectangle 42"/>
              <p:cNvSpPr>
                <a:spLocks noChangeArrowheads="1"/>
              </p:cNvSpPr>
              <p:nvPr/>
            </p:nvSpPr>
            <p:spPr bwMode="auto">
              <a:xfrm>
                <a:off x="1744" y="0"/>
                <a:ext cx="123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9" name="Rectangle 43"/>
              <p:cNvSpPr>
                <a:spLocks noChangeArrowheads="1"/>
              </p:cNvSpPr>
              <p:nvPr/>
            </p:nvSpPr>
            <p:spPr bwMode="auto">
              <a:xfrm>
                <a:off x="1846" y="0"/>
                <a:ext cx="122" cy="192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5000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00" name="Line 44"/>
            <p:cNvSpPr>
              <a:spLocks noChangeShapeType="1"/>
            </p:cNvSpPr>
            <p:nvPr/>
          </p:nvSpPr>
          <p:spPr bwMode="auto">
            <a:xfrm>
              <a:off x="887" y="1296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1" name="Line 45"/>
            <p:cNvSpPr>
              <a:spLocks noChangeShapeType="1"/>
            </p:cNvSpPr>
            <p:nvPr/>
          </p:nvSpPr>
          <p:spPr bwMode="auto">
            <a:xfrm>
              <a:off x="982" y="1296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2" name="Line 46"/>
            <p:cNvSpPr>
              <a:spLocks noChangeShapeType="1"/>
            </p:cNvSpPr>
            <p:nvPr/>
          </p:nvSpPr>
          <p:spPr bwMode="auto">
            <a:xfrm>
              <a:off x="612" y="1440"/>
              <a:ext cx="252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 type="triangle" w="sm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3" name="Line 47"/>
            <p:cNvSpPr>
              <a:spLocks noChangeShapeType="1"/>
            </p:cNvSpPr>
            <p:nvPr/>
          </p:nvSpPr>
          <p:spPr bwMode="auto">
            <a:xfrm>
              <a:off x="1008" y="1440"/>
              <a:ext cx="228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triangle" w="sm" len="lg"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504" name="Object 48"/>
            <p:cNvGraphicFramePr>
              <a:graphicFrameLocks noChangeAspect="1"/>
            </p:cNvGraphicFramePr>
            <p:nvPr/>
          </p:nvGraphicFramePr>
          <p:xfrm>
            <a:off x="1236" y="1296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9" r:id="rId16" imgW="165202" imgH="253987" progId="Equation.3">
                    <p:embed/>
                  </p:oleObj>
                </mc:Choice>
                <mc:Fallback>
                  <p:oleObj r:id="rId16" imgW="165202" imgH="253987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" y="1296"/>
                          <a:ext cx="187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1071538" y="142852"/>
            <a:ext cx="464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劈尖干涉的应用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990600" y="944563"/>
            <a:ext cx="4953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       </a:t>
            </a:r>
            <a:r>
              <a:rPr lang="zh-CN" alt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牛顿环实验装置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638800" y="1600200"/>
            <a:ext cx="2819400" cy="4579938"/>
            <a:chOff x="0" y="0"/>
            <a:chExt cx="1776" cy="2933"/>
          </a:xfrm>
        </p:grpSpPr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776" cy="29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0" y="2595"/>
              <a:ext cx="1776" cy="33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latin typeface="宋体" pitchFamily="2" charset="-122"/>
                  <a:ea typeface="宋体" pitchFamily="2" charset="-122"/>
                </a:rPr>
                <a:t>牛顿环干涉图样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44" y="336"/>
              <a:ext cx="1488" cy="1440"/>
              <a:chOff x="0" y="0"/>
              <a:chExt cx="1440" cy="1440"/>
            </a:xfrm>
          </p:grpSpPr>
          <p:sp>
            <p:nvSpPr>
              <p:cNvPr id="20487" name="Oval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" cy="1440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88" name="Oval 8"/>
              <p:cNvSpPr>
                <a:spLocks noChangeArrowheads="1"/>
              </p:cNvSpPr>
              <p:nvPr/>
            </p:nvSpPr>
            <p:spPr bwMode="auto">
              <a:xfrm>
                <a:off x="32" y="33"/>
                <a:ext cx="1376" cy="137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89" name="Oval 9"/>
              <p:cNvSpPr>
                <a:spLocks noChangeArrowheads="1"/>
              </p:cNvSpPr>
              <p:nvPr/>
            </p:nvSpPr>
            <p:spPr bwMode="auto">
              <a:xfrm>
                <a:off x="65" y="65"/>
                <a:ext cx="1310" cy="1310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0" name="Oval 10"/>
              <p:cNvSpPr>
                <a:spLocks noChangeArrowheads="1"/>
              </p:cNvSpPr>
              <p:nvPr/>
            </p:nvSpPr>
            <p:spPr bwMode="auto">
              <a:xfrm>
                <a:off x="97" y="98"/>
                <a:ext cx="1246" cy="12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1" name="Oval 11"/>
              <p:cNvSpPr>
                <a:spLocks noChangeArrowheads="1"/>
              </p:cNvSpPr>
              <p:nvPr/>
            </p:nvSpPr>
            <p:spPr bwMode="auto">
              <a:xfrm>
                <a:off x="130" y="130"/>
                <a:ext cx="1180" cy="1180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2" name="Oval 12"/>
              <p:cNvSpPr>
                <a:spLocks noChangeArrowheads="1"/>
              </p:cNvSpPr>
              <p:nvPr/>
            </p:nvSpPr>
            <p:spPr bwMode="auto">
              <a:xfrm>
                <a:off x="163" y="163"/>
                <a:ext cx="1114" cy="111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3" name="Oval 13"/>
              <p:cNvSpPr>
                <a:spLocks noChangeArrowheads="1"/>
              </p:cNvSpPr>
              <p:nvPr/>
            </p:nvSpPr>
            <p:spPr bwMode="auto">
              <a:xfrm>
                <a:off x="197" y="197"/>
                <a:ext cx="1046" cy="1046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4" name="Oval 14"/>
              <p:cNvSpPr>
                <a:spLocks noChangeArrowheads="1"/>
              </p:cNvSpPr>
              <p:nvPr/>
            </p:nvSpPr>
            <p:spPr bwMode="auto">
              <a:xfrm>
                <a:off x="263" y="262"/>
                <a:ext cx="914" cy="9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5" name="Oval 15"/>
              <p:cNvSpPr>
                <a:spLocks noChangeArrowheads="1"/>
              </p:cNvSpPr>
              <p:nvPr/>
            </p:nvSpPr>
            <p:spPr bwMode="auto">
              <a:xfrm>
                <a:off x="230" y="230"/>
                <a:ext cx="980" cy="98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6" name="Oval 16"/>
              <p:cNvSpPr>
                <a:spLocks noChangeArrowheads="1"/>
              </p:cNvSpPr>
              <p:nvPr/>
            </p:nvSpPr>
            <p:spPr bwMode="auto">
              <a:xfrm>
                <a:off x="277" y="278"/>
                <a:ext cx="886" cy="884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7" name="Oval 17"/>
              <p:cNvSpPr>
                <a:spLocks noChangeArrowheads="1"/>
              </p:cNvSpPr>
              <p:nvPr/>
            </p:nvSpPr>
            <p:spPr bwMode="auto">
              <a:xfrm>
                <a:off x="328" y="327"/>
                <a:ext cx="784" cy="78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8" name="Oval 18"/>
              <p:cNvSpPr>
                <a:spLocks noChangeArrowheads="1"/>
              </p:cNvSpPr>
              <p:nvPr/>
            </p:nvSpPr>
            <p:spPr bwMode="auto">
              <a:xfrm>
                <a:off x="392" y="393"/>
                <a:ext cx="656" cy="654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9" name="Oval 19"/>
              <p:cNvSpPr>
                <a:spLocks noChangeArrowheads="1"/>
              </p:cNvSpPr>
              <p:nvPr/>
            </p:nvSpPr>
            <p:spPr bwMode="auto">
              <a:xfrm>
                <a:off x="443" y="442"/>
                <a:ext cx="554" cy="5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0" name="Oval 20"/>
              <p:cNvSpPr>
                <a:spLocks noChangeArrowheads="1"/>
              </p:cNvSpPr>
              <p:nvPr/>
            </p:nvSpPr>
            <p:spPr bwMode="auto">
              <a:xfrm>
                <a:off x="512" y="511"/>
                <a:ext cx="416" cy="418"/>
              </a:xfrm>
              <a:prstGeom prst="ellipse">
                <a:avLst/>
              </a:prstGeom>
              <a:solidFill>
                <a:srgbClr val="FFCC00"/>
              </a:solidFill>
              <a:ln w="12700">
                <a:solidFill>
                  <a:srgbClr val="0066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1" name="Oval 21"/>
              <p:cNvSpPr>
                <a:spLocks noChangeArrowheads="1"/>
              </p:cNvSpPr>
              <p:nvPr/>
            </p:nvSpPr>
            <p:spPr bwMode="auto">
              <a:xfrm>
                <a:off x="590" y="590"/>
                <a:ext cx="260" cy="2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681038" y="1600200"/>
            <a:ext cx="4886325" cy="45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2800" b="1">
              <a:solidFill>
                <a:srgbClr val="1C1C1C"/>
              </a:solidFill>
              <a:latin typeface="Times New Roman" pitchFamily="18" charset="0"/>
            </a:endParaRP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1717675" y="1749425"/>
            <a:ext cx="2665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显微镜</a:t>
            </a:r>
          </a:p>
        </p:txBody>
      </p:sp>
      <p:sp>
        <p:nvSpPr>
          <p:cNvPr id="20504" name="AutoShape 24"/>
          <p:cNvSpPr>
            <a:spLocks noChangeArrowheads="1"/>
          </p:cNvSpPr>
          <p:nvPr/>
        </p:nvSpPr>
        <p:spPr bwMode="auto">
          <a:xfrm>
            <a:off x="2517775" y="5191125"/>
            <a:ext cx="1814513" cy="587375"/>
          </a:xfrm>
          <a:custGeom>
            <a:avLst/>
            <a:gdLst>
              <a:gd name="G0" fmla="+- 164 0 0"/>
              <a:gd name="G1" fmla="+- 0 0 0"/>
              <a:gd name="G2" fmla="+- 0 0 0"/>
              <a:gd name="T0" fmla="*/ 0 256 1"/>
              <a:gd name="T1" fmla="*/ 180 256 1"/>
              <a:gd name="G3" fmla="+- 0 T0 T1"/>
              <a:gd name="T2" fmla="*/ 0 256 1"/>
              <a:gd name="T3" fmla="*/ 90 256 1"/>
              <a:gd name="G4" fmla="+- 0 T2 T3"/>
              <a:gd name="G5" fmla="*/ G4 2 1"/>
              <a:gd name="T4" fmla="*/ 90 256 1"/>
              <a:gd name="T5" fmla="*/ 0 256 1"/>
              <a:gd name="G6" fmla="+- 0 T4 T5"/>
              <a:gd name="G7" fmla="*/ G6 2 1"/>
              <a:gd name="G8" fmla="abs 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64"/>
              <a:gd name="G18" fmla="*/ 164 1 2"/>
              <a:gd name="G19" fmla="+- G18 5400 0"/>
              <a:gd name="G20" fmla="cos G19 0"/>
              <a:gd name="G21" fmla="sin G19 0"/>
              <a:gd name="G22" fmla="+- G20 10800 0"/>
              <a:gd name="G23" fmla="+- G21 10800 0"/>
              <a:gd name="G24" fmla="+- 10800 0 G20"/>
              <a:gd name="G25" fmla="+- 164 10800 0"/>
              <a:gd name="G26" fmla="?: G9 G17 G25"/>
              <a:gd name="G27" fmla="?: G9 0 21600"/>
              <a:gd name="G28" fmla="cos 10800 0"/>
              <a:gd name="G29" fmla="sin 10800 0"/>
              <a:gd name="G30" fmla="sin 164 0"/>
              <a:gd name="G31" fmla="+- G28 10800 0"/>
              <a:gd name="G32" fmla="+- G29 10800 0"/>
              <a:gd name="G33" fmla="+- G30 10800 0"/>
              <a:gd name="G34" fmla="?: G4 0 G31"/>
              <a:gd name="G35" fmla="?: 0 G34 0"/>
              <a:gd name="G36" fmla="?: G6 G35 G31"/>
              <a:gd name="G37" fmla="+- 21600 0 G36"/>
              <a:gd name="G38" fmla="?: G4 0 G33"/>
              <a:gd name="G39" fmla="?: 0 G38 G32"/>
              <a:gd name="G40" fmla="?: G6 G39 0"/>
              <a:gd name="G41" fmla="?: G4 G32 21600"/>
              <a:gd name="G42" fmla="?: G6 G41 G33"/>
              <a:gd name="T12" fmla="*/ 10800 w 21600"/>
              <a:gd name="T13" fmla="*/ 21600 h 21600"/>
              <a:gd name="T14" fmla="*/ 16282 w 21600"/>
              <a:gd name="T15" fmla="*/ 10800 h 21600"/>
              <a:gd name="T16" fmla="*/ 10800 w 21600"/>
              <a:gd name="T17" fmla="*/ 10964 h 21600"/>
              <a:gd name="T18" fmla="*/ 531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964" y="10800"/>
                </a:moveTo>
                <a:cubicBezTo>
                  <a:pt x="10964" y="10890"/>
                  <a:pt x="10890" y="10964"/>
                  <a:pt x="10800" y="10964"/>
                </a:cubicBezTo>
                <a:cubicBezTo>
                  <a:pt x="10709" y="10964"/>
                  <a:pt x="10636" y="10890"/>
                  <a:pt x="10636" y="10800"/>
                </a:cubicBezTo>
                <a:lnTo>
                  <a:pt x="0" y="10800"/>
                </a:ln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lose/>
              </a:path>
            </a:pathLst>
          </a:custGeom>
          <a:solidFill>
            <a:srgbClr val="00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3200400" y="1819275"/>
            <a:ext cx="544513" cy="48577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3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36078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6" name="AutoShape 26"/>
          <p:cNvSpPr>
            <a:spLocks noChangeArrowheads="1"/>
          </p:cNvSpPr>
          <p:nvPr/>
        </p:nvSpPr>
        <p:spPr bwMode="auto">
          <a:xfrm>
            <a:off x="3198813" y="2305050"/>
            <a:ext cx="546100" cy="19526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shade val="2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2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7" name="Oval 27"/>
          <p:cNvSpPr>
            <a:spLocks noChangeArrowheads="1"/>
          </p:cNvSpPr>
          <p:nvPr/>
        </p:nvSpPr>
        <p:spPr bwMode="auto">
          <a:xfrm>
            <a:off x="2198688" y="3109913"/>
            <a:ext cx="182562" cy="1066800"/>
          </a:xfrm>
          <a:prstGeom prst="ellipse">
            <a:avLst/>
          </a:prstGeom>
          <a:solidFill>
            <a:srgbClr val="00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V="1">
            <a:off x="1565275" y="3303588"/>
            <a:ext cx="633413" cy="3889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1565275" y="3692525"/>
            <a:ext cx="633413" cy="2905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2198688" y="3303588"/>
            <a:ext cx="8191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 rot="18524705">
            <a:off x="3436144" y="2770981"/>
            <a:ext cx="107950" cy="1665288"/>
          </a:xfrm>
          <a:prstGeom prst="rect">
            <a:avLst/>
          </a:prstGeom>
          <a:solidFill>
            <a:srgbClr val="00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>
            <a:off x="3927475" y="2430463"/>
            <a:ext cx="0" cy="330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3017838" y="2430463"/>
            <a:ext cx="0" cy="330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4" name="Line 34"/>
          <p:cNvSpPr>
            <a:spLocks noChangeShapeType="1"/>
          </p:cNvSpPr>
          <p:nvPr/>
        </p:nvSpPr>
        <p:spPr bwMode="auto">
          <a:xfrm>
            <a:off x="2198688" y="3983038"/>
            <a:ext cx="17287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1201738" y="3400425"/>
            <a:ext cx="382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S</a:t>
            </a:r>
            <a:endParaRPr lang="zh-CN" altLang="en-US" sz="2800" b="1">
              <a:latin typeface="Times New Roman" pitchFamily="18" charset="0"/>
            </a:endParaRP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2106613" y="2589213"/>
            <a:ext cx="420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L</a:t>
            </a:r>
          </a:p>
        </p:txBody>
      </p:sp>
      <p:sp>
        <p:nvSpPr>
          <p:cNvPr id="20517" name="Line 37"/>
          <p:cNvSpPr>
            <a:spLocks noChangeShapeType="1"/>
          </p:cNvSpPr>
          <p:nvPr/>
        </p:nvSpPr>
        <p:spPr bwMode="auto">
          <a:xfrm>
            <a:off x="3011488" y="4370388"/>
            <a:ext cx="0" cy="681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3916363" y="4370388"/>
            <a:ext cx="0" cy="681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2562225" y="3303588"/>
            <a:ext cx="2730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0" name="Line 40"/>
          <p:cNvSpPr>
            <a:spLocks noChangeShapeType="1"/>
          </p:cNvSpPr>
          <p:nvPr/>
        </p:nvSpPr>
        <p:spPr bwMode="auto">
          <a:xfrm>
            <a:off x="2562225" y="3983038"/>
            <a:ext cx="2730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1" name="未知"/>
          <p:cNvSpPr>
            <a:spLocks/>
          </p:cNvSpPr>
          <p:nvPr/>
        </p:nvSpPr>
        <p:spPr bwMode="auto">
          <a:xfrm>
            <a:off x="3013075" y="2624138"/>
            <a:ext cx="12700" cy="24447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156"/>
              </a:cxn>
            </a:cxnLst>
            <a:rect l="0" t="0" r="r" b="b"/>
            <a:pathLst>
              <a:path w="8" h="156">
                <a:moveTo>
                  <a:pt x="8" y="0"/>
                </a:moveTo>
                <a:lnTo>
                  <a:pt x="0" y="156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triangle" w="sm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2" name="Line 42"/>
          <p:cNvSpPr>
            <a:spLocks noChangeShapeType="1"/>
          </p:cNvSpPr>
          <p:nvPr/>
        </p:nvSpPr>
        <p:spPr bwMode="auto">
          <a:xfrm>
            <a:off x="3922713" y="2624138"/>
            <a:ext cx="0" cy="2905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>
            <a:off x="3424238" y="3848100"/>
            <a:ext cx="495300" cy="1846263"/>
          </a:xfrm>
          <a:prstGeom prst="line">
            <a:avLst/>
          </a:prstGeom>
          <a:noFill/>
          <a:ln w="19050">
            <a:solidFill>
              <a:srgbClr val="D400D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2517775" y="5778500"/>
            <a:ext cx="1814513" cy="166688"/>
          </a:xfrm>
          <a:prstGeom prst="rect">
            <a:avLst/>
          </a:prstGeom>
          <a:solidFill>
            <a:srgbClr val="66CCFF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flipH="1">
            <a:off x="3424238" y="5722938"/>
            <a:ext cx="1400175" cy="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6" name="Line 46"/>
          <p:cNvSpPr>
            <a:spLocks noChangeShapeType="1"/>
          </p:cNvSpPr>
          <p:nvPr/>
        </p:nvSpPr>
        <p:spPr bwMode="auto">
          <a:xfrm>
            <a:off x="4578350" y="5273675"/>
            <a:ext cx="0" cy="38893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7" name="Line 47"/>
          <p:cNvSpPr>
            <a:spLocks noChangeShapeType="1"/>
          </p:cNvSpPr>
          <p:nvPr/>
        </p:nvSpPr>
        <p:spPr bwMode="auto">
          <a:xfrm flipV="1">
            <a:off x="4578350" y="5778500"/>
            <a:ext cx="0" cy="38735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28" name="Object 48"/>
          <p:cNvGraphicFramePr>
            <a:graphicFrameLocks noChangeAspect="1"/>
          </p:cNvGraphicFramePr>
          <p:nvPr/>
        </p:nvGraphicFramePr>
        <p:xfrm>
          <a:off x="3552825" y="4038600"/>
          <a:ext cx="333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r:id="rId4" imgW="215936" imgH="228620" progId="Equation.3">
                  <p:embed/>
                </p:oleObj>
              </mc:Choice>
              <mc:Fallback>
                <p:oleObj r:id="rId4" imgW="215936" imgH="228620" progId="Equation.3">
                  <p:embed/>
                  <p:pic>
                    <p:nvPicPr>
                      <p:cNvPr id="0" name="Picture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4038600"/>
                        <a:ext cx="3333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9" name="Object 49"/>
          <p:cNvGraphicFramePr>
            <a:graphicFrameLocks noChangeAspect="1"/>
          </p:cNvGraphicFramePr>
          <p:nvPr/>
        </p:nvGraphicFramePr>
        <p:xfrm>
          <a:off x="3494088" y="5348288"/>
          <a:ext cx="2984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r:id="rId6" imgW="152453" imgH="177809" progId="Equation.3">
                  <p:embed/>
                </p:oleObj>
              </mc:Choice>
              <mc:Fallback>
                <p:oleObj r:id="rId6" imgW="152453" imgH="177809" progId="Equation.3">
                  <p:embed/>
                  <p:pic>
                    <p:nvPicPr>
                      <p:cNvPr id="0" name="Picture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5348288"/>
                        <a:ext cx="29845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0" name="Line 50"/>
          <p:cNvSpPr>
            <a:spLocks noChangeShapeType="1"/>
          </p:cNvSpPr>
          <p:nvPr/>
        </p:nvSpPr>
        <p:spPr bwMode="auto">
          <a:xfrm>
            <a:off x="3424238" y="3848100"/>
            <a:ext cx="0" cy="1860550"/>
          </a:xfrm>
          <a:prstGeom prst="line">
            <a:avLst/>
          </a:prstGeom>
          <a:noFill/>
          <a:ln w="19050">
            <a:solidFill>
              <a:srgbClr val="D400D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 flipH="1">
            <a:off x="3424238" y="5778500"/>
            <a:ext cx="1400175" cy="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 flipH="1">
            <a:off x="3424238" y="5722938"/>
            <a:ext cx="4953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33" name="Object 53"/>
          <p:cNvGraphicFramePr>
            <a:graphicFrameLocks noChangeAspect="1"/>
          </p:cNvGraphicFramePr>
          <p:nvPr/>
        </p:nvGraphicFramePr>
        <p:xfrm>
          <a:off x="4660900" y="5191125"/>
          <a:ext cx="3714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r:id="rId8" imgW="190440" imgH="253800" progId="Equation.3">
                  <p:embed/>
                </p:oleObj>
              </mc:Choice>
              <mc:Fallback>
                <p:oleObj r:id="rId8" imgW="190440" imgH="253800" progId="Equation.3">
                  <p:embed/>
                  <p:pic>
                    <p:nvPicPr>
                      <p:cNvPr id="0" name="Picture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5191125"/>
                        <a:ext cx="37147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4" name="Text Box 54"/>
          <p:cNvSpPr txBox="1">
            <a:spLocks noChangeArrowheads="1"/>
          </p:cNvSpPr>
          <p:nvPr/>
        </p:nvSpPr>
        <p:spPr bwMode="auto">
          <a:xfrm>
            <a:off x="4160838" y="3778250"/>
            <a:ext cx="14779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</a:rPr>
              <a:t>M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半透半反镜</a:t>
            </a:r>
          </a:p>
        </p:txBody>
      </p:sp>
      <p:sp>
        <p:nvSpPr>
          <p:cNvPr id="20535" name="AutoShape 55"/>
          <p:cNvSpPr>
            <a:spLocks noChangeArrowheads="1"/>
          </p:cNvSpPr>
          <p:nvPr/>
        </p:nvSpPr>
        <p:spPr bwMode="auto">
          <a:xfrm>
            <a:off x="681038" y="5197475"/>
            <a:ext cx="1184275" cy="450850"/>
          </a:xfrm>
          <a:prstGeom prst="wedgeRectCallout">
            <a:avLst>
              <a:gd name="adj1" fmla="val 107551"/>
              <a:gd name="adj2" fmla="val 39583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zh-CN" altLang="en-US" sz="2800" b="1">
              <a:solidFill>
                <a:srgbClr val="1C1C1C"/>
              </a:solidFill>
              <a:latin typeface="Times New Roman" pitchFamily="18" charset="0"/>
            </a:endParaRPr>
          </a:p>
        </p:txBody>
      </p:sp>
      <p:sp>
        <p:nvSpPr>
          <p:cNvPr id="20536" name="AutoShape 56"/>
          <p:cNvSpPr>
            <a:spLocks noChangeArrowheads="1"/>
          </p:cNvSpPr>
          <p:nvPr/>
        </p:nvSpPr>
        <p:spPr bwMode="auto">
          <a:xfrm>
            <a:off x="533400" y="4522788"/>
            <a:ext cx="1481138" cy="600075"/>
          </a:xfrm>
          <a:prstGeom prst="wedgeRectCallout">
            <a:avLst>
              <a:gd name="adj1" fmla="val 108750"/>
              <a:gd name="adj2" fmla="val 88801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zh-CN" altLang="en-US" sz="2800" b="1">
              <a:solidFill>
                <a:srgbClr val="1C1C1C"/>
              </a:solidFill>
              <a:latin typeface="Times New Roman" pitchFamily="18" charset="0"/>
            </a:endParaRPr>
          </a:p>
        </p:txBody>
      </p:sp>
      <p:sp>
        <p:nvSpPr>
          <p:cNvPr id="20537" name="AutoShape 57"/>
          <p:cNvSpPr>
            <a:spLocks noChangeArrowheads="1"/>
          </p:cNvSpPr>
          <p:nvPr/>
        </p:nvSpPr>
        <p:spPr bwMode="auto">
          <a:xfrm>
            <a:off x="4160838" y="2649538"/>
            <a:ext cx="1554162" cy="974725"/>
          </a:xfrm>
          <a:prstGeom prst="wedgeRectCallout">
            <a:avLst>
              <a:gd name="adj1" fmla="val -58532"/>
              <a:gd name="adj2" fmla="val 85255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zh-CN" altLang="en-US" sz="2800" b="1">
              <a:solidFill>
                <a:srgbClr val="1C1C1C"/>
              </a:solidFill>
              <a:latin typeface="Times New Roman" pitchFamily="18" charset="0"/>
            </a:endParaRPr>
          </a:p>
        </p:txBody>
      </p:sp>
      <p:sp>
        <p:nvSpPr>
          <p:cNvPr id="20538" name="Text Box 58"/>
          <p:cNvSpPr txBox="1">
            <a:spLocks noChangeArrowheads="1"/>
          </p:cNvSpPr>
          <p:nvPr/>
        </p:nvSpPr>
        <p:spPr bwMode="auto">
          <a:xfrm>
            <a:off x="2827338" y="1741488"/>
            <a:ext cx="1274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1C1C1C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20539" name="Rectangle 59"/>
          <p:cNvSpPr>
            <a:spLocks noChangeArrowheads="1"/>
          </p:cNvSpPr>
          <p:nvPr/>
        </p:nvSpPr>
        <p:spPr bwMode="auto">
          <a:xfrm>
            <a:off x="1285852" y="142852"/>
            <a:ext cx="342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牛顿环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191000" y="765175"/>
            <a:ext cx="4419600" cy="2362200"/>
            <a:chOff x="0" y="0"/>
            <a:chExt cx="2784" cy="1488"/>
          </a:xfrm>
        </p:grpSpPr>
        <p:sp>
          <p:nvSpPr>
            <p:cNvPr id="3686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784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384" y="960"/>
              <a:ext cx="2016" cy="288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 rot="21283317">
              <a:off x="361" y="576"/>
              <a:ext cx="2016" cy="288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0" name="Oval 6"/>
            <p:cNvSpPr>
              <a:spLocks noChangeArrowheads="1"/>
            </p:cNvSpPr>
            <p:nvPr/>
          </p:nvSpPr>
          <p:spPr bwMode="auto">
            <a:xfrm>
              <a:off x="2208" y="768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56078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528" y="576"/>
            <a:ext cx="29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r:id="rId3" imgW="215936" imgH="317404" progId="Equation.3">
                    <p:embed/>
                  </p:oleObj>
                </mc:Choice>
                <mc:Fallback>
                  <p:oleObj r:id="rId3" imgW="215936" imgH="317404" progId="Equation.3">
                    <p:embed/>
                    <p:pic>
                      <p:nvPicPr>
                        <p:cNvPr id="0" name="Picture 1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576"/>
                          <a:ext cx="296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/>
          </p:nvGraphicFramePr>
          <p:xfrm>
            <a:off x="528" y="912"/>
            <a:ext cx="29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r:id="rId5" imgW="215936" imgH="317404" progId="Equation.3">
                    <p:embed/>
                  </p:oleObj>
                </mc:Choice>
                <mc:Fallback>
                  <p:oleObj r:id="rId5" imgW="215936" imgH="317404" progId="Equation.3">
                    <p:embed/>
                    <p:pic>
                      <p:nvPicPr>
                        <p:cNvPr id="0" name="Picture 1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912"/>
                          <a:ext cx="296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543800" y="993775"/>
            <a:ext cx="457200" cy="457200"/>
            <a:chOff x="0" y="0"/>
            <a:chExt cx="288" cy="288"/>
          </a:xfrm>
        </p:grpSpPr>
        <p:sp>
          <p:nvSpPr>
            <p:cNvPr id="36874" name="AutoShape 10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wedgeRectCallout">
              <a:avLst>
                <a:gd name="adj1" fmla="val -51042"/>
                <a:gd name="adj2" fmla="val 211111"/>
              </a:avLst>
            </a:prstGeom>
            <a:gradFill rotWithShape="0">
              <a:gsLst>
                <a:gs pos="0">
                  <a:srgbClr val="FCDCED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CC00CC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36875" name="Object 11"/>
            <p:cNvGraphicFramePr>
              <a:graphicFrameLocks noChangeAspect="1"/>
            </p:cNvGraphicFramePr>
            <p:nvPr/>
          </p:nvGraphicFramePr>
          <p:xfrm>
            <a:off x="48" y="47"/>
            <a:ext cx="24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r:id="rId6" imgW="177809" imgH="190487" progId="Equation.3">
                    <p:embed/>
                  </p:oleObj>
                </mc:Choice>
                <mc:Fallback>
                  <p:oleObj r:id="rId6" imgW="177809" imgH="190487" progId="Equation.3">
                    <p:embed/>
                    <p:pic>
                      <p:nvPicPr>
                        <p:cNvPr id="0" name="Picture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47"/>
                          <a:ext cx="240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D9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684213" y="1557338"/>
            <a:ext cx="3376612" cy="4267200"/>
          </a:xfrm>
          <a:prstGeom prst="rect">
            <a:avLst/>
          </a:prstGeom>
          <a:solidFill>
            <a:schemeClr val="bg1"/>
          </a:solidFill>
          <a:ln w="9525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681163" y="4276725"/>
            <a:ext cx="2320925" cy="909638"/>
            <a:chOff x="1059" y="2694"/>
            <a:chExt cx="1462" cy="573"/>
          </a:xfrm>
        </p:grpSpPr>
        <p:sp>
          <p:nvSpPr>
            <p:cNvPr id="36881" name="Oval 17"/>
            <p:cNvSpPr>
              <a:spLocks noChangeArrowheads="1"/>
            </p:cNvSpPr>
            <p:nvPr/>
          </p:nvSpPr>
          <p:spPr bwMode="auto">
            <a:xfrm>
              <a:off x="2034" y="2915"/>
              <a:ext cx="177" cy="17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56078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1059" y="3091"/>
              <a:ext cx="110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 flipV="1">
              <a:off x="1059" y="2915"/>
              <a:ext cx="1108" cy="1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>
              <a:off x="2078" y="2915"/>
              <a:ext cx="44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>
              <a:off x="2078" y="3091"/>
              <a:ext cx="44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>
              <a:off x="2344" y="2694"/>
              <a:ext cx="0" cy="221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 flipV="1">
              <a:off x="2344" y="3091"/>
              <a:ext cx="0" cy="17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Arc 24"/>
            <p:cNvSpPr>
              <a:spLocks/>
            </p:cNvSpPr>
            <p:nvPr/>
          </p:nvSpPr>
          <p:spPr bwMode="auto">
            <a:xfrm rot="18616959" flipV="1">
              <a:off x="1547" y="3006"/>
              <a:ext cx="84" cy="82"/>
            </a:xfrm>
            <a:custGeom>
              <a:avLst/>
              <a:gdLst>
                <a:gd name="G0" fmla="+- 0 0 0"/>
                <a:gd name="G1" fmla="+- 20038 0 0"/>
                <a:gd name="G2" fmla="+- 21600 0 0"/>
                <a:gd name="T0" fmla="*/ 8065 w 20674"/>
                <a:gd name="T1" fmla="*/ 0 h 20038"/>
                <a:gd name="T2" fmla="*/ 20674 w 20674"/>
                <a:gd name="T3" fmla="*/ 13782 h 20038"/>
                <a:gd name="T4" fmla="*/ 0 w 20674"/>
                <a:gd name="T5" fmla="*/ 20038 h 20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74" h="20038" fill="none" extrusionOk="0">
                  <a:moveTo>
                    <a:pt x="8064" y="0"/>
                  </a:moveTo>
                  <a:cubicBezTo>
                    <a:pt x="14139" y="2445"/>
                    <a:pt x="18777" y="7514"/>
                    <a:pt x="20674" y="13781"/>
                  </a:cubicBezTo>
                </a:path>
                <a:path w="20674" h="20038" stroke="0" extrusionOk="0">
                  <a:moveTo>
                    <a:pt x="8064" y="0"/>
                  </a:moveTo>
                  <a:cubicBezTo>
                    <a:pt x="14139" y="2445"/>
                    <a:pt x="18777" y="7514"/>
                    <a:pt x="20674" y="13781"/>
                  </a:cubicBezTo>
                  <a:lnTo>
                    <a:pt x="0" y="20038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89" name="Object 25"/>
            <p:cNvGraphicFramePr>
              <a:graphicFrameLocks noChangeAspect="1"/>
            </p:cNvGraphicFramePr>
            <p:nvPr/>
          </p:nvGraphicFramePr>
          <p:xfrm>
            <a:off x="2264" y="2906"/>
            <a:ext cx="18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r:id="rId8" imgW="241512" imgH="228818" progId="Equation.3">
                    <p:embed/>
                  </p:oleObj>
                </mc:Choice>
                <mc:Fallback>
                  <p:oleObj r:id="rId8" imgW="241512" imgH="228818" progId="Equation.3">
                    <p:embed/>
                    <p:pic>
                      <p:nvPicPr>
                        <p:cNvPr id="0" name="Picture 1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2906"/>
                          <a:ext cx="184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187450" y="4149725"/>
            <a:ext cx="1382713" cy="396875"/>
            <a:chOff x="0" y="0"/>
            <a:chExt cx="1152" cy="350"/>
          </a:xfrm>
        </p:grpSpPr>
        <p:sp>
          <p:nvSpPr>
            <p:cNvPr id="36891" name="AutoShape 27"/>
            <p:cNvSpPr>
              <a:spLocks noChangeArrowheads="1"/>
            </p:cNvSpPr>
            <p:nvPr/>
          </p:nvSpPr>
          <p:spPr bwMode="auto">
            <a:xfrm>
              <a:off x="0" y="48"/>
              <a:ext cx="912" cy="288"/>
            </a:xfrm>
            <a:prstGeom prst="wedgeRectCallout">
              <a:avLst>
                <a:gd name="adj1" fmla="val 77083"/>
                <a:gd name="adj2" fmla="val 130903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36892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1152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劈尖角</a:t>
              </a:r>
            </a:p>
          </p:txBody>
        </p:sp>
        <p:graphicFrame>
          <p:nvGraphicFramePr>
            <p:cNvPr id="36893" name="Object 29"/>
            <p:cNvGraphicFramePr>
              <a:graphicFrameLocks noChangeAspect="1"/>
            </p:cNvGraphicFramePr>
            <p:nvPr/>
          </p:nvGraphicFramePr>
          <p:xfrm>
            <a:off x="720" y="48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r:id="rId10" imgW="177480" imgH="241200" progId="Equation.3">
                    <p:embed/>
                  </p:oleObj>
                </mc:Choice>
                <mc:Fallback>
                  <p:oleObj r:id="rId10" imgW="177480" imgH="241200" progId="Equation.3">
                    <p:embed/>
                    <p:pic>
                      <p:nvPicPr>
                        <p:cNvPr id="0" name="Picture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48"/>
                          <a:ext cx="17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1357290" y="142852"/>
            <a:ext cx="297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劈 尖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6172200" y="917575"/>
            <a:ext cx="0" cy="137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 flipV="1">
            <a:off x="6324600" y="993775"/>
            <a:ext cx="0" cy="11430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7" name="Line 33"/>
          <p:cNvSpPr>
            <a:spLocks noChangeShapeType="1"/>
          </p:cNvSpPr>
          <p:nvPr/>
        </p:nvSpPr>
        <p:spPr bwMode="auto">
          <a:xfrm flipV="1">
            <a:off x="6477000" y="993775"/>
            <a:ext cx="0" cy="12954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1944688" y="4968875"/>
            <a:ext cx="1266825" cy="1025525"/>
            <a:chOff x="1225" y="3130"/>
            <a:chExt cx="798" cy="646"/>
          </a:xfrm>
        </p:grpSpPr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>
              <a:off x="1491" y="3438"/>
              <a:ext cx="0" cy="30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1580" y="3438"/>
              <a:ext cx="0" cy="30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1225" y="3130"/>
              <a:ext cx="798" cy="396"/>
              <a:chOff x="0" y="0"/>
              <a:chExt cx="864" cy="432"/>
            </a:xfrm>
          </p:grpSpPr>
          <p:sp>
            <p:nvSpPr>
              <p:cNvPr id="36902" name="Rectangle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FFFF99">
                      <a:gamma/>
                      <a:shade val="26275"/>
                      <a:invGamma/>
                    </a:srgbClr>
                  </a:gs>
                  <a:gs pos="50000">
                    <a:srgbClr val="FFFF99"/>
                  </a:gs>
                  <a:gs pos="100000">
                    <a:srgbClr val="FFFF99">
                      <a:gamma/>
                      <a:shade val="2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3" name="Rectangle 39"/>
              <p:cNvSpPr>
                <a:spLocks noChangeArrowheads="1"/>
              </p:cNvSpPr>
              <p:nvPr/>
            </p:nvSpPr>
            <p:spPr bwMode="auto">
              <a:xfrm>
                <a:off x="96" y="0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FFFF99">
                      <a:gamma/>
                      <a:shade val="26275"/>
                      <a:invGamma/>
                    </a:srgbClr>
                  </a:gs>
                  <a:gs pos="50000">
                    <a:srgbClr val="FFFF99"/>
                  </a:gs>
                  <a:gs pos="100000">
                    <a:srgbClr val="FFFF99">
                      <a:gamma/>
                      <a:shade val="2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4" name="Rectangle 40"/>
              <p:cNvSpPr>
                <a:spLocks noChangeArrowheads="1"/>
              </p:cNvSpPr>
              <p:nvPr/>
            </p:nvSpPr>
            <p:spPr bwMode="auto">
              <a:xfrm>
                <a:off x="192" y="0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FFFF99">
                      <a:gamma/>
                      <a:shade val="26275"/>
                      <a:invGamma/>
                    </a:srgbClr>
                  </a:gs>
                  <a:gs pos="50000">
                    <a:srgbClr val="FFFF99"/>
                  </a:gs>
                  <a:gs pos="100000">
                    <a:srgbClr val="FFFF99">
                      <a:gamma/>
                      <a:shade val="2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5" name="Rectangle 41"/>
              <p:cNvSpPr>
                <a:spLocks noChangeArrowheads="1"/>
              </p:cNvSpPr>
              <p:nvPr/>
            </p:nvSpPr>
            <p:spPr bwMode="auto">
              <a:xfrm>
                <a:off x="288" y="0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FFFF99">
                      <a:gamma/>
                      <a:shade val="26275"/>
                      <a:invGamma/>
                    </a:srgbClr>
                  </a:gs>
                  <a:gs pos="50000">
                    <a:srgbClr val="FFFF99"/>
                  </a:gs>
                  <a:gs pos="100000">
                    <a:srgbClr val="FFFF99">
                      <a:gamma/>
                      <a:shade val="2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6" name="Rectangle 42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FFFF99">
                      <a:gamma/>
                      <a:shade val="26275"/>
                      <a:invGamma/>
                    </a:srgbClr>
                  </a:gs>
                  <a:gs pos="50000">
                    <a:srgbClr val="FFFF99"/>
                  </a:gs>
                  <a:gs pos="100000">
                    <a:srgbClr val="FFFF99">
                      <a:gamma/>
                      <a:shade val="2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7" name="Rectangle 43"/>
              <p:cNvSpPr>
                <a:spLocks noChangeArrowheads="1"/>
              </p:cNvSpPr>
              <p:nvPr/>
            </p:nvSpPr>
            <p:spPr bwMode="auto">
              <a:xfrm>
                <a:off x="480" y="0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FFFF99">
                      <a:gamma/>
                      <a:shade val="26275"/>
                      <a:invGamma/>
                    </a:srgbClr>
                  </a:gs>
                  <a:gs pos="50000">
                    <a:srgbClr val="FFFF99"/>
                  </a:gs>
                  <a:gs pos="100000">
                    <a:srgbClr val="FFFF99">
                      <a:gamma/>
                      <a:shade val="2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8" name="Rectangle 44"/>
              <p:cNvSpPr>
                <a:spLocks noChangeArrowheads="1"/>
              </p:cNvSpPr>
              <p:nvPr/>
            </p:nvSpPr>
            <p:spPr bwMode="auto">
              <a:xfrm>
                <a:off x="576" y="0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FFFF99">
                      <a:gamma/>
                      <a:shade val="26275"/>
                      <a:invGamma/>
                    </a:srgbClr>
                  </a:gs>
                  <a:gs pos="50000">
                    <a:srgbClr val="FFFF99"/>
                  </a:gs>
                  <a:gs pos="100000">
                    <a:srgbClr val="FFFF99">
                      <a:gamma/>
                      <a:shade val="2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9" name="Rectangle 45"/>
              <p:cNvSpPr>
                <a:spLocks noChangeArrowheads="1"/>
              </p:cNvSpPr>
              <p:nvPr/>
            </p:nvSpPr>
            <p:spPr bwMode="auto">
              <a:xfrm>
                <a:off x="672" y="0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FFFF99">
                      <a:gamma/>
                      <a:shade val="26275"/>
                      <a:invGamma/>
                    </a:srgbClr>
                  </a:gs>
                  <a:gs pos="50000">
                    <a:srgbClr val="FFFF99"/>
                  </a:gs>
                  <a:gs pos="100000">
                    <a:srgbClr val="FFFF99">
                      <a:gamma/>
                      <a:shade val="2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0" name="Rectangle 46"/>
              <p:cNvSpPr>
                <a:spLocks noChangeArrowheads="1"/>
              </p:cNvSpPr>
              <p:nvPr/>
            </p:nvSpPr>
            <p:spPr bwMode="auto">
              <a:xfrm>
                <a:off x="768" y="0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FFFF99">
                      <a:gamma/>
                      <a:shade val="26275"/>
                      <a:invGamma/>
                    </a:srgbClr>
                  </a:gs>
                  <a:gs pos="50000">
                    <a:srgbClr val="FFFF99"/>
                  </a:gs>
                  <a:gs pos="100000">
                    <a:srgbClr val="FFFF99">
                      <a:gamma/>
                      <a:shade val="2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911" name="Line 47"/>
            <p:cNvSpPr>
              <a:spLocks noChangeShapeType="1"/>
            </p:cNvSpPr>
            <p:nvPr/>
          </p:nvSpPr>
          <p:spPr bwMode="auto">
            <a:xfrm>
              <a:off x="1269" y="3615"/>
              <a:ext cx="22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 flipH="1">
              <a:off x="1580" y="3615"/>
              <a:ext cx="221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13" name="Object 49"/>
            <p:cNvGraphicFramePr>
              <a:graphicFrameLocks noChangeAspect="1"/>
            </p:cNvGraphicFramePr>
            <p:nvPr/>
          </p:nvGraphicFramePr>
          <p:xfrm>
            <a:off x="1757" y="3526"/>
            <a:ext cx="163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r:id="rId12" imgW="165202" imgH="253987" progId="Equation.3">
                    <p:embed/>
                  </p:oleObj>
                </mc:Choice>
                <mc:Fallback>
                  <p:oleObj r:id="rId12" imgW="165202" imgH="253987" progId="Equation.3">
                    <p:embed/>
                    <p:pic>
                      <p:nvPicPr>
                        <p:cNvPr id="0" name="Picture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7" y="3526"/>
                          <a:ext cx="163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6172200" y="1755775"/>
            <a:ext cx="1162050" cy="914400"/>
            <a:chOff x="0" y="0"/>
            <a:chExt cx="732" cy="576"/>
          </a:xfrm>
        </p:grpSpPr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0" y="240"/>
              <a:ext cx="720" cy="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Line 52"/>
            <p:cNvSpPr>
              <a:spLocks noChangeShapeType="1"/>
            </p:cNvSpPr>
            <p:nvPr/>
          </p:nvSpPr>
          <p:spPr bwMode="auto">
            <a:xfrm>
              <a:off x="528" y="0"/>
              <a:ext cx="0" cy="24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7" name="Line 53"/>
            <p:cNvSpPr>
              <a:spLocks noChangeShapeType="1"/>
            </p:cNvSpPr>
            <p:nvPr/>
          </p:nvSpPr>
          <p:spPr bwMode="auto">
            <a:xfrm>
              <a:off x="528" y="336"/>
              <a:ext cx="0" cy="24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triangle" w="sm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18" name="Object 54"/>
            <p:cNvGraphicFramePr>
              <a:graphicFrameLocks noChangeAspect="1"/>
            </p:cNvGraphicFramePr>
            <p:nvPr/>
          </p:nvGraphicFramePr>
          <p:xfrm>
            <a:off x="528" y="288"/>
            <a:ext cx="2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r:id="rId14" imgW="190440" imgH="253800" progId="Equation.3">
                    <p:embed/>
                  </p:oleObj>
                </mc:Choice>
                <mc:Fallback>
                  <p:oleObj r:id="rId14" imgW="190440" imgH="253800" progId="Equation.3">
                    <p:embed/>
                    <p:pic>
                      <p:nvPicPr>
                        <p:cNvPr id="0" name="Picture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88"/>
                          <a:ext cx="20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4932040" y="3284984"/>
            <a:ext cx="3793892" cy="3133725"/>
            <a:chOff x="74" y="0"/>
            <a:chExt cx="2990" cy="2201"/>
          </a:xfrm>
        </p:grpSpPr>
        <p:sp>
          <p:nvSpPr>
            <p:cNvPr id="36920" name="AutoShape 56"/>
            <p:cNvSpPr>
              <a:spLocks noChangeArrowheads="1"/>
            </p:cNvSpPr>
            <p:nvPr/>
          </p:nvSpPr>
          <p:spPr bwMode="auto">
            <a:xfrm>
              <a:off x="111" y="1017"/>
              <a:ext cx="2577" cy="727"/>
            </a:xfrm>
            <a:prstGeom prst="parallelogram">
              <a:avLst>
                <a:gd name="adj" fmla="val 56436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Oval 57"/>
            <p:cNvSpPr>
              <a:spLocks noChangeArrowheads="1"/>
            </p:cNvSpPr>
            <p:nvPr/>
          </p:nvSpPr>
          <p:spPr bwMode="auto">
            <a:xfrm>
              <a:off x="2160" y="905"/>
              <a:ext cx="528" cy="52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2" name="AutoShape 58"/>
            <p:cNvSpPr>
              <a:spLocks noChangeArrowheads="1"/>
            </p:cNvSpPr>
            <p:nvPr/>
          </p:nvSpPr>
          <p:spPr bwMode="auto">
            <a:xfrm rot="21069001">
              <a:off x="74" y="908"/>
              <a:ext cx="2783" cy="625"/>
            </a:xfrm>
            <a:prstGeom prst="flowChartInputOutput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3" name="Line 59"/>
            <p:cNvSpPr>
              <a:spLocks noChangeShapeType="1"/>
            </p:cNvSpPr>
            <p:nvPr/>
          </p:nvSpPr>
          <p:spPr bwMode="auto">
            <a:xfrm>
              <a:off x="2400" y="90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4" name="Line 60"/>
            <p:cNvSpPr>
              <a:spLocks noChangeShapeType="1"/>
            </p:cNvSpPr>
            <p:nvPr/>
          </p:nvSpPr>
          <p:spPr bwMode="auto">
            <a:xfrm>
              <a:off x="2400" y="143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5" name="Line 61"/>
            <p:cNvSpPr>
              <a:spLocks noChangeShapeType="1"/>
            </p:cNvSpPr>
            <p:nvPr/>
          </p:nvSpPr>
          <p:spPr bwMode="auto">
            <a:xfrm>
              <a:off x="2784" y="905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26" name="Object 62"/>
            <p:cNvGraphicFramePr>
              <a:graphicFrameLocks noChangeAspect="1"/>
            </p:cNvGraphicFramePr>
            <p:nvPr/>
          </p:nvGraphicFramePr>
          <p:xfrm>
            <a:off x="2812" y="1044"/>
            <a:ext cx="25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r:id="rId16" imgW="165202" imgH="165202" progId="Equation.3">
                    <p:embed/>
                  </p:oleObj>
                </mc:Choice>
                <mc:Fallback>
                  <p:oleObj r:id="rId16" imgW="165202" imgH="165202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2" y="1044"/>
                          <a:ext cx="252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96" y="1769"/>
              <a:ext cx="2174" cy="240"/>
              <a:chOff x="0" y="0"/>
              <a:chExt cx="2174" cy="240"/>
            </a:xfrm>
          </p:grpSpPr>
          <p:sp>
            <p:nvSpPr>
              <p:cNvPr id="36928" name="Line 64"/>
              <p:cNvSpPr>
                <a:spLocks noChangeShapeType="1"/>
              </p:cNvSpPr>
              <p:nvPr/>
            </p:nvSpPr>
            <p:spPr bwMode="auto">
              <a:xfrm>
                <a:off x="14" y="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9" name="Line 65"/>
              <p:cNvSpPr>
                <a:spLocks noChangeShapeType="1"/>
              </p:cNvSpPr>
              <p:nvPr/>
            </p:nvSpPr>
            <p:spPr bwMode="auto">
              <a:xfrm>
                <a:off x="2174" y="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30" name="Line 66"/>
              <p:cNvSpPr>
                <a:spLocks noChangeShapeType="1"/>
              </p:cNvSpPr>
              <p:nvPr/>
            </p:nvSpPr>
            <p:spPr bwMode="auto">
              <a:xfrm>
                <a:off x="0" y="96"/>
                <a:ext cx="2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6931" name="Object 67"/>
            <p:cNvGraphicFramePr>
              <a:graphicFrameLocks noChangeAspect="1"/>
            </p:cNvGraphicFramePr>
            <p:nvPr/>
          </p:nvGraphicFramePr>
          <p:xfrm>
            <a:off x="1008" y="1961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" r:id="rId18" imgW="355917" imgH="381317" progId="Equation.3">
                    <p:embed/>
                  </p:oleObj>
                </mc:Choice>
                <mc:Fallback>
                  <p:oleObj r:id="rId18" imgW="355917" imgH="381317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961"/>
                          <a:ext cx="223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585" y="1568"/>
              <a:ext cx="289" cy="240"/>
              <a:chOff x="9" y="73"/>
              <a:chExt cx="289" cy="240"/>
            </a:xfrm>
          </p:grpSpPr>
          <p:sp>
            <p:nvSpPr>
              <p:cNvPr id="36933" name="Arc 69"/>
              <p:cNvSpPr>
                <a:spLocks/>
              </p:cNvSpPr>
              <p:nvPr/>
            </p:nvSpPr>
            <p:spPr bwMode="auto">
              <a:xfrm>
                <a:off x="9" y="174"/>
                <a:ext cx="39" cy="8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6934" name="Object 70"/>
              <p:cNvGraphicFramePr>
                <a:graphicFrameLocks noChangeAspect="1"/>
              </p:cNvGraphicFramePr>
              <p:nvPr/>
            </p:nvGraphicFramePr>
            <p:xfrm>
              <a:off x="122" y="73"/>
              <a:ext cx="17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7" r:id="rId20" imgW="279838" imgH="381482" progId="Equation.3">
                      <p:embed/>
                    </p:oleObj>
                  </mc:Choice>
                  <mc:Fallback>
                    <p:oleObj r:id="rId20" imgW="279838" imgH="381482" progId="Equation.3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" y="73"/>
                            <a:ext cx="176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" name="Group 71"/>
            <p:cNvGrpSpPr>
              <a:grpSpLocks/>
            </p:cNvGrpSpPr>
            <p:nvPr/>
          </p:nvGrpSpPr>
          <p:grpSpPr bwMode="auto">
            <a:xfrm>
              <a:off x="343" y="728"/>
              <a:ext cx="1945" cy="1025"/>
              <a:chOff x="68" y="193"/>
              <a:chExt cx="1945" cy="1025"/>
            </a:xfrm>
          </p:grpSpPr>
          <p:sp>
            <p:nvSpPr>
              <p:cNvPr id="36936" name="未知"/>
              <p:cNvSpPr>
                <a:spLocks/>
              </p:cNvSpPr>
              <p:nvPr/>
            </p:nvSpPr>
            <p:spPr bwMode="auto">
              <a:xfrm rot="463403">
                <a:off x="68" y="403"/>
                <a:ext cx="497" cy="815"/>
              </a:xfrm>
              <a:custGeom>
                <a:avLst/>
                <a:gdLst/>
                <a:ahLst/>
                <a:cxnLst>
                  <a:cxn ang="0">
                    <a:pos x="384" y="40"/>
                  </a:cxn>
                  <a:cxn ang="0">
                    <a:pos x="0" y="726"/>
                  </a:cxn>
                  <a:cxn ang="0">
                    <a:pos x="162" y="688"/>
                  </a:cxn>
                  <a:cxn ang="0">
                    <a:pos x="141" y="689"/>
                  </a:cxn>
                  <a:cxn ang="0">
                    <a:pos x="511" y="0"/>
                  </a:cxn>
                  <a:cxn ang="0">
                    <a:pos x="384" y="40"/>
                  </a:cxn>
                </a:cxnLst>
                <a:rect l="0" t="0" r="r" b="b"/>
                <a:pathLst>
                  <a:path w="511" h="726">
                    <a:moveTo>
                      <a:pt x="384" y="40"/>
                    </a:moveTo>
                    <a:lnTo>
                      <a:pt x="0" y="726"/>
                    </a:lnTo>
                    <a:lnTo>
                      <a:pt x="162" y="688"/>
                    </a:lnTo>
                    <a:lnTo>
                      <a:pt x="141" y="689"/>
                    </a:lnTo>
                    <a:lnTo>
                      <a:pt x="511" y="0"/>
                    </a:lnTo>
                    <a:lnTo>
                      <a:pt x="384" y="4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38" name="未知"/>
              <p:cNvSpPr>
                <a:spLocks/>
              </p:cNvSpPr>
              <p:nvPr/>
            </p:nvSpPr>
            <p:spPr bwMode="auto">
              <a:xfrm rot="463403">
                <a:off x="406" y="342"/>
                <a:ext cx="510" cy="788"/>
              </a:xfrm>
              <a:custGeom>
                <a:avLst/>
                <a:gdLst/>
                <a:ahLst/>
                <a:cxnLst>
                  <a:cxn ang="0">
                    <a:pos x="384" y="40"/>
                  </a:cxn>
                  <a:cxn ang="0">
                    <a:pos x="0" y="726"/>
                  </a:cxn>
                  <a:cxn ang="0">
                    <a:pos x="162" y="688"/>
                  </a:cxn>
                  <a:cxn ang="0">
                    <a:pos x="141" y="689"/>
                  </a:cxn>
                  <a:cxn ang="0">
                    <a:pos x="511" y="0"/>
                  </a:cxn>
                  <a:cxn ang="0">
                    <a:pos x="384" y="40"/>
                  </a:cxn>
                </a:cxnLst>
                <a:rect l="0" t="0" r="r" b="b"/>
                <a:pathLst>
                  <a:path w="511" h="726">
                    <a:moveTo>
                      <a:pt x="384" y="40"/>
                    </a:moveTo>
                    <a:lnTo>
                      <a:pt x="0" y="726"/>
                    </a:lnTo>
                    <a:lnTo>
                      <a:pt x="162" y="688"/>
                    </a:lnTo>
                    <a:lnTo>
                      <a:pt x="141" y="689"/>
                    </a:lnTo>
                    <a:lnTo>
                      <a:pt x="511" y="0"/>
                    </a:lnTo>
                    <a:lnTo>
                      <a:pt x="384" y="4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39" name="未知"/>
              <p:cNvSpPr>
                <a:spLocks/>
              </p:cNvSpPr>
              <p:nvPr/>
            </p:nvSpPr>
            <p:spPr bwMode="auto">
              <a:xfrm rot="463403">
                <a:off x="781" y="293"/>
                <a:ext cx="475" cy="801"/>
              </a:xfrm>
              <a:custGeom>
                <a:avLst/>
                <a:gdLst/>
                <a:ahLst/>
                <a:cxnLst>
                  <a:cxn ang="0">
                    <a:pos x="384" y="40"/>
                  </a:cxn>
                  <a:cxn ang="0">
                    <a:pos x="0" y="726"/>
                  </a:cxn>
                  <a:cxn ang="0">
                    <a:pos x="162" y="688"/>
                  </a:cxn>
                  <a:cxn ang="0">
                    <a:pos x="141" y="689"/>
                  </a:cxn>
                  <a:cxn ang="0">
                    <a:pos x="511" y="0"/>
                  </a:cxn>
                  <a:cxn ang="0">
                    <a:pos x="384" y="40"/>
                  </a:cxn>
                </a:cxnLst>
                <a:rect l="0" t="0" r="r" b="b"/>
                <a:pathLst>
                  <a:path w="511" h="726">
                    <a:moveTo>
                      <a:pt x="384" y="40"/>
                    </a:moveTo>
                    <a:lnTo>
                      <a:pt x="0" y="726"/>
                    </a:lnTo>
                    <a:lnTo>
                      <a:pt x="162" y="688"/>
                    </a:lnTo>
                    <a:lnTo>
                      <a:pt x="141" y="689"/>
                    </a:lnTo>
                    <a:lnTo>
                      <a:pt x="511" y="0"/>
                    </a:lnTo>
                    <a:lnTo>
                      <a:pt x="384" y="4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1" name="未知"/>
              <p:cNvSpPr>
                <a:spLocks/>
              </p:cNvSpPr>
              <p:nvPr/>
            </p:nvSpPr>
            <p:spPr bwMode="auto">
              <a:xfrm rot="463403">
                <a:off x="1160" y="240"/>
                <a:ext cx="512" cy="776"/>
              </a:xfrm>
              <a:custGeom>
                <a:avLst/>
                <a:gdLst/>
                <a:ahLst/>
                <a:cxnLst>
                  <a:cxn ang="0">
                    <a:pos x="384" y="40"/>
                  </a:cxn>
                  <a:cxn ang="0">
                    <a:pos x="0" y="726"/>
                  </a:cxn>
                  <a:cxn ang="0">
                    <a:pos x="162" y="688"/>
                  </a:cxn>
                  <a:cxn ang="0">
                    <a:pos x="141" y="689"/>
                  </a:cxn>
                  <a:cxn ang="0">
                    <a:pos x="511" y="0"/>
                  </a:cxn>
                  <a:cxn ang="0">
                    <a:pos x="384" y="40"/>
                  </a:cxn>
                </a:cxnLst>
                <a:rect l="0" t="0" r="r" b="b"/>
                <a:pathLst>
                  <a:path w="511" h="726">
                    <a:moveTo>
                      <a:pt x="384" y="40"/>
                    </a:moveTo>
                    <a:lnTo>
                      <a:pt x="0" y="726"/>
                    </a:lnTo>
                    <a:lnTo>
                      <a:pt x="162" y="688"/>
                    </a:lnTo>
                    <a:lnTo>
                      <a:pt x="141" y="689"/>
                    </a:lnTo>
                    <a:lnTo>
                      <a:pt x="511" y="0"/>
                    </a:lnTo>
                    <a:lnTo>
                      <a:pt x="384" y="4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2" name="未知"/>
              <p:cNvSpPr>
                <a:spLocks/>
              </p:cNvSpPr>
              <p:nvPr/>
            </p:nvSpPr>
            <p:spPr bwMode="auto">
              <a:xfrm rot="463403">
                <a:off x="1557" y="193"/>
                <a:ext cx="456" cy="770"/>
              </a:xfrm>
              <a:custGeom>
                <a:avLst/>
                <a:gdLst/>
                <a:ahLst/>
                <a:cxnLst>
                  <a:cxn ang="0">
                    <a:pos x="384" y="40"/>
                  </a:cxn>
                  <a:cxn ang="0">
                    <a:pos x="0" y="726"/>
                  </a:cxn>
                  <a:cxn ang="0">
                    <a:pos x="162" y="688"/>
                  </a:cxn>
                  <a:cxn ang="0">
                    <a:pos x="141" y="689"/>
                  </a:cxn>
                  <a:cxn ang="0">
                    <a:pos x="511" y="0"/>
                  </a:cxn>
                  <a:cxn ang="0">
                    <a:pos x="384" y="40"/>
                  </a:cxn>
                </a:cxnLst>
                <a:rect l="0" t="0" r="r" b="b"/>
                <a:pathLst>
                  <a:path w="511" h="726">
                    <a:moveTo>
                      <a:pt x="384" y="40"/>
                    </a:moveTo>
                    <a:lnTo>
                      <a:pt x="0" y="726"/>
                    </a:lnTo>
                    <a:lnTo>
                      <a:pt x="162" y="688"/>
                    </a:lnTo>
                    <a:lnTo>
                      <a:pt x="141" y="689"/>
                    </a:lnTo>
                    <a:lnTo>
                      <a:pt x="511" y="0"/>
                    </a:lnTo>
                    <a:lnTo>
                      <a:pt x="384" y="4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943" name="Line 79"/>
            <p:cNvSpPr>
              <a:spLocks noChangeShapeType="1"/>
            </p:cNvSpPr>
            <p:nvPr/>
          </p:nvSpPr>
          <p:spPr bwMode="auto">
            <a:xfrm>
              <a:off x="1000" y="0"/>
              <a:ext cx="0" cy="115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4" name="Line 80"/>
            <p:cNvSpPr>
              <a:spLocks noChangeShapeType="1"/>
            </p:cNvSpPr>
            <p:nvPr/>
          </p:nvSpPr>
          <p:spPr bwMode="auto">
            <a:xfrm>
              <a:off x="1239" y="0"/>
              <a:ext cx="0" cy="115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5" name="Line 81"/>
            <p:cNvSpPr>
              <a:spLocks noChangeShapeType="1"/>
            </p:cNvSpPr>
            <p:nvPr/>
          </p:nvSpPr>
          <p:spPr bwMode="auto">
            <a:xfrm>
              <a:off x="1479" y="0"/>
              <a:ext cx="0" cy="115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6" name="Line 82"/>
            <p:cNvSpPr>
              <a:spLocks noChangeShapeType="1"/>
            </p:cNvSpPr>
            <p:nvPr/>
          </p:nvSpPr>
          <p:spPr bwMode="auto">
            <a:xfrm>
              <a:off x="1719" y="0"/>
              <a:ext cx="0" cy="115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47" name="Object 83"/>
            <p:cNvGraphicFramePr>
              <a:graphicFrameLocks noChangeAspect="1"/>
            </p:cNvGraphicFramePr>
            <p:nvPr/>
          </p:nvGraphicFramePr>
          <p:xfrm>
            <a:off x="567" y="240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r:id="rId22" imgW="305117" imgH="381317" progId="Equation.3">
                    <p:embed/>
                  </p:oleObj>
                </mc:Choice>
                <mc:Fallback>
                  <p:oleObj r:id="rId22" imgW="305117" imgH="381317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40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8"/>
          <p:cNvGrpSpPr>
            <a:grpSpLocks/>
          </p:cNvGrpSpPr>
          <p:nvPr/>
        </p:nvGrpSpPr>
        <p:grpSpPr bwMode="auto">
          <a:xfrm>
            <a:off x="827088" y="2668588"/>
            <a:ext cx="2808287" cy="1358900"/>
            <a:chOff x="521" y="1681"/>
            <a:chExt cx="1769" cy="856"/>
          </a:xfrm>
        </p:grpSpPr>
        <p:sp>
          <p:nvSpPr>
            <p:cNvPr id="36953" name="Line 89"/>
            <p:cNvSpPr>
              <a:spLocks noChangeShapeType="1"/>
            </p:cNvSpPr>
            <p:nvPr/>
          </p:nvSpPr>
          <p:spPr bwMode="auto">
            <a:xfrm>
              <a:off x="1237" y="2033"/>
              <a:ext cx="132" cy="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4" name="Line 90"/>
            <p:cNvSpPr>
              <a:spLocks noChangeShapeType="1"/>
            </p:cNvSpPr>
            <p:nvPr/>
          </p:nvSpPr>
          <p:spPr bwMode="auto">
            <a:xfrm>
              <a:off x="1237" y="2342"/>
              <a:ext cx="132" cy="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7" name="Line 93"/>
            <p:cNvSpPr>
              <a:spLocks noChangeShapeType="1"/>
            </p:cNvSpPr>
            <p:nvPr/>
          </p:nvSpPr>
          <p:spPr bwMode="auto">
            <a:xfrm flipV="1">
              <a:off x="748" y="2028"/>
              <a:ext cx="310" cy="177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8" name="Line 94"/>
            <p:cNvSpPr>
              <a:spLocks noChangeShapeType="1"/>
            </p:cNvSpPr>
            <p:nvPr/>
          </p:nvSpPr>
          <p:spPr bwMode="auto">
            <a:xfrm>
              <a:off x="748" y="2205"/>
              <a:ext cx="310" cy="13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1" name="Oval 87"/>
            <p:cNvSpPr>
              <a:spLocks noChangeArrowheads="1"/>
            </p:cNvSpPr>
            <p:nvPr/>
          </p:nvSpPr>
          <p:spPr bwMode="auto">
            <a:xfrm>
              <a:off x="1059" y="1901"/>
              <a:ext cx="89" cy="573"/>
            </a:xfrm>
            <a:prstGeom prst="ellipse">
              <a:avLst/>
            </a:prstGeom>
            <a:solidFill>
              <a:srgbClr val="00FFCC">
                <a:alpha val="50000"/>
              </a:srgbClr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2" name="Text Box 88"/>
            <p:cNvSpPr txBox="1">
              <a:spLocks noChangeArrowheads="1"/>
            </p:cNvSpPr>
            <p:nvPr/>
          </p:nvSpPr>
          <p:spPr bwMode="auto">
            <a:xfrm>
              <a:off x="1945" y="2210"/>
              <a:ext cx="3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6955" name="Rectangle 91"/>
            <p:cNvSpPr>
              <a:spLocks noChangeArrowheads="1"/>
            </p:cNvSpPr>
            <p:nvPr/>
          </p:nvSpPr>
          <p:spPr bwMode="auto">
            <a:xfrm rot="18524705">
              <a:off x="1639" y="1771"/>
              <a:ext cx="57" cy="758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56" name="Object 92"/>
            <p:cNvGraphicFramePr>
              <a:graphicFrameLocks noChangeAspect="1"/>
            </p:cNvGraphicFramePr>
            <p:nvPr/>
          </p:nvGraphicFramePr>
          <p:xfrm>
            <a:off x="1034" y="1681"/>
            <a:ext cx="15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" r:id="rId24" imgW="203341" imgH="228719" progId="Equation.3">
                    <p:embed/>
                  </p:oleObj>
                </mc:Choice>
                <mc:Fallback>
                  <p:oleObj r:id="rId24" imgW="203341" imgH="228719" progId="Equation.3">
                    <p:embed/>
                    <p:pic>
                      <p:nvPicPr>
                        <p:cNvPr id="0" name="Picture 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4" y="1681"/>
                          <a:ext cx="158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59" name="Text Box 95"/>
            <p:cNvSpPr txBox="1">
              <a:spLocks noChangeArrowheads="1"/>
            </p:cNvSpPr>
            <p:nvPr/>
          </p:nvSpPr>
          <p:spPr bwMode="auto">
            <a:xfrm>
              <a:off x="521" y="2024"/>
              <a:ext cx="2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C80000"/>
                  </a:solidFill>
                  <a:latin typeface="Times New Roman" pitchFamily="18" charset="0"/>
                </a:rPr>
                <a:t>S</a:t>
              </a:r>
              <a:endParaRPr lang="zh-CN" altLang="en-US" sz="2800">
                <a:solidFill>
                  <a:srgbClr val="C80000"/>
                </a:solidFill>
                <a:latin typeface="Times New Roman" pitchFamily="18" charset="0"/>
              </a:endParaRPr>
            </a:p>
          </p:txBody>
        </p:sp>
        <p:sp>
          <p:nvSpPr>
            <p:cNvPr id="36965" name="Line 101"/>
            <p:cNvSpPr>
              <a:spLocks noChangeShapeType="1"/>
            </p:cNvSpPr>
            <p:nvPr/>
          </p:nvSpPr>
          <p:spPr bwMode="auto">
            <a:xfrm>
              <a:off x="1059" y="2033"/>
              <a:ext cx="399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6" name="Line 102"/>
            <p:cNvSpPr>
              <a:spLocks noChangeShapeType="1"/>
            </p:cNvSpPr>
            <p:nvPr/>
          </p:nvSpPr>
          <p:spPr bwMode="auto">
            <a:xfrm>
              <a:off x="1059" y="2342"/>
              <a:ext cx="84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35"/>
          <p:cNvGrpSpPr>
            <a:grpSpLocks/>
          </p:cNvGrpSpPr>
          <p:nvPr/>
        </p:nvGrpSpPr>
        <p:grpSpPr bwMode="auto">
          <a:xfrm>
            <a:off x="2303463" y="2038350"/>
            <a:ext cx="925512" cy="2868613"/>
            <a:chOff x="1451" y="1284"/>
            <a:chExt cx="583" cy="1807"/>
          </a:xfrm>
        </p:grpSpPr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1901" y="1637"/>
              <a:ext cx="0" cy="145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1458" y="1637"/>
              <a:ext cx="0" cy="145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1894" y="2518"/>
              <a:ext cx="0" cy="30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9" name="Line 85"/>
            <p:cNvSpPr>
              <a:spLocks noChangeShapeType="1"/>
            </p:cNvSpPr>
            <p:nvPr/>
          </p:nvSpPr>
          <p:spPr bwMode="auto">
            <a:xfrm>
              <a:off x="1451" y="2474"/>
              <a:ext cx="0" cy="30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1" name="Rectangle 97"/>
            <p:cNvSpPr>
              <a:spLocks noChangeArrowheads="1"/>
            </p:cNvSpPr>
            <p:nvPr/>
          </p:nvSpPr>
          <p:spPr bwMode="auto">
            <a:xfrm>
              <a:off x="1547" y="1284"/>
              <a:ext cx="266" cy="22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3607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36078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2" name="AutoShape 98"/>
            <p:cNvSpPr>
              <a:spLocks noChangeArrowheads="1"/>
            </p:cNvSpPr>
            <p:nvPr/>
          </p:nvSpPr>
          <p:spPr bwMode="auto">
            <a:xfrm>
              <a:off x="1547" y="1505"/>
              <a:ext cx="266" cy="8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2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2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8" name="未知"/>
            <p:cNvSpPr>
              <a:spLocks/>
            </p:cNvSpPr>
            <p:nvPr/>
          </p:nvSpPr>
          <p:spPr bwMode="auto">
            <a:xfrm>
              <a:off x="1454" y="1695"/>
              <a:ext cx="1" cy="118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0" y="0"/>
                </a:cxn>
              </a:cxnLst>
              <a:rect l="0" t="0" r="r" b="b"/>
              <a:pathLst>
                <a:path w="1" h="128">
                  <a:moveTo>
                    <a:pt x="0" y="128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9" name="未知"/>
            <p:cNvSpPr>
              <a:spLocks/>
            </p:cNvSpPr>
            <p:nvPr/>
          </p:nvSpPr>
          <p:spPr bwMode="auto">
            <a:xfrm>
              <a:off x="1897" y="1692"/>
              <a:ext cx="4" cy="121"/>
            </a:xfrm>
            <a:custGeom>
              <a:avLst/>
              <a:gdLst/>
              <a:ahLst/>
              <a:cxnLst>
                <a:cxn ang="0">
                  <a:pos x="4" y="132"/>
                </a:cxn>
                <a:cxn ang="0">
                  <a:pos x="0" y="0"/>
                </a:cxn>
              </a:cxnLst>
              <a:rect l="0" t="0" r="r" b="b"/>
              <a:pathLst>
                <a:path w="4" h="132">
                  <a:moveTo>
                    <a:pt x="4" y="132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70" name="Object 106"/>
            <p:cNvGraphicFramePr>
              <a:graphicFrameLocks noChangeAspect="1"/>
            </p:cNvGraphicFramePr>
            <p:nvPr/>
          </p:nvGraphicFramePr>
          <p:xfrm>
            <a:off x="1857" y="1350"/>
            <a:ext cx="17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r:id="rId26" imgW="203341" imgH="228719" progId="Equation.3">
                    <p:embed/>
                  </p:oleObj>
                </mc:Choice>
                <mc:Fallback>
                  <p:oleObj r:id="rId26" imgW="203341" imgH="228719" progId="Equation.3">
                    <p:embed/>
                    <p:pic>
                      <p:nvPicPr>
                        <p:cNvPr id="0" name="Picture 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" y="1350"/>
                          <a:ext cx="177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5" grpId="0" animBg="1"/>
      <p:bldP spid="36896" grpId="0" animBg="1"/>
      <p:bldP spid="3689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187450" y="1052513"/>
            <a:ext cx="6584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由一块平板玻璃和一平凸透镜组成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113" y="1989138"/>
            <a:ext cx="7315200" cy="3292475"/>
            <a:chOff x="0" y="0"/>
            <a:chExt cx="4944" cy="2256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4944" cy="2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384" y="1776"/>
              <a:ext cx="3936" cy="371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3" y="336"/>
              <a:ext cx="3121" cy="890"/>
              <a:chOff x="0" y="0"/>
              <a:chExt cx="3073" cy="746"/>
            </a:xfrm>
          </p:grpSpPr>
          <p:sp>
            <p:nvSpPr>
              <p:cNvPr id="21511" name="Line 7"/>
              <p:cNvSpPr>
                <a:spLocks noChangeShapeType="1"/>
              </p:cNvSpPr>
              <p:nvPr/>
            </p:nvSpPr>
            <p:spPr bwMode="auto">
              <a:xfrm>
                <a:off x="512" y="0"/>
                <a:ext cx="0" cy="74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2" name="Line 8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4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3" name="Line 9"/>
              <p:cNvSpPr>
                <a:spLocks noChangeShapeType="1"/>
              </p:cNvSpPr>
              <p:nvPr/>
            </p:nvSpPr>
            <p:spPr bwMode="auto">
              <a:xfrm>
                <a:off x="1024" y="0"/>
                <a:ext cx="0" cy="74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4" name="Line 10"/>
              <p:cNvSpPr>
                <a:spLocks noChangeShapeType="1"/>
              </p:cNvSpPr>
              <p:nvPr/>
            </p:nvSpPr>
            <p:spPr bwMode="auto">
              <a:xfrm>
                <a:off x="2049" y="0"/>
                <a:ext cx="0" cy="74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5" name="Line 11"/>
              <p:cNvSpPr>
                <a:spLocks noChangeShapeType="1"/>
              </p:cNvSpPr>
              <p:nvPr/>
            </p:nvSpPr>
            <p:spPr bwMode="auto">
              <a:xfrm>
                <a:off x="3073" y="0"/>
                <a:ext cx="0" cy="74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6" name="Line 12"/>
              <p:cNvSpPr>
                <a:spLocks noChangeShapeType="1"/>
              </p:cNvSpPr>
              <p:nvPr/>
            </p:nvSpPr>
            <p:spPr bwMode="auto">
              <a:xfrm>
                <a:off x="1537" y="0"/>
                <a:ext cx="0" cy="74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7" name="Line 13"/>
              <p:cNvSpPr>
                <a:spLocks noChangeShapeType="1"/>
              </p:cNvSpPr>
              <p:nvPr/>
            </p:nvSpPr>
            <p:spPr bwMode="auto">
              <a:xfrm>
                <a:off x="2560" y="0"/>
                <a:ext cx="0" cy="74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146800" y="3938588"/>
            <a:ext cx="2082800" cy="1122362"/>
            <a:chOff x="0" y="0"/>
            <a:chExt cx="1408" cy="768"/>
          </a:xfrm>
        </p:grpSpPr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48" y="432"/>
              <a:ext cx="12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0" y="0"/>
              <a:ext cx="1408" cy="768"/>
              <a:chOff x="0" y="0"/>
              <a:chExt cx="1408" cy="768"/>
            </a:xfrm>
          </p:grpSpPr>
          <p:sp>
            <p:nvSpPr>
              <p:cNvPr id="21521" name="Line 17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12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2" name="Line 18"/>
              <p:cNvSpPr>
                <a:spLocks noChangeShapeType="1"/>
              </p:cNvSpPr>
              <p:nvPr/>
            </p:nvSpPr>
            <p:spPr bwMode="auto">
              <a:xfrm>
                <a:off x="1056" y="0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prstDash val="dash"/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3" name="Line 19"/>
              <p:cNvSpPr>
                <a:spLocks noChangeShapeType="1"/>
              </p:cNvSpPr>
              <p:nvPr/>
            </p:nvSpPr>
            <p:spPr bwMode="auto">
              <a:xfrm flipV="1">
                <a:off x="1056" y="43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prstDash val="dash"/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24" name="Object 20"/>
              <p:cNvGraphicFramePr>
                <a:graphicFrameLocks noChangeAspect="1"/>
              </p:cNvGraphicFramePr>
              <p:nvPr/>
            </p:nvGraphicFramePr>
            <p:xfrm>
              <a:off x="1104" y="0"/>
              <a:ext cx="30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66" r:id="rId3" imgW="139775" imgH="177809" progId="Equation.3">
                      <p:embed/>
                    </p:oleObj>
                  </mc:Choice>
                  <mc:Fallback>
                    <p:oleObj r:id="rId3" imgW="139775" imgH="177809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0"/>
                            <a:ext cx="304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1525" name="Line 21"/>
          <p:cNvSpPr>
            <a:spLocks noChangeShapeType="1"/>
          </p:cNvSpPr>
          <p:nvPr/>
        </p:nvSpPr>
        <p:spPr bwMode="auto">
          <a:xfrm flipH="1">
            <a:off x="6013450" y="2439988"/>
            <a:ext cx="1588" cy="21510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161088" y="1981200"/>
            <a:ext cx="142875" cy="2579688"/>
            <a:chOff x="0" y="0"/>
            <a:chExt cx="96" cy="1728"/>
          </a:xfrm>
        </p:grpSpPr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 flipV="1">
              <a:off x="0" y="0"/>
              <a:ext cx="0" cy="1632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flipV="1">
              <a:off x="96" y="0"/>
              <a:ext cx="0" cy="1728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529" name="Object 25"/>
          <p:cNvGraphicFramePr>
            <a:graphicFrameLocks noChangeAspect="1"/>
          </p:cNvGraphicFramePr>
          <p:nvPr/>
        </p:nvGraphicFramePr>
        <p:xfrm>
          <a:off x="3857620" y="5214950"/>
          <a:ext cx="200818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r:id="rId5" imgW="723903" imgH="393846" progId="Equation.3">
                  <p:embed/>
                </p:oleObj>
              </mc:Choice>
              <mc:Fallback>
                <p:oleObj r:id="rId5" imgW="723903" imgH="393846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5214950"/>
                        <a:ext cx="2008187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CC">
                                    <a:gamma/>
                                    <a:shade val="76078"/>
                                    <a:invGamma/>
                                  </a:srgbClr>
                                </a:gs>
                                <a:gs pos="50000">
                                  <a:srgbClr val="FFFFCC"/>
                                </a:gs>
                                <a:gs pos="100000">
                                  <a:srgbClr val="FFFFCC">
                                    <a:gamma/>
                                    <a:shade val="76078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1947863" y="5559425"/>
            <a:ext cx="1771650" cy="5286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光程差</a:t>
            </a:r>
          </a:p>
        </p:txBody>
      </p:sp>
      <p:sp>
        <p:nvSpPr>
          <p:cNvPr id="21531" name="AutoShape 27"/>
          <p:cNvSpPr>
            <a:spLocks noChangeArrowheads="1"/>
          </p:cNvSpPr>
          <p:nvPr/>
        </p:nvSpPr>
        <p:spPr bwMode="auto">
          <a:xfrm>
            <a:off x="1565275" y="2971800"/>
            <a:ext cx="5753100" cy="1612900"/>
          </a:xfrm>
          <a:custGeom>
            <a:avLst/>
            <a:gdLst>
              <a:gd name="G0" fmla="+- 0 0 0"/>
              <a:gd name="G1" fmla="+- 0 0 0"/>
              <a:gd name="G2" fmla="+- 0 0 0"/>
              <a:gd name="T0" fmla="*/ 0 256 1"/>
              <a:gd name="T1" fmla="*/ 180 256 1"/>
              <a:gd name="G3" fmla="+- 0 T0 T1"/>
              <a:gd name="T2" fmla="*/ 0 256 1"/>
              <a:gd name="T3" fmla="*/ 90 256 1"/>
              <a:gd name="G4" fmla="+- 0 T2 T3"/>
              <a:gd name="G5" fmla="*/ G4 2 1"/>
              <a:gd name="T4" fmla="*/ 90 256 1"/>
              <a:gd name="T5" fmla="*/ 0 256 1"/>
              <a:gd name="G6" fmla="+- 0 T4 T5"/>
              <a:gd name="G7" fmla="*/ G6 2 1"/>
              <a:gd name="G8" fmla="abs 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0"/>
              <a:gd name="G18" fmla="*/ 0 1 2"/>
              <a:gd name="G19" fmla="+- G18 5400 0"/>
              <a:gd name="G20" fmla="cos G19 0"/>
              <a:gd name="G21" fmla="sin G19 0"/>
              <a:gd name="G22" fmla="+- G20 10800 0"/>
              <a:gd name="G23" fmla="+- G21 10800 0"/>
              <a:gd name="G24" fmla="+- 10800 0 G20"/>
              <a:gd name="G25" fmla="+- 0 10800 0"/>
              <a:gd name="G26" fmla="?: G9 G17 G25"/>
              <a:gd name="G27" fmla="?: G9 0 21600"/>
              <a:gd name="G28" fmla="cos 10800 0"/>
              <a:gd name="G29" fmla="sin 10800 0"/>
              <a:gd name="G30" fmla="sin 0 0"/>
              <a:gd name="G31" fmla="+- G28 10800 0"/>
              <a:gd name="G32" fmla="+- G29 10800 0"/>
              <a:gd name="G33" fmla="+- G30 10800 0"/>
              <a:gd name="G34" fmla="?: G4 0 G31"/>
              <a:gd name="G35" fmla="?: 0 G34 0"/>
              <a:gd name="G36" fmla="?: G6 G35 G31"/>
              <a:gd name="G37" fmla="+- 21600 0 G36"/>
              <a:gd name="G38" fmla="?: G4 0 G33"/>
              <a:gd name="G39" fmla="?: 0 G38 G32"/>
              <a:gd name="G40" fmla="?: G6 G39 0"/>
              <a:gd name="G41" fmla="?: G4 G32 21600"/>
              <a:gd name="G42" fmla="?: G6 G41 G33"/>
              <a:gd name="T12" fmla="*/ 10800 w 21600"/>
              <a:gd name="T13" fmla="*/ 21600 h 21600"/>
              <a:gd name="T14" fmla="*/ 16200 w 21600"/>
              <a:gd name="T15" fmla="*/ 10800 h 21600"/>
              <a:gd name="T16" fmla="*/ 10800 w 21600"/>
              <a:gd name="T17" fmla="*/ 10800 h 21600"/>
              <a:gd name="T18" fmla="*/ 54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800" y="10800"/>
                </a:moveTo>
                <a:cubicBezTo>
                  <a:pt x="10800" y="10800"/>
                  <a:pt x="10800" y="10800"/>
                  <a:pt x="10800" y="10800"/>
                </a:cubicBezTo>
                <a:cubicBezTo>
                  <a:pt x="10800" y="10800"/>
                  <a:pt x="10800" y="10800"/>
                  <a:pt x="10800" y="10800"/>
                </a:cubicBezTo>
                <a:lnTo>
                  <a:pt x="0" y="10800"/>
                </a:ln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lose/>
              </a:path>
            </a:pathLst>
          </a:custGeom>
          <a:solidFill>
            <a:srgbClr val="00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59"/>
          <p:cNvSpPr>
            <a:spLocks noChangeArrowheads="1"/>
          </p:cNvSpPr>
          <p:nvPr/>
        </p:nvSpPr>
        <p:spPr bwMode="auto">
          <a:xfrm>
            <a:off x="1214414" y="142852"/>
            <a:ext cx="342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牛顿环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5" grpId="0" animBg="1"/>
      <p:bldP spid="2153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532438" y="914400"/>
            <a:ext cx="3124200" cy="3733800"/>
            <a:chOff x="0" y="0"/>
            <a:chExt cx="1968" cy="2352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968" cy="23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32" y="1440"/>
              <a:ext cx="864" cy="864"/>
              <a:chOff x="0" y="0"/>
              <a:chExt cx="1440" cy="1440"/>
            </a:xfrm>
          </p:grpSpPr>
          <p:sp>
            <p:nvSpPr>
              <p:cNvPr id="22533" name="Oval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" cy="1440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4" name="Oval 6"/>
              <p:cNvSpPr>
                <a:spLocks noChangeArrowheads="1"/>
              </p:cNvSpPr>
              <p:nvPr/>
            </p:nvSpPr>
            <p:spPr bwMode="auto">
              <a:xfrm>
                <a:off x="32" y="33"/>
                <a:ext cx="1376" cy="1374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5" name="Oval 7"/>
              <p:cNvSpPr>
                <a:spLocks noChangeArrowheads="1"/>
              </p:cNvSpPr>
              <p:nvPr/>
            </p:nvSpPr>
            <p:spPr bwMode="auto">
              <a:xfrm>
                <a:off x="65" y="65"/>
                <a:ext cx="1310" cy="1310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6" name="Oval 8"/>
              <p:cNvSpPr>
                <a:spLocks noChangeArrowheads="1"/>
              </p:cNvSpPr>
              <p:nvPr/>
            </p:nvSpPr>
            <p:spPr bwMode="auto">
              <a:xfrm>
                <a:off x="97" y="98"/>
                <a:ext cx="1246" cy="1244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7" name="Oval 9"/>
              <p:cNvSpPr>
                <a:spLocks noChangeArrowheads="1"/>
              </p:cNvSpPr>
              <p:nvPr/>
            </p:nvSpPr>
            <p:spPr bwMode="auto">
              <a:xfrm>
                <a:off x="130" y="130"/>
                <a:ext cx="1180" cy="1180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8" name="Oval 10"/>
              <p:cNvSpPr>
                <a:spLocks noChangeArrowheads="1"/>
              </p:cNvSpPr>
              <p:nvPr/>
            </p:nvSpPr>
            <p:spPr bwMode="auto">
              <a:xfrm>
                <a:off x="163" y="163"/>
                <a:ext cx="1114" cy="1114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9" name="Oval 11"/>
              <p:cNvSpPr>
                <a:spLocks noChangeArrowheads="1"/>
              </p:cNvSpPr>
              <p:nvPr/>
            </p:nvSpPr>
            <p:spPr bwMode="auto">
              <a:xfrm>
                <a:off x="197" y="197"/>
                <a:ext cx="1046" cy="1046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0" name="Oval 12"/>
              <p:cNvSpPr>
                <a:spLocks noChangeArrowheads="1"/>
              </p:cNvSpPr>
              <p:nvPr/>
            </p:nvSpPr>
            <p:spPr bwMode="auto">
              <a:xfrm>
                <a:off x="263" y="262"/>
                <a:ext cx="914" cy="9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1" name="Oval 13"/>
              <p:cNvSpPr>
                <a:spLocks noChangeArrowheads="1"/>
              </p:cNvSpPr>
              <p:nvPr/>
            </p:nvSpPr>
            <p:spPr bwMode="auto">
              <a:xfrm>
                <a:off x="230" y="230"/>
                <a:ext cx="980" cy="98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2" name="Oval 14"/>
              <p:cNvSpPr>
                <a:spLocks noChangeArrowheads="1"/>
              </p:cNvSpPr>
              <p:nvPr/>
            </p:nvSpPr>
            <p:spPr bwMode="auto">
              <a:xfrm>
                <a:off x="277" y="278"/>
                <a:ext cx="886" cy="884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3" name="Oval 15"/>
              <p:cNvSpPr>
                <a:spLocks noChangeArrowheads="1"/>
              </p:cNvSpPr>
              <p:nvPr/>
            </p:nvSpPr>
            <p:spPr bwMode="auto">
              <a:xfrm>
                <a:off x="328" y="327"/>
                <a:ext cx="784" cy="786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4" name="Oval 16"/>
              <p:cNvSpPr>
                <a:spLocks noChangeArrowheads="1"/>
              </p:cNvSpPr>
              <p:nvPr/>
            </p:nvSpPr>
            <p:spPr bwMode="auto">
              <a:xfrm>
                <a:off x="392" y="393"/>
                <a:ext cx="656" cy="654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5" name="Oval 17"/>
              <p:cNvSpPr>
                <a:spLocks noChangeArrowheads="1"/>
              </p:cNvSpPr>
              <p:nvPr/>
            </p:nvSpPr>
            <p:spPr bwMode="auto">
              <a:xfrm>
                <a:off x="443" y="442"/>
                <a:ext cx="554" cy="556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6" name="Oval 18"/>
              <p:cNvSpPr>
                <a:spLocks noChangeArrowheads="1"/>
              </p:cNvSpPr>
              <p:nvPr/>
            </p:nvSpPr>
            <p:spPr bwMode="auto">
              <a:xfrm>
                <a:off x="512" y="511"/>
                <a:ext cx="416" cy="418"/>
              </a:xfrm>
              <a:prstGeom prst="ellipse">
                <a:avLst/>
              </a:prstGeom>
              <a:solidFill>
                <a:srgbClr val="FFCC00"/>
              </a:solidFill>
              <a:ln w="12700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7" name="Oval 19"/>
              <p:cNvSpPr>
                <a:spLocks noChangeArrowheads="1"/>
              </p:cNvSpPr>
              <p:nvPr/>
            </p:nvSpPr>
            <p:spPr bwMode="auto">
              <a:xfrm>
                <a:off x="590" y="590"/>
                <a:ext cx="260" cy="26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48" y="864"/>
              <a:ext cx="1616" cy="286"/>
              <a:chOff x="0" y="0"/>
              <a:chExt cx="1777" cy="336"/>
            </a:xfrm>
          </p:grpSpPr>
          <p:grpSp>
            <p:nvGrpSpPr>
              <p:cNvPr id="5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1777" cy="336"/>
                <a:chOff x="0" y="0"/>
                <a:chExt cx="1777" cy="336"/>
              </a:xfrm>
            </p:grpSpPr>
            <p:sp>
              <p:nvSpPr>
                <p:cNvPr id="22550" name="Arc 22"/>
                <p:cNvSpPr>
                  <a:spLocks/>
                </p:cNvSpPr>
                <p:nvPr/>
              </p:nvSpPr>
              <p:spPr bwMode="auto">
                <a:xfrm>
                  <a:off x="0" y="0"/>
                  <a:ext cx="1777" cy="336"/>
                </a:xfrm>
                <a:custGeom>
                  <a:avLst/>
                  <a:gdLst>
                    <a:gd name="G0" fmla="+- 21084 0 0"/>
                    <a:gd name="G1" fmla="+- 0 0 0"/>
                    <a:gd name="G2" fmla="+- 21600 0 0"/>
                    <a:gd name="T0" fmla="*/ 42336 w 42336"/>
                    <a:gd name="T1" fmla="*/ 3861 h 21600"/>
                    <a:gd name="T2" fmla="*/ 0 w 42336"/>
                    <a:gd name="T3" fmla="*/ 4692 h 21600"/>
                    <a:gd name="T4" fmla="*/ 21084 w 42336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336" h="21600" fill="none" extrusionOk="0">
                      <a:moveTo>
                        <a:pt x="42336" y="3861"/>
                      </a:moveTo>
                      <a:cubicBezTo>
                        <a:pt x="40469" y="14132"/>
                        <a:pt x="31524" y="21599"/>
                        <a:pt x="21084" y="21600"/>
                      </a:cubicBezTo>
                      <a:cubicBezTo>
                        <a:pt x="10962" y="21600"/>
                        <a:pt x="2198" y="14571"/>
                        <a:pt x="-1" y="4692"/>
                      </a:cubicBezTo>
                    </a:path>
                    <a:path w="42336" h="21600" stroke="0" extrusionOk="0">
                      <a:moveTo>
                        <a:pt x="42336" y="3861"/>
                      </a:moveTo>
                      <a:cubicBezTo>
                        <a:pt x="40469" y="14132"/>
                        <a:pt x="31524" y="21599"/>
                        <a:pt x="21084" y="21600"/>
                      </a:cubicBezTo>
                      <a:cubicBezTo>
                        <a:pt x="10962" y="21600"/>
                        <a:pt x="2198" y="14571"/>
                        <a:pt x="-1" y="4692"/>
                      </a:cubicBezTo>
                      <a:lnTo>
                        <a:pt x="21084" y="0"/>
                      </a:lnTo>
                      <a:close/>
                    </a:path>
                  </a:pathLst>
                </a:custGeom>
                <a:solidFill>
                  <a:srgbClr val="66FFFF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51" name="Rectangle 23"/>
                <p:cNvSpPr>
                  <a:spLocks noChangeArrowheads="1"/>
                </p:cNvSpPr>
                <p:nvPr/>
              </p:nvSpPr>
              <p:spPr bwMode="auto">
                <a:xfrm>
                  <a:off x="6" y="0"/>
                  <a:ext cx="1770" cy="103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552" name="未知"/>
              <p:cNvSpPr>
                <a:spLocks/>
              </p:cNvSpPr>
              <p:nvPr/>
            </p:nvSpPr>
            <p:spPr bwMode="auto">
              <a:xfrm>
                <a:off x="6" y="0"/>
                <a:ext cx="1771" cy="104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0" y="0"/>
                  </a:cxn>
                  <a:cxn ang="0">
                    <a:pos x="1770" y="0"/>
                  </a:cxn>
                  <a:cxn ang="0">
                    <a:pos x="1770" y="103"/>
                  </a:cxn>
                </a:cxnLst>
                <a:rect l="0" t="0" r="r" b="b"/>
                <a:pathLst>
                  <a:path w="1771" h="104">
                    <a:moveTo>
                      <a:pt x="0" y="51"/>
                    </a:moveTo>
                    <a:lnTo>
                      <a:pt x="0" y="0"/>
                    </a:lnTo>
                    <a:lnTo>
                      <a:pt x="1770" y="0"/>
                    </a:lnTo>
                    <a:lnTo>
                      <a:pt x="1770" y="103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53" name="Rectangle 25"/>
            <p:cNvSpPr>
              <a:spLocks noChangeArrowheads="1"/>
            </p:cNvSpPr>
            <p:nvPr/>
          </p:nvSpPr>
          <p:spPr bwMode="auto">
            <a:xfrm>
              <a:off x="52" y="1157"/>
              <a:ext cx="1608" cy="19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4" name="Line 26"/>
            <p:cNvSpPr>
              <a:spLocks noChangeShapeType="1"/>
            </p:cNvSpPr>
            <p:nvPr/>
          </p:nvSpPr>
          <p:spPr bwMode="auto">
            <a:xfrm>
              <a:off x="864" y="48"/>
              <a:ext cx="668" cy="98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485" y="580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>
              <a:off x="266" y="580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Line 29"/>
            <p:cNvSpPr>
              <a:spLocks noChangeShapeType="1"/>
            </p:cNvSpPr>
            <p:nvPr/>
          </p:nvSpPr>
          <p:spPr bwMode="auto">
            <a:xfrm>
              <a:off x="703" y="580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>
              <a:off x="912" y="57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>
              <a:off x="1104" y="57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>
              <a:off x="1296" y="57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Rectangle 33"/>
            <p:cNvSpPr>
              <a:spLocks noChangeArrowheads="1"/>
            </p:cNvSpPr>
            <p:nvPr/>
          </p:nvSpPr>
          <p:spPr bwMode="auto">
            <a:xfrm>
              <a:off x="1130" y="253"/>
              <a:ext cx="2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800" i="1">
                  <a:latin typeface="Bookman Old Style" pitchFamily="18" charset="0"/>
                </a:rPr>
                <a:t>R</a:t>
              </a:r>
            </a:p>
          </p:txBody>
        </p:sp>
        <p:sp>
          <p:nvSpPr>
            <p:cNvPr id="22562" name="Line 34"/>
            <p:cNvSpPr>
              <a:spLocks noChangeShapeType="1"/>
            </p:cNvSpPr>
            <p:nvPr/>
          </p:nvSpPr>
          <p:spPr bwMode="auto">
            <a:xfrm>
              <a:off x="1488" y="57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 flipV="1">
              <a:off x="864" y="48"/>
              <a:ext cx="0" cy="110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64" name="AutoShape 36"/>
          <p:cNvSpPr>
            <a:spLocks/>
          </p:cNvSpPr>
          <p:nvPr/>
        </p:nvSpPr>
        <p:spPr bwMode="auto">
          <a:xfrm>
            <a:off x="1001713" y="2744788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565" name="Object 37"/>
          <p:cNvGraphicFramePr>
            <a:graphicFrameLocks noChangeAspect="1"/>
          </p:cNvGraphicFramePr>
          <p:nvPr/>
        </p:nvGraphicFramePr>
        <p:xfrm>
          <a:off x="250825" y="2978150"/>
          <a:ext cx="7667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r:id="rId3" imgW="266670" imgH="165202" progId="Equation.3">
                  <p:embed/>
                </p:oleObj>
              </mc:Choice>
              <mc:Fallback>
                <p:oleObj r:id="rId3" imgW="266670" imgH="165202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978150"/>
                        <a:ext cx="766763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6" name="Object 38"/>
          <p:cNvGraphicFramePr>
            <a:graphicFrameLocks noChangeAspect="1"/>
          </p:cNvGraphicFramePr>
          <p:nvPr/>
        </p:nvGraphicFramePr>
        <p:xfrm>
          <a:off x="1330325" y="2492375"/>
          <a:ext cx="2590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r:id="rId5" imgW="1611818" imgH="317542" progId="Equation.3">
                  <p:embed/>
                </p:oleObj>
              </mc:Choice>
              <mc:Fallback>
                <p:oleObj r:id="rId5" imgW="1611818" imgH="317542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2492375"/>
                        <a:ext cx="25908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4049713" y="251618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明纹</a:t>
            </a:r>
          </a:p>
        </p:txBody>
      </p: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1154113" y="3206750"/>
            <a:ext cx="4479925" cy="985838"/>
            <a:chOff x="0" y="0"/>
            <a:chExt cx="2822" cy="621"/>
          </a:xfrm>
        </p:grpSpPr>
        <p:graphicFrame>
          <p:nvGraphicFramePr>
            <p:cNvPr id="22569" name="Object 41"/>
            <p:cNvGraphicFramePr>
              <a:graphicFrameLocks noChangeAspect="1"/>
            </p:cNvGraphicFramePr>
            <p:nvPr/>
          </p:nvGraphicFramePr>
          <p:xfrm>
            <a:off x="0" y="0"/>
            <a:ext cx="1968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0" r:id="rId7" imgW="2197417" imgH="609917" progId="Equation.3">
                    <p:embed/>
                  </p:oleObj>
                </mc:Choice>
                <mc:Fallback>
                  <p:oleObj r:id="rId7" imgW="2197417" imgH="609917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968" cy="6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0" name="Rectangle 42"/>
            <p:cNvSpPr>
              <a:spLocks noChangeArrowheads="1"/>
            </p:cNvSpPr>
            <p:nvPr/>
          </p:nvSpPr>
          <p:spPr bwMode="auto">
            <a:xfrm>
              <a:off x="1728" y="144"/>
              <a:ext cx="10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暗纹</a:t>
              </a: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6924675" y="2147888"/>
            <a:ext cx="1228725" cy="519112"/>
            <a:chOff x="0" y="0"/>
            <a:chExt cx="774" cy="327"/>
          </a:xfrm>
        </p:grpSpPr>
        <p:sp>
          <p:nvSpPr>
            <p:cNvPr id="22572" name="Line 44"/>
            <p:cNvSpPr>
              <a:spLocks noChangeShapeType="1"/>
            </p:cNvSpPr>
            <p:nvPr/>
          </p:nvSpPr>
          <p:spPr bwMode="auto">
            <a:xfrm>
              <a:off x="0" y="254"/>
              <a:ext cx="655" cy="1"/>
            </a:xfrm>
            <a:prstGeom prst="line">
              <a:avLst/>
            </a:prstGeom>
            <a:noFill/>
            <a:ln w="28575">
              <a:solidFill>
                <a:srgbClr val="FF6633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3" name="Rectangle 45"/>
            <p:cNvSpPr>
              <a:spLocks noChangeArrowheads="1"/>
            </p:cNvSpPr>
            <p:nvPr/>
          </p:nvSpPr>
          <p:spPr bwMode="auto">
            <a:xfrm>
              <a:off x="179" y="0"/>
              <a:ext cx="5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800" i="1">
                  <a:latin typeface="Bookman Old Style" pitchFamily="18" charset="0"/>
                </a:rPr>
                <a:t>r</a:t>
              </a:r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6994525" y="2095500"/>
            <a:ext cx="2149475" cy="1104900"/>
            <a:chOff x="0" y="0"/>
            <a:chExt cx="1354" cy="696"/>
          </a:xfrm>
        </p:grpSpPr>
        <p:sp>
          <p:nvSpPr>
            <p:cNvPr id="22575" name="Line 47"/>
            <p:cNvSpPr>
              <a:spLocks noChangeShapeType="1"/>
            </p:cNvSpPr>
            <p:nvPr/>
          </p:nvSpPr>
          <p:spPr bwMode="auto">
            <a:xfrm>
              <a:off x="663" y="409"/>
              <a:ext cx="2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6" name="Line 48"/>
            <p:cNvSpPr>
              <a:spLocks noChangeShapeType="1"/>
            </p:cNvSpPr>
            <p:nvPr/>
          </p:nvSpPr>
          <p:spPr bwMode="auto">
            <a:xfrm>
              <a:off x="0" y="287"/>
              <a:ext cx="91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7" name="Line 49"/>
            <p:cNvSpPr>
              <a:spLocks noChangeShapeType="1"/>
            </p:cNvSpPr>
            <p:nvPr/>
          </p:nvSpPr>
          <p:spPr bwMode="auto">
            <a:xfrm>
              <a:off x="830" y="0"/>
              <a:ext cx="0" cy="287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8" name="Line 50"/>
            <p:cNvSpPr>
              <a:spLocks noChangeShapeType="1"/>
            </p:cNvSpPr>
            <p:nvPr/>
          </p:nvSpPr>
          <p:spPr bwMode="auto">
            <a:xfrm flipV="1">
              <a:off x="830" y="409"/>
              <a:ext cx="0" cy="287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9" name="Rectangle 51"/>
            <p:cNvSpPr>
              <a:spLocks noChangeArrowheads="1"/>
            </p:cNvSpPr>
            <p:nvPr/>
          </p:nvSpPr>
          <p:spPr bwMode="auto">
            <a:xfrm>
              <a:off x="807" y="24"/>
              <a:ext cx="5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Bookman Old Style" pitchFamily="18" charset="0"/>
                </a:rPr>
                <a:t>d</a:t>
              </a:r>
            </a:p>
          </p:txBody>
        </p:sp>
      </p:grpSp>
      <p:graphicFrame>
        <p:nvGraphicFramePr>
          <p:cNvPr id="22580" name="Object 52"/>
          <p:cNvGraphicFramePr>
            <a:graphicFrameLocks noChangeAspect="1"/>
          </p:cNvGraphicFramePr>
          <p:nvPr/>
        </p:nvGraphicFramePr>
        <p:xfrm>
          <a:off x="2700338" y="981075"/>
          <a:ext cx="20097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r:id="rId9" imgW="723903" imgH="393846" progId="Equation.3">
                  <p:embed/>
                </p:oleObj>
              </mc:Choice>
              <mc:Fallback>
                <p:oleObj r:id="rId9" imgW="723903" imgH="393846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981075"/>
                        <a:ext cx="2009775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CC">
                                    <a:gamma/>
                                    <a:shade val="76078"/>
                                    <a:invGamma/>
                                  </a:srgbClr>
                                </a:gs>
                                <a:gs pos="50000">
                                  <a:srgbClr val="FFFFCC"/>
                                </a:gs>
                                <a:gs pos="100000">
                                  <a:srgbClr val="FFFFCC">
                                    <a:gamma/>
                                    <a:shade val="76078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1" name="Text Box 53"/>
          <p:cNvSpPr txBox="1">
            <a:spLocks noChangeArrowheads="1"/>
          </p:cNvSpPr>
          <p:nvPr/>
        </p:nvSpPr>
        <p:spPr bwMode="auto">
          <a:xfrm>
            <a:off x="539750" y="1052513"/>
            <a:ext cx="1771650" cy="52863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光程差</a:t>
            </a:r>
          </a:p>
        </p:txBody>
      </p:sp>
      <p:sp>
        <p:nvSpPr>
          <p:cNvPr id="54" name="Rectangle 59"/>
          <p:cNvSpPr>
            <a:spLocks noChangeArrowheads="1"/>
          </p:cNvSpPr>
          <p:nvPr/>
        </p:nvSpPr>
        <p:spPr bwMode="auto">
          <a:xfrm>
            <a:off x="1142976" y="142852"/>
            <a:ext cx="55007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牛顿环的光程差条件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4" grpId="0" animBg="1"/>
      <p:bldP spid="22567" grpId="0" autoUpdateAnimBg="0"/>
      <p:bldP spid="2258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532438" y="914400"/>
            <a:ext cx="3124200" cy="3733800"/>
            <a:chOff x="0" y="0"/>
            <a:chExt cx="1968" cy="2352"/>
          </a:xfrm>
        </p:grpSpPr>
        <p:sp>
          <p:nvSpPr>
            <p:cNvPr id="2355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968" cy="23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32" y="1440"/>
              <a:ext cx="864" cy="864"/>
              <a:chOff x="0" y="0"/>
              <a:chExt cx="1440" cy="1440"/>
            </a:xfrm>
          </p:grpSpPr>
          <p:sp>
            <p:nvSpPr>
              <p:cNvPr id="23557" name="Oval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" cy="1440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8" name="Oval 6"/>
              <p:cNvSpPr>
                <a:spLocks noChangeArrowheads="1"/>
              </p:cNvSpPr>
              <p:nvPr/>
            </p:nvSpPr>
            <p:spPr bwMode="auto">
              <a:xfrm>
                <a:off x="32" y="33"/>
                <a:ext cx="1376" cy="1374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65" y="65"/>
                <a:ext cx="1310" cy="1310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0" name="Oval 8"/>
              <p:cNvSpPr>
                <a:spLocks noChangeArrowheads="1"/>
              </p:cNvSpPr>
              <p:nvPr/>
            </p:nvSpPr>
            <p:spPr bwMode="auto">
              <a:xfrm>
                <a:off x="97" y="98"/>
                <a:ext cx="1246" cy="1244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1" name="Oval 9"/>
              <p:cNvSpPr>
                <a:spLocks noChangeArrowheads="1"/>
              </p:cNvSpPr>
              <p:nvPr/>
            </p:nvSpPr>
            <p:spPr bwMode="auto">
              <a:xfrm>
                <a:off x="130" y="130"/>
                <a:ext cx="1180" cy="1180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163" y="163"/>
                <a:ext cx="1114" cy="1114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3" name="Oval 11"/>
              <p:cNvSpPr>
                <a:spLocks noChangeArrowheads="1"/>
              </p:cNvSpPr>
              <p:nvPr/>
            </p:nvSpPr>
            <p:spPr bwMode="auto">
              <a:xfrm>
                <a:off x="197" y="197"/>
                <a:ext cx="1046" cy="1046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4" name="Oval 12"/>
              <p:cNvSpPr>
                <a:spLocks noChangeArrowheads="1"/>
              </p:cNvSpPr>
              <p:nvPr/>
            </p:nvSpPr>
            <p:spPr bwMode="auto">
              <a:xfrm>
                <a:off x="263" y="262"/>
                <a:ext cx="914" cy="9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230" y="230"/>
                <a:ext cx="980" cy="98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6" name="Oval 14"/>
              <p:cNvSpPr>
                <a:spLocks noChangeArrowheads="1"/>
              </p:cNvSpPr>
              <p:nvPr/>
            </p:nvSpPr>
            <p:spPr bwMode="auto">
              <a:xfrm>
                <a:off x="277" y="278"/>
                <a:ext cx="886" cy="884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" name="Oval 15"/>
              <p:cNvSpPr>
                <a:spLocks noChangeArrowheads="1"/>
              </p:cNvSpPr>
              <p:nvPr/>
            </p:nvSpPr>
            <p:spPr bwMode="auto">
              <a:xfrm>
                <a:off x="328" y="327"/>
                <a:ext cx="784" cy="786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392" y="393"/>
                <a:ext cx="656" cy="654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9" name="Oval 17"/>
              <p:cNvSpPr>
                <a:spLocks noChangeArrowheads="1"/>
              </p:cNvSpPr>
              <p:nvPr/>
            </p:nvSpPr>
            <p:spPr bwMode="auto">
              <a:xfrm>
                <a:off x="443" y="442"/>
                <a:ext cx="554" cy="556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0" name="Oval 18"/>
              <p:cNvSpPr>
                <a:spLocks noChangeArrowheads="1"/>
              </p:cNvSpPr>
              <p:nvPr/>
            </p:nvSpPr>
            <p:spPr bwMode="auto">
              <a:xfrm>
                <a:off x="512" y="511"/>
                <a:ext cx="416" cy="418"/>
              </a:xfrm>
              <a:prstGeom prst="ellipse">
                <a:avLst/>
              </a:prstGeom>
              <a:solidFill>
                <a:srgbClr val="FFCC00"/>
              </a:solidFill>
              <a:ln w="12700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1" name="Oval 19"/>
              <p:cNvSpPr>
                <a:spLocks noChangeArrowheads="1"/>
              </p:cNvSpPr>
              <p:nvPr/>
            </p:nvSpPr>
            <p:spPr bwMode="auto">
              <a:xfrm>
                <a:off x="590" y="590"/>
                <a:ext cx="260" cy="26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48" y="864"/>
              <a:ext cx="1616" cy="286"/>
              <a:chOff x="0" y="0"/>
              <a:chExt cx="1777" cy="336"/>
            </a:xfrm>
          </p:grpSpPr>
          <p:grpSp>
            <p:nvGrpSpPr>
              <p:cNvPr id="5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1777" cy="336"/>
                <a:chOff x="0" y="0"/>
                <a:chExt cx="1777" cy="336"/>
              </a:xfrm>
            </p:grpSpPr>
            <p:sp>
              <p:nvSpPr>
                <p:cNvPr id="23574" name="Arc 22"/>
                <p:cNvSpPr>
                  <a:spLocks/>
                </p:cNvSpPr>
                <p:nvPr/>
              </p:nvSpPr>
              <p:spPr bwMode="auto">
                <a:xfrm>
                  <a:off x="0" y="0"/>
                  <a:ext cx="1777" cy="336"/>
                </a:xfrm>
                <a:custGeom>
                  <a:avLst/>
                  <a:gdLst>
                    <a:gd name="G0" fmla="+- 21084 0 0"/>
                    <a:gd name="G1" fmla="+- 0 0 0"/>
                    <a:gd name="G2" fmla="+- 21600 0 0"/>
                    <a:gd name="T0" fmla="*/ 42336 w 42336"/>
                    <a:gd name="T1" fmla="*/ 3861 h 21600"/>
                    <a:gd name="T2" fmla="*/ 0 w 42336"/>
                    <a:gd name="T3" fmla="*/ 4692 h 21600"/>
                    <a:gd name="T4" fmla="*/ 21084 w 42336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336" h="21600" fill="none" extrusionOk="0">
                      <a:moveTo>
                        <a:pt x="42336" y="3861"/>
                      </a:moveTo>
                      <a:cubicBezTo>
                        <a:pt x="40469" y="14132"/>
                        <a:pt x="31524" y="21599"/>
                        <a:pt x="21084" y="21600"/>
                      </a:cubicBezTo>
                      <a:cubicBezTo>
                        <a:pt x="10962" y="21600"/>
                        <a:pt x="2198" y="14571"/>
                        <a:pt x="-1" y="4692"/>
                      </a:cubicBezTo>
                    </a:path>
                    <a:path w="42336" h="21600" stroke="0" extrusionOk="0">
                      <a:moveTo>
                        <a:pt x="42336" y="3861"/>
                      </a:moveTo>
                      <a:cubicBezTo>
                        <a:pt x="40469" y="14132"/>
                        <a:pt x="31524" y="21599"/>
                        <a:pt x="21084" y="21600"/>
                      </a:cubicBezTo>
                      <a:cubicBezTo>
                        <a:pt x="10962" y="21600"/>
                        <a:pt x="2198" y="14571"/>
                        <a:pt x="-1" y="4692"/>
                      </a:cubicBezTo>
                      <a:lnTo>
                        <a:pt x="21084" y="0"/>
                      </a:lnTo>
                      <a:close/>
                    </a:path>
                  </a:pathLst>
                </a:custGeom>
                <a:solidFill>
                  <a:srgbClr val="66FFFF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75" name="Rectangle 23"/>
                <p:cNvSpPr>
                  <a:spLocks noChangeArrowheads="1"/>
                </p:cNvSpPr>
                <p:nvPr/>
              </p:nvSpPr>
              <p:spPr bwMode="auto">
                <a:xfrm>
                  <a:off x="6" y="0"/>
                  <a:ext cx="1770" cy="103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576" name="未知"/>
              <p:cNvSpPr>
                <a:spLocks/>
              </p:cNvSpPr>
              <p:nvPr/>
            </p:nvSpPr>
            <p:spPr bwMode="auto">
              <a:xfrm>
                <a:off x="6" y="0"/>
                <a:ext cx="1771" cy="104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0" y="0"/>
                  </a:cxn>
                  <a:cxn ang="0">
                    <a:pos x="1770" y="0"/>
                  </a:cxn>
                  <a:cxn ang="0">
                    <a:pos x="1770" y="103"/>
                  </a:cxn>
                </a:cxnLst>
                <a:rect l="0" t="0" r="r" b="b"/>
                <a:pathLst>
                  <a:path w="1771" h="104">
                    <a:moveTo>
                      <a:pt x="0" y="51"/>
                    </a:moveTo>
                    <a:lnTo>
                      <a:pt x="0" y="0"/>
                    </a:lnTo>
                    <a:lnTo>
                      <a:pt x="1770" y="0"/>
                    </a:lnTo>
                    <a:lnTo>
                      <a:pt x="1770" y="103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77" name="Rectangle 25"/>
            <p:cNvSpPr>
              <a:spLocks noChangeArrowheads="1"/>
            </p:cNvSpPr>
            <p:nvPr/>
          </p:nvSpPr>
          <p:spPr bwMode="auto">
            <a:xfrm>
              <a:off x="52" y="1157"/>
              <a:ext cx="1608" cy="19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>
              <a:off x="864" y="48"/>
              <a:ext cx="668" cy="98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>
              <a:off x="485" y="580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>
              <a:off x="266" y="580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>
              <a:off x="703" y="580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30"/>
            <p:cNvSpPr>
              <a:spLocks noChangeShapeType="1"/>
            </p:cNvSpPr>
            <p:nvPr/>
          </p:nvSpPr>
          <p:spPr bwMode="auto">
            <a:xfrm>
              <a:off x="912" y="57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31"/>
            <p:cNvSpPr>
              <a:spLocks noChangeShapeType="1"/>
            </p:cNvSpPr>
            <p:nvPr/>
          </p:nvSpPr>
          <p:spPr bwMode="auto">
            <a:xfrm>
              <a:off x="1104" y="57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>
              <a:off x="1296" y="57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Rectangle 33"/>
            <p:cNvSpPr>
              <a:spLocks noChangeArrowheads="1"/>
            </p:cNvSpPr>
            <p:nvPr/>
          </p:nvSpPr>
          <p:spPr bwMode="auto">
            <a:xfrm>
              <a:off x="1130" y="253"/>
              <a:ext cx="2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800" i="1">
                  <a:latin typeface="Bookman Old Style" pitchFamily="18" charset="0"/>
                </a:rPr>
                <a:t>R</a:t>
              </a:r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1488" y="576"/>
              <a:ext cx="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 flipV="1">
              <a:off x="864" y="48"/>
              <a:ext cx="0" cy="110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588" name="Object 36"/>
          <p:cNvGraphicFramePr>
            <a:graphicFrameLocks noChangeAspect="1"/>
          </p:cNvGraphicFramePr>
          <p:nvPr/>
        </p:nvGraphicFramePr>
        <p:xfrm>
          <a:off x="609600" y="1584331"/>
          <a:ext cx="49228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r:id="rId3" imgW="3591300" imgH="406365" progId="Equation.3">
                  <p:embed/>
                </p:oleObj>
              </mc:Choice>
              <mc:Fallback>
                <p:oleObj r:id="rId3" imgW="3591300" imgH="406365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84331"/>
                        <a:ext cx="4922838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9" name="Object 37"/>
          <p:cNvGraphicFramePr>
            <a:graphicFrameLocks noChangeAspect="1"/>
          </p:cNvGraphicFramePr>
          <p:nvPr/>
        </p:nvGraphicFramePr>
        <p:xfrm>
          <a:off x="693738" y="2346331"/>
          <a:ext cx="364966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r:id="rId5" imgW="2398535" imgH="406365" progId="Equation.3">
                  <p:embed/>
                </p:oleObj>
              </mc:Choice>
              <mc:Fallback>
                <p:oleObj r:id="rId5" imgW="2398535" imgH="406365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2346331"/>
                        <a:ext cx="3649662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0" name="Object 38"/>
          <p:cNvGraphicFramePr>
            <a:graphicFrameLocks noChangeAspect="1"/>
          </p:cNvGraphicFramePr>
          <p:nvPr/>
        </p:nvGraphicFramePr>
        <p:xfrm>
          <a:off x="595313" y="3108331"/>
          <a:ext cx="334803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r:id="rId7" imgW="1460183" imgH="444624" progId="Equation.3">
                  <p:embed/>
                </p:oleObj>
              </mc:Choice>
              <mc:Fallback>
                <p:oleObj r:id="rId7" imgW="1460183" imgH="444624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3108331"/>
                        <a:ext cx="3348037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6924675" y="2147888"/>
            <a:ext cx="1228725" cy="519112"/>
            <a:chOff x="0" y="0"/>
            <a:chExt cx="774" cy="327"/>
          </a:xfrm>
        </p:grpSpPr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0" y="254"/>
              <a:ext cx="655" cy="1"/>
            </a:xfrm>
            <a:prstGeom prst="line">
              <a:avLst/>
            </a:prstGeom>
            <a:noFill/>
            <a:ln w="28575">
              <a:solidFill>
                <a:srgbClr val="FF6633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3" name="Rectangle 41"/>
            <p:cNvSpPr>
              <a:spLocks noChangeArrowheads="1"/>
            </p:cNvSpPr>
            <p:nvPr/>
          </p:nvSpPr>
          <p:spPr bwMode="auto">
            <a:xfrm>
              <a:off x="179" y="0"/>
              <a:ext cx="5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800" i="1">
                  <a:latin typeface="Bookman Old Style" pitchFamily="18" charset="0"/>
                </a:rPr>
                <a:t>r</a:t>
              </a:r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6994525" y="2095500"/>
            <a:ext cx="2149475" cy="1104900"/>
            <a:chOff x="0" y="0"/>
            <a:chExt cx="1354" cy="696"/>
          </a:xfrm>
        </p:grpSpPr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663" y="409"/>
              <a:ext cx="2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>
              <a:off x="0" y="287"/>
              <a:ext cx="91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>
              <a:off x="830" y="0"/>
              <a:ext cx="0" cy="287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8" name="Line 46"/>
            <p:cNvSpPr>
              <a:spLocks noChangeShapeType="1"/>
            </p:cNvSpPr>
            <p:nvPr/>
          </p:nvSpPr>
          <p:spPr bwMode="auto">
            <a:xfrm flipV="1">
              <a:off x="830" y="409"/>
              <a:ext cx="0" cy="287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9" name="Rectangle 47"/>
            <p:cNvSpPr>
              <a:spLocks noChangeArrowheads="1"/>
            </p:cNvSpPr>
            <p:nvPr/>
          </p:nvSpPr>
          <p:spPr bwMode="auto">
            <a:xfrm>
              <a:off x="807" y="24"/>
              <a:ext cx="5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Bookman Old Style" pitchFamily="18" charset="0"/>
                </a:rPr>
                <a:t>d</a:t>
              </a: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685800" y="4568845"/>
            <a:ext cx="5410200" cy="1646237"/>
            <a:chOff x="0" y="0"/>
            <a:chExt cx="3408" cy="1037"/>
          </a:xfrm>
        </p:grpSpPr>
        <p:grpSp>
          <p:nvGrpSpPr>
            <p:cNvPr id="9" name="Group 49"/>
            <p:cNvGrpSpPr>
              <a:grpSpLocks/>
            </p:cNvGrpSpPr>
            <p:nvPr/>
          </p:nvGrpSpPr>
          <p:grpSpPr bwMode="auto">
            <a:xfrm>
              <a:off x="367" y="0"/>
              <a:ext cx="3041" cy="1037"/>
              <a:chOff x="0" y="0"/>
              <a:chExt cx="3041" cy="1037"/>
            </a:xfrm>
          </p:grpSpPr>
          <p:graphicFrame>
            <p:nvGraphicFramePr>
              <p:cNvPr id="23602" name="Object 50"/>
              <p:cNvGraphicFramePr>
                <a:graphicFrameLocks noChangeAspect="1"/>
              </p:cNvGraphicFramePr>
              <p:nvPr/>
            </p:nvGraphicFramePr>
            <p:xfrm>
              <a:off x="189" y="0"/>
              <a:ext cx="1418" cy="6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29" r:id="rId9" imgW="1612517" imgH="660430" progId="Equation.3">
                      <p:embed/>
                    </p:oleObj>
                  </mc:Choice>
                  <mc:Fallback>
                    <p:oleObj r:id="rId9" imgW="1612517" imgH="66043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" y="0"/>
                            <a:ext cx="1418" cy="6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03" name="Object 51"/>
              <p:cNvGraphicFramePr>
                <a:graphicFrameLocks noChangeAspect="1"/>
              </p:cNvGraphicFramePr>
              <p:nvPr/>
            </p:nvGraphicFramePr>
            <p:xfrm>
              <a:off x="189" y="725"/>
              <a:ext cx="1087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30" r:id="rId11" imgW="1015436" imgH="304853" progId="Equation.3">
                      <p:embed/>
                    </p:oleObj>
                  </mc:Choice>
                  <mc:Fallback>
                    <p:oleObj r:id="rId11" imgW="1015436" imgH="304853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" y="725"/>
                            <a:ext cx="1087" cy="3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604" name="Rectangle 52"/>
              <p:cNvSpPr>
                <a:spLocks noChangeArrowheads="1"/>
              </p:cNvSpPr>
              <p:nvPr/>
            </p:nvSpPr>
            <p:spPr bwMode="auto">
              <a:xfrm>
                <a:off x="1229" y="686"/>
                <a:ext cx="18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暗环半径</a:t>
                </a:r>
              </a:p>
            </p:txBody>
          </p:sp>
          <p:sp>
            <p:nvSpPr>
              <p:cNvPr id="23605" name="Rectangle 53"/>
              <p:cNvSpPr>
                <a:spLocks noChangeArrowheads="1"/>
              </p:cNvSpPr>
              <p:nvPr/>
            </p:nvSpPr>
            <p:spPr bwMode="auto">
              <a:xfrm>
                <a:off x="1370" y="110"/>
                <a:ext cx="151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明环半径</a:t>
                </a:r>
              </a:p>
            </p:txBody>
          </p:sp>
          <p:sp>
            <p:nvSpPr>
              <p:cNvPr id="23606" name="AutoShape 54"/>
              <p:cNvSpPr>
                <a:spLocks/>
              </p:cNvSpPr>
              <p:nvPr/>
            </p:nvSpPr>
            <p:spPr bwMode="auto">
              <a:xfrm>
                <a:off x="0" y="293"/>
                <a:ext cx="142" cy="659"/>
              </a:xfrm>
              <a:prstGeom prst="leftBrace">
                <a:avLst>
                  <a:gd name="adj1" fmla="val 38674"/>
                  <a:gd name="adj2" fmla="val 50000"/>
                </a:avLst>
              </a:prstGeom>
              <a:noFill/>
              <a:ln w="28575">
                <a:solidFill>
                  <a:srgbClr val="CC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607" name="AutoShape 55"/>
            <p:cNvSpPr>
              <a:spLocks noChangeArrowheads="1"/>
            </p:cNvSpPr>
            <p:nvPr/>
          </p:nvSpPr>
          <p:spPr bwMode="auto">
            <a:xfrm>
              <a:off x="0" y="581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CCFF">
                <a:alpha val="50000"/>
              </a:srgbClr>
            </a:solidFill>
            <a:ln w="19050">
              <a:solidFill>
                <a:srgbClr val="CC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608" name="Text Box 56"/>
          <p:cNvSpPr txBox="1">
            <a:spLocks noChangeArrowheads="1"/>
          </p:cNvSpPr>
          <p:nvPr/>
        </p:nvSpPr>
        <p:spPr bwMode="auto">
          <a:xfrm>
            <a:off x="1042988" y="1003306"/>
            <a:ext cx="290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宋体" pitchFamily="2" charset="-122"/>
                <a:ea typeface="宋体" pitchFamily="2" charset="-122"/>
              </a:rPr>
              <a:t>由几何关系可知</a:t>
            </a:r>
          </a:p>
        </p:txBody>
      </p:sp>
      <p:sp>
        <p:nvSpPr>
          <p:cNvPr id="57" name="Rectangle 59"/>
          <p:cNvSpPr>
            <a:spLocks noChangeArrowheads="1"/>
          </p:cNvSpPr>
          <p:nvPr/>
        </p:nvSpPr>
        <p:spPr bwMode="auto">
          <a:xfrm>
            <a:off x="1285852" y="142852"/>
            <a:ext cx="342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牛顿环的半径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071538" y="2428868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b="1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=0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=0                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中心是暗斑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285852" y="4572008"/>
            <a:ext cx="289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……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14348" y="5357826"/>
            <a:ext cx="7920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牛顿环干涉条纹是一系列明暗相间的同心圆环。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6534150" y="709613"/>
            <a:ext cx="2438400" cy="2438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6686550" y="862013"/>
            <a:ext cx="2133600" cy="2133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6915150" y="1090613"/>
            <a:ext cx="1676400" cy="1676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7219950" y="1395413"/>
            <a:ext cx="1066800" cy="1066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7524750" y="1700213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928662" y="1142984"/>
          <a:ext cx="51689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3" imgW="6451560" imgH="1231560" progId="Equation.3">
                  <p:embed/>
                </p:oleObj>
              </mc:Choice>
              <mc:Fallback>
                <p:oleObj name="Equation" r:id="rId3" imgW="6451560" imgH="1231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142984"/>
                        <a:ext cx="5168900" cy="985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857224" y="3143248"/>
          <a:ext cx="537210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5" imgW="6705360" imgH="1638000" progId="Equation.3">
                  <p:embed/>
                </p:oleObj>
              </mc:Choice>
              <mc:Fallback>
                <p:oleObj name="Equation" r:id="rId5" imgW="6705360" imgH="1638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143248"/>
                        <a:ext cx="5372100" cy="1312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9"/>
          <p:cNvSpPr>
            <a:spLocks noChangeArrowheads="1"/>
          </p:cNvSpPr>
          <p:nvPr/>
        </p:nvSpPr>
        <p:spPr bwMode="auto">
          <a:xfrm>
            <a:off x="1285852" y="142852"/>
            <a:ext cx="50720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牛顿环</a:t>
            </a:r>
            <a:r>
              <a:rPr lang="zh-CN" altLang="en-US" sz="3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干涉条纹的特征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  <p:bldP spid="41988" grpId="0" build="p" autoUpdateAnimBg="0"/>
      <p:bldP spid="41989" grpId="0" build="p" autoUpdateAnimBg="0"/>
      <p:bldP spid="41990" grpId="0" animBg="1"/>
      <p:bldP spid="41991" grpId="0" animBg="1"/>
      <p:bldP spid="41992" grpId="0" animBg="1"/>
      <p:bldP spid="41993" grpId="0" animBg="1"/>
      <p:bldP spid="4199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429388" y="3500438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内疏外密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357290" y="1214422"/>
          <a:ext cx="6191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3" imgW="6451560" imgH="1231560" progId="Equation.3">
                  <p:embed/>
                </p:oleObj>
              </mc:Choice>
              <mc:Fallback>
                <p:oleObj name="Equation" r:id="rId3" imgW="6451560" imgH="1231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1214422"/>
                        <a:ext cx="619125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214414" y="2786058"/>
          <a:ext cx="48196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5" imgW="4813200" imgH="1079280" progId="Equation.3">
                  <p:embed/>
                </p:oleObj>
              </mc:Choice>
              <mc:Fallback>
                <p:oleObj name="Equation" r:id="rId5" imgW="4813200" imgH="1079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786058"/>
                        <a:ext cx="4819650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6" name="Picture 8" descr="牛顿环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1500" y="4221163"/>
            <a:ext cx="3330575" cy="2308225"/>
          </a:xfrm>
          <a:prstGeom prst="rect">
            <a:avLst/>
          </a:prstGeom>
          <a:noFill/>
        </p:spPr>
      </p:pic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11188" y="4581525"/>
            <a:ext cx="5205412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zh-CN" altLang="en-US" sz="2800" b="1" dirty="0">
                <a:latin typeface="宋体" pitchFamily="2" charset="-122"/>
                <a:ea typeface="宋体" pitchFamily="2" charset="-122"/>
              </a:rPr>
              <a:t>牛顿环干涉是一系列明暗相间的、内疏外密的同心圆环。</a:t>
            </a:r>
          </a:p>
        </p:txBody>
      </p:sp>
      <p:sp>
        <p:nvSpPr>
          <p:cNvPr id="9" name="Rectangle 59"/>
          <p:cNvSpPr>
            <a:spLocks noChangeArrowheads="1"/>
          </p:cNvSpPr>
          <p:nvPr/>
        </p:nvSpPr>
        <p:spPr bwMode="auto">
          <a:xfrm>
            <a:off x="1285852" y="142852"/>
            <a:ext cx="342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牛顿环的间距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 autoUpdateAnimBg="0"/>
      <p:bldP spid="4301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50825" y="2895600"/>
            <a:ext cx="8642350" cy="105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rgbClr val="CC0000"/>
                </a:solidFill>
                <a:latin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CC0000"/>
                </a:solidFill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从反射光中观测，中心点是暗点还是亮点？从透射光中观测，中心点是暗点还是亮点？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95288" y="4365625"/>
            <a:ext cx="8207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dirty="0">
                <a:solidFill>
                  <a:srgbClr val="CC0000"/>
                </a:solidFill>
                <a:latin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CC0000"/>
                </a:solidFill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属于等厚干涉，条纹间距不等，为什么？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609165" y="990600"/>
            <a:ext cx="6925235" cy="17526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6234004" y="2135188"/>
          <a:ext cx="214650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r:id="rId3" imgW="1358038" imgH="304853" progId="Equation.3">
                  <p:embed/>
                </p:oleObj>
              </mc:Choice>
              <mc:Fallback>
                <p:oleObj r:id="rId3" imgW="1358038" imgH="304853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004" y="2135188"/>
                        <a:ext cx="214650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549851" y="2082800"/>
            <a:ext cx="182268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暗环半径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549851" y="1265238"/>
            <a:ext cx="182268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明环半径</a:t>
            </a:r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6258050" y="1249363"/>
          <a:ext cx="2122456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r:id="rId5" imgW="1358038" imgH="304853" progId="Equation.3">
                  <p:embed/>
                </p:oleObj>
              </mc:Choice>
              <mc:Fallback>
                <p:oleObj r:id="rId5" imgW="1358038" imgH="30485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8050" y="1249363"/>
                        <a:ext cx="2122456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3686735" y="990600"/>
          <a:ext cx="2305206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r:id="rId7" imgW="1612517" imgH="660430" progId="Equation.3">
                  <p:embed/>
                </p:oleObj>
              </mc:Choice>
              <mc:Fallback>
                <p:oleObj r:id="rId7" imgW="1612517" imgH="66043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735" y="990600"/>
                        <a:ext cx="2305206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3765285" y="2135188"/>
          <a:ext cx="1909249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r:id="rId9" imgW="1015436" imgH="304853" progId="Equation.3">
                  <p:embed/>
                </p:oleObj>
              </mc:Choice>
              <mc:Fallback>
                <p:oleObj r:id="rId9" imgW="1015436" imgH="304853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285" y="2135188"/>
                        <a:ext cx="1909249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071538" y="0"/>
            <a:ext cx="1214622" cy="715076"/>
            <a:chOff x="0" y="0"/>
            <a:chExt cx="1347" cy="283"/>
          </a:xfrm>
        </p:grpSpPr>
        <p:sp>
          <p:nvSpPr>
            <p:cNvPr id="24589" name="AutoShape 13"/>
            <p:cNvSpPr>
              <a:spLocks noChangeArrowheads="1"/>
            </p:cNvSpPr>
            <p:nvPr/>
          </p:nvSpPr>
          <p:spPr bwMode="auto">
            <a:xfrm>
              <a:off x="0" y="0"/>
              <a:ext cx="1347" cy="283"/>
            </a:xfrm>
            <a:prstGeom prst="horizontalScroll">
              <a:avLst>
                <a:gd name="adj" fmla="val 117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68392" dir="17508085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24590" name="Text Box 14"/>
            <p:cNvSpPr txBox="1">
              <a:spLocks noChangeArrowheads="1"/>
            </p:cNvSpPr>
            <p:nvPr/>
          </p:nvSpPr>
          <p:spPr bwMode="auto">
            <a:xfrm>
              <a:off x="144" y="48"/>
              <a:ext cx="1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solidFill>
                    <a:srgbClr val="CC3300"/>
                  </a:solidFill>
                  <a:latin typeface="宋体" pitchFamily="2" charset="-122"/>
                  <a:ea typeface="宋体" pitchFamily="2" charset="-122"/>
                </a:rPr>
                <a:t>讨论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95288" y="5157788"/>
            <a:ext cx="8428037" cy="582613"/>
            <a:chOff x="0" y="0"/>
            <a:chExt cx="5309" cy="367"/>
          </a:xfrm>
        </p:grpSpPr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5309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CC0000"/>
                  </a:solidFill>
                  <a:latin typeface="宋体" pitchFamily="2" charset="-122"/>
                </a:rPr>
                <a:t>(</a:t>
              </a:r>
              <a:r>
                <a:rPr lang="en-US" altLang="zh-CN" sz="2800" b="1" dirty="0">
                  <a:solidFill>
                    <a:srgbClr val="CC0000"/>
                  </a:solidFill>
                  <a:latin typeface="Times New Roman" pitchFamily="18" charset="0"/>
                </a:rPr>
                <a:t>3</a:t>
              </a:r>
              <a:r>
                <a:rPr lang="en-US" altLang="zh-CN" sz="2800" b="1" dirty="0">
                  <a:solidFill>
                    <a:srgbClr val="CC0000"/>
                  </a:solidFill>
                  <a:latin typeface="宋体" pitchFamily="2" charset="-122"/>
                </a:rPr>
                <a:t>)</a:t>
              </a:r>
              <a:r>
                <a:rPr lang="zh-CN" altLang="en-US" sz="2800" b="1" dirty="0">
                  <a:latin typeface="宋体" pitchFamily="2" charset="-122"/>
                  <a:ea typeface="宋体" pitchFamily="2" charset="-122"/>
                </a:rPr>
                <a:t>将牛顿环置于         的液体中，条纹如何变？</a:t>
              </a:r>
            </a:p>
          </p:txBody>
        </p:sp>
        <p:graphicFrame>
          <p:nvGraphicFramePr>
            <p:cNvPr id="24593" name="Object 17"/>
            <p:cNvGraphicFramePr>
              <a:graphicFrameLocks noChangeAspect="1"/>
            </p:cNvGraphicFramePr>
            <p:nvPr/>
          </p:nvGraphicFramePr>
          <p:xfrm>
            <a:off x="1996" y="45"/>
            <a:ext cx="81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2" r:id="rId11" imgW="444047" imgH="177809" progId="Equation.3">
                    <p:embed/>
                  </p:oleObj>
                </mc:Choice>
                <mc:Fallback>
                  <p:oleObj r:id="rId11" imgW="444047" imgH="177809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6" y="45"/>
                          <a:ext cx="816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59"/>
          <p:cNvSpPr>
            <a:spLocks noChangeArrowheads="1"/>
          </p:cNvSpPr>
          <p:nvPr/>
        </p:nvSpPr>
        <p:spPr bwMode="auto">
          <a:xfrm>
            <a:off x="1214414" y="0"/>
            <a:ext cx="342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牛顿环的应用</a:t>
            </a: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500034" y="928670"/>
            <a:ext cx="72866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  </a:t>
            </a:r>
            <a:r>
              <a:rPr lang="en-US" altLang="zh-CN" sz="32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1.  </a:t>
            </a:r>
            <a:r>
              <a:rPr lang="zh-CN" alt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已知透镜的曲率半径求波长</a:t>
            </a: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571472" y="1714488"/>
            <a:ext cx="8286776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用紫光照射，借助于低倍测量显微镜测得由中心往外数第 </a:t>
            </a:r>
            <a:r>
              <a:rPr lang="zh-CN" altLang="en-US" sz="2800" b="1" i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 级明环的半径</a:t>
            </a:r>
            <a:r>
              <a:rPr lang="zh-CN" altLang="en-US" sz="2800" b="1" i="1" dirty="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2800" b="1" i="1" baseline="-25000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800" b="1" i="1" dirty="0">
                <a:latin typeface="Times New Roman" pitchFamily="18" charset="0"/>
                <a:ea typeface="楷体_GB2312" pitchFamily="49" charset="-122"/>
              </a:rPr>
              <a:t>=3.0 </a:t>
            </a:r>
            <a:r>
              <a:rPr lang="en-US" sz="28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lang="zh-CN" altLang="en-US" sz="2800" b="1" i="1" dirty="0">
                <a:latin typeface="Times New Roman" pitchFamily="18" charset="0"/>
                <a:ea typeface="楷体_GB2312" pitchFamily="49" charset="-122"/>
              </a:rPr>
              <a:t> 10</a:t>
            </a:r>
            <a:r>
              <a:rPr lang="zh-CN" altLang="en-US" sz="2800" b="1" i="1" baseline="30000" dirty="0">
                <a:latin typeface="Times New Roman" pitchFamily="18" charset="0"/>
                <a:ea typeface="楷体_GB2312" pitchFamily="49" charset="-122"/>
              </a:rPr>
              <a:t>-3</a:t>
            </a:r>
            <a:r>
              <a:rPr lang="zh-CN" altLang="en-US" sz="2800" b="1" i="1" dirty="0">
                <a:latin typeface="Times New Roman" pitchFamily="18" charset="0"/>
                <a:ea typeface="楷体_GB2312" pitchFamily="49" charset="-122"/>
              </a:rPr>
              <a:t> m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800" b="1" i="1" dirty="0">
                <a:latin typeface="宋体" pitchFamily="2" charset="-122"/>
                <a:ea typeface="宋体" pitchFamily="2" charset="-122"/>
              </a:rPr>
              <a:t> k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 级往上数第16 个明环半径</a:t>
            </a:r>
            <a:r>
              <a:rPr lang="zh-CN" altLang="en-US" sz="2800" b="1" i="1" dirty="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2800" b="1" i="1" baseline="-25000" dirty="0">
                <a:latin typeface="Times New Roman" pitchFamily="18" charset="0"/>
                <a:ea typeface="楷体_GB2312" pitchFamily="49" charset="-122"/>
              </a:rPr>
              <a:t>k＋16</a:t>
            </a:r>
            <a:r>
              <a:rPr lang="zh-CN" altLang="en-US" sz="2800" b="1" i="1" dirty="0">
                <a:latin typeface="Times New Roman" pitchFamily="18" charset="0"/>
                <a:ea typeface="楷体_GB2312" pitchFamily="49" charset="-122"/>
              </a:rPr>
              <a:t>=5.0 </a:t>
            </a:r>
            <a:r>
              <a:rPr lang="en-US" sz="28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lang="zh-CN" altLang="en-US" sz="2800" b="1" i="1" dirty="0">
                <a:latin typeface="Times New Roman" pitchFamily="18" charset="0"/>
                <a:ea typeface="楷体_GB2312" pitchFamily="49" charset="-122"/>
              </a:rPr>
              <a:t> 10</a:t>
            </a:r>
            <a:r>
              <a:rPr lang="zh-CN" altLang="en-US" sz="2800" b="1" i="1" baseline="30000" dirty="0">
                <a:latin typeface="Times New Roman" pitchFamily="18" charset="0"/>
                <a:ea typeface="楷体_GB2312" pitchFamily="49" charset="-122"/>
              </a:rPr>
              <a:t>-3</a:t>
            </a:r>
            <a:r>
              <a:rPr lang="zh-CN" altLang="en-US" sz="2800" b="1" i="1" dirty="0">
                <a:latin typeface="Times New Roman" pitchFamily="18" charset="0"/>
                <a:ea typeface="楷体_GB2312" pitchFamily="49" charset="-122"/>
              </a:rPr>
              <a:t> m </a:t>
            </a:r>
            <a:r>
              <a:rPr lang="zh-CN" altLang="en-US" sz="2800" b="1" i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平凸透镜的曲率半径</a:t>
            </a:r>
            <a:r>
              <a:rPr lang="en-US" sz="2800" b="1" dirty="0">
                <a:latin typeface="宋体" pitchFamily="2" charset="-122"/>
                <a:ea typeface="宋体" pitchFamily="2" charset="-122"/>
              </a:rPr>
              <a:t>R=2.50m</a:t>
            </a:r>
            <a:endParaRPr lang="zh-CN" altLang="en-US" sz="28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47" name="Group 13"/>
          <p:cNvGrpSpPr>
            <a:grpSpLocks/>
          </p:cNvGrpSpPr>
          <p:nvPr/>
        </p:nvGrpSpPr>
        <p:grpSpPr bwMode="auto">
          <a:xfrm>
            <a:off x="3000364" y="3429000"/>
            <a:ext cx="5029200" cy="2087562"/>
            <a:chOff x="0" y="0"/>
            <a:chExt cx="3168" cy="1315"/>
          </a:xfrm>
        </p:grpSpPr>
        <p:graphicFrame>
          <p:nvGraphicFramePr>
            <p:cNvPr id="48" name="Object 14"/>
            <p:cNvGraphicFramePr>
              <a:graphicFrameLocks noChangeAspect="1"/>
            </p:cNvGraphicFramePr>
            <p:nvPr/>
          </p:nvGraphicFramePr>
          <p:xfrm>
            <a:off x="864" y="672"/>
            <a:ext cx="2304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9" r:id="rId3" imgW="1701379" imgH="444624" progId="Equation.3">
                    <p:embed/>
                  </p:oleObj>
                </mc:Choice>
                <mc:Fallback>
                  <p:oleObj r:id="rId3" imgW="1701379" imgH="44462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672"/>
                          <a:ext cx="2304" cy="6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5"/>
            <p:cNvGraphicFramePr>
              <a:graphicFrameLocks noChangeAspect="1"/>
            </p:cNvGraphicFramePr>
            <p:nvPr/>
          </p:nvGraphicFramePr>
          <p:xfrm>
            <a:off x="864" y="0"/>
            <a:ext cx="1438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0" r:id="rId5" imgW="1092043" imgH="444624" progId="Equation.3">
                    <p:embed/>
                  </p:oleObj>
                </mc:Choice>
                <mc:Fallback>
                  <p:oleObj r:id="rId5" imgW="1092043" imgH="44462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0"/>
                          <a:ext cx="1438" cy="6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" name="Group 16"/>
            <p:cNvGrpSpPr>
              <a:grpSpLocks/>
            </p:cNvGrpSpPr>
            <p:nvPr/>
          </p:nvGrpSpPr>
          <p:grpSpPr bwMode="auto">
            <a:xfrm>
              <a:off x="720" y="240"/>
              <a:ext cx="96" cy="576"/>
              <a:chOff x="0" y="0"/>
              <a:chExt cx="96" cy="576"/>
            </a:xfrm>
          </p:grpSpPr>
          <p:sp>
            <p:nvSpPr>
              <p:cNvPr id="53" name="Line 17"/>
              <p:cNvSpPr>
                <a:spLocks noChangeShapeType="1"/>
              </p:cNvSpPr>
              <p:nvPr/>
            </p:nvSpPr>
            <p:spPr bwMode="auto">
              <a:xfrm>
                <a:off x="0" y="48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18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19"/>
              <p:cNvSpPr>
                <a:spLocks noChangeShapeType="1"/>
              </p:cNvSpPr>
              <p:nvPr/>
            </p:nvSpPr>
            <p:spPr bwMode="auto">
              <a:xfrm>
                <a:off x="0" y="48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0" y="384"/>
              <a:ext cx="0" cy="33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21"/>
            <p:cNvSpPr>
              <a:spLocks noChangeShapeType="1"/>
            </p:cNvSpPr>
            <p:nvPr/>
          </p:nvSpPr>
          <p:spPr bwMode="auto">
            <a:xfrm>
              <a:off x="0" y="384"/>
              <a:ext cx="6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6" name="Group 4"/>
          <p:cNvGrpSpPr>
            <a:grpSpLocks/>
          </p:cNvGrpSpPr>
          <p:nvPr/>
        </p:nvGrpSpPr>
        <p:grpSpPr bwMode="auto">
          <a:xfrm>
            <a:off x="1285852" y="4572008"/>
            <a:ext cx="2514600" cy="914400"/>
            <a:chOff x="0" y="0"/>
            <a:chExt cx="1584" cy="576"/>
          </a:xfrm>
        </p:grpSpPr>
        <p:graphicFrame>
          <p:nvGraphicFramePr>
            <p:cNvPr id="57" name="Object 5"/>
            <p:cNvGraphicFramePr>
              <a:graphicFrameLocks noChangeAspect="1"/>
            </p:cNvGraphicFramePr>
            <p:nvPr/>
          </p:nvGraphicFramePr>
          <p:xfrm>
            <a:off x="0" y="0"/>
            <a:ext cx="1584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1" r:id="rId7" imgW="1053960" imgH="241512" progId="Equation.3">
                    <p:embed/>
                  </p:oleObj>
                </mc:Choice>
                <mc:Fallback>
                  <p:oleObj r:id="rId7" imgW="1053960" imgH="24151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584" cy="3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Line 6"/>
            <p:cNvSpPr>
              <a:spLocks noChangeShapeType="1"/>
            </p:cNvSpPr>
            <p:nvPr/>
          </p:nvSpPr>
          <p:spPr bwMode="auto">
            <a:xfrm>
              <a:off x="768" y="38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9" name="Object 7"/>
          <p:cNvGraphicFramePr>
            <a:graphicFrameLocks noChangeAspect="1"/>
          </p:cNvGraphicFramePr>
          <p:nvPr/>
        </p:nvGraphicFramePr>
        <p:xfrm>
          <a:off x="250825" y="5762625"/>
          <a:ext cx="63785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r:id="rId9" imgW="2743517" imgH="419417" progId="Equation.3">
                  <p:embed/>
                </p:oleObj>
              </mc:Choice>
              <mc:Fallback>
                <p:oleObj r:id="rId9" imgW="2743517" imgH="4194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762625"/>
                        <a:ext cx="637857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oup 8"/>
          <p:cNvGrpSpPr>
            <a:grpSpLocks/>
          </p:cNvGrpSpPr>
          <p:nvPr/>
        </p:nvGrpSpPr>
        <p:grpSpPr bwMode="auto">
          <a:xfrm>
            <a:off x="5724525" y="5516563"/>
            <a:ext cx="3733800" cy="1022350"/>
            <a:chOff x="0" y="0"/>
            <a:chExt cx="2352" cy="644"/>
          </a:xfrm>
        </p:grpSpPr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80" y="0"/>
              <a:ext cx="1691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以其高精度显示</a:t>
              </a:r>
            </a:p>
            <a:p>
              <a:r>
                <a:rPr lang="zh-CN" altLang="en-US" sz="2800" b="1" dirty="0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光测量的优越性</a:t>
              </a:r>
            </a:p>
          </p:txBody>
        </p:sp>
        <p:sp>
          <p:nvSpPr>
            <p:cNvPr id="62" name="Oval 10"/>
            <p:cNvSpPr>
              <a:spLocks noChangeArrowheads="1"/>
            </p:cNvSpPr>
            <p:nvPr/>
          </p:nvSpPr>
          <p:spPr bwMode="auto">
            <a:xfrm>
              <a:off x="0" y="20"/>
              <a:ext cx="2352" cy="624"/>
            </a:xfrm>
            <a:prstGeom prst="ellipse">
              <a:avLst/>
            </a:prstGeom>
            <a:noFill/>
            <a:ln w="92075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724400" y="990600"/>
            <a:ext cx="3733800" cy="5181600"/>
          </a:xfrm>
          <a:prstGeom prst="rect">
            <a:avLst/>
          </a:prstGeom>
          <a:solidFill>
            <a:schemeClr val="bg1"/>
          </a:solidFill>
          <a:ln w="9525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53100" y="3951288"/>
            <a:ext cx="1828800" cy="1751012"/>
            <a:chOff x="0" y="0"/>
            <a:chExt cx="1200" cy="1152"/>
          </a:xfrm>
        </p:grpSpPr>
        <p:sp>
          <p:nvSpPr>
            <p:cNvPr id="26628" name="Oval 4"/>
            <p:cNvSpPr>
              <a:spLocks noChangeArrowheads="1"/>
            </p:cNvSpPr>
            <p:nvPr/>
          </p:nvSpPr>
          <p:spPr bwMode="auto">
            <a:xfrm>
              <a:off x="0" y="0"/>
              <a:ext cx="1200" cy="1152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9" name="Oval 5"/>
            <p:cNvSpPr>
              <a:spLocks noChangeArrowheads="1"/>
            </p:cNvSpPr>
            <p:nvPr/>
          </p:nvSpPr>
          <p:spPr bwMode="auto">
            <a:xfrm>
              <a:off x="27" y="26"/>
              <a:ext cx="1146" cy="110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0" name="Oval 6"/>
            <p:cNvSpPr>
              <a:spLocks noChangeArrowheads="1"/>
            </p:cNvSpPr>
            <p:nvPr/>
          </p:nvSpPr>
          <p:spPr bwMode="auto">
            <a:xfrm>
              <a:off x="54" y="52"/>
              <a:ext cx="1092" cy="1048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1" name="Oval 7"/>
            <p:cNvSpPr>
              <a:spLocks noChangeArrowheads="1"/>
            </p:cNvSpPr>
            <p:nvPr/>
          </p:nvSpPr>
          <p:spPr bwMode="auto">
            <a:xfrm>
              <a:off x="81" y="78"/>
              <a:ext cx="1038" cy="99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2" name="Oval 8"/>
            <p:cNvSpPr>
              <a:spLocks noChangeArrowheads="1"/>
            </p:cNvSpPr>
            <p:nvPr/>
          </p:nvSpPr>
          <p:spPr bwMode="auto">
            <a:xfrm>
              <a:off x="108" y="104"/>
              <a:ext cx="984" cy="944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136" y="130"/>
              <a:ext cx="928" cy="892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4" name="Oval 10"/>
            <p:cNvSpPr>
              <a:spLocks noChangeArrowheads="1"/>
            </p:cNvSpPr>
            <p:nvPr/>
          </p:nvSpPr>
          <p:spPr bwMode="auto">
            <a:xfrm>
              <a:off x="164" y="158"/>
              <a:ext cx="872" cy="83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5" name="Oval 11"/>
            <p:cNvSpPr>
              <a:spLocks noChangeArrowheads="1"/>
            </p:cNvSpPr>
            <p:nvPr/>
          </p:nvSpPr>
          <p:spPr bwMode="auto">
            <a:xfrm>
              <a:off x="219" y="210"/>
              <a:ext cx="762" cy="73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6" name="Oval 12"/>
            <p:cNvSpPr>
              <a:spLocks noChangeArrowheads="1"/>
            </p:cNvSpPr>
            <p:nvPr/>
          </p:nvSpPr>
          <p:spPr bwMode="auto">
            <a:xfrm>
              <a:off x="192" y="184"/>
              <a:ext cx="816" cy="784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7" name="Oval 13"/>
            <p:cNvSpPr>
              <a:spLocks noChangeArrowheads="1"/>
            </p:cNvSpPr>
            <p:nvPr/>
          </p:nvSpPr>
          <p:spPr bwMode="auto">
            <a:xfrm>
              <a:off x="231" y="222"/>
              <a:ext cx="738" cy="708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8" name="Oval 14"/>
            <p:cNvSpPr>
              <a:spLocks noChangeArrowheads="1"/>
            </p:cNvSpPr>
            <p:nvPr/>
          </p:nvSpPr>
          <p:spPr bwMode="auto">
            <a:xfrm>
              <a:off x="273" y="262"/>
              <a:ext cx="654" cy="6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9" name="Oval 15"/>
            <p:cNvSpPr>
              <a:spLocks noChangeArrowheads="1"/>
            </p:cNvSpPr>
            <p:nvPr/>
          </p:nvSpPr>
          <p:spPr bwMode="auto">
            <a:xfrm>
              <a:off x="327" y="314"/>
              <a:ext cx="546" cy="524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Oval 16"/>
            <p:cNvSpPr>
              <a:spLocks noChangeArrowheads="1"/>
            </p:cNvSpPr>
            <p:nvPr/>
          </p:nvSpPr>
          <p:spPr bwMode="auto">
            <a:xfrm>
              <a:off x="369" y="354"/>
              <a:ext cx="462" cy="444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Oval 17"/>
            <p:cNvSpPr>
              <a:spLocks noChangeArrowheads="1"/>
            </p:cNvSpPr>
            <p:nvPr/>
          </p:nvSpPr>
          <p:spPr bwMode="auto">
            <a:xfrm>
              <a:off x="427" y="409"/>
              <a:ext cx="346" cy="334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Oval 18"/>
            <p:cNvSpPr>
              <a:spLocks noChangeArrowheads="1"/>
            </p:cNvSpPr>
            <p:nvPr/>
          </p:nvSpPr>
          <p:spPr bwMode="auto">
            <a:xfrm>
              <a:off x="492" y="472"/>
              <a:ext cx="216" cy="20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313363" y="2636838"/>
            <a:ext cx="2635250" cy="803275"/>
            <a:chOff x="0" y="0"/>
            <a:chExt cx="1344" cy="288"/>
          </a:xfrm>
        </p:grpSpPr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>
              <a:off x="0" y="0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192" y="0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384" y="0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1344" y="0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>
              <a:off x="576" y="0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768" y="0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>
              <a:off x="960" y="0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>
              <a:off x="1152" y="0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313363" y="1355725"/>
            <a:ext cx="2635250" cy="1281113"/>
            <a:chOff x="0" y="0"/>
            <a:chExt cx="1344" cy="288"/>
          </a:xfrm>
        </p:grpSpPr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0" y="0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>
              <a:off x="192" y="0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>
              <a:off x="384" y="0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6" name="Line 32"/>
            <p:cNvSpPr>
              <a:spLocks noChangeShapeType="1"/>
            </p:cNvSpPr>
            <p:nvPr/>
          </p:nvSpPr>
          <p:spPr bwMode="auto">
            <a:xfrm>
              <a:off x="1344" y="0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>
              <a:off x="576" y="0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>
              <a:off x="768" y="0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9" name="Line 35"/>
            <p:cNvSpPr>
              <a:spLocks noChangeShapeType="1"/>
            </p:cNvSpPr>
            <p:nvPr/>
          </p:nvSpPr>
          <p:spPr bwMode="auto">
            <a:xfrm>
              <a:off x="960" y="0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0" name="Line 36"/>
            <p:cNvSpPr>
              <a:spLocks noChangeShapeType="1"/>
            </p:cNvSpPr>
            <p:nvPr/>
          </p:nvSpPr>
          <p:spPr bwMode="auto">
            <a:xfrm>
              <a:off x="1152" y="0"/>
              <a:ext cx="0" cy="28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6661" name="Object 37"/>
          <p:cNvGraphicFramePr>
            <a:graphicFrameLocks noChangeAspect="1"/>
          </p:cNvGraphicFramePr>
          <p:nvPr/>
        </p:nvGraphicFramePr>
        <p:xfrm>
          <a:off x="6858000" y="1524000"/>
          <a:ext cx="3762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r:id="rId3" imgW="215936" imgH="228620" progId="Equation.3">
                  <p:embed/>
                </p:oleObj>
              </mc:Choice>
              <mc:Fallback>
                <p:oleObj r:id="rId3" imgW="215936" imgH="228620" progId="Equation.3">
                  <p:embed/>
                  <p:pic>
                    <p:nvPicPr>
                      <p:cNvPr id="0" name="Picture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524000"/>
                        <a:ext cx="376238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2" name="Arc 38"/>
          <p:cNvSpPr>
            <a:spLocks/>
          </p:cNvSpPr>
          <p:nvPr/>
        </p:nvSpPr>
        <p:spPr bwMode="auto">
          <a:xfrm>
            <a:off x="4984750" y="2654300"/>
            <a:ext cx="3286125" cy="744538"/>
          </a:xfrm>
          <a:custGeom>
            <a:avLst/>
            <a:gdLst>
              <a:gd name="G0" fmla="+- 21600 0 0"/>
              <a:gd name="G1" fmla="+- 465 0 0"/>
              <a:gd name="G2" fmla="+- 21600 0 0"/>
              <a:gd name="T0" fmla="*/ 43195 w 43200"/>
              <a:gd name="T1" fmla="*/ 0 h 22065"/>
              <a:gd name="T2" fmla="*/ 0 w 43200"/>
              <a:gd name="T3" fmla="*/ 553 h 22065"/>
              <a:gd name="T4" fmla="*/ 21600 w 43200"/>
              <a:gd name="T5" fmla="*/ 465 h 2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065" fill="none" extrusionOk="0">
                <a:moveTo>
                  <a:pt x="43194" y="0"/>
                </a:moveTo>
                <a:cubicBezTo>
                  <a:pt x="43198" y="154"/>
                  <a:pt x="43200" y="309"/>
                  <a:pt x="43200" y="465"/>
                </a:cubicBezTo>
                <a:cubicBezTo>
                  <a:pt x="43200" y="12394"/>
                  <a:pt x="33529" y="22065"/>
                  <a:pt x="21600" y="22065"/>
                </a:cubicBezTo>
                <a:cubicBezTo>
                  <a:pt x="9705" y="22065"/>
                  <a:pt x="48" y="12447"/>
                  <a:pt x="0" y="552"/>
                </a:cubicBezTo>
              </a:path>
              <a:path w="43200" h="22065" stroke="0" extrusionOk="0">
                <a:moveTo>
                  <a:pt x="43194" y="0"/>
                </a:moveTo>
                <a:cubicBezTo>
                  <a:pt x="43198" y="154"/>
                  <a:pt x="43200" y="309"/>
                  <a:pt x="43200" y="465"/>
                </a:cubicBezTo>
                <a:cubicBezTo>
                  <a:pt x="43200" y="12394"/>
                  <a:pt x="33529" y="22065"/>
                  <a:pt x="21600" y="22065"/>
                </a:cubicBezTo>
                <a:cubicBezTo>
                  <a:pt x="9705" y="22065"/>
                  <a:pt x="48" y="12447"/>
                  <a:pt x="0" y="552"/>
                </a:cubicBezTo>
                <a:lnTo>
                  <a:pt x="21600" y="465"/>
                </a:lnTo>
                <a:close/>
              </a:path>
            </a:pathLst>
          </a:custGeom>
          <a:solidFill>
            <a:srgbClr val="66FFFF">
              <a:alpha val="50000"/>
            </a:srgbClr>
          </a:solidFill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63" name="Object 39"/>
          <p:cNvGraphicFramePr>
            <a:graphicFrameLocks noChangeAspect="1"/>
          </p:cNvGraphicFramePr>
          <p:nvPr/>
        </p:nvGraphicFramePr>
        <p:xfrm>
          <a:off x="6818313" y="2887663"/>
          <a:ext cx="3143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r:id="rId5" imgW="152453" imgH="177809" progId="Equation.3">
                  <p:embed/>
                </p:oleObj>
              </mc:Choice>
              <mc:Fallback>
                <p:oleObj r:id="rId5" imgW="152453" imgH="177809" progId="Equation.3">
                  <p:embed/>
                  <p:pic>
                    <p:nvPicPr>
                      <p:cNvPr id="0" name="Picture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313" y="2887663"/>
                        <a:ext cx="31432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4" name="Line 40"/>
          <p:cNvSpPr>
            <a:spLocks noChangeShapeType="1"/>
          </p:cNvSpPr>
          <p:nvPr/>
        </p:nvSpPr>
        <p:spPr bwMode="auto">
          <a:xfrm flipH="1">
            <a:off x="6630988" y="3252788"/>
            <a:ext cx="731837" cy="0"/>
          </a:xfrm>
          <a:prstGeom prst="line">
            <a:avLst/>
          </a:prstGeom>
          <a:noFill/>
          <a:ln w="28575">
            <a:solidFill>
              <a:srgbClr val="FF00FF"/>
            </a:solidFill>
            <a:prstDash val="dash"/>
            <a:round/>
            <a:headEnd type="triangle" w="sm" len="lg"/>
            <a:tailEnd type="triangle" w="sm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5019675" y="1209675"/>
            <a:ext cx="3165475" cy="2638425"/>
            <a:chOff x="0" y="0"/>
            <a:chExt cx="2075" cy="1735"/>
          </a:xfrm>
        </p:grpSpPr>
        <p:sp>
          <p:nvSpPr>
            <p:cNvPr id="26666" name="Rectangle 42"/>
            <p:cNvSpPr>
              <a:spLocks noChangeArrowheads="1"/>
            </p:cNvSpPr>
            <p:nvPr/>
          </p:nvSpPr>
          <p:spPr bwMode="auto">
            <a:xfrm>
              <a:off x="0" y="1440"/>
              <a:ext cx="2075" cy="295"/>
            </a:xfrm>
            <a:prstGeom prst="rect">
              <a:avLst/>
            </a:prstGeom>
            <a:solidFill>
              <a:srgbClr val="B8FCFC">
                <a:alpha val="5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7" name="Line 43"/>
            <p:cNvSpPr>
              <a:spLocks noChangeShapeType="1"/>
            </p:cNvSpPr>
            <p:nvPr/>
          </p:nvSpPr>
          <p:spPr bwMode="auto">
            <a:xfrm flipH="1" flipV="1">
              <a:off x="1056" y="0"/>
              <a:ext cx="0" cy="14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>
              <a:off x="1056" y="0"/>
              <a:ext cx="480" cy="137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69" name="Line 45"/>
          <p:cNvSpPr>
            <a:spLocks noChangeShapeType="1"/>
          </p:cNvSpPr>
          <p:nvPr/>
        </p:nvSpPr>
        <p:spPr bwMode="auto">
          <a:xfrm>
            <a:off x="4979988" y="2668588"/>
            <a:ext cx="3295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670" name="Text Box 46"/>
          <p:cNvSpPr txBox="1">
            <a:spLocks noChangeArrowheads="1"/>
          </p:cNvSpPr>
          <p:nvPr/>
        </p:nvSpPr>
        <p:spPr bwMode="auto">
          <a:xfrm>
            <a:off x="228600" y="1011238"/>
            <a:ext cx="4775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测量透镜的曲率半径</a:t>
            </a:r>
          </a:p>
        </p:txBody>
      </p:sp>
      <p:graphicFrame>
        <p:nvGraphicFramePr>
          <p:cNvPr id="26671" name="Object 47"/>
          <p:cNvGraphicFramePr>
            <a:graphicFrameLocks noChangeAspect="1"/>
          </p:cNvGraphicFramePr>
          <p:nvPr/>
        </p:nvGraphicFramePr>
        <p:xfrm>
          <a:off x="762000" y="1752600"/>
          <a:ext cx="19812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r:id="rId7" imgW="1130127" imgH="419235" progId="Equation.3">
                  <p:embed/>
                </p:oleObj>
              </mc:Choice>
              <mc:Fallback>
                <p:oleObj r:id="rId7" imgW="1130127" imgH="419235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19812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2" name="Object 48"/>
          <p:cNvGraphicFramePr>
            <a:graphicFrameLocks noChangeAspect="1"/>
          </p:cNvGraphicFramePr>
          <p:nvPr/>
        </p:nvGraphicFramePr>
        <p:xfrm>
          <a:off x="762000" y="2895600"/>
          <a:ext cx="2819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r:id="rId9" imgW="2070417" imgH="419417" progId="Equation.3">
                  <p:embed/>
                </p:oleObj>
              </mc:Choice>
              <mc:Fallback>
                <p:oleObj r:id="rId9" imgW="2070417" imgH="419417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28194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3" name="Object 49"/>
          <p:cNvGraphicFramePr>
            <a:graphicFrameLocks noChangeAspect="1"/>
          </p:cNvGraphicFramePr>
          <p:nvPr/>
        </p:nvGraphicFramePr>
        <p:xfrm>
          <a:off x="762000" y="3886200"/>
          <a:ext cx="22860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r:id="rId11" imgW="1295155" imgH="635042" progId="Equation.3">
                  <p:embed/>
                </p:oleObj>
              </mc:Choice>
              <mc:Fallback>
                <p:oleObj r:id="rId11" imgW="1295155" imgH="635042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2286000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4" name="Line 50"/>
          <p:cNvSpPr>
            <a:spLocks noChangeShapeType="1"/>
          </p:cNvSpPr>
          <p:nvPr/>
        </p:nvSpPr>
        <p:spPr bwMode="auto">
          <a:xfrm>
            <a:off x="5918200" y="3944938"/>
            <a:ext cx="0" cy="204311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75" name="Line 51"/>
          <p:cNvSpPr>
            <a:spLocks noChangeShapeType="1"/>
          </p:cNvSpPr>
          <p:nvPr/>
        </p:nvSpPr>
        <p:spPr bwMode="auto">
          <a:xfrm>
            <a:off x="7326313" y="3944938"/>
            <a:ext cx="0" cy="204311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76" name="Line 52"/>
          <p:cNvSpPr>
            <a:spLocks noChangeShapeType="1"/>
          </p:cNvSpPr>
          <p:nvPr/>
        </p:nvSpPr>
        <p:spPr bwMode="auto">
          <a:xfrm>
            <a:off x="5924550" y="5800725"/>
            <a:ext cx="1390650" cy="4127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77" name="Object 53"/>
          <p:cNvGraphicFramePr>
            <a:graphicFrameLocks noChangeAspect="1"/>
          </p:cNvGraphicFramePr>
          <p:nvPr/>
        </p:nvGraphicFramePr>
        <p:xfrm>
          <a:off x="6364288" y="5815013"/>
          <a:ext cx="4937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r:id="rId13" imgW="292290" imgH="228818" progId="Equation.3">
                  <p:embed/>
                </p:oleObj>
              </mc:Choice>
              <mc:Fallback>
                <p:oleObj r:id="rId13" imgW="292290" imgH="228818" progId="Equation.3">
                  <p:embed/>
                  <p:pic>
                    <p:nvPicPr>
                      <p:cNvPr id="0" name="Picture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88" y="5815013"/>
                        <a:ext cx="493712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9"/>
          <p:cNvSpPr>
            <a:spLocks noChangeArrowheads="1"/>
          </p:cNvSpPr>
          <p:nvPr/>
        </p:nvSpPr>
        <p:spPr bwMode="auto">
          <a:xfrm>
            <a:off x="1214414" y="142852"/>
            <a:ext cx="342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牛顿环的应用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rc 2"/>
          <p:cNvSpPr>
            <a:spLocks/>
          </p:cNvSpPr>
          <p:nvPr/>
        </p:nvSpPr>
        <p:spPr bwMode="auto">
          <a:xfrm flipV="1">
            <a:off x="5572132" y="428604"/>
            <a:ext cx="2732087" cy="1839913"/>
          </a:xfrm>
          <a:custGeom>
            <a:avLst/>
            <a:gdLst>
              <a:gd name="G0" fmla="+- 14144 0 0"/>
              <a:gd name="G1" fmla="+- 21600 0 0"/>
              <a:gd name="G2" fmla="+- 21600 0 0"/>
              <a:gd name="T0" fmla="*/ 0 w 28293"/>
              <a:gd name="T1" fmla="*/ 5275 h 21600"/>
              <a:gd name="T2" fmla="*/ 28293 w 28293"/>
              <a:gd name="T3" fmla="*/ 5279 h 21600"/>
              <a:gd name="T4" fmla="*/ 14144 w 2829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293" h="21600" fill="none" extrusionOk="0">
                <a:moveTo>
                  <a:pt x="-1" y="5274"/>
                </a:moveTo>
                <a:cubicBezTo>
                  <a:pt x="3926" y="1872"/>
                  <a:pt x="8948" y="-1"/>
                  <a:pt x="14144" y="0"/>
                </a:cubicBezTo>
                <a:cubicBezTo>
                  <a:pt x="19341" y="0"/>
                  <a:pt x="24365" y="1874"/>
                  <a:pt x="28292" y="5279"/>
                </a:cubicBezTo>
              </a:path>
              <a:path w="28293" h="21600" stroke="0" extrusionOk="0">
                <a:moveTo>
                  <a:pt x="-1" y="5274"/>
                </a:moveTo>
                <a:cubicBezTo>
                  <a:pt x="3926" y="1872"/>
                  <a:pt x="8948" y="-1"/>
                  <a:pt x="14144" y="0"/>
                </a:cubicBezTo>
                <a:cubicBezTo>
                  <a:pt x="19341" y="0"/>
                  <a:pt x="24365" y="1874"/>
                  <a:pt x="28292" y="5279"/>
                </a:cubicBezTo>
                <a:lnTo>
                  <a:pt x="14144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572132" y="928670"/>
            <a:ext cx="2805112" cy="3255963"/>
            <a:chOff x="0" y="0"/>
            <a:chExt cx="1767" cy="2051"/>
          </a:xfrm>
        </p:grpSpPr>
        <p:pic>
          <p:nvPicPr>
            <p:cNvPr id="27652" name="Picture 4" descr="BFAE05-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882"/>
              <a:ext cx="1767" cy="1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1724" cy="2051"/>
              <a:chOff x="0" y="0"/>
              <a:chExt cx="1827" cy="2464"/>
            </a:xfrm>
          </p:grpSpPr>
          <p:sp>
            <p:nvSpPr>
              <p:cNvPr id="27654" name="未知"/>
              <p:cNvSpPr>
                <a:spLocks/>
              </p:cNvSpPr>
              <p:nvPr/>
            </p:nvSpPr>
            <p:spPr bwMode="auto">
              <a:xfrm>
                <a:off x="0" y="0"/>
                <a:ext cx="1824" cy="528"/>
              </a:xfrm>
              <a:custGeom>
                <a:avLst/>
                <a:gdLst/>
                <a:ahLst/>
                <a:cxnLst>
                  <a:cxn ang="0">
                    <a:pos x="0" y="528"/>
                  </a:cxn>
                  <a:cxn ang="0">
                    <a:pos x="0" y="0"/>
                  </a:cxn>
                  <a:cxn ang="0">
                    <a:pos x="1824" y="0"/>
                  </a:cxn>
                  <a:cxn ang="0">
                    <a:pos x="1824" y="528"/>
                  </a:cxn>
                  <a:cxn ang="0">
                    <a:pos x="1766" y="511"/>
                  </a:cxn>
                  <a:cxn ang="0">
                    <a:pos x="1685" y="474"/>
                  </a:cxn>
                  <a:cxn ang="0">
                    <a:pos x="1603" y="444"/>
                  </a:cxn>
                  <a:cxn ang="0">
                    <a:pos x="1507" y="407"/>
                  </a:cxn>
                  <a:cxn ang="0">
                    <a:pos x="1388" y="385"/>
                  </a:cxn>
                  <a:cxn ang="0">
                    <a:pos x="1307" y="363"/>
                  </a:cxn>
                  <a:cxn ang="0">
                    <a:pos x="1166" y="341"/>
                  </a:cxn>
                  <a:cxn ang="0">
                    <a:pos x="1048" y="341"/>
                  </a:cxn>
                  <a:cxn ang="0">
                    <a:pos x="892" y="326"/>
                  </a:cxn>
                  <a:cxn ang="0">
                    <a:pos x="729" y="326"/>
                  </a:cxn>
                  <a:cxn ang="0">
                    <a:pos x="551" y="355"/>
                  </a:cxn>
                  <a:cxn ang="0">
                    <a:pos x="411" y="378"/>
                  </a:cxn>
                  <a:cxn ang="0">
                    <a:pos x="285" y="407"/>
                  </a:cxn>
                  <a:cxn ang="0">
                    <a:pos x="151" y="452"/>
                  </a:cxn>
                  <a:cxn ang="0">
                    <a:pos x="0" y="528"/>
                  </a:cxn>
                </a:cxnLst>
                <a:rect l="0" t="0" r="r" b="b"/>
                <a:pathLst>
                  <a:path w="1824" h="528">
                    <a:moveTo>
                      <a:pt x="0" y="528"/>
                    </a:moveTo>
                    <a:lnTo>
                      <a:pt x="0" y="0"/>
                    </a:lnTo>
                    <a:lnTo>
                      <a:pt x="1824" y="0"/>
                    </a:lnTo>
                    <a:lnTo>
                      <a:pt x="1824" y="528"/>
                    </a:lnTo>
                    <a:lnTo>
                      <a:pt x="1766" y="511"/>
                    </a:lnTo>
                    <a:lnTo>
                      <a:pt x="1685" y="474"/>
                    </a:lnTo>
                    <a:lnTo>
                      <a:pt x="1603" y="444"/>
                    </a:lnTo>
                    <a:lnTo>
                      <a:pt x="1507" y="407"/>
                    </a:lnTo>
                    <a:lnTo>
                      <a:pt x="1388" y="385"/>
                    </a:lnTo>
                    <a:lnTo>
                      <a:pt x="1307" y="363"/>
                    </a:lnTo>
                    <a:lnTo>
                      <a:pt x="1166" y="341"/>
                    </a:lnTo>
                    <a:lnTo>
                      <a:pt x="1048" y="341"/>
                    </a:lnTo>
                    <a:lnTo>
                      <a:pt x="892" y="326"/>
                    </a:lnTo>
                    <a:lnTo>
                      <a:pt x="729" y="326"/>
                    </a:lnTo>
                    <a:lnTo>
                      <a:pt x="551" y="355"/>
                    </a:lnTo>
                    <a:lnTo>
                      <a:pt x="411" y="378"/>
                    </a:lnTo>
                    <a:lnTo>
                      <a:pt x="285" y="407"/>
                    </a:lnTo>
                    <a:lnTo>
                      <a:pt x="151" y="452"/>
                    </a:lnTo>
                    <a:lnTo>
                      <a:pt x="0" y="528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5" name="Arc 7"/>
              <p:cNvSpPr>
                <a:spLocks/>
              </p:cNvSpPr>
              <p:nvPr/>
            </p:nvSpPr>
            <p:spPr bwMode="auto">
              <a:xfrm>
                <a:off x="13" y="326"/>
                <a:ext cx="1814" cy="2138"/>
              </a:xfrm>
              <a:custGeom>
                <a:avLst/>
                <a:gdLst>
                  <a:gd name="G0" fmla="+- 8882 0 0"/>
                  <a:gd name="G1" fmla="+- 21600 0 0"/>
                  <a:gd name="G2" fmla="+- 21600 0 0"/>
                  <a:gd name="T0" fmla="*/ 0 w 18338"/>
                  <a:gd name="T1" fmla="*/ 1911 h 21600"/>
                  <a:gd name="T2" fmla="*/ 18338 w 18338"/>
                  <a:gd name="T3" fmla="*/ 2180 h 21600"/>
                  <a:gd name="T4" fmla="*/ 8882 w 1833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338" h="21600" fill="none" extrusionOk="0">
                    <a:moveTo>
                      <a:pt x="-1" y="1910"/>
                    </a:moveTo>
                    <a:cubicBezTo>
                      <a:pt x="2791" y="651"/>
                      <a:pt x="5819" y="-1"/>
                      <a:pt x="8882" y="0"/>
                    </a:cubicBezTo>
                    <a:cubicBezTo>
                      <a:pt x="12158" y="0"/>
                      <a:pt x="15392" y="745"/>
                      <a:pt x="18338" y="2179"/>
                    </a:cubicBezTo>
                  </a:path>
                  <a:path w="18338" h="21600" stroke="0" extrusionOk="0">
                    <a:moveTo>
                      <a:pt x="-1" y="1910"/>
                    </a:moveTo>
                    <a:cubicBezTo>
                      <a:pt x="2791" y="651"/>
                      <a:pt x="5819" y="-1"/>
                      <a:pt x="8882" y="0"/>
                    </a:cubicBezTo>
                    <a:cubicBezTo>
                      <a:pt x="12158" y="0"/>
                      <a:pt x="15392" y="745"/>
                      <a:pt x="18338" y="2179"/>
                    </a:cubicBezTo>
                    <a:lnTo>
                      <a:pt x="888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6" name="未知"/>
              <p:cNvSpPr>
                <a:spLocks/>
              </p:cNvSpPr>
              <p:nvPr/>
            </p:nvSpPr>
            <p:spPr bwMode="auto">
              <a:xfrm>
                <a:off x="0" y="0"/>
                <a:ext cx="1824" cy="533"/>
              </a:xfrm>
              <a:custGeom>
                <a:avLst/>
                <a:gdLst/>
                <a:ahLst/>
                <a:cxnLst>
                  <a:cxn ang="0">
                    <a:pos x="0" y="533"/>
                  </a:cxn>
                  <a:cxn ang="0">
                    <a:pos x="0" y="0"/>
                  </a:cxn>
                  <a:cxn ang="0">
                    <a:pos x="1776" y="0"/>
                  </a:cxn>
                  <a:cxn ang="0">
                    <a:pos x="1776" y="528"/>
                  </a:cxn>
                </a:cxnLst>
                <a:rect l="0" t="0" r="r" b="b"/>
                <a:pathLst>
                  <a:path w="1776" h="533">
                    <a:moveTo>
                      <a:pt x="0" y="533"/>
                    </a:moveTo>
                    <a:lnTo>
                      <a:pt x="0" y="0"/>
                    </a:lnTo>
                    <a:lnTo>
                      <a:pt x="1776" y="0"/>
                    </a:lnTo>
                    <a:lnTo>
                      <a:pt x="1776" y="52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 flipH="1">
              <a:off x="272" y="80"/>
              <a:ext cx="90" cy="1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 flipH="1">
              <a:off x="317" y="80"/>
              <a:ext cx="91" cy="1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 flipH="1">
              <a:off x="1223" y="80"/>
              <a:ext cx="91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 flipH="1">
              <a:off x="1268" y="80"/>
              <a:ext cx="91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1" name="未知"/>
            <p:cNvSpPr>
              <a:spLocks/>
            </p:cNvSpPr>
            <p:nvPr/>
          </p:nvSpPr>
          <p:spPr bwMode="auto">
            <a:xfrm>
              <a:off x="3" y="279"/>
              <a:ext cx="1719" cy="553"/>
            </a:xfrm>
            <a:custGeom>
              <a:avLst/>
              <a:gdLst/>
              <a:ahLst/>
              <a:cxnLst>
                <a:cxn ang="0">
                  <a:pos x="909" y="0"/>
                </a:cxn>
                <a:cxn ang="0">
                  <a:pos x="1089" y="26"/>
                </a:cxn>
                <a:cxn ang="0">
                  <a:pos x="1222" y="49"/>
                </a:cxn>
                <a:cxn ang="0">
                  <a:pos x="1304" y="71"/>
                </a:cxn>
                <a:cxn ang="0">
                  <a:pos x="1415" y="101"/>
                </a:cxn>
                <a:cxn ang="0">
                  <a:pos x="1541" y="160"/>
                </a:cxn>
                <a:cxn ang="0">
                  <a:pos x="1652" y="219"/>
                </a:cxn>
                <a:cxn ang="0">
                  <a:pos x="1755" y="278"/>
                </a:cxn>
                <a:cxn ang="0">
                  <a:pos x="1822" y="345"/>
                </a:cxn>
                <a:cxn ang="0">
                  <a:pos x="1689" y="434"/>
                </a:cxn>
                <a:cxn ang="0">
                  <a:pos x="1548" y="515"/>
                </a:cxn>
                <a:cxn ang="0">
                  <a:pos x="1407" y="575"/>
                </a:cxn>
                <a:cxn ang="0">
                  <a:pos x="1222" y="626"/>
                </a:cxn>
                <a:cxn ang="0">
                  <a:pos x="1067" y="664"/>
                </a:cxn>
                <a:cxn ang="0">
                  <a:pos x="941" y="664"/>
                </a:cxn>
                <a:cxn ang="0">
                  <a:pos x="778" y="656"/>
                </a:cxn>
                <a:cxn ang="0">
                  <a:pos x="622" y="641"/>
                </a:cxn>
                <a:cxn ang="0">
                  <a:pos x="467" y="597"/>
                </a:cxn>
                <a:cxn ang="0">
                  <a:pos x="326" y="538"/>
                </a:cxn>
                <a:cxn ang="0">
                  <a:pos x="222" y="493"/>
                </a:cxn>
                <a:cxn ang="0">
                  <a:pos x="111" y="419"/>
                </a:cxn>
                <a:cxn ang="0">
                  <a:pos x="0" y="345"/>
                </a:cxn>
                <a:cxn ang="0">
                  <a:pos x="67" y="271"/>
                </a:cxn>
                <a:cxn ang="0">
                  <a:pos x="222" y="182"/>
                </a:cxn>
                <a:cxn ang="0">
                  <a:pos x="370" y="123"/>
                </a:cxn>
                <a:cxn ang="0">
                  <a:pos x="504" y="71"/>
                </a:cxn>
                <a:cxn ang="0">
                  <a:pos x="615" y="41"/>
                </a:cxn>
                <a:cxn ang="0">
                  <a:pos x="704" y="12"/>
                </a:cxn>
                <a:cxn ang="0">
                  <a:pos x="909" y="0"/>
                </a:cxn>
              </a:cxnLst>
              <a:rect l="0" t="0" r="r" b="b"/>
              <a:pathLst>
                <a:path w="1822" h="664">
                  <a:moveTo>
                    <a:pt x="909" y="0"/>
                  </a:moveTo>
                  <a:lnTo>
                    <a:pt x="1089" y="26"/>
                  </a:lnTo>
                  <a:lnTo>
                    <a:pt x="1222" y="49"/>
                  </a:lnTo>
                  <a:lnTo>
                    <a:pt x="1304" y="71"/>
                  </a:lnTo>
                  <a:lnTo>
                    <a:pt x="1415" y="101"/>
                  </a:lnTo>
                  <a:lnTo>
                    <a:pt x="1541" y="160"/>
                  </a:lnTo>
                  <a:lnTo>
                    <a:pt x="1652" y="219"/>
                  </a:lnTo>
                  <a:lnTo>
                    <a:pt x="1755" y="278"/>
                  </a:lnTo>
                  <a:lnTo>
                    <a:pt x="1822" y="345"/>
                  </a:lnTo>
                  <a:lnTo>
                    <a:pt x="1689" y="434"/>
                  </a:lnTo>
                  <a:lnTo>
                    <a:pt x="1548" y="515"/>
                  </a:lnTo>
                  <a:lnTo>
                    <a:pt x="1407" y="575"/>
                  </a:lnTo>
                  <a:lnTo>
                    <a:pt x="1222" y="626"/>
                  </a:lnTo>
                  <a:lnTo>
                    <a:pt x="1067" y="664"/>
                  </a:lnTo>
                  <a:lnTo>
                    <a:pt x="941" y="664"/>
                  </a:lnTo>
                  <a:lnTo>
                    <a:pt x="778" y="656"/>
                  </a:lnTo>
                  <a:lnTo>
                    <a:pt x="622" y="641"/>
                  </a:lnTo>
                  <a:lnTo>
                    <a:pt x="467" y="597"/>
                  </a:lnTo>
                  <a:lnTo>
                    <a:pt x="326" y="538"/>
                  </a:lnTo>
                  <a:lnTo>
                    <a:pt x="222" y="493"/>
                  </a:lnTo>
                  <a:lnTo>
                    <a:pt x="111" y="419"/>
                  </a:lnTo>
                  <a:lnTo>
                    <a:pt x="0" y="345"/>
                  </a:lnTo>
                  <a:lnTo>
                    <a:pt x="67" y="271"/>
                  </a:lnTo>
                  <a:lnTo>
                    <a:pt x="222" y="182"/>
                  </a:lnTo>
                  <a:lnTo>
                    <a:pt x="370" y="123"/>
                  </a:lnTo>
                  <a:lnTo>
                    <a:pt x="504" y="71"/>
                  </a:lnTo>
                  <a:lnTo>
                    <a:pt x="615" y="41"/>
                  </a:lnTo>
                  <a:lnTo>
                    <a:pt x="704" y="12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2" name="Arc 14"/>
            <p:cNvSpPr>
              <a:spLocks/>
            </p:cNvSpPr>
            <p:nvPr/>
          </p:nvSpPr>
          <p:spPr bwMode="auto">
            <a:xfrm>
              <a:off x="3" y="282"/>
              <a:ext cx="1721" cy="1159"/>
            </a:xfrm>
            <a:custGeom>
              <a:avLst/>
              <a:gdLst>
                <a:gd name="G0" fmla="+- 14144 0 0"/>
                <a:gd name="G1" fmla="+- 21600 0 0"/>
                <a:gd name="G2" fmla="+- 21600 0 0"/>
                <a:gd name="T0" fmla="*/ 0 w 28293"/>
                <a:gd name="T1" fmla="*/ 5275 h 21600"/>
                <a:gd name="T2" fmla="*/ 28293 w 28293"/>
                <a:gd name="T3" fmla="*/ 5279 h 21600"/>
                <a:gd name="T4" fmla="*/ 14144 w 282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293" h="21600" fill="none" extrusionOk="0">
                  <a:moveTo>
                    <a:pt x="-1" y="5274"/>
                  </a:moveTo>
                  <a:cubicBezTo>
                    <a:pt x="3926" y="1872"/>
                    <a:pt x="8948" y="-1"/>
                    <a:pt x="14144" y="0"/>
                  </a:cubicBezTo>
                  <a:cubicBezTo>
                    <a:pt x="19341" y="0"/>
                    <a:pt x="24365" y="1874"/>
                    <a:pt x="28292" y="5279"/>
                  </a:cubicBezTo>
                </a:path>
                <a:path w="28293" h="21600" stroke="0" extrusionOk="0">
                  <a:moveTo>
                    <a:pt x="-1" y="5274"/>
                  </a:moveTo>
                  <a:cubicBezTo>
                    <a:pt x="3926" y="1872"/>
                    <a:pt x="8948" y="-1"/>
                    <a:pt x="14144" y="0"/>
                  </a:cubicBezTo>
                  <a:cubicBezTo>
                    <a:pt x="19341" y="0"/>
                    <a:pt x="24365" y="1874"/>
                    <a:pt x="28292" y="5279"/>
                  </a:cubicBezTo>
                  <a:lnTo>
                    <a:pt x="14144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 flipH="1">
              <a:off x="408" y="519"/>
              <a:ext cx="90" cy="1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 flipH="1">
              <a:off x="453" y="519"/>
              <a:ext cx="91" cy="1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 flipH="1">
              <a:off x="1132" y="519"/>
              <a:ext cx="91" cy="1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Line 18"/>
            <p:cNvSpPr>
              <a:spLocks noChangeShapeType="1"/>
            </p:cNvSpPr>
            <p:nvPr/>
          </p:nvSpPr>
          <p:spPr bwMode="auto">
            <a:xfrm flipH="1">
              <a:off x="1178" y="519"/>
              <a:ext cx="90" cy="1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1184" y="26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800" b="1">
                  <a:solidFill>
                    <a:srgbClr val="003366"/>
                  </a:solidFill>
                  <a:latin typeface="Century Schoolbook" pitchFamily="18" charset="0"/>
                </a:rPr>
                <a:t>验规</a:t>
              </a:r>
            </a:p>
          </p:txBody>
        </p:sp>
      </p:grp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571472" y="1357298"/>
            <a:ext cx="4105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检测光学镜头表面曲率是否合格</a:t>
            </a:r>
          </a:p>
        </p:txBody>
      </p:sp>
      <p:sp>
        <p:nvSpPr>
          <p:cNvPr id="23" name="Rectangle 59"/>
          <p:cNvSpPr>
            <a:spLocks noChangeArrowheads="1"/>
          </p:cNvSpPr>
          <p:nvPr/>
        </p:nvSpPr>
        <p:spPr bwMode="auto">
          <a:xfrm>
            <a:off x="1214414" y="0"/>
            <a:ext cx="342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牛顿环的应用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571472" y="2928934"/>
            <a:ext cx="45005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1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、 测量介质折射率</a:t>
            </a:r>
          </a:p>
        </p:txBody>
      </p:sp>
      <p:grpSp>
        <p:nvGrpSpPr>
          <p:cNvPr id="25" name="Group 3"/>
          <p:cNvGrpSpPr>
            <a:grpSpLocks noChangeAspect="1"/>
          </p:cNvGrpSpPr>
          <p:nvPr/>
        </p:nvGrpSpPr>
        <p:grpSpPr bwMode="auto">
          <a:xfrm>
            <a:off x="642910" y="4143380"/>
            <a:ext cx="4837112" cy="635000"/>
            <a:chOff x="0" y="0"/>
            <a:chExt cx="3047" cy="400"/>
          </a:xfrm>
        </p:grpSpPr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1440" y="0"/>
            <a:ext cx="1607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5" r:id="rId4" imgW="863542" imgH="241512" progId="Equation.3">
                    <p:embed/>
                  </p:oleObj>
                </mc:Choice>
                <mc:Fallback>
                  <p:oleObj r:id="rId4" imgW="863542" imgH="241512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0"/>
                          <a:ext cx="1607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5"/>
            <p:cNvGraphicFramePr>
              <a:graphicFrameLocks noChangeAspect="1"/>
            </p:cNvGraphicFramePr>
            <p:nvPr/>
          </p:nvGraphicFramePr>
          <p:xfrm>
            <a:off x="0" y="0"/>
            <a:ext cx="122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6" r:id="rId6" imgW="660430" imgH="241512" progId="Equation.3">
                    <p:embed/>
                  </p:oleObj>
                </mc:Choice>
                <mc:Fallback>
                  <p:oleObj r:id="rId6" imgW="660430" imgH="241512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229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8" grpId="0" autoUpdateAnimBg="0"/>
      <p:bldP spid="2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800" y="2667000"/>
            <a:ext cx="3581400" cy="3505200"/>
            <a:chOff x="0" y="0"/>
            <a:chExt cx="2256" cy="2208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56" cy="22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104" y="48"/>
              <a:ext cx="288" cy="336"/>
              <a:chOff x="0" y="0"/>
              <a:chExt cx="288" cy="336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2" name="AutoShape 6"/>
              <p:cNvSpPr>
                <a:spLocks noChangeArrowheads="1"/>
              </p:cNvSpPr>
              <p:nvPr/>
            </p:nvSpPr>
            <p:spPr bwMode="auto">
              <a:xfrm>
                <a:off x="0" y="240"/>
                <a:ext cx="288" cy="96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2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2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 flipV="1">
              <a:off x="240" y="816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240" y="1008"/>
              <a:ext cx="336" cy="14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 rot="18524705">
              <a:off x="1204" y="532"/>
              <a:ext cx="61" cy="821"/>
            </a:xfrm>
            <a:prstGeom prst="rect">
              <a:avLst/>
            </a:prstGeom>
            <a:solidFill>
              <a:srgbClr val="B8FCEF">
                <a:alpha val="50000"/>
              </a:srgb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1488" y="384"/>
              <a:ext cx="0" cy="1632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>
              <a:off x="1000" y="384"/>
              <a:ext cx="0" cy="1632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576" y="1152"/>
              <a:ext cx="912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0" y="825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S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>
              <a:off x="480" y="432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>
              <a:off x="994" y="1344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>
              <a:off x="1488" y="1344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>
              <a:off x="768" y="839"/>
              <a:ext cx="144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>
              <a:off x="768" y="1152"/>
              <a:ext cx="144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>
              <a:off x="1488" y="384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240" y="1008"/>
              <a:ext cx="100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768" y="1008"/>
              <a:ext cx="144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1248" y="384"/>
              <a:ext cx="0" cy="1584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1248" y="1344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0" name="AutoShape 24"/>
            <p:cNvSpPr>
              <a:spLocks noChangeArrowheads="1"/>
            </p:cNvSpPr>
            <p:nvPr/>
          </p:nvSpPr>
          <p:spPr bwMode="auto">
            <a:xfrm rot="5443312">
              <a:off x="1175" y="1462"/>
              <a:ext cx="144" cy="863"/>
            </a:xfrm>
            <a:prstGeom prst="moon">
              <a:avLst>
                <a:gd name="adj" fmla="val 87500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624" y="1920"/>
              <a:ext cx="1248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 flipH="1">
              <a:off x="576" y="1824"/>
              <a:ext cx="624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>
              <a:off x="768" y="1584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Line 28"/>
            <p:cNvSpPr>
              <a:spLocks noChangeShapeType="1"/>
            </p:cNvSpPr>
            <p:nvPr/>
          </p:nvSpPr>
          <p:spPr bwMode="auto">
            <a:xfrm flipV="1">
              <a:off x="768" y="1920"/>
              <a:ext cx="0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25" name="Object 29"/>
            <p:cNvGraphicFramePr>
              <a:graphicFrameLocks noChangeAspect="1"/>
            </p:cNvGraphicFramePr>
            <p:nvPr/>
          </p:nvGraphicFramePr>
          <p:xfrm>
            <a:off x="1644" y="1824"/>
            <a:ext cx="2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8" r:id="rId3" imgW="215936" imgH="317404" progId="Equation.3">
                    <p:embed/>
                  </p:oleObj>
                </mc:Choice>
                <mc:Fallback>
                  <p:oleObj r:id="rId3" imgW="215936" imgH="317404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1824"/>
                          <a:ext cx="22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6" name="Object 30"/>
            <p:cNvGraphicFramePr>
              <a:graphicFrameLocks noChangeAspect="1"/>
            </p:cNvGraphicFramePr>
            <p:nvPr/>
          </p:nvGraphicFramePr>
          <p:xfrm>
            <a:off x="1644" y="1584"/>
            <a:ext cx="2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9" r:id="rId5" imgW="241200" imgH="317160" progId="Equation.3">
                    <p:embed/>
                  </p:oleObj>
                </mc:Choice>
                <mc:Fallback>
                  <p:oleObj r:id="rId5" imgW="241200" imgH="31716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1584"/>
                          <a:ext cx="22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7" name="Object 31"/>
            <p:cNvGraphicFramePr>
              <a:graphicFrameLocks noChangeAspect="1"/>
            </p:cNvGraphicFramePr>
            <p:nvPr/>
          </p:nvGraphicFramePr>
          <p:xfrm>
            <a:off x="396" y="1728"/>
            <a:ext cx="2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0" r:id="rId7" imgW="127042" imgH="190404" progId="Equation.3">
                    <p:embed/>
                  </p:oleObj>
                </mc:Choice>
                <mc:Fallback>
                  <p:oleObj r:id="rId7" imgW="127042" imgH="190404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" y="1728"/>
                          <a:ext cx="22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8" name="Line 32"/>
            <p:cNvSpPr>
              <a:spLocks noChangeShapeType="1"/>
            </p:cNvSpPr>
            <p:nvPr/>
          </p:nvSpPr>
          <p:spPr bwMode="auto">
            <a:xfrm>
              <a:off x="576" y="841"/>
              <a:ext cx="432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9" name="Oval 33"/>
            <p:cNvSpPr>
              <a:spLocks noChangeArrowheads="1"/>
            </p:cNvSpPr>
            <p:nvPr/>
          </p:nvSpPr>
          <p:spPr bwMode="auto">
            <a:xfrm>
              <a:off x="528" y="720"/>
              <a:ext cx="144" cy="576"/>
            </a:xfrm>
            <a:prstGeom prst="ellipse">
              <a:avLst/>
            </a:prstGeom>
            <a:solidFill>
              <a:srgbClr val="00FF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0" name="Line 34"/>
            <p:cNvSpPr>
              <a:spLocks noChangeShapeType="1"/>
            </p:cNvSpPr>
            <p:nvPr/>
          </p:nvSpPr>
          <p:spPr bwMode="auto">
            <a:xfrm>
              <a:off x="1248" y="384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未知"/>
            <p:cNvSpPr>
              <a:spLocks/>
            </p:cNvSpPr>
            <p:nvPr/>
          </p:nvSpPr>
          <p:spPr bwMode="auto">
            <a:xfrm>
              <a:off x="994" y="384"/>
              <a:ext cx="1" cy="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4"/>
                </a:cxn>
              </a:cxnLst>
              <a:rect l="0" t="0" r="r" b="b"/>
              <a:pathLst>
                <a:path w="1" h="324">
                  <a:moveTo>
                    <a:pt x="0" y="0"/>
                  </a:moveTo>
                  <a:lnTo>
                    <a:pt x="0" y="324"/>
                  </a:lnTo>
                </a:path>
              </a:pathLst>
            </a:custGeom>
            <a:noFill/>
            <a:ln w="19050" cmpd="sng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457200" y="762000"/>
            <a:ext cx="8458200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itchFamily="18" charset="0"/>
              </a:rPr>
              <a:t>       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例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如图所示为测量油膜折射率的实验装置，在平面玻璃片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上放一油滴，并展开成圆形油膜，在波长        的单色光垂直入射</a:t>
            </a:r>
          </a:p>
        </p:txBody>
      </p:sp>
      <p:graphicFrame>
        <p:nvGraphicFramePr>
          <p:cNvPr id="2973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993514"/>
              </p:ext>
            </p:extLst>
          </p:nvPr>
        </p:nvGraphicFramePr>
        <p:xfrm>
          <a:off x="3641725" y="2069306"/>
          <a:ext cx="18573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r:id="rId9" imgW="760996" imgH="177809" progId="Equation.3">
                  <p:embed/>
                </p:oleObj>
              </mc:Choice>
              <mc:Fallback>
                <p:oleObj r:id="rId9" imgW="760996" imgH="17780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2069306"/>
                        <a:ext cx="185737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3641725" y="5653088"/>
            <a:ext cx="1006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1C1C1C"/>
                </a:solidFill>
                <a:latin typeface="Times New Roman" pitchFamily="18" charset="0"/>
              </a:rPr>
              <a:t>G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419600" y="2514600"/>
            <a:ext cx="4724400" cy="3638550"/>
            <a:chOff x="0" y="0"/>
            <a:chExt cx="2976" cy="2292"/>
          </a:xfrm>
        </p:grpSpPr>
        <p:graphicFrame>
          <p:nvGraphicFramePr>
            <p:cNvPr id="29736" name="Object 40"/>
            <p:cNvGraphicFramePr>
              <a:graphicFrameLocks noChangeAspect="1"/>
            </p:cNvGraphicFramePr>
            <p:nvPr/>
          </p:nvGraphicFramePr>
          <p:xfrm>
            <a:off x="672" y="1566"/>
            <a:ext cx="86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2" r:id="rId11" imgW="926613" imgH="317542" progId="Equation.3">
                    <p:embed/>
                  </p:oleObj>
                </mc:Choice>
                <mc:Fallback>
                  <p:oleObj r:id="rId11" imgW="926613" imgH="317542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566"/>
                          <a:ext cx="864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0" y="0"/>
              <a:ext cx="2976" cy="2292"/>
              <a:chOff x="0" y="0"/>
              <a:chExt cx="2976" cy="2292"/>
            </a:xfrm>
          </p:grpSpPr>
          <p:graphicFrame>
            <p:nvGraphicFramePr>
              <p:cNvPr id="29738" name="Object 42"/>
              <p:cNvGraphicFramePr>
                <a:graphicFrameLocks noChangeAspect="1"/>
              </p:cNvGraphicFramePr>
              <p:nvPr/>
            </p:nvGraphicFramePr>
            <p:xfrm>
              <a:off x="384" y="1210"/>
              <a:ext cx="91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03" r:id="rId13" imgW="901235" imgH="317542" progId="Equation.3">
                      <p:embed/>
                    </p:oleObj>
                  </mc:Choice>
                  <mc:Fallback>
                    <p:oleObj r:id="rId13" imgW="901235" imgH="317542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1210"/>
                            <a:ext cx="91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39" name="Text Box 4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976" cy="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3200" b="1" dirty="0">
                    <a:latin typeface="宋体" pitchFamily="2" charset="-122"/>
                    <a:ea typeface="宋体" pitchFamily="2" charset="-122"/>
                  </a:rPr>
                  <a:t>下，从反射光中可观察到油膜所形成的干涉条纹．已知玻璃的折射率为         ，油膜的折射率        ，问：当油膜中心最高点与玻璃</a:t>
                </a:r>
              </a:p>
            </p:txBody>
          </p:sp>
        </p:grpSp>
      </p:grpSp>
    </p:spTree>
  </p:cSld>
  <p:clrMapOvr>
    <a:masterClrMapping/>
  </p:clrMapOvr>
  <p:transition spd="med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11188" y="3716338"/>
            <a:ext cx="79930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Century Schoolbook" pitchFamily="18" charset="0"/>
              </a:rPr>
              <a:t>     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由于单色光在劈尖上下两个表面反射后形成 </a:t>
            </a:r>
            <a:r>
              <a:rPr lang="en-US" altLang="zh-CN" sz="28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、 </a:t>
            </a:r>
            <a:r>
              <a:rPr lang="en-US" altLang="zh-CN" sz="28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两束反射光。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的光程差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5288" y="1143000"/>
            <a:ext cx="4419600" cy="2362200"/>
            <a:chOff x="0" y="0"/>
            <a:chExt cx="2784" cy="1488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784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84" y="960"/>
              <a:ext cx="2016" cy="288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 rot="21283317">
              <a:off x="361" y="576"/>
              <a:ext cx="2016" cy="288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" name="Oval 8"/>
            <p:cNvSpPr>
              <a:spLocks noChangeArrowheads="1"/>
            </p:cNvSpPr>
            <p:nvPr/>
          </p:nvSpPr>
          <p:spPr bwMode="auto">
            <a:xfrm>
              <a:off x="2208" y="768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56078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5" name="Object 9"/>
            <p:cNvGraphicFramePr>
              <a:graphicFrameLocks noChangeAspect="1"/>
            </p:cNvGraphicFramePr>
            <p:nvPr/>
          </p:nvGraphicFramePr>
          <p:xfrm>
            <a:off x="528" y="576"/>
            <a:ext cx="29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r:id="rId3" imgW="215936" imgH="317404" progId="Equation.3">
                    <p:embed/>
                  </p:oleObj>
                </mc:Choice>
                <mc:Fallback>
                  <p:oleObj r:id="rId3" imgW="215936" imgH="317404" progId="Equation.3">
                    <p:embed/>
                    <p:pic>
                      <p:nvPicPr>
                        <p:cNvPr id="0" name="Picture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576"/>
                          <a:ext cx="296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10"/>
            <p:cNvGraphicFramePr>
              <a:graphicFrameLocks noChangeAspect="1"/>
            </p:cNvGraphicFramePr>
            <p:nvPr/>
          </p:nvGraphicFramePr>
          <p:xfrm>
            <a:off x="528" y="912"/>
            <a:ext cx="29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r:id="rId5" imgW="215936" imgH="317404" progId="Equation.3">
                    <p:embed/>
                  </p:oleObj>
                </mc:Choice>
                <mc:Fallback>
                  <p:oleObj r:id="rId5" imgW="215936" imgH="317404" progId="Equation.3">
                    <p:embed/>
                    <p:pic>
                      <p:nvPicPr>
                        <p:cNvPr id="0" name="Picture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912"/>
                          <a:ext cx="296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748088" y="1371600"/>
            <a:ext cx="457200" cy="457200"/>
            <a:chOff x="0" y="0"/>
            <a:chExt cx="288" cy="288"/>
          </a:xfrm>
        </p:grpSpPr>
        <p:sp>
          <p:nvSpPr>
            <p:cNvPr id="4108" name="AutoShape 12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wedgeRectCallout">
              <a:avLst>
                <a:gd name="adj1" fmla="val -51042"/>
                <a:gd name="adj2" fmla="val 211111"/>
              </a:avLst>
            </a:prstGeom>
            <a:gradFill rotWithShape="0">
              <a:gsLst>
                <a:gs pos="0">
                  <a:srgbClr val="FCDCED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CC00CC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4109" name="Object 13"/>
            <p:cNvGraphicFramePr>
              <a:graphicFrameLocks noChangeAspect="1"/>
            </p:cNvGraphicFramePr>
            <p:nvPr/>
          </p:nvGraphicFramePr>
          <p:xfrm>
            <a:off x="48" y="47"/>
            <a:ext cx="24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r:id="rId6" imgW="177809" imgH="190487" progId="Equation.3">
                    <p:embed/>
                  </p:oleObj>
                </mc:Choice>
                <mc:Fallback>
                  <p:oleObj r:id="rId6" imgW="177809" imgH="190487" progId="Equation.3">
                    <p:embed/>
                    <p:pic>
                      <p:nvPicPr>
                        <p:cNvPr id="0" name="Picture 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47"/>
                          <a:ext cx="240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D9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2376488" y="1295400"/>
            <a:ext cx="0" cy="137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V="1">
            <a:off x="2528888" y="1371600"/>
            <a:ext cx="0" cy="11430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 flipV="1">
            <a:off x="2681288" y="1371600"/>
            <a:ext cx="0" cy="12954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376488" y="2133600"/>
            <a:ext cx="1162050" cy="914400"/>
            <a:chOff x="0" y="0"/>
            <a:chExt cx="732" cy="576"/>
          </a:xfrm>
        </p:grpSpPr>
        <p:sp>
          <p:nvSpPr>
            <p:cNvPr id="4114" name="Line 18"/>
            <p:cNvSpPr>
              <a:spLocks noChangeShapeType="1"/>
            </p:cNvSpPr>
            <p:nvPr/>
          </p:nvSpPr>
          <p:spPr bwMode="auto">
            <a:xfrm>
              <a:off x="0" y="240"/>
              <a:ext cx="720" cy="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>
              <a:off x="528" y="0"/>
              <a:ext cx="0" cy="24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Line 20"/>
            <p:cNvSpPr>
              <a:spLocks noChangeShapeType="1"/>
            </p:cNvSpPr>
            <p:nvPr/>
          </p:nvSpPr>
          <p:spPr bwMode="auto">
            <a:xfrm>
              <a:off x="528" y="336"/>
              <a:ext cx="0" cy="24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triangle" w="sm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7" name="Object 21"/>
            <p:cNvGraphicFramePr>
              <a:graphicFrameLocks noChangeAspect="1"/>
            </p:cNvGraphicFramePr>
            <p:nvPr/>
          </p:nvGraphicFramePr>
          <p:xfrm>
            <a:off x="528" y="288"/>
            <a:ext cx="2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r:id="rId8" imgW="190440" imgH="253800" progId="Equation.3">
                    <p:embed/>
                  </p:oleObj>
                </mc:Choice>
                <mc:Fallback>
                  <p:oleObj r:id="rId8" imgW="190440" imgH="253800" progId="Equation.3">
                    <p:embed/>
                    <p:pic>
                      <p:nvPicPr>
                        <p:cNvPr id="0" name="Picture 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88"/>
                          <a:ext cx="20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6913563" y="1366838"/>
            <a:ext cx="1587" cy="990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 flipH="1">
            <a:off x="6924675" y="1658938"/>
            <a:ext cx="0" cy="685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med" len="sm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 flipH="1">
            <a:off x="6907213" y="1430338"/>
            <a:ext cx="0" cy="914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med" len="sm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6980238" y="1201738"/>
            <a:ext cx="38417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just"/>
            <a:r>
              <a:rPr lang="zh-CN" altLang="en-US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</a:t>
            </a:r>
            <a:endParaRPr lang="zh-CN" altLang="en-US" b="1" i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6910388" y="2344738"/>
            <a:ext cx="1587" cy="3825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>
            <a:off x="6907213" y="2420938"/>
            <a:ext cx="0" cy="304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>
            <a:off x="6935788" y="2395538"/>
            <a:ext cx="101600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25" name="Line 29"/>
          <p:cNvSpPr>
            <a:spLocks noChangeShapeType="1"/>
          </p:cNvSpPr>
          <p:nvPr/>
        </p:nvSpPr>
        <p:spPr bwMode="auto">
          <a:xfrm flipH="1">
            <a:off x="7593013" y="2365375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sm"/>
            <a:tailEnd type="triangle" w="med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7821613" y="2398713"/>
            <a:ext cx="447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just"/>
            <a:r>
              <a:rPr lang="en-US" altLang="zh-CN" b="1" i="1">
                <a:latin typeface="Times New Roman" pitchFamily="18" charset="0"/>
              </a:rPr>
              <a:t>d</a:t>
            </a:r>
            <a:endParaRPr lang="en-US" altLang="zh-CN" b="1">
              <a:latin typeface="Times New Roman" pitchFamily="18" charset="0"/>
            </a:endParaRP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926013" y="2192338"/>
            <a:ext cx="3001962" cy="619125"/>
            <a:chOff x="0" y="0"/>
            <a:chExt cx="1891" cy="390"/>
          </a:xfrm>
        </p:grpSpPr>
        <p:sp>
          <p:nvSpPr>
            <p:cNvPr id="4128" name="Line 32"/>
            <p:cNvSpPr>
              <a:spLocks noChangeShapeType="1"/>
            </p:cNvSpPr>
            <p:nvPr/>
          </p:nvSpPr>
          <p:spPr bwMode="auto">
            <a:xfrm>
              <a:off x="0" y="336"/>
              <a:ext cx="189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Line 33"/>
            <p:cNvSpPr>
              <a:spLocks noChangeShapeType="1"/>
            </p:cNvSpPr>
            <p:nvPr/>
          </p:nvSpPr>
          <p:spPr bwMode="auto">
            <a:xfrm flipV="1">
              <a:off x="0" y="0"/>
              <a:ext cx="1877" cy="3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Arc 34"/>
            <p:cNvSpPr>
              <a:spLocks/>
            </p:cNvSpPr>
            <p:nvPr/>
          </p:nvSpPr>
          <p:spPr bwMode="auto">
            <a:xfrm>
              <a:off x="460" y="248"/>
              <a:ext cx="64" cy="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Rectangle 35"/>
            <p:cNvSpPr>
              <a:spLocks noChangeArrowheads="1"/>
            </p:cNvSpPr>
            <p:nvPr/>
          </p:nvSpPr>
          <p:spPr bwMode="auto">
            <a:xfrm>
              <a:off x="556" y="197"/>
              <a:ext cx="230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lang="zh-CN" altLang="en-US" b="1" i="1">
                  <a:latin typeface="Times New Roman" pitchFamily="18" charset="0"/>
                  <a:sym typeface="Symbol" pitchFamily="18" charset="2"/>
                </a:rPr>
                <a:t></a:t>
              </a:r>
              <a:endParaRPr lang="zh-CN" altLang="en-US" b="1">
                <a:latin typeface="Times New Roman" pitchFamily="18" charset="0"/>
              </a:endParaRPr>
            </a:p>
          </p:txBody>
        </p:sp>
      </p:grpSp>
      <p:sp>
        <p:nvSpPr>
          <p:cNvPr id="4132" name="Rectangle 36"/>
          <p:cNvSpPr>
            <a:spLocks noChangeArrowheads="1"/>
          </p:cNvSpPr>
          <p:nvPr/>
        </p:nvSpPr>
        <p:spPr bwMode="auto">
          <a:xfrm>
            <a:off x="6297613" y="2074863"/>
            <a:ext cx="5524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just"/>
            <a:r>
              <a:rPr lang="en-US" altLang="zh-CN" b="1" i="1">
                <a:solidFill>
                  <a:srgbClr val="FF00FF"/>
                </a:solidFill>
                <a:latin typeface="Times New Roman" pitchFamily="18" charset="0"/>
              </a:rPr>
              <a:t>n</a:t>
            </a:r>
            <a:r>
              <a:rPr lang="en-US" altLang="zh-CN" b="1" i="1" baseline="-25000">
                <a:solidFill>
                  <a:srgbClr val="FF00FF"/>
                </a:solidFill>
                <a:latin typeface="Times New Roman" pitchFamily="18" charset="0"/>
              </a:rPr>
              <a:t>1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4133" name="Rectangle 37"/>
          <p:cNvSpPr>
            <a:spLocks noChangeArrowheads="1"/>
          </p:cNvSpPr>
          <p:nvPr/>
        </p:nvSpPr>
        <p:spPr bwMode="auto">
          <a:xfrm>
            <a:off x="6345238" y="2774950"/>
            <a:ext cx="527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just"/>
            <a:r>
              <a:rPr lang="en-US" altLang="zh-CN" b="1" i="1">
                <a:solidFill>
                  <a:srgbClr val="FF00FF"/>
                </a:solidFill>
                <a:latin typeface="Times New Roman" pitchFamily="18" charset="0"/>
              </a:rPr>
              <a:t>n</a:t>
            </a:r>
            <a:r>
              <a:rPr lang="en-US" altLang="zh-CN" b="1" baseline="-25000">
                <a:solidFill>
                  <a:srgbClr val="FF00FF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b="1" baseline="-25000">
              <a:latin typeface="Times New Roman" pitchFamily="18" charset="0"/>
            </a:endParaRPr>
          </a:p>
        </p:txBody>
      </p:sp>
      <p:sp>
        <p:nvSpPr>
          <p:cNvPr id="4134" name="Rectangle 38"/>
          <p:cNvSpPr>
            <a:spLocks noChangeArrowheads="1"/>
          </p:cNvSpPr>
          <p:nvPr/>
        </p:nvSpPr>
        <p:spPr bwMode="auto">
          <a:xfrm>
            <a:off x="6307138" y="2446338"/>
            <a:ext cx="4476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just"/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endParaRPr lang="en-US" altLang="zh-CN" b="1" i="1">
              <a:latin typeface="Times New Roman" pitchFamily="18" charset="0"/>
            </a:endParaRPr>
          </a:p>
        </p:txBody>
      </p:sp>
      <p:sp>
        <p:nvSpPr>
          <p:cNvPr id="4135" name="Rectangle 39"/>
          <p:cNvSpPr>
            <a:spLocks noChangeArrowheads="1"/>
          </p:cNvSpPr>
          <p:nvPr/>
        </p:nvSpPr>
        <p:spPr bwMode="auto">
          <a:xfrm>
            <a:off x="6846888" y="2039938"/>
            <a:ext cx="406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just"/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·</a:t>
            </a:r>
            <a:endParaRPr lang="en-US" altLang="zh-CN" sz="3600" b="1">
              <a:latin typeface="Times New Roman" pitchFamily="18" charset="0"/>
            </a:endParaRPr>
          </a:p>
        </p:txBody>
      </p:sp>
      <p:sp>
        <p:nvSpPr>
          <p:cNvPr id="4136" name="Rectangle 40"/>
          <p:cNvSpPr>
            <a:spLocks noChangeArrowheads="1"/>
          </p:cNvSpPr>
          <p:nvPr/>
        </p:nvSpPr>
        <p:spPr bwMode="auto">
          <a:xfrm>
            <a:off x="6994525" y="2087563"/>
            <a:ext cx="3651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just"/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4137" name="Rectangle 41"/>
          <p:cNvSpPr>
            <a:spLocks noChangeArrowheads="1"/>
          </p:cNvSpPr>
          <p:nvPr/>
        </p:nvSpPr>
        <p:spPr bwMode="auto">
          <a:xfrm>
            <a:off x="5840413" y="1658938"/>
            <a:ext cx="1198562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just"/>
            <a:r>
              <a:rPr lang="zh-CN" altLang="en-US" b="1">
                <a:solidFill>
                  <a:srgbClr val="0000FF"/>
                </a:solidFill>
                <a:latin typeface="Times New Roman" pitchFamily="18" charset="0"/>
              </a:rPr>
              <a:t>反射光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2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4138" name="Rectangle 42"/>
          <p:cNvSpPr>
            <a:spLocks noChangeArrowheads="1"/>
          </p:cNvSpPr>
          <p:nvPr/>
        </p:nvSpPr>
        <p:spPr bwMode="auto">
          <a:xfrm>
            <a:off x="7059613" y="1735138"/>
            <a:ext cx="1141412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just"/>
            <a:r>
              <a:rPr lang="zh-CN" altLang="en-US" b="1">
                <a:solidFill>
                  <a:srgbClr val="0000FF"/>
                </a:solidFill>
                <a:latin typeface="Times New Roman" pitchFamily="18" charset="0"/>
              </a:rPr>
              <a:t>反射光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1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4139" name="Rectangle 43"/>
          <p:cNvSpPr>
            <a:spLocks noChangeArrowheads="1"/>
          </p:cNvSpPr>
          <p:nvPr/>
        </p:nvSpPr>
        <p:spPr bwMode="auto">
          <a:xfrm>
            <a:off x="7296150" y="1125538"/>
            <a:ext cx="16684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just"/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入射光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单色平行光垂直入射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  <a:p>
            <a:pPr algn="just"/>
            <a:endParaRPr lang="zh-CN" altLang="en-US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6675438" y="2787650"/>
            <a:ext cx="1541462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just"/>
            <a:r>
              <a:rPr lang="en-US" altLang="zh-CN" b="1">
                <a:latin typeface="Times New Roman" pitchFamily="18" charset="0"/>
              </a:rPr>
              <a:t>(</a:t>
            </a:r>
            <a:r>
              <a:rPr lang="zh-CN" altLang="en-US" b="1">
                <a:latin typeface="Times New Roman" pitchFamily="18" charset="0"/>
              </a:rPr>
              <a:t>设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b="1">
                <a:solidFill>
                  <a:srgbClr val="800080"/>
                </a:solidFill>
                <a:latin typeface="Times New Roman" pitchFamily="18" charset="0"/>
              </a:rPr>
              <a:t> &lt;</a:t>
            </a:r>
            <a:r>
              <a:rPr lang="en-US" altLang="zh-CN" b="1">
                <a:solidFill>
                  <a:srgbClr val="FF00FF"/>
                </a:solidFill>
                <a:latin typeface="Times New Roman" pitchFamily="18" charset="0"/>
              </a:rPr>
              <a:t> </a:t>
            </a:r>
            <a:r>
              <a:rPr lang="en-US" altLang="zh-CN" b="1" i="1">
                <a:solidFill>
                  <a:srgbClr val="FF00FF"/>
                </a:solidFill>
                <a:latin typeface="Times New Roman" pitchFamily="18" charset="0"/>
              </a:rPr>
              <a:t>n</a:t>
            </a:r>
            <a:r>
              <a:rPr lang="en-US" altLang="zh-CN" b="1" baseline="-25000">
                <a:solidFill>
                  <a:srgbClr val="FF00FF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b="1">
                <a:solidFill>
                  <a:srgbClr val="FF00FF"/>
                </a:solidFill>
                <a:latin typeface="Times New Roman" pitchFamily="18" charset="0"/>
              </a:rPr>
              <a:t> </a:t>
            </a:r>
            <a:r>
              <a:rPr lang="en-US" altLang="zh-CN" b="1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4141" name="Object 45"/>
          <p:cNvGraphicFramePr>
            <a:graphicFrameLocks noChangeAspect="1"/>
          </p:cNvGraphicFramePr>
          <p:nvPr/>
        </p:nvGraphicFramePr>
        <p:xfrm>
          <a:off x="2339752" y="4725144"/>
          <a:ext cx="3232643" cy="150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公式" r:id="rId10" imgW="698400" imgH="342720" progId="Equation.3">
                  <p:embed/>
                </p:oleObj>
              </mc:Choice>
              <mc:Fallback>
                <p:oleObj name="公式" r:id="rId10" imgW="698400" imgH="342720" progId="Equation.3">
                  <p:embed/>
                  <p:pic>
                    <p:nvPicPr>
                      <p:cNvPr id="0" name="Picture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725144"/>
                        <a:ext cx="3232643" cy="150019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1071538" y="142852"/>
            <a:ext cx="297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劈 尖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8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75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110" grpId="0" animBg="1"/>
      <p:bldP spid="4111" grpId="0" animBg="1"/>
      <p:bldP spid="4112" grpId="0" animBg="1"/>
      <p:bldP spid="4118" grpId="0" animBg="1"/>
      <p:bldP spid="4119" grpId="0" animBg="1"/>
      <p:bldP spid="4120" grpId="0" animBg="1"/>
      <p:bldP spid="4121" grpId="0" autoUpdateAnimBg="0"/>
      <p:bldP spid="4122" grpId="0" animBg="1"/>
      <p:bldP spid="4123" grpId="0" animBg="1"/>
      <p:bldP spid="4124" grpId="0" animBg="1"/>
      <p:bldP spid="4125" grpId="0" animBg="1"/>
      <p:bldP spid="4126" grpId="0" autoUpdateAnimBg="0"/>
      <p:bldP spid="4132" grpId="0" autoUpdateAnimBg="0"/>
      <p:bldP spid="4133" grpId="0" autoUpdateAnimBg="0"/>
      <p:bldP spid="4134" grpId="0" autoUpdateAnimBg="0"/>
      <p:bldP spid="4135" grpId="0" autoUpdateAnimBg="0"/>
      <p:bldP spid="4136" grpId="0" autoUpdateAnimBg="0"/>
      <p:bldP spid="4137" grpId="0" autoUpdateAnimBg="0"/>
      <p:bldP spid="4138" grpId="0" autoUpdateAnimBg="0"/>
      <p:bldP spid="4139" grpId="0" autoUpdateAnimBg="0"/>
      <p:bldP spid="414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800" y="2667000"/>
            <a:ext cx="3581400" cy="3505200"/>
            <a:chOff x="0" y="0"/>
            <a:chExt cx="2256" cy="2208"/>
          </a:xfrm>
        </p:grpSpPr>
        <p:sp>
          <p:nvSpPr>
            <p:cNvPr id="307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56" cy="22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104" y="48"/>
              <a:ext cx="288" cy="336"/>
              <a:chOff x="0" y="0"/>
              <a:chExt cx="288" cy="336"/>
            </a:xfrm>
          </p:grpSpPr>
          <p:sp>
            <p:nvSpPr>
              <p:cNvPr id="3072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26" name="AutoShape 6"/>
              <p:cNvSpPr>
                <a:spLocks noChangeArrowheads="1"/>
              </p:cNvSpPr>
              <p:nvPr/>
            </p:nvSpPr>
            <p:spPr bwMode="auto">
              <a:xfrm>
                <a:off x="0" y="240"/>
                <a:ext cx="288" cy="96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2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2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 flipV="1">
              <a:off x="240" y="816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240" y="1008"/>
              <a:ext cx="336" cy="14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rot="18524705">
              <a:off x="1204" y="532"/>
              <a:ext cx="61" cy="821"/>
            </a:xfrm>
            <a:prstGeom prst="rect">
              <a:avLst/>
            </a:prstGeom>
            <a:solidFill>
              <a:srgbClr val="B8FCEF">
                <a:alpha val="50000"/>
              </a:srgb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1488" y="384"/>
              <a:ext cx="0" cy="1632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1000" y="384"/>
              <a:ext cx="0" cy="1632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576" y="1152"/>
              <a:ext cx="912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3" name="Text Box 13"/>
            <p:cNvSpPr txBox="1">
              <a:spLocks noChangeArrowheads="1"/>
            </p:cNvSpPr>
            <p:nvPr/>
          </p:nvSpPr>
          <p:spPr bwMode="auto">
            <a:xfrm>
              <a:off x="0" y="825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S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480" y="432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994" y="1344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1488" y="1344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768" y="839"/>
              <a:ext cx="144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768" y="1152"/>
              <a:ext cx="144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>
              <a:off x="1488" y="384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240" y="1008"/>
              <a:ext cx="100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>
              <a:off x="768" y="1008"/>
              <a:ext cx="144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1248" y="384"/>
              <a:ext cx="0" cy="1584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1248" y="1344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4" name="AutoShape 24"/>
            <p:cNvSpPr>
              <a:spLocks noChangeArrowheads="1"/>
            </p:cNvSpPr>
            <p:nvPr/>
          </p:nvSpPr>
          <p:spPr bwMode="auto">
            <a:xfrm rot="5443312">
              <a:off x="1175" y="1462"/>
              <a:ext cx="144" cy="863"/>
            </a:xfrm>
            <a:prstGeom prst="moon">
              <a:avLst>
                <a:gd name="adj" fmla="val 87500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624" y="1920"/>
              <a:ext cx="1248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 flipH="1">
              <a:off x="576" y="1824"/>
              <a:ext cx="624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768" y="1584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8" name="Line 28"/>
            <p:cNvSpPr>
              <a:spLocks noChangeShapeType="1"/>
            </p:cNvSpPr>
            <p:nvPr/>
          </p:nvSpPr>
          <p:spPr bwMode="auto">
            <a:xfrm flipV="1">
              <a:off x="768" y="1920"/>
              <a:ext cx="0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49" name="Object 29"/>
            <p:cNvGraphicFramePr>
              <a:graphicFrameLocks noChangeAspect="1"/>
            </p:cNvGraphicFramePr>
            <p:nvPr/>
          </p:nvGraphicFramePr>
          <p:xfrm>
            <a:off x="1644" y="1824"/>
            <a:ext cx="2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6" r:id="rId3" imgW="215936" imgH="317404" progId="Equation.3">
                    <p:embed/>
                  </p:oleObj>
                </mc:Choice>
                <mc:Fallback>
                  <p:oleObj r:id="rId3" imgW="215936" imgH="317404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1824"/>
                          <a:ext cx="22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0" name="Object 30"/>
            <p:cNvGraphicFramePr>
              <a:graphicFrameLocks noChangeAspect="1"/>
            </p:cNvGraphicFramePr>
            <p:nvPr/>
          </p:nvGraphicFramePr>
          <p:xfrm>
            <a:off x="1644" y="1584"/>
            <a:ext cx="2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7" r:id="rId5" imgW="241200" imgH="317160" progId="Equation.3">
                    <p:embed/>
                  </p:oleObj>
                </mc:Choice>
                <mc:Fallback>
                  <p:oleObj r:id="rId5" imgW="241200" imgH="31716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1584"/>
                          <a:ext cx="22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1" name="Object 31"/>
            <p:cNvGraphicFramePr>
              <a:graphicFrameLocks noChangeAspect="1"/>
            </p:cNvGraphicFramePr>
            <p:nvPr/>
          </p:nvGraphicFramePr>
          <p:xfrm>
            <a:off x="396" y="1728"/>
            <a:ext cx="2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8" r:id="rId7" imgW="127042" imgH="190404" progId="Equation.3">
                    <p:embed/>
                  </p:oleObj>
                </mc:Choice>
                <mc:Fallback>
                  <p:oleObj r:id="rId7" imgW="127042" imgH="190404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" y="1728"/>
                          <a:ext cx="22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2" name="Line 32"/>
            <p:cNvSpPr>
              <a:spLocks noChangeShapeType="1"/>
            </p:cNvSpPr>
            <p:nvPr/>
          </p:nvSpPr>
          <p:spPr bwMode="auto">
            <a:xfrm>
              <a:off x="576" y="841"/>
              <a:ext cx="432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3" name="Oval 33"/>
            <p:cNvSpPr>
              <a:spLocks noChangeArrowheads="1"/>
            </p:cNvSpPr>
            <p:nvPr/>
          </p:nvSpPr>
          <p:spPr bwMode="auto">
            <a:xfrm>
              <a:off x="528" y="720"/>
              <a:ext cx="144" cy="576"/>
            </a:xfrm>
            <a:prstGeom prst="ellipse">
              <a:avLst/>
            </a:prstGeom>
            <a:solidFill>
              <a:srgbClr val="00FF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1248" y="384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未知"/>
            <p:cNvSpPr>
              <a:spLocks/>
            </p:cNvSpPr>
            <p:nvPr/>
          </p:nvSpPr>
          <p:spPr bwMode="auto">
            <a:xfrm>
              <a:off x="994" y="384"/>
              <a:ext cx="1" cy="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4"/>
                </a:cxn>
              </a:cxnLst>
              <a:rect l="0" t="0" r="r" b="b"/>
              <a:pathLst>
                <a:path w="1" h="324">
                  <a:moveTo>
                    <a:pt x="0" y="0"/>
                  </a:moveTo>
                  <a:lnTo>
                    <a:pt x="0" y="324"/>
                  </a:lnTo>
                </a:path>
              </a:pathLst>
            </a:custGeom>
            <a:noFill/>
            <a:ln w="19050" cmpd="sng">
              <a:solidFill>
                <a:srgbClr val="FF66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838200" y="685800"/>
            <a:ext cx="8001000" cy="1844675"/>
            <a:chOff x="0" y="0"/>
            <a:chExt cx="5040" cy="1162"/>
          </a:xfrm>
        </p:grpSpPr>
        <p:graphicFrame>
          <p:nvGraphicFramePr>
            <p:cNvPr id="30757" name="Object 37"/>
            <p:cNvGraphicFramePr>
              <a:graphicFrameLocks noChangeAspect="1"/>
            </p:cNvGraphicFramePr>
            <p:nvPr/>
          </p:nvGraphicFramePr>
          <p:xfrm>
            <a:off x="1968" y="48"/>
            <a:ext cx="158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9" r:id="rId9" imgW="977369" imgH="203341" progId="Equation.3">
                    <p:embed/>
                  </p:oleObj>
                </mc:Choice>
                <mc:Fallback>
                  <p:oleObj r:id="rId9" imgW="977369" imgH="203341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48"/>
                          <a:ext cx="1584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8" name="Rectangle 38"/>
            <p:cNvSpPr>
              <a:spLocks noChangeArrowheads="1"/>
            </p:cNvSpPr>
            <p:nvPr/>
          </p:nvSpPr>
          <p:spPr bwMode="auto">
            <a:xfrm>
              <a:off x="0" y="0"/>
              <a:ext cx="5040" cy="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200" b="1" dirty="0">
                  <a:latin typeface="宋体" pitchFamily="2" charset="-122"/>
                  <a:ea typeface="宋体" pitchFamily="2" charset="-122"/>
                </a:rPr>
                <a:t>片的上表面相距              时，干涉条纹是如何分布的？可看到几条明纹？明纹所在处的油膜厚度为多少 </a:t>
              </a:r>
              <a:r>
                <a:rPr lang="en-US" altLang="zh-CN" sz="3200" b="1" dirty="0">
                  <a:latin typeface="宋体" pitchFamily="2" charset="-122"/>
                  <a:ea typeface="宋体" pitchFamily="2" charset="-122"/>
                </a:rPr>
                <a:t>?</a:t>
              </a:r>
            </a:p>
          </p:txBody>
        </p:sp>
      </p:grp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3641725" y="5653088"/>
            <a:ext cx="1006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1C1C1C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4343400" y="2743200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解</a:t>
            </a:r>
            <a:r>
              <a:rPr lang="zh-CN" altLang="en-US" sz="3200" b="1" dirty="0">
                <a:latin typeface="Times New Roman" pitchFamily="18" charset="0"/>
              </a:rPr>
              <a:t> 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条纹为同心圆</a:t>
            </a: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572000" y="3538538"/>
            <a:ext cx="4572000" cy="2535237"/>
            <a:chOff x="0" y="0"/>
            <a:chExt cx="2880" cy="1597"/>
          </a:xfrm>
        </p:grpSpPr>
        <p:graphicFrame>
          <p:nvGraphicFramePr>
            <p:cNvPr id="30762" name="Object 42"/>
            <p:cNvGraphicFramePr>
              <a:graphicFrameLocks noChangeAspect="1"/>
            </p:cNvGraphicFramePr>
            <p:nvPr/>
          </p:nvGraphicFramePr>
          <p:xfrm>
            <a:off x="26" y="0"/>
            <a:ext cx="2011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0" r:id="rId11" imgW="965517" imgH="228917" progId="Equation.3">
                    <p:embed/>
                  </p:oleObj>
                </mc:Choice>
                <mc:Fallback>
                  <p:oleObj r:id="rId11" imgW="965517" imgH="228917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" y="0"/>
                          <a:ext cx="2011" cy="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43"/>
            <p:cNvGrpSpPr>
              <a:grpSpLocks/>
            </p:cNvGrpSpPr>
            <p:nvPr/>
          </p:nvGrpSpPr>
          <p:grpSpPr bwMode="auto">
            <a:xfrm>
              <a:off x="0" y="75"/>
              <a:ext cx="2880" cy="1522"/>
              <a:chOff x="0" y="0"/>
              <a:chExt cx="2880" cy="1522"/>
            </a:xfrm>
          </p:grpSpPr>
          <p:graphicFrame>
            <p:nvGraphicFramePr>
              <p:cNvPr id="30764" name="Object 44"/>
              <p:cNvGraphicFramePr>
                <a:graphicFrameLocks noChangeAspect="1"/>
              </p:cNvGraphicFramePr>
              <p:nvPr/>
            </p:nvGraphicFramePr>
            <p:xfrm>
              <a:off x="0" y="348"/>
              <a:ext cx="1366" cy="7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31" r:id="rId13" imgW="685819" imgH="431930" progId="Equation.3">
                      <p:embed/>
                    </p:oleObj>
                  </mc:Choice>
                  <mc:Fallback>
                    <p:oleObj r:id="rId13" imgW="685819" imgH="431930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348"/>
                            <a:ext cx="1366" cy="7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65" name="Object 45"/>
              <p:cNvGraphicFramePr>
                <a:graphicFrameLocks noChangeAspect="1"/>
              </p:cNvGraphicFramePr>
              <p:nvPr/>
            </p:nvGraphicFramePr>
            <p:xfrm>
              <a:off x="24" y="1140"/>
              <a:ext cx="1506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32" r:id="rId15" imgW="736278" imgH="203341" progId="Equation.3">
                      <p:embed/>
                    </p:oleObj>
                  </mc:Choice>
                  <mc:Fallback>
                    <p:oleObj r:id="rId15" imgW="736278" imgH="203341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" y="1140"/>
                            <a:ext cx="1506" cy="3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66" name="Text Box 46"/>
              <p:cNvSpPr txBox="1">
                <a:spLocks noChangeArrowheads="1"/>
              </p:cNvSpPr>
              <p:nvPr/>
            </p:nvSpPr>
            <p:spPr bwMode="auto">
              <a:xfrm>
                <a:off x="2068" y="0"/>
                <a:ext cx="8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明纹</a:t>
                </a:r>
              </a:p>
            </p:txBody>
          </p:sp>
        </p:grpSp>
      </p:grpSp>
    </p:spTree>
  </p:cSld>
  <p:clrMapOvr>
    <a:masterClrMapping/>
  </p:clrMapOvr>
  <p:transition spd="med">
    <p:pull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67200" y="1066800"/>
            <a:ext cx="2143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油膜边缘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6096000" y="1143000"/>
          <a:ext cx="21732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r:id="rId3" imgW="850848" imgH="228818" progId="Equation.3">
                  <p:embed/>
                </p:oleObj>
              </mc:Choice>
              <mc:Fallback>
                <p:oleObj r:id="rId3" imgW="850848" imgH="228818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143000"/>
                        <a:ext cx="21732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1295400"/>
            <a:ext cx="3581400" cy="4800600"/>
            <a:chOff x="0" y="0"/>
            <a:chExt cx="2256" cy="302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2256" cy="3024"/>
              <a:chOff x="0" y="0"/>
              <a:chExt cx="2256" cy="3024"/>
            </a:xfrm>
          </p:grpSpPr>
          <p:sp>
            <p:nvSpPr>
              <p:cNvPr id="31750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56" cy="30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432" y="747"/>
                <a:ext cx="1392" cy="768"/>
                <a:chOff x="0" y="0"/>
                <a:chExt cx="1392" cy="768"/>
              </a:xfrm>
            </p:grpSpPr>
            <p:sp>
              <p:nvSpPr>
                <p:cNvPr id="31752" name="Line 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triangle" w="sm" len="lg"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53" name="Line 9"/>
                <p:cNvSpPr>
                  <a:spLocks noChangeShapeType="1"/>
                </p:cNvSpPr>
                <p:nvPr/>
              </p:nvSpPr>
              <p:spPr bwMode="auto">
                <a:xfrm>
                  <a:off x="1056" y="0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triangle" w="sm" len="lg"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54" name="Line 10"/>
                <p:cNvSpPr>
                  <a:spLocks noChangeShapeType="1"/>
                </p:cNvSpPr>
                <p:nvPr/>
              </p:nvSpPr>
              <p:spPr bwMode="auto">
                <a:xfrm>
                  <a:off x="1392" y="0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triangle" w="sm" len="lg"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55" name="Line 11"/>
                <p:cNvSpPr>
                  <a:spLocks noChangeShapeType="1"/>
                </p:cNvSpPr>
                <p:nvPr/>
              </p:nvSpPr>
              <p:spPr bwMode="auto">
                <a:xfrm>
                  <a:off x="697" y="0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triangle" w="sm" len="lg"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56" name="Line 12"/>
                <p:cNvSpPr>
                  <a:spLocks noChangeShapeType="1"/>
                </p:cNvSpPr>
                <p:nvPr/>
              </p:nvSpPr>
              <p:spPr bwMode="auto">
                <a:xfrm>
                  <a:off x="336" y="0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triangle" w="sm" len="lg"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432" y="619"/>
                <a:ext cx="1392" cy="965"/>
                <a:chOff x="0" y="0"/>
                <a:chExt cx="1392" cy="965"/>
              </a:xfrm>
            </p:grpSpPr>
            <p:sp>
              <p:nvSpPr>
                <p:cNvPr id="31758" name="Line 14"/>
                <p:cNvSpPr>
                  <a:spLocks noChangeShapeType="1"/>
                </p:cNvSpPr>
                <p:nvPr/>
              </p:nvSpPr>
              <p:spPr bwMode="auto">
                <a:xfrm>
                  <a:off x="0" y="5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59" name="Line 15"/>
                <p:cNvSpPr>
                  <a:spLocks noChangeShapeType="1"/>
                </p:cNvSpPr>
                <p:nvPr/>
              </p:nvSpPr>
              <p:spPr bwMode="auto">
                <a:xfrm>
                  <a:off x="1056" y="0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60" name="Line 16"/>
                <p:cNvSpPr>
                  <a:spLocks noChangeShapeType="1"/>
                </p:cNvSpPr>
                <p:nvPr/>
              </p:nvSpPr>
              <p:spPr bwMode="auto">
                <a:xfrm>
                  <a:off x="1392" y="0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61" name="Line 17"/>
                <p:cNvSpPr>
                  <a:spLocks noChangeShapeType="1"/>
                </p:cNvSpPr>
                <p:nvPr/>
              </p:nvSpPr>
              <p:spPr bwMode="auto">
                <a:xfrm>
                  <a:off x="706" y="0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62" name="Line 18"/>
                <p:cNvSpPr>
                  <a:spLocks noChangeShapeType="1"/>
                </p:cNvSpPr>
                <p:nvPr/>
              </p:nvSpPr>
              <p:spPr bwMode="auto">
                <a:xfrm>
                  <a:off x="336" y="0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763" name="AutoShape 19"/>
              <p:cNvSpPr>
                <a:spLocks noChangeArrowheads="1"/>
              </p:cNvSpPr>
              <p:nvPr/>
            </p:nvSpPr>
            <p:spPr bwMode="auto">
              <a:xfrm rot="5369656">
                <a:off x="871" y="655"/>
                <a:ext cx="512" cy="1709"/>
              </a:xfrm>
              <a:prstGeom prst="moon">
                <a:avLst>
                  <a:gd name="adj" fmla="val 87500"/>
                </a:avLst>
              </a:prstGeom>
              <a:solidFill>
                <a:srgbClr val="F4F698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4" name="Rectangle 20"/>
              <p:cNvSpPr>
                <a:spLocks noChangeArrowheads="1"/>
              </p:cNvSpPr>
              <p:nvPr/>
            </p:nvSpPr>
            <p:spPr bwMode="auto">
              <a:xfrm>
                <a:off x="48" y="1579"/>
                <a:ext cx="2159" cy="320"/>
              </a:xfrm>
              <a:prstGeom prst="rect">
                <a:avLst/>
              </a:prstGeom>
              <a:solidFill>
                <a:srgbClr val="B8FCF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5" name="Line 21"/>
              <p:cNvSpPr>
                <a:spLocks noChangeShapeType="1"/>
              </p:cNvSpPr>
              <p:nvPr/>
            </p:nvSpPr>
            <p:spPr bwMode="auto">
              <a:xfrm flipH="1" flipV="1">
                <a:off x="144" y="1248"/>
                <a:ext cx="985" cy="11"/>
              </a:xfrm>
              <a:prstGeom prst="line">
                <a:avLst/>
              </a:prstGeom>
              <a:noFill/>
              <a:ln w="28575">
                <a:solidFill>
                  <a:srgbClr val="990099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6" name="Line 22"/>
              <p:cNvSpPr>
                <a:spLocks noChangeShapeType="1"/>
              </p:cNvSpPr>
              <p:nvPr/>
            </p:nvSpPr>
            <p:spPr bwMode="auto">
              <a:xfrm flipV="1">
                <a:off x="336" y="1259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CC00CC"/>
                </a:solidFill>
                <a:prstDash val="dash"/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67" name="Object 23"/>
              <p:cNvGraphicFramePr>
                <a:graphicFrameLocks noChangeAspect="1"/>
              </p:cNvGraphicFramePr>
              <p:nvPr/>
            </p:nvGraphicFramePr>
            <p:xfrm>
              <a:off x="96" y="1248"/>
              <a:ext cx="432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7" r:id="rId5" imgW="127042" imgH="190404" progId="Equation.3">
                      <p:embed/>
                    </p:oleObj>
                  </mc:Choice>
                  <mc:Fallback>
                    <p:oleObj r:id="rId5" imgW="127042" imgH="190404" progId="Equation.3">
                      <p:embed/>
                      <p:pic>
                        <p:nvPicPr>
                          <p:cNvPr id="0" name="Picture 12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" y="1248"/>
                            <a:ext cx="432" cy="3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1129" y="1296"/>
              <a:ext cx="359" cy="235"/>
              <a:chOff x="0" y="0"/>
              <a:chExt cx="404" cy="240"/>
            </a:xfrm>
          </p:grpSpPr>
          <p:sp>
            <p:nvSpPr>
              <p:cNvPr id="31769" name="Line 25"/>
              <p:cNvSpPr>
                <a:spLocks noChangeShapeType="1"/>
              </p:cNvSpPr>
              <p:nvPr/>
            </p:nvSpPr>
            <p:spPr bwMode="auto">
              <a:xfrm flipH="1">
                <a:off x="0" y="5"/>
                <a:ext cx="40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70" name="Object 26"/>
              <p:cNvGraphicFramePr>
                <a:graphicFrameLocks noChangeAspect="1"/>
              </p:cNvGraphicFramePr>
              <p:nvPr/>
            </p:nvGraphicFramePr>
            <p:xfrm>
              <a:off x="71" y="0"/>
              <a:ext cx="26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8" r:id="rId7" imgW="152453" imgH="177809" progId="Equation.3">
                      <p:embed/>
                    </p:oleObj>
                  </mc:Choice>
                  <mc:Fallback>
                    <p:oleObj r:id="rId7" imgW="152453" imgH="177809" progId="Equation.3">
                      <p:embed/>
                      <p:pic>
                        <p:nvPicPr>
                          <p:cNvPr id="0" name="Picture 11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" y="0"/>
                            <a:ext cx="261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904" y="1259"/>
              <a:ext cx="584" cy="1216"/>
              <a:chOff x="0" y="0"/>
              <a:chExt cx="584" cy="1216"/>
            </a:xfrm>
          </p:grpSpPr>
          <p:sp>
            <p:nvSpPr>
              <p:cNvPr id="31772" name="Line 28"/>
              <p:cNvSpPr>
                <a:spLocks noChangeShapeType="1"/>
              </p:cNvSpPr>
              <p:nvPr/>
            </p:nvSpPr>
            <p:spPr bwMode="auto">
              <a:xfrm>
                <a:off x="225" y="0"/>
                <a:ext cx="0" cy="121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3" name="Line 29"/>
              <p:cNvSpPr>
                <a:spLocks noChangeShapeType="1"/>
              </p:cNvSpPr>
              <p:nvPr/>
            </p:nvSpPr>
            <p:spPr bwMode="auto">
              <a:xfrm flipV="1">
                <a:off x="225" y="37"/>
                <a:ext cx="359" cy="117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74" name="Object 30"/>
              <p:cNvGraphicFramePr>
                <a:graphicFrameLocks noChangeAspect="1"/>
              </p:cNvGraphicFramePr>
              <p:nvPr/>
            </p:nvGraphicFramePr>
            <p:xfrm>
              <a:off x="404" y="768"/>
              <a:ext cx="18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9" r:id="rId9" imgW="215936" imgH="228620" progId="Equation.3">
                      <p:embed/>
                    </p:oleObj>
                  </mc:Choice>
                  <mc:Fallback>
                    <p:oleObj r:id="rId9" imgW="215936" imgH="228620" progId="Equation.3">
                      <p:embed/>
                      <p:pic>
                        <p:nvPicPr>
                          <p:cNvPr id="0" name="Picture 9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" y="768"/>
                            <a:ext cx="180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75" name="Object 31"/>
              <p:cNvGraphicFramePr>
                <a:graphicFrameLocks noChangeAspect="1"/>
              </p:cNvGraphicFramePr>
              <p:nvPr/>
            </p:nvGraphicFramePr>
            <p:xfrm>
              <a:off x="0" y="960"/>
              <a:ext cx="248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0" r:id="rId11" imgW="165202" imgH="190569" progId="Equation.3">
                      <p:embed/>
                    </p:oleObj>
                  </mc:Choice>
                  <mc:Fallback>
                    <p:oleObj r:id="rId11" imgW="165202" imgH="190569" progId="Equation.3">
                      <p:embed/>
                      <p:pic>
                        <p:nvPicPr>
                          <p:cNvPr id="0" name="Picture 10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960"/>
                            <a:ext cx="248" cy="2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1776" name="Line 32"/>
          <p:cNvSpPr>
            <a:spLocks noChangeShapeType="1"/>
          </p:cNvSpPr>
          <p:nvPr/>
        </p:nvSpPr>
        <p:spPr bwMode="auto">
          <a:xfrm flipH="1">
            <a:off x="2582863" y="3352800"/>
            <a:ext cx="1676400" cy="0"/>
          </a:xfrm>
          <a:prstGeom prst="line">
            <a:avLst/>
          </a:prstGeom>
          <a:noFill/>
          <a:ln w="19050">
            <a:solidFill>
              <a:srgbClr val="990099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77" name="Object 33"/>
          <p:cNvGraphicFramePr>
            <a:graphicFrameLocks noChangeAspect="1"/>
          </p:cNvGraphicFramePr>
          <p:nvPr/>
        </p:nvGraphicFramePr>
        <p:xfrm>
          <a:off x="3802063" y="3352800"/>
          <a:ext cx="6937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r:id="rId13" imgW="190652" imgH="254097" progId="Equation.3">
                  <p:embed/>
                </p:oleObj>
              </mc:Choice>
              <mc:Fallback>
                <p:oleObj r:id="rId13" imgW="190652" imgH="254097" progId="Equation.3">
                  <p:embed/>
                  <p:pic>
                    <p:nvPicPr>
                      <p:cNvPr id="0" name="Picture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3352800"/>
                        <a:ext cx="6937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8" name="Line 34"/>
          <p:cNvSpPr>
            <a:spLocks noChangeShapeType="1"/>
          </p:cNvSpPr>
          <p:nvPr/>
        </p:nvSpPr>
        <p:spPr bwMode="auto">
          <a:xfrm flipV="1">
            <a:off x="3810000" y="3352800"/>
            <a:ext cx="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79" name="Object 35"/>
          <p:cNvGraphicFramePr>
            <a:graphicFrameLocks noChangeAspect="1"/>
          </p:cNvGraphicFramePr>
          <p:nvPr/>
        </p:nvGraphicFramePr>
        <p:xfrm>
          <a:off x="4719638" y="1676400"/>
          <a:ext cx="39687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r:id="rId15" imgW="1179881" imgH="215936" progId="Equation.3">
                  <p:embed/>
                </p:oleObj>
              </mc:Choice>
              <mc:Fallback>
                <p:oleObj r:id="rId15" imgW="1179881" imgH="215936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1676400"/>
                        <a:ext cx="396875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0" name="Object 36"/>
          <p:cNvGraphicFramePr>
            <a:graphicFrameLocks noChangeAspect="1"/>
          </p:cNvGraphicFramePr>
          <p:nvPr/>
        </p:nvGraphicFramePr>
        <p:xfrm>
          <a:off x="4675188" y="2360613"/>
          <a:ext cx="39560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r:id="rId17" imgW="1217932" imgH="215936" progId="Equation.3">
                  <p:embed/>
                </p:oleObj>
              </mc:Choice>
              <mc:Fallback>
                <p:oleObj r:id="rId17" imgW="1217932" imgH="215936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2360613"/>
                        <a:ext cx="39560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1" name="Object 37"/>
          <p:cNvGraphicFramePr>
            <a:graphicFrameLocks noChangeAspect="1"/>
          </p:cNvGraphicFramePr>
          <p:nvPr/>
        </p:nvGraphicFramePr>
        <p:xfrm>
          <a:off x="4654550" y="3090863"/>
          <a:ext cx="39481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r:id="rId19" imgW="1206817" imgH="228917" progId="Equation.3">
                  <p:embed/>
                </p:oleObj>
              </mc:Choice>
              <mc:Fallback>
                <p:oleObj r:id="rId19" imgW="1206817" imgH="228917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3090863"/>
                        <a:ext cx="3948113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2" name="Object 38"/>
          <p:cNvGraphicFramePr>
            <a:graphicFrameLocks noChangeAspect="1"/>
          </p:cNvGraphicFramePr>
          <p:nvPr/>
        </p:nvGraphicFramePr>
        <p:xfrm>
          <a:off x="4689475" y="3805238"/>
          <a:ext cx="39560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r:id="rId21" imgW="1281349" imgH="215936" progId="Equation.3">
                  <p:embed/>
                </p:oleObj>
              </mc:Choice>
              <mc:Fallback>
                <p:oleObj r:id="rId21" imgW="1281349" imgH="215936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5" y="3805238"/>
                        <a:ext cx="3956050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4267200" y="4495800"/>
            <a:ext cx="4359275" cy="1195388"/>
            <a:chOff x="0" y="0"/>
            <a:chExt cx="2746" cy="753"/>
          </a:xfrm>
        </p:grpSpPr>
        <p:sp>
          <p:nvSpPr>
            <p:cNvPr id="31784" name="Text Box 40"/>
            <p:cNvSpPr txBox="1">
              <a:spLocks noChangeArrowheads="1"/>
            </p:cNvSpPr>
            <p:nvPr/>
          </p:nvSpPr>
          <p:spPr bwMode="auto">
            <a:xfrm>
              <a:off x="0" y="0"/>
              <a:ext cx="2746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1C1C1C"/>
                  </a:solidFill>
                  <a:latin typeface="宋体" pitchFamily="2" charset="-122"/>
                  <a:ea typeface="宋体" pitchFamily="2" charset="-122"/>
                </a:rPr>
                <a:t>由于 </a:t>
              </a:r>
              <a:r>
                <a:rPr lang="zh-CN" altLang="en-US" sz="3200" b="1" dirty="0">
                  <a:solidFill>
                    <a:srgbClr val="1C1C1C"/>
                  </a:solidFill>
                  <a:latin typeface="Times New Roman" pitchFamily="18" charset="0"/>
                </a:rPr>
                <a:t>                           </a:t>
              </a:r>
              <a:r>
                <a:rPr lang="zh-CN" altLang="en-US" sz="3200" b="1" dirty="0">
                  <a:solidFill>
                    <a:srgbClr val="1C1C1C"/>
                  </a:solidFill>
                  <a:latin typeface="宋体" pitchFamily="2" charset="-122"/>
                  <a:ea typeface="宋体" pitchFamily="2" charset="-122"/>
                </a:rPr>
                <a:t>故可观察到</a:t>
              </a:r>
              <a:r>
                <a:rPr lang="zh-CN" altLang="en-US" sz="3200" b="1" dirty="0">
                  <a:solidFill>
                    <a:srgbClr val="CC0000"/>
                  </a:solidFill>
                  <a:latin typeface="宋体" pitchFamily="2" charset="-122"/>
                  <a:ea typeface="宋体" pitchFamily="2" charset="-122"/>
                </a:rPr>
                <a:t>四条明纹</a:t>
              </a:r>
              <a:r>
                <a:rPr lang="zh-CN" altLang="en-US" sz="3200" b="1" dirty="0">
                  <a:solidFill>
                    <a:srgbClr val="1C1C1C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sz="3200" b="1" dirty="0">
                  <a:solidFill>
                    <a:srgbClr val="1C1C1C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31785" name="Object 41"/>
            <p:cNvGraphicFramePr>
              <a:graphicFrameLocks noChangeAspect="1"/>
            </p:cNvGraphicFramePr>
            <p:nvPr/>
          </p:nvGraphicFramePr>
          <p:xfrm>
            <a:off x="624" y="48"/>
            <a:ext cx="172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6" r:id="rId23" imgW="989629" imgH="215936" progId="Equation.3">
                    <p:embed/>
                  </p:oleObj>
                </mc:Choice>
                <mc:Fallback>
                  <p:oleObj r:id="rId23" imgW="989629" imgH="215936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48"/>
                          <a:ext cx="1728" cy="3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990600"/>
            <a:ext cx="3962400" cy="5181600"/>
          </a:xfrm>
          <a:prstGeom prst="rect">
            <a:avLst/>
          </a:prstGeom>
          <a:solidFill>
            <a:schemeClr val="bg1"/>
          </a:solidFill>
          <a:ln w="9525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290638"/>
            <a:ext cx="1600200" cy="901700"/>
            <a:chOff x="0" y="0"/>
            <a:chExt cx="1008" cy="576"/>
          </a:xfrm>
        </p:grpSpPr>
        <p:sp>
          <p:nvSpPr>
            <p:cNvPr id="32772" name="Line 4"/>
            <p:cNvSpPr>
              <a:spLocks noChangeShapeType="1"/>
            </p:cNvSpPr>
            <p:nvPr/>
          </p:nvSpPr>
          <p:spPr bwMode="auto">
            <a:xfrm>
              <a:off x="0" y="0"/>
              <a:ext cx="0" cy="57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768" y="0"/>
              <a:ext cx="0" cy="57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>
              <a:off x="1008" y="0"/>
              <a:ext cx="0" cy="57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>
              <a:off x="480" y="0"/>
              <a:ext cx="0" cy="57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>
              <a:off x="240" y="0"/>
              <a:ext cx="0" cy="57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sm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1981200" y="1141413"/>
            <a:ext cx="0" cy="11255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3200400" y="1141413"/>
            <a:ext cx="0" cy="11255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3581400" y="1141413"/>
            <a:ext cx="0" cy="11255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2743200" y="1141413"/>
            <a:ext cx="0" cy="11255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2362200" y="1141413"/>
            <a:ext cx="0" cy="11255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AutoShape 14"/>
          <p:cNvSpPr>
            <a:spLocks noChangeArrowheads="1"/>
          </p:cNvSpPr>
          <p:nvPr/>
        </p:nvSpPr>
        <p:spPr bwMode="auto">
          <a:xfrm rot="5369656">
            <a:off x="2441575" y="739776"/>
            <a:ext cx="600075" cy="2895600"/>
          </a:xfrm>
          <a:prstGeom prst="moon">
            <a:avLst>
              <a:gd name="adj" fmla="val 87500"/>
            </a:avLst>
          </a:prstGeom>
          <a:solidFill>
            <a:srgbClr val="E7F7B9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914400" y="2266950"/>
            <a:ext cx="3657600" cy="376238"/>
          </a:xfrm>
          <a:prstGeom prst="rect">
            <a:avLst/>
          </a:prstGeom>
          <a:solidFill>
            <a:srgbClr val="B8FCF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2743200" y="1892300"/>
            <a:ext cx="0" cy="14255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V="1">
            <a:off x="2743200" y="1981200"/>
            <a:ext cx="457200" cy="13366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flipH="1">
            <a:off x="2667000" y="1943100"/>
            <a:ext cx="1752600" cy="0"/>
          </a:xfrm>
          <a:prstGeom prst="line">
            <a:avLst/>
          </a:prstGeom>
          <a:noFill/>
          <a:ln w="19050">
            <a:solidFill>
              <a:srgbClr val="CC00CC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 flipH="1" flipV="1">
            <a:off x="2743200" y="1943100"/>
            <a:ext cx="457200" cy="14288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H="1">
            <a:off x="1295400" y="1892300"/>
            <a:ext cx="14478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V="1">
            <a:off x="4114800" y="1924050"/>
            <a:ext cx="0" cy="36195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90" name="Object 22"/>
          <p:cNvGraphicFramePr>
            <a:graphicFrameLocks noChangeAspect="1"/>
          </p:cNvGraphicFramePr>
          <p:nvPr/>
        </p:nvGraphicFramePr>
        <p:xfrm>
          <a:off x="2819400" y="1447800"/>
          <a:ext cx="3349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r:id="rId3" imgW="152453" imgH="177809" progId="Equation.3">
                  <p:embed/>
                </p:oleObj>
              </mc:Choice>
              <mc:Fallback>
                <p:oleObj r:id="rId3" imgW="152453" imgH="177809" progId="Equation.3">
                  <p:embed/>
                  <p:pic>
                    <p:nvPicPr>
                      <p:cNvPr id="0" name="Picture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447800"/>
                        <a:ext cx="334963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1" name="Object 23"/>
          <p:cNvGraphicFramePr>
            <a:graphicFrameLocks noChangeAspect="1"/>
          </p:cNvGraphicFramePr>
          <p:nvPr/>
        </p:nvGraphicFramePr>
        <p:xfrm>
          <a:off x="3048000" y="2792413"/>
          <a:ext cx="3603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r:id="rId5" imgW="215936" imgH="228620" progId="Equation.3">
                  <p:embed/>
                </p:oleObj>
              </mc:Choice>
              <mc:Fallback>
                <p:oleObj r:id="rId5" imgW="215936" imgH="228620" progId="Equation.3">
                  <p:embed/>
                  <p:pic>
                    <p:nvPicPr>
                      <p:cNvPr id="0" name="Picture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92413"/>
                        <a:ext cx="360363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2" name="Object 24"/>
          <p:cNvGraphicFramePr>
            <a:graphicFrameLocks noChangeAspect="1"/>
          </p:cNvGraphicFramePr>
          <p:nvPr/>
        </p:nvGraphicFramePr>
        <p:xfrm>
          <a:off x="2362200" y="3017838"/>
          <a:ext cx="3302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r:id="rId7" imgW="165202" imgH="190569" progId="Equation.3">
                  <p:embed/>
                </p:oleObj>
              </mc:Choice>
              <mc:Fallback>
                <p:oleObj r:id="rId7" imgW="165202" imgH="190569" progId="Equation.3">
                  <p:embed/>
                  <p:pic>
                    <p:nvPicPr>
                      <p:cNvPr id="0" name="Picture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17838"/>
                        <a:ext cx="3302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3" name="Object 25"/>
          <p:cNvGraphicFramePr>
            <a:graphicFrameLocks noChangeAspect="1"/>
          </p:cNvGraphicFramePr>
          <p:nvPr/>
        </p:nvGraphicFramePr>
        <p:xfrm>
          <a:off x="914400" y="1797050"/>
          <a:ext cx="533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r:id="rId9" imgW="127042" imgH="190404" progId="Equation.3">
                  <p:embed/>
                </p:oleObj>
              </mc:Choice>
              <mc:Fallback>
                <p:oleObj r:id="rId9" imgW="127042" imgH="190404" progId="Equation.3">
                  <p:embed/>
                  <p:pic>
                    <p:nvPicPr>
                      <p:cNvPr id="0" name="Picture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97050"/>
                        <a:ext cx="5334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4" name="Object 26"/>
          <p:cNvGraphicFramePr>
            <a:graphicFrameLocks noChangeAspect="1"/>
          </p:cNvGraphicFramePr>
          <p:nvPr/>
        </p:nvGraphicFramePr>
        <p:xfrm>
          <a:off x="4114800" y="1892300"/>
          <a:ext cx="6937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r:id="rId11" imgW="190652" imgH="254097" progId="Equation.3">
                  <p:embed/>
                </p:oleObj>
              </mc:Choice>
              <mc:Fallback>
                <p:oleObj r:id="rId11" imgW="190652" imgH="254097" progId="Equation.3">
                  <p:embed/>
                  <p:pic>
                    <p:nvPicPr>
                      <p:cNvPr id="0" name="Picture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92300"/>
                        <a:ext cx="69373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878013" y="3425825"/>
            <a:ext cx="1855787" cy="1770063"/>
            <a:chOff x="0" y="0"/>
            <a:chExt cx="1200" cy="1200"/>
          </a:xfrm>
        </p:grpSpPr>
        <p:sp>
          <p:nvSpPr>
            <p:cNvPr id="32796" name="Oval 28"/>
            <p:cNvSpPr>
              <a:spLocks noChangeArrowheads="1"/>
            </p:cNvSpPr>
            <p:nvPr/>
          </p:nvSpPr>
          <p:spPr bwMode="auto">
            <a:xfrm>
              <a:off x="0" y="0"/>
              <a:ext cx="1200" cy="1200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7" name="Oval 29"/>
            <p:cNvSpPr>
              <a:spLocks noChangeArrowheads="1"/>
            </p:cNvSpPr>
            <p:nvPr/>
          </p:nvSpPr>
          <p:spPr bwMode="auto">
            <a:xfrm>
              <a:off x="30" y="30"/>
              <a:ext cx="1140" cy="114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8" name="Oval 30"/>
            <p:cNvSpPr>
              <a:spLocks noChangeArrowheads="1"/>
            </p:cNvSpPr>
            <p:nvPr/>
          </p:nvSpPr>
          <p:spPr bwMode="auto">
            <a:xfrm>
              <a:off x="62" y="61"/>
              <a:ext cx="1076" cy="1078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9" name="Oval 31"/>
            <p:cNvSpPr>
              <a:spLocks noChangeArrowheads="1"/>
            </p:cNvSpPr>
            <p:nvPr/>
          </p:nvSpPr>
          <p:spPr bwMode="auto">
            <a:xfrm>
              <a:off x="127" y="123"/>
              <a:ext cx="946" cy="95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0" name="Oval 32"/>
            <p:cNvSpPr>
              <a:spLocks noChangeArrowheads="1"/>
            </p:cNvSpPr>
            <p:nvPr/>
          </p:nvSpPr>
          <p:spPr bwMode="auto">
            <a:xfrm>
              <a:off x="92" y="93"/>
              <a:ext cx="1016" cy="1014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1" name="Oval 33"/>
            <p:cNvSpPr>
              <a:spLocks noChangeArrowheads="1"/>
            </p:cNvSpPr>
            <p:nvPr/>
          </p:nvSpPr>
          <p:spPr bwMode="auto">
            <a:xfrm>
              <a:off x="150" y="151"/>
              <a:ext cx="900" cy="8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2" name="Oval 34"/>
            <p:cNvSpPr>
              <a:spLocks noChangeArrowheads="1"/>
            </p:cNvSpPr>
            <p:nvPr/>
          </p:nvSpPr>
          <p:spPr bwMode="auto">
            <a:xfrm>
              <a:off x="196" y="196"/>
              <a:ext cx="808" cy="80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Oval 35"/>
            <p:cNvSpPr>
              <a:spLocks noChangeArrowheads="1"/>
            </p:cNvSpPr>
            <p:nvPr/>
          </p:nvSpPr>
          <p:spPr bwMode="auto">
            <a:xfrm>
              <a:off x="265" y="265"/>
              <a:ext cx="670" cy="669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4" name="Oval 36"/>
            <p:cNvSpPr>
              <a:spLocks noChangeArrowheads="1"/>
            </p:cNvSpPr>
            <p:nvPr/>
          </p:nvSpPr>
          <p:spPr bwMode="auto">
            <a:xfrm>
              <a:off x="343" y="355"/>
              <a:ext cx="514" cy="49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5" name="Oval 37"/>
            <p:cNvSpPr>
              <a:spLocks noChangeArrowheads="1"/>
            </p:cNvSpPr>
            <p:nvPr/>
          </p:nvSpPr>
          <p:spPr bwMode="auto">
            <a:xfrm>
              <a:off x="471" y="471"/>
              <a:ext cx="258" cy="240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CC00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Oval 38"/>
            <p:cNvSpPr>
              <a:spLocks noChangeArrowheads="1"/>
            </p:cNvSpPr>
            <p:nvPr/>
          </p:nvSpPr>
          <p:spPr bwMode="auto">
            <a:xfrm>
              <a:off x="480" y="470"/>
              <a:ext cx="240" cy="240"/>
            </a:xfrm>
            <a:prstGeom prst="ellipse">
              <a:avLst/>
            </a:prstGeom>
            <a:solidFill>
              <a:srgbClr val="65670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2807" name="Object 39"/>
          <p:cNvGraphicFramePr>
            <a:graphicFrameLocks noChangeAspect="1"/>
          </p:cNvGraphicFramePr>
          <p:nvPr/>
        </p:nvGraphicFramePr>
        <p:xfrm>
          <a:off x="5000628" y="2714620"/>
          <a:ext cx="2895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r:id="rId13" imgW="1573751" imgH="254097" progId="Equation.3">
                  <p:embed/>
                </p:oleObj>
              </mc:Choice>
              <mc:Fallback>
                <p:oleObj r:id="rId13" imgW="1573751" imgH="254097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2714620"/>
                        <a:ext cx="2895600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8" name="Object 40"/>
          <p:cNvGraphicFramePr>
            <a:graphicFrameLocks noChangeAspect="1"/>
          </p:cNvGraphicFramePr>
          <p:nvPr/>
        </p:nvGraphicFramePr>
        <p:xfrm>
          <a:off x="5286380" y="3786190"/>
          <a:ext cx="2209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r:id="rId15" imgW="1802153" imgH="406365" progId="Equation.3">
                  <p:embed/>
                </p:oleObj>
              </mc:Choice>
              <mc:Fallback>
                <p:oleObj r:id="rId15" imgW="1802153" imgH="406365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3786190"/>
                        <a:ext cx="2209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9" name="Object 41"/>
          <p:cNvGraphicFramePr>
            <a:graphicFrameLocks noChangeAspect="1"/>
          </p:cNvGraphicFramePr>
          <p:nvPr/>
        </p:nvGraphicFramePr>
        <p:xfrm>
          <a:off x="5143504" y="4500570"/>
          <a:ext cx="2667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r:id="rId17" imgW="1549717" imgH="825817" progId="Equation.3">
                  <p:embed/>
                </p:oleObj>
              </mc:Choice>
              <mc:Fallback>
                <p:oleObj r:id="rId17" imgW="1549717" imgH="825817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4500570"/>
                        <a:ext cx="26670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990600" y="5489575"/>
            <a:ext cx="3429000" cy="530225"/>
            <a:chOff x="0" y="0"/>
            <a:chExt cx="2160" cy="339"/>
          </a:xfrm>
        </p:grpSpPr>
        <p:sp>
          <p:nvSpPr>
            <p:cNvPr id="32811" name="AutoShape 43"/>
            <p:cNvSpPr>
              <a:spLocks noChangeArrowheads="1"/>
            </p:cNvSpPr>
            <p:nvPr/>
          </p:nvSpPr>
          <p:spPr bwMode="auto">
            <a:xfrm rot="5369656">
              <a:off x="957" y="-910"/>
              <a:ext cx="195" cy="2016"/>
            </a:xfrm>
            <a:prstGeom prst="moon">
              <a:avLst>
                <a:gd name="adj" fmla="val 87500"/>
              </a:avLst>
            </a:prstGeom>
            <a:solidFill>
              <a:srgbClr val="F4F698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2" name="Rectangle 44"/>
            <p:cNvSpPr>
              <a:spLocks noChangeArrowheads="1"/>
            </p:cNvSpPr>
            <p:nvPr/>
          </p:nvSpPr>
          <p:spPr bwMode="auto">
            <a:xfrm>
              <a:off x="0" y="147"/>
              <a:ext cx="2160" cy="192"/>
            </a:xfrm>
            <a:prstGeom prst="rect">
              <a:avLst/>
            </a:prstGeom>
            <a:solidFill>
              <a:srgbClr val="B8FC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357290" y="142852"/>
            <a:ext cx="2209800" cy="762000"/>
            <a:chOff x="0" y="0"/>
            <a:chExt cx="1392" cy="480"/>
          </a:xfrm>
        </p:grpSpPr>
        <p:sp>
          <p:nvSpPr>
            <p:cNvPr id="32814" name="AutoShape 46"/>
            <p:cNvSpPr>
              <a:spLocks noChangeArrowheads="1"/>
            </p:cNvSpPr>
            <p:nvPr/>
          </p:nvSpPr>
          <p:spPr bwMode="auto">
            <a:xfrm>
              <a:off x="0" y="0"/>
              <a:ext cx="768" cy="480"/>
            </a:xfrm>
            <a:prstGeom prst="horizontalScroll">
              <a:avLst>
                <a:gd name="adj" fmla="val 117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68392" dir="17508085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144" y="48"/>
              <a:ext cx="124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solidFill>
                    <a:srgbClr val="CC3300"/>
                  </a:solidFill>
                  <a:latin typeface="黑体" pitchFamily="49" charset="-122"/>
                  <a:ea typeface="黑体" pitchFamily="49" charset="-122"/>
                </a:rPr>
                <a:t>讨论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4643438" y="1000124"/>
            <a:ext cx="4038600" cy="1295400"/>
            <a:chOff x="-3" y="-522"/>
            <a:chExt cx="2544" cy="816"/>
          </a:xfrm>
        </p:grpSpPr>
        <p:sp>
          <p:nvSpPr>
            <p:cNvPr id="32817" name="Rectangle 49"/>
            <p:cNvSpPr>
              <a:spLocks noChangeArrowheads="1"/>
            </p:cNvSpPr>
            <p:nvPr/>
          </p:nvSpPr>
          <p:spPr bwMode="auto">
            <a:xfrm>
              <a:off x="-3" y="-522"/>
              <a:ext cx="2448" cy="81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-3" y="-477"/>
              <a:ext cx="2544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040000"/>
                  </a:solidFill>
                  <a:latin typeface="宋体" pitchFamily="2" charset="-122"/>
                  <a:ea typeface="宋体" pitchFamily="2" charset="-122"/>
                </a:rPr>
                <a:t>油滴展开时，条纹间距变大，条纹数减少</a:t>
              </a:r>
            </a:p>
          </p:txBody>
        </p:sp>
      </p:grpSp>
      <p:sp>
        <p:nvSpPr>
          <p:cNvPr id="32819" name="Line 51"/>
          <p:cNvSpPr>
            <a:spLocks noChangeShapeType="1"/>
          </p:cNvSpPr>
          <p:nvPr/>
        </p:nvSpPr>
        <p:spPr bwMode="auto">
          <a:xfrm flipV="1">
            <a:off x="1371600" y="1828800"/>
            <a:ext cx="0" cy="4572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00034" y="214290"/>
            <a:ext cx="320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　</a:t>
            </a: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总结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71472" y="1000108"/>
            <a:ext cx="8077200" cy="11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itchFamily="18" charset="0"/>
              </a:rPr>
              <a:t>　</a:t>
            </a:r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   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(</a:t>
            </a:r>
            <a:r>
              <a:rPr lang="en-US" altLang="zh-CN" sz="3200" b="1" dirty="0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)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干涉条纹为光程差相同的点的轨迹，即厚度相等的点的轨迹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6019800" y="2819400"/>
          <a:ext cx="14478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r:id="rId4" imgW="660144" imgH="254097" progId="Equation.3">
                  <p:embed/>
                </p:oleObj>
              </mc:Choice>
              <mc:Fallback>
                <p:oleObj r:id="rId4" imgW="660144" imgH="254097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19400"/>
                        <a:ext cx="14478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6019800" y="3886200"/>
          <a:ext cx="18288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r:id="rId6" imgW="889317" imgH="609917" progId="Equation.3">
                  <p:embed/>
                </p:oleObj>
              </mc:Choice>
              <mc:Fallback>
                <p:oleObj r:id="rId6" imgW="889317" imgH="60991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86200"/>
                        <a:ext cx="1828800" cy="120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66800" y="3048000"/>
            <a:ext cx="4114800" cy="2971800"/>
            <a:chOff x="0" y="0"/>
            <a:chExt cx="2592" cy="1872"/>
          </a:xfrm>
        </p:grpSpPr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2592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253" y="866"/>
              <a:ext cx="2056" cy="1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 rot="21051304">
              <a:off x="227" y="548"/>
              <a:ext cx="2054" cy="1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53" y="1078"/>
              <a:ext cx="2027" cy="371"/>
              <a:chOff x="0" y="0"/>
              <a:chExt cx="1920" cy="336"/>
            </a:xfrm>
          </p:grpSpPr>
          <p:sp>
            <p:nvSpPr>
              <p:cNvPr id="33803" name="Rectangl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85" cy="33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4" name="Rectangle 12"/>
              <p:cNvSpPr>
                <a:spLocks noChangeArrowheads="1"/>
              </p:cNvSpPr>
              <p:nvPr/>
            </p:nvSpPr>
            <p:spPr bwMode="auto">
              <a:xfrm>
                <a:off x="566" y="1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5" name="Rectangle 13"/>
              <p:cNvSpPr>
                <a:spLocks noChangeArrowheads="1"/>
              </p:cNvSpPr>
              <p:nvPr/>
            </p:nvSpPr>
            <p:spPr bwMode="auto">
              <a:xfrm>
                <a:off x="379" y="1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6" name="Rectangle 14"/>
              <p:cNvSpPr>
                <a:spLocks noChangeArrowheads="1"/>
              </p:cNvSpPr>
              <p:nvPr/>
            </p:nvSpPr>
            <p:spPr bwMode="auto">
              <a:xfrm>
                <a:off x="2" y="1"/>
                <a:ext cx="90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7" name="Rectangle 15"/>
              <p:cNvSpPr>
                <a:spLocks noChangeArrowheads="1"/>
              </p:cNvSpPr>
              <p:nvPr/>
            </p:nvSpPr>
            <p:spPr bwMode="auto">
              <a:xfrm>
                <a:off x="754" y="1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8" name="Rectangle 16"/>
              <p:cNvSpPr>
                <a:spLocks noChangeArrowheads="1"/>
              </p:cNvSpPr>
              <p:nvPr/>
            </p:nvSpPr>
            <p:spPr bwMode="auto">
              <a:xfrm>
                <a:off x="190" y="1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9" name="Rectangle 17"/>
              <p:cNvSpPr>
                <a:spLocks noChangeArrowheads="1"/>
              </p:cNvSpPr>
              <p:nvPr/>
            </p:nvSpPr>
            <p:spPr bwMode="auto">
              <a:xfrm>
                <a:off x="942" y="1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0" name="Rectangle 18"/>
              <p:cNvSpPr>
                <a:spLocks noChangeArrowheads="1"/>
              </p:cNvSpPr>
              <p:nvPr/>
            </p:nvSpPr>
            <p:spPr bwMode="auto">
              <a:xfrm>
                <a:off x="1130" y="1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1" name="Rectangle 19"/>
              <p:cNvSpPr>
                <a:spLocks noChangeArrowheads="1"/>
              </p:cNvSpPr>
              <p:nvPr/>
            </p:nvSpPr>
            <p:spPr bwMode="auto">
              <a:xfrm>
                <a:off x="1318" y="1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2" name="Rectangle 20"/>
              <p:cNvSpPr>
                <a:spLocks noChangeArrowheads="1"/>
              </p:cNvSpPr>
              <p:nvPr/>
            </p:nvSpPr>
            <p:spPr bwMode="auto">
              <a:xfrm>
                <a:off x="1505" y="1"/>
                <a:ext cx="89" cy="33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21"/>
              <p:cNvGrpSpPr>
                <a:grpSpLocks/>
              </p:cNvGrpSpPr>
              <p:nvPr/>
            </p:nvGrpSpPr>
            <p:grpSpPr bwMode="auto">
              <a:xfrm>
                <a:off x="1276" y="0"/>
                <a:ext cx="326" cy="336"/>
                <a:chOff x="0" y="0"/>
                <a:chExt cx="672" cy="480"/>
              </a:xfrm>
            </p:grpSpPr>
            <p:sp>
              <p:nvSpPr>
                <p:cNvPr id="33814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5" name="Rectangle 23"/>
                <p:cNvSpPr>
                  <a:spLocks noChangeArrowheads="1"/>
                </p:cNvSpPr>
                <p:nvPr/>
              </p:nvSpPr>
              <p:spPr bwMode="auto">
                <a:xfrm>
                  <a:off x="288" y="0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24"/>
              <p:cNvGrpSpPr>
                <a:grpSpLocks/>
              </p:cNvGrpSpPr>
              <p:nvPr/>
            </p:nvGrpSpPr>
            <p:grpSpPr bwMode="auto">
              <a:xfrm>
                <a:off x="319" y="0"/>
                <a:ext cx="336" cy="336"/>
                <a:chOff x="0" y="0"/>
                <a:chExt cx="672" cy="480"/>
              </a:xfrm>
            </p:grpSpPr>
            <p:sp>
              <p:nvSpPr>
                <p:cNvPr id="33817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8" name="Rectangle 26"/>
                <p:cNvSpPr>
                  <a:spLocks noChangeArrowheads="1"/>
                </p:cNvSpPr>
                <p:nvPr/>
              </p:nvSpPr>
              <p:spPr bwMode="auto">
                <a:xfrm>
                  <a:off x="288" y="0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638" y="0"/>
                <a:ext cx="335" cy="336"/>
                <a:chOff x="0" y="0"/>
                <a:chExt cx="672" cy="480"/>
              </a:xfrm>
            </p:grpSpPr>
            <p:sp>
              <p:nvSpPr>
                <p:cNvPr id="33820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1" name="Rectangle 29"/>
                <p:cNvSpPr>
                  <a:spLocks noChangeArrowheads="1"/>
                </p:cNvSpPr>
                <p:nvPr/>
              </p:nvSpPr>
              <p:spPr bwMode="auto">
                <a:xfrm>
                  <a:off x="288" y="0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30"/>
              <p:cNvGrpSpPr>
                <a:grpSpLocks/>
              </p:cNvGrpSpPr>
              <p:nvPr/>
            </p:nvGrpSpPr>
            <p:grpSpPr bwMode="auto">
              <a:xfrm>
                <a:off x="958" y="0"/>
                <a:ext cx="334" cy="336"/>
                <a:chOff x="0" y="0"/>
                <a:chExt cx="672" cy="480"/>
              </a:xfrm>
            </p:grpSpPr>
            <p:sp>
              <p:nvSpPr>
                <p:cNvPr id="33823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4" name="Rectangle 32"/>
                <p:cNvSpPr>
                  <a:spLocks noChangeArrowheads="1"/>
                </p:cNvSpPr>
                <p:nvPr/>
              </p:nvSpPr>
              <p:spPr bwMode="auto">
                <a:xfrm>
                  <a:off x="288" y="0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3825" name="Rectangle 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336"/>
              </a:xfrm>
              <a:prstGeom prst="rect">
                <a:avLst/>
              </a:prstGeom>
              <a:gradFill rotWithShape="0">
                <a:gsLst>
                  <a:gs pos="0">
                    <a:srgbClr val="FFFF61">
                      <a:gamma/>
                      <a:shade val="16078"/>
                      <a:invGamma/>
                    </a:srgbClr>
                  </a:gs>
                  <a:gs pos="100000">
                    <a:srgbClr val="FFFF6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6" name="Rectangle 34"/>
              <p:cNvSpPr>
                <a:spLocks noChangeArrowheads="1"/>
              </p:cNvSpPr>
              <p:nvPr/>
            </p:nvSpPr>
            <p:spPr bwMode="auto">
              <a:xfrm>
                <a:off x="143" y="0"/>
                <a:ext cx="192" cy="336"/>
              </a:xfrm>
              <a:prstGeom prst="rect">
                <a:avLst/>
              </a:prstGeom>
              <a:gradFill rotWithShape="0">
                <a:gsLst>
                  <a:gs pos="0">
                    <a:srgbClr val="FFFF61"/>
                  </a:gs>
                  <a:gs pos="100000">
                    <a:srgbClr val="FFFF61">
                      <a:gamma/>
                      <a:shade val="16078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" name="Group 35"/>
              <p:cNvGrpSpPr>
                <a:grpSpLocks/>
              </p:cNvGrpSpPr>
              <p:nvPr/>
            </p:nvGrpSpPr>
            <p:grpSpPr bwMode="auto">
              <a:xfrm>
                <a:off x="1584" y="0"/>
                <a:ext cx="336" cy="336"/>
                <a:chOff x="0" y="0"/>
                <a:chExt cx="672" cy="480"/>
              </a:xfrm>
            </p:grpSpPr>
            <p:sp>
              <p:nvSpPr>
                <p:cNvPr id="33828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>
                        <a:gamma/>
                        <a:shade val="16078"/>
                        <a:invGamma/>
                      </a:srgbClr>
                    </a:gs>
                    <a:gs pos="100000">
                      <a:srgbClr val="FFFF61"/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9" name="Rectangle 37"/>
                <p:cNvSpPr>
                  <a:spLocks noChangeArrowheads="1"/>
                </p:cNvSpPr>
                <p:nvPr/>
              </p:nvSpPr>
              <p:spPr bwMode="auto">
                <a:xfrm>
                  <a:off x="288" y="0"/>
                  <a:ext cx="384" cy="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1"/>
                    </a:gs>
                    <a:gs pos="100000">
                      <a:srgbClr val="FFFF61">
                        <a:gamma/>
                        <a:shade val="16078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2266950" y="3835400"/>
            <a:ext cx="1708150" cy="755650"/>
            <a:chOff x="0" y="0"/>
            <a:chExt cx="1076" cy="476"/>
          </a:xfrm>
        </p:grpSpPr>
        <p:sp>
          <p:nvSpPr>
            <p:cNvPr id="33831" name="未知"/>
            <p:cNvSpPr>
              <a:spLocks/>
            </p:cNvSpPr>
            <p:nvPr/>
          </p:nvSpPr>
          <p:spPr bwMode="auto">
            <a:xfrm>
              <a:off x="0" y="272"/>
              <a:ext cx="1" cy="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98"/>
                </a:cxn>
              </a:cxnLst>
              <a:rect l="0" t="0" r="r" b="b"/>
              <a:pathLst>
                <a:path w="1" h="98">
                  <a:moveTo>
                    <a:pt x="0" y="0"/>
                  </a:moveTo>
                  <a:lnTo>
                    <a:pt x="1" y="98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2" name="未知"/>
            <p:cNvSpPr>
              <a:spLocks/>
            </p:cNvSpPr>
            <p:nvPr/>
          </p:nvSpPr>
          <p:spPr bwMode="auto">
            <a:xfrm>
              <a:off x="336" y="218"/>
              <a:ext cx="3" cy="159"/>
            </a:xfrm>
            <a:custGeom>
              <a:avLst/>
              <a:gdLst/>
              <a:ahLst/>
              <a:cxnLst>
                <a:cxn ang="0">
                  <a:pos x="3" y="159"/>
                </a:cxn>
                <a:cxn ang="0">
                  <a:pos x="0" y="0"/>
                </a:cxn>
              </a:cxnLst>
              <a:rect l="0" t="0" r="r" b="b"/>
              <a:pathLst>
                <a:path w="3" h="159">
                  <a:moveTo>
                    <a:pt x="3" y="159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3" name="Line 41"/>
            <p:cNvSpPr>
              <a:spLocks noChangeShapeType="1"/>
            </p:cNvSpPr>
            <p:nvPr/>
          </p:nvSpPr>
          <p:spPr bwMode="auto">
            <a:xfrm>
              <a:off x="12" y="277"/>
              <a:ext cx="608" cy="1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4" name="Line 42"/>
            <p:cNvSpPr>
              <a:spLocks noChangeShapeType="1"/>
            </p:cNvSpPr>
            <p:nvPr/>
          </p:nvSpPr>
          <p:spPr bwMode="auto">
            <a:xfrm>
              <a:off x="342" y="220"/>
              <a:ext cx="254" cy="1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>
              <a:off x="569" y="0"/>
              <a:ext cx="1" cy="212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6" name="Line 44"/>
            <p:cNvSpPr>
              <a:spLocks noChangeShapeType="1"/>
            </p:cNvSpPr>
            <p:nvPr/>
          </p:nvSpPr>
          <p:spPr bwMode="auto">
            <a:xfrm flipV="1">
              <a:off x="569" y="264"/>
              <a:ext cx="1" cy="212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37" name="Object 45"/>
            <p:cNvGraphicFramePr>
              <a:graphicFrameLocks noChangeAspect="1"/>
            </p:cNvGraphicFramePr>
            <p:nvPr/>
          </p:nvGraphicFramePr>
          <p:xfrm>
            <a:off x="721" y="106"/>
            <a:ext cx="35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4" r:id="rId8" imgW="355609" imgH="254097" progId="Equation.3">
                    <p:embed/>
                  </p:oleObj>
                </mc:Choice>
                <mc:Fallback>
                  <p:oleObj r:id="rId8" imgW="355609" imgH="254097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" y="106"/>
                          <a:ext cx="355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81000" y="1035050"/>
            <a:ext cx="8229600" cy="11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　　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(</a:t>
            </a:r>
            <a:r>
              <a:rPr lang="en-US" altLang="zh-CN" sz="3200" b="1" dirty="0">
                <a:solidFill>
                  <a:srgbClr val="CC0000"/>
                </a:solidFill>
                <a:latin typeface="Times New Roman" pitchFamily="18" charset="0"/>
              </a:rPr>
              <a:t>2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)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厚度线性增长条纹等间距，厚度非线性增长条纹不等间距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3581400"/>
            <a:ext cx="7467600" cy="2438400"/>
            <a:chOff x="0" y="0"/>
            <a:chExt cx="4704" cy="1536"/>
          </a:xfrm>
        </p:grpSpPr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4704" cy="15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384" y="912"/>
              <a:ext cx="1536" cy="14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22" name="Rectangle 6"/>
          <p:cNvSpPr>
            <a:spLocks noChangeArrowheads="1"/>
          </p:cNvSpPr>
          <p:nvPr/>
        </p:nvSpPr>
        <p:spPr bwMode="auto">
          <a:xfrm rot="21334556">
            <a:off x="1524000" y="4724400"/>
            <a:ext cx="2438400" cy="22860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524000" y="4114800"/>
            <a:ext cx="2438400" cy="838200"/>
            <a:chOff x="0" y="0"/>
            <a:chExt cx="1536" cy="528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0" y="288"/>
              <a:ext cx="1536" cy="240"/>
              <a:chOff x="0" y="0"/>
              <a:chExt cx="1536" cy="240"/>
            </a:xfrm>
          </p:grpSpPr>
          <p:sp>
            <p:nvSpPr>
              <p:cNvPr id="34825" name="Rectangle 9"/>
              <p:cNvSpPr>
                <a:spLocks noChangeArrowheads="1"/>
              </p:cNvSpPr>
              <p:nvPr/>
            </p:nvSpPr>
            <p:spPr bwMode="auto">
              <a:xfrm rot="21334556">
                <a:off x="0" y="96"/>
                <a:ext cx="1536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26" name="Rectangle 10"/>
              <p:cNvSpPr>
                <a:spLocks noChangeArrowheads="1"/>
              </p:cNvSpPr>
              <p:nvPr/>
            </p:nvSpPr>
            <p:spPr bwMode="auto">
              <a:xfrm rot="21334556">
                <a:off x="0" y="0"/>
                <a:ext cx="1536" cy="144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 flipV="1">
              <a:off x="720" y="0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28" name="Rectangle 12"/>
          <p:cNvSpPr>
            <a:spLocks noChangeArrowheads="1"/>
          </p:cNvSpPr>
          <p:nvPr/>
        </p:nvSpPr>
        <p:spPr bwMode="auto">
          <a:xfrm rot="21334556">
            <a:off x="5105400" y="4648200"/>
            <a:ext cx="2438400" cy="22860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5105400" y="4953000"/>
            <a:ext cx="2438400" cy="22860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105400" y="3962400"/>
            <a:ext cx="2438400" cy="914400"/>
            <a:chOff x="0" y="0"/>
            <a:chExt cx="1536" cy="576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0" y="384"/>
              <a:ext cx="1536" cy="192"/>
              <a:chOff x="0" y="0"/>
              <a:chExt cx="1536" cy="192"/>
            </a:xfrm>
          </p:grpSpPr>
          <p:sp>
            <p:nvSpPr>
              <p:cNvPr id="34832" name="Rectangle 16"/>
              <p:cNvSpPr>
                <a:spLocks noChangeArrowheads="1"/>
              </p:cNvSpPr>
              <p:nvPr/>
            </p:nvSpPr>
            <p:spPr bwMode="auto">
              <a:xfrm rot="21334556">
                <a:off x="0" y="48"/>
                <a:ext cx="1536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3" name="Rectangle 17"/>
              <p:cNvSpPr>
                <a:spLocks noChangeArrowheads="1"/>
              </p:cNvSpPr>
              <p:nvPr/>
            </p:nvSpPr>
            <p:spPr bwMode="auto">
              <a:xfrm rot="21105029">
                <a:off x="0" y="0"/>
                <a:ext cx="1536" cy="144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34" name="Arc 18"/>
            <p:cNvSpPr>
              <a:spLocks/>
            </p:cNvSpPr>
            <p:nvPr/>
          </p:nvSpPr>
          <p:spPr bwMode="auto">
            <a:xfrm rot="9509533" flipH="1" flipV="1">
              <a:off x="1248" y="0"/>
              <a:ext cx="192" cy="261"/>
            </a:xfrm>
            <a:custGeom>
              <a:avLst/>
              <a:gdLst>
                <a:gd name="G0" fmla="+- 0 0 0"/>
                <a:gd name="G1" fmla="+- 20440 0 0"/>
                <a:gd name="G2" fmla="+- 21600 0 0"/>
                <a:gd name="T0" fmla="*/ 6982 w 21600"/>
                <a:gd name="T1" fmla="*/ 0 h 23493"/>
                <a:gd name="T2" fmla="*/ 21383 w 21600"/>
                <a:gd name="T3" fmla="*/ 23493 h 23493"/>
                <a:gd name="T4" fmla="*/ 0 w 21600"/>
                <a:gd name="T5" fmla="*/ 20440 h 23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493" fill="none" extrusionOk="0">
                  <a:moveTo>
                    <a:pt x="6982" y="-1"/>
                  </a:moveTo>
                  <a:cubicBezTo>
                    <a:pt x="15724" y="2985"/>
                    <a:pt x="21600" y="11201"/>
                    <a:pt x="21600" y="20440"/>
                  </a:cubicBezTo>
                  <a:cubicBezTo>
                    <a:pt x="21600" y="21461"/>
                    <a:pt x="21527" y="22481"/>
                    <a:pt x="21383" y="23493"/>
                  </a:cubicBezTo>
                </a:path>
                <a:path w="21600" h="23493" stroke="0" extrusionOk="0">
                  <a:moveTo>
                    <a:pt x="6982" y="-1"/>
                  </a:moveTo>
                  <a:cubicBezTo>
                    <a:pt x="15724" y="2985"/>
                    <a:pt x="21600" y="11201"/>
                    <a:pt x="21600" y="20440"/>
                  </a:cubicBezTo>
                  <a:cubicBezTo>
                    <a:pt x="21600" y="21461"/>
                    <a:pt x="21527" y="22481"/>
                    <a:pt x="21383" y="23493"/>
                  </a:cubicBezTo>
                  <a:lnTo>
                    <a:pt x="0" y="2044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sm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762000" y="2362200"/>
            <a:ext cx="8077200" cy="628650"/>
            <a:chOff x="0" y="0"/>
            <a:chExt cx="5088" cy="396"/>
          </a:xfrm>
        </p:grpSpPr>
        <p:graphicFrame>
          <p:nvGraphicFramePr>
            <p:cNvPr id="34836" name="Object 20"/>
            <p:cNvGraphicFramePr>
              <a:graphicFrameLocks noChangeAspect="1"/>
            </p:cNvGraphicFramePr>
            <p:nvPr/>
          </p:nvGraphicFramePr>
          <p:xfrm>
            <a:off x="3216" y="0"/>
            <a:ext cx="912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8" r:id="rId3" imgW="419054" imgH="203341" progId="Equation.3">
                    <p:embed/>
                  </p:oleObj>
                </mc:Choice>
                <mc:Fallback>
                  <p:oleObj r:id="rId3" imgW="419054" imgH="203341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0"/>
                          <a:ext cx="912" cy="3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7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50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宋体" pitchFamily="2" charset="-122"/>
                </a:rPr>
                <a:t>  </a:t>
              </a:r>
              <a:r>
                <a:rPr lang="en-US" altLang="zh-CN" sz="3200" b="1" dirty="0">
                  <a:solidFill>
                    <a:srgbClr val="CC0000"/>
                  </a:solidFill>
                  <a:latin typeface="宋体" pitchFamily="2" charset="-122"/>
                </a:rPr>
                <a:t>(</a:t>
              </a:r>
              <a:r>
                <a:rPr lang="en-US" altLang="zh-CN" sz="3200" b="1" dirty="0">
                  <a:solidFill>
                    <a:srgbClr val="CC0000"/>
                  </a:solidFill>
                  <a:latin typeface="Times New Roman" pitchFamily="18" charset="0"/>
                </a:rPr>
                <a:t>3</a:t>
              </a:r>
              <a:r>
                <a:rPr lang="en-US" altLang="zh-CN" sz="3200" b="1" dirty="0">
                  <a:solidFill>
                    <a:srgbClr val="CC0000"/>
                  </a:solidFill>
                  <a:latin typeface="宋体" pitchFamily="2" charset="-122"/>
                </a:rPr>
                <a:t>)</a:t>
              </a:r>
              <a:r>
                <a:rPr lang="zh-CN" altLang="en-US" sz="3200" b="1" dirty="0">
                  <a:latin typeface="宋体" pitchFamily="2" charset="-122"/>
                  <a:ea typeface="宋体" pitchFamily="2" charset="-122"/>
                </a:rPr>
                <a:t>条纹的动态变化分析（</a:t>
              </a:r>
              <a:r>
                <a:rPr lang="zh-CN" altLang="en-US" sz="3200" b="1" dirty="0">
                  <a:latin typeface="Times New Roman" pitchFamily="18" charset="0"/>
                </a:rPr>
                <a:t>              </a:t>
              </a:r>
              <a:r>
                <a:rPr lang="zh-CN" altLang="en-US" sz="3200" b="1" dirty="0">
                  <a:latin typeface="宋体" pitchFamily="2" charset="-122"/>
                  <a:ea typeface="宋体" pitchFamily="2" charset="-122"/>
                </a:rPr>
                <a:t>变化时）</a:t>
              </a:r>
              <a:r>
                <a:rPr lang="zh-CN" altLang="en-US" sz="3200" b="1" dirty="0">
                  <a:latin typeface="Times New Roman" pitchFamily="18" charset="0"/>
                </a:rPr>
                <a:t>     </a:t>
              </a: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  <p:bldP spid="34828" grpId="0" animBg="1"/>
      <p:bldP spid="348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0" y="1509713"/>
            <a:ext cx="3886200" cy="4648200"/>
            <a:chOff x="0" y="0"/>
            <a:chExt cx="2448" cy="2928"/>
          </a:xfrm>
        </p:grpSpPr>
        <p:sp>
          <p:nvSpPr>
            <p:cNvPr id="358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448" cy="29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4" name="Rectangle 4" descr="20%"/>
            <p:cNvSpPr>
              <a:spLocks noChangeArrowheads="1"/>
            </p:cNvSpPr>
            <p:nvPr/>
          </p:nvSpPr>
          <p:spPr bwMode="auto">
            <a:xfrm>
              <a:off x="254" y="528"/>
              <a:ext cx="1954" cy="52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0" y="432"/>
              <a:ext cx="1968" cy="423"/>
              <a:chOff x="0" y="0"/>
              <a:chExt cx="2387" cy="52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2386" cy="528"/>
                <a:chOff x="0" y="0"/>
                <a:chExt cx="2386" cy="528"/>
              </a:xfrm>
            </p:grpSpPr>
            <p:sp>
              <p:nvSpPr>
                <p:cNvPr id="35847" name="Arc 7"/>
                <p:cNvSpPr>
                  <a:spLocks/>
                </p:cNvSpPr>
                <p:nvPr/>
              </p:nvSpPr>
              <p:spPr bwMode="auto">
                <a:xfrm>
                  <a:off x="0" y="0"/>
                  <a:ext cx="2385" cy="528"/>
                </a:xfrm>
                <a:custGeom>
                  <a:avLst/>
                  <a:gdLst>
                    <a:gd name="G0" fmla="+- 21082 0 0"/>
                    <a:gd name="G1" fmla="+- 0 0 0"/>
                    <a:gd name="G2" fmla="+- 21600 0 0"/>
                    <a:gd name="T0" fmla="*/ 42329 w 42329"/>
                    <a:gd name="T1" fmla="*/ 3890 h 21600"/>
                    <a:gd name="T2" fmla="*/ 0 w 42329"/>
                    <a:gd name="T3" fmla="*/ 4704 h 21600"/>
                    <a:gd name="T4" fmla="*/ 21082 w 42329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329" h="21600" fill="none" extrusionOk="0">
                      <a:moveTo>
                        <a:pt x="42328" y="3889"/>
                      </a:moveTo>
                      <a:cubicBezTo>
                        <a:pt x="40450" y="14148"/>
                        <a:pt x="31510" y="21599"/>
                        <a:pt x="21082" y="21600"/>
                      </a:cubicBezTo>
                      <a:cubicBezTo>
                        <a:pt x="10965" y="21600"/>
                        <a:pt x="2203" y="14577"/>
                        <a:pt x="0" y="4703"/>
                      </a:cubicBezTo>
                    </a:path>
                    <a:path w="42329" h="21600" stroke="0" extrusionOk="0">
                      <a:moveTo>
                        <a:pt x="42328" y="3889"/>
                      </a:moveTo>
                      <a:cubicBezTo>
                        <a:pt x="40450" y="14148"/>
                        <a:pt x="31510" y="21599"/>
                        <a:pt x="21082" y="21600"/>
                      </a:cubicBezTo>
                      <a:cubicBezTo>
                        <a:pt x="10965" y="21600"/>
                        <a:pt x="2203" y="14577"/>
                        <a:pt x="0" y="4703"/>
                      </a:cubicBezTo>
                      <a:lnTo>
                        <a:pt x="21082" y="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48" name="Rectangle 8"/>
                <p:cNvSpPr>
                  <a:spLocks noChangeArrowheads="1"/>
                </p:cNvSpPr>
                <p:nvPr/>
              </p:nvSpPr>
              <p:spPr bwMode="auto">
                <a:xfrm>
                  <a:off x="9" y="0"/>
                  <a:ext cx="2377" cy="15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849" name="未知"/>
              <p:cNvSpPr>
                <a:spLocks/>
              </p:cNvSpPr>
              <p:nvPr/>
            </p:nvSpPr>
            <p:spPr bwMode="auto">
              <a:xfrm>
                <a:off x="9" y="0"/>
                <a:ext cx="2378" cy="159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0" y="0"/>
                  </a:cxn>
                  <a:cxn ang="0">
                    <a:pos x="2377" y="0"/>
                  </a:cxn>
                  <a:cxn ang="0">
                    <a:pos x="2377" y="158"/>
                  </a:cxn>
                </a:cxnLst>
                <a:rect l="0" t="0" r="r" b="b"/>
                <a:pathLst>
                  <a:path w="2378" h="159">
                    <a:moveTo>
                      <a:pt x="0" y="79"/>
                    </a:moveTo>
                    <a:lnTo>
                      <a:pt x="0" y="0"/>
                    </a:lnTo>
                    <a:lnTo>
                      <a:pt x="2377" y="0"/>
                    </a:lnTo>
                    <a:lnTo>
                      <a:pt x="2377" y="158"/>
                    </a:lnTo>
                  </a:path>
                </a:pathLst>
              </a:custGeom>
              <a:solidFill>
                <a:srgbClr val="CCFFFF"/>
              </a:solidFill>
              <a:ln w="12700" cap="rnd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40" y="864"/>
              <a:ext cx="1968" cy="267"/>
            </a:xfrm>
            <a:prstGeom prst="rect">
              <a:avLst/>
            </a:prstGeom>
            <a:solidFill>
              <a:srgbClr val="9FD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52" name="Object 12"/>
            <p:cNvGraphicFramePr>
              <a:graphicFrameLocks noChangeAspect="1"/>
            </p:cNvGraphicFramePr>
            <p:nvPr/>
          </p:nvGraphicFramePr>
          <p:xfrm>
            <a:off x="288" y="768"/>
            <a:ext cx="272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9" r:id="rId4" imgW="228818" imgH="330374" progId="Equation.3">
                    <p:embed/>
                  </p:oleObj>
                </mc:Choice>
                <mc:Fallback>
                  <p:oleObj r:id="rId4" imgW="228818" imgH="330374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768"/>
                          <a:ext cx="272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3" name="Object 13"/>
            <p:cNvGraphicFramePr>
              <a:graphicFrameLocks noChangeAspect="1"/>
            </p:cNvGraphicFramePr>
            <p:nvPr/>
          </p:nvGraphicFramePr>
          <p:xfrm>
            <a:off x="528" y="1056"/>
            <a:ext cx="1440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0" r:id="rId6" imgW="723903" imgH="228818" progId="Equation.3">
                    <p:embed/>
                  </p:oleObj>
                </mc:Choice>
                <mc:Fallback>
                  <p:oleObj r:id="rId6" imgW="723903" imgH="228818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056"/>
                          <a:ext cx="1440" cy="4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576" y="96"/>
              <a:ext cx="1200" cy="336"/>
              <a:chOff x="0" y="0"/>
              <a:chExt cx="1200" cy="480"/>
            </a:xfrm>
          </p:grpSpPr>
          <p:sp>
            <p:nvSpPr>
              <p:cNvPr id="35855" name="Line 15"/>
              <p:cNvSpPr>
                <a:spLocks noChangeShapeType="1"/>
              </p:cNvSpPr>
              <p:nvPr/>
            </p:nvSpPr>
            <p:spPr bwMode="auto">
              <a:xfrm>
                <a:off x="240" y="0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6" name="Line 16"/>
              <p:cNvSpPr>
                <a:spLocks noChangeShapeType="1"/>
              </p:cNvSpPr>
              <p:nvPr/>
            </p:nvSpPr>
            <p:spPr bwMode="auto">
              <a:xfrm>
                <a:off x="480" y="0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7" name="Line 17"/>
              <p:cNvSpPr>
                <a:spLocks noChangeShapeType="1"/>
              </p:cNvSpPr>
              <p:nvPr/>
            </p:nvSpPr>
            <p:spPr bwMode="auto">
              <a:xfrm>
                <a:off x="720" y="0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8" name="Line 18"/>
              <p:cNvSpPr>
                <a:spLocks noChangeShapeType="1"/>
              </p:cNvSpPr>
              <p:nvPr/>
            </p:nvSpPr>
            <p:spPr bwMode="auto">
              <a:xfrm>
                <a:off x="960" y="0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9" name="Line 19"/>
              <p:cNvSpPr>
                <a:spLocks noChangeShapeType="1"/>
              </p:cNvSpPr>
              <p:nvPr/>
            </p:nvSpPr>
            <p:spPr bwMode="auto">
              <a:xfrm>
                <a:off x="1200" y="0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0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576" y="432"/>
              <a:ext cx="1200" cy="432"/>
              <a:chOff x="0" y="0"/>
              <a:chExt cx="1200" cy="480"/>
            </a:xfrm>
          </p:grpSpPr>
          <p:sp>
            <p:nvSpPr>
              <p:cNvPr id="35862" name="Line 22"/>
              <p:cNvSpPr>
                <a:spLocks noChangeShapeType="1"/>
              </p:cNvSpPr>
              <p:nvPr/>
            </p:nvSpPr>
            <p:spPr bwMode="auto">
              <a:xfrm>
                <a:off x="240" y="0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3" name="Line 23"/>
              <p:cNvSpPr>
                <a:spLocks noChangeShapeType="1"/>
              </p:cNvSpPr>
              <p:nvPr/>
            </p:nvSpPr>
            <p:spPr bwMode="auto">
              <a:xfrm>
                <a:off x="480" y="0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4" name="Line 24"/>
              <p:cNvSpPr>
                <a:spLocks noChangeShapeType="1"/>
              </p:cNvSpPr>
              <p:nvPr/>
            </p:nvSpPr>
            <p:spPr bwMode="auto">
              <a:xfrm>
                <a:off x="720" y="0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5" name="Line 25"/>
              <p:cNvSpPr>
                <a:spLocks noChangeShapeType="1"/>
              </p:cNvSpPr>
              <p:nvPr/>
            </p:nvSpPr>
            <p:spPr bwMode="auto">
              <a:xfrm>
                <a:off x="960" y="0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6" name="Line 26"/>
              <p:cNvSpPr>
                <a:spLocks noChangeShapeType="1"/>
              </p:cNvSpPr>
              <p:nvPr/>
            </p:nvSpPr>
            <p:spPr bwMode="auto">
              <a:xfrm>
                <a:off x="1200" y="0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7" name="Line 27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240" y="432"/>
              <a:ext cx="1968" cy="423"/>
              <a:chOff x="0" y="0"/>
              <a:chExt cx="2387" cy="528"/>
            </a:xfrm>
          </p:grpSpPr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0" y="0"/>
                <a:ext cx="2386" cy="528"/>
                <a:chOff x="0" y="0"/>
                <a:chExt cx="2386" cy="528"/>
              </a:xfrm>
            </p:grpSpPr>
            <p:sp>
              <p:nvSpPr>
                <p:cNvPr id="35870" name="Arc 30"/>
                <p:cNvSpPr>
                  <a:spLocks/>
                </p:cNvSpPr>
                <p:nvPr/>
              </p:nvSpPr>
              <p:spPr bwMode="auto">
                <a:xfrm>
                  <a:off x="0" y="0"/>
                  <a:ext cx="2385" cy="528"/>
                </a:xfrm>
                <a:custGeom>
                  <a:avLst/>
                  <a:gdLst>
                    <a:gd name="G0" fmla="+- 21082 0 0"/>
                    <a:gd name="G1" fmla="+- 0 0 0"/>
                    <a:gd name="G2" fmla="+- 21600 0 0"/>
                    <a:gd name="T0" fmla="*/ 42329 w 42329"/>
                    <a:gd name="T1" fmla="*/ 3890 h 21600"/>
                    <a:gd name="T2" fmla="*/ 0 w 42329"/>
                    <a:gd name="T3" fmla="*/ 4704 h 21600"/>
                    <a:gd name="T4" fmla="*/ 21082 w 42329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329" h="21600" fill="none" extrusionOk="0">
                      <a:moveTo>
                        <a:pt x="42328" y="3889"/>
                      </a:moveTo>
                      <a:cubicBezTo>
                        <a:pt x="40450" y="14148"/>
                        <a:pt x="31510" y="21599"/>
                        <a:pt x="21082" y="21600"/>
                      </a:cubicBezTo>
                      <a:cubicBezTo>
                        <a:pt x="10965" y="21600"/>
                        <a:pt x="2203" y="14577"/>
                        <a:pt x="0" y="4703"/>
                      </a:cubicBezTo>
                    </a:path>
                    <a:path w="42329" h="21600" stroke="0" extrusionOk="0">
                      <a:moveTo>
                        <a:pt x="42328" y="3889"/>
                      </a:moveTo>
                      <a:cubicBezTo>
                        <a:pt x="40450" y="14148"/>
                        <a:pt x="31510" y="21599"/>
                        <a:pt x="21082" y="21600"/>
                      </a:cubicBezTo>
                      <a:cubicBezTo>
                        <a:pt x="10965" y="21600"/>
                        <a:pt x="2203" y="14577"/>
                        <a:pt x="0" y="4703"/>
                      </a:cubicBezTo>
                      <a:lnTo>
                        <a:pt x="21082" y="0"/>
                      </a:lnTo>
                      <a:close/>
                    </a:path>
                  </a:pathLst>
                </a:custGeom>
                <a:solidFill>
                  <a:srgbClr val="66FFFF">
                    <a:alpha val="50000"/>
                  </a:srgbClr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1" name="Rectangle 31"/>
                <p:cNvSpPr>
                  <a:spLocks noChangeArrowheads="1"/>
                </p:cNvSpPr>
                <p:nvPr/>
              </p:nvSpPr>
              <p:spPr bwMode="auto">
                <a:xfrm>
                  <a:off x="9" y="0"/>
                  <a:ext cx="2377" cy="158"/>
                </a:xfrm>
                <a:prstGeom prst="rect">
                  <a:avLst/>
                </a:prstGeom>
                <a:solidFill>
                  <a:srgbClr val="66FFFF">
                    <a:alpha val="50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872" name="未知"/>
              <p:cNvSpPr>
                <a:spLocks/>
              </p:cNvSpPr>
              <p:nvPr/>
            </p:nvSpPr>
            <p:spPr bwMode="auto">
              <a:xfrm>
                <a:off x="9" y="0"/>
                <a:ext cx="2378" cy="159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0" y="0"/>
                  </a:cxn>
                  <a:cxn ang="0">
                    <a:pos x="2377" y="0"/>
                  </a:cxn>
                  <a:cxn ang="0">
                    <a:pos x="2377" y="158"/>
                  </a:cxn>
                </a:cxnLst>
                <a:rect l="0" t="0" r="r" b="b"/>
                <a:pathLst>
                  <a:path w="2378" h="159">
                    <a:moveTo>
                      <a:pt x="0" y="79"/>
                    </a:moveTo>
                    <a:lnTo>
                      <a:pt x="0" y="0"/>
                    </a:lnTo>
                    <a:lnTo>
                      <a:pt x="2377" y="0"/>
                    </a:lnTo>
                    <a:lnTo>
                      <a:pt x="2377" y="158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5873" name="Object 33"/>
            <p:cNvGraphicFramePr>
              <a:graphicFrameLocks noChangeAspect="1"/>
            </p:cNvGraphicFramePr>
            <p:nvPr/>
          </p:nvGraphicFramePr>
          <p:xfrm>
            <a:off x="269" y="336"/>
            <a:ext cx="25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1" r:id="rId8" imgW="215936" imgH="317404" progId="Equation.3">
                    <p:embed/>
                  </p:oleObj>
                </mc:Choice>
                <mc:Fallback>
                  <p:oleObj r:id="rId8" imgW="215936" imgH="317404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" y="336"/>
                          <a:ext cx="25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685800" y="1509713"/>
            <a:ext cx="3581400" cy="4648200"/>
            <a:chOff x="0" y="0"/>
            <a:chExt cx="2256" cy="2928"/>
          </a:xfrm>
        </p:grpSpPr>
        <p:sp>
          <p:nvSpPr>
            <p:cNvPr id="35875" name="Rectangle 35"/>
            <p:cNvSpPr>
              <a:spLocks noChangeArrowheads="1"/>
            </p:cNvSpPr>
            <p:nvPr/>
          </p:nvSpPr>
          <p:spPr bwMode="auto">
            <a:xfrm>
              <a:off x="0" y="0"/>
              <a:ext cx="2256" cy="29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36"/>
            <p:cNvGrpSpPr>
              <a:grpSpLocks/>
            </p:cNvGrpSpPr>
            <p:nvPr/>
          </p:nvGrpSpPr>
          <p:grpSpPr bwMode="auto">
            <a:xfrm>
              <a:off x="240" y="231"/>
              <a:ext cx="1824" cy="1113"/>
              <a:chOff x="0" y="0"/>
              <a:chExt cx="1824" cy="1113"/>
            </a:xfrm>
          </p:grpSpPr>
          <p:grpSp>
            <p:nvGrpSpPr>
              <p:cNvPr id="11" name="Group 37"/>
              <p:cNvGrpSpPr>
                <a:grpSpLocks/>
              </p:cNvGrpSpPr>
              <p:nvPr/>
            </p:nvGrpSpPr>
            <p:grpSpPr bwMode="auto">
              <a:xfrm>
                <a:off x="288" y="480"/>
                <a:ext cx="1200" cy="384"/>
                <a:chOff x="0" y="0"/>
                <a:chExt cx="1200" cy="480"/>
              </a:xfrm>
            </p:grpSpPr>
            <p:sp>
              <p:nvSpPr>
                <p:cNvPr id="35878" name="Line 38"/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9" name="Line 39"/>
                <p:cNvSpPr>
                  <a:spLocks noChangeShapeType="1"/>
                </p:cNvSpPr>
                <p:nvPr/>
              </p:nvSpPr>
              <p:spPr bwMode="auto">
                <a:xfrm>
                  <a:off x="480" y="0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80" name="Line 40"/>
                <p:cNvSpPr>
                  <a:spLocks noChangeShapeType="1"/>
                </p:cNvSpPr>
                <p:nvPr/>
              </p:nvSpPr>
              <p:spPr bwMode="auto">
                <a:xfrm>
                  <a:off x="720" y="0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81" name="Line 41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82" name="Line 42"/>
                <p:cNvSpPr>
                  <a:spLocks noChangeShapeType="1"/>
                </p:cNvSpPr>
                <p:nvPr/>
              </p:nvSpPr>
              <p:spPr bwMode="auto">
                <a:xfrm>
                  <a:off x="1200" y="0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83" name="Line 43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884" name="Rectangle 44"/>
              <p:cNvSpPr>
                <a:spLocks noChangeArrowheads="1"/>
              </p:cNvSpPr>
              <p:nvPr/>
            </p:nvSpPr>
            <p:spPr bwMode="auto">
              <a:xfrm>
                <a:off x="0" y="853"/>
                <a:ext cx="1824" cy="230"/>
              </a:xfrm>
              <a:prstGeom prst="rect">
                <a:avLst/>
              </a:prstGeom>
              <a:solidFill>
                <a:srgbClr val="66FFFF">
                  <a:alpha val="50000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0" y="480"/>
                <a:ext cx="1780" cy="365"/>
                <a:chOff x="0" y="0"/>
                <a:chExt cx="2387" cy="528"/>
              </a:xfrm>
            </p:grpSpPr>
            <p:grpSp>
              <p:nvGrpSpPr>
                <p:cNvPr id="13" name="Group 4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386" cy="528"/>
                  <a:chOff x="0" y="0"/>
                  <a:chExt cx="2386" cy="528"/>
                </a:xfrm>
              </p:grpSpPr>
              <p:sp>
                <p:nvSpPr>
                  <p:cNvPr id="35887" name="Arc 47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385" cy="528"/>
                  </a:xfrm>
                  <a:custGeom>
                    <a:avLst/>
                    <a:gdLst>
                      <a:gd name="G0" fmla="+- 21082 0 0"/>
                      <a:gd name="G1" fmla="+- 0 0 0"/>
                      <a:gd name="G2" fmla="+- 21600 0 0"/>
                      <a:gd name="T0" fmla="*/ 42329 w 42329"/>
                      <a:gd name="T1" fmla="*/ 3890 h 21600"/>
                      <a:gd name="T2" fmla="*/ 0 w 42329"/>
                      <a:gd name="T3" fmla="*/ 4704 h 21600"/>
                      <a:gd name="T4" fmla="*/ 21082 w 423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329" h="21600" fill="none" extrusionOk="0">
                        <a:moveTo>
                          <a:pt x="42328" y="3889"/>
                        </a:moveTo>
                        <a:cubicBezTo>
                          <a:pt x="40450" y="14148"/>
                          <a:pt x="31510" y="21599"/>
                          <a:pt x="21082" y="21600"/>
                        </a:cubicBezTo>
                        <a:cubicBezTo>
                          <a:pt x="10965" y="21600"/>
                          <a:pt x="2203" y="14577"/>
                          <a:pt x="0" y="4703"/>
                        </a:cubicBezTo>
                      </a:path>
                      <a:path w="42329" h="21600" stroke="0" extrusionOk="0">
                        <a:moveTo>
                          <a:pt x="42328" y="3889"/>
                        </a:moveTo>
                        <a:cubicBezTo>
                          <a:pt x="40450" y="14148"/>
                          <a:pt x="31510" y="21599"/>
                          <a:pt x="21082" y="21600"/>
                        </a:cubicBezTo>
                        <a:cubicBezTo>
                          <a:pt x="10965" y="21600"/>
                          <a:pt x="2203" y="14577"/>
                          <a:pt x="0" y="4703"/>
                        </a:cubicBezTo>
                        <a:lnTo>
                          <a:pt x="21082" y="0"/>
                        </a:lnTo>
                        <a:close/>
                      </a:path>
                    </a:pathLst>
                  </a:custGeom>
                  <a:solidFill>
                    <a:srgbClr val="66FFFF">
                      <a:alpha val="50000"/>
                    </a:srgbClr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88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9" y="0"/>
                    <a:ext cx="2377" cy="158"/>
                  </a:xfrm>
                  <a:prstGeom prst="rect">
                    <a:avLst/>
                  </a:prstGeom>
                  <a:solidFill>
                    <a:srgbClr val="66FFFF">
                      <a:alpha val="50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5889" name="未知"/>
                <p:cNvSpPr>
                  <a:spLocks/>
                </p:cNvSpPr>
                <p:nvPr/>
              </p:nvSpPr>
              <p:spPr bwMode="auto">
                <a:xfrm>
                  <a:off x="9" y="0"/>
                  <a:ext cx="2378" cy="159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0" y="0"/>
                    </a:cxn>
                    <a:cxn ang="0">
                      <a:pos x="2377" y="0"/>
                    </a:cxn>
                    <a:cxn ang="0">
                      <a:pos x="2377" y="158"/>
                    </a:cxn>
                  </a:cxnLst>
                  <a:rect l="0" t="0" r="r" b="b"/>
                  <a:pathLst>
                    <a:path w="2378" h="159">
                      <a:moveTo>
                        <a:pt x="0" y="79"/>
                      </a:moveTo>
                      <a:lnTo>
                        <a:pt x="0" y="0"/>
                      </a:lnTo>
                      <a:lnTo>
                        <a:pt x="2377" y="0"/>
                      </a:lnTo>
                      <a:lnTo>
                        <a:pt x="2377" y="158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5890" name="Object 50"/>
              <p:cNvGraphicFramePr>
                <a:graphicFrameLocks noChangeAspect="1"/>
              </p:cNvGraphicFramePr>
              <p:nvPr/>
            </p:nvGraphicFramePr>
            <p:xfrm>
              <a:off x="400" y="521"/>
              <a:ext cx="247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42" r:id="rId10" imgW="177809" imgH="190487" progId="Equation.3">
                      <p:embed/>
                    </p:oleObj>
                  </mc:Choice>
                  <mc:Fallback>
                    <p:oleObj r:id="rId10" imgW="177809" imgH="190487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" y="521"/>
                            <a:ext cx="247" cy="2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91" name="Object 51"/>
              <p:cNvGraphicFramePr>
                <a:graphicFrameLocks noChangeAspect="1"/>
              </p:cNvGraphicFramePr>
              <p:nvPr/>
            </p:nvGraphicFramePr>
            <p:xfrm>
              <a:off x="384" y="864"/>
              <a:ext cx="247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43" r:id="rId12" imgW="177809" imgH="190487" progId="Equation.3">
                      <p:embed/>
                    </p:oleObj>
                  </mc:Choice>
                  <mc:Fallback>
                    <p:oleObj r:id="rId12" imgW="177809" imgH="190487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864"/>
                            <a:ext cx="247" cy="2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" name="Group 52"/>
              <p:cNvGrpSpPr>
                <a:grpSpLocks/>
              </p:cNvGrpSpPr>
              <p:nvPr/>
            </p:nvGrpSpPr>
            <p:grpSpPr bwMode="auto">
              <a:xfrm>
                <a:off x="288" y="0"/>
                <a:ext cx="1200" cy="480"/>
                <a:chOff x="0" y="0"/>
                <a:chExt cx="1200" cy="480"/>
              </a:xfrm>
            </p:grpSpPr>
            <p:sp>
              <p:nvSpPr>
                <p:cNvPr id="35893" name="Line 53"/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94" name="Line 54"/>
                <p:cNvSpPr>
                  <a:spLocks noChangeShapeType="1"/>
                </p:cNvSpPr>
                <p:nvPr/>
              </p:nvSpPr>
              <p:spPr bwMode="auto">
                <a:xfrm>
                  <a:off x="480" y="0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95" name="Line 55"/>
                <p:cNvSpPr>
                  <a:spLocks noChangeShapeType="1"/>
                </p:cNvSpPr>
                <p:nvPr/>
              </p:nvSpPr>
              <p:spPr bwMode="auto">
                <a:xfrm>
                  <a:off x="720" y="0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96" name="Line 56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97" name="Line 57"/>
                <p:cNvSpPr>
                  <a:spLocks noChangeShapeType="1"/>
                </p:cNvSpPr>
                <p:nvPr/>
              </p:nvSpPr>
              <p:spPr bwMode="auto">
                <a:xfrm>
                  <a:off x="1200" y="0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98" name="Line 5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5899" name="Text Box 59"/>
          <p:cNvSpPr txBox="1">
            <a:spLocks noChangeArrowheads="1"/>
          </p:cNvSpPr>
          <p:nvPr/>
        </p:nvSpPr>
        <p:spPr bwMode="auto">
          <a:xfrm>
            <a:off x="1143000" y="868363"/>
            <a:ext cx="655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(</a:t>
            </a:r>
            <a:r>
              <a:rPr lang="en-US" altLang="zh-CN" sz="3200" b="1" dirty="0">
                <a:solidFill>
                  <a:srgbClr val="CC0000"/>
                </a:solidFill>
                <a:latin typeface="Times New Roman" pitchFamily="18" charset="0"/>
              </a:rPr>
              <a:t>4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)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半波损失需具体问题具体分析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grpSp>
        <p:nvGrpSpPr>
          <p:cNvPr id="15" name="Group 60"/>
          <p:cNvGrpSpPr>
            <a:grpSpLocks/>
          </p:cNvGrpSpPr>
          <p:nvPr/>
        </p:nvGrpSpPr>
        <p:grpSpPr bwMode="auto">
          <a:xfrm>
            <a:off x="1447800" y="3871913"/>
            <a:ext cx="2057400" cy="2057400"/>
            <a:chOff x="0" y="0"/>
            <a:chExt cx="1440" cy="1440"/>
          </a:xfrm>
        </p:grpSpPr>
        <p:sp>
          <p:nvSpPr>
            <p:cNvPr id="35901" name="Oval 61"/>
            <p:cNvSpPr>
              <a:spLocks noChangeArrowheads="1"/>
            </p:cNvSpPr>
            <p:nvPr/>
          </p:nvSpPr>
          <p:spPr bwMode="auto">
            <a:xfrm>
              <a:off x="0" y="0"/>
              <a:ext cx="1440" cy="1440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2" name="Oval 62"/>
            <p:cNvSpPr>
              <a:spLocks noChangeArrowheads="1"/>
            </p:cNvSpPr>
            <p:nvPr/>
          </p:nvSpPr>
          <p:spPr bwMode="auto">
            <a:xfrm>
              <a:off x="32" y="33"/>
              <a:ext cx="1376" cy="1374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3" name="Oval 63"/>
            <p:cNvSpPr>
              <a:spLocks noChangeArrowheads="1"/>
            </p:cNvSpPr>
            <p:nvPr/>
          </p:nvSpPr>
          <p:spPr bwMode="auto">
            <a:xfrm>
              <a:off x="65" y="65"/>
              <a:ext cx="1310" cy="1310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4" name="Oval 64"/>
            <p:cNvSpPr>
              <a:spLocks noChangeArrowheads="1"/>
            </p:cNvSpPr>
            <p:nvPr/>
          </p:nvSpPr>
          <p:spPr bwMode="auto">
            <a:xfrm>
              <a:off x="97" y="98"/>
              <a:ext cx="1246" cy="1244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5" name="Oval 65"/>
            <p:cNvSpPr>
              <a:spLocks noChangeArrowheads="1"/>
            </p:cNvSpPr>
            <p:nvPr/>
          </p:nvSpPr>
          <p:spPr bwMode="auto">
            <a:xfrm>
              <a:off x="130" y="130"/>
              <a:ext cx="1180" cy="1180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6" name="Oval 66"/>
            <p:cNvSpPr>
              <a:spLocks noChangeArrowheads="1"/>
            </p:cNvSpPr>
            <p:nvPr/>
          </p:nvSpPr>
          <p:spPr bwMode="auto">
            <a:xfrm>
              <a:off x="163" y="163"/>
              <a:ext cx="1114" cy="1114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7" name="Oval 67"/>
            <p:cNvSpPr>
              <a:spLocks noChangeArrowheads="1"/>
            </p:cNvSpPr>
            <p:nvPr/>
          </p:nvSpPr>
          <p:spPr bwMode="auto">
            <a:xfrm>
              <a:off x="197" y="197"/>
              <a:ext cx="1046" cy="104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8" name="Oval 68"/>
            <p:cNvSpPr>
              <a:spLocks noChangeArrowheads="1"/>
            </p:cNvSpPr>
            <p:nvPr/>
          </p:nvSpPr>
          <p:spPr bwMode="auto">
            <a:xfrm>
              <a:off x="263" y="262"/>
              <a:ext cx="914" cy="91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9" name="Oval 69"/>
            <p:cNvSpPr>
              <a:spLocks noChangeArrowheads="1"/>
            </p:cNvSpPr>
            <p:nvPr/>
          </p:nvSpPr>
          <p:spPr bwMode="auto">
            <a:xfrm>
              <a:off x="230" y="230"/>
              <a:ext cx="980" cy="9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0" name="Oval 70"/>
            <p:cNvSpPr>
              <a:spLocks noChangeArrowheads="1"/>
            </p:cNvSpPr>
            <p:nvPr/>
          </p:nvSpPr>
          <p:spPr bwMode="auto">
            <a:xfrm>
              <a:off x="277" y="278"/>
              <a:ext cx="886" cy="884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1" name="Oval 71"/>
            <p:cNvSpPr>
              <a:spLocks noChangeArrowheads="1"/>
            </p:cNvSpPr>
            <p:nvPr/>
          </p:nvSpPr>
          <p:spPr bwMode="auto">
            <a:xfrm>
              <a:off x="328" y="327"/>
              <a:ext cx="784" cy="78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2" name="Oval 72"/>
            <p:cNvSpPr>
              <a:spLocks noChangeArrowheads="1"/>
            </p:cNvSpPr>
            <p:nvPr/>
          </p:nvSpPr>
          <p:spPr bwMode="auto">
            <a:xfrm>
              <a:off x="392" y="393"/>
              <a:ext cx="656" cy="654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3" name="Oval 73"/>
            <p:cNvSpPr>
              <a:spLocks noChangeArrowheads="1"/>
            </p:cNvSpPr>
            <p:nvPr/>
          </p:nvSpPr>
          <p:spPr bwMode="auto">
            <a:xfrm>
              <a:off x="443" y="442"/>
              <a:ext cx="554" cy="55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4" name="Oval 74"/>
            <p:cNvSpPr>
              <a:spLocks noChangeArrowheads="1"/>
            </p:cNvSpPr>
            <p:nvPr/>
          </p:nvSpPr>
          <p:spPr bwMode="auto">
            <a:xfrm>
              <a:off x="512" y="511"/>
              <a:ext cx="416" cy="418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5" name="Oval 75"/>
            <p:cNvSpPr>
              <a:spLocks noChangeArrowheads="1"/>
            </p:cNvSpPr>
            <p:nvPr/>
          </p:nvSpPr>
          <p:spPr bwMode="auto">
            <a:xfrm>
              <a:off x="590" y="590"/>
              <a:ext cx="260" cy="26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76"/>
          <p:cNvGrpSpPr>
            <a:grpSpLocks/>
          </p:cNvGrpSpPr>
          <p:nvPr/>
        </p:nvGrpSpPr>
        <p:grpSpPr bwMode="auto">
          <a:xfrm>
            <a:off x="5486400" y="4024313"/>
            <a:ext cx="2057400" cy="1981200"/>
            <a:chOff x="0" y="0"/>
            <a:chExt cx="1440" cy="1440"/>
          </a:xfrm>
        </p:grpSpPr>
        <p:sp>
          <p:nvSpPr>
            <p:cNvPr id="35917" name="Oval 77"/>
            <p:cNvSpPr>
              <a:spLocks noChangeArrowheads="1"/>
            </p:cNvSpPr>
            <p:nvPr/>
          </p:nvSpPr>
          <p:spPr bwMode="auto">
            <a:xfrm>
              <a:off x="0" y="0"/>
              <a:ext cx="1440" cy="1440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8" name="Oval 78"/>
            <p:cNvSpPr>
              <a:spLocks noChangeArrowheads="1"/>
            </p:cNvSpPr>
            <p:nvPr/>
          </p:nvSpPr>
          <p:spPr bwMode="auto">
            <a:xfrm>
              <a:off x="32" y="33"/>
              <a:ext cx="1376" cy="1374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9" name="Oval 79"/>
            <p:cNvSpPr>
              <a:spLocks noChangeArrowheads="1"/>
            </p:cNvSpPr>
            <p:nvPr/>
          </p:nvSpPr>
          <p:spPr bwMode="auto">
            <a:xfrm>
              <a:off x="65" y="65"/>
              <a:ext cx="1310" cy="1310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0" name="Oval 80"/>
            <p:cNvSpPr>
              <a:spLocks noChangeArrowheads="1"/>
            </p:cNvSpPr>
            <p:nvPr/>
          </p:nvSpPr>
          <p:spPr bwMode="auto">
            <a:xfrm>
              <a:off x="97" y="98"/>
              <a:ext cx="1246" cy="1244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1" name="Oval 81"/>
            <p:cNvSpPr>
              <a:spLocks noChangeArrowheads="1"/>
            </p:cNvSpPr>
            <p:nvPr/>
          </p:nvSpPr>
          <p:spPr bwMode="auto">
            <a:xfrm>
              <a:off x="130" y="130"/>
              <a:ext cx="1180" cy="1180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2" name="Oval 82"/>
            <p:cNvSpPr>
              <a:spLocks noChangeArrowheads="1"/>
            </p:cNvSpPr>
            <p:nvPr/>
          </p:nvSpPr>
          <p:spPr bwMode="auto">
            <a:xfrm>
              <a:off x="163" y="163"/>
              <a:ext cx="1114" cy="1114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3" name="Oval 83"/>
            <p:cNvSpPr>
              <a:spLocks noChangeArrowheads="1"/>
            </p:cNvSpPr>
            <p:nvPr/>
          </p:nvSpPr>
          <p:spPr bwMode="auto">
            <a:xfrm>
              <a:off x="197" y="197"/>
              <a:ext cx="1046" cy="104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4" name="Oval 84"/>
            <p:cNvSpPr>
              <a:spLocks noChangeArrowheads="1"/>
            </p:cNvSpPr>
            <p:nvPr/>
          </p:nvSpPr>
          <p:spPr bwMode="auto">
            <a:xfrm>
              <a:off x="263" y="262"/>
              <a:ext cx="914" cy="91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5" name="Oval 85"/>
            <p:cNvSpPr>
              <a:spLocks noChangeArrowheads="1"/>
            </p:cNvSpPr>
            <p:nvPr/>
          </p:nvSpPr>
          <p:spPr bwMode="auto">
            <a:xfrm>
              <a:off x="230" y="230"/>
              <a:ext cx="980" cy="9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Oval 86"/>
            <p:cNvSpPr>
              <a:spLocks noChangeArrowheads="1"/>
            </p:cNvSpPr>
            <p:nvPr/>
          </p:nvSpPr>
          <p:spPr bwMode="auto">
            <a:xfrm>
              <a:off x="277" y="278"/>
              <a:ext cx="886" cy="884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Oval 87"/>
            <p:cNvSpPr>
              <a:spLocks noChangeArrowheads="1"/>
            </p:cNvSpPr>
            <p:nvPr/>
          </p:nvSpPr>
          <p:spPr bwMode="auto">
            <a:xfrm>
              <a:off x="328" y="327"/>
              <a:ext cx="784" cy="78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Oval 88"/>
            <p:cNvSpPr>
              <a:spLocks noChangeArrowheads="1"/>
            </p:cNvSpPr>
            <p:nvPr/>
          </p:nvSpPr>
          <p:spPr bwMode="auto">
            <a:xfrm>
              <a:off x="392" y="393"/>
              <a:ext cx="656" cy="654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9" name="Oval 89"/>
            <p:cNvSpPr>
              <a:spLocks noChangeArrowheads="1"/>
            </p:cNvSpPr>
            <p:nvPr/>
          </p:nvSpPr>
          <p:spPr bwMode="auto">
            <a:xfrm>
              <a:off x="443" y="432"/>
              <a:ext cx="565" cy="56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0" name="Oval 90"/>
            <p:cNvSpPr>
              <a:spLocks noChangeArrowheads="1"/>
            </p:cNvSpPr>
            <p:nvPr/>
          </p:nvSpPr>
          <p:spPr bwMode="auto">
            <a:xfrm>
              <a:off x="528" y="528"/>
              <a:ext cx="384" cy="384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200907020924425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1109663"/>
            <a:ext cx="3533775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8675" name="Picture 3" descr="20080913243935395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974850"/>
            <a:ext cx="4508500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142976" y="142852"/>
            <a:ext cx="46434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迈克尔孙干涉仪</a:t>
            </a:r>
          </a:p>
        </p:txBody>
      </p:sp>
    </p:spTree>
    <p:extLst>
      <p:ext uri="{BB962C8B-B14F-4D97-AF65-F5344CB8AC3E}">
        <p14:creationId xmlns:p14="http://schemas.microsoft.com/office/powerpoint/2010/main" val="1115048046"/>
      </p:ext>
    </p:extLst>
  </p:cSld>
  <p:clrMapOvr>
    <a:masterClrMapping/>
  </p:clrMapOvr>
  <p:transition spd="med">
    <p:pull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1071538" y="142852"/>
            <a:ext cx="708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36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迈克耳孙干涉仪光路及结构</a:t>
            </a:r>
            <a:endParaRPr lang="zh-CN" altLang="en-US" sz="3600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72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Freeform 4"/>
          <p:cNvSpPr>
            <a:spLocks/>
          </p:cNvSpPr>
          <p:nvPr/>
        </p:nvSpPr>
        <p:spPr bwMode="auto">
          <a:xfrm>
            <a:off x="3429000" y="1517650"/>
            <a:ext cx="3886200" cy="296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1008" y="1152"/>
              </a:cxn>
              <a:cxn ang="0">
                <a:pos x="2448" y="1152"/>
              </a:cxn>
              <a:cxn ang="0">
                <a:pos x="2448" y="2016"/>
              </a:cxn>
              <a:cxn ang="0">
                <a:pos x="0" y="2016"/>
              </a:cxn>
              <a:cxn ang="0">
                <a:pos x="0" y="0"/>
              </a:cxn>
            </a:cxnLst>
            <a:rect l="0" t="0" r="r" b="b"/>
            <a:pathLst>
              <a:path w="2448" h="2016">
                <a:moveTo>
                  <a:pt x="0" y="0"/>
                </a:moveTo>
                <a:lnTo>
                  <a:pt x="1008" y="0"/>
                </a:lnTo>
                <a:lnTo>
                  <a:pt x="1008" y="1152"/>
                </a:lnTo>
                <a:lnTo>
                  <a:pt x="2448" y="1152"/>
                </a:lnTo>
                <a:lnTo>
                  <a:pt x="2448" y="2016"/>
                </a:lnTo>
                <a:lnTo>
                  <a:pt x="0" y="2016"/>
                </a:lnTo>
                <a:lnTo>
                  <a:pt x="0" y="0"/>
                </a:lnTo>
                <a:close/>
              </a:path>
            </a:pathLst>
          </a:custGeom>
          <a:solidFill>
            <a:srgbClr val="F9DDFB">
              <a:alpha val="50000"/>
            </a:srgbClr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724400" y="1517650"/>
            <a:ext cx="76200" cy="1763713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629400" y="3386138"/>
            <a:ext cx="228600" cy="1052512"/>
          </a:xfrm>
          <a:prstGeom prst="rect">
            <a:avLst/>
          </a:prstGeom>
          <a:solidFill>
            <a:srgbClr val="99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6629400" y="3386138"/>
            <a:ext cx="0" cy="105727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1905000" y="3403600"/>
            <a:ext cx="361950" cy="847725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FFFF66">
                  <a:gamma/>
                  <a:shade val="69804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69804"/>
                  <a:invGamma/>
                </a:srgbClr>
              </a:gs>
            </a:gsLst>
            <a:lin ang="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1963738" y="4222750"/>
            <a:ext cx="244475" cy="146050"/>
          </a:xfrm>
          <a:prstGeom prst="rect">
            <a:avLst/>
          </a:prstGeom>
          <a:gradFill rotWithShape="0">
            <a:gsLst>
              <a:gs pos="0">
                <a:srgbClr val="FFFF66">
                  <a:gamma/>
                  <a:shade val="69804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69804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1963738" y="4313238"/>
            <a:ext cx="244475" cy="1666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Freeform 13"/>
          <p:cNvSpPr>
            <a:spLocks/>
          </p:cNvSpPr>
          <p:nvPr/>
        </p:nvSpPr>
        <p:spPr bwMode="auto">
          <a:xfrm>
            <a:off x="2058988" y="3549650"/>
            <a:ext cx="80962" cy="692150"/>
          </a:xfrm>
          <a:custGeom>
            <a:avLst/>
            <a:gdLst/>
            <a:ahLst/>
            <a:cxnLst>
              <a:cxn ang="0">
                <a:pos x="0" y="455"/>
              </a:cxn>
              <a:cxn ang="0">
                <a:pos x="0" y="0"/>
              </a:cxn>
              <a:cxn ang="0">
                <a:pos x="16" y="106"/>
              </a:cxn>
              <a:cxn ang="0">
                <a:pos x="16" y="0"/>
              </a:cxn>
              <a:cxn ang="0">
                <a:pos x="33" y="106"/>
              </a:cxn>
              <a:cxn ang="0">
                <a:pos x="33" y="0"/>
              </a:cxn>
              <a:cxn ang="0">
                <a:pos x="50" y="106"/>
              </a:cxn>
              <a:cxn ang="0">
                <a:pos x="50" y="471"/>
              </a:cxn>
            </a:cxnLst>
            <a:rect l="0" t="0" r="r" b="b"/>
            <a:pathLst>
              <a:path w="51" h="472">
                <a:moveTo>
                  <a:pt x="0" y="455"/>
                </a:moveTo>
                <a:lnTo>
                  <a:pt x="0" y="0"/>
                </a:lnTo>
                <a:lnTo>
                  <a:pt x="16" y="106"/>
                </a:lnTo>
                <a:lnTo>
                  <a:pt x="16" y="0"/>
                </a:lnTo>
                <a:lnTo>
                  <a:pt x="33" y="106"/>
                </a:lnTo>
                <a:lnTo>
                  <a:pt x="33" y="0"/>
                </a:lnTo>
                <a:lnTo>
                  <a:pt x="50" y="106"/>
                </a:lnTo>
                <a:lnTo>
                  <a:pt x="50" y="471"/>
                </a:lnTo>
              </a:path>
            </a:pathLst>
          </a:custGeom>
          <a:gradFill rotWithShape="0">
            <a:gsLst>
              <a:gs pos="0">
                <a:srgbClr val="FFFF66">
                  <a:gamma/>
                  <a:shade val="69804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69804"/>
                  <a:invGamma/>
                </a:srgbClr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V="1">
            <a:off x="1957388" y="4240213"/>
            <a:ext cx="257175" cy="22225"/>
          </a:xfrm>
          <a:prstGeom prst="line">
            <a:avLst/>
          </a:prstGeom>
          <a:noFill/>
          <a:ln w="25400">
            <a:solidFill>
              <a:srgbClr val="FFCC66"/>
            </a:solidFill>
            <a:round/>
            <a:headEnd type="none" w="sm" len="sm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1957388" y="4284663"/>
            <a:ext cx="257175" cy="22225"/>
          </a:xfrm>
          <a:prstGeom prst="line">
            <a:avLst/>
          </a:prstGeom>
          <a:noFill/>
          <a:ln w="25400">
            <a:solidFill>
              <a:srgbClr val="FFCC66"/>
            </a:solidFill>
            <a:round/>
            <a:headEnd type="none" w="sm" len="sm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1957388" y="4329113"/>
            <a:ext cx="257175" cy="23812"/>
          </a:xfrm>
          <a:prstGeom prst="line">
            <a:avLst/>
          </a:prstGeom>
          <a:noFill/>
          <a:ln w="25400">
            <a:solidFill>
              <a:srgbClr val="FFCC66"/>
            </a:solidFill>
            <a:round/>
            <a:headEnd type="none" w="sm" len="sm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1957388" y="4373563"/>
            <a:ext cx="257175" cy="22225"/>
          </a:xfrm>
          <a:prstGeom prst="line">
            <a:avLst/>
          </a:prstGeom>
          <a:noFill/>
          <a:ln w="25400">
            <a:solidFill>
              <a:srgbClr val="FFCC66"/>
            </a:solidFill>
            <a:round/>
            <a:headEnd type="none" w="sm" len="sm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2041525" y="4081463"/>
            <a:ext cx="109538" cy="142875"/>
          </a:xfrm>
          <a:prstGeom prst="rect">
            <a:avLst/>
          </a:prstGeom>
          <a:gradFill rotWithShape="0">
            <a:gsLst>
              <a:gs pos="0">
                <a:srgbClr val="FFFF66">
                  <a:gamma/>
                  <a:shade val="69804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69804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856413" y="3454400"/>
            <a:ext cx="379412" cy="212725"/>
            <a:chOff x="4367" y="2134"/>
            <a:chExt cx="239" cy="144"/>
          </a:xfrm>
        </p:grpSpPr>
        <p:sp>
          <p:nvSpPr>
            <p:cNvPr id="16405" name="Rectangle 21"/>
            <p:cNvSpPr>
              <a:spLocks noChangeArrowheads="1"/>
            </p:cNvSpPr>
            <p:nvPr/>
          </p:nvSpPr>
          <p:spPr bwMode="auto">
            <a:xfrm rot="5392240">
              <a:off x="4510" y="2182"/>
              <a:ext cx="144" cy="48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3568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35686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 rot="5392240">
              <a:off x="4439" y="2111"/>
              <a:ext cx="48" cy="192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858000" y="3806825"/>
            <a:ext cx="379413" cy="212725"/>
            <a:chOff x="4368" y="2374"/>
            <a:chExt cx="239" cy="144"/>
          </a:xfrm>
        </p:grpSpPr>
        <p:sp>
          <p:nvSpPr>
            <p:cNvPr id="16408" name="Rectangle 24"/>
            <p:cNvSpPr>
              <a:spLocks noChangeArrowheads="1"/>
            </p:cNvSpPr>
            <p:nvPr/>
          </p:nvSpPr>
          <p:spPr bwMode="auto">
            <a:xfrm rot="5392240">
              <a:off x="4511" y="2422"/>
              <a:ext cx="144" cy="48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3568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35686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9" name="Rectangle 25"/>
            <p:cNvSpPr>
              <a:spLocks noChangeArrowheads="1"/>
            </p:cNvSpPr>
            <p:nvPr/>
          </p:nvSpPr>
          <p:spPr bwMode="auto">
            <a:xfrm rot="5392240">
              <a:off x="4440" y="2351"/>
              <a:ext cx="48" cy="192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858000" y="4159250"/>
            <a:ext cx="379413" cy="211138"/>
            <a:chOff x="4368" y="2613"/>
            <a:chExt cx="239" cy="144"/>
          </a:xfrm>
        </p:grpSpPr>
        <p:sp>
          <p:nvSpPr>
            <p:cNvPr id="16411" name="Rectangle 27"/>
            <p:cNvSpPr>
              <a:spLocks noChangeArrowheads="1"/>
            </p:cNvSpPr>
            <p:nvPr/>
          </p:nvSpPr>
          <p:spPr bwMode="auto">
            <a:xfrm rot="5392240">
              <a:off x="4511" y="2661"/>
              <a:ext cx="144" cy="48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3568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35686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Rectangle 28"/>
            <p:cNvSpPr>
              <a:spLocks noChangeArrowheads="1"/>
            </p:cNvSpPr>
            <p:nvPr/>
          </p:nvSpPr>
          <p:spPr bwMode="auto">
            <a:xfrm rot="5392240">
              <a:off x="4440" y="2590"/>
              <a:ext cx="48" cy="192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13" name="Rectangle 29"/>
          <p:cNvSpPr>
            <a:spLocks noChangeArrowheads="1"/>
          </p:cNvSpPr>
          <p:nvPr/>
        </p:nvSpPr>
        <p:spPr bwMode="auto">
          <a:xfrm rot="5392240">
            <a:off x="6517481" y="3875882"/>
            <a:ext cx="1058863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 rot="18900000">
            <a:off x="4673600" y="3794125"/>
            <a:ext cx="1352550" cy="250825"/>
          </a:xfrm>
          <a:prstGeom prst="rect">
            <a:avLst/>
          </a:prstGeom>
          <a:solidFill>
            <a:srgbClr val="00FFCC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3657600" y="1517650"/>
            <a:ext cx="76200" cy="1763713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 rot="18900000">
            <a:off x="3429000" y="3706813"/>
            <a:ext cx="1447800" cy="249237"/>
          </a:xfrm>
          <a:prstGeom prst="rect">
            <a:avLst/>
          </a:prstGeom>
          <a:solidFill>
            <a:srgbClr val="00FFCC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rot="21504424" flipV="1">
            <a:off x="3733800" y="3429000"/>
            <a:ext cx="1066800" cy="9874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3505200" y="1974850"/>
            <a:ext cx="1435100" cy="223838"/>
          </a:xfrm>
          <a:prstGeom prst="rect">
            <a:avLst/>
          </a:prstGeom>
          <a:solidFill>
            <a:srgbClr val="99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 flipV="1">
            <a:off x="3505200" y="2198688"/>
            <a:ext cx="1447800" cy="1587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990600" y="2928938"/>
            <a:ext cx="620713" cy="16922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CC00FF"/>
            </a:solidFill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1C1C1C"/>
                </a:solidFill>
                <a:latin typeface="Times New Roman" pitchFamily="18" charset="0"/>
              </a:rPr>
              <a:t>单色光源</a:t>
            </a:r>
          </a:p>
        </p:txBody>
      </p:sp>
      <p:graphicFrame>
        <p:nvGraphicFramePr>
          <p:cNvPr id="16422" name="Object 38"/>
          <p:cNvGraphicFramePr>
            <a:graphicFrameLocks noChangeAspect="1"/>
          </p:cNvGraphicFramePr>
          <p:nvPr/>
        </p:nvGraphicFramePr>
        <p:xfrm>
          <a:off x="5715000" y="1609725"/>
          <a:ext cx="208438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6" name="Equation" r:id="rId3" imgW="596880" imgH="215640" progId="Equation.3">
                  <p:embed/>
                </p:oleObj>
              </mc:Choice>
              <mc:Fallback>
                <p:oleObj name="Equation" r:id="rId3" imgW="59688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609725"/>
                        <a:ext cx="2084388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7391400" y="2820988"/>
            <a:ext cx="609600" cy="1639887"/>
            <a:chOff x="4800" y="1632"/>
            <a:chExt cx="384" cy="1116"/>
          </a:xfrm>
        </p:grpSpPr>
        <p:sp>
          <p:nvSpPr>
            <p:cNvPr id="16424" name="Rectangle 40"/>
            <p:cNvSpPr>
              <a:spLocks noChangeArrowheads="1"/>
            </p:cNvSpPr>
            <p:nvPr/>
          </p:nvSpPr>
          <p:spPr bwMode="auto">
            <a:xfrm>
              <a:off x="4800" y="1632"/>
              <a:ext cx="337" cy="1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</a:rPr>
                <a:t>反射镜 </a:t>
              </a:r>
            </a:p>
          </p:txBody>
        </p:sp>
        <p:graphicFrame>
          <p:nvGraphicFramePr>
            <p:cNvPr id="16425" name="Object 41"/>
            <p:cNvGraphicFramePr>
              <a:graphicFrameLocks noChangeAspect="1"/>
            </p:cNvGraphicFramePr>
            <p:nvPr/>
          </p:nvGraphicFramePr>
          <p:xfrm>
            <a:off x="4848" y="2448"/>
            <a:ext cx="33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77" name="Equation" r:id="rId5" imgW="355320" imgH="317160" progId="Equation.3">
                    <p:embed/>
                  </p:oleObj>
                </mc:Choice>
                <mc:Fallback>
                  <p:oleObj name="Equation" r:id="rId5" imgW="355320" imgH="317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448"/>
                          <a:ext cx="336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1447800" y="1552575"/>
            <a:ext cx="1828800" cy="519113"/>
            <a:chOff x="1056" y="1104"/>
            <a:chExt cx="1152" cy="354"/>
          </a:xfrm>
        </p:grpSpPr>
        <p:sp>
          <p:nvSpPr>
            <p:cNvPr id="16427" name="Rectangle 43"/>
            <p:cNvSpPr>
              <a:spLocks noChangeArrowheads="1"/>
            </p:cNvSpPr>
            <p:nvPr/>
          </p:nvSpPr>
          <p:spPr bwMode="auto">
            <a:xfrm>
              <a:off x="1056" y="1104"/>
              <a:ext cx="1152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800" b="1" dirty="0">
                  <a:solidFill>
                    <a:srgbClr val="000000"/>
                  </a:solidFill>
                  <a:latin typeface="楷体_GB2312" pitchFamily="49" charset="-122"/>
                </a:rPr>
                <a:t>反射镜</a:t>
              </a:r>
            </a:p>
          </p:txBody>
        </p:sp>
        <p:graphicFrame>
          <p:nvGraphicFramePr>
            <p:cNvPr id="16428" name="Object 44"/>
            <p:cNvGraphicFramePr>
              <a:graphicFrameLocks noChangeAspect="1"/>
            </p:cNvGraphicFramePr>
            <p:nvPr/>
          </p:nvGraphicFramePr>
          <p:xfrm>
            <a:off x="1824" y="1152"/>
            <a:ext cx="31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78" name="Equation" r:id="rId7" imgW="330120" imgH="317160" progId="Equation.3">
                    <p:embed/>
                  </p:oleObj>
                </mc:Choice>
                <mc:Fallback>
                  <p:oleObj name="Equation" r:id="rId7" imgW="330120" imgH="317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152"/>
                          <a:ext cx="31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1143000" y="5562600"/>
            <a:ext cx="6781800" cy="588963"/>
            <a:chOff x="720" y="3504"/>
            <a:chExt cx="4272" cy="371"/>
          </a:xfrm>
        </p:grpSpPr>
        <p:graphicFrame>
          <p:nvGraphicFramePr>
            <p:cNvPr id="16435" name="Object 51"/>
            <p:cNvGraphicFramePr>
              <a:graphicFrameLocks noChangeAspect="1"/>
            </p:cNvGraphicFramePr>
            <p:nvPr/>
          </p:nvGraphicFramePr>
          <p:xfrm>
            <a:off x="3840" y="3570"/>
            <a:ext cx="34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79" name="Equation" r:id="rId9" imgW="241200" imgH="203040" progId="Equation.3">
                    <p:embed/>
                  </p:oleObj>
                </mc:Choice>
                <mc:Fallback>
                  <p:oleObj name="Equation" r:id="rId9" imgW="241200" imgH="203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570"/>
                          <a:ext cx="343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98"/>
            <p:cNvGrpSpPr>
              <a:grpSpLocks/>
            </p:cNvGrpSpPr>
            <p:nvPr/>
          </p:nvGrpSpPr>
          <p:grpSpPr bwMode="auto">
            <a:xfrm>
              <a:off x="720" y="3504"/>
              <a:ext cx="4272" cy="371"/>
              <a:chOff x="768" y="3488"/>
              <a:chExt cx="4272" cy="371"/>
            </a:xfrm>
          </p:grpSpPr>
          <p:sp>
            <p:nvSpPr>
              <p:cNvPr id="16432" name="Rectangle 48"/>
              <p:cNvSpPr>
                <a:spLocks noChangeArrowheads="1"/>
              </p:cNvSpPr>
              <p:nvPr/>
            </p:nvSpPr>
            <p:spPr bwMode="auto">
              <a:xfrm>
                <a:off x="768" y="3488"/>
                <a:ext cx="3456" cy="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33" name="Object 49"/>
              <p:cNvGraphicFramePr>
                <a:graphicFrameLocks noChangeAspect="1"/>
              </p:cNvGraphicFramePr>
              <p:nvPr/>
            </p:nvGraphicFramePr>
            <p:xfrm>
              <a:off x="2384" y="3520"/>
              <a:ext cx="928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80" name="Equation" r:id="rId11" imgW="482400" imgH="215640" progId="Equation.3">
                      <p:embed/>
                    </p:oleObj>
                  </mc:Choice>
                  <mc:Fallback>
                    <p:oleObj name="Equation" r:id="rId11" imgW="482400" imgH="21564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4" y="3520"/>
                            <a:ext cx="928" cy="3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34" name="Text Box 50"/>
              <p:cNvSpPr txBox="1">
                <a:spLocks noChangeArrowheads="1"/>
              </p:cNvSpPr>
              <p:nvPr/>
            </p:nvSpPr>
            <p:spPr bwMode="auto">
              <a:xfrm>
                <a:off x="1968" y="3533"/>
                <a:ext cx="3072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与                       成        角</a:t>
                </a:r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16436" name="Object 52"/>
              <p:cNvGraphicFramePr>
                <a:graphicFrameLocks noChangeAspect="1"/>
              </p:cNvGraphicFramePr>
              <p:nvPr/>
            </p:nvGraphicFramePr>
            <p:xfrm>
              <a:off x="1008" y="3509"/>
              <a:ext cx="1008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81" name="Equation" r:id="rId13" imgW="457200" imgH="215640" progId="Equation.3">
                      <p:embed/>
                    </p:oleObj>
                  </mc:Choice>
                  <mc:Fallback>
                    <p:oleObj name="Equation" r:id="rId13" imgW="457200" imgH="21564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3509"/>
                            <a:ext cx="1008" cy="3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4111625" y="2206625"/>
            <a:ext cx="2517775" cy="1893888"/>
            <a:chOff x="2590" y="1380"/>
            <a:chExt cx="1586" cy="1290"/>
          </a:xfrm>
        </p:grpSpPr>
        <p:sp>
          <p:nvSpPr>
            <p:cNvPr id="16438" name="Freeform 54"/>
            <p:cNvSpPr>
              <a:spLocks/>
            </p:cNvSpPr>
            <p:nvPr/>
          </p:nvSpPr>
          <p:spPr bwMode="auto">
            <a:xfrm>
              <a:off x="2670" y="2562"/>
              <a:ext cx="1506" cy="10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88" y="0"/>
                </a:cxn>
                <a:cxn ang="0">
                  <a:pos x="714" y="108"/>
                </a:cxn>
                <a:cxn ang="0">
                  <a:pos x="1506" y="108"/>
                </a:cxn>
              </a:cxnLst>
              <a:rect l="0" t="0" r="r" b="b"/>
              <a:pathLst>
                <a:path w="1506" h="108">
                  <a:moveTo>
                    <a:pt x="0" y="6"/>
                  </a:moveTo>
                  <a:lnTo>
                    <a:pt x="588" y="0"/>
                  </a:lnTo>
                  <a:lnTo>
                    <a:pt x="714" y="108"/>
                  </a:lnTo>
                  <a:lnTo>
                    <a:pt x="1506" y="108"/>
                  </a:lnTo>
                </a:path>
              </a:pathLst>
            </a:custGeom>
            <a:noFill/>
            <a:ln w="28575" cmpd="sng">
              <a:solidFill>
                <a:srgbClr val="990099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>
              <a:off x="2976" y="2570"/>
              <a:ext cx="112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>
              <a:off x="3888" y="2670"/>
              <a:ext cx="117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1" name="Freeform 57"/>
            <p:cNvSpPr>
              <a:spLocks/>
            </p:cNvSpPr>
            <p:nvPr/>
          </p:nvSpPr>
          <p:spPr bwMode="auto">
            <a:xfrm>
              <a:off x="2592" y="1380"/>
              <a:ext cx="66" cy="1188"/>
            </a:xfrm>
            <a:custGeom>
              <a:avLst/>
              <a:gdLst/>
              <a:ahLst/>
              <a:cxnLst>
                <a:cxn ang="0">
                  <a:pos x="66" y="1188"/>
                </a:cxn>
                <a:cxn ang="0">
                  <a:pos x="0" y="1038"/>
                </a:cxn>
                <a:cxn ang="0">
                  <a:pos x="0" y="0"/>
                </a:cxn>
              </a:cxnLst>
              <a:rect l="0" t="0" r="r" b="b"/>
              <a:pathLst>
                <a:path w="66" h="1188">
                  <a:moveTo>
                    <a:pt x="66" y="1188"/>
                  </a:moveTo>
                  <a:lnTo>
                    <a:pt x="0" y="103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DC8300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H="1" flipV="1">
              <a:off x="2590" y="1470"/>
              <a:ext cx="2" cy="162"/>
            </a:xfrm>
            <a:prstGeom prst="line">
              <a:avLst/>
            </a:prstGeom>
            <a:noFill/>
            <a:ln w="38100">
              <a:solidFill>
                <a:srgbClr val="DC8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59"/>
          <p:cNvGrpSpPr>
            <a:grpSpLocks/>
          </p:cNvGrpSpPr>
          <p:nvPr/>
        </p:nvGrpSpPr>
        <p:grpSpPr bwMode="auto">
          <a:xfrm>
            <a:off x="4229100" y="2197100"/>
            <a:ext cx="88900" cy="3600450"/>
            <a:chOff x="2664" y="1374"/>
            <a:chExt cx="56" cy="2451"/>
          </a:xfrm>
        </p:grpSpPr>
        <p:grpSp>
          <p:nvGrpSpPr>
            <p:cNvPr id="11" name="Group 60"/>
            <p:cNvGrpSpPr>
              <a:grpSpLocks/>
            </p:cNvGrpSpPr>
            <p:nvPr/>
          </p:nvGrpSpPr>
          <p:grpSpPr bwMode="auto">
            <a:xfrm>
              <a:off x="2664" y="1374"/>
              <a:ext cx="54" cy="2388"/>
              <a:chOff x="2664" y="1374"/>
              <a:chExt cx="54" cy="2388"/>
            </a:xfrm>
          </p:grpSpPr>
          <p:sp>
            <p:nvSpPr>
              <p:cNvPr id="16445" name="Freeform 61"/>
              <p:cNvSpPr>
                <a:spLocks/>
              </p:cNvSpPr>
              <p:nvPr/>
            </p:nvSpPr>
            <p:spPr bwMode="auto">
              <a:xfrm>
                <a:off x="2664" y="1374"/>
                <a:ext cx="54" cy="23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78"/>
                  </a:cxn>
                  <a:cxn ang="0">
                    <a:pos x="54" y="1152"/>
                  </a:cxn>
                  <a:cxn ang="0">
                    <a:pos x="54" y="2388"/>
                  </a:cxn>
                </a:cxnLst>
                <a:rect l="0" t="0" r="r" b="b"/>
                <a:pathLst>
                  <a:path w="54" h="2388">
                    <a:moveTo>
                      <a:pt x="0" y="0"/>
                    </a:moveTo>
                    <a:lnTo>
                      <a:pt x="0" y="978"/>
                    </a:lnTo>
                    <a:lnTo>
                      <a:pt x="54" y="1152"/>
                    </a:lnTo>
                    <a:lnTo>
                      <a:pt x="54" y="2388"/>
                    </a:lnTo>
                  </a:path>
                </a:pathLst>
              </a:custGeom>
              <a:noFill/>
              <a:ln w="28575" cmpd="sng">
                <a:solidFill>
                  <a:srgbClr val="DC8300"/>
                </a:solidFill>
                <a:round/>
                <a:headEnd type="none" w="med" len="med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6" name="Line 62"/>
              <p:cNvSpPr>
                <a:spLocks noChangeShapeType="1"/>
              </p:cNvSpPr>
              <p:nvPr/>
            </p:nvSpPr>
            <p:spPr bwMode="auto">
              <a:xfrm>
                <a:off x="2665" y="1598"/>
                <a:ext cx="0" cy="82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>
              <a:off x="2720" y="3670"/>
              <a:ext cx="0" cy="155"/>
            </a:xfrm>
            <a:prstGeom prst="line">
              <a:avLst/>
            </a:prstGeom>
            <a:noFill/>
            <a:ln w="38100">
              <a:solidFill>
                <a:srgbClr val="DC8300"/>
              </a:solidFill>
              <a:round/>
              <a:headE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64"/>
          <p:cNvGrpSpPr>
            <a:grpSpLocks/>
          </p:cNvGrpSpPr>
          <p:nvPr/>
        </p:nvGrpSpPr>
        <p:grpSpPr bwMode="auto">
          <a:xfrm>
            <a:off x="4419600" y="3775075"/>
            <a:ext cx="2219325" cy="2024063"/>
            <a:chOff x="2788" y="2448"/>
            <a:chExt cx="1394" cy="1378"/>
          </a:xfrm>
        </p:grpSpPr>
        <p:sp>
          <p:nvSpPr>
            <p:cNvPr id="16449" name="Freeform 65"/>
            <p:cNvSpPr>
              <a:spLocks/>
            </p:cNvSpPr>
            <p:nvPr/>
          </p:nvSpPr>
          <p:spPr bwMode="auto">
            <a:xfrm>
              <a:off x="2802" y="2454"/>
              <a:ext cx="1380" cy="126"/>
            </a:xfrm>
            <a:custGeom>
              <a:avLst/>
              <a:gdLst/>
              <a:ahLst/>
              <a:cxnLst>
                <a:cxn ang="0">
                  <a:pos x="1380" y="126"/>
                </a:cxn>
                <a:cxn ang="0">
                  <a:pos x="684" y="126"/>
                </a:cxn>
                <a:cxn ang="0">
                  <a:pos x="55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0" y="12"/>
                </a:cxn>
              </a:cxnLst>
              <a:rect l="0" t="0" r="r" b="b"/>
              <a:pathLst>
                <a:path w="1380" h="126">
                  <a:moveTo>
                    <a:pt x="1380" y="126"/>
                  </a:moveTo>
                  <a:lnTo>
                    <a:pt x="684" y="126"/>
                  </a:lnTo>
                  <a:lnTo>
                    <a:pt x="55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12"/>
                  </a:lnTo>
                </a:path>
              </a:pathLst>
            </a:custGeom>
            <a:noFill/>
            <a:ln w="28575" cmpd="sng">
              <a:solidFill>
                <a:srgbClr val="990099"/>
              </a:solidFill>
              <a:round/>
              <a:headEnd type="none" w="med" len="med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H="1">
              <a:off x="3792" y="2579"/>
              <a:ext cx="164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 flipH="1">
              <a:off x="3081" y="2450"/>
              <a:ext cx="109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>
              <a:off x="2788" y="2448"/>
              <a:ext cx="0" cy="1248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non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>
              <a:off x="2788" y="3744"/>
              <a:ext cx="0" cy="82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5105400" y="4621213"/>
            <a:ext cx="2438400" cy="531812"/>
            <a:chOff x="3264" y="3024"/>
            <a:chExt cx="1536" cy="361"/>
          </a:xfrm>
        </p:grpSpPr>
        <p:sp>
          <p:nvSpPr>
            <p:cNvPr id="16455" name="AutoShape 71"/>
            <p:cNvSpPr>
              <a:spLocks noChangeArrowheads="1"/>
            </p:cNvSpPr>
            <p:nvPr/>
          </p:nvSpPr>
          <p:spPr bwMode="auto">
            <a:xfrm>
              <a:off x="3264" y="3024"/>
              <a:ext cx="1319" cy="336"/>
            </a:xfrm>
            <a:prstGeom prst="wedgeRectCallout">
              <a:avLst>
                <a:gd name="adj1" fmla="val -55384"/>
                <a:gd name="adj2" fmla="val -145236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6456" name="Object 72"/>
            <p:cNvGraphicFramePr>
              <a:graphicFrameLocks noChangeAspect="1"/>
            </p:cNvGraphicFramePr>
            <p:nvPr/>
          </p:nvGraphicFramePr>
          <p:xfrm>
            <a:off x="4128" y="3028"/>
            <a:ext cx="35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2" name="Equation" r:id="rId15" imgW="215640" imgH="215640" progId="Equation.3">
                    <p:embed/>
                  </p:oleObj>
                </mc:Choice>
                <mc:Fallback>
                  <p:oleObj name="Equation" r:id="rId15" imgW="215640" imgH="2156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028"/>
                          <a:ext cx="359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accent1"/>
                                  </a:gs>
                                  <a:gs pos="50000">
                                    <a:schemeClr val="bg1"/>
                                  </a:gs>
                                  <a:gs pos="100000">
                                    <a:schemeClr val="accent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7" name="Text Box 73"/>
            <p:cNvSpPr txBox="1">
              <a:spLocks noChangeArrowheads="1"/>
            </p:cNvSpPr>
            <p:nvPr/>
          </p:nvSpPr>
          <p:spPr bwMode="auto">
            <a:xfrm>
              <a:off x="3370" y="3033"/>
              <a:ext cx="1430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补偿板   </a:t>
              </a:r>
            </a:p>
          </p:txBody>
        </p:sp>
      </p:grpSp>
      <p:grpSp>
        <p:nvGrpSpPr>
          <p:cNvPr id="14" name="Group 74"/>
          <p:cNvGrpSpPr>
            <a:grpSpLocks/>
          </p:cNvGrpSpPr>
          <p:nvPr/>
        </p:nvGrpSpPr>
        <p:grpSpPr bwMode="auto">
          <a:xfrm>
            <a:off x="1905000" y="4621213"/>
            <a:ext cx="2286000" cy="519112"/>
            <a:chOff x="1248" y="3024"/>
            <a:chExt cx="1440" cy="354"/>
          </a:xfrm>
        </p:grpSpPr>
        <p:sp>
          <p:nvSpPr>
            <p:cNvPr id="16459" name="AutoShape 75"/>
            <p:cNvSpPr>
              <a:spLocks noChangeArrowheads="1"/>
            </p:cNvSpPr>
            <p:nvPr/>
          </p:nvSpPr>
          <p:spPr bwMode="auto">
            <a:xfrm>
              <a:off x="1248" y="3024"/>
              <a:ext cx="1200" cy="336"/>
            </a:xfrm>
            <a:prstGeom prst="wedgeRectCallout">
              <a:avLst>
                <a:gd name="adj1" fmla="val 50667"/>
                <a:gd name="adj2" fmla="val -151787"/>
              </a:avLst>
            </a:prstGeom>
            <a:gradFill rotWithShape="0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6460" name="Text Box 76"/>
            <p:cNvSpPr txBox="1">
              <a:spLocks noChangeArrowheads="1"/>
            </p:cNvSpPr>
            <p:nvPr/>
          </p:nvSpPr>
          <p:spPr bwMode="auto">
            <a:xfrm>
              <a:off x="1344" y="3024"/>
              <a:ext cx="1344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分光板 </a:t>
              </a:r>
            </a:p>
          </p:txBody>
        </p:sp>
        <p:graphicFrame>
          <p:nvGraphicFramePr>
            <p:cNvPr id="16461" name="Object 77"/>
            <p:cNvGraphicFramePr>
              <a:graphicFrameLocks noChangeAspect="1"/>
            </p:cNvGraphicFramePr>
            <p:nvPr/>
          </p:nvGraphicFramePr>
          <p:xfrm>
            <a:off x="2064" y="3024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3" name="Equation" r:id="rId17" imgW="203040" imgH="215640" progId="Equation.3">
                    <p:embed/>
                  </p:oleObj>
                </mc:Choice>
                <mc:Fallback>
                  <p:oleObj name="Equation" r:id="rId17" imgW="203040" imgH="2156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024"/>
                          <a:ext cx="33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78"/>
          <p:cNvGrpSpPr>
            <a:grpSpLocks/>
          </p:cNvGrpSpPr>
          <p:nvPr/>
        </p:nvGrpSpPr>
        <p:grpSpPr bwMode="auto">
          <a:xfrm>
            <a:off x="2276475" y="3797300"/>
            <a:ext cx="1933575" cy="144463"/>
            <a:chOff x="1434" y="2464"/>
            <a:chExt cx="1218" cy="98"/>
          </a:xfrm>
        </p:grpSpPr>
        <p:sp>
          <p:nvSpPr>
            <p:cNvPr id="16463" name="Freeform 79"/>
            <p:cNvSpPr>
              <a:spLocks/>
            </p:cNvSpPr>
            <p:nvPr/>
          </p:nvSpPr>
          <p:spPr bwMode="auto">
            <a:xfrm>
              <a:off x="1434" y="2466"/>
              <a:ext cx="1218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92" y="0"/>
                </a:cxn>
                <a:cxn ang="0">
                  <a:pos x="1218" y="96"/>
                </a:cxn>
              </a:cxnLst>
              <a:rect l="0" t="0" r="r" b="b"/>
              <a:pathLst>
                <a:path w="1218" h="96">
                  <a:moveTo>
                    <a:pt x="0" y="0"/>
                  </a:moveTo>
                  <a:lnTo>
                    <a:pt x="1092" y="0"/>
                  </a:lnTo>
                  <a:lnTo>
                    <a:pt x="1218" y="9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>
              <a:off x="1659" y="2464"/>
              <a:ext cx="2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81"/>
          <p:cNvGrpSpPr>
            <a:grpSpLocks/>
          </p:cNvGrpSpPr>
          <p:nvPr/>
        </p:nvGrpSpPr>
        <p:grpSpPr bwMode="auto">
          <a:xfrm>
            <a:off x="3581400" y="1622425"/>
            <a:ext cx="1295400" cy="352425"/>
            <a:chOff x="2304" y="887"/>
            <a:chExt cx="816" cy="240"/>
          </a:xfrm>
        </p:grpSpPr>
        <p:grpSp>
          <p:nvGrpSpPr>
            <p:cNvPr id="17" name="Group 82"/>
            <p:cNvGrpSpPr>
              <a:grpSpLocks/>
            </p:cNvGrpSpPr>
            <p:nvPr/>
          </p:nvGrpSpPr>
          <p:grpSpPr bwMode="auto">
            <a:xfrm>
              <a:off x="2400" y="887"/>
              <a:ext cx="144" cy="240"/>
              <a:chOff x="432" y="3456"/>
              <a:chExt cx="144" cy="240"/>
            </a:xfrm>
          </p:grpSpPr>
          <p:sp>
            <p:nvSpPr>
              <p:cNvPr id="16467" name="Rectangle 83"/>
              <p:cNvSpPr>
                <a:spLocks noChangeArrowheads="1"/>
              </p:cNvSpPr>
              <p:nvPr/>
            </p:nvSpPr>
            <p:spPr bwMode="auto">
              <a:xfrm>
                <a:off x="432" y="3456"/>
                <a:ext cx="144" cy="48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68" name="Rectangle 84"/>
              <p:cNvSpPr>
                <a:spLocks noChangeArrowheads="1"/>
              </p:cNvSpPr>
              <p:nvPr/>
            </p:nvSpPr>
            <p:spPr bwMode="auto">
              <a:xfrm>
                <a:off x="480" y="3504"/>
                <a:ext cx="48" cy="192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85"/>
            <p:cNvGrpSpPr>
              <a:grpSpLocks/>
            </p:cNvGrpSpPr>
            <p:nvPr/>
          </p:nvGrpSpPr>
          <p:grpSpPr bwMode="auto">
            <a:xfrm>
              <a:off x="2640" y="887"/>
              <a:ext cx="144" cy="240"/>
              <a:chOff x="432" y="3456"/>
              <a:chExt cx="144" cy="240"/>
            </a:xfrm>
          </p:grpSpPr>
          <p:sp>
            <p:nvSpPr>
              <p:cNvPr id="16470" name="Rectangle 86"/>
              <p:cNvSpPr>
                <a:spLocks noChangeArrowheads="1"/>
              </p:cNvSpPr>
              <p:nvPr/>
            </p:nvSpPr>
            <p:spPr bwMode="auto">
              <a:xfrm>
                <a:off x="432" y="3456"/>
                <a:ext cx="144" cy="48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71" name="Rectangle 87"/>
              <p:cNvSpPr>
                <a:spLocks noChangeArrowheads="1"/>
              </p:cNvSpPr>
              <p:nvPr/>
            </p:nvSpPr>
            <p:spPr bwMode="auto">
              <a:xfrm>
                <a:off x="480" y="3504"/>
                <a:ext cx="48" cy="192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88"/>
            <p:cNvGrpSpPr>
              <a:grpSpLocks/>
            </p:cNvGrpSpPr>
            <p:nvPr/>
          </p:nvGrpSpPr>
          <p:grpSpPr bwMode="auto">
            <a:xfrm>
              <a:off x="2880" y="887"/>
              <a:ext cx="144" cy="240"/>
              <a:chOff x="432" y="3456"/>
              <a:chExt cx="144" cy="240"/>
            </a:xfrm>
          </p:grpSpPr>
          <p:sp>
            <p:nvSpPr>
              <p:cNvPr id="16473" name="Rectangle 89"/>
              <p:cNvSpPr>
                <a:spLocks noChangeArrowheads="1"/>
              </p:cNvSpPr>
              <p:nvPr/>
            </p:nvSpPr>
            <p:spPr bwMode="auto">
              <a:xfrm>
                <a:off x="432" y="3456"/>
                <a:ext cx="144" cy="48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74" name="Rectangle 90"/>
              <p:cNvSpPr>
                <a:spLocks noChangeArrowheads="1"/>
              </p:cNvSpPr>
              <p:nvPr/>
            </p:nvSpPr>
            <p:spPr bwMode="auto">
              <a:xfrm>
                <a:off x="480" y="3504"/>
                <a:ext cx="48" cy="192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3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3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75" name="Rectangle 91"/>
            <p:cNvSpPr>
              <a:spLocks noChangeArrowheads="1"/>
            </p:cNvSpPr>
            <p:nvPr/>
          </p:nvSpPr>
          <p:spPr bwMode="auto">
            <a:xfrm>
              <a:off x="2304" y="983"/>
              <a:ext cx="81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92"/>
          <p:cNvGrpSpPr>
            <a:grpSpLocks/>
          </p:cNvGrpSpPr>
          <p:nvPr/>
        </p:nvGrpSpPr>
        <p:grpSpPr bwMode="auto">
          <a:xfrm>
            <a:off x="990600" y="2154238"/>
            <a:ext cx="2667000" cy="520700"/>
            <a:chOff x="624" y="1296"/>
            <a:chExt cx="1680" cy="356"/>
          </a:xfrm>
        </p:grpSpPr>
        <p:sp>
          <p:nvSpPr>
            <p:cNvPr id="16477" name="AutoShape 93"/>
            <p:cNvSpPr>
              <a:spLocks noChangeArrowheads="1"/>
            </p:cNvSpPr>
            <p:nvPr/>
          </p:nvSpPr>
          <p:spPr bwMode="auto">
            <a:xfrm>
              <a:off x="624" y="1296"/>
              <a:ext cx="1488" cy="336"/>
            </a:xfrm>
            <a:prstGeom prst="wedgeRoundRectCallout">
              <a:avLst>
                <a:gd name="adj1" fmla="val 63843"/>
                <a:gd name="adj2" fmla="val 58931"/>
                <a:gd name="adj3" fmla="val 1666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6478" name="Text Box 94"/>
            <p:cNvSpPr txBox="1">
              <a:spLocks noChangeArrowheads="1"/>
            </p:cNvSpPr>
            <p:nvPr/>
          </p:nvSpPr>
          <p:spPr bwMode="auto">
            <a:xfrm>
              <a:off x="672" y="1297"/>
              <a:ext cx="1632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       </a:t>
              </a: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移动导轨</a:t>
              </a:r>
            </a:p>
          </p:txBody>
        </p:sp>
        <p:graphicFrame>
          <p:nvGraphicFramePr>
            <p:cNvPr id="16479" name="Object 95"/>
            <p:cNvGraphicFramePr>
              <a:graphicFrameLocks noChangeAspect="1"/>
            </p:cNvGraphicFramePr>
            <p:nvPr/>
          </p:nvGraphicFramePr>
          <p:xfrm>
            <a:off x="720" y="1325"/>
            <a:ext cx="38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4" name="Equation" r:id="rId19" imgW="393480" imgH="368280" progId="Equation.3">
                    <p:embed/>
                  </p:oleObj>
                </mc:Choice>
                <mc:Fallback>
                  <p:oleObj name="Equation" r:id="rId19" imgW="39348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325"/>
                          <a:ext cx="384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37314559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09600" y="990600"/>
            <a:ext cx="7848600" cy="510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381250" y="1993900"/>
            <a:ext cx="2038350" cy="520700"/>
            <a:chOff x="714" y="757"/>
            <a:chExt cx="1297" cy="348"/>
          </a:xfrm>
        </p:grpSpPr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714" y="757"/>
              <a:ext cx="129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</a:rPr>
                <a:t>反射镜</a:t>
              </a:r>
            </a:p>
          </p:txBody>
        </p:sp>
        <p:graphicFrame>
          <p:nvGraphicFramePr>
            <p:cNvPr id="17419" name="Object 11"/>
            <p:cNvGraphicFramePr>
              <a:graphicFrameLocks noChangeAspect="1"/>
            </p:cNvGraphicFramePr>
            <p:nvPr/>
          </p:nvGraphicFramePr>
          <p:xfrm>
            <a:off x="1488" y="768"/>
            <a:ext cx="35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0" name="Equation" r:id="rId3" imgW="330120" imgH="317160" progId="Equation.3">
                    <p:embed/>
                  </p:oleObj>
                </mc:Choice>
                <mc:Fallback>
                  <p:oleObj name="Equation" r:id="rId3" imgW="330120" imgH="317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768"/>
                          <a:ext cx="351" cy="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7704138" y="2860675"/>
            <a:ext cx="603250" cy="1800225"/>
            <a:chOff x="4800" y="1632"/>
            <a:chExt cx="384" cy="1202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4800" y="1632"/>
              <a:ext cx="337" cy="1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</a:rPr>
                <a:t>反射镜 </a:t>
              </a:r>
            </a:p>
          </p:txBody>
        </p:sp>
        <p:graphicFrame>
          <p:nvGraphicFramePr>
            <p:cNvPr id="17414" name="Object 6"/>
            <p:cNvGraphicFramePr>
              <a:graphicFrameLocks noChangeAspect="1"/>
            </p:cNvGraphicFramePr>
            <p:nvPr/>
          </p:nvGraphicFramePr>
          <p:xfrm>
            <a:off x="4848" y="2448"/>
            <a:ext cx="33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1" name="Equation" r:id="rId5" imgW="355320" imgH="317160" progId="Equation.3">
                    <p:embed/>
                  </p:oleObj>
                </mc:Choice>
                <mc:Fallback>
                  <p:oleObj name="Equation" r:id="rId5" imgW="355320" imgH="317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448"/>
                          <a:ext cx="336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800475" y="1638300"/>
            <a:ext cx="1600200" cy="255588"/>
          </a:xfrm>
          <a:prstGeom prst="rect">
            <a:avLst/>
          </a:prstGeom>
          <a:solidFill>
            <a:srgbClr val="99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6797675" y="2220913"/>
          <a:ext cx="16605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2" name="Equation" r:id="rId7" imgW="596880" imgH="215640" progId="Equation.3">
                  <p:embed/>
                </p:oleObj>
              </mc:Choice>
              <mc:Fallback>
                <p:oleObj name="Equation" r:id="rId7" imgW="59688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2220913"/>
                        <a:ext cx="16605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1046163" y="2860675"/>
            <a:ext cx="620712" cy="1868488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CC00FF"/>
            </a:solidFill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1C1C1C"/>
                </a:solidFill>
                <a:latin typeface="Times New Roman" pitchFamily="18" charset="0"/>
              </a:rPr>
              <a:t>单色光源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467225" y="1947863"/>
            <a:ext cx="2859088" cy="2093912"/>
            <a:chOff x="2550" y="1242"/>
            <a:chExt cx="1818" cy="1398"/>
          </a:xfrm>
        </p:grpSpPr>
        <p:sp>
          <p:nvSpPr>
            <p:cNvPr id="17422" name="Freeform 14"/>
            <p:cNvSpPr>
              <a:spLocks/>
            </p:cNvSpPr>
            <p:nvPr/>
          </p:nvSpPr>
          <p:spPr bwMode="auto">
            <a:xfrm>
              <a:off x="2682" y="2520"/>
              <a:ext cx="1686" cy="1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18" y="0"/>
                </a:cxn>
                <a:cxn ang="0">
                  <a:pos x="768" y="114"/>
                </a:cxn>
                <a:cxn ang="0">
                  <a:pos x="1686" y="120"/>
                </a:cxn>
              </a:cxnLst>
              <a:rect l="0" t="0" r="r" b="b"/>
              <a:pathLst>
                <a:path w="1686" h="120">
                  <a:moveTo>
                    <a:pt x="0" y="6"/>
                  </a:moveTo>
                  <a:lnTo>
                    <a:pt x="618" y="0"/>
                  </a:lnTo>
                  <a:lnTo>
                    <a:pt x="768" y="114"/>
                  </a:lnTo>
                  <a:lnTo>
                    <a:pt x="1686" y="120"/>
                  </a:lnTo>
                </a:path>
              </a:pathLst>
            </a:custGeom>
            <a:noFill/>
            <a:ln w="28575" cmpd="sng">
              <a:solidFill>
                <a:srgbClr val="990099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2972" y="2532"/>
              <a:ext cx="116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4077" y="2640"/>
              <a:ext cx="117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Freeform 17"/>
            <p:cNvSpPr>
              <a:spLocks/>
            </p:cNvSpPr>
            <p:nvPr/>
          </p:nvSpPr>
          <p:spPr bwMode="auto">
            <a:xfrm>
              <a:off x="2556" y="1242"/>
              <a:ext cx="116" cy="1294"/>
            </a:xfrm>
            <a:custGeom>
              <a:avLst/>
              <a:gdLst/>
              <a:ahLst/>
              <a:cxnLst>
                <a:cxn ang="0">
                  <a:pos x="116" y="1294"/>
                </a:cxn>
                <a:cxn ang="0">
                  <a:pos x="0" y="1122"/>
                </a:cxn>
                <a:cxn ang="0">
                  <a:pos x="0" y="0"/>
                </a:cxn>
              </a:cxnLst>
              <a:rect l="0" t="0" r="r" b="b"/>
              <a:pathLst>
                <a:path w="116" h="1294">
                  <a:moveTo>
                    <a:pt x="116" y="1294"/>
                  </a:moveTo>
                  <a:lnTo>
                    <a:pt x="0" y="1122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DC8300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 flipH="1" flipV="1">
              <a:off x="2550" y="1403"/>
              <a:ext cx="2" cy="162"/>
            </a:xfrm>
            <a:prstGeom prst="line">
              <a:avLst/>
            </a:prstGeom>
            <a:noFill/>
            <a:ln w="38100">
              <a:solidFill>
                <a:srgbClr val="DC8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327275" y="3771900"/>
            <a:ext cx="2338388" cy="95250"/>
            <a:chOff x="1428" y="2433"/>
            <a:chExt cx="1488" cy="63"/>
          </a:xfrm>
        </p:grpSpPr>
        <p:sp>
          <p:nvSpPr>
            <p:cNvPr id="17428" name="Freeform 20"/>
            <p:cNvSpPr>
              <a:spLocks/>
            </p:cNvSpPr>
            <p:nvPr/>
          </p:nvSpPr>
          <p:spPr bwMode="auto">
            <a:xfrm>
              <a:off x="1428" y="2433"/>
              <a:ext cx="1488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8" y="0"/>
                </a:cxn>
                <a:cxn ang="0">
                  <a:pos x="1488" y="63"/>
                </a:cxn>
              </a:cxnLst>
              <a:rect l="0" t="0" r="r" b="b"/>
              <a:pathLst>
                <a:path w="1488" h="63">
                  <a:moveTo>
                    <a:pt x="0" y="0"/>
                  </a:moveTo>
                  <a:lnTo>
                    <a:pt x="1278" y="0"/>
                  </a:lnTo>
                  <a:lnTo>
                    <a:pt x="1488" y="63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1691" y="2434"/>
              <a:ext cx="27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30" name="Line 22"/>
          <p:cNvSpPr>
            <a:spLocks noChangeShapeType="1"/>
          </p:cNvSpPr>
          <p:nvPr/>
        </p:nvSpPr>
        <p:spPr bwMode="auto">
          <a:xfrm flipV="1">
            <a:off x="3800475" y="1925638"/>
            <a:ext cx="1614488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941513" y="3154363"/>
            <a:ext cx="403225" cy="1233487"/>
            <a:chOff x="1177" y="2167"/>
            <a:chExt cx="228" cy="733"/>
          </a:xfrm>
        </p:grpSpPr>
        <p:sp>
          <p:nvSpPr>
            <p:cNvPr id="17432" name="AutoShape 24"/>
            <p:cNvSpPr>
              <a:spLocks noChangeArrowheads="1"/>
            </p:cNvSpPr>
            <p:nvPr/>
          </p:nvSpPr>
          <p:spPr bwMode="auto">
            <a:xfrm>
              <a:off x="1177" y="2167"/>
              <a:ext cx="228" cy="577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1214" y="2725"/>
              <a:ext cx="154" cy="99"/>
            </a:xfrm>
            <a:prstGeom prst="rect">
              <a:avLst/>
            </a:pr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1214" y="2786"/>
              <a:ext cx="154" cy="11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5" name="Freeform 27"/>
            <p:cNvSpPr>
              <a:spLocks/>
            </p:cNvSpPr>
            <p:nvPr/>
          </p:nvSpPr>
          <p:spPr bwMode="auto">
            <a:xfrm>
              <a:off x="1274" y="2266"/>
              <a:ext cx="51" cy="472"/>
            </a:xfrm>
            <a:custGeom>
              <a:avLst/>
              <a:gdLst/>
              <a:ahLst/>
              <a:cxnLst>
                <a:cxn ang="0">
                  <a:pos x="0" y="455"/>
                </a:cxn>
                <a:cxn ang="0">
                  <a:pos x="0" y="0"/>
                </a:cxn>
                <a:cxn ang="0">
                  <a:pos x="16" y="106"/>
                </a:cxn>
                <a:cxn ang="0">
                  <a:pos x="16" y="0"/>
                </a:cxn>
                <a:cxn ang="0">
                  <a:pos x="33" y="106"/>
                </a:cxn>
                <a:cxn ang="0">
                  <a:pos x="33" y="0"/>
                </a:cxn>
                <a:cxn ang="0">
                  <a:pos x="50" y="106"/>
                </a:cxn>
                <a:cxn ang="0">
                  <a:pos x="50" y="471"/>
                </a:cxn>
              </a:cxnLst>
              <a:rect l="0" t="0" r="r" b="b"/>
              <a:pathLst>
                <a:path w="51" h="472">
                  <a:moveTo>
                    <a:pt x="0" y="455"/>
                  </a:moveTo>
                  <a:lnTo>
                    <a:pt x="0" y="0"/>
                  </a:lnTo>
                  <a:lnTo>
                    <a:pt x="16" y="106"/>
                  </a:lnTo>
                  <a:lnTo>
                    <a:pt x="16" y="0"/>
                  </a:lnTo>
                  <a:lnTo>
                    <a:pt x="33" y="106"/>
                  </a:lnTo>
                  <a:lnTo>
                    <a:pt x="33" y="0"/>
                  </a:lnTo>
                  <a:lnTo>
                    <a:pt x="50" y="106"/>
                  </a:lnTo>
                  <a:lnTo>
                    <a:pt x="50" y="471"/>
                  </a:lnTo>
                </a:path>
              </a:pathLst>
            </a:cu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Line 28"/>
            <p:cNvSpPr>
              <a:spLocks noChangeShapeType="1"/>
            </p:cNvSpPr>
            <p:nvPr/>
          </p:nvSpPr>
          <p:spPr bwMode="auto">
            <a:xfrm flipV="1">
              <a:off x="1210" y="2737"/>
              <a:ext cx="162" cy="15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Line 29"/>
            <p:cNvSpPr>
              <a:spLocks noChangeShapeType="1"/>
            </p:cNvSpPr>
            <p:nvPr/>
          </p:nvSpPr>
          <p:spPr bwMode="auto">
            <a:xfrm flipV="1">
              <a:off x="1210" y="2767"/>
              <a:ext cx="162" cy="15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8" name="Line 30"/>
            <p:cNvSpPr>
              <a:spLocks noChangeShapeType="1"/>
            </p:cNvSpPr>
            <p:nvPr/>
          </p:nvSpPr>
          <p:spPr bwMode="auto">
            <a:xfrm flipV="1">
              <a:off x="1210" y="2797"/>
              <a:ext cx="162" cy="16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9" name="Line 31"/>
            <p:cNvSpPr>
              <a:spLocks noChangeShapeType="1"/>
            </p:cNvSpPr>
            <p:nvPr/>
          </p:nvSpPr>
          <p:spPr bwMode="auto">
            <a:xfrm flipV="1">
              <a:off x="1210" y="2828"/>
              <a:ext cx="162" cy="15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Rectangle 32"/>
            <p:cNvSpPr>
              <a:spLocks noChangeArrowheads="1"/>
            </p:cNvSpPr>
            <p:nvPr/>
          </p:nvSpPr>
          <p:spPr bwMode="auto">
            <a:xfrm>
              <a:off x="1263" y="2629"/>
              <a:ext cx="69" cy="97"/>
            </a:xfrm>
            <a:prstGeom prst="rect">
              <a:avLst/>
            </a:pr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883150" y="3683000"/>
            <a:ext cx="2414588" cy="2157413"/>
            <a:chOff x="2814" y="2400"/>
            <a:chExt cx="1536" cy="1440"/>
          </a:xfrm>
        </p:grpSpPr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2814" y="2400"/>
              <a:ext cx="1536" cy="1308"/>
              <a:chOff x="2814" y="2400"/>
              <a:chExt cx="1536" cy="1308"/>
            </a:xfrm>
          </p:grpSpPr>
          <p:sp>
            <p:nvSpPr>
              <p:cNvPr id="17443" name="Freeform 35"/>
              <p:cNvSpPr>
                <a:spLocks/>
              </p:cNvSpPr>
              <p:nvPr/>
            </p:nvSpPr>
            <p:spPr bwMode="auto">
              <a:xfrm>
                <a:off x="2814" y="2400"/>
                <a:ext cx="1536" cy="1308"/>
              </a:xfrm>
              <a:custGeom>
                <a:avLst/>
                <a:gdLst/>
                <a:ahLst/>
                <a:cxnLst>
                  <a:cxn ang="0">
                    <a:pos x="1536" y="138"/>
                  </a:cxn>
                  <a:cxn ang="0">
                    <a:pos x="738" y="132"/>
                  </a:cxn>
                  <a:cxn ang="0">
                    <a:pos x="582" y="12"/>
                  </a:cxn>
                  <a:cxn ang="0">
                    <a:pos x="0" y="0"/>
                  </a:cxn>
                  <a:cxn ang="0">
                    <a:pos x="0" y="1290"/>
                  </a:cxn>
                  <a:cxn ang="0">
                    <a:pos x="12" y="1308"/>
                  </a:cxn>
                </a:cxnLst>
                <a:rect l="0" t="0" r="r" b="b"/>
                <a:pathLst>
                  <a:path w="1536" h="1308">
                    <a:moveTo>
                      <a:pt x="1536" y="138"/>
                    </a:moveTo>
                    <a:lnTo>
                      <a:pt x="738" y="132"/>
                    </a:lnTo>
                    <a:lnTo>
                      <a:pt x="582" y="12"/>
                    </a:lnTo>
                    <a:lnTo>
                      <a:pt x="0" y="0"/>
                    </a:lnTo>
                    <a:lnTo>
                      <a:pt x="0" y="1290"/>
                    </a:lnTo>
                    <a:lnTo>
                      <a:pt x="12" y="1308"/>
                    </a:lnTo>
                  </a:path>
                </a:pathLst>
              </a:custGeom>
              <a:noFill/>
              <a:ln w="28575" cmpd="sng">
                <a:solidFill>
                  <a:srgbClr val="990099"/>
                </a:solidFill>
                <a:round/>
                <a:headEnd type="none" w="med" len="med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4" name="Line 36"/>
              <p:cNvSpPr>
                <a:spLocks noChangeShapeType="1"/>
              </p:cNvSpPr>
              <p:nvPr/>
            </p:nvSpPr>
            <p:spPr bwMode="auto">
              <a:xfrm flipH="1">
                <a:off x="3984" y="2541"/>
                <a:ext cx="164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5" name="Line 37"/>
              <p:cNvSpPr>
                <a:spLocks noChangeShapeType="1"/>
              </p:cNvSpPr>
              <p:nvPr/>
            </p:nvSpPr>
            <p:spPr bwMode="auto">
              <a:xfrm flipH="1">
                <a:off x="3081" y="2412"/>
                <a:ext cx="109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46" name="Line 38"/>
            <p:cNvSpPr>
              <a:spLocks noChangeShapeType="1"/>
            </p:cNvSpPr>
            <p:nvPr/>
          </p:nvSpPr>
          <p:spPr bwMode="auto">
            <a:xfrm>
              <a:off x="2817" y="3638"/>
              <a:ext cx="0" cy="202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4591050" y="1930400"/>
            <a:ext cx="144463" cy="3886200"/>
            <a:chOff x="2628" y="1230"/>
            <a:chExt cx="92" cy="2595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2628" y="1230"/>
              <a:ext cx="90" cy="2532"/>
              <a:chOff x="2628" y="1230"/>
              <a:chExt cx="90" cy="2532"/>
            </a:xfrm>
          </p:grpSpPr>
          <p:sp>
            <p:nvSpPr>
              <p:cNvPr id="17449" name="Freeform 41"/>
              <p:cNvSpPr>
                <a:spLocks/>
              </p:cNvSpPr>
              <p:nvPr/>
            </p:nvSpPr>
            <p:spPr bwMode="auto">
              <a:xfrm>
                <a:off x="2628" y="1230"/>
                <a:ext cx="90" cy="25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62"/>
                  </a:cxn>
                  <a:cxn ang="0">
                    <a:pos x="90" y="1236"/>
                  </a:cxn>
                  <a:cxn ang="0">
                    <a:pos x="90" y="2532"/>
                  </a:cxn>
                </a:cxnLst>
                <a:rect l="0" t="0" r="r" b="b"/>
                <a:pathLst>
                  <a:path w="90" h="2532">
                    <a:moveTo>
                      <a:pt x="0" y="0"/>
                    </a:moveTo>
                    <a:lnTo>
                      <a:pt x="0" y="1062"/>
                    </a:lnTo>
                    <a:lnTo>
                      <a:pt x="90" y="1236"/>
                    </a:lnTo>
                    <a:lnTo>
                      <a:pt x="90" y="2532"/>
                    </a:lnTo>
                  </a:path>
                </a:pathLst>
              </a:custGeom>
              <a:noFill/>
              <a:ln w="28575" cmpd="sng">
                <a:solidFill>
                  <a:srgbClr val="DC8300"/>
                </a:solidFill>
                <a:round/>
                <a:headEnd type="none" w="med" len="med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0" name="Line 42"/>
              <p:cNvSpPr>
                <a:spLocks noChangeShapeType="1"/>
              </p:cNvSpPr>
              <p:nvPr/>
            </p:nvSpPr>
            <p:spPr bwMode="auto">
              <a:xfrm>
                <a:off x="2629" y="1536"/>
                <a:ext cx="0" cy="82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1" name="Line 43"/>
            <p:cNvSpPr>
              <a:spLocks noChangeShapeType="1"/>
            </p:cNvSpPr>
            <p:nvPr/>
          </p:nvSpPr>
          <p:spPr bwMode="auto">
            <a:xfrm>
              <a:off x="2720" y="3670"/>
              <a:ext cx="0" cy="155"/>
            </a:xfrm>
            <a:prstGeom prst="line">
              <a:avLst/>
            </a:prstGeom>
            <a:noFill/>
            <a:ln w="38100">
              <a:solidFill>
                <a:srgbClr val="DC8300"/>
              </a:solidFill>
              <a:round/>
              <a:headE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7452" name="Object 44"/>
          <p:cNvGraphicFramePr>
            <a:graphicFrameLocks noChangeAspect="1"/>
          </p:cNvGraphicFramePr>
          <p:nvPr/>
        </p:nvGraphicFramePr>
        <p:xfrm>
          <a:off x="3411538" y="4257675"/>
          <a:ext cx="6699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3" name="Equation" r:id="rId9" imgW="203040" imgH="215640" progId="Equation.3">
                  <p:embed/>
                </p:oleObj>
              </mc:Choice>
              <mc:Fallback>
                <p:oleObj name="Equation" r:id="rId9" imgW="20304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4257675"/>
                        <a:ext cx="669925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3" name="Object 45"/>
          <p:cNvGraphicFramePr>
            <a:graphicFrameLocks noChangeAspect="1"/>
          </p:cNvGraphicFramePr>
          <p:nvPr/>
        </p:nvGraphicFramePr>
        <p:xfrm>
          <a:off x="5514975" y="4257675"/>
          <a:ext cx="6794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4" name="Equation" r:id="rId11" imgW="215640" imgH="215640" progId="Equation.3">
                  <p:embed/>
                </p:oleObj>
              </mc:Choice>
              <mc:Fallback>
                <p:oleObj name="Equation" r:id="rId11" imgW="21564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975" y="4257675"/>
                        <a:ext cx="67945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6" name="Rectangle 48"/>
          <p:cNvSpPr>
            <a:spLocks noChangeArrowheads="1"/>
          </p:cNvSpPr>
          <p:nvPr/>
        </p:nvSpPr>
        <p:spPr bwMode="auto">
          <a:xfrm rot="18900000">
            <a:off x="3714750" y="3638550"/>
            <a:ext cx="1614488" cy="287338"/>
          </a:xfrm>
          <a:prstGeom prst="rect">
            <a:avLst/>
          </a:prstGeom>
          <a:solidFill>
            <a:srgbClr val="00FFCC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7" name="Rectangle 49"/>
          <p:cNvSpPr>
            <a:spLocks noChangeArrowheads="1"/>
          </p:cNvSpPr>
          <p:nvPr/>
        </p:nvSpPr>
        <p:spPr bwMode="auto">
          <a:xfrm rot="18900000">
            <a:off x="5103813" y="3702050"/>
            <a:ext cx="1506537" cy="288925"/>
          </a:xfrm>
          <a:prstGeom prst="rect">
            <a:avLst/>
          </a:prstGeom>
          <a:solidFill>
            <a:srgbClr val="00FFCC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7250113" y="3219450"/>
            <a:ext cx="255587" cy="1212850"/>
            <a:chOff x="4149" y="2005"/>
            <a:chExt cx="162" cy="809"/>
          </a:xfrm>
        </p:grpSpPr>
        <p:sp>
          <p:nvSpPr>
            <p:cNvPr id="17459" name="Rectangle 51"/>
            <p:cNvSpPr>
              <a:spLocks noChangeArrowheads="1"/>
            </p:cNvSpPr>
            <p:nvPr/>
          </p:nvSpPr>
          <p:spPr bwMode="auto">
            <a:xfrm>
              <a:off x="4149" y="2005"/>
              <a:ext cx="162" cy="806"/>
            </a:xfrm>
            <a:prstGeom prst="rect">
              <a:avLst/>
            </a:prstGeom>
            <a:solidFill>
              <a:srgbClr val="99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0" name="Line 52"/>
            <p:cNvSpPr>
              <a:spLocks noChangeShapeType="1"/>
            </p:cNvSpPr>
            <p:nvPr/>
          </p:nvSpPr>
          <p:spPr bwMode="auto">
            <a:xfrm>
              <a:off x="4149" y="2005"/>
              <a:ext cx="0" cy="809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62" name="Text Box 54"/>
          <p:cNvSpPr txBox="1">
            <a:spLocks noChangeArrowheads="1"/>
          </p:cNvSpPr>
          <p:nvPr/>
        </p:nvSpPr>
        <p:spPr bwMode="auto">
          <a:xfrm>
            <a:off x="5410200" y="5376863"/>
            <a:ext cx="158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光程差</a:t>
            </a:r>
          </a:p>
        </p:txBody>
      </p:sp>
      <p:graphicFrame>
        <p:nvGraphicFramePr>
          <p:cNvPr id="17463" name="Object 55"/>
          <p:cNvGraphicFramePr>
            <a:graphicFrameLocks noChangeAspect="1"/>
          </p:cNvGraphicFramePr>
          <p:nvPr/>
        </p:nvGraphicFramePr>
        <p:xfrm>
          <a:off x="6735763" y="5410200"/>
          <a:ext cx="13319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5" name="Equation" r:id="rId13" imgW="469800" imgH="177480" progId="Equation.3">
                  <p:embed/>
                </p:oleObj>
              </mc:Choice>
              <mc:Fallback>
                <p:oleObj name="Equation" r:id="rId13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763" y="5410200"/>
                        <a:ext cx="13319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CCFFFF">
                                    <a:gamma/>
                                    <a:shade val="76078"/>
                                    <a:invGamma/>
                                  </a:srgbClr>
                                </a:gs>
                                <a:gs pos="50000">
                                  <a:srgbClr val="CCFFFF"/>
                                </a:gs>
                                <a:gs pos="100000">
                                  <a:srgbClr val="CCFFFF">
                                    <a:gamma/>
                                    <a:shade val="76078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1514475" y="1055688"/>
            <a:ext cx="3867150" cy="549275"/>
            <a:chOff x="912" y="619"/>
            <a:chExt cx="2459" cy="367"/>
          </a:xfrm>
        </p:grpSpPr>
        <p:sp>
          <p:nvSpPr>
            <p:cNvPr id="17465" name="Text Box 57"/>
            <p:cNvSpPr txBox="1">
              <a:spLocks noChangeArrowheads="1"/>
            </p:cNvSpPr>
            <p:nvPr/>
          </p:nvSpPr>
          <p:spPr bwMode="auto">
            <a:xfrm>
              <a:off x="912" y="633"/>
              <a:ext cx="1392" cy="35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       </a:t>
              </a: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的像</a:t>
              </a:r>
            </a:p>
          </p:txBody>
        </p:sp>
        <p:sp>
          <p:nvSpPr>
            <p:cNvPr id="17466" name="Rectangle 58"/>
            <p:cNvSpPr>
              <a:spLocks noChangeArrowheads="1"/>
            </p:cNvSpPr>
            <p:nvPr/>
          </p:nvSpPr>
          <p:spPr bwMode="auto">
            <a:xfrm>
              <a:off x="2363" y="680"/>
              <a:ext cx="1008" cy="192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  <a:ln w="28575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67" name="Object 59"/>
            <p:cNvGraphicFramePr>
              <a:graphicFrameLocks noChangeAspect="1"/>
            </p:cNvGraphicFramePr>
            <p:nvPr/>
          </p:nvGraphicFramePr>
          <p:xfrm>
            <a:off x="1872" y="619"/>
            <a:ext cx="384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6" name="Equation" r:id="rId15" imgW="457200" imgH="368280" progId="Equation.3">
                    <p:embed/>
                  </p:oleObj>
                </mc:Choice>
                <mc:Fallback>
                  <p:oleObj name="Equation" r:id="rId15" imgW="45720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619"/>
                          <a:ext cx="384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8" name="Object 60"/>
            <p:cNvGraphicFramePr>
              <a:graphicFrameLocks noChangeAspect="1"/>
            </p:cNvGraphicFramePr>
            <p:nvPr/>
          </p:nvGraphicFramePr>
          <p:xfrm>
            <a:off x="960" y="624"/>
            <a:ext cx="37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7" name="Equation" r:id="rId17" imgW="419040" imgH="368280" progId="Equation.3">
                    <p:embed/>
                  </p:oleObj>
                </mc:Choice>
                <mc:Fallback>
                  <p:oleObj name="Equation" r:id="rId17" imgW="41904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24"/>
                          <a:ext cx="374" cy="3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61"/>
          <p:cNvGrpSpPr>
            <a:grpSpLocks/>
          </p:cNvGrpSpPr>
          <p:nvPr/>
        </p:nvGrpSpPr>
        <p:grpSpPr bwMode="auto">
          <a:xfrm>
            <a:off x="4457700" y="1409700"/>
            <a:ext cx="2566988" cy="527050"/>
            <a:chOff x="2784" y="856"/>
            <a:chExt cx="1632" cy="352"/>
          </a:xfrm>
        </p:grpSpPr>
        <p:grpSp>
          <p:nvGrpSpPr>
            <p:cNvPr id="14" name="Group 62"/>
            <p:cNvGrpSpPr>
              <a:grpSpLocks/>
            </p:cNvGrpSpPr>
            <p:nvPr/>
          </p:nvGrpSpPr>
          <p:grpSpPr bwMode="auto">
            <a:xfrm>
              <a:off x="3408" y="856"/>
              <a:ext cx="1008" cy="352"/>
              <a:chOff x="2832" y="800"/>
              <a:chExt cx="1008" cy="352"/>
            </a:xfrm>
          </p:grpSpPr>
          <p:sp>
            <p:nvSpPr>
              <p:cNvPr id="17471" name="Line 63"/>
              <p:cNvSpPr>
                <a:spLocks noChangeShapeType="1"/>
              </p:cNvSpPr>
              <p:nvPr/>
            </p:nvSpPr>
            <p:spPr bwMode="auto">
              <a:xfrm>
                <a:off x="2832" y="816"/>
                <a:ext cx="9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2" name="Line 64"/>
              <p:cNvSpPr>
                <a:spLocks noChangeShapeType="1"/>
              </p:cNvSpPr>
              <p:nvPr/>
            </p:nvSpPr>
            <p:spPr bwMode="auto">
              <a:xfrm>
                <a:off x="2832" y="1138"/>
                <a:ext cx="9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3" name="Line 65"/>
              <p:cNvSpPr>
                <a:spLocks noChangeShapeType="1"/>
              </p:cNvSpPr>
              <p:nvPr/>
            </p:nvSpPr>
            <p:spPr bwMode="auto">
              <a:xfrm>
                <a:off x="3600" y="81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74" name="Object 66"/>
              <p:cNvGraphicFramePr>
                <a:graphicFrameLocks noChangeAspect="1"/>
              </p:cNvGraphicFramePr>
              <p:nvPr/>
            </p:nvGraphicFramePr>
            <p:xfrm>
              <a:off x="3612" y="800"/>
              <a:ext cx="228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08" name="Equation" r:id="rId19" imgW="190440" imgH="253800" progId="Equation.3">
                      <p:embed/>
                    </p:oleObj>
                  </mc:Choice>
                  <mc:Fallback>
                    <p:oleObj name="Equation" r:id="rId19" imgW="19044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2" y="800"/>
                            <a:ext cx="228" cy="3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475" name="Line 67"/>
            <p:cNvSpPr>
              <a:spLocks noChangeShapeType="1"/>
            </p:cNvSpPr>
            <p:nvPr/>
          </p:nvSpPr>
          <p:spPr bwMode="auto">
            <a:xfrm flipV="1">
              <a:off x="2784" y="864"/>
              <a:ext cx="0" cy="33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6" name="Line 68"/>
            <p:cNvSpPr>
              <a:spLocks noChangeShapeType="1"/>
            </p:cNvSpPr>
            <p:nvPr/>
          </p:nvSpPr>
          <p:spPr bwMode="auto">
            <a:xfrm flipV="1">
              <a:off x="2856" y="864"/>
              <a:ext cx="0" cy="33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479" name="Line 71"/>
          <p:cNvSpPr>
            <a:spLocks noChangeShapeType="1"/>
          </p:cNvSpPr>
          <p:nvPr/>
        </p:nvSpPr>
        <p:spPr bwMode="auto">
          <a:xfrm rot="21139151" flipV="1">
            <a:off x="3986213" y="3373438"/>
            <a:ext cx="1314450" cy="9937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22864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09600" y="1066800"/>
            <a:ext cx="7848600" cy="502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10200" y="1066800"/>
            <a:ext cx="3048000" cy="1371600"/>
            <a:chOff x="3504" y="576"/>
            <a:chExt cx="1920" cy="895"/>
          </a:xfrm>
        </p:grpSpPr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3504" y="576"/>
              <a:ext cx="1920" cy="8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3553" y="576"/>
              <a:ext cx="1871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当   不垂直于       时，可形成劈尖型等厚干涉条纹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3876" y="626"/>
            <a:ext cx="27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0" name="Equation" r:id="rId3" imgW="330120" imgH="317160" progId="Equation.3">
                    <p:embed/>
                  </p:oleObj>
                </mc:Choice>
                <mc:Fallback>
                  <p:oleObj name="Equation" r:id="rId3" imgW="33012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6" y="626"/>
                          <a:ext cx="270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7"/>
            <p:cNvGraphicFramePr>
              <a:graphicFrameLocks noChangeAspect="1"/>
            </p:cNvGraphicFramePr>
            <p:nvPr/>
          </p:nvGraphicFramePr>
          <p:xfrm>
            <a:off x="5055" y="626"/>
            <a:ext cx="26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1" name="Equation" r:id="rId5" imgW="355320" imgH="317160" progId="Equation.3">
                    <p:embed/>
                  </p:oleObj>
                </mc:Choice>
                <mc:Fallback>
                  <p:oleObj name="Equation" r:id="rId5" imgW="35532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626"/>
                          <a:ext cx="269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7358063" y="2986088"/>
            <a:ext cx="642937" cy="1800225"/>
            <a:chOff x="4683" y="1881"/>
            <a:chExt cx="405" cy="1134"/>
          </a:xfrm>
        </p:grpSpPr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4683" y="1881"/>
              <a:ext cx="324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8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反射镜</a:t>
              </a:r>
              <a:r>
                <a:rPr lang="zh-CN" altLang="en-US" sz="2800" b="1" dirty="0">
                  <a:solidFill>
                    <a:srgbClr val="000000"/>
                  </a:solidFill>
                  <a:latin typeface="楷体_GB2312" pitchFamily="49" charset="-122"/>
                </a:rPr>
                <a:t> </a:t>
              </a:r>
            </a:p>
          </p:txBody>
        </p:sp>
        <p:graphicFrame>
          <p:nvGraphicFramePr>
            <p:cNvPr id="18442" name="Object 10"/>
            <p:cNvGraphicFramePr>
              <a:graphicFrameLocks noChangeAspect="1"/>
            </p:cNvGraphicFramePr>
            <p:nvPr/>
          </p:nvGraphicFramePr>
          <p:xfrm>
            <a:off x="4764" y="2701"/>
            <a:ext cx="32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2" name="Equation" r:id="rId7" imgW="355320" imgH="317160" progId="Equation.3">
                    <p:embed/>
                  </p:oleObj>
                </mc:Choice>
                <mc:Fallback>
                  <p:oleObj name="Equation" r:id="rId7" imgW="355320" imgH="317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" y="2701"/>
                          <a:ext cx="324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065588" y="2036763"/>
            <a:ext cx="2778125" cy="2033587"/>
            <a:chOff x="2550" y="1242"/>
            <a:chExt cx="1818" cy="1398"/>
          </a:xfrm>
        </p:grpSpPr>
        <p:sp>
          <p:nvSpPr>
            <p:cNvPr id="18444" name="Freeform 12"/>
            <p:cNvSpPr>
              <a:spLocks/>
            </p:cNvSpPr>
            <p:nvPr/>
          </p:nvSpPr>
          <p:spPr bwMode="auto">
            <a:xfrm>
              <a:off x="2682" y="2520"/>
              <a:ext cx="1686" cy="1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18" y="0"/>
                </a:cxn>
                <a:cxn ang="0">
                  <a:pos x="768" y="114"/>
                </a:cxn>
                <a:cxn ang="0">
                  <a:pos x="1686" y="120"/>
                </a:cxn>
              </a:cxnLst>
              <a:rect l="0" t="0" r="r" b="b"/>
              <a:pathLst>
                <a:path w="1686" h="120">
                  <a:moveTo>
                    <a:pt x="0" y="6"/>
                  </a:moveTo>
                  <a:lnTo>
                    <a:pt x="618" y="0"/>
                  </a:lnTo>
                  <a:lnTo>
                    <a:pt x="768" y="114"/>
                  </a:lnTo>
                  <a:lnTo>
                    <a:pt x="1686" y="120"/>
                  </a:lnTo>
                </a:path>
              </a:pathLst>
            </a:custGeom>
            <a:noFill/>
            <a:ln w="28575" cmpd="sng">
              <a:solidFill>
                <a:srgbClr val="990099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2972" y="2532"/>
              <a:ext cx="116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4077" y="2640"/>
              <a:ext cx="117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Freeform 15"/>
            <p:cNvSpPr>
              <a:spLocks/>
            </p:cNvSpPr>
            <p:nvPr/>
          </p:nvSpPr>
          <p:spPr bwMode="auto">
            <a:xfrm>
              <a:off x="2556" y="1242"/>
              <a:ext cx="116" cy="1294"/>
            </a:xfrm>
            <a:custGeom>
              <a:avLst/>
              <a:gdLst/>
              <a:ahLst/>
              <a:cxnLst>
                <a:cxn ang="0">
                  <a:pos x="116" y="1294"/>
                </a:cxn>
                <a:cxn ang="0">
                  <a:pos x="0" y="1122"/>
                </a:cxn>
                <a:cxn ang="0">
                  <a:pos x="0" y="0"/>
                </a:cxn>
              </a:cxnLst>
              <a:rect l="0" t="0" r="r" b="b"/>
              <a:pathLst>
                <a:path w="116" h="1294">
                  <a:moveTo>
                    <a:pt x="116" y="1294"/>
                  </a:moveTo>
                  <a:lnTo>
                    <a:pt x="0" y="1122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DC8300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 flipH="1" flipV="1">
              <a:off x="2550" y="1403"/>
              <a:ext cx="2" cy="162"/>
            </a:xfrm>
            <a:prstGeom prst="line">
              <a:avLst/>
            </a:prstGeom>
            <a:noFill/>
            <a:ln w="38100">
              <a:solidFill>
                <a:srgbClr val="DC8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984375" y="3808413"/>
            <a:ext cx="2284413" cy="104775"/>
            <a:chOff x="1188" y="2460"/>
            <a:chExt cx="1494" cy="72"/>
          </a:xfrm>
        </p:grpSpPr>
        <p:sp>
          <p:nvSpPr>
            <p:cNvPr id="18450" name="Freeform 18"/>
            <p:cNvSpPr>
              <a:spLocks/>
            </p:cNvSpPr>
            <p:nvPr/>
          </p:nvSpPr>
          <p:spPr bwMode="auto">
            <a:xfrm>
              <a:off x="1188" y="2460"/>
              <a:ext cx="1494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8" y="0"/>
                </a:cxn>
                <a:cxn ang="0">
                  <a:pos x="1494" y="72"/>
                </a:cxn>
              </a:cxnLst>
              <a:rect l="0" t="0" r="r" b="b"/>
              <a:pathLst>
                <a:path w="1494" h="72">
                  <a:moveTo>
                    <a:pt x="0" y="0"/>
                  </a:moveTo>
                  <a:lnTo>
                    <a:pt x="1278" y="0"/>
                  </a:lnTo>
                  <a:lnTo>
                    <a:pt x="1494" y="7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1451" y="2461"/>
              <a:ext cx="27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52" name="Line 20"/>
          <p:cNvSpPr>
            <a:spLocks noChangeShapeType="1"/>
          </p:cNvSpPr>
          <p:nvPr/>
        </p:nvSpPr>
        <p:spPr bwMode="auto">
          <a:xfrm flipV="1">
            <a:off x="3417888" y="2014538"/>
            <a:ext cx="15684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611313" y="3206750"/>
            <a:ext cx="392112" cy="1200150"/>
            <a:chOff x="1177" y="2167"/>
            <a:chExt cx="228" cy="733"/>
          </a:xfrm>
        </p:grpSpPr>
        <p:sp>
          <p:nvSpPr>
            <p:cNvPr id="18454" name="AutoShape 22"/>
            <p:cNvSpPr>
              <a:spLocks noChangeArrowheads="1"/>
            </p:cNvSpPr>
            <p:nvPr/>
          </p:nvSpPr>
          <p:spPr bwMode="auto">
            <a:xfrm>
              <a:off x="1177" y="2167"/>
              <a:ext cx="228" cy="577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214" y="2725"/>
              <a:ext cx="154" cy="99"/>
            </a:xfrm>
            <a:prstGeom prst="rect">
              <a:avLst/>
            </a:pr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Oval 24"/>
            <p:cNvSpPr>
              <a:spLocks noChangeArrowheads="1"/>
            </p:cNvSpPr>
            <p:nvPr/>
          </p:nvSpPr>
          <p:spPr bwMode="auto">
            <a:xfrm>
              <a:off x="1214" y="2786"/>
              <a:ext cx="154" cy="11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Freeform 25"/>
            <p:cNvSpPr>
              <a:spLocks/>
            </p:cNvSpPr>
            <p:nvPr/>
          </p:nvSpPr>
          <p:spPr bwMode="auto">
            <a:xfrm>
              <a:off x="1274" y="2266"/>
              <a:ext cx="51" cy="472"/>
            </a:xfrm>
            <a:custGeom>
              <a:avLst/>
              <a:gdLst/>
              <a:ahLst/>
              <a:cxnLst>
                <a:cxn ang="0">
                  <a:pos x="0" y="455"/>
                </a:cxn>
                <a:cxn ang="0">
                  <a:pos x="0" y="0"/>
                </a:cxn>
                <a:cxn ang="0">
                  <a:pos x="16" y="106"/>
                </a:cxn>
                <a:cxn ang="0">
                  <a:pos x="16" y="0"/>
                </a:cxn>
                <a:cxn ang="0">
                  <a:pos x="33" y="106"/>
                </a:cxn>
                <a:cxn ang="0">
                  <a:pos x="33" y="0"/>
                </a:cxn>
                <a:cxn ang="0">
                  <a:pos x="50" y="106"/>
                </a:cxn>
                <a:cxn ang="0">
                  <a:pos x="50" y="471"/>
                </a:cxn>
              </a:cxnLst>
              <a:rect l="0" t="0" r="r" b="b"/>
              <a:pathLst>
                <a:path w="51" h="472">
                  <a:moveTo>
                    <a:pt x="0" y="455"/>
                  </a:moveTo>
                  <a:lnTo>
                    <a:pt x="0" y="0"/>
                  </a:lnTo>
                  <a:lnTo>
                    <a:pt x="16" y="106"/>
                  </a:lnTo>
                  <a:lnTo>
                    <a:pt x="16" y="0"/>
                  </a:lnTo>
                  <a:lnTo>
                    <a:pt x="33" y="106"/>
                  </a:lnTo>
                  <a:lnTo>
                    <a:pt x="33" y="0"/>
                  </a:lnTo>
                  <a:lnTo>
                    <a:pt x="50" y="106"/>
                  </a:lnTo>
                  <a:lnTo>
                    <a:pt x="50" y="471"/>
                  </a:lnTo>
                </a:path>
              </a:pathLst>
            </a:cu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 flipV="1">
              <a:off x="1210" y="2737"/>
              <a:ext cx="162" cy="15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9" name="Line 27"/>
            <p:cNvSpPr>
              <a:spLocks noChangeShapeType="1"/>
            </p:cNvSpPr>
            <p:nvPr/>
          </p:nvSpPr>
          <p:spPr bwMode="auto">
            <a:xfrm flipV="1">
              <a:off x="1210" y="2767"/>
              <a:ext cx="162" cy="15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Line 28"/>
            <p:cNvSpPr>
              <a:spLocks noChangeShapeType="1"/>
            </p:cNvSpPr>
            <p:nvPr/>
          </p:nvSpPr>
          <p:spPr bwMode="auto">
            <a:xfrm flipV="1">
              <a:off x="1210" y="2797"/>
              <a:ext cx="162" cy="16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Line 29"/>
            <p:cNvSpPr>
              <a:spLocks noChangeShapeType="1"/>
            </p:cNvSpPr>
            <p:nvPr/>
          </p:nvSpPr>
          <p:spPr bwMode="auto">
            <a:xfrm flipV="1">
              <a:off x="1210" y="2828"/>
              <a:ext cx="162" cy="15"/>
            </a:xfrm>
            <a:prstGeom prst="line">
              <a:avLst/>
            </a:prstGeom>
            <a:noFill/>
            <a:ln w="25400">
              <a:solidFill>
                <a:srgbClr val="FFCC66"/>
              </a:solidFill>
              <a:round/>
              <a:headEnd type="none" w="sm" len="sm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263" y="2629"/>
              <a:ext cx="69" cy="97"/>
            </a:xfrm>
            <a:prstGeom prst="rect">
              <a:avLst/>
            </a:prstGeom>
            <a:gradFill rotWithShape="0">
              <a:gsLst>
                <a:gs pos="0">
                  <a:srgbClr val="FFFF66">
                    <a:gamma/>
                    <a:shade val="69804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562100" y="1628775"/>
            <a:ext cx="1981200" cy="519113"/>
            <a:chOff x="618" y="757"/>
            <a:chExt cx="1297" cy="357"/>
          </a:xfrm>
        </p:grpSpPr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618" y="757"/>
              <a:ext cx="1297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8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反射镜</a:t>
              </a:r>
            </a:p>
          </p:txBody>
        </p:sp>
        <p:graphicFrame>
          <p:nvGraphicFramePr>
            <p:cNvPr id="18465" name="Object 33"/>
            <p:cNvGraphicFramePr>
              <a:graphicFrameLocks noChangeAspect="1"/>
            </p:cNvGraphicFramePr>
            <p:nvPr/>
          </p:nvGraphicFramePr>
          <p:xfrm>
            <a:off x="1392" y="768"/>
            <a:ext cx="33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3" name="Equation" r:id="rId9" imgW="330120" imgH="317160" progId="Equation.3">
                    <p:embed/>
                  </p:oleObj>
                </mc:Choice>
                <mc:Fallback>
                  <p:oleObj name="Equation" r:id="rId9" imgW="330120" imgH="317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768"/>
                          <a:ext cx="336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4470400" y="3721100"/>
            <a:ext cx="2346325" cy="2095500"/>
            <a:chOff x="2814" y="2400"/>
            <a:chExt cx="1536" cy="1440"/>
          </a:xfrm>
        </p:grpSpPr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2814" y="2400"/>
              <a:ext cx="1536" cy="1308"/>
              <a:chOff x="2814" y="2400"/>
              <a:chExt cx="1536" cy="1308"/>
            </a:xfrm>
          </p:grpSpPr>
          <p:sp>
            <p:nvSpPr>
              <p:cNvPr id="18468" name="Freeform 36"/>
              <p:cNvSpPr>
                <a:spLocks/>
              </p:cNvSpPr>
              <p:nvPr/>
            </p:nvSpPr>
            <p:spPr bwMode="auto">
              <a:xfrm>
                <a:off x="2814" y="2400"/>
                <a:ext cx="1536" cy="1308"/>
              </a:xfrm>
              <a:custGeom>
                <a:avLst/>
                <a:gdLst/>
                <a:ahLst/>
                <a:cxnLst>
                  <a:cxn ang="0">
                    <a:pos x="1536" y="138"/>
                  </a:cxn>
                  <a:cxn ang="0">
                    <a:pos x="738" y="132"/>
                  </a:cxn>
                  <a:cxn ang="0">
                    <a:pos x="582" y="12"/>
                  </a:cxn>
                  <a:cxn ang="0">
                    <a:pos x="0" y="0"/>
                  </a:cxn>
                  <a:cxn ang="0">
                    <a:pos x="0" y="1290"/>
                  </a:cxn>
                  <a:cxn ang="0">
                    <a:pos x="12" y="1308"/>
                  </a:cxn>
                </a:cxnLst>
                <a:rect l="0" t="0" r="r" b="b"/>
                <a:pathLst>
                  <a:path w="1536" h="1308">
                    <a:moveTo>
                      <a:pt x="1536" y="138"/>
                    </a:moveTo>
                    <a:lnTo>
                      <a:pt x="738" y="132"/>
                    </a:lnTo>
                    <a:lnTo>
                      <a:pt x="582" y="12"/>
                    </a:lnTo>
                    <a:lnTo>
                      <a:pt x="0" y="0"/>
                    </a:lnTo>
                    <a:lnTo>
                      <a:pt x="0" y="1290"/>
                    </a:lnTo>
                    <a:lnTo>
                      <a:pt x="12" y="1308"/>
                    </a:lnTo>
                  </a:path>
                </a:pathLst>
              </a:custGeom>
              <a:noFill/>
              <a:ln w="28575" cmpd="sng">
                <a:solidFill>
                  <a:srgbClr val="990099"/>
                </a:solidFill>
                <a:round/>
                <a:headEnd type="none" w="med" len="med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9" name="Line 37"/>
              <p:cNvSpPr>
                <a:spLocks noChangeShapeType="1"/>
              </p:cNvSpPr>
              <p:nvPr/>
            </p:nvSpPr>
            <p:spPr bwMode="auto">
              <a:xfrm flipH="1">
                <a:off x="3984" y="2541"/>
                <a:ext cx="164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0" name="Line 38"/>
              <p:cNvSpPr>
                <a:spLocks noChangeShapeType="1"/>
              </p:cNvSpPr>
              <p:nvPr/>
            </p:nvSpPr>
            <p:spPr bwMode="auto">
              <a:xfrm flipH="1">
                <a:off x="3081" y="2412"/>
                <a:ext cx="109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71" name="Line 39"/>
            <p:cNvSpPr>
              <a:spLocks noChangeShapeType="1"/>
            </p:cNvSpPr>
            <p:nvPr/>
          </p:nvSpPr>
          <p:spPr bwMode="auto">
            <a:xfrm>
              <a:off x="2817" y="3638"/>
              <a:ext cx="0" cy="202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4186238" y="2019300"/>
            <a:ext cx="139700" cy="3775075"/>
            <a:chOff x="2628" y="1230"/>
            <a:chExt cx="92" cy="2595"/>
          </a:xfrm>
        </p:grpSpPr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2628" y="1230"/>
              <a:ext cx="90" cy="2532"/>
              <a:chOff x="2628" y="1230"/>
              <a:chExt cx="90" cy="2532"/>
            </a:xfrm>
          </p:grpSpPr>
          <p:sp>
            <p:nvSpPr>
              <p:cNvPr id="18474" name="Freeform 42"/>
              <p:cNvSpPr>
                <a:spLocks/>
              </p:cNvSpPr>
              <p:nvPr/>
            </p:nvSpPr>
            <p:spPr bwMode="auto">
              <a:xfrm>
                <a:off x="2628" y="1230"/>
                <a:ext cx="90" cy="25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62"/>
                  </a:cxn>
                  <a:cxn ang="0">
                    <a:pos x="90" y="1236"/>
                  </a:cxn>
                  <a:cxn ang="0">
                    <a:pos x="90" y="2532"/>
                  </a:cxn>
                </a:cxnLst>
                <a:rect l="0" t="0" r="r" b="b"/>
                <a:pathLst>
                  <a:path w="90" h="2532">
                    <a:moveTo>
                      <a:pt x="0" y="0"/>
                    </a:moveTo>
                    <a:lnTo>
                      <a:pt x="0" y="1062"/>
                    </a:lnTo>
                    <a:lnTo>
                      <a:pt x="90" y="1236"/>
                    </a:lnTo>
                    <a:lnTo>
                      <a:pt x="90" y="2532"/>
                    </a:lnTo>
                  </a:path>
                </a:pathLst>
              </a:custGeom>
              <a:noFill/>
              <a:ln w="28575" cmpd="sng">
                <a:solidFill>
                  <a:srgbClr val="DC8300"/>
                </a:solidFill>
                <a:round/>
                <a:headEnd type="none" w="med" len="med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5" name="Line 43"/>
              <p:cNvSpPr>
                <a:spLocks noChangeShapeType="1"/>
              </p:cNvSpPr>
              <p:nvPr/>
            </p:nvSpPr>
            <p:spPr bwMode="auto">
              <a:xfrm>
                <a:off x="2629" y="1536"/>
                <a:ext cx="0" cy="82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76" name="Line 44"/>
            <p:cNvSpPr>
              <a:spLocks noChangeShapeType="1"/>
            </p:cNvSpPr>
            <p:nvPr/>
          </p:nvSpPr>
          <p:spPr bwMode="auto">
            <a:xfrm>
              <a:off x="2720" y="3670"/>
              <a:ext cx="0" cy="155"/>
            </a:xfrm>
            <a:prstGeom prst="line">
              <a:avLst/>
            </a:prstGeom>
            <a:noFill/>
            <a:ln w="38100">
              <a:solidFill>
                <a:srgbClr val="DC8300"/>
              </a:solidFill>
              <a:round/>
              <a:headE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8477" name="Object 45"/>
          <p:cNvGraphicFramePr>
            <a:graphicFrameLocks noChangeAspect="1"/>
          </p:cNvGraphicFramePr>
          <p:nvPr/>
        </p:nvGraphicFramePr>
        <p:xfrm>
          <a:off x="3040063" y="4279900"/>
          <a:ext cx="6508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4" name="Equation" r:id="rId11" imgW="203040" imgH="215640" progId="Equation.3">
                  <p:embed/>
                </p:oleObj>
              </mc:Choice>
              <mc:Fallback>
                <p:oleObj name="Equation" r:id="rId11" imgW="20304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4279900"/>
                        <a:ext cx="650875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8" name="Object 46"/>
          <p:cNvGraphicFramePr>
            <a:graphicFrameLocks noChangeAspect="1"/>
          </p:cNvGraphicFramePr>
          <p:nvPr/>
        </p:nvGraphicFramePr>
        <p:xfrm>
          <a:off x="5084763" y="4279900"/>
          <a:ext cx="658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5" name="Equation" r:id="rId13" imgW="215640" imgH="215640" progId="Equation.3">
                  <p:embed/>
                </p:oleObj>
              </mc:Choice>
              <mc:Fallback>
                <p:oleObj name="Equation" r:id="rId13" imgW="21564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763" y="4279900"/>
                        <a:ext cx="6588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873522" y="2813050"/>
            <a:ext cx="615553" cy="18161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CC00FF"/>
            </a:solidFill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单色光源</a:t>
            </a:r>
          </a:p>
        </p:txBody>
      </p:sp>
      <p:grpSp>
        <p:nvGrpSpPr>
          <p:cNvPr id="12" name="Group 48"/>
          <p:cNvGrpSpPr>
            <a:grpSpLocks/>
          </p:cNvGrpSpPr>
          <p:nvPr/>
        </p:nvGrpSpPr>
        <p:grpSpPr bwMode="auto">
          <a:xfrm rot="-615098">
            <a:off x="6802438" y="3286125"/>
            <a:ext cx="247650" cy="1177925"/>
            <a:chOff x="4224" y="2087"/>
            <a:chExt cx="144" cy="720"/>
          </a:xfrm>
        </p:grpSpPr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4224" y="2087"/>
              <a:ext cx="144" cy="717"/>
            </a:xfrm>
            <a:prstGeom prst="rect">
              <a:avLst/>
            </a:prstGeom>
            <a:solidFill>
              <a:srgbClr val="99FF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2" name="Line 50"/>
            <p:cNvSpPr>
              <a:spLocks noChangeShapeType="1"/>
            </p:cNvSpPr>
            <p:nvPr/>
          </p:nvSpPr>
          <p:spPr bwMode="auto">
            <a:xfrm>
              <a:off x="4224" y="2087"/>
              <a:ext cx="0" cy="72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85" name="Rectangle 53"/>
          <p:cNvSpPr>
            <a:spLocks noChangeArrowheads="1"/>
          </p:cNvSpPr>
          <p:nvPr/>
        </p:nvSpPr>
        <p:spPr bwMode="auto">
          <a:xfrm rot="18900000">
            <a:off x="3333750" y="3676650"/>
            <a:ext cx="1570038" cy="280988"/>
          </a:xfrm>
          <a:prstGeom prst="rect">
            <a:avLst/>
          </a:prstGeom>
          <a:solidFill>
            <a:srgbClr val="00FFCC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6" name="Rectangle 54"/>
          <p:cNvSpPr>
            <a:spLocks noChangeArrowheads="1"/>
          </p:cNvSpPr>
          <p:nvPr/>
        </p:nvSpPr>
        <p:spPr bwMode="auto">
          <a:xfrm>
            <a:off x="3417888" y="1765300"/>
            <a:ext cx="1554162" cy="249238"/>
          </a:xfrm>
          <a:prstGeom prst="rect">
            <a:avLst/>
          </a:prstGeom>
          <a:solidFill>
            <a:srgbClr val="99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7" name="Rectangle 55"/>
          <p:cNvSpPr>
            <a:spLocks noChangeArrowheads="1"/>
          </p:cNvSpPr>
          <p:nvPr/>
        </p:nvSpPr>
        <p:spPr bwMode="auto">
          <a:xfrm rot="18900000">
            <a:off x="4683125" y="3740150"/>
            <a:ext cx="1465263" cy="280988"/>
          </a:xfrm>
          <a:prstGeom prst="rect">
            <a:avLst/>
          </a:prstGeom>
          <a:solidFill>
            <a:srgbClr val="00FFCC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2663825" y="1066800"/>
            <a:ext cx="2300288" cy="977900"/>
            <a:chOff x="1632" y="576"/>
            <a:chExt cx="1506" cy="672"/>
          </a:xfrm>
        </p:grpSpPr>
        <p:grpSp>
          <p:nvGrpSpPr>
            <p:cNvPr id="14" name="Group 57"/>
            <p:cNvGrpSpPr>
              <a:grpSpLocks/>
            </p:cNvGrpSpPr>
            <p:nvPr/>
          </p:nvGrpSpPr>
          <p:grpSpPr bwMode="auto">
            <a:xfrm>
              <a:off x="1632" y="576"/>
              <a:ext cx="1506" cy="338"/>
              <a:chOff x="1632" y="576"/>
              <a:chExt cx="1506" cy="338"/>
            </a:xfrm>
          </p:grpSpPr>
          <p:sp>
            <p:nvSpPr>
              <p:cNvPr id="18490" name="Rectangle 58"/>
              <p:cNvSpPr>
                <a:spLocks noChangeArrowheads="1"/>
              </p:cNvSpPr>
              <p:nvPr/>
            </p:nvSpPr>
            <p:spPr bwMode="auto">
              <a:xfrm rot="533178">
                <a:off x="2130" y="720"/>
                <a:ext cx="1008" cy="192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28575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491" name="Object 59"/>
              <p:cNvGraphicFramePr>
                <a:graphicFrameLocks noChangeAspect="1"/>
              </p:cNvGraphicFramePr>
              <p:nvPr/>
            </p:nvGraphicFramePr>
            <p:xfrm>
              <a:off x="1632" y="576"/>
              <a:ext cx="401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26" name="Equation" r:id="rId15" imgW="457200" imgH="368280" progId="Equation.3">
                      <p:embed/>
                    </p:oleObj>
                  </mc:Choice>
                  <mc:Fallback>
                    <p:oleObj name="Equation" r:id="rId15" imgW="457200" imgH="368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576"/>
                            <a:ext cx="401" cy="3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92" name="Line 60"/>
            <p:cNvSpPr>
              <a:spLocks noChangeShapeType="1"/>
            </p:cNvSpPr>
            <p:nvPr/>
          </p:nvSpPr>
          <p:spPr bwMode="auto">
            <a:xfrm flipV="1">
              <a:off x="2544" y="888"/>
              <a:ext cx="0" cy="33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93" name="Line 61"/>
            <p:cNvSpPr>
              <a:spLocks noChangeShapeType="1"/>
            </p:cNvSpPr>
            <p:nvPr/>
          </p:nvSpPr>
          <p:spPr bwMode="auto">
            <a:xfrm flipV="1">
              <a:off x="2618" y="912"/>
              <a:ext cx="0" cy="33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96" name="Line 64"/>
          <p:cNvSpPr>
            <a:spLocks noChangeShapeType="1"/>
          </p:cNvSpPr>
          <p:nvPr/>
        </p:nvSpPr>
        <p:spPr bwMode="auto">
          <a:xfrm rot="21139151" flipV="1">
            <a:off x="3562350" y="3429000"/>
            <a:ext cx="1314450" cy="9937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778783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03350" y="2276475"/>
            <a:ext cx="4343400" cy="641350"/>
            <a:chOff x="0" y="0"/>
            <a:chExt cx="2736" cy="404"/>
          </a:xfrm>
        </p:grpSpPr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0" y="0"/>
            <a:ext cx="1753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r:id="rId3" imgW="926211" imgH="215936" progId="Equation.3">
                    <p:embed/>
                  </p:oleObj>
                </mc:Choice>
                <mc:Fallback>
                  <p:oleObj r:id="rId3" imgW="926211" imgH="215936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753" cy="4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1952" y="20"/>
              <a:ext cx="7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</a:rPr>
                <a:t>明纹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476375" y="2997200"/>
            <a:ext cx="4514850" cy="1082675"/>
            <a:chOff x="0" y="0"/>
            <a:chExt cx="3504" cy="704"/>
          </a:xfrm>
        </p:grpSpPr>
        <p:graphicFrame>
          <p:nvGraphicFramePr>
            <p:cNvPr id="5126" name="Object 6"/>
            <p:cNvGraphicFramePr>
              <a:graphicFrameLocks noChangeAspect="1"/>
            </p:cNvGraphicFramePr>
            <p:nvPr/>
          </p:nvGraphicFramePr>
          <p:xfrm>
            <a:off x="0" y="0"/>
            <a:ext cx="2431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r:id="rId5" imgW="1371322" imgH="393846" progId="Equation.3">
                    <p:embed/>
                  </p:oleObj>
                </mc:Choice>
                <mc:Fallback>
                  <p:oleObj r:id="rId5" imgW="1371322" imgH="393846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31" cy="7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2516" y="185"/>
              <a:ext cx="988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</a:rPr>
                <a:t>暗纹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076825" y="260350"/>
            <a:ext cx="3770313" cy="1944688"/>
            <a:chOff x="0" y="0"/>
            <a:chExt cx="2784" cy="1488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0" y="0"/>
              <a:ext cx="2784" cy="1488"/>
              <a:chOff x="0" y="0"/>
              <a:chExt cx="2784" cy="1488"/>
            </a:xfrm>
          </p:grpSpPr>
          <p:sp>
            <p:nvSpPr>
              <p:cNvPr id="5130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84" cy="14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2016" cy="288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/>
            </p:nvSpPr>
            <p:spPr bwMode="auto">
              <a:xfrm rot="21283317">
                <a:off x="361" y="576"/>
                <a:ext cx="2016" cy="288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3" name="Oval 13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6078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34" name="Object 14"/>
              <p:cNvGraphicFramePr>
                <a:graphicFrameLocks noChangeAspect="1"/>
              </p:cNvGraphicFramePr>
              <p:nvPr/>
            </p:nvGraphicFramePr>
            <p:xfrm>
              <a:off x="528" y="576"/>
              <a:ext cx="296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8" r:id="rId7" imgW="215936" imgH="317404" progId="Equation.3">
                      <p:embed/>
                    </p:oleObj>
                  </mc:Choice>
                  <mc:Fallback>
                    <p:oleObj r:id="rId7" imgW="215936" imgH="317404" progId="Equation.3">
                      <p:embed/>
                      <p:pic>
                        <p:nvPicPr>
                          <p:cNvPr id="0" name="Picture 6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576"/>
                            <a:ext cx="296" cy="3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5" name="Object 15"/>
              <p:cNvGraphicFramePr>
                <a:graphicFrameLocks noChangeAspect="1"/>
              </p:cNvGraphicFramePr>
              <p:nvPr/>
            </p:nvGraphicFramePr>
            <p:xfrm>
              <a:off x="528" y="912"/>
              <a:ext cx="296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" r:id="rId9" imgW="215936" imgH="317404" progId="Equation.3">
                      <p:embed/>
                    </p:oleObj>
                  </mc:Choice>
                  <mc:Fallback>
                    <p:oleObj r:id="rId9" imgW="215936" imgH="317404" progId="Equation.3">
                      <p:embed/>
                      <p:pic>
                        <p:nvPicPr>
                          <p:cNvPr id="0" name="Picture 7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912"/>
                            <a:ext cx="296" cy="3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2112" y="144"/>
              <a:ext cx="288" cy="288"/>
              <a:chOff x="0" y="0"/>
              <a:chExt cx="288" cy="288"/>
            </a:xfrm>
          </p:grpSpPr>
          <p:sp>
            <p:nvSpPr>
              <p:cNvPr id="5137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wedgeRectCallout">
                <a:avLst>
                  <a:gd name="adj1" fmla="val -51042"/>
                  <a:gd name="adj2" fmla="val 211111"/>
                </a:avLst>
              </a:prstGeom>
              <a:gradFill rotWithShape="0">
                <a:gsLst>
                  <a:gs pos="0">
                    <a:srgbClr val="FCDCED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CC00CC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zh-CN" altLang="en-US" sz="2800" b="1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5138" name="Object 18"/>
              <p:cNvGraphicFramePr>
                <a:graphicFrameLocks noChangeAspect="1"/>
              </p:cNvGraphicFramePr>
              <p:nvPr/>
            </p:nvGraphicFramePr>
            <p:xfrm>
              <a:off x="48" y="47"/>
              <a:ext cx="240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r:id="rId10" imgW="177809" imgH="190487" progId="Equation.3">
                      <p:embed/>
                    </p:oleObj>
                  </mc:Choice>
                  <mc:Fallback>
                    <p:oleObj r:id="rId10" imgW="177809" imgH="190487" progId="Equation.3">
                      <p:embed/>
                      <p:pic>
                        <p:nvPicPr>
                          <p:cNvPr id="0" name="Picture 5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" y="47"/>
                            <a:ext cx="240" cy="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D9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>
              <a:off x="1248" y="96"/>
              <a:ext cx="0" cy="86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 flipV="1">
              <a:off x="1344" y="144"/>
              <a:ext cx="0" cy="72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 flipV="1">
              <a:off x="1440" y="144"/>
              <a:ext cx="0" cy="816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1248" y="624"/>
              <a:ext cx="732" cy="576"/>
              <a:chOff x="0" y="0"/>
              <a:chExt cx="732" cy="576"/>
            </a:xfrm>
          </p:grpSpPr>
          <p:sp>
            <p:nvSpPr>
              <p:cNvPr id="5143" name="Line 23"/>
              <p:cNvSpPr>
                <a:spLocks noChangeShapeType="1"/>
              </p:cNvSpPr>
              <p:nvPr/>
            </p:nvSpPr>
            <p:spPr bwMode="auto">
              <a:xfrm>
                <a:off x="0" y="240"/>
                <a:ext cx="720" cy="0"/>
              </a:xfrm>
              <a:prstGeom prst="line">
                <a:avLst/>
              </a:prstGeom>
              <a:noFill/>
              <a:ln w="19050">
                <a:solidFill>
                  <a:srgbClr val="CC0099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4" name="Line 24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5" name="Line 25"/>
              <p:cNvSpPr>
                <a:spLocks noChangeShapeType="1"/>
              </p:cNvSpPr>
              <p:nvPr/>
            </p:nvSpPr>
            <p:spPr bwMode="auto">
              <a:xfrm>
                <a:off x="528" y="3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 type="triangle" w="sm" len="lg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46" name="Object 26"/>
              <p:cNvGraphicFramePr>
                <a:graphicFrameLocks noChangeAspect="1"/>
              </p:cNvGraphicFramePr>
              <p:nvPr/>
            </p:nvGraphicFramePr>
            <p:xfrm>
              <a:off x="528" y="288"/>
              <a:ext cx="20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1" r:id="rId12" imgW="190440" imgH="253800" progId="Equation.3">
                      <p:embed/>
                    </p:oleObj>
                  </mc:Choice>
                  <mc:Fallback>
                    <p:oleObj r:id="rId12" imgW="190440" imgH="253800" progId="Equation.3">
                      <p:embed/>
                      <p:pic>
                        <p:nvPicPr>
                          <p:cNvPr id="0" name="Picture 4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288"/>
                            <a:ext cx="204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714348" y="857232"/>
            <a:ext cx="2743200" cy="1295400"/>
            <a:chOff x="0" y="0"/>
            <a:chExt cx="1728" cy="816"/>
          </a:xfrm>
        </p:grpSpPr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1119" y="48"/>
              <a:ext cx="551" cy="720"/>
            </a:xfrm>
            <a:prstGeom prst="rect">
              <a:avLst/>
            </a:prstGeom>
            <a:gradFill rotWithShape="0">
              <a:gsLst>
                <a:gs pos="0">
                  <a:srgbClr val="FCDCED"/>
                </a:gs>
                <a:gs pos="50000">
                  <a:srgbClr val="FFFFFF"/>
                </a:gs>
                <a:gs pos="100000">
                  <a:srgbClr val="FCDCED"/>
                </a:gs>
              </a:gsLst>
              <a:lin ang="5400000" scaled="1"/>
            </a:gradFill>
            <a:ln w="12700">
              <a:solidFill>
                <a:srgbClr val="CC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49" name="Object 29"/>
            <p:cNvGraphicFramePr>
              <a:graphicFrameLocks noChangeAspect="1"/>
            </p:cNvGraphicFramePr>
            <p:nvPr/>
          </p:nvGraphicFramePr>
          <p:xfrm>
            <a:off x="0" y="0"/>
            <a:ext cx="1728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r:id="rId14" imgW="812412" imgH="406365" progId="Equation.3">
                    <p:embed/>
                  </p:oleObj>
                </mc:Choice>
                <mc:Fallback>
                  <p:oleObj r:id="rId14" imgW="812412" imgH="406365" progId="Equation.3">
                    <p:embed/>
                    <p:pic>
                      <p:nvPicPr>
                        <p:cNvPr id="0" name="Picture 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728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95288" y="2565400"/>
            <a:ext cx="914400" cy="914400"/>
            <a:chOff x="0" y="0"/>
            <a:chExt cx="576" cy="576"/>
          </a:xfrm>
        </p:grpSpPr>
        <p:graphicFrame>
          <p:nvGraphicFramePr>
            <p:cNvPr id="5151" name="Object 31"/>
            <p:cNvGraphicFramePr>
              <a:graphicFrameLocks noChangeAspect="1"/>
            </p:cNvGraphicFramePr>
            <p:nvPr/>
          </p:nvGraphicFramePr>
          <p:xfrm>
            <a:off x="0" y="48"/>
            <a:ext cx="44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r:id="rId16" imgW="254097" imgH="152585" progId="Equation.3">
                    <p:embed/>
                  </p:oleObj>
                </mc:Choice>
                <mc:Fallback>
                  <p:oleObj r:id="rId16" imgW="254097" imgH="152585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444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2" name="AutoShape 32"/>
            <p:cNvSpPr>
              <a:spLocks/>
            </p:cNvSpPr>
            <p:nvPr/>
          </p:nvSpPr>
          <p:spPr bwMode="auto">
            <a:xfrm>
              <a:off x="480" y="0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428596" y="5572140"/>
            <a:ext cx="754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同一厚度</a:t>
            </a:r>
            <a:r>
              <a:rPr lang="en-US" altLang="zh-CN" sz="32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d </a:t>
            </a:r>
            <a:r>
              <a:rPr lang="zh-CN" altLang="en-US" sz="3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对应同一级条纹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等厚条纹</a:t>
            </a:r>
            <a:endParaRPr lang="zh-CN" altLang="en-US" sz="2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79" name="Text Box 59"/>
          <p:cNvSpPr txBox="1">
            <a:spLocks noChangeArrowheads="1"/>
          </p:cNvSpPr>
          <p:nvPr/>
        </p:nvSpPr>
        <p:spPr bwMode="auto">
          <a:xfrm>
            <a:off x="357158" y="4286256"/>
            <a:ext cx="4392613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just"/>
            <a:r>
              <a:rPr kumimoji="1" lang="zh-CN" altLang="en-US" sz="3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一系列明暗相间的、平行于棱边的平直条纹。</a:t>
            </a:r>
            <a:endParaRPr kumimoji="1"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1000100" y="142852"/>
            <a:ext cx="297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劈 尖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3" name="Group 55"/>
          <p:cNvGrpSpPr>
            <a:grpSpLocks/>
          </p:cNvGrpSpPr>
          <p:nvPr/>
        </p:nvGrpSpPr>
        <p:grpSpPr bwMode="auto">
          <a:xfrm>
            <a:off x="5350108" y="2636912"/>
            <a:ext cx="3531238" cy="2501570"/>
            <a:chOff x="74" y="0"/>
            <a:chExt cx="2783" cy="1757"/>
          </a:xfrm>
        </p:grpSpPr>
        <p:sp>
          <p:nvSpPr>
            <p:cNvPr id="94" name="AutoShape 56"/>
            <p:cNvSpPr>
              <a:spLocks noChangeArrowheads="1"/>
            </p:cNvSpPr>
            <p:nvPr/>
          </p:nvSpPr>
          <p:spPr bwMode="auto">
            <a:xfrm>
              <a:off x="111" y="1017"/>
              <a:ext cx="2577" cy="727"/>
            </a:xfrm>
            <a:prstGeom prst="parallelogram">
              <a:avLst>
                <a:gd name="adj" fmla="val 56436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Oval 57"/>
            <p:cNvSpPr>
              <a:spLocks noChangeArrowheads="1"/>
            </p:cNvSpPr>
            <p:nvPr/>
          </p:nvSpPr>
          <p:spPr bwMode="auto">
            <a:xfrm>
              <a:off x="2160" y="905"/>
              <a:ext cx="528" cy="52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AutoShape 58"/>
            <p:cNvSpPr>
              <a:spLocks noChangeArrowheads="1"/>
            </p:cNvSpPr>
            <p:nvPr/>
          </p:nvSpPr>
          <p:spPr bwMode="auto">
            <a:xfrm rot="21069001">
              <a:off x="74" y="908"/>
              <a:ext cx="2783" cy="625"/>
            </a:xfrm>
            <a:prstGeom prst="flowChartInputOutput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Arc 69"/>
            <p:cNvSpPr>
              <a:spLocks/>
            </p:cNvSpPr>
            <p:nvPr/>
          </p:nvSpPr>
          <p:spPr bwMode="auto">
            <a:xfrm>
              <a:off x="585" y="1669"/>
              <a:ext cx="39" cy="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4" name="Group 71"/>
            <p:cNvGrpSpPr>
              <a:grpSpLocks/>
            </p:cNvGrpSpPr>
            <p:nvPr/>
          </p:nvGrpSpPr>
          <p:grpSpPr bwMode="auto">
            <a:xfrm>
              <a:off x="343" y="728"/>
              <a:ext cx="1945" cy="1025"/>
              <a:chOff x="68" y="193"/>
              <a:chExt cx="1945" cy="1025"/>
            </a:xfrm>
          </p:grpSpPr>
          <p:sp>
            <p:nvSpPr>
              <p:cNvPr id="110" name="未知"/>
              <p:cNvSpPr>
                <a:spLocks/>
              </p:cNvSpPr>
              <p:nvPr/>
            </p:nvSpPr>
            <p:spPr bwMode="auto">
              <a:xfrm rot="463403">
                <a:off x="68" y="403"/>
                <a:ext cx="497" cy="815"/>
              </a:xfrm>
              <a:custGeom>
                <a:avLst/>
                <a:gdLst/>
                <a:ahLst/>
                <a:cxnLst>
                  <a:cxn ang="0">
                    <a:pos x="384" y="40"/>
                  </a:cxn>
                  <a:cxn ang="0">
                    <a:pos x="0" y="726"/>
                  </a:cxn>
                  <a:cxn ang="0">
                    <a:pos x="162" y="688"/>
                  </a:cxn>
                  <a:cxn ang="0">
                    <a:pos x="141" y="689"/>
                  </a:cxn>
                  <a:cxn ang="0">
                    <a:pos x="511" y="0"/>
                  </a:cxn>
                  <a:cxn ang="0">
                    <a:pos x="384" y="40"/>
                  </a:cxn>
                </a:cxnLst>
                <a:rect l="0" t="0" r="r" b="b"/>
                <a:pathLst>
                  <a:path w="511" h="726">
                    <a:moveTo>
                      <a:pt x="384" y="40"/>
                    </a:moveTo>
                    <a:lnTo>
                      <a:pt x="0" y="726"/>
                    </a:lnTo>
                    <a:lnTo>
                      <a:pt x="162" y="688"/>
                    </a:lnTo>
                    <a:lnTo>
                      <a:pt x="141" y="689"/>
                    </a:lnTo>
                    <a:lnTo>
                      <a:pt x="511" y="0"/>
                    </a:lnTo>
                    <a:lnTo>
                      <a:pt x="384" y="4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未知"/>
              <p:cNvSpPr>
                <a:spLocks/>
              </p:cNvSpPr>
              <p:nvPr/>
            </p:nvSpPr>
            <p:spPr bwMode="auto">
              <a:xfrm rot="463403">
                <a:off x="406" y="342"/>
                <a:ext cx="510" cy="788"/>
              </a:xfrm>
              <a:custGeom>
                <a:avLst/>
                <a:gdLst/>
                <a:ahLst/>
                <a:cxnLst>
                  <a:cxn ang="0">
                    <a:pos x="384" y="40"/>
                  </a:cxn>
                  <a:cxn ang="0">
                    <a:pos x="0" y="726"/>
                  </a:cxn>
                  <a:cxn ang="0">
                    <a:pos x="162" y="688"/>
                  </a:cxn>
                  <a:cxn ang="0">
                    <a:pos x="141" y="689"/>
                  </a:cxn>
                  <a:cxn ang="0">
                    <a:pos x="511" y="0"/>
                  </a:cxn>
                  <a:cxn ang="0">
                    <a:pos x="384" y="40"/>
                  </a:cxn>
                </a:cxnLst>
                <a:rect l="0" t="0" r="r" b="b"/>
                <a:pathLst>
                  <a:path w="511" h="726">
                    <a:moveTo>
                      <a:pt x="384" y="40"/>
                    </a:moveTo>
                    <a:lnTo>
                      <a:pt x="0" y="726"/>
                    </a:lnTo>
                    <a:lnTo>
                      <a:pt x="162" y="688"/>
                    </a:lnTo>
                    <a:lnTo>
                      <a:pt x="141" y="689"/>
                    </a:lnTo>
                    <a:lnTo>
                      <a:pt x="511" y="0"/>
                    </a:lnTo>
                    <a:lnTo>
                      <a:pt x="384" y="4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未知"/>
              <p:cNvSpPr>
                <a:spLocks/>
              </p:cNvSpPr>
              <p:nvPr/>
            </p:nvSpPr>
            <p:spPr bwMode="auto">
              <a:xfrm rot="463403">
                <a:off x="781" y="293"/>
                <a:ext cx="475" cy="801"/>
              </a:xfrm>
              <a:custGeom>
                <a:avLst/>
                <a:gdLst/>
                <a:ahLst/>
                <a:cxnLst>
                  <a:cxn ang="0">
                    <a:pos x="384" y="40"/>
                  </a:cxn>
                  <a:cxn ang="0">
                    <a:pos x="0" y="726"/>
                  </a:cxn>
                  <a:cxn ang="0">
                    <a:pos x="162" y="688"/>
                  </a:cxn>
                  <a:cxn ang="0">
                    <a:pos x="141" y="689"/>
                  </a:cxn>
                  <a:cxn ang="0">
                    <a:pos x="511" y="0"/>
                  </a:cxn>
                  <a:cxn ang="0">
                    <a:pos x="384" y="40"/>
                  </a:cxn>
                </a:cxnLst>
                <a:rect l="0" t="0" r="r" b="b"/>
                <a:pathLst>
                  <a:path w="511" h="726">
                    <a:moveTo>
                      <a:pt x="384" y="40"/>
                    </a:moveTo>
                    <a:lnTo>
                      <a:pt x="0" y="726"/>
                    </a:lnTo>
                    <a:lnTo>
                      <a:pt x="162" y="688"/>
                    </a:lnTo>
                    <a:lnTo>
                      <a:pt x="141" y="689"/>
                    </a:lnTo>
                    <a:lnTo>
                      <a:pt x="511" y="0"/>
                    </a:lnTo>
                    <a:lnTo>
                      <a:pt x="384" y="4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未知"/>
              <p:cNvSpPr>
                <a:spLocks/>
              </p:cNvSpPr>
              <p:nvPr/>
            </p:nvSpPr>
            <p:spPr bwMode="auto">
              <a:xfrm rot="463403">
                <a:off x="1160" y="240"/>
                <a:ext cx="512" cy="776"/>
              </a:xfrm>
              <a:custGeom>
                <a:avLst/>
                <a:gdLst/>
                <a:ahLst/>
                <a:cxnLst>
                  <a:cxn ang="0">
                    <a:pos x="384" y="40"/>
                  </a:cxn>
                  <a:cxn ang="0">
                    <a:pos x="0" y="726"/>
                  </a:cxn>
                  <a:cxn ang="0">
                    <a:pos x="162" y="688"/>
                  </a:cxn>
                  <a:cxn ang="0">
                    <a:pos x="141" y="689"/>
                  </a:cxn>
                  <a:cxn ang="0">
                    <a:pos x="511" y="0"/>
                  </a:cxn>
                  <a:cxn ang="0">
                    <a:pos x="384" y="40"/>
                  </a:cxn>
                </a:cxnLst>
                <a:rect l="0" t="0" r="r" b="b"/>
                <a:pathLst>
                  <a:path w="511" h="726">
                    <a:moveTo>
                      <a:pt x="384" y="40"/>
                    </a:moveTo>
                    <a:lnTo>
                      <a:pt x="0" y="726"/>
                    </a:lnTo>
                    <a:lnTo>
                      <a:pt x="162" y="688"/>
                    </a:lnTo>
                    <a:lnTo>
                      <a:pt x="141" y="689"/>
                    </a:lnTo>
                    <a:lnTo>
                      <a:pt x="511" y="0"/>
                    </a:lnTo>
                    <a:lnTo>
                      <a:pt x="384" y="4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未知"/>
              <p:cNvSpPr>
                <a:spLocks/>
              </p:cNvSpPr>
              <p:nvPr/>
            </p:nvSpPr>
            <p:spPr bwMode="auto">
              <a:xfrm rot="463403">
                <a:off x="1557" y="193"/>
                <a:ext cx="456" cy="770"/>
              </a:xfrm>
              <a:custGeom>
                <a:avLst/>
                <a:gdLst/>
                <a:ahLst/>
                <a:cxnLst>
                  <a:cxn ang="0">
                    <a:pos x="384" y="40"/>
                  </a:cxn>
                  <a:cxn ang="0">
                    <a:pos x="0" y="726"/>
                  </a:cxn>
                  <a:cxn ang="0">
                    <a:pos x="162" y="688"/>
                  </a:cxn>
                  <a:cxn ang="0">
                    <a:pos x="141" y="689"/>
                  </a:cxn>
                  <a:cxn ang="0">
                    <a:pos x="511" y="0"/>
                  </a:cxn>
                  <a:cxn ang="0">
                    <a:pos x="384" y="40"/>
                  </a:cxn>
                </a:cxnLst>
                <a:rect l="0" t="0" r="r" b="b"/>
                <a:pathLst>
                  <a:path w="511" h="726">
                    <a:moveTo>
                      <a:pt x="384" y="40"/>
                    </a:moveTo>
                    <a:lnTo>
                      <a:pt x="0" y="726"/>
                    </a:lnTo>
                    <a:lnTo>
                      <a:pt x="162" y="688"/>
                    </a:lnTo>
                    <a:lnTo>
                      <a:pt x="141" y="689"/>
                    </a:lnTo>
                    <a:lnTo>
                      <a:pt x="511" y="0"/>
                    </a:lnTo>
                    <a:lnTo>
                      <a:pt x="384" y="4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5" name="Line 79"/>
            <p:cNvSpPr>
              <a:spLocks noChangeShapeType="1"/>
            </p:cNvSpPr>
            <p:nvPr/>
          </p:nvSpPr>
          <p:spPr bwMode="auto">
            <a:xfrm>
              <a:off x="1000" y="0"/>
              <a:ext cx="0" cy="115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80"/>
            <p:cNvSpPr>
              <a:spLocks noChangeShapeType="1"/>
            </p:cNvSpPr>
            <p:nvPr/>
          </p:nvSpPr>
          <p:spPr bwMode="auto">
            <a:xfrm>
              <a:off x="1239" y="0"/>
              <a:ext cx="0" cy="115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81"/>
            <p:cNvSpPr>
              <a:spLocks noChangeShapeType="1"/>
            </p:cNvSpPr>
            <p:nvPr/>
          </p:nvSpPr>
          <p:spPr bwMode="auto">
            <a:xfrm>
              <a:off x="1479" y="0"/>
              <a:ext cx="0" cy="115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Line 82"/>
            <p:cNvSpPr>
              <a:spLocks noChangeShapeType="1"/>
            </p:cNvSpPr>
            <p:nvPr/>
          </p:nvSpPr>
          <p:spPr bwMode="auto">
            <a:xfrm>
              <a:off x="1719" y="0"/>
              <a:ext cx="0" cy="115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3" grpId="0" autoUpdateAnimBg="0"/>
      <p:bldP spid="517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7620000" y="4114800"/>
            <a:ext cx="914400" cy="1905000"/>
            <a:chOff x="4848" y="2544"/>
            <a:chExt cx="624" cy="1200"/>
          </a:xfrm>
        </p:grpSpPr>
        <p:sp>
          <p:nvSpPr>
            <p:cNvPr id="19512" name="AutoShape 56"/>
            <p:cNvSpPr>
              <a:spLocks noChangeArrowheads="1"/>
            </p:cNvSpPr>
            <p:nvPr/>
          </p:nvSpPr>
          <p:spPr bwMode="auto">
            <a:xfrm>
              <a:off x="4848" y="2544"/>
              <a:ext cx="576" cy="1200"/>
            </a:xfrm>
            <a:prstGeom prst="wedgeRectCallout">
              <a:avLst>
                <a:gd name="adj1" fmla="val -61111"/>
                <a:gd name="adj2" fmla="val -88917"/>
              </a:avLst>
            </a:prstGeom>
            <a:gradFill rotWithShape="0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CC00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9513" name="Rectangle 57"/>
            <p:cNvSpPr>
              <a:spLocks noChangeArrowheads="1"/>
            </p:cNvSpPr>
            <p:nvPr/>
          </p:nvSpPr>
          <p:spPr bwMode="auto">
            <a:xfrm>
              <a:off x="4848" y="2592"/>
              <a:ext cx="624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干涉条纹移动数目</a:t>
              </a:r>
            </a:p>
          </p:txBody>
        </p:sp>
      </p:grp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1071538" y="142852"/>
            <a:ext cx="7086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6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迈克耳孙干涉仪的主要特性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428596" y="928670"/>
            <a:ext cx="82296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  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(1)</a:t>
            </a:r>
            <a:r>
              <a:rPr lang="zh-CN" altLang="en-US" sz="3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两相干光束完全分开；</a:t>
            </a:r>
          </a:p>
          <a:p>
            <a:pPr eaLnBrk="0" hangingPunct="0"/>
            <a:r>
              <a:rPr lang="zh-CN" altLang="en-US" sz="3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(2)</a:t>
            </a:r>
            <a:r>
              <a:rPr lang="zh-CN" altLang="en-US" sz="3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两光束的光程差可调</a:t>
            </a:r>
            <a:r>
              <a:rPr lang="en-US" altLang="zh-CN" sz="3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6248400" y="3944938"/>
            <a:ext cx="703263" cy="2227262"/>
            <a:chOff x="3936" y="2437"/>
            <a:chExt cx="480" cy="1403"/>
          </a:xfrm>
        </p:grpSpPr>
        <p:sp>
          <p:nvSpPr>
            <p:cNvPr id="19517" name="AutoShape 61"/>
            <p:cNvSpPr>
              <a:spLocks noChangeArrowheads="1"/>
            </p:cNvSpPr>
            <p:nvPr/>
          </p:nvSpPr>
          <p:spPr bwMode="auto">
            <a:xfrm>
              <a:off x="3936" y="2496"/>
              <a:ext cx="480" cy="1344"/>
            </a:xfrm>
            <a:prstGeom prst="wedgeRectCallout">
              <a:avLst>
                <a:gd name="adj1" fmla="val -12708"/>
                <a:gd name="adj2" fmla="val -84005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grpSp>
          <p:nvGrpSpPr>
            <p:cNvPr id="4" name="Group 62"/>
            <p:cNvGrpSpPr>
              <a:grpSpLocks/>
            </p:cNvGrpSpPr>
            <p:nvPr/>
          </p:nvGrpSpPr>
          <p:grpSpPr bwMode="auto">
            <a:xfrm>
              <a:off x="3984" y="2437"/>
              <a:ext cx="384" cy="1403"/>
              <a:chOff x="3984" y="2437"/>
              <a:chExt cx="384" cy="1403"/>
            </a:xfrm>
          </p:grpSpPr>
          <p:sp>
            <p:nvSpPr>
              <p:cNvPr id="19519" name="Rectangle 63"/>
              <p:cNvSpPr>
                <a:spLocks noChangeArrowheads="1"/>
              </p:cNvSpPr>
              <p:nvPr/>
            </p:nvSpPr>
            <p:spPr bwMode="auto">
              <a:xfrm>
                <a:off x="3984" y="2437"/>
                <a:ext cx="347" cy="1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 altLang="zh-CN" sz="2800" b="1" dirty="0">
                  <a:solidFill>
                    <a:srgbClr val="000000"/>
                  </a:solidFill>
                  <a:latin typeface="Bookman Old Style" pitchFamily="18" charset="0"/>
                </a:endParaRPr>
              </a:p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移动距离</a:t>
                </a:r>
              </a:p>
            </p:txBody>
          </p:sp>
          <p:graphicFrame>
            <p:nvGraphicFramePr>
              <p:cNvPr id="19520" name="Object 64"/>
              <p:cNvGraphicFramePr>
                <a:graphicFrameLocks noChangeAspect="1"/>
              </p:cNvGraphicFramePr>
              <p:nvPr/>
            </p:nvGraphicFramePr>
            <p:xfrm>
              <a:off x="3984" y="2441"/>
              <a:ext cx="384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48" name="Equation" r:id="rId3" imgW="228600" imgH="215640" progId="Equation.3">
                      <p:embed/>
                    </p:oleObj>
                  </mc:Choice>
                  <mc:Fallback>
                    <p:oleObj name="Equation" r:id="rId3" imgW="228600" imgH="21564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41"/>
                            <a:ext cx="384" cy="3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09600" y="2362200"/>
            <a:ext cx="4953000" cy="3810000"/>
            <a:chOff x="240" y="1440"/>
            <a:chExt cx="3264" cy="2592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240" y="1440"/>
              <a:ext cx="3264" cy="2592"/>
              <a:chOff x="240" y="1440"/>
              <a:chExt cx="3264" cy="2592"/>
            </a:xfrm>
          </p:grpSpPr>
          <p:sp>
            <p:nvSpPr>
              <p:cNvPr id="19460" name="Rectangle 4"/>
              <p:cNvSpPr>
                <a:spLocks noChangeArrowheads="1"/>
              </p:cNvSpPr>
              <p:nvPr/>
            </p:nvSpPr>
            <p:spPr bwMode="auto">
              <a:xfrm>
                <a:off x="240" y="1440"/>
                <a:ext cx="3264" cy="25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61" name="Rectangle 5"/>
              <p:cNvSpPr>
                <a:spLocks noChangeArrowheads="1"/>
              </p:cNvSpPr>
              <p:nvPr/>
            </p:nvSpPr>
            <p:spPr bwMode="auto">
              <a:xfrm>
                <a:off x="1205" y="1861"/>
                <a:ext cx="913" cy="134"/>
              </a:xfrm>
              <a:prstGeom prst="rect">
                <a:avLst/>
              </a:prstGeom>
              <a:solidFill>
                <a:srgbClr val="99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1585" y="2022"/>
                <a:ext cx="1632" cy="1081"/>
                <a:chOff x="1537" y="1070"/>
                <a:chExt cx="1632" cy="1081"/>
              </a:xfrm>
            </p:grpSpPr>
            <p:sp>
              <p:nvSpPr>
                <p:cNvPr id="19463" name="Freeform 7"/>
                <p:cNvSpPr>
                  <a:spLocks/>
                </p:cNvSpPr>
                <p:nvPr/>
              </p:nvSpPr>
              <p:spPr bwMode="auto">
                <a:xfrm>
                  <a:off x="1656" y="2058"/>
                  <a:ext cx="1513" cy="93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618" y="0"/>
                    </a:cxn>
                    <a:cxn ang="0">
                      <a:pos x="768" y="114"/>
                    </a:cxn>
                    <a:cxn ang="0">
                      <a:pos x="1686" y="120"/>
                    </a:cxn>
                  </a:cxnLst>
                  <a:rect l="0" t="0" r="r" b="b"/>
                  <a:pathLst>
                    <a:path w="1686" h="120">
                      <a:moveTo>
                        <a:pt x="0" y="6"/>
                      </a:moveTo>
                      <a:lnTo>
                        <a:pt x="618" y="0"/>
                      </a:lnTo>
                      <a:lnTo>
                        <a:pt x="768" y="114"/>
                      </a:lnTo>
                      <a:lnTo>
                        <a:pt x="1686" y="120"/>
                      </a:lnTo>
                    </a:path>
                  </a:pathLst>
                </a:custGeom>
                <a:noFill/>
                <a:ln w="28575" cmpd="sng">
                  <a:solidFill>
                    <a:srgbClr val="990099"/>
                  </a:solidFill>
                  <a:round/>
                  <a:headE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64" name="Line 8"/>
                <p:cNvSpPr>
                  <a:spLocks noChangeShapeType="1"/>
                </p:cNvSpPr>
                <p:nvPr/>
              </p:nvSpPr>
              <p:spPr bwMode="auto">
                <a:xfrm>
                  <a:off x="1916" y="2062"/>
                  <a:ext cx="103" cy="0"/>
                </a:xfrm>
                <a:prstGeom prst="line">
                  <a:avLst/>
                </a:prstGeom>
                <a:noFill/>
                <a:ln w="38100">
                  <a:solidFill>
                    <a:srgbClr val="990099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65" name="Line 9"/>
                <p:cNvSpPr>
                  <a:spLocks noChangeShapeType="1"/>
                </p:cNvSpPr>
                <p:nvPr/>
              </p:nvSpPr>
              <p:spPr bwMode="auto">
                <a:xfrm>
                  <a:off x="2989" y="2151"/>
                  <a:ext cx="104" cy="0"/>
                </a:xfrm>
                <a:prstGeom prst="line">
                  <a:avLst/>
                </a:prstGeom>
                <a:noFill/>
                <a:ln w="38100">
                  <a:solidFill>
                    <a:srgbClr val="990099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66" name="Freeform 10"/>
                <p:cNvSpPr>
                  <a:spLocks/>
                </p:cNvSpPr>
                <p:nvPr/>
              </p:nvSpPr>
              <p:spPr bwMode="auto">
                <a:xfrm>
                  <a:off x="1542" y="1070"/>
                  <a:ext cx="104" cy="1001"/>
                </a:xfrm>
                <a:custGeom>
                  <a:avLst/>
                  <a:gdLst/>
                  <a:ahLst/>
                  <a:cxnLst>
                    <a:cxn ang="0">
                      <a:pos x="116" y="1294"/>
                    </a:cxn>
                    <a:cxn ang="0">
                      <a:pos x="0" y="112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6" h="1294">
                      <a:moveTo>
                        <a:pt x="116" y="1294"/>
                      </a:moveTo>
                      <a:lnTo>
                        <a:pt x="0" y="11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mpd="sng">
                  <a:solidFill>
                    <a:srgbClr val="DC8300"/>
                  </a:solidFill>
                  <a:round/>
                  <a:headE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67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1537" y="1195"/>
                  <a:ext cx="2" cy="125"/>
                </a:xfrm>
                <a:prstGeom prst="line">
                  <a:avLst/>
                </a:prstGeom>
                <a:noFill/>
                <a:ln w="38100">
                  <a:solidFill>
                    <a:srgbClr val="DC83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2"/>
              <p:cNvGrpSpPr>
                <a:grpSpLocks/>
              </p:cNvGrpSpPr>
              <p:nvPr/>
            </p:nvGrpSpPr>
            <p:grpSpPr bwMode="auto">
              <a:xfrm>
                <a:off x="364" y="2962"/>
                <a:ext cx="1340" cy="59"/>
                <a:chOff x="316" y="2010"/>
                <a:chExt cx="1340" cy="59"/>
              </a:xfrm>
            </p:grpSpPr>
            <p:sp>
              <p:nvSpPr>
                <p:cNvPr id="19469" name="Freeform 13"/>
                <p:cNvSpPr>
                  <a:spLocks/>
                </p:cNvSpPr>
                <p:nvPr/>
              </p:nvSpPr>
              <p:spPr bwMode="auto">
                <a:xfrm>
                  <a:off x="316" y="2010"/>
                  <a:ext cx="1340" cy="59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184" y="0"/>
                    </a:cxn>
                    <a:cxn ang="0">
                      <a:pos x="1340" y="59"/>
                    </a:cxn>
                  </a:cxnLst>
                  <a:rect l="0" t="0" r="r" b="b"/>
                  <a:pathLst>
                    <a:path w="1340" h="59">
                      <a:moveTo>
                        <a:pt x="0" y="1"/>
                      </a:moveTo>
                      <a:lnTo>
                        <a:pt x="1184" y="0"/>
                      </a:lnTo>
                      <a:lnTo>
                        <a:pt x="1340" y="59"/>
                      </a:ln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0" name="Line 14"/>
                <p:cNvSpPr>
                  <a:spLocks noChangeShapeType="1"/>
                </p:cNvSpPr>
                <p:nvPr/>
              </p:nvSpPr>
              <p:spPr bwMode="auto">
                <a:xfrm>
                  <a:off x="778" y="2012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471" name="Line 15"/>
              <p:cNvSpPr>
                <a:spLocks noChangeShapeType="1"/>
              </p:cNvSpPr>
              <p:nvPr/>
            </p:nvSpPr>
            <p:spPr bwMode="auto">
              <a:xfrm flipV="1">
                <a:off x="1205" y="2010"/>
                <a:ext cx="921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" name="Group 16"/>
              <p:cNvGrpSpPr>
                <a:grpSpLocks/>
              </p:cNvGrpSpPr>
              <p:nvPr/>
            </p:nvGrpSpPr>
            <p:grpSpPr bwMode="auto">
              <a:xfrm>
                <a:off x="321" y="2645"/>
                <a:ext cx="230" cy="637"/>
                <a:chOff x="1177" y="2167"/>
                <a:chExt cx="228" cy="733"/>
              </a:xfrm>
            </p:grpSpPr>
            <p:sp>
              <p:nvSpPr>
                <p:cNvPr id="19473" name="AutoShape 17"/>
                <p:cNvSpPr>
                  <a:spLocks noChangeArrowheads="1"/>
                </p:cNvSpPr>
                <p:nvPr/>
              </p:nvSpPr>
              <p:spPr bwMode="auto">
                <a:xfrm>
                  <a:off x="1177" y="2167"/>
                  <a:ext cx="228" cy="577"/>
                </a:xfrm>
                <a:prstGeom prst="roundRect">
                  <a:avLst>
                    <a:gd name="adj" fmla="val 49995"/>
                  </a:avLst>
                </a:prstGeom>
                <a:gradFill rotWithShape="0">
                  <a:gsLst>
                    <a:gs pos="0">
                      <a:srgbClr val="FFFF66">
                        <a:gamma/>
                        <a:shade val="69804"/>
                        <a:invGamma/>
                      </a:srgbClr>
                    </a:gs>
                    <a:gs pos="50000">
                      <a:srgbClr val="FFFF66"/>
                    </a:gs>
                    <a:gs pos="100000">
                      <a:srgbClr val="FFFF66">
                        <a:gamma/>
                        <a:shade val="69804"/>
                        <a:invGamma/>
                      </a:srgbClr>
                    </a:gs>
                  </a:gsLst>
                  <a:lin ang="0" scaled="1"/>
                </a:gra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4" name="Rectangle 18"/>
                <p:cNvSpPr>
                  <a:spLocks noChangeArrowheads="1"/>
                </p:cNvSpPr>
                <p:nvPr/>
              </p:nvSpPr>
              <p:spPr bwMode="auto">
                <a:xfrm>
                  <a:off x="1214" y="2725"/>
                  <a:ext cx="154" cy="9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6">
                        <a:gamma/>
                        <a:shade val="69804"/>
                        <a:invGamma/>
                      </a:srgbClr>
                    </a:gs>
                    <a:gs pos="50000">
                      <a:srgbClr val="FFFF66"/>
                    </a:gs>
                    <a:gs pos="100000">
                      <a:srgbClr val="FFFF66">
                        <a:gamma/>
                        <a:shade val="69804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5" name="Oval 19"/>
                <p:cNvSpPr>
                  <a:spLocks noChangeArrowheads="1"/>
                </p:cNvSpPr>
                <p:nvPr/>
              </p:nvSpPr>
              <p:spPr bwMode="auto">
                <a:xfrm>
                  <a:off x="1214" y="2786"/>
                  <a:ext cx="154" cy="114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6" name="Freeform 20"/>
                <p:cNvSpPr>
                  <a:spLocks/>
                </p:cNvSpPr>
                <p:nvPr/>
              </p:nvSpPr>
              <p:spPr bwMode="auto">
                <a:xfrm>
                  <a:off x="1274" y="2266"/>
                  <a:ext cx="51" cy="472"/>
                </a:xfrm>
                <a:custGeom>
                  <a:avLst/>
                  <a:gdLst/>
                  <a:ahLst/>
                  <a:cxnLst>
                    <a:cxn ang="0">
                      <a:pos x="0" y="455"/>
                    </a:cxn>
                    <a:cxn ang="0">
                      <a:pos x="0" y="0"/>
                    </a:cxn>
                    <a:cxn ang="0">
                      <a:pos x="16" y="106"/>
                    </a:cxn>
                    <a:cxn ang="0">
                      <a:pos x="16" y="0"/>
                    </a:cxn>
                    <a:cxn ang="0">
                      <a:pos x="33" y="106"/>
                    </a:cxn>
                    <a:cxn ang="0">
                      <a:pos x="33" y="0"/>
                    </a:cxn>
                    <a:cxn ang="0">
                      <a:pos x="50" y="106"/>
                    </a:cxn>
                    <a:cxn ang="0">
                      <a:pos x="50" y="471"/>
                    </a:cxn>
                  </a:cxnLst>
                  <a:rect l="0" t="0" r="r" b="b"/>
                  <a:pathLst>
                    <a:path w="51" h="472">
                      <a:moveTo>
                        <a:pt x="0" y="455"/>
                      </a:moveTo>
                      <a:lnTo>
                        <a:pt x="0" y="0"/>
                      </a:lnTo>
                      <a:lnTo>
                        <a:pt x="16" y="106"/>
                      </a:lnTo>
                      <a:lnTo>
                        <a:pt x="16" y="0"/>
                      </a:lnTo>
                      <a:lnTo>
                        <a:pt x="33" y="106"/>
                      </a:lnTo>
                      <a:lnTo>
                        <a:pt x="33" y="0"/>
                      </a:lnTo>
                      <a:lnTo>
                        <a:pt x="50" y="106"/>
                      </a:lnTo>
                      <a:lnTo>
                        <a:pt x="50" y="471"/>
                      </a:lnTo>
                    </a:path>
                  </a:pathLst>
                </a:custGeom>
                <a:gradFill rotWithShape="0">
                  <a:gsLst>
                    <a:gs pos="0">
                      <a:srgbClr val="FFFF66">
                        <a:gamma/>
                        <a:shade val="69804"/>
                        <a:invGamma/>
                      </a:srgbClr>
                    </a:gs>
                    <a:gs pos="50000">
                      <a:srgbClr val="FFFF66"/>
                    </a:gs>
                    <a:gs pos="100000">
                      <a:srgbClr val="FFFF66">
                        <a:gamma/>
                        <a:shade val="69804"/>
                        <a:invGamma/>
                      </a:srgbClr>
                    </a:gs>
                  </a:gsLst>
                  <a:lin ang="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77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210" y="2737"/>
                  <a:ext cx="162" cy="15"/>
                </a:xfrm>
                <a:prstGeom prst="line">
                  <a:avLst/>
                </a:prstGeom>
                <a:noFill/>
                <a:ln w="25400">
                  <a:solidFill>
                    <a:srgbClr val="FFCC66"/>
                  </a:solidFill>
                  <a:round/>
                  <a:headEnd type="none" w="sm" len="sm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210" y="2767"/>
                  <a:ext cx="162" cy="15"/>
                </a:xfrm>
                <a:prstGeom prst="line">
                  <a:avLst/>
                </a:prstGeom>
                <a:noFill/>
                <a:ln w="25400">
                  <a:solidFill>
                    <a:srgbClr val="FFCC66"/>
                  </a:solidFill>
                  <a:round/>
                  <a:headEnd type="none" w="sm" len="sm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210" y="2797"/>
                  <a:ext cx="162" cy="16"/>
                </a:xfrm>
                <a:prstGeom prst="line">
                  <a:avLst/>
                </a:prstGeom>
                <a:noFill/>
                <a:ln w="25400">
                  <a:solidFill>
                    <a:srgbClr val="FFCC66"/>
                  </a:solidFill>
                  <a:round/>
                  <a:headEnd type="none" w="sm" len="sm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80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210" y="2828"/>
                  <a:ext cx="162" cy="15"/>
                </a:xfrm>
                <a:prstGeom prst="line">
                  <a:avLst/>
                </a:prstGeom>
                <a:noFill/>
                <a:ln w="25400">
                  <a:solidFill>
                    <a:srgbClr val="FFCC66"/>
                  </a:solidFill>
                  <a:round/>
                  <a:headEnd type="none" w="sm" len="sm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81" name="Rectangle 25"/>
                <p:cNvSpPr>
                  <a:spLocks noChangeArrowheads="1"/>
                </p:cNvSpPr>
                <p:nvPr/>
              </p:nvSpPr>
              <p:spPr bwMode="auto">
                <a:xfrm>
                  <a:off x="1263" y="2629"/>
                  <a:ext cx="69" cy="97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66">
                        <a:gamma/>
                        <a:shade val="69804"/>
                        <a:invGamma/>
                      </a:srgbClr>
                    </a:gs>
                    <a:gs pos="50000">
                      <a:srgbClr val="FFFF66"/>
                    </a:gs>
                    <a:gs pos="100000">
                      <a:srgbClr val="FFFF66">
                        <a:gamma/>
                        <a:shade val="69804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1821" y="2918"/>
                <a:ext cx="1380" cy="1114"/>
                <a:chOff x="1897" y="1944"/>
                <a:chExt cx="1278" cy="1135"/>
              </a:xfrm>
            </p:grpSpPr>
            <p:grpSp>
              <p:nvGrpSpPr>
                <p:cNvPr id="11" name="Group 27"/>
                <p:cNvGrpSpPr>
                  <a:grpSpLocks/>
                </p:cNvGrpSpPr>
                <p:nvPr/>
              </p:nvGrpSpPr>
              <p:grpSpPr bwMode="auto">
                <a:xfrm>
                  <a:off x="1897" y="1944"/>
                  <a:ext cx="1278" cy="1031"/>
                  <a:chOff x="1897" y="1944"/>
                  <a:chExt cx="1278" cy="1031"/>
                </a:xfrm>
              </p:grpSpPr>
              <p:sp>
                <p:nvSpPr>
                  <p:cNvPr id="19484" name="Freeform 28"/>
                  <p:cNvSpPr>
                    <a:spLocks/>
                  </p:cNvSpPr>
                  <p:nvPr/>
                </p:nvSpPr>
                <p:spPr bwMode="auto">
                  <a:xfrm>
                    <a:off x="1897" y="1944"/>
                    <a:ext cx="1278" cy="1031"/>
                  </a:xfrm>
                  <a:custGeom>
                    <a:avLst/>
                    <a:gdLst/>
                    <a:ahLst/>
                    <a:cxnLst>
                      <a:cxn ang="0">
                        <a:pos x="1536" y="138"/>
                      </a:cxn>
                      <a:cxn ang="0">
                        <a:pos x="738" y="132"/>
                      </a:cxn>
                      <a:cxn ang="0">
                        <a:pos x="582" y="12"/>
                      </a:cxn>
                      <a:cxn ang="0">
                        <a:pos x="0" y="0"/>
                      </a:cxn>
                      <a:cxn ang="0">
                        <a:pos x="0" y="1290"/>
                      </a:cxn>
                      <a:cxn ang="0">
                        <a:pos x="12" y="1308"/>
                      </a:cxn>
                    </a:cxnLst>
                    <a:rect l="0" t="0" r="r" b="b"/>
                    <a:pathLst>
                      <a:path w="1536" h="1308">
                        <a:moveTo>
                          <a:pt x="1536" y="138"/>
                        </a:moveTo>
                        <a:lnTo>
                          <a:pt x="738" y="132"/>
                        </a:lnTo>
                        <a:lnTo>
                          <a:pt x="582" y="12"/>
                        </a:lnTo>
                        <a:lnTo>
                          <a:pt x="0" y="0"/>
                        </a:lnTo>
                        <a:lnTo>
                          <a:pt x="0" y="1290"/>
                        </a:lnTo>
                        <a:lnTo>
                          <a:pt x="12" y="1308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990099"/>
                    </a:solidFill>
                    <a:round/>
                    <a:headEnd type="none" w="med" len="med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5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35" y="2055"/>
                    <a:ext cx="137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990099"/>
                    </a:solidFill>
                    <a:round/>
                    <a:headEnd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6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19" y="1953"/>
                    <a:ext cx="9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990099"/>
                    </a:solidFill>
                    <a:round/>
                    <a:headEnd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487" name="Line 31"/>
                <p:cNvSpPr>
                  <a:spLocks noChangeShapeType="1"/>
                </p:cNvSpPr>
                <p:nvPr/>
              </p:nvSpPr>
              <p:spPr bwMode="auto">
                <a:xfrm>
                  <a:off x="1899" y="2920"/>
                  <a:ext cx="0" cy="159"/>
                </a:xfrm>
                <a:prstGeom prst="line">
                  <a:avLst/>
                </a:prstGeom>
                <a:noFill/>
                <a:ln w="38100">
                  <a:solidFill>
                    <a:srgbClr val="990099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2"/>
              <p:cNvGrpSpPr>
                <a:grpSpLocks/>
              </p:cNvGrpSpPr>
              <p:nvPr/>
            </p:nvGrpSpPr>
            <p:grpSpPr bwMode="auto">
              <a:xfrm>
                <a:off x="1655" y="2012"/>
                <a:ext cx="82" cy="2006"/>
                <a:chOff x="2628" y="1230"/>
                <a:chExt cx="92" cy="2595"/>
              </a:xfrm>
            </p:grpSpPr>
            <p:grpSp>
              <p:nvGrpSpPr>
                <p:cNvPr id="13" name="Group 33"/>
                <p:cNvGrpSpPr>
                  <a:grpSpLocks/>
                </p:cNvGrpSpPr>
                <p:nvPr/>
              </p:nvGrpSpPr>
              <p:grpSpPr bwMode="auto">
                <a:xfrm>
                  <a:off x="2628" y="1230"/>
                  <a:ext cx="90" cy="2532"/>
                  <a:chOff x="2628" y="1230"/>
                  <a:chExt cx="90" cy="2532"/>
                </a:xfrm>
              </p:grpSpPr>
              <p:sp>
                <p:nvSpPr>
                  <p:cNvPr id="19490" name="Freeform 34"/>
                  <p:cNvSpPr>
                    <a:spLocks/>
                  </p:cNvSpPr>
                  <p:nvPr/>
                </p:nvSpPr>
                <p:spPr bwMode="auto">
                  <a:xfrm>
                    <a:off x="2628" y="1230"/>
                    <a:ext cx="90" cy="253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062"/>
                      </a:cxn>
                      <a:cxn ang="0">
                        <a:pos x="90" y="1236"/>
                      </a:cxn>
                      <a:cxn ang="0">
                        <a:pos x="90" y="2532"/>
                      </a:cxn>
                    </a:cxnLst>
                    <a:rect l="0" t="0" r="r" b="b"/>
                    <a:pathLst>
                      <a:path w="90" h="2532">
                        <a:moveTo>
                          <a:pt x="0" y="0"/>
                        </a:moveTo>
                        <a:lnTo>
                          <a:pt x="0" y="1062"/>
                        </a:lnTo>
                        <a:lnTo>
                          <a:pt x="90" y="1236"/>
                        </a:lnTo>
                        <a:lnTo>
                          <a:pt x="90" y="2532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DC8300"/>
                    </a:solidFill>
                    <a:round/>
                    <a:headEnd type="none" w="med" len="med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629" y="1536"/>
                    <a:ext cx="0" cy="82"/>
                  </a:xfrm>
                  <a:prstGeom prst="line">
                    <a:avLst/>
                  </a:prstGeom>
                  <a:noFill/>
                  <a:ln w="38100">
                    <a:solidFill>
                      <a:srgbClr val="DC8300"/>
                    </a:solidFill>
                    <a:round/>
                    <a:headEnd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492" name="Line 36"/>
                <p:cNvSpPr>
                  <a:spLocks noChangeShapeType="1"/>
                </p:cNvSpPr>
                <p:nvPr/>
              </p:nvSpPr>
              <p:spPr bwMode="auto">
                <a:xfrm>
                  <a:off x="2720" y="3670"/>
                  <a:ext cx="0" cy="155"/>
                </a:xfrm>
                <a:prstGeom prst="line">
                  <a:avLst/>
                </a:prstGeom>
                <a:noFill/>
                <a:ln w="38100">
                  <a:solidFill>
                    <a:srgbClr val="DC83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9493" name="Object 37"/>
              <p:cNvGraphicFramePr>
                <a:graphicFrameLocks noChangeAspect="1"/>
              </p:cNvGraphicFramePr>
              <p:nvPr/>
            </p:nvGraphicFramePr>
            <p:xfrm>
              <a:off x="982" y="3213"/>
              <a:ext cx="383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49" name="Equation" r:id="rId5" imgW="203040" imgH="215640" progId="Equation.3">
                      <p:embed/>
                    </p:oleObj>
                  </mc:Choice>
                  <mc:Fallback>
                    <p:oleObj name="Equation" r:id="rId5" imgW="203040" imgH="21564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2" y="3213"/>
                            <a:ext cx="383" cy="3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94" name="Object 38"/>
              <p:cNvGraphicFramePr>
                <a:graphicFrameLocks noChangeAspect="1"/>
              </p:cNvGraphicFramePr>
              <p:nvPr/>
            </p:nvGraphicFramePr>
            <p:xfrm>
              <a:off x="2183" y="3213"/>
              <a:ext cx="386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50" name="Equation" r:id="rId7" imgW="215640" imgH="215640" progId="Equation.3">
                      <p:embed/>
                    </p:oleObj>
                  </mc:Choice>
                  <mc:Fallback>
                    <p:oleObj name="Equation" r:id="rId7" imgW="215640" imgH="21564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3" y="3213"/>
                            <a:ext cx="386" cy="3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95" name="Rectangle 39"/>
              <p:cNvSpPr>
                <a:spLocks noChangeArrowheads="1"/>
              </p:cNvSpPr>
              <p:nvPr/>
            </p:nvSpPr>
            <p:spPr bwMode="auto">
              <a:xfrm rot="18900000">
                <a:off x="1948" y="2929"/>
                <a:ext cx="860" cy="149"/>
              </a:xfrm>
              <a:prstGeom prst="rect">
                <a:avLst/>
              </a:prstGeom>
              <a:solidFill>
                <a:srgbClr val="00FFCC">
                  <a:alpha val="5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" name="Group 40"/>
              <p:cNvGrpSpPr>
                <a:grpSpLocks/>
              </p:cNvGrpSpPr>
              <p:nvPr/>
            </p:nvGrpSpPr>
            <p:grpSpPr bwMode="auto">
              <a:xfrm>
                <a:off x="3173" y="2679"/>
                <a:ext cx="144" cy="625"/>
                <a:chOff x="4149" y="2005"/>
                <a:chExt cx="162" cy="809"/>
              </a:xfrm>
            </p:grpSpPr>
            <p:sp>
              <p:nvSpPr>
                <p:cNvPr id="19497" name="Rectangle 41"/>
                <p:cNvSpPr>
                  <a:spLocks noChangeArrowheads="1"/>
                </p:cNvSpPr>
                <p:nvPr/>
              </p:nvSpPr>
              <p:spPr bwMode="auto">
                <a:xfrm>
                  <a:off x="4149" y="2005"/>
                  <a:ext cx="162" cy="806"/>
                </a:xfrm>
                <a:prstGeom prst="rect">
                  <a:avLst/>
                </a:prstGeom>
                <a:solidFill>
                  <a:srgbClr val="99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98" name="Line 42"/>
                <p:cNvSpPr>
                  <a:spLocks noChangeShapeType="1"/>
                </p:cNvSpPr>
                <p:nvPr/>
              </p:nvSpPr>
              <p:spPr bwMode="auto">
                <a:xfrm>
                  <a:off x="4149" y="2005"/>
                  <a:ext cx="0" cy="809"/>
                </a:xfrm>
                <a:prstGeom prst="line">
                  <a:avLst/>
                </a:prstGeom>
                <a:noFill/>
                <a:ln w="50800">
                  <a:solidFill>
                    <a:schemeClr val="tx2"/>
                  </a:solidFill>
                  <a:round/>
                  <a:headEnd type="none" w="sm" len="sm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499" name="Rectangle 43"/>
              <p:cNvSpPr>
                <a:spLocks noChangeArrowheads="1"/>
              </p:cNvSpPr>
              <p:nvPr/>
            </p:nvSpPr>
            <p:spPr bwMode="auto">
              <a:xfrm>
                <a:off x="1203" y="1608"/>
                <a:ext cx="903" cy="150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28575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5" name="Group 44"/>
              <p:cNvGrpSpPr>
                <a:grpSpLocks/>
              </p:cNvGrpSpPr>
              <p:nvPr/>
            </p:nvGrpSpPr>
            <p:grpSpPr bwMode="auto">
              <a:xfrm>
                <a:off x="2140" y="1745"/>
                <a:ext cx="904" cy="273"/>
                <a:chOff x="2832" y="800"/>
                <a:chExt cx="1008" cy="352"/>
              </a:xfrm>
            </p:grpSpPr>
            <p:sp>
              <p:nvSpPr>
                <p:cNvPr id="19501" name="Line 45"/>
                <p:cNvSpPr>
                  <a:spLocks noChangeShapeType="1"/>
                </p:cNvSpPr>
                <p:nvPr/>
              </p:nvSpPr>
              <p:spPr bwMode="auto">
                <a:xfrm>
                  <a:off x="2832" y="816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2" name="Line 46"/>
                <p:cNvSpPr>
                  <a:spLocks noChangeShapeType="1"/>
                </p:cNvSpPr>
                <p:nvPr/>
              </p:nvSpPr>
              <p:spPr bwMode="auto">
                <a:xfrm>
                  <a:off x="2832" y="1138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3" name="Line 47"/>
                <p:cNvSpPr>
                  <a:spLocks noChangeShapeType="1"/>
                </p:cNvSpPr>
                <p:nvPr/>
              </p:nvSpPr>
              <p:spPr bwMode="auto">
                <a:xfrm>
                  <a:off x="3600" y="816"/>
                  <a:ext cx="0" cy="336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9504" name="Object 48"/>
                <p:cNvGraphicFramePr>
                  <a:graphicFrameLocks noChangeAspect="1"/>
                </p:cNvGraphicFramePr>
                <p:nvPr/>
              </p:nvGraphicFramePr>
              <p:xfrm>
                <a:off x="3612" y="800"/>
                <a:ext cx="228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751" name="Equation" r:id="rId9" imgW="190440" imgH="253800" progId="Equation.3">
                        <p:embed/>
                      </p:oleObj>
                    </mc:Choice>
                    <mc:Fallback>
                      <p:oleObj name="Equation" r:id="rId9" imgW="19044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12" y="800"/>
                              <a:ext cx="228" cy="30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6" name="Group 49"/>
              <p:cNvGrpSpPr>
                <a:grpSpLocks/>
              </p:cNvGrpSpPr>
              <p:nvPr/>
            </p:nvGrpSpPr>
            <p:grpSpPr bwMode="auto">
              <a:xfrm>
                <a:off x="1152" y="2656"/>
                <a:ext cx="1008" cy="720"/>
                <a:chOff x="1104" y="1704"/>
                <a:chExt cx="1008" cy="720"/>
              </a:xfrm>
            </p:grpSpPr>
            <p:sp>
              <p:nvSpPr>
                <p:cNvPr id="19506" name="Rectangle 50"/>
                <p:cNvSpPr>
                  <a:spLocks noChangeArrowheads="1"/>
                </p:cNvSpPr>
                <p:nvPr/>
              </p:nvSpPr>
              <p:spPr bwMode="auto">
                <a:xfrm rot="18900000">
                  <a:off x="1104" y="1920"/>
                  <a:ext cx="1008" cy="169"/>
                </a:xfrm>
                <a:prstGeom prst="rect">
                  <a:avLst/>
                </a:prstGeom>
                <a:solidFill>
                  <a:srgbClr val="00FFCC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7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296" y="1704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9508" name="Object 52"/>
            <p:cNvGraphicFramePr>
              <a:graphicFrameLocks noChangeAspect="1"/>
            </p:cNvGraphicFramePr>
            <p:nvPr/>
          </p:nvGraphicFramePr>
          <p:xfrm>
            <a:off x="768" y="1488"/>
            <a:ext cx="40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2" name="Equation" r:id="rId11" imgW="457200" imgH="368280" progId="Equation.3">
                    <p:embed/>
                  </p:oleObj>
                </mc:Choice>
                <mc:Fallback>
                  <p:oleObj name="Equation" r:id="rId11" imgW="45720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488"/>
                          <a:ext cx="401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9" name="Object 53"/>
            <p:cNvGraphicFramePr>
              <a:graphicFrameLocks noChangeAspect="1"/>
            </p:cNvGraphicFramePr>
            <p:nvPr/>
          </p:nvGraphicFramePr>
          <p:xfrm>
            <a:off x="3120" y="3312"/>
            <a:ext cx="37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3" name="Equation" r:id="rId13" imgW="419040" imgH="368280" progId="Equation.3">
                    <p:embed/>
                  </p:oleObj>
                </mc:Choice>
                <mc:Fallback>
                  <p:oleObj name="Equation" r:id="rId13" imgW="41904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312"/>
                          <a:ext cx="374" cy="3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0" name="Object 54"/>
            <p:cNvGraphicFramePr>
              <a:graphicFrameLocks noChangeAspect="1"/>
            </p:cNvGraphicFramePr>
            <p:nvPr/>
          </p:nvGraphicFramePr>
          <p:xfrm>
            <a:off x="768" y="1824"/>
            <a:ext cx="35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4" name="Equation" r:id="rId15" imgW="393480" imgH="368280" progId="Equation.3">
                    <p:embed/>
                  </p:oleObj>
                </mc:Choice>
                <mc:Fallback>
                  <p:oleObj name="Equation" r:id="rId15" imgW="39348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824"/>
                          <a:ext cx="352" cy="3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65"/>
          <p:cNvGrpSpPr>
            <a:grpSpLocks/>
          </p:cNvGrpSpPr>
          <p:nvPr/>
        </p:nvGrpSpPr>
        <p:grpSpPr bwMode="auto">
          <a:xfrm>
            <a:off x="2211388" y="2844800"/>
            <a:ext cx="2549525" cy="987425"/>
            <a:chOff x="1344" y="1680"/>
            <a:chExt cx="1586" cy="672"/>
          </a:xfrm>
        </p:grpSpPr>
        <p:grpSp>
          <p:nvGrpSpPr>
            <p:cNvPr id="18" name="Group 66"/>
            <p:cNvGrpSpPr>
              <a:grpSpLocks/>
            </p:cNvGrpSpPr>
            <p:nvPr/>
          </p:nvGrpSpPr>
          <p:grpSpPr bwMode="auto">
            <a:xfrm>
              <a:off x="1344" y="1680"/>
              <a:ext cx="1488" cy="672"/>
              <a:chOff x="1392" y="1680"/>
              <a:chExt cx="1488" cy="672"/>
            </a:xfrm>
          </p:grpSpPr>
          <p:sp>
            <p:nvSpPr>
              <p:cNvPr id="19523" name="Line 67"/>
              <p:cNvSpPr>
                <a:spLocks noChangeShapeType="1"/>
              </p:cNvSpPr>
              <p:nvPr/>
            </p:nvSpPr>
            <p:spPr bwMode="auto">
              <a:xfrm>
                <a:off x="1392" y="1968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4" name="Line 68"/>
              <p:cNvSpPr>
                <a:spLocks noChangeShapeType="1"/>
              </p:cNvSpPr>
              <p:nvPr/>
            </p:nvSpPr>
            <p:spPr bwMode="auto">
              <a:xfrm>
                <a:off x="2231" y="192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5" name="Line 69"/>
              <p:cNvSpPr>
                <a:spLocks noChangeShapeType="1"/>
              </p:cNvSpPr>
              <p:nvPr/>
            </p:nvSpPr>
            <p:spPr bwMode="auto">
              <a:xfrm>
                <a:off x="2375" y="168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6" name="Line 70"/>
              <p:cNvSpPr>
                <a:spLocks noChangeShapeType="1"/>
              </p:cNvSpPr>
              <p:nvPr/>
            </p:nvSpPr>
            <p:spPr bwMode="auto">
              <a:xfrm>
                <a:off x="2375" y="1968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527" name="Object 71"/>
              <p:cNvGraphicFramePr>
                <a:graphicFrameLocks noChangeAspect="1"/>
              </p:cNvGraphicFramePr>
              <p:nvPr/>
            </p:nvGraphicFramePr>
            <p:xfrm>
              <a:off x="2448" y="2016"/>
              <a:ext cx="432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55" name="公式" r:id="rId17" imgW="355609" imgH="254097" progId="Equation.3">
                      <p:embed/>
                    </p:oleObj>
                  </mc:Choice>
                  <mc:Fallback>
                    <p:oleObj name="公式" r:id="rId17" imgW="355609" imgH="25409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2016"/>
                            <a:ext cx="432" cy="2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528" name="Line 72"/>
            <p:cNvSpPr>
              <a:spLocks noChangeShapeType="1"/>
            </p:cNvSpPr>
            <p:nvPr/>
          </p:nvSpPr>
          <p:spPr bwMode="auto">
            <a:xfrm>
              <a:off x="2185" y="1968"/>
              <a:ext cx="7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" name="Group 77"/>
          <p:cNvGrpSpPr>
            <a:grpSpLocks/>
          </p:cNvGrpSpPr>
          <p:nvPr/>
        </p:nvGrpSpPr>
        <p:grpSpPr bwMode="auto">
          <a:xfrm>
            <a:off x="5958528" y="1905330"/>
            <a:ext cx="2438400" cy="1674813"/>
            <a:chOff x="3840" y="1296"/>
            <a:chExt cx="1536" cy="1055"/>
          </a:xfrm>
        </p:grpSpPr>
        <p:graphicFrame>
          <p:nvGraphicFramePr>
            <p:cNvPr id="19530" name="Object 74"/>
            <p:cNvGraphicFramePr>
              <a:graphicFrameLocks noChangeAspect="1"/>
            </p:cNvGraphicFramePr>
            <p:nvPr/>
          </p:nvGraphicFramePr>
          <p:xfrm>
            <a:off x="3968" y="1637"/>
            <a:ext cx="1171" cy="7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6" name="公式" r:id="rId19" imgW="825480" imgH="406080" progId="Equation.3">
                    <p:embed/>
                  </p:oleObj>
                </mc:Choice>
                <mc:Fallback>
                  <p:oleObj name="公式" r:id="rId19" imgW="82548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1637"/>
                          <a:ext cx="1171" cy="7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31" name="Rectangle 75"/>
            <p:cNvSpPr>
              <a:spLocks noChangeArrowheads="1"/>
            </p:cNvSpPr>
            <p:nvPr/>
          </p:nvSpPr>
          <p:spPr bwMode="auto">
            <a:xfrm>
              <a:off x="3840" y="1296"/>
              <a:ext cx="1536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移动反射镜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522294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12725" y="3978275"/>
            <a:ext cx="549275" cy="2663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等</a:t>
            </a:r>
          </a:p>
          <a:p>
            <a:pPr eaLnBrk="0" hangingPunct="0"/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厚</a:t>
            </a:r>
          </a:p>
          <a:p>
            <a:pPr eaLnBrk="0" hangingPunct="0"/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干</a:t>
            </a:r>
          </a:p>
          <a:p>
            <a:pPr eaLnBrk="0" hangingPunct="0"/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涉</a:t>
            </a:r>
          </a:p>
          <a:p>
            <a:pPr eaLnBrk="0" hangingPunct="0"/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条</a:t>
            </a:r>
          </a:p>
          <a:p>
            <a:pPr eaLnBrk="0" hangingPunct="0"/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纹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12725" y="1141413"/>
            <a:ext cx="549275" cy="2663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等</a:t>
            </a:r>
          </a:p>
          <a:p>
            <a:pPr eaLnBrk="0" hangingPunct="0"/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倾</a:t>
            </a:r>
          </a:p>
          <a:p>
            <a:pPr eaLnBrk="0" hangingPunct="0"/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干</a:t>
            </a:r>
          </a:p>
          <a:p>
            <a:pPr eaLnBrk="0" hangingPunct="0"/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涉</a:t>
            </a:r>
          </a:p>
          <a:p>
            <a:pPr eaLnBrk="0" hangingPunct="0"/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条</a:t>
            </a:r>
          </a:p>
          <a:p>
            <a:pPr eaLnBrk="0" hangingPunct="0"/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纹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14800" y="3916363"/>
            <a:ext cx="1511300" cy="2673350"/>
            <a:chOff x="2592" y="2112"/>
            <a:chExt cx="952" cy="168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592" y="2112"/>
              <a:ext cx="952" cy="912"/>
              <a:chOff x="2655" y="2496"/>
              <a:chExt cx="952" cy="912"/>
            </a:xfrm>
          </p:grpSpPr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2655" y="2500"/>
                <a:ext cx="952" cy="90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2757" y="2496"/>
                <a:ext cx="25" cy="912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3414" y="2496"/>
                <a:ext cx="27" cy="912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2821" y="2496"/>
                <a:ext cx="27" cy="912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2690" y="2496"/>
                <a:ext cx="27" cy="912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7" name="Rectangle 11"/>
              <p:cNvSpPr>
                <a:spLocks noChangeArrowheads="1"/>
              </p:cNvSpPr>
              <p:nvPr/>
            </p:nvSpPr>
            <p:spPr bwMode="auto">
              <a:xfrm>
                <a:off x="2888" y="2496"/>
                <a:ext cx="27" cy="912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8" name="Rectangle 12"/>
              <p:cNvSpPr>
                <a:spLocks noChangeArrowheads="1"/>
              </p:cNvSpPr>
              <p:nvPr/>
            </p:nvSpPr>
            <p:spPr bwMode="auto">
              <a:xfrm>
                <a:off x="3347" y="2496"/>
                <a:ext cx="27" cy="912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9" name="Rectangle 13"/>
              <p:cNvSpPr>
                <a:spLocks noChangeArrowheads="1"/>
              </p:cNvSpPr>
              <p:nvPr/>
            </p:nvSpPr>
            <p:spPr bwMode="auto">
              <a:xfrm>
                <a:off x="3480" y="2496"/>
                <a:ext cx="25" cy="912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0" name="Rectangle 14"/>
              <p:cNvSpPr>
                <a:spLocks noChangeArrowheads="1"/>
              </p:cNvSpPr>
              <p:nvPr/>
            </p:nvSpPr>
            <p:spPr bwMode="auto">
              <a:xfrm>
                <a:off x="2954" y="2496"/>
                <a:ext cx="26" cy="912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1" name="Rectangle 15"/>
              <p:cNvSpPr>
                <a:spLocks noChangeArrowheads="1"/>
              </p:cNvSpPr>
              <p:nvPr/>
            </p:nvSpPr>
            <p:spPr bwMode="auto">
              <a:xfrm>
                <a:off x="3019" y="2496"/>
                <a:ext cx="27" cy="912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2" name="Rectangle 16"/>
              <p:cNvSpPr>
                <a:spLocks noChangeArrowheads="1"/>
              </p:cNvSpPr>
              <p:nvPr/>
            </p:nvSpPr>
            <p:spPr bwMode="auto">
              <a:xfrm>
                <a:off x="3085" y="2496"/>
                <a:ext cx="25" cy="912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3" name="Rectangle 17"/>
              <p:cNvSpPr>
                <a:spLocks noChangeArrowheads="1"/>
              </p:cNvSpPr>
              <p:nvPr/>
            </p:nvSpPr>
            <p:spPr bwMode="auto">
              <a:xfrm>
                <a:off x="3150" y="2496"/>
                <a:ext cx="26" cy="912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4" name="Rectangle 18"/>
              <p:cNvSpPr>
                <a:spLocks noChangeArrowheads="1"/>
              </p:cNvSpPr>
              <p:nvPr/>
            </p:nvSpPr>
            <p:spPr bwMode="auto">
              <a:xfrm>
                <a:off x="3216" y="2496"/>
                <a:ext cx="27" cy="912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5" name="Rectangle 19"/>
              <p:cNvSpPr>
                <a:spLocks noChangeArrowheads="1"/>
              </p:cNvSpPr>
              <p:nvPr/>
            </p:nvSpPr>
            <p:spPr bwMode="auto">
              <a:xfrm>
                <a:off x="3282" y="2496"/>
                <a:ext cx="26" cy="912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6" name="Rectangle 20"/>
              <p:cNvSpPr>
                <a:spLocks noChangeArrowheads="1"/>
              </p:cNvSpPr>
              <p:nvPr/>
            </p:nvSpPr>
            <p:spPr bwMode="auto">
              <a:xfrm>
                <a:off x="3544" y="2496"/>
                <a:ext cx="28" cy="912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7" name="Rectangle 21"/>
              <p:cNvSpPr>
                <a:spLocks noChangeArrowheads="1"/>
              </p:cNvSpPr>
              <p:nvPr/>
            </p:nvSpPr>
            <p:spPr bwMode="auto">
              <a:xfrm>
                <a:off x="2655" y="2500"/>
                <a:ext cx="952" cy="9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2732" y="350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2742" y="3423"/>
              <a:ext cx="652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20" name="Object 24"/>
            <p:cNvGraphicFramePr>
              <a:graphicFrameLocks noChangeAspect="1"/>
            </p:cNvGraphicFramePr>
            <p:nvPr/>
          </p:nvGraphicFramePr>
          <p:xfrm>
            <a:off x="2769" y="3612"/>
            <a:ext cx="25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4" name="公式" r:id="rId3" imgW="749160" imgH="533160" progId="Equation.3">
                    <p:embed/>
                  </p:oleObj>
                </mc:Choice>
                <mc:Fallback>
                  <p:oleObj name="公式" r:id="rId3" imgW="74916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3612"/>
                          <a:ext cx="25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1" name="Object 25"/>
            <p:cNvGraphicFramePr>
              <a:graphicFrameLocks noChangeAspect="1"/>
            </p:cNvGraphicFramePr>
            <p:nvPr/>
          </p:nvGraphicFramePr>
          <p:xfrm>
            <a:off x="2817" y="3276"/>
            <a:ext cx="22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5" name="公式" r:id="rId5" imgW="660240" imgH="533160" progId="Equation.3">
                    <p:embed/>
                  </p:oleObj>
                </mc:Choice>
                <mc:Fallback>
                  <p:oleObj name="公式" r:id="rId5" imgW="6602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7" y="3276"/>
                          <a:ext cx="22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116388" y="1069975"/>
            <a:ext cx="1511300" cy="2644775"/>
            <a:chOff x="2656" y="292"/>
            <a:chExt cx="952" cy="1666"/>
          </a:xfrm>
        </p:grpSpPr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>
              <a:off x="2747" y="163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3024" y="130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ookman Old Style" pitchFamily="18" charset="0"/>
                </a:rPr>
                <a:t>与</a:t>
              </a: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2881" y="1670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重合</a:t>
              </a:r>
            </a:p>
          </p:txBody>
        </p:sp>
        <p:graphicFrame>
          <p:nvGraphicFramePr>
            <p:cNvPr id="29726" name="Object 30"/>
            <p:cNvGraphicFramePr>
              <a:graphicFrameLocks noChangeAspect="1"/>
            </p:cNvGraphicFramePr>
            <p:nvPr/>
          </p:nvGraphicFramePr>
          <p:xfrm>
            <a:off x="3312" y="1404"/>
            <a:ext cx="25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6" name="公式" r:id="rId7" imgW="749160" imgH="533160" progId="Equation.3">
                    <p:embed/>
                  </p:oleObj>
                </mc:Choice>
                <mc:Fallback>
                  <p:oleObj name="公式" r:id="rId7" imgW="74916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404"/>
                          <a:ext cx="25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7" name="Object 31"/>
            <p:cNvGraphicFramePr>
              <a:graphicFrameLocks noChangeAspect="1"/>
            </p:cNvGraphicFramePr>
            <p:nvPr/>
          </p:nvGraphicFramePr>
          <p:xfrm>
            <a:off x="2784" y="1404"/>
            <a:ext cx="22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7" name="公式" r:id="rId9" imgW="660240" imgH="533160" progId="Equation.3">
                    <p:embed/>
                  </p:oleObj>
                </mc:Choice>
                <mc:Fallback>
                  <p:oleObj name="公式" r:id="rId9" imgW="6602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404"/>
                          <a:ext cx="22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656" y="292"/>
              <a:ext cx="952" cy="904"/>
            </a:xfrm>
            <a:prstGeom prst="rect">
              <a:avLst/>
            </a:prstGeom>
            <a:solidFill>
              <a:srgbClr val="CC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316788" y="1069975"/>
            <a:ext cx="1704975" cy="2647950"/>
            <a:chOff x="4609" y="292"/>
            <a:chExt cx="1074" cy="1668"/>
          </a:xfrm>
        </p:grpSpPr>
        <p:sp>
          <p:nvSpPr>
            <p:cNvPr id="29730" name="Line 34"/>
            <p:cNvSpPr>
              <a:spLocks noChangeShapeType="1"/>
            </p:cNvSpPr>
            <p:nvPr/>
          </p:nvSpPr>
          <p:spPr bwMode="auto">
            <a:xfrm>
              <a:off x="4748" y="163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Line 35"/>
            <p:cNvSpPr>
              <a:spLocks noChangeShapeType="1"/>
            </p:cNvSpPr>
            <p:nvPr/>
          </p:nvSpPr>
          <p:spPr bwMode="auto">
            <a:xfrm>
              <a:off x="4748" y="187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32" name="Object 36"/>
            <p:cNvGraphicFramePr>
              <a:graphicFrameLocks noChangeAspect="1"/>
            </p:cNvGraphicFramePr>
            <p:nvPr/>
          </p:nvGraphicFramePr>
          <p:xfrm>
            <a:off x="5424" y="1488"/>
            <a:ext cx="25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8" name="公式" r:id="rId11" imgW="749160" imgH="533160" progId="Equation.3">
                    <p:embed/>
                  </p:oleObj>
                </mc:Choice>
                <mc:Fallback>
                  <p:oleObj name="公式" r:id="rId11" imgW="74916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488"/>
                          <a:ext cx="25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3" name="Object 37"/>
            <p:cNvGraphicFramePr>
              <a:graphicFrameLocks noChangeAspect="1"/>
            </p:cNvGraphicFramePr>
            <p:nvPr/>
          </p:nvGraphicFramePr>
          <p:xfrm>
            <a:off x="5424" y="1776"/>
            <a:ext cx="22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9" name="公式" r:id="rId13" imgW="660240" imgH="533160" progId="Equation.3">
                    <p:embed/>
                  </p:oleObj>
                </mc:Choice>
                <mc:Fallback>
                  <p:oleObj name="公式" r:id="rId13" imgW="6602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776"/>
                          <a:ext cx="22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4609" y="292"/>
              <a:ext cx="952" cy="904"/>
              <a:chOff x="4672" y="676"/>
              <a:chExt cx="952" cy="904"/>
            </a:xfrm>
          </p:grpSpPr>
          <p:sp>
            <p:nvSpPr>
              <p:cNvPr id="29735" name="Rectangle 39"/>
              <p:cNvSpPr>
                <a:spLocks noChangeArrowheads="1"/>
              </p:cNvSpPr>
              <p:nvPr/>
            </p:nvSpPr>
            <p:spPr bwMode="auto">
              <a:xfrm>
                <a:off x="4672" y="676"/>
                <a:ext cx="952" cy="904"/>
              </a:xfrm>
              <a:prstGeom prst="rect">
                <a:avLst/>
              </a:prstGeom>
              <a:solidFill>
                <a:srgbClr val="CC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40"/>
              <p:cNvGrpSpPr>
                <a:grpSpLocks/>
              </p:cNvGrpSpPr>
              <p:nvPr/>
            </p:nvGrpSpPr>
            <p:grpSpPr bwMode="auto">
              <a:xfrm>
                <a:off x="4815" y="820"/>
                <a:ext cx="664" cy="616"/>
                <a:chOff x="4815" y="820"/>
                <a:chExt cx="664" cy="616"/>
              </a:xfrm>
            </p:grpSpPr>
            <p:sp>
              <p:nvSpPr>
                <p:cNvPr id="29737" name="Oval 41"/>
                <p:cNvSpPr>
                  <a:spLocks noChangeArrowheads="1"/>
                </p:cNvSpPr>
                <p:nvPr/>
              </p:nvSpPr>
              <p:spPr bwMode="auto">
                <a:xfrm>
                  <a:off x="4815" y="820"/>
                  <a:ext cx="664" cy="616"/>
                </a:xfrm>
                <a:prstGeom prst="ellipse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8" name="Oval 42"/>
                <p:cNvSpPr>
                  <a:spLocks noChangeArrowheads="1"/>
                </p:cNvSpPr>
                <p:nvPr/>
              </p:nvSpPr>
              <p:spPr bwMode="auto">
                <a:xfrm>
                  <a:off x="4903" y="901"/>
                  <a:ext cx="488" cy="455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9" name="Oval 43"/>
                <p:cNvSpPr>
                  <a:spLocks noChangeArrowheads="1"/>
                </p:cNvSpPr>
                <p:nvPr/>
              </p:nvSpPr>
              <p:spPr bwMode="auto">
                <a:xfrm>
                  <a:off x="4923" y="920"/>
                  <a:ext cx="448" cy="416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0" name="Oval 44"/>
                <p:cNvSpPr>
                  <a:spLocks noChangeArrowheads="1"/>
                </p:cNvSpPr>
                <p:nvPr/>
              </p:nvSpPr>
              <p:spPr bwMode="auto">
                <a:xfrm>
                  <a:off x="4943" y="940"/>
                  <a:ext cx="408" cy="377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1" name="Oval 45"/>
                <p:cNvSpPr>
                  <a:spLocks noChangeArrowheads="1"/>
                </p:cNvSpPr>
                <p:nvPr/>
              </p:nvSpPr>
              <p:spPr bwMode="auto">
                <a:xfrm>
                  <a:off x="4964" y="958"/>
                  <a:ext cx="366" cy="34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2" name="Oval 46"/>
                <p:cNvSpPr>
                  <a:spLocks noChangeArrowheads="1"/>
                </p:cNvSpPr>
                <p:nvPr/>
              </p:nvSpPr>
              <p:spPr bwMode="auto">
                <a:xfrm>
                  <a:off x="4983" y="977"/>
                  <a:ext cx="328" cy="302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3" name="Oval 47"/>
                <p:cNvSpPr>
                  <a:spLocks noChangeArrowheads="1"/>
                </p:cNvSpPr>
                <p:nvPr/>
              </p:nvSpPr>
              <p:spPr bwMode="auto">
                <a:xfrm>
                  <a:off x="5004" y="995"/>
                  <a:ext cx="286" cy="266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4" name="Oval 48"/>
                <p:cNvSpPr>
                  <a:spLocks noChangeArrowheads="1"/>
                </p:cNvSpPr>
                <p:nvPr/>
              </p:nvSpPr>
              <p:spPr bwMode="auto">
                <a:xfrm>
                  <a:off x="5025" y="1015"/>
                  <a:ext cx="244" cy="226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5" name="Oval 49"/>
                <p:cNvSpPr>
                  <a:spLocks noChangeArrowheads="1"/>
                </p:cNvSpPr>
                <p:nvPr/>
              </p:nvSpPr>
              <p:spPr bwMode="auto">
                <a:xfrm>
                  <a:off x="5045" y="1033"/>
                  <a:ext cx="204" cy="19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6" name="Oval 50"/>
                <p:cNvSpPr>
                  <a:spLocks noChangeArrowheads="1"/>
                </p:cNvSpPr>
                <p:nvPr/>
              </p:nvSpPr>
              <p:spPr bwMode="auto">
                <a:xfrm>
                  <a:off x="5076" y="1062"/>
                  <a:ext cx="142" cy="133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7" name="Oval 51"/>
                <p:cNvSpPr>
                  <a:spLocks noChangeArrowheads="1"/>
                </p:cNvSpPr>
                <p:nvPr/>
              </p:nvSpPr>
              <p:spPr bwMode="auto">
                <a:xfrm>
                  <a:off x="4899" y="898"/>
                  <a:ext cx="496" cy="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8" name="Oval 52"/>
                <p:cNvSpPr>
                  <a:spLocks noChangeArrowheads="1"/>
                </p:cNvSpPr>
                <p:nvPr/>
              </p:nvSpPr>
              <p:spPr bwMode="auto">
                <a:xfrm>
                  <a:off x="4832" y="836"/>
                  <a:ext cx="630" cy="5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9" name="Oval 53"/>
                <p:cNvSpPr>
                  <a:spLocks noChangeArrowheads="1"/>
                </p:cNvSpPr>
                <p:nvPr/>
              </p:nvSpPr>
              <p:spPr bwMode="auto">
                <a:xfrm>
                  <a:off x="4866" y="867"/>
                  <a:ext cx="562" cy="52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50" name="Oval 54"/>
                <p:cNvSpPr>
                  <a:spLocks noChangeArrowheads="1"/>
                </p:cNvSpPr>
                <p:nvPr/>
              </p:nvSpPr>
              <p:spPr bwMode="auto">
                <a:xfrm>
                  <a:off x="4882" y="882"/>
                  <a:ext cx="530" cy="4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51" name="Oval 55"/>
                <p:cNvSpPr>
                  <a:spLocks noChangeArrowheads="1"/>
                </p:cNvSpPr>
                <p:nvPr/>
              </p:nvSpPr>
              <p:spPr bwMode="auto">
                <a:xfrm>
                  <a:off x="4848" y="851"/>
                  <a:ext cx="598" cy="55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52" name="Oval 56"/>
                <p:cNvSpPr>
                  <a:spLocks noChangeArrowheads="1"/>
                </p:cNvSpPr>
                <p:nvPr/>
              </p:nvSpPr>
              <p:spPr bwMode="auto">
                <a:xfrm>
                  <a:off x="4919" y="918"/>
                  <a:ext cx="456" cy="42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53" name="Oval 57"/>
                <p:cNvSpPr>
                  <a:spLocks noChangeArrowheads="1"/>
                </p:cNvSpPr>
                <p:nvPr/>
              </p:nvSpPr>
              <p:spPr bwMode="auto">
                <a:xfrm>
                  <a:off x="4945" y="941"/>
                  <a:ext cx="404" cy="37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922338" y="3922713"/>
            <a:ext cx="1633537" cy="2527300"/>
            <a:chOff x="576" y="2116"/>
            <a:chExt cx="1029" cy="1592"/>
          </a:xfrm>
        </p:grpSpPr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576" y="2116"/>
              <a:ext cx="952" cy="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577" y="2116"/>
              <a:ext cx="952" cy="904"/>
            </a:xfrm>
            <a:prstGeom prst="rect">
              <a:avLst/>
            </a:prstGeom>
            <a:solidFill>
              <a:srgbClr val="CC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7" name="Line 61"/>
            <p:cNvSpPr>
              <a:spLocks noChangeShapeType="1"/>
            </p:cNvSpPr>
            <p:nvPr/>
          </p:nvSpPr>
          <p:spPr bwMode="auto">
            <a:xfrm>
              <a:off x="716" y="350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8" name="Line 62"/>
            <p:cNvSpPr>
              <a:spLocks noChangeShapeType="1"/>
            </p:cNvSpPr>
            <p:nvPr/>
          </p:nvSpPr>
          <p:spPr bwMode="auto">
            <a:xfrm>
              <a:off x="726" y="3183"/>
              <a:ext cx="652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59" name="Object 63"/>
            <p:cNvGraphicFramePr>
              <a:graphicFrameLocks noChangeAspect="1"/>
            </p:cNvGraphicFramePr>
            <p:nvPr/>
          </p:nvGraphicFramePr>
          <p:xfrm>
            <a:off x="1329" y="3524"/>
            <a:ext cx="25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00" name="公式" r:id="rId15" imgW="749160" imgH="533160" progId="Equation.3">
                    <p:embed/>
                  </p:oleObj>
                </mc:Choice>
                <mc:Fallback>
                  <p:oleObj name="公式" r:id="rId15" imgW="74916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9" y="3524"/>
                          <a:ext cx="25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60" name="Object 64"/>
            <p:cNvGraphicFramePr>
              <a:graphicFrameLocks noChangeAspect="1"/>
            </p:cNvGraphicFramePr>
            <p:nvPr/>
          </p:nvGraphicFramePr>
          <p:xfrm>
            <a:off x="1377" y="3188"/>
            <a:ext cx="22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01" name="公式" r:id="rId17" imgW="660240" imgH="533160" progId="Equation.3">
                    <p:embed/>
                  </p:oleObj>
                </mc:Choice>
                <mc:Fallback>
                  <p:oleObj name="公式" r:id="rId17" imgW="6602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3188"/>
                          <a:ext cx="22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7316788" y="3922713"/>
            <a:ext cx="1555750" cy="2735262"/>
            <a:chOff x="4609" y="2116"/>
            <a:chExt cx="980" cy="1723"/>
          </a:xfrm>
        </p:grpSpPr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4609" y="2116"/>
              <a:ext cx="952" cy="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3" name="Line 67"/>
            <p:cNvSpPr>
              <a:spLocks noChangeShapeType="1"/>
            </p:cNvSpPr>
            <p:nvPr/>
          </p:nvSpPr>
          <p:spPr bwMode="auto">
            <a:xfrm>
              <a:off x="4796" y="3505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4" name="Line 68"/>
            <p:cNvSpPr>
              <a:spLocks noChangeShapeType="1"/>
            </p:cNvSpPr>
            <p:nvPr/>
          </p:nvSpPr>
          <p:spPr bwMode="auto">
            <a:xfrm flipH="1" flipV="1">
              <a:off x="4806" y="3677"/>
              <a:ext cx="652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65" name="Object 69"/>
            <p:cNvGraphicFramePr>
              <a:graphicFrameLocks noChangeAspect="1"/>
            </p:cNvGraphicFramePr>
            <p:nvPr/>
          </p:nvGraphicFramePr>
          <p:xfrm>
            <a:off x="5265" y="3276"/>
            <a:ext cx="25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02" name="公式" r:id="rId19" imgW="749160" imgH="533160" progId="Equation.3">
                    <p:embed/>
                  </p:oleObj>
                </mc:Choice>
                <mc:Fallback>
                  <p:oleObj name="公式" r:id="rId19" imgW="74916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5" y="3276"/>
                          <a:ext cx="25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66" name="Object 70"/>
            <p:cNvGraphicFramePr>
              <a:graphicFrameLocks noChangeAspect="1"/>
            </p:cNvGraphicFramePr>
            <p:nvPr/>
          </p:nvGraphicFramePr>
          <p:xfrm>
            <a:off x="5361" y="3612"/>
            <a:ext cx="22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03" name="公式" r:id="rId21" imgW="660240" imgH="533160" progId="Equation.3">
                    <p:embed/>
                  </p:oleObj>
                </mc:Choice>
                <mc:Fallback>
                  <p:oleObj name="公式" r:id="rId21" imgW="6602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1" y="3612"/>
                          <a:ext cx="22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4609" y="2116"/>
              <a:ext cx="952" cy="904"/>
            </a:xfrm>
            <a:prstGeom prst="rect">
              <a:avLst/>
            </a:prstGeom>
            <a:solidFill>
              <a:srgbClr val="CC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72"/>
          <p:cNvGrpSpPr>
            <a:grpSpLocks/>
          </p:cNvGrpSpPr>
          <p:nvPr/>
        </p:nvGrpSpPr>
        <p:grpSpPr bwMode="auto">
          <a:xfrm>
            <a:off x="923925" y="1069975"/>
            <a:ext cx="1631950" cy="2438400"/>
            <a:chOff x="577" y="292"/>
            <a:chExt cx="1028" cy="1536"/>
          </a:xfrm>
        </p:grpSpPr>
        <p:grpSp>
          <p:nvGrpSpPr>
            <p:cNvPr id="11" name="Group 73"/>
            <p:cNvGrpSpPr>
              <a:grpSpLocks/>
            </p:cNvGrpSpPr>
            <p:nvPr/>
          </p:nvGrpSpPr>
          <p:grpSpPr bwMode="auto">
            <a:xfrm>
              <a:off x="577" y="292"/>
              <a:ext cx="952" cy="904"/>
              <a:chOff x="640" y="676"/>
              <a:chExt cx="952" cy="904"/>
            </a:xfrm>
          </p:grpSpPr>
          <p:sp>
            <p:nvSpPr>
              <p:cNvPr id="29770" name="Rectangle 74"/>
              <p:cNvSpPr>
                <a:spLocks noChangeArrowheads="1"/>
              </p:cNvSpPr>
              <p:nvPr/>
            </p:nvSpPr>
            <p:spPr bwMode="auto">
              <a:xfrm>
                <a:off x="640" y="676"/>
                <a:ext cx="952" cy="904"/>
              </a:xfrm>
              <a:prstGeom prst="rect">
                <a:avLst/>
              </a:prstGeom>
              <a:solidFill>
                <a:srgbClr val="CC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" name="Group 75"/>
              <p:cNvGrpSpPr>
                <a:grpSpLocks/>
              </p:cNvGrpSpPr>
              <p:nvPr/>
            </p:nvGrpSpPr>
            <p:grpSpPr bwMode="auto">
              <a:xfrm>
                <a:off x="783" y="820"/>
                <a:ext cx="616" cy="616"/>
                <a:chOff x="783" y="820"/>
                <a:chExt cx="616" cy="616"/>
              </a:xfrm>
            </p:grpSpPr>
            <p:sp>
              <p:nvSpPr>
                <p:cNvPr id="29772" name="Oval 76"/>
                <p:cNvSpPr>
                  <a:spLocks noChangeArrowheads="1"/>
                </p:cNvSpPr>
                <p:nvPr/>
              </p:nvSpPr>
              <p:spPr bwMode="auto">
                <a:xfrm>
                  <a:off x="783" y="820"/>
                  <a:ext cx="616" cy="616"/>
                </a:xfrm>
                <a:prstGeom prst="ellipse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73" name="Oval 77"/>
                <p:cNvSpPr>
                  <a:spLocks noChangeArrowheads="1"/>
                </p:cNvSpPr>
                <p:nvPr/>
              </p:nvSpPr>
              <p:spPr bwMode="auto">
                <a:xfrm>
                  <a:off x="865" y="901"/>
                  <a:ext cx="452" cy="455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74" name="Oval 78"/>
                <p:cNvSpPr>
                  <a:spLocks noChangeArrowheads="1"/>
                </p:cNvSpPr>
                <p:nvPr/>
              </p:nvSpPr>
              <p:spPr bwMode="auto">
                <a:xfrm>
                  <a:off x="883" y="920"/>
                  <a:ext cx="416" cy="416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75" name="Oval 79"/>
                <p:cNvSpPr>
                  <a:spLocks noChangeArrowheads="1"/>
                </p:cNvSpPr>
                <p:nvPr/>
              </p:nvSpPr>
              <p:spPr bwMode="auto">
                <a:xfrm>
                  <a:off x="901" y="940"/>
                  <a:ext cx="380" cy="377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76" name="Oval 80"/>
                <p:cNvSpPr>
                  <a:spLocks noChangeArrowheads="1"/>
                </p:cNvSpPr>
                <p:nvPr/>
              </p:nvSpPr>
              <p:spPr bwMode="auto">
                <a:xfrm>
                  <a:off x="921" y="958"/>
                  <a:ext cx="340" cy="34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77" name="Oval 81"/>
                <p:cNvSpPr>
                  <a:spLocks noChangeArrowheads="1"/>
                </p:cNvSpPr>
                <p:nvPr/>
              </p:nvSpPr>
              <p:spPr bwMode="auto">
                <a:xfrm>
                  <a:off x="939" y="977"/>
                  <a:ext cx="304" cy="302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78" name="Oval 82"/>
                <p:cNvSpPr>
                  <a:spLocks noChangeArrowheads="1"/>
                </p:cNvSpPr>
                <p:nvPr/>
              </p:nvSpPr>
              <p:spPr bwMode="auto">
                <a:xfrm>
                  <a:off x="958" y="995"/>
                  <a:ext cx="266" cy="266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79" name="Oval 83"/>
                <p:cNvSpPr>
                  <a:spLocks noChangeArrowheads="1"/>
                </p:cNvSpPr>
                <p:nvPr/>
              </p:nvSpPr>
              <p:spPr bwMode="auto">
                <a:xfrm>
                  <a:off x="978" y="1015"/>
                  <a:ext cx="226" cy="226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80" name="Oval 84"/>
                <p:cNvSpPr>
                  <a:spLocks noChangeArrowheads="1"/>
                </p:cNvSpPr>
                <p:nvPr/>
              </p:nvSpPr>
              <p:spPr bwMode="auto">
                <a:xfrm>
                  <a:off x="996" y="1033"/>
                  <a:ext cx="190" cy="19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81" name="Oval 85"/>
                <p:cNvSpPr>
                  <a:spLocks noChangeArrowheads="1"/>
                </p:cNvSpPr>
                <p:nvPr/>
              </p:nvSpPr>
              <p:spPr bwMode="auto">
                <a:xfrm>
                  <a:off x="1025" y="1062"/>
                  <a:ext cx="132" cy="133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82" name="Oval 86"/>
                <p:cNvSpPr>
                  <a:spLocks noChangeArrowheads="1"/>
                </p:cNvSpPr>
                <p:nvPr/>
              </p:nvSpPr>
              <p:spPr bwMode="auto">
                <a:xfrm>
                  <a:off x="861" y="898"/>
                  <a:ext cx="460" cy="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83" name="Oval 87"/>
                <p:cNvSpPr>
                  <a:spLocks noChangeArrowheads="1"/>
                </p:cNvSpPr>
                <p:nvPr/>
              </p:nvSpPr>
              <p:spPr bwMode="auto">
                <a:xfrm>
                  <a:off x="799" y="836"/>
                  <a:ext cx="584" cy="5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84" name="Oval 88"/>
                <p:cNvSpPr>
                  <a:spLocks noChangeArrowheads="1"/>
                </p:cNvSpPr>
                <p:nvPr/>
              </p:nvSpPr>
              <p:spPr bwMode="auto">
                <a:xfrm>
                  <a:off x="830" y="867"/>
                  <a:ext cx="522" cy="52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85" name="Oval 89"/>
                <p:cNvSpPr>
                  <a:spLocks noChangeArrowheads="1"/>
                </p:cNvSpPr>
                <p:nvPr/>
              </p:nvSpPr>
              <p:spPr bwMode="auto">
                <a:xfrm>
                  <a:off x="845" y="882"/>
                  <a:ext cx="492" cy="4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86" name="Oval 90"/>
                <p:cNvSpPr>
                  <a:spLocks noChangeArrowheads="1"/>
                </p:cNvSpPr>
                <p:nvPr/>
              </p:nvSpPr>
              <p:spPr bwMode="auto">
                <a:xfrm>
                  <a:off x="814" y="851"/>
                  <a:ext cx="554" cy="55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87" name="Oval 91"/>
                <p:cNvSpPr>
                  <a:spLocks noChangeArrowheads="1"/>
                </p:cNvSpPr>
                <p:nvPr/>
              </p:nvSpPr>
              <p:spPr bwMode="auto">
                <a:xfrm>
                  <a:off x="880" y="918"/>
                  <a:ext cx="422" cy="42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88" name="Oval 92"/>
                <p:cNvSpPr>
                  <a:spLocks noChangeArrowheads="1"/>
                </p:cNvSpPr>
                <p:nvPr/>
              </p:nvSpPr>
              <p:spPr bwMode="auto">
                <a:xfrm>
                  <a:off x="904" y="941"/>
                  <a:ext cx="374" cy="37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789" name="Line 93"/>
            <p:cNvSpPr>
              <a:spLocks noChangeShapeType="1"/>
            </p:cNvSpPr>
            <p:nvPr/>
          </p:nvSpPr>
          <p:spPr bwMode="auto">
            <a:xfrm>
              <a:off x="668" y="139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0" name="Line 94"/>
            <p:cNvSpPr>
              <a:spLocks noChangeShapeType="1"/>
            </p:cNvSpPr>
            <p:nvPr/>
          </p:nvSpPr>
          <p:spPr bwMode="auto">
            <a:xfrm>
              <a:off x="668" y="163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91" name="Object 95"/>
            <p:cNvGraphicFramePr>
              <a:graphicFrameLocks noChangeAspect="1"/>
            </p:cNvGraphicFramePr>
            <p:nvPr/>
          </p:nvGraphicFramePr>
          <p:xfrm>
            <a:off x="1329" y="1644"/>
            <a:ext cx="25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04" name="公式" r:id="rId23" imgW="749160" imgH="533160" progId="Equation.3">
                    <p:embed/>
                  </p:oleObj>
                </mc:Choice>
                <mc:Fallback>
                  <p:oleObj name="公式" r:id="rId23" imgW="74916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9" y="1644"/>
                          <a:ext cx="25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92" name="Object 96"/>
            <p:cNvGraphicFramePr>
              <a:graphicFrameLocks noChangeAspect="1"/>
            </p:cNvGraphicFramePr>
            <p:nvPr/>
          </p:nvGraphicFramePr>
          <p:xfrm>
            <a:off x="1377" y="1308"/>
            <a:ext cx="22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05" name="公式" r:id="rId25" imgW="660240" imgH="533160" progId="Equation.3">
                    <p:embed/>
                  </p:oleObj>
                </mc:Choice>
                <mc:Fallback>
                  <p:oleObj name="公式" r:id="rId25" imgW="6602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1308"/>
                          <a:ext cx="22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97"/>
          <p:cNvGrpSpPr>
            <a:grpSpLocks/>
          </p:cNvGrpSpPr>
          <p:nvPr/>
        </p:nvGrpSpPr>
        <p:grpSpPr bwMode="auto">
          <a:xfrm>
            <a:off x="2509838" y="1025525"/>
            <a:ext cx="1562100" cy="2559050"/>
            <a:chOff x="1581" y="572"/>
            <a:chExt cx="984" cy="1612"/>
          </a:xfrm>
        </p:grpSpPr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1584" y="600"/>
              <a:ext cx="952" cy="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99"/>
            <p:cNvGrpSpPr>
              <a:grpSpLocks/>
            </p:cNvGrpSpPr>
            <p:nvPr/>
          </p:nvGrpSpPr>
          <p:grpSpPr bwMode="auto">
            <a:xfrm>
              <a:off x="1581" y="572"/>
              <a:ext cx="984" cy="1612"/>
              <a:chOff x="1581" y="572"/>
              <a:chExt cx="984" cy="1612"/>
            </a:xfrm>
          </p:grpSpPr>
          <p:sp>
            <p:nvSpPr>
              <p:cNvPr id="29796" name="Line 100"/>
              <p:cNvSpPr>
                <a:spLocks noChangeShapeType="1"/>
              </p:cNvSpPr>
              <p:nvPr/>
            </p:nvSpPr>
            <p:spPr bwMode="auto">
              <a:xfrm>
                <a:off x="1676" y="1844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97" name="Line 101"/>
              <p:cNvSpPr>
                <a:spLocks noChangeShapeType="1"/>
              </p:cNvSpPr>
              <p:nvPr/>
            </p:nvSpPr>
            <p:spPr bwMode="auto">
              <a:xfrm>
                <a:off x="1676" y="1940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798" name="Object 102"/>
              <p:cNvGraphicFramePr>
                <a:graphicFrameLocks noChangeAspect="1"/>
              </p:cNvGraphicFramePr>
              <p:nvPr/>
            </p:nvGraphicFramePr>
            <p:xfrm>
              <a:off x="2289" y="2000"/>
              <a:ext cx="259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06" name="公式" r:id="rId27" imgW="749160" imgH="533160" progId="Equation.3">
                      <p:embed/>
                    </p:oleObj>
                  </mc:Choice>
                  <mc:Fallback>
                    <p:oleObj name="公式" r:id="rId27" imgW="749160" imgH="533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9" y="2000"/>
                            <a:ext cx="259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99" name="Object 103"/>
              <p:cNvGraphicFramePr>
                <a:graphicFrameLocks noChangeAspect="1"/>
              </p:cNvGraphicFramePr>
              <p:nvPr/>
            </p:nvGraphicFramePr>
            <p:xfrm>
              <a:off x="2337" y="1664"/>
              <a:ext cx="22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07" name="公式" r:id="rId29" imgW="660240" imgH="533160" progId="Equation.3">
                      <p:embed/>
                    </p:oleObj>
                  </mc:Choice>
                  <mc:Fallback>
                    <p:oleObj name="公式" r:id="rId29" imgW="660240" imgH="533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7" y="1664"/>
                            <a:ext cx="228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9800" name="Picture 104"/>
              <p:cNvPicPr>
                <a:picLocks noChangeAspect="1" noChangeArrowheads="1"/>
              </p:cNvPicPr>
              <p:nvPr/>
            </p:nvPicPr>
            <p:blipFill>
              <a:blip r:embed="rId31"/>
              <a:srcRect l="41675" t="23416" r="47054" b="61806"/>
              <a:stretch>
                <a:fillRect/>
              </a:stretch>
            </p:blipFill>
            <p:spPr bwMode="auto">
              <a:xfrm>
                <a:off x="1581" y="572"/>
                <a:ext cx="952" cy="9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15" name="Group 105"/>
          <p:cNvGrpSpPr>
            <a:grpSpLocks/>
          </p:cNvGrpSpPr>
          <p:nvPr/>
        </p:nvGrpSpPr>
        <p:grpSpPr bwMode="auto">
          <a:xfrm>
            <a:off x="5667375" y="1044575"/>
            <a:ext cx="1709738" cy="2597150"/>
            <a:chOff x="3570" y="584"/>
            <a:chExt cx="1077" cy="1636"/>
          </a:xfrm>
        </p:grpSpPr>
        <p:sp>
          <p:nvSpPr>
            <p:cNvPr id="29802" name="Line 106"/>
            <p:cNvSpPr>
              <a:spLocks noChangeShapeType="1"/>
            </p:cNvSpPr>
            <p:nvPr/>
          </p:nvSpPr>
          <p:spPr bwMode="auto">
            <a:xfrm>
              <a:off x="3760" y="194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3" name="Line 107"/>
            <p:cNvSpPr>
              <a:spLocks noChangeShapeType="1"/>
            </p:cNvSpPr>
            <p:nvPr/>
          </p:nvSpPr>
          <p:spPr bwMode="auto">
            <a:xfrm>
              <a:off x="3760" y="203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804" name="Object 108"/>
            <p:cNvGraphicFramePr>
              <a:graphicFrameLocks noChangeAspect="1"/>
            </p:cNvGraphicFramePr>
            <p:nvPr/>
          </p:nvGraphicFramePr>
          <p:xfrm>
            <a:off x="4388" y="1748"/>
            <a:ext cx="25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08" name="公式" r:id="rId32" imgW="749160" imgH="533160" progId="Equation.3">
                    <p:embed/>
                  </p:oleObj>
                </mc:Choice>
                <mc:Fallback>
                  <p:oleObj name="公式" r:id="rId32" imgW="74916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8" y="1748"/>
                          <a:ext cx="25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05" name="Object 109"/>
            <p:cNvGraphicFramePr>
              <a:graphicFrameLocks noChangeAspect="1"/>
            </p:cNvGraphicFramePr>
            <p:nvPr/>
          </p:nvGraphicFramePr>
          <p:xfrm>
            <a:off x="4388" y="2036"/>
            <a:ext cx="22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09" name="公式" r:id="rId34" imgW="660240" imgH="533160" progId="Equation.3">
                    <p:embed/>
                  </p:oleObj>
                </mc:Choice>
                <mc:Fallback>
                  <p:oleObj name="公式" r:id="rId34" imgW="6602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8" y="2036"/>
                          <a:ext cx="22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9806" name="Picture 110"/>
            <p:cNvPicPr>
              <a:picLocks noChangeArrowheads="1"/>
            </p:cNvPicPr>
            <p:nvPr/>
          </p:nvPicPr>
          <p:blipFill>
            <a:blip r:embed="rId3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5671" t="23428" r="22554" b="61819"/>
            <a:stretch>
              <a:fillRect/>
            </a:stretch>
          </p:blipFill>
          <p:spPr bwMode="auto">
            <a:xfrm>
              <a:off x="3570" y="584"/>
              <a:ext cx="1007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16" name="Group 111"/>
          <p:cNvGrpSpPr>
            <a:grpSpLocks/>
          </p:cNvGrpSpPr>
          <p:nvPr/>
        </p:nvGrpSpPr>
        <p:grpSpPr bwMode="auto">
          <a:xfrm>
            <a:off x="2511425" y="3906838"/>
            <a:ext cx="1519238" cy="2682875"/>
            <a:chOff x="1582" y="2551"/>
            <a:chExt cx="957" cy="1690"/>
          </a:xfrm>
        </p:grpSpPr>
        <p:grpSp>
          <p:nvGrpSpPr>
            <p:cNvPr id="17" name="Group 112"/>
            <p:cNvGrpSpPr>
              <a:grpSpLocks/>
            </p:cNvGrpSpPr>
            <p:nvPr/>
          </p:nvGrpSpPr>
          <p:grpSpPr bwMode="auto">
            <a:xfrm>
              <a:off x="1584" y="2561"/>
              <a:ext cx="952" cy="1680"/>
              <a:chOff x="1584" y="2116"/>
              <a:chExt cx="952" cy="1680"/>
            </a:xfrm>
          </p:grpSpPr>
          <p:sp>
            <p:nvSpPr>
              <p:cNvPr id="29809" name="Rectangle 113"/>
              <p:cNvSpPr>
                <a:spLocks noChangeArrowheads="1"/>
              </p:cNvSpPr>
              <p:nvPr/>
            </p:nvSpPr>
            <p:spPr bwMode="auto">
              <a:xfrm>
                <a:off x="1584" y="2116"/>
                <a:ext cx="952" cy="9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10" name="Line 114"/>
              <p:cNvSpPr>
                <a:spLocks noChangeShapeType="1"/>
              </p:cNvSpPr>
              <p:nvPr/>
            </p:nvSpPr>
            <p:spPr bwMode="auto">
              <a:xfrm>
                <a:off x="1724" y="3504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11" name="Line 115"/>
              <p:cNvSpPr>
                <a:spLocks noChangeShapeType="1"/>
              </p:cNvSpPr>
              <p:nvPr/>
            </p:nvSpPr>
            <p:spPr bwMode="auto">
              <a:xfrm>
                <a:off x="1734" y="3327"/>
                <a:ext cx="652" cy="1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812" name="Object 116"/>
              <p:cNvGraphicFramePr>
                <a:graphicFrameLocks noChangeAspect="1"/>
              </p:cNvGraphicFramePr>
              <p:nvPr/>
            </p:nvGraphicFramePr>
            <p:xfrm>
              <a:off x="2241" y="3612"/>
              <a:ext cx="259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10" name="公式" r:id="rId36" imgW="749160" imgH="533160" progId="Equation.3">
                      <p:embed/>
                    </p:oleObj>
                  </mc:Choice>
                  <mc:Fallback>
                    <p:oleObj name="公式" r:id="rId36" imgW="749160" imgH="533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1" y="3612"/>
                            <a:ext cx="259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813" name="Object 117"/>
              <p:cNvGraphicFramePr>
                <a:graphicFrameLocks noChangeAspect="1"/>
              </p:cNvGraphicFramePr>
              <p:nvPr/>
            </p:nvGraphicFramePr>
            <p:xfrm>
              <a:off x="2289" y="3276"/>
              <a:ext cx="22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11" name="公式" r:id="rId38" imgW="660240" imgH="533160" progId="Equation.3">
                      <p:embed/>
                    </p:oleObj>
                  </mc:Choice>
                  <mc:Fallback>
                    <p:oleObj name="公式" r:id="rId38" imgW="660240" imgH="533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9" y="3276"/>
                            <a:ext cx="228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29814" name="Picture 118"/>
            <p:cNvPicPr>
              <a:picLocks noChangeArrowheads="1"/>
            </p:cNvPicPr>
            <p:nvPr/>
          </p:nvPicPr>
          <p:blipFill>
            <a:blip r:embed="rId3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1676" t="52910" r="47066" b="32288"/>
            <a:stretch>
              <a:fillRect/>
            </a:stretch>
          </p:blipFill>
          <p:spPr bwMode="auto">
            <a:xfrm>
              <a:off x="1582" y="2551"/>
              <a:ext cx="957" cy="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18" name="Group 119"/>
          <p:cNvGrpSpPr>
            <a:grpSpLocks/>
          </p:cNvGrpSpPr>
          <p:nvPr/>
        </p:nvGrpSpPr>
        <p:grpSpPr bwMode="auto">
          <a:xfrm>
            <a:off x="5724525" y="3914775"/>
            <a:ext cx="1643063" cy="2827338"/>
            <a:chOff x="3606" y="2556"/>
            <a:chExt cx="1035" cy="1781"/>
          </a:xfrm>
        </p:grpSpPr>
        <p:grpSp>
          <p:nvGrpSpPr>
            <p:cNvPr id="19" name="Group 120"/>
            <p:cNvGrpSpPr>
              <a:grpSpLocks/>
            </p:cNvGrpSpPr>
            <p:nvPr/>
          </p:nvGrpSpPr>
          <p:grpSpPr bwMode="auto">
            <a:xfrm>
              <a:off x="3613" y="2561"/>
              <a:ext cx="1028" cy="1776"/>
              <a:chOff x="3601" y="2116"/>
              <a:chExt cx="1028" cy="1776"/>
            </a:xfrm>
          </p:grpSpPr>
          <p:sp>
            <p:nvSpPr>
              <p:cNvPr id="29817" name="Rectangle 121"/>
              <p:cNvSpPr>
                <a:spLocks noChangeArrowheads="1"/>
              </p:cNvSpPr>
              <p:nvPr/>
            </p:nvSpPr>
            <p:spPr bwMode="auto">
              <a:xfrm>
                <a:off x="3601" y="2116"/>
                <a:ext cx="952" cy="9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18" name="Line 122"/>
              <p:cNvSpPr>
                <a:spLocks noChangeShapeType="1"/>
              </p:cNvSpPr>
              <p:nvPr/>
            </p:nvSpPr>
            <p:spPr bwMode="auto">
              <a:xfrm>
                <a:off x="3788" y="3504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19" name="Line 123"/>
              <p:cNvSpPr>
                <a:spLocks noChangeShapeType="1"/>
              </p:cNvSpPr>
              <p:nvPr/>
            </p:nvSpPr>
            <p:spPr bwMode="auto">
              <a:xfrm>
                <a:off x="3750" y="3519"/>
                <a:ext cx="652" cy="1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820" name="Object 124"/>
              <p:cNvGraphicFramePr>
                <a:graphicFrameLocks noChangeAspect="1"/>
              </p:cNvGraphicFramePr>
              <p:nvPr/>
            </p:nvGraphicFramePr>
            <p:xfrm>
              <a:off x="4353" y="3276"/>
              <a:ext cx="259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12" name="公式" r:id="rId40" imgW="749160" imgH="533160" progId="Equation.3">
                      <p:embed/>
                    </p:oleObj>
                  </mc:Choice>
                  <mc:Fallback>
                    <p:oleObj name="公式" r:id="rId40" imgW="749160" imgH="533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3" y="3276"/>
                            <a:ext cx="259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821" name="Object 125"/>
              <p:cNvGraphicFramePr>
                <a:graphicFrameLocks noChangeAspect="1"/>
              </p:cNvGraphicFramePr>
              <p:nvPr/>
            </p:nvGraphicFramePr>
            <p:xfrm>
              <a:off x="4401" y="3708"/>
              <a:ext cx="22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13" name="公式" r:id="rId42" imgW="660240" imgH="533160" progId="Equation.3">
                      <p:embed/>
                    </p:oleObj>
                  </mc:Choice>
                  <mc:Fallback>
                    <p:oleObj name="公式" r:id="rId42" imgW="660240" imgH="533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1" y="3708"/>
                            <a:ext cx="228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29822" name="Picture 126"/>
            <p:cNvPicPr>
              <a:picLocks noChangeArrowheads="1"/>
            </p:cNvPicPr>
            <p:nvPr/>
          </p:nvPicPr>
          <p:blipFill>
            <a:blip r:embed="rId4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9011" t="17522" r="34515" b="23428"/>
            <a:stretch>
              <a:fillRect/>
            </a:stretch>
          </p:blipFill>
          <p:spPr bwMode="auto">
            <a:xfrm>
              <a:off x="3606" y="2556"/>
              <a:ext cx="952" cy="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693023868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762000" y="1087438"/>
            <a:ext cx="4419600" cy="58896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  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干涉条纹的移动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27538" y="1341438"/>
            <a:ext cx="4191000" cy="4765675"/>
            <a:chOff x="2789" y="845"/>
            <a:chExt cx="2640" cy="3002"/>
          </a:xfrm>
        </p:grpSpPr>
        <p:sp>
          <p:nvSpPr>
            <p:cNvPr id="25604" name="Rectangle 4"/>
            <p:cNvSpPr>
              <a:spLocks noChangeArrowheads="1"/>
            </p:cNvSpPr>
            <p:nvPr/>
          </p:nvSpPr>
          <p:spPr bwMode="auto">
            <a:xfrm>
              <a:off x="2789" y="845"/>
              <a:ext cx="2640" cy="3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zh-CN" sz="3200" b="1" dirty="0">
                  <a:solidFill>
                    <a:srgbClr val="000000"/>
                  </a:solidFill>
                  <a:latin typeface="Bookman Old Style" pitchFamily="18" charset="0"/>
                </a:rPr>
                <a:t>      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当      与      之间距离变大时 ，圆形干涉条纹从中心一个个长出</a:t>
              </a:r>
              <a:r>
                <a:rPr lang="en-US" altLang="zh-CN" sz="3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,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并向外扩张</a:t>
              </a:r>
              <a:r>
                <a:rPr lang="en-US" altLang="zh-CN" sz="3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,  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干涉条纹变密；距离变小时，圆形干涉条纹一个个向中心缩进</a:t>
              </a:r>
              <a:r>
                <a:rPr lang="en-US" altLang="zh-CN" sz="3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,  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干涉条纹变稀 </a:t>
              </a:r>
              <a:r>
                <a:rPr lang="en-US" altLang="zh-CN" sz="3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25605" name="Object 5"/>
            <p:cNvGraphicFramePr>
              <a:graphicFrameLocks noChangeAspect="1"/>
            </p:cNvGraphicFramePr>
            <p:nvPr/>
          </p:nvGraphicFramePr>
          <p:xfrm>
            <a:off x="4815" y="945"/>
            <a:ext cx="44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2" name="Equation" r:id="rId4" imgW="380880" imgH="317160" progId="Equation.3">
                    <p:embed/>
                  </p:oleObj>
                </mc:Choice>
                <mc:Fallback>
                  <p:oleObj name="Equation" r:id="rId4" imgW="380880" imgH="317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5" y="945"/>
                          <a:ext cx="44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6" name="Object 6"/>
            <p:cNvGraphicFramePr>
              <a:graphicFrameLocks noChangeAspect="1"/>
            </p:cNvGraphicFramePr>
            <p:nvPr/>
          </p:nvGraphicFramePr>
          <p:xfrm>
            <a:off x="3742" y="890"/>
            <a:ext cx="349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3" name="Equation" r:id="rId6" imgW="342720" imgH="317160" progId="Equation.3">
                    <p:embed/>
                  </p:oleObj>
                </mc:Choice>
                <mc:Fallback>
                  <p:oleObj name="Equation" r:id="rId6" imgW="342720" imgH="317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890"/>
                          <a:ext cx="349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5607" name="taiowen1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539750" y="2362200"/>
            <a:ext cx="3727450" cy="2930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6231163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6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56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60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5607"/>
                </p:tgtEl>
              </p:cMediaNode>
            </p:video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60" name="Object 56"/>
          <p:cNvGraphicFramePr>
            <a:graphicFrameLocks noChangeAspect="1"/>
          </p:cNvGraphicFramePr>
          <p:nvPr/>
        </p:nvGraphicFramePr>
        <p:xfrm>
          <a:off x="5724525" y="2276475"/>
          <a:ext cx="266858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8" name="Equation" r:id="rId3" imgW="1130040" imgH="228600" progId="Equation.3">
                  <p:embed/>
                </p:oleObj>
              </mc:Choice>
              <mc:Fallback>
                <p:oleObj name="Equation" r:id="rId3" imgW="1130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276475"/>
                        <a:ext cx="2668588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61" name="Rectangle 57"/>
          <p:cNvSpPr>
            <a:spLocks noChangeArrowheads="1"/>
          </p:cNvSpPr>
          <p:nvPr/>
        </p:nvSpPr>
        <p:spPr bwMode="auto">
          <a:xfrm>
            <a:off x="5364163" y="1484313"/>
            <a:ext cx="3505200" cy="58896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插入介质片光程差</a:t>
            </a:r>
          </a:p>
        </p:txBody>
      </p:sp>
      <p:sp>
        <p:nvSpPr>
          <p:cNvPr id="21563" name="Rectangle 59"/>
          <p:cNvSpPr>
            <a:spLocks noChangeArrowheads="1"/>
          </p:cNvSpPr>
          <p:nvPr/>
        </p:nvSpPr>
        <p:spPr bwMode="auto">
          <a:xfrm>
            <a:off x="5435600" y="3068638"/>
            <a:ext cx="30368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光程差变化</a:t>
            </a:r>
          </a:p>
        </p:txBody>
      </p:sp>
      <p:graphicFrame>
        <p:nvGraphicFramePr>
          <p:cNvPr id="21564" name="Object 60"/>
          <p:cNvGraphicFramePr>
            <a:graphicFrameLocks noChangeAspect="1"/>
          </p:cNvGraphicFramePr>
          <p:nvPr/>
        </p:nvGraphicFramePr>
        <p:xfrm>
          <a:off x="5795963" y="3716338"/>
          <a:ext cx="26892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9" name="Equation" r:id="rId5" imgW="1054080" imgH="228600" progId="Equation.3">
                  <p:embed/>
                </p:oleObj>
              </mc:Choice>
              <mc:Fallback>
                <p:oleObj name="Equation" r:id="rId5" imgW="1054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716338"/>
                        <a:ext cx="268922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685800" y="1084263"/>
            <a:ext cx="4572000" cy="4051300"/>
            <a:chOff x="432" y="683"/>
            <a:chExt cx="2880" cy="2552"/>
          </a:xfrm>
        </p:grpSpPr>
        <p:grpSp>
          <p:nvGrpSpPr>
            <p:cNvPr id="3" name="Group 75"/>
            <p:cNvGrpSpPr>
              <a:grpSpLocks/>
            </p:cNvGrpSpPr>
            <p:nvPr/>
          </p:nvGrpSpPr>
          <p:grpSpPr bwMode="auto">
            <a:xfrm>
              <a:off x="432" y="683"/>
              <a:ext cx="2880" cy="2552"/>
              <a:chOff x="432" y="683"/>
              <a:chExt cx="2880" cy="2552"/>
            </a:xfrm>
          </p:grpSpPr>
          <p:sp>
            <p:nvSpPr>
              <p:cNvPr id="21508" name="Rectangle 4"/>
              <p:cNvSpPr>
                <a:spLocks noChangeArrowheads="1"/>
              </p:cNvSpPr>
              <p:nvPr/>
            </p:nvSpPr>
            <p:spPr bwMode="auto">
              <a:xfrm>
                <a:off x="432" y="683"/>
                <a:ext cx="2880" cy="25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9" name="Rectangle 5"/>
              <p:cNvSpPr>
                <a:spLocks noChangeArrowheads="1"/>
              </p:cNvSpPr>
              <p:nvPr/>
            </p:nvSpPr>
            <p:spPr bwMode="auto">
              <a:xfrm>
                <a:off x="1283" y="1064"/>
                <a:ext cx="806" cy="134"/>
              </a:xfrm>
              <a:prstGeom prst="rect">
                <a:avLst/>
              </a:prstGeom>
              <a:solidFill>
                <a:srgbClr val="99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1" name="Freeform 7"/>
              <p:cNvSpPr>
                <a:spLocks/>
              </p:cNvSpPr>
              <p:nvPr/>
            </p:nvSpPr>
            <p:spPr bwMode="auto">
              <a:xfrm>
                <a:off x="1724" y="2213"/>
                <a:ext cx="1335" cy="9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18" y="0"/>
                  </a:cxn>
                  <a:cxn ang="0">
                    <a:pos x="768" y="114"/>
                  </a:cxn>
                  <a:cxn ang="0">
                    <a:pos x="1686" y="120"/>
                  </a:cxn>
                </a:cxnLst>
                <a:rect l="0" t="0" r="r" b="b"/>
                <a:pathLst>
                  <a:path w="1686" h="120">
                    <a:moveTo>
                      <a:pt x="0" y="6"/>
                    </a:moveTo>
                    <a:lnTo>
                      <a:pt x="618" y="0"/>
                    </a:lnTo>
                    <a:lnTo>
                      <a:pt x="768" y="114"/>
                    </a:lnTo>
                    <a:lnTo>
                      <a:pt x="1686" y="120"/>
                    </a:lnTo>
                  </a:path>
                </a:pathLst>
              </a:custGeom>
              <a:noFill/>
              <a:ln w="28575" cmpd="sng">
                <a:solidFill>
                  <a:srgbClr val="990099"/>
                </a:solidFill>
                <a:round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2" name="Line 8"/>
              <p:cNvSpPr>
                <a:spLocks noChangeShapeType="1"/>
              </p:cNvSpPr>
              <p:nvPr/>
            </p:nvSpPr>
            <p:spPr bwMode="auto">
              <a:xfrm>
                <a:off x="1953" y="2217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3" name="Line 9"/>
              <p:cNvSpPr>
                <a:spLocks noChangeShapeType="1"/>
              </p:cNvSpPr>
              <p:nvPr/>
            </p:nvSpPr>
            <p:spPr bwMode="auto">
              <a:xfrm>
                <a:off x="2900" y="2306"/>
                <a:ext cx="92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4" name="Freeform 10"/>
              <p:cNvSpPr>
                <a:spLocks/>
              </p:cNvSpPr>
              <p:nvPr/>
            </p:nvSpPr>
            <p:spPr bwMode="auto">
              <a:xfrm>
                <a:off x="1623" y="1225"/>
                <a:ext cx="92" cy="1001"/>
              </a:xfrm>
              <a:custGeom>
                <a:avLst/>
                <a:gdLst/>
                <a:ahLst/>
                <a:cxnLst>
                  <a:cxn ang="0">
                    <a:pos x="116" y="1294"/>
                  </a:cxn>
                  <a:cxn ang="0">
                    <a:pos x="0" y="1122"/>
                  </a:cxn>
                  <a:cxn ang="0">
                    <a:pos x="0" y="0"/>
                  </a:cxn>
                </a:cxnLst>
                <a:rect l="0" t="0" r="r" b="b"/>
                <a:pathLst>
                  <a:path w="116" h="1294">
                    <a:moveTo>
                      <a:pt x="116" y="1294"/>
                    </a:moveTo>
                    <a:lnTo>
                      <a:pt x="0" y="1122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DC8300"/>
                </a:solidFill>
                <a:round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5" name="Line 11"/>
              <p:cNvSpPr>
                <a:spLocks noChangeShapeType="1"/>
              </p:cNvSpPr>
              <p:nvPr/>
            </p:nvSpPr>
            <p:spPr bwMode="auto">
              <a:xfrm flipH="1" flipV="1">
                <a:off x="1619" y="1350"/>
                <a:ext cx="2" cy="125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7" name="Freeform 13"/>
              <p:cNvSpPr>
                <a:spLocks/>
              </p:cNvSpPr>
              <p:nvPr/>
            </p:nvSpPr>
            <p:spPr bwMode="auto">
              <a:xfrm>
                <a:off x="541" y="2165"/>
                <a:ext cx="1183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184" y="0"/>
                  </a:cxn>
                  <a:cxn ang="0">
                    <a:pos x="1340" y="59"/>
                  </a:cxn>
                </a:cxnLst>
                <a:rect l="0" t="0" r="r" b="b"/>
                <a:pathLst>
                  <a:path w="1340" h="59">
                    <a:moveTo>
                      <a:pt x="0" y="1"/>
                    </a:moveTo>
                    <a:lnTo>
                      <a:pt x="1184" y="0"/>
                    </a:lnTo>
                    <a:lnTo>
                      <a:pt x="1340" y="59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8" name="Line 14"/>
              <p:cNvSpPr>
                <a:spLocks noChangeShapeType="1"/>
              </p:cNvSpPr>
              <p:nvPr/>
            </p:nvSpPr>
            <p:spPr bwMode="auto">
              <a:xfrm>
                <a:off x="949" y="2167"/>
                <a:ext cx="21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9" name="Line 15"/>
              <p:cNvSpPr>
                <a:spLocks noChangeShapeType="1"/>
              </p:cNvSpPr>
              <p:nvPr/>
            </p:nvSpPr>
            <p:spPr bwMode="auto">
              <a:xfrm flipV="1">
                <a:off x="1283" y="1213"/>
                <a:ext cx="813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1" name="AutoShape 17"/>
              <p:cNvSpPr>
                <a:spLocks noChangeArrowheads="1"/>
              </p:cNvSpPr>
              <p:nvPr/>
            </p:nvSpPr>
            <p:spPr bwMode="auto">
              <a:xfrm>
                <a:off x="503" y="1848"/>
                <a:ext cx="203" cy="501"/>
              </a:xfrm>
              <a:prstGeom prst="roundRect">
                <a:avLst>
                  <a:gd name="adj" fmla="val 49995"/>
                </a:avLst>
              </a:prstGeom>
              <a:gradFill rotWithShape="0">
                <a:gsLst>
                  <a:gs pos="0">
                    <a:srgbClr val="FFFF66">
                      <a:gamma/>
                      <a:shade val="69804"/>
                      <a:invGamma/>
                    </a:srgbClr>
                  </a:gs>
                  <a:gs pos="50000">
                    <a:srgbClr val="FFFF66"/>
                  </a:gs>
                  <a:gs pos="100000">
                    <a:srgbClr val="FFFF66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2" name="Rectangle 18"/>
              <p:cNvSpPr>
                <a:spLocks noChangeArrowheads="1"/>
              </p:cNvSpPr>
              <p:nvPr/>
            </p:nvSpPr>
            <p:spPr bwMode="auto">
              <a:xfrm>
                <a:off x="536" y="2333"/>
                <a:ext cx="137" cy="86"/>
              </a:xfrm>
              <a:prstGeom prst="rect">
                <a:avLst/>
              </a:prstGeom>
              <a:gradFill rotWithShape="0">
                <a:gsLst>
                  <a:gs pos="0">
                    <a:srgbClr val="FFFF66">
                      <a:gamma/>
                      <a:shade val="69804"/>
                      <a:invGamma/>
                    </a:srgbClr>
                  </a:gs>
                  <a:gs pos="50000">
                    <a:srgbClr val="FFFF66"/>
                  </a:gs>
                  <a:gs pos="100000">
                    <a:srgbClr val="FFFF66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3" name="Oval 19"/>
              <p:cNvSpPr>
                <a:spLocks noChangeArrowheads="1"/>
              </p:cNvSpPr>
              <p:nvPr/>
            </p:nvSpPr>
            <p:spPr bwMode="auto">
              <a:xfrm>
                <a:off x="536" y="2386"/>
                <a:ext cx="137" cy="99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4" name="Freeform 20"/>
              <p:cNvSpPr>
                <a:spLocks/>
              </p:cNvSpPr>
              <p:nvPr/>
            </p:nvSpPr>
            <p:spPr bwMode="auto">
              <a:xfrm>
                <a:off x="589" y="1934"/>
                <a:ext cx="46" cy="410"/>
              </a:xfrm>
              <a:custGeom>
                <a:avLst/>
                <a:gdLst/>
                <a:ahLst/>
                <a:cxnLst>
                  <a:cxn ang="0">
                    <a:pos x="0" y="455"/>
                  </a:cxn>
                  <a:cxn ang="0">
                    <a:pos x="0" y="0"/>
                  </a:cxn>
                  <a:cxn ang="0">
                    <a:pos x="16" y="106"/>
                  </a:cxn>
                  <a:cxn ang="0">
                    <a:pos x="16" y="0"/>
                  </a:cxn>
                  <a:cxn ang="0">
                    <a:pos x="33" y="106"/>
                  </a:cxn>
                  <a:cxn ang="0">
                    <a:pos x="33" y="0"/>
                  </a:cxn>
                  <a:cxn ang="0">
                    <a:pos x="50" y="106"/>
                  </a:cxn>
                  <a:cxn ang="0">
                    <a:pos x="50" y="471"/>
                  </a:cxn>
                </a:cxnLst>
                <a:rect l="0" t="0" r="r" b="b"/>
                <a:pathLst>
                  <a:path w="51" h="472">
                    <a:moveTo>
                      <a:pt x="0" y="455"/>
                    </a:moveTo>
                    <a:lnTo>
                      <a:pt x="0" y="0"/>
                    </a:lnTo>
                    <a:lnTo>
                      <a:pt x="16" y="106"/>
                    </a:lnTo>
                    <a:lnTo>
                      <a:pt x="16" y="0"/>
                    </a:lnTo>
                    <a:lnTo>
                      <a:pt x="33" y="106"/>
                    </a:lnTo>
                    <a:lnTo>
                      <a:pt x="33" y="0"/>
                    </a:lnTo>
                    <a:lnTo>
                      <a:pt x="50" y="106"/>
                    </a:lnTo>
                    <a:lnTo>
                      <a:pt x="50" y="471"/>
                    </a:lnTo>
                  </a:path>
                </a:pathLst>
              </a:custGeom>
              <a:gradFill rotWithShape="0">
                <a:gsLst>
                  <a:gs pos="0">
                    <a:srgbClr val="FFFF66">
                      <a:gamma/>
                      <a:shade val="69804"/>
                      <a:invGamma/>
                    </a:srgbClr>
                  </a:gs>
                  <a:gs pos="50000">
                    <a:srgbClr val="FFFF66"/>
                  </a:gs>
                  <a:gs pos="100000">
                    <a:srgbClr val="FFFF66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5" name="Line 21"/>
              <p:cNvSpPr>
                <a:spLocks noChangeShapeType="1"/>
              </p:cNvSpPr>
              <p:nvPr/>
            </p:nvSpPr>
            <p:spPr bwMode="auto">
              <a:xfrm flipV="1">
                <a:off x="532" y="2343"/>
                <a:ext cx="145" cy="13"/>
              </a:xfrm>
              <a:prstGeom prst="line">
                <a:avLst/>
              </a:prstGeom>
              <a:noFill/>
              <a:ln w="25400">
                <a:solidFill>
                  <a:srgbClr val="FFCC66"/>
                </a:solidFill>
                <a:round/>
                <a:headEnd type="none" w="sm" len="sm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6" name="Line 22"/>
              <p:cNvSpPr>
                <a:spLocks noChangeShapeType="1"/>
              </p:cNvSpPr>
              <p:nvPr/>
            </p:nvSpPr>
            <p:spPr bwMode="auto">
              <a:xfrm flipV="1">
                <a:off x="532" y="2369"/>
                <a:ext cx="145" cy="13"/>
              </a:xfrm>
              <a:prstGeom prst="line">
                <a:avLst/>
              </a:prstGeom>
              <a:noFill/>
              <a:ln w="25400">
                <a:solidFill>
                  <a:srgbClr val="FFCC66"/>
                </a:solidFill>
                <a:round/>
                <a:headEnd type="none" w="sm" len="sm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7" name="Line 23"/>
              <p:cNvSpPr>
                <a:spLocks noChangeShapeType="1"/>
              </p:cNvSpPr>
              <p:nvPr/>
            </p:nvSpPr>
            <p:spPr bwMode="auto">
              <a:xfrm flipV="1">
                <a:off x="532" y="2395"/>
                <a:ext cx="145" cy="14"/>
              </a:xfrm>
              <a:prstGeom prst="line">
                <a:avLst/>
              </a:prstGeom>
              <a:noFill/>
              <a:ln w="25400">
                <a:solidFill>
                  <a:srgbClr val="FFCC66"/>
                </a:solidFill>
                <a:round/>
                <a:headEnd type="none" w="sm" len="sm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8" name="Line 24"/>
              <p:cNvSpPr>
                <a:spLocks noChangeShapeType="1"/>
              </p:cNvSpPr>
              <p:nvPr/>
            </p:nvSpPr>
            <p:spPr bwMode="auto">
              <a:xfrm flipV="1">
                <a:off x="532" y="2422"/>
                <a:ext cx="145" cy="13"/>
              </a:xfrm>
              <a:prstGeom prst="line">
                <a:avLst/>
              </a:prstGeom>
              <a:noFill/>
              <a:ln w="25400">
                <a:solidFill>
                  <a:srgbClr val="FFCC66"/>
                </a:solidFill>
                <a:round/>
                <a:headEnd type="none" w="sm" len="sm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9" name="Rectangle 25"/>
              <p:cNvSpPr>
                <a:spLocks noChangeArrowheads="1"/>
              </p:cNvSpPr>
              <p:nvPr/>
            </p:nvSpPr>
            <p:spPr bwMode="auto">
              <a:xfrm>
                <a:off x="580" y="2249"/>
                <a:ext cx="61" cy="85"/>
              </a:xfrm>
              <a:prstGeom prst="rect">
                <a:avLst/>
              </a:prstGeom>
              <a:gradFill rotWithShape="0">
                <a:gsLst>
                  <a:gs pos="0">
                    <a:srgbClr val="FFFF66">
                      <a:gamma/>
                      <a:shade val="69804"/>
                      <a:invGamma/>
                    </a:srgbClr>
                  </a:gs>
                  <a:gs pos="50000">
                    <a:srgbClr val="FFFF66"/>
                  </a:gs>
                  <a:gs pos="100000">
                    <a:srgbClr val="FFFF66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2" name="Freeform 28"/>
              <p:cNvSpPr>
                <a:spLocks/>
              </p:cNvSpPr>
              <p:nvPr/>
            </p:nvSpPr>
            <p:spPr bwMode="auto">
              <a:xfrm>
                <a:off x="1827" y="2121"/>
                <a:ext cx="1218" cy="1012"/>
              </a:xfrm>
              <a:custGeom>
                <a:avLst/>
                <a:gdLst/>
                <a:ahLst/>
                <a:cxnLst>
                  <a:cxn ang="0">
                    <a:pos x="1536" y="138"/>
                  </a:cxn>
                  <a:cxn ang="0">
                    <a:pos x="738" y="132"/>
                  </a:cxn>
                  <a:cxn ang="0">
                    <a:pos x="582" y="12"/>
                  </a:cxn>
                  <a:cxn ang="0">
                    <a:pos x="0" y="0"/>
                  </a:cxn>
                  <a:cxn ang="0">
                    <a:pos x="0" y="1290"/>
                  </a:cxn>
                  <a:cxn ang="0">
                    <a:pos x="12" y="1308"/>
                  </a:cxn>
                </a:cxnLst>
                <a:rect l="0" t="0" r="r" b="b"/>
                <a:pathLst>
                  <a:path w="1536" h="1308">
                    <a:moveTo>
                      <a:pt x="1536" y="138"/>
                    </a:moveTo>
                    <a:lnTo>
                      <a:pt x="738" y="132"/>
                    </a:lnTo>
                    <a:lnTo>
                      <a:pt x="582" y="12"/>
                    </a:lnTo>
                    <a:lnTo>
                      <a:pt x="0" y="0"/>
                    </a:lnTo>
                    <a:lnTo>
                      <a:pt x="0" y="1290"/>
                    </a:lnTo>
                    <a:lnTo>
                      <a:pt x="12" y="1308"/>
                    </a:lnTo>
                  </a:path>
                </a:pathLst>
              </a:custGeom>
              <a:noFill/>
              <a:ln w="28575" cmpd="sng">
                <a:solidFill>
                  <a:srgbClr val="990099"/>
                </a:solidFill>
                <a:round/>
                <a:headEnd type="none" w="med" len="med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3" name="Line 29"/>
              <p:cNvSpPr>
                <a:spLocks noChangeShapeType="1"/>
              </p:cNvSpPr>
              <p:nvPr/>
            </p:nvSpPr>
            <p:spPr bwMode="auto">
              <a:xfrm flipH="1">
                <a:off x="2816" y="2230"/>
                <a:ext cx="131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4" name="Line 30"/>
              <p:cNvSpPr>
                <a:spLocks noChangeShapeType="1"/>
              </p:cNvSpPr>
              <p:nvPr/>
            </p:nvSpPr>
            <p:spPr bwMode="auto">
              <a:xfrm flipH="1">
                <a:off x="2039" y="2130"/>
                <a:ext cx="86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5" name="Line 31"/>
              <p:cNvSpPr>
                <a:spLocks noChangeShapeType="1"/>
              </p:cNvSpPr>
              <p:nvPr/>
            </p:nvSpPr>
            <p:spPr bwMode="auto">
              <a:xfrm>
                <a:off x="1829" y="3079"/>
                <a:ext cx="0" cy="156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38" name="Freeform 34"/>
              <p:cNvSpPr>
                <a:spLocks/>
              </p:cNvSpPr>
              <p:nvPr/>
            </p:nvSpPr>
            <p:spPr bwMode="auto">
              <a:xfrm>
                <a:off x="1681" y="1215"/>
                <a:ext cx="70" cy="19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62"/>
                  </a:cxn>
                  <a:cxn ang="0">
                    <a:pos x="90" y="1236"/>
                  </a:cxn>
                  <a:cxn ang="0">
                    <a:pos x="90" y="2532"/>
                  </a:cxn>
                </a:cxnLst>
                <a:rect l="0" t="0" r="r" b="b"/>
                <a:pathLst>
                  <a:path w="90" h="2532">
                    <a:moveTo>
                      <a:pt x="0" y="0"/>
                    </a:moveTo>
                    <a:lnTo>
                      <a:pt x="0" y="1062"/>
                    </a:lnTo>
                    <a:lnTo>
                      <a:pt x="90" y="1236"/>
                    </a:lnTo>
                    <a:lnTo>
                      <a:pt x="90" y="2532"/>
                    </a:lnTo>
                  </a:path>
                </a:pathLst>
              </a:custGeom>
              <a:noFill/>
              <a:ln w="28575" cmpd="sng">
                <a:solidFill>
                  <a:srgbClr val="DC8300"/>
                </a:solidFill>
                <a:round/>
                <a:headEnd type="none" w="med" len="med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9" name="Line 35"/>
              <p:cNvSpPr>
                <a:spLocks noChangeShapeType="1"/>
              </p:cNvSpPr>
              <p:nvPr/>
            </p:nvSpPr>
            <p:spPr bwMode="auto">
              <a:xfrm>
                <a:off x="1682" y="1452"/>
                <a:ext cx="0" cy="63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0" name="Line 36"/>
              <p:cNvSpPr>
                <a:spLocks noChangeShapeType="1"/>
              </p:cNvSpPr>
              <p:nvPr/>
            </p:nvSpPr>
            <p:spPr bwMode="auto">
              <a:xfrm>
                <a:off x="1753" y="3101"/>
                <a:ext cx="0" cy="120"/>
              </a:xfrm>
              <a:prstGeom prst="line">
                <a:avLst/>
              </a:prstGeom>
              <a:noFill/>
              <a:ln w="38100">
                <a:solidFill>
                  <a:srgbClr val="DC83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1541" name="Object 37"/>
              <p:cNvGraphicFramePr>
                <a:graphicFrameLocks noChangeAspect="1"/>
              </p:cNvGraphicFramePr>
              <p:nvPr/>
            </p:nvGraphicFramePr>
            <p:xfrm>
              <a:off x="1087" y="2416"/>
              <a:ext cx="338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30" name="Equation" r:id="rId7" imgW="203040" imgH="215640" progId="Equation.3">
                      <p:embed/>
                    </p:oleObj>
                  </mc:Choice>
                  <mc:Fallback>
                    <p:oleObj name="Equation" r:id="rId7" imgW="203040" imgH="21564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7" y="2416"/>
                            <a:ext cx="338" cy="3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2" name="Object 38"/>
              <p:cNvGraphicFramePr>
                <a:graphicFrameLocks noChangeAspect="1"/>
              </p:cNvGraphicFramePr>
              <p:nvPr/>
            </p:nvGraphicFramePr>
            <p:xfrm>
              <a:off x="2146" y="2416"/>
              <a:ext cx="341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31" name="Equation" r:id="rId9" imgW="215640" imgH="215640" progId="Equation.3">
                      <p:embed/>
                    </p:oleObj>
                  </mc:Choice>
                  <mc:Fallback>
                    <p:oleObj name="Equation" r:id="rId9" imgW="215640" imgH="21564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6" y="2416"/>
                            <a:ext cx="341" cy="3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3" name="Rectangle 39"/>
              <p:cNvSpPr>
                <a:spLocks noChangeArrowheads="1"/>
              </p:cNvSpPr>
              <p:nvPr/>
            </p:nvSpPr>
            <p:spPr bwMode="auto">
              <a:xfrm rot="18900000">
                <a:off x="1939" y="2132"/>
                <a:ext cx="759" cy="149"/>
              </a:xfrm>
              <a:prstGeom prst="rect">
                <a:avLst/>
              </a:prstGeom>
              <a:solidFill>
                <a:srgbClr val="00FFCC">
                  <a:alpha val="5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5" name="Rectangle 41"/>
              <p:cNvSpPr>
                <a:spLocks noChangeArrowheads="1"/>
              </p:cNvSpPr>
              <p:nvPr/>
            </p:nvSpPr>
            <p:spPr bwMode="auto">
              <a:xfrm>
                <a:off x="3020" y="1882"/>
                <a:ext cx="127" cy="623"/>
              </a:xfrm>
              <a:prstGeom prst="rect">
                <a:avLst/>
              </a:prstGeom>
              <a:solidFill>
                <a:srgbClr val="99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6" name="Line 42"/>
              <p:cNvSpPr>
                <a:spLocks noChangeShapeType="1"/>
              </p:cNvSpPr>
              <p:nvPr/>
            </p:nvSpPr>
            <p:spPr bwMode="auto">
              <a:xfrm>
                <a:off x="3020" y="1882"/>
                <a:ext cx="0" cy="625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7" name="Rectangle 43"/>
              <p:cNvSpPr>
                <a:spLocks noChangeArrowheads="1"/>
              </p:cNvSpPr>
              <p:nvPr/>
            </p:nvSpPr>
            <p:spPr bwMode="auto">
              <a:xfrm>
                <a:off x="1282" y="811"/>
                <a:ext cx="796" cy="150"/>
              </a:xfrm>
              <a:prstGeom prst="rect">
                <a:avLst/>
              </a:prstGeom>
              <a:solidFill>
                <a:srgbClr val="00FFFF">
                  <a:alpha val="50000"/>
                </a:srgbClr>
              </a:solidFill>
              <a:ln w="28575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9" name="Line 45"/>
              <p:cNvSpPr>
                <a:spLocks noChangeShapeType="1"/>
              </p:cNvSpPr>
              <p:nvPr/>
            </p:nvSpPr>
            <p:spPr bwMode="auto">
              <a:xfrm>
                <a:off x="2108" y="960"/>
                <a:ext cx="7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0" name="Line 46"/>
              <p:cNvSpPr>
                <a:spLocks noChangeShapeType="1"/>
              </p:cNvSpPr>
              <p:nvPr/>
            </p:nvSpPr>
            <p:spPr bwMode="auto">
              <a:xfrm>
                <a:off x="2108" y="1210"/>
                <a:ext cx="7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1" name="Line 47"/>
              <p:cNvSpPr>
                <a:spLocks noChangeShapeType="1"/>
              </p:cNvSpPr>
              <p:nvPr/>
            </p:nvSpPr>
            <p:spPr bwMode="auto">
              <a:xfrm>
                <a:off x="2716" y="960"/>
                <a:ext cx="0" cy="261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52" name="Object 48"/>
              <p:cNvGraphicFramePr>
                <a:graphicFrameLocks noChangeAspect="1"/>
              </p:cNvGraphicFramePr>
              <p:nvPr/>
            </p:nvGraphicFramePr>
            <p:xfrm>
              <a:off x="2726" y="948"/>
              <a:ext cx="180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32" name="Equation" r:id="rId11" imgW="190440" imgH="253800" progId="Equation.3">
                      <p:embed/>
                    </p:oleObj>
                  </mc:Choice>
                  <mc:Fallback>
                    <p:oleObj name="Equation" r:id="rId11" imgW="19044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6" y="948"/>
                            <a:ext cx="180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6" name="Object 52"/>
              <p:cNvGraphicFramePr>
                <a:graphicFrameLocks noChangeAspect="1"/>
              </p:cNvGraphicFramePr>
              <p:nvPr/>
            </p:nvGraphicFramePr>
            <p:xfrm>
              <a:off x="2931" y="1547"/>
              <a:ext cx="330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33" name="Equation" r:id="rId13" imgW="419040" imgH="368280" progId="Equation.3">
                      <p:embed/>
                    </p:oleObj>
                  </mc:Choice>
                  <mc:Fallback>
                    <p:oleObj name="Equation" r:id="rId13" imgW="419040" imgH="368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1" y="1547"/>
                            <a:ext cx="330" cy="3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7" name="Object 53"/>
              <p:cNvGraphicFramePr>
                <a:graphicFrameLocks noChangeAspect="1"/>
              </p:cNvGraphicFramePr>
              <p:nvPr/>
            </p:nvGraphicFramePr>
            <p:xfrm>
              <a:off x="908" y="1067"/>
              <a:ext cx="310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34" name="Equation" r:id="rId15" imgW="393480" imgH="368280" progId="Equation.3">
                      <p:embed/>
                    </p:oleObj>
                  </mc:Choice>
                  <mc:Fallback>
                    <p:oleObj name="Equation" r:id="rId15" imgW="393480" imgH="368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8" y="1067"/>
                            <a:ext cx="310" cy="3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8" name="Object 54"/>
              <p:cNvGraphicFramePr>
                <a:graphicFrameLocks noChangeAspect="1"/>
              </p:cNvGraphicFramePr>
              <p:nvPr/>
            </p:nvGraphicFramePr>
            <p:xfrm>
              <a:off x="883" y="731"/>
              <a:ext cx="354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35" name="Equation" r:id="rId17" imgW="457200" imgH="368280" progId="Equation.3">
                      <p:embed/>
                    </p:oleObj>
                  </mc:Choice>
                  <mc:Fallback>
                    <p:oleObj name="Equation" r:id="rId17" imgW="457200" imgH="368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3" y="731"/>
                            <a:ext cx="354" cy="3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54" name="Rectangle 50"/>
            <p:cNvSpPr>
              <a:spLocks noChangeArrowheads="1"/>
            </p:cNvSpPr>
            <p:nvPr/>
          </p:nvSpPr>
          <p:spPr bwMode="auto">
            <a:xfrm rot="18900000">
              <a:off x="1248" y="2075"/>
              <a:ext cx="889" cy="169"/>
            </a:xfrm>
            <a:prstGeom prst="rect">
              <a:avLst/>
            </a:prstGeom>
            <a:solidFill>
              <a:srgbClr val="00FFCC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5" name="Line 51"/>
            <p:cNvSpPr>
              <a:spLocks noChangeShapeType="1"/>
            </p:cNvSpPr>
            <p:nvPr/>
          </p:nvSpPr>
          <p:spPr bwMode="auto">
            <a:xfrm flipV="1">
              <a:off x="1441" y="1920"/>
              <a:ext cx="623" cy="624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3913188" y="2806700"/>
            <a:ext cx="806450" cy="2200275"/>
            <a:chOff x="2400" y="1488"/>
            <a:chExt cx="576" cy="1386"/>
          </a:xfrm>
        </p:grpSpPr>
        <p:sp>
          <p:nvSpPr>
            <p:cNvPr id="21566" name="Rectangle 62"/>
            <p:cNvSpPr>
              <a:spLocks noChangeArrowheads="1"/>
            </p:cNvSpPr>
            <p:nvPr/>
          </p:nvSpPr>
          <p:spPr bwMode="auto">
            <a:xfrm>
              <a:off x="2640" y="1728"/>
              <a:ext cx="96" cy="528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7" name="Line 63"/>
            <p:cNvSpPr>
              <a:spLocks noChangeShapeType="1"/>
            </p:cNvSpPr>
            <p:nvPr/>
          </p:nvSpPr>
          <p:spPr bwMode="auto">
            <a:xfrm>
              <a:off x="2640" y="2208"/>
              <a:ext cx="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8" name="Line 64"/>
            <p:cNvSpPr>
              <a:spLocks noChangeShapeType="1"/>
            </p:cNvSpPr>
            <p:nvPr/>
          </p:nvSpPr>
          <p:spPr bwMode="auto">
            <a:xfrm>
              <a:off x="2735" y="2208"/>
              <a:ext cx="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9" name="Line 65"/>
            <p:cNvSpPr>
              <a:spLocks noChangeShapeType="1"/>
            </p:cNvSpPr>
            <p:nvPr/>
          </p:nvSpPr>
          <p:spPr bwMode="auto">
            <a:xfrm>
              <a:off x="2400" y="2592"/>
              <a:ext cx="240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0" name="Line 66"/>
            <p:cNvSpPr>
              <a:spLocks noChangeShapeType="1"/>
            </p:cNvSpPr>
            <p:nvPr/>
          </p:nvSpPr>
          <p:spPr bwMode="auto">
            <a:xfrm>
              <a:off x="2735" y="2592"/>
              <a:ext cx="240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71" name="Object 67"/>
            <p:cNvGraphicFramePr>
              <a:graphicFrameLocks noChangeAspect="1"/>
            </p:cNvGraphicFramePr>
            <p:nvPr/>
          </p:nvGraphicFramePr>
          <p:xfrm>
            <a:off x="2783" y="2592"/>
            <a:ext cx="19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36" name="公式" r:id="rId19" imgW="114120" imgH="215640" progId="Equation.3">
                    <p:embed/>
                  </p:oleObj>
                </mc:Choice>
                <mc:Fallback>
                  <p:oleObj name="公式" r:id="rId19" imgW="1141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3" y="2592"/>
                          <a:ext cx="193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2" name="Object 68"/>
            <p:cNvGraphicFramePr>
              <a:graphicFrameLocks noChangeAspect="1"/>
            </p:cNvGraphicFramePr>
            <p:nvPr/>
          </p:nvGraphicFramePr>
          <p:xfrm>
            <a:off x="2642" y="1488"/>
            <a:ext cx="20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37" name="Equation" r:id="rId21" imgW="177809" imgH="190487" progId="Equation.3">
                    <p:embed/>
                  </p:oleObj>
                </mc:Choice>
                <mc:Fallback>
                  <p:oleObj name="Equation" r:id="rId21" imgW="177809" imgH="1904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2" y="1488"/>
                          <a:ext cx="20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74" name="Text Box 70"/>
          <p:cNvSpPr txBox="1">
            <a:spLocks noChangeArrowheads="1"/>
          </p:cNvSpPr>
          <p:nvPr/>
        </p:nvSpPr>
        <p:spPr bwMode="auto">
          <a:xfrm>
            <a:off x="5219700" y="836613"/>
            <a:ext cx="1600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光程差</a:t>
            </a:r>
          </a:p>
        </p:txBody>
      </p:sp>
      <p:graphicFrame>
        <p:nvGraphicFramePr>
          <p:cNvPr id="21575" name="Object 71"/>
          <p:cNvGraphicFramePr>
            <a:graphicFrameLocks noChangeAspect="1"/>
          </p:cNvGraphicFramePr>
          <p:nvPr/>
        </p:nvGraphicFramePr>
        <p:xfrm>
          <a:off x="7019925" y="836613"/>
          <a:ext cx="1320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8" name="Equation" r:id="rId23" imgW="469800" imgH="177480" progId="Equation.3">
                  <p:embed/>
                </p:oleObj>
              </mc:Choice>
              <mc:Fallback>
                <p:oleObj name="Equation" r:id="rId23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836613"/>
                        <a:ext cx="13208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CCFFFF">
                                    <a:gamma/>
                                    <a:shade val="76078"/>
                                    <a:invGamma/>
                                  </a:srgbClr>
                                </a:gs>
                                <a:gs pos="50000">
                                  <a:srgbClr val="CCFFFF"/>
                                </a:gs>
                                <a:gs pos="100000">
                                  <a:srgbClr val="CCFFFF">
                                    <a:gamma/>
                                    <a:shade val="76078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85" name="Object 81"/>
          <p:cNvGraphicFramePr>
            <a:graphicFrameLocks noChangeAspect="1"/>
          </p:cNvGraphicFramePr>
          <p:nvPr/>
        </p:nvGraphicFramePr>
        <p:xfrm>
          <a:off x="1863612" y="5240337"/>
          <a:ext cx="354597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9" name="公式" r:id="rId25" imgW="1117440" imgH="203040" progId="Equation.3">
                  <p:embed/>
                </p:oleObj>
              </mc:Choice>
              <mc:Fallback>
                <p:oleObj name="公式" r:id="rId25" imgW="1117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612" y="5240337"/>
                        <a:ext cx="3545978" cy="649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2460626" y="6167449"/>
            <a:ext cx="3733800" cy="565151"/>
            <a:chOff x="1621" y="3969"/>
            <a:chExt cx="2352" cy="356"/>
          </a:xfrm>
        </p:grpSpPr>
        <p:sp>
          <p:nvSpPr>
            <p:cNvPr id="21587" name="AutoShape 83"/>
            <p:cNvSpPr>
              <a:spLocks noChangeArrowheads="1"/>
            </p:cNvSpPr>
            <p:nvPr/>
          </p:nvSpPr>
          <p:spPr bwMode="auto">
            <a:xfrm>
              <a:off x="1646" y="3983"/>
              <a:ext cx="1824" cy="342"/>
            </a:xfrm>
            <a:prstGeom prst="wedgeRectCallout">
              <a:avLst>
                <a:gd name="adj1" fmla="val 28782"/>
                <a:gd name="adj2" fmla="val -95616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21588" name="Rectangle 84"/>
            <p:cNvSpPr>
              <a:spLocks noChangeArrowheads="1"/>
            </p:cNvSpPr>
            <p:nvPr/>
          </p:nvSpPr>
          <p:spPr bwMode="auto">
            <a:xfrm>
              <a:off x="1621" y="3969"/>
              <a:ext cx="2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干涉条纹移动数目</a:t>
              </a:r>
            </a:p>
          </p:txBody>
        </p:sp>
      </p:grp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5776914" y="4870072"/>
            <a:ext cx="3013075" cy="1679575"/>
            <a:chOff x="3456" y="2784"/>
            <a:chExt cx="1898" cy="1058"/>
          </a:xfrm>
        </p:grpSpPr>
        <p:graphicFrame>
          <p:nvGraphicFramePr>
            <p:cNvPr id="21590" name="Object 86"/>
            <p:cNvGraphicFramePr>
              <a:graphicFrameLocks noChangeAspect="1"/>
            </p:cNvGraphicFramePr>
            <p:nvPr/>
          </p:nvGraphicFramePr>
          <p:xfrm>
            <a:off x="3780" y="3133"/>
            <a:ext cx="1574" cy="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40" name="公式" r:id="rId27" imgW="977760" imgH="406080" progId="Equation.3">
                    <p:embed/>
                  </p:oleObj>
                </mc:Choice>
                <mc:Fallback>
                  <p:oleObj name="公式" r:id="rId27" imgW="9777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" y="3133"/>
                          <a:ext cx="1574" cy="709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folHlink"/>
                            </a:gs>
                            <a:gs pos="50000">
                              <a:srgbClr val="FFFFFF"/>
                            </a:gs>
                            <a:gs pos="100000">
                              <a:schemeClr val="folHlink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rgbClr val="CC00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91" name="Rectangle 87"/>
            <p:cNvSpPr>
              <a:spLocks noChangeArrowheads="1"/>
            </p:cNvSpPr>
            <p:nvPr/>
          </p:nvSpPr>
          <p:spPr bwMode="auto">
            <a:xfrm>
              <a:off x="3456" y="2784"/>
              <a:ext cx="18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介质片厚度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0868702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09600" y="838200"/>
            <a:ext cx="8001000" cy="4819650"/>
            <a:chOff x="-768" y="528"/>
            <a:chExt cx="5040" cy="3036"/>
          </a:xfrm>
        </p:grpSpPr>
        <p:graphicFrame>
          <p:nvGraphicFramePr>
            <p:cNvPr id="23554" name="Object 2"/>
            <p:cNvGraphicFramePr>
              <a:graphicFrameLocks noChangeAspect="1"/>
            </p:cNvGraphicFramePr>
            <p:nvPr/>
          </p:nvGraphicFramePr>
          <p:xfrm>
            <a:off x="2880" y="1728"/>
            <a:ext cx="27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36" name="Equation" r:id="rId3" imgW="126720" imgH="139680" progId="Equation.3">
                    <p:embed/>
                  </p:oleObj>
                </mc:Choice>
                <mc:Fallback>
                  <p:oleObj name="Equation" r:id="rId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728"/>
                          <a:ext cx="272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-768" y="528"/>
              <a:ext cx="5040" cy="3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CC0000"/>
                  </a:solidFill>
                  <a:latin typeface="Times New Roman" pitchFamily="18" charset="0"/>
                </a:rPr>
                <a:t>       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itchFamily="18" charset="0"/>
                </a:rPr>
                <a:t>例</a:t>
              </a:r>
              <a:r>
                <a:rPr lang="zh-CN" altLang="en-US" sz="3200" b="1" dirty="0">
                  <a:solidFill>
                    <a:srgbClr val="1C1C1C"/>
                  </a:solidFill>
                  <a:latin typeface="Times New Roman" pitchFamily="18" charset="0"/>
                </a:rPr>
                <a:t>     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在迈克耳孙干涉仪的两臂中，分别插入</a:t>
              </a:r>
              <a:r>
                <a:rPr lang="zh-CN" altLang="en-US" sz="3200" b="1" dirty="0">
                  <a:solidFill>
                    <a:srgbClr val="1C1C1C"/>
                  </a:solidFill>
                  <a:latin typeface="宋体" pitchFamily="2" charset="-122"/>
                  <a:ea typeface="宋体" pitchFamily="2" charset="-122"/>
                </a:rPr>
                <a:t>            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长的玻璃管，其中一个抽成真空，另一个则储有压强为                         的空气 </a:t>
              </a:r>
              <a:r>
                <a:rPr lang="en-US" altLang="zh-CN" sz="3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,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用以测量空气的折射率  </a:t>
              </a:r>
              <a:r>
                <a:rPr lang="en-US" altLang="zh-CN" sz="3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.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设所用光波波长为</a:t>
              </a:r>
              <a:r>
                <a:rPr lang="en-US" altLang="zh-CN" sz="3200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546 nm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，实验时，向真空玻璃管中逐渐充入空气，直至压强达到                         为止 </a:t>
              </a:r>
              <a:r>
                <a:rPr lang="en-US" altLang="zh-CN" sz="3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. 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在此过程中 ，观察到</a:t>
              </a:r>
              <a:r>
                <a:rPr lang="en-US" altLang="zh-CN" sz="3200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107.2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条干涉条纹的移动，试求空气的折射率  </a:t>
              </a:r>
              <a:r>
                <a:rPr lang="en-US" altLang="zh-CN" sz="3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</p:txBody>
        </p:sp>
      </p:grp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473200" y="1592263"/>
          <a:ext cx="19304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Equation" r:id="rId5" imgW="723600" imgH="177480" progId="Equation.3">
                  <p:embed/>
                </p:oleObj>
              </mc:Choice>
              <mc:Fallback>
                <p:oleObj name="Equation" r:id="rId5" imgW="723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592263"/>
                        <a:ext cx="193040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6215074" y="2143116"/>
          <a:ext cx="22479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Equation" r:id="rId7" imgW="888840" imgH="203040" progId="Equation.3">
                  <p:embed/>
                </p:oleObj>
              </mc:Choice>
              <mc:Fallback>
                <p:oleObj name="Equation" r:id="rId7" imgW="888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2143116"/>
                        <a:ext cx="22479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6350000" y="3810000"/>
          <a:ext cx="24320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quation" r:id="rId9" imgW="888840" imgH="203040" progId="Equation.3">
                  <p:embed/>
                </p:oleObj>
              </mc:Choice>
              <mc:Fallback>
                <p:oleObj name="Equation" r:id="rId9" imgW="888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3810000"/>
                        <a:ext cx="243205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6500826" y="5072074"/>
          <a:ext cx="3619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quation" r:id="rId11" imgW="126720" imgH="139680" progId="Equation.3">
                  <p:embed/>
                </p:oleObj>
              </mc:Choice>
              <mc:Fallback>
                <p:oleObj name="Equation" r:id="rId11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5072074"/>
                        <a:ext cx="36195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7949849"/>
      </p:ext>
    </p:extLst>
  </p:cSld>
  <p:clrMapOvr>
    <a:masterClrMapping/>
  </p:clrMapOvr>
  <p:transition spd="med">
    <p:pull dir="r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371600" y="2133600"/>
            <a:ext cx="139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Times New Roman" pitchFamily="18" charset="0"/>
              </a:rPr>
              <a:t>解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498725" y="2176463"/>
          <a:ext cx="51974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name="Equation" r:id="rId3" imgW="1688760" imgH="215640" progId="Equation.3">
                  <p:embed/>
                </p:oleObj>
              </mc:Choice>
              <mc:Fallback>
                <p:oleObj name="Equation" r:id="rId3" imgW="1688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2176463"/>
                        <a:ext cx="5197475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055688" y="3094038"/>
          <a:ext cx="67230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Equation" r:id="rId5" imgW="2501640" imgH="419040" progId="Equation.3">
                  <p:embed/>
                </p:oleObj>
              </mc:Choice>
              <mc:Fallback>
                <p:oleObj name="Equation" r:id="rId5" imgW="25016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3094038"/>
                        <a:ext cx="6723062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090613" y="4652963"/>
          <a:ext cx="1762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Equation" r:id="rId7" imgW="672840" imgH="177480" progId="Equation.3">
                  <p:embed/>
                </p:oleObj>
              </mc:Choice>
              <mc:Fallback>
                <p:oleObj name="Equation" r:id="rId7" imgW="672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652963"/>
                        <a:ext cx="17621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692400" y="1066800"/>
          <a:ext cx="1930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Equation" r:id="rId9" imgW="723600" imgH="177480" progId="Equation.3">
                  <p:embed/>
                </p:oleObj>
              </mc:Choice>
              <mc:Fallback>
                <p:oleObj name="Equation" r:id="rId9" imgW="723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1066800"/>
                        <a:ext cx="193040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1371600" y="990600"/>
            <a:ext cx="139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Times New Roman" pitchFamily="18" charset="0"/>
              </a:rPr>
              <a:t>已知</a:t>
            </a: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4833938" y="1066800"/>
          <a:ext cx="19637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Equation" r:id="rId11" imgW="736560" imgH="177480" progId="Equation.3">
                  <p:embed/>
                </p:oleObj>
              </mc:Choice>
              <mc:Fallback>
                <p:oleObj name="Equation" r:id="rId11" imgW="736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1066800"/>
                        <a:ext cx="1963737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075749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62000" y="1066800"/>
            <a:ext cx="4038600" cy="5035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1116013" y="3984625"/>
            <a:ext cx="2963862" cy="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V="1">
            <a:off x="1116013" y="2390775"/>
            <a:ext cx="2963862" cy="159385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833563" y="3733800"/>
          <a:ext cx="16986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r:id="rId3" imgW="177480" imgH="241200" progId="Equation.3">
                  <p:embed/>
                </p:oleObj>
              </mc:Choice>
              <mc:Fallback>
                <p:oleObj r:id="rId3" imgW="17748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3733800"/>
                        <a:ext cx="169862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4079875" y="3984625"/>
            <a:ext cx="508000" cy="127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4092575" y="2419350"/>
            <a:ext cx="4953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1116013" y="3984625"/>
            <a:ext cx="0" cy="531813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4079875" y="3984625"/>
            <a:ext cx="0" cy="531813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1116013" y="4251325"/>
            <a:ext cx="2963862" cy="0"/>
          </a:xfrm>
          <a:prstGeom prst="line">
            <a:avLst/>
          </a:prstGeom>
          <a:noFill/>
          <a:ln w="19050">
            <a:solidFill>
              <a:srgbClr val="FF0066"/>
            </a:solidFill>
            <a:prstDash val="dash"/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2417763" y="4060825"/>
          <a:ext cx="21272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r:id="rId5" imgW="190734" imgH="228818" progId="Equation.3">
                  <p:embed/>
                </p:oleObj>
              </mc:Choice>
              <mc:Fallback>
                <p:oleObj r:id="rId5" imgW="190734" imgH="228818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4060825"/>
                        <a:ext cx="21272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3814763" y="2616200"/>
          <a:ext cx="56038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r:id="rId7" imgW="127042" imgH="139714" progId="Equation.3">
                  <p:embed/>
                </p:oleObj>
              </mc:Choice>
              <mc:Fallback>
                <p:oleObj r:id="rId7" imgW="127042" imgH="139714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2616200"/>
                        <a:ext cx="560387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4152900" y="3895725"/>
          <a:ext cx="3635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r:id="rId9" imgW="165202" imgH="228620" progId="Equation.3">
                  <p:embed/>
                </p:oleObj>
              </mc:Choice>
              <mc:Fallback>
                <p:oleObj r:id="rId9" imgW="165202" imgH="2286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3895725"/>
                        <a:ext cx="363538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4305300" y="2419350"/>
            <a:ext cx="0" cy="1577975"/>
          </a:xfrm>
          <a:prstGeom prst="line">
            <a:avLst/>
          </a:prstGeom>
          <a:noFill/>
          <a:ln w="19050">
            <a:solidFill>
              <a:srgbClr val="CC00CC"/>
            </a:solidFill>
            <a:prstDash val="dash"/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4332288" y="3124200"/>
          <a:ext cx="3032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r:id="rId11" imgW="241512" imgH="228818" progId="Equation.3">
                  <p:embed/>
                </p:oleObj>
              </mc:Choice>
              <mc:Fallback>
                <p:oleObj r:id="rId11" imgW="241512" imgH="228818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3124200"/>
                        <a:ext cx="3032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762000" y="5651500"/>
            <a:ext cx="4038600" cy="5286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劈尖干涉</a:t>
            </a:r>
          </a:p>
        </p:txBody>
      </p:sp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3313113" y="1517650"/>
          <a:ext cx="10128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r:id="rId13" imgW="431930" imgH="228818" progId="Equation.3">
                  <p:embed/>
                </p:oleObj>
              </mc:Choice>
              <mc:Fallback>
                <p:oleObj r:id="rId13" imgW="431930" imgH="228818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1517650"/>
                        <a:ext cx="10128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786314" y="2857496"/>
            <a:ext cx="4572000" cy="2078038"/>
            <a:chOff x="0" y="0"/>
            <a:chExt cx="2880" cy="1309"/>
          </a:xfrm>
        </p:grpSpPr>
        <p:graphicFrame>
          <p:nvGraphicFramePr>
            <p:cNvPr id="6163" name="Object 19"/>
            <p:cNvGraphicFramePr>
              <a:graphicFrameLocks noChangeAspect="1"/>
            </p:cNvGraphicFramePr>
            <p:nvPr/>
          </p:nvGraphicFramePr>
          <p:xfrm>
            <a:off x="0" y="493"/>
            <a:ext cx="4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1" r:id="rId15" imgW="393676" imgH="254097" progId="Equation.3">
                    <p:embed/>
                  </p:oleObj>
                </mc:Choice>
                <mc:Fallback>
                  <p:oleObj r:id="rId15" imgW="393676" imgH="254097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93"/>
                          <a:ext cx="43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4" name="Object 20"/>
            <p:cNvGraphicFramePr>
              <a:graphicFrameLocks noChangeAspect="1"/>
            </p:cNvGraphicFramePr>
            <p:nvPr/>
          </p:nvGraphicFramePr>
          <p:xfrm>
            <a:off x="528" y="0"/>
            <a:ext cx="960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2" r:id="rId17" imgW="1041265" imgH="609653" progId="Equation.3">
                    <p:embed/>
                  </p:oleObj>
                </mc:Choice>
                <mc:Fallback>
                  <p:oleObj r:id="rId17" imgW="1041265" imgH="609653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0"/>
                          <a:ext cx="960" cy="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" name="Object 21"/>
            <p:cNvGraphicFramePr>
              <a:graphicFrameLocks noChangeAspect="1"/>
            </p:cNvGraphicFramePr>
            <p:nvPr/>
          </p:nvGraphicFramePr>
          <p:xfrm>
            <a:off x="624" y="960"/>
            <a:ext cx="72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" r:id="rId19" imgW="672833" imgH="317542" progId="Equation.3">
                    <p:embed/>
                  </p:oleObj>
                </mc:Choice>
                <mc:Fallback>
                  <p:oleObj r:id="rId19" imgW="672833" imgH="317542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960"/>
                          <a:ext cx="720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Text Box 22"/>
            <p:cNvSpPr txBox="1">
              <a:spLocks noChangeArrowheads="1"/>
            </p:cNvSpPr>
            <p:nvPr/>
          </p:nvSpPr>
          <p:spPr bwMode="auto">
            <a:xfrm>
              <a:off x="1462" y="118"/>
              <a:ext cx="141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宋体" pitchFamily="2" charset="-122"/>
                  <a:ea typeface="宋体" pitchFamily="2" charset="-122"/>
                </a:rPr>
                <a:t>（明纹）</a:t>
              </a:r>
            </a:p>
          </p:txBody>
        </p:sp>
        <p:sp>
          <p:nvSpPr>
            <p:cNvPr id="6167" name="Text Box 23"/>
            <p:cNvSpPr txBox="1">
              <a:spLocks noChangeArrowheads="1"/>
            </p:cNvSpPr>
            <p:nvPr/>
          </p:nvSpPr>
          <p:spPr bwMode="auto">
            <a:xfrm>
              <a:off x="1440" y="925"/>
              <a:ext cx="126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宋体" pitchFamily="2" charset="-122"/>
                  <a:ea typeface="宋体" pitchFamily="2" charset="-122"/>
                </a:rPr>
                <a:t>（暗纹）</a:t>
              </a:r>
            </a:p>
          </p:txBody>
        </p:sp>
        <p:sp>
          <p:nvSpPr>
            <p:cNvPr id="6168" name="AutoShape 24"/>
            <p:cNvSpPr>
              <a:spLocks/>
            </p:cNvSpPr>
            <p:nvPr/>
          </p:nvSpPr>
          <p:spPr bwMode="auto">
            <a:xfrm>
              <a:off x="439" y="239"/>
              <a:ext cx="89" cy="878"/>
            </a:xfrm>
            <a:prstGeom prst="leftBrace">
              <a:avLst>
                <a:gd name="adj1" fmla="val 8221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143000" y="1741488"/>
            <a:ext cx="2024063" cy="2212975"/>
            <a:chOff x="0" y="0"/>
            <a:chExt cx="1371" cy="1414"/>
          </a:xfrm>
        </p:grpSpPr>
        <p:sp>
          <p:nvSpPr>
            <p:cNvPr id="6170" name="Line 26"/>
            <p:cNvSpPr>
              <a:spLocks noChangeShapeType="1"/>
            </p:cNvSpPr>
            <p:nvPr/>
          </p:nvSpPr>
          <p:spPr bwMode="auto">
            <a:xfrm flipV="1">
              <a:off x="343" y="0"/>
              <a:ext cx="0" cy="141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 flipV="1">
              <a:off x="686" y="0"/>
              <a:ext cx="0" cy="1414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Line 28"/>
            <p:cNvSpPr>
              <a:spLocks noChangeShapeType="1"/>
            </p:cNvSpPr>
            <p:nvPr/>
          </p:nvSpPr>
          <p:spPr bwMode="auto">
            <a:xfrm flipV="1">
              <a:off x="1029" y="0"/>
              <a:ext cx="0" cy="141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3" name="Line 29"/>
            <p:cNvSpPr>
              <a:spLocks noChangeShapeType="1"/>
            </p:cNvSpPr>
            <p:nvPr/>
          </p:nvSpPr>
          <p:spPr bwMode="auto">
            <a:xfrm flipV="1">
              <a:off x="1371" y="0"/>
              <a:ext cx="0" cy="1414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Line 30"/>
            <p:cNvSpPr>
              <a:spLocks noChangeShapeType="1"/>
            </p:cNvSpPr>
            <p:nvPr/>
          </p:nvSpPr>
          <p:spPr bwMode="auto">
            <a:xfrm>
              <a:off x="343" y="282"/>
              <a:ext cx="0" cy="3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>
              <a:off x="1029" y="282"/>
              <a:ext cx="0" cy="3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7" name="Line 33"/>
            <p:cNvSpPr>
              <a:spLocks noChangeShapeType="1"/>
            </p:cNvSpPr>
            <p:nvPr/>
          </p:nvSpPr>
          <p:spPr bwMode="auto">
            <a:xfrm>
              <a:off x="686" y="282"/>
              <a:ext cx="0" cy="396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8" name="Line 34"/>
            <p:cNvSpPr>
              <a:spLocks noChangeShapeType="1"/>
            </p:cNvSpPr>
            <p:nvPr/>
          </p:nvSpPr>
          <p:spPr bwMode="auto">
            <a:xfrm flipV="1">
              <a:off x="0" y="0"/>
              <a:ext cx="0" cy="1414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9" name="Line 35"/>
            <p:cNvSpPr>
              <a:spLocks noChangeShapeType="1"/>
            </p:cNvSpPr>
            <p:nvPr/>
          </p:nvSpPr>
          <p:spPr bwMode="auto">
            <a:xfrm>
              <a:off x="0" y="282"/>
              <a:ext cx="0" cy="396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109663" y="4410075"/>
            <a:ext cx="3128962" cy="661999"/>
            <a:chOff x="0" y="0"/>
            <a:chExt cx="2016" cy="384"/>
          </a:xfrm>
        </p:grpSpPr>
        <p:sp>
          <p:nvSpPr>
            <p:cNvPr id="6181" name="Rectangle 37"/>
            <p:cNvSpPr>
              <a:spLocks noChangeArrowheads="1"/>
            </p:cNvSpPr>
            <p:nvPr/>
          </p:nvSpPr>
          <p:spPr bwMode="auto">
            <a:xfrm>
              <a:off x="0" y="0"/>
              <a:ext cx="672" cy="384"/>
            </a:xfrm>
            <a:prstGeom prst="rect">
              <a:avLst/>
            </a:prstGeom>
            <a:gradFill rotWithShape="0">
              <a:gsLst>
                <a:gs pos="0">
                  <a:srgbClr val="CCCC00">
                    <a:gamma/>
                    <a:shade val="0"/>
                    <a:invGamma/>
                  </a:srgbClr>
                </a:gs>
                <a:gs pos="50000">
                  <a:srgbClr val="CCCC00"/>
                </a:gs>
                <a:gs pos="100000">
                  <a:srgbClr val="CCCC00">
                    <a:gamma/>
                    <a:shade val="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2" name="Rectangle 38"/>
            <p:cNvSpPr>
              <a:spLocks noChangeArrowheads="1"/>
            </p:cNvSpPr>
            <p:nvPr/>
          </p:nvSpPr>
          <p:spPr bwMode="auto">
            <a:xfrm>
              <a:off x="672" y="0"/>
              <a:ext cx="672" cy="384"/>
            </a:xfrm>
            <a:prstGeom prst="rect">
              <a:avLst/>
            </a:prstGeom>
            <a:gradFill rotWithShape="0">
              <a:gsLst>
                <a:gs pos="0">
                  <a:srgbClr val="CCCC00">
                    <a:gamma/>
                    <a:shade val="0"/>
                    <a:invGamma/>
                  </a:srgbClr>
                </a:gs>
                <a:gs pos="50000">
                  <a:srgbClr val="CCCC00"/>
                </a:gs>
                <a:gs pos="100000">
                  <a:srgbClr val="CCCC00">
                    <a:gamma/>
                    <a:shade val="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3" name="Rectangle 39"/>
            <p:cNvSpPr>
              <a:spLocks noChangeArrowheads="1"/>
            </p:cNvSpPr>
            <p:nvPr/>
          </p:nvSpPr>
          <p:spPr bwMode="auto">
            <a:xfrm>
              <a:off x="672" y="0"/>
              <a:ext cx="672" cy="384"/>
            </a:xfrm>
            <a:prstGeom prst="rect">
              <a:avLst/>
            </a:prstGeom>
            <a:gradFill rotWithShape="0">
              <a:gsLst>
                <a:gs pos="0">
                  <a:srgbClr val="CCCC00">
                    <a:gamma/>
                    <a:shade val="0"/>
                    <a:invGamma/>
                  </a:srgbClr>
                </a:gs>
                <a:gs pos="50000">
                  <a:srgbClr val="CCCC00"/>
                </a:gs>
                <a:gs pos="100000">
                  <a:srgbClr val="CCCC00">
                    <a:gamma/>
                    <a:shade val="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4" name="Rectangle 40"/>
            <p:cNvSpPr>
              <a:spLocks noChangeArrowheads="1"/>
            </p:cNvSpPr>
            <p:nvPr/>
          </p:nvSpPr>
          <p:spPr bwMode="auto">
            <a:xfrm>
              <a:off x="1344" y="0"/>
              <a:ext cx="672" cy="384"/>
            </a:xfrm>
            <a:prstGeom prst="rect">
              <a:avLst/>
            </a:prstGeom>
            <a:gradFill rotWithShape="0">
              <a:gsLst>
                <a:gs pos="0">
                  <a:srgbClr val="CCCC00">
                    <a:gamma/>
                    <a:shade val="0"/>
                    <a:invGamma/>
                  </a:srgbClr>
                </a:gs>
                <a:gs pos="50000">
                  <a:srgbClr val="CCCC00"/>
                </a:gs>
                <a:gs pos="100000">
                  <a:srgbClr val="CCCC00">
                    <a:gamma/>
                    <a:shade val="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1743075" y="2911475"/>
            <a:ext cx="2500313" cy="788988"/>
            <a:chOff x="0" y="0"/>
            <a:chExt cx="1575" cy="497"/>
          </a:xfrm>
        </p:grpSpPr>
        <p:sp>
          <p:nvSpPr>
            <p:cNvPr id="6196" name="Line 52"/>
            <p:cNvSpPr>
              <a:spLocks noChangeShapeType="1"/>
            </p:cNvSpPr>
            <p:nvPr/>
          </p:nvSpPr>
          <p:spPr bwMode="auto">
            <a:xfrm flipV="1">
              <a:off x="0" y="497"/>
              <a:ext cx="151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7" name="Line 53"/>
            <p:cNvSpPr>
              <a:spLocks noChangeShapeType="1"/>
            </p:cNvSpPr>
            <p:nvPr/>
          </p:nvSpPr>
          <p:spPr bwMode="auto">
            <a:xfrm>
              <a:off x="281" y="320"/>
              <a:ext cx="118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8" name="Line 54"/>
            <p:cNvSpPr>
              <a:spLocks noChangeShapeType="1"/>
            </p:cNvSpPr>
            <p:nvPr/>
          </p:nvSpPr>
          <p:spPr bwMode="auto">
            <a:xfrm>
              <a:off x="600" y="153"/>
              <a:ext cx="95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9" name="Line 55"/>
            <p:cNvSpPr>
              <a:spLocks noChangeShapeType="1"/>
            </p:cNvSpPr>
            <p:nvPr/>
          </p:nvSpPr>
          <p:spPr bwMode="auto">
            <a:xfrm>
              <a:off x="937" y="0"/>
              <a:ext cx="63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1000100" y="0"/>
            <a:ext cx="1371600" cy="762000"/>
            <a:chOff x="0" y="0"/>
            <a:chExt cx="768" cy="480"/>
          </a:xfrm>
        </p:grpSpPr>
        <p:sp>
          <p:nvSpPr>
            <p:cNvPr id="6201" name="AutoShape 57"/>
            <p:cNvSpPr>
              <a:spLocks noChangeArrowheads="1"/>
            </p:cNvSpPr>
            <p:nvPr/>
          </p:nvSpPr>
          <p:spPr bwMode="auto">
            <a:xfrm>
              <a:off x="0" y="0"/>
              <a:ext cx="768" cy="480"/>
            </a:xfrm>
            <a:prstGeom prst="horizontalScroll">
              <a:avLst>
                <a:gd name="adj" fmla="val 117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68392" dir="17508085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6202" name="Text Box 58"/>
            <p:cNvSpPr txBox="1">
              <a:spLocks noChangeArrowheads="1"/>
            </p:cNvSpPr>
            <p:nvPr/>
          </p:nvSpPr>
          <p:spPr bwMode="auto">
            <a:xfrm>
              <a:off x="144" y="48"/>
              <a:ext cx="5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solidFill>
                    <a:srgbClr val="CC3300"/>
                  </a:solidFill>
                  <a:latin typeface="宋体" pitchFamily="2" charset="-122"/>
                  <a:ea typeface="宋体" pitchFamily="2" charset="-122"/>
                </a:rPr>
                <a:t>讨论</a:t>
              </a:r>
            </a:p>
          </p:txBody>
        </p:sp>
      </p:grpSp>
      <p:graphicFrame>
        <p:nvGraphicFramePr>
          <p:cNvPr id="6204" name="Object 60"/>
          <p:cNvGraphicFramePr>
            <a:graphicFrameLocks noChangeAspect="1"/>
          </p:cNvGraphicFramePr>
          <p:nvPr/>
        </p:nvGraphicFramePr>
        <p:xfrm>
          <a:off x="5214942" y="1071546"/>
          <a:ext cx="11176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r:id="rId21" imgW="419235" imgH="393846" progId="Equation.3">
                  <p:embed/>
                </p:oleObj>
              </mc:Choice>
              <mc:Fallback>
                <p:oleObj r:id="rId21" imgW="419235" imgH="393846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1071546"/>
                        <a:ext cx="111760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6" name="Text Box 62"/>
          <p:cNvSpPr txBox="1">
            <a:spLocks noChangeArrowheads="1"/>
          </p:cNvSpPr>
          <p:nvPr/>
        </p:nvSpPr>
        <p:spPr bwMode="auto">
          <a:xfrm>
            <a:off x="2643174" y="142852"/>
            <a:ext cx="411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(</a:t>
            </a:r>
            <a:r>
              <a:rPr lang="en-US" altLang="zh-CN" sz="3200" b="1" dirty="0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)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棱边处</a:t>
            </a:r>
          </a:p>
        </p:txBody>
      </p:sp>
      <p:graphicFrame>
        <p:nvGraphicFramePr>
          <p:cNvPr id="6207" name="Object 63"/>
          <p:cNvGraphicFramePr>
            <a:graphicFrameLocks noChangeAspect="1"/>
          </p:cNvGraphicFramePr>
          <p:nvPr/>
        </p:nvGraphicFramePr>
        <p:xfrm>
          <a:off x="4857752" y="214290"/>
          <a:ext cx="1066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r:id="rId23" imgW="367979" imgH="177809" progId="Equation.3">
                  <p:embed/>
                </p:oleObj>
              </mc:Choice>
              <mc:Fallback>
                <p:oleObj r:id="rId23" imgW="367979" imgH="177809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214290"/>
                        <a:ext cx="10668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8" name="Rectangle 64"/>
          <p:cNvSpPr>
            <a:spLocks noChangeArrowheads="1"/>
          </p:cNvSpPr>
          <p:nvPr/>
        </p:nvSpPr>
        <p:spPr bwMode="auto">
          <a:xfrm>
            <a:off x="6357950" y="1357298"/>
            <a:ext cx="213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为暗纹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sp>
        <p:nvSpPr>
          <p:cNvPr id="84" name="Line 35"/>
          <p:cNvSpPr>
            <a:spLocks noChangeShapeType="1"/>
          </p:cNvSpPr>
          <p:nvPr/>
        </p:nvSpPr>
        <p:spPr bwMode="auto">
          <a:xfrm>
            <a:off x="3173720" y="2285992"/>
            <a:ext cx="0" cy="619758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356100" y="6338888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0"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34406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691413"/>
              </p:ext>
            </p:extLst>
          </p:nvPr>
        </p:nvGraphicFramePr>
        <p:xfrm>
          <a:off x="4634459" y="3514326"/>
          <a:ext cx="40989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" name="Equation" r:id="rId3" imgW="1549080" imgH="393480" progId="">
                  <p:embed/>
                </p:oleObj>
              </mc:Choice>
              <mc:Fallback>
                <p:oleObj name="Equation" r:id="rId3" imgW="1549080" imgH="39348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459" y="3514326"/>
                        <a:ext cx="4098925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142976" y="142852"/>
            <a:ext cx="7143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200" b="1" dirty="0">
                <a:solidFill>
                  <a:srgbClr val="CC0000"/>
                </a:solidFill>
                <a:latin typeface="宋体" pitchFamily="2" charset="-122"/>
              </a:rPr>
              <a:t>(</a:t>
            </a:r>
            <a:r>
              <a:rPr kumimoji="0" lang="zh-CN" altLang="en-US" sz="3200" b="1" dirty="0">
                <a:solidFill>
                  <a:srgbClr val="CC0000"/>
                </a:solidFill>
              </a:rPr>
              <a:t>2</a:t>
            </a:r>
            <a:r>
              <a:rPr kumimoji="0" lang="zh-CN" altLang="en-US" sz="3200" b="1" dirty="0">
                <a:solidFill>
                  <a:srgbClr val="CC0000"/>
                </a:solidFill>
                <a:latin typeface="宋体" pitchFamily="2" charset="-122"/>
              </a:rPr>
              <a:t>)</a:t>
            </a:r>
            <a:r>
              <a:rPr kumimoji="0" lang="zh-CN" altLang="en-US" sz="3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相邻明纹（暗纹）间的厚度差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85720" y="857232"/>
            <a:ext cx="4038600" cy="5035550"/>
            <a:chOff x="480" y="672"/>
            <a:chExt cx="2544" cy="3172"/>
          </a:xfrm>
        </p:grpSpPr>
        <p:sp>
          <p:nvSpPr>
            <p:cNvPr id="42003" name="Rectangle 8"/>
            <p:cNvSpPr>
              <a:spLocks noChangeArrowheads="1"/>
            </p:cNvSpPr>
            <p:nvPr/>
          </p:nvSpPr>
          <p:spPr bwMode="auto">
            <a:xfrm>
              <a:off x="480" y="672"/>
              <a:ext cx="2544" cy="3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Line 9"/>
            <p:cNvSpPr>
              <a:spLocks noChangeShapeType="1"/>
            </p:cNvSpPr>
            <p:nvPr/>
          </p:nvSpPr>
          <p:spPr bwMode="auto">
            <a:xfrm>
              <a:off x="703" y="2510"/>
              <a:ext cx="1867" cy="0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5" name="Line 10"/>
            <p:cNvSpPr>
              <a:spLocks noChangeShapeType="1"/>
            </p:cNvSpPr>
            <p:nvPr/>
          </p:nvSpPr>
          <p:spPr bwMode="auto">
            <a:xfrm flipV="1">
              <a:off x="703" y="1506"/>
              <a:ext cx="1867" cy="1004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989" name="Object 1027"/>
            <p:cNvGraphicFramePr>
              <a:graphicFrameLocks noChangeAspect="1"/>
            </p:cNvGraphicFramePr>
            <p:nvPr/>
          </p:nvGraphicFramePr>
          <p:xfrm>
            <a:off x="930" y="2337"/>
            <a:ext cx="10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0" name="公式" r:id="rId5" imgW="177480" imgH="241200" progId="Equation.3">
                    <p:embed/>
                  </p:oleObj>
                </mc:Choice>
                <mc:Fallback>
                  <p:oleObj name="公式" r:id="rId5" imgW="177480" imgH="24120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337"/>
                          <a:ext cx="107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6" name="Line 12"/>
            <p:cNvSpPr>
              <a:spLocks noChangeShapeType="1"/>
            </p:cNvSpPr>
            <p:nvPr/>
          </p:nvSpPr>
          <p:spPr bwMode="auto">
            <a:xfrm>
              <a:off x="2570" y="2510"/>
              <a:ext cx="320" cy="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7" name="Line 13"/>
            <p:cNvSpPr>
              <a:spLocks noChangeShapeType="1"/>
            </p:cNvSpPr>
            <p:nvPr/>
          </p:nvSpPr>
          <p:spPr bwMode="auto">
            <a:xfrm>
              <a:off x="2578" y="1524"/>
              <a:ext cx="31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8" name="Line 14"/>
            <p:cNvSpPr>
              <a:spLocks noChangeShapeType="1"/>
            </p:cNvSpPr>
            <p:nvPr/>
          </p:nvSpPr>
          <p:spPr bwMode="auto">
            <a:xfrm>
              <a:off x="703" y="2510"/>
              <a:ext cx="0" cy="3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9" name="Line 15"/>
            <p:cNvSpPr>
              <a:spLocks noChangeShapeType="1"/>
            </p:cNvSpPr>
            <p:nvPr/>
          </p:nvSpPr>
          <p:spPr bwMode="auto">
            <a:xfrm>
              <a:off x="2570" y="2510"/>
              <a:ext cx="0" cy="3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991" name="Object 1029"/>
            <p:cNvGraphicFramePr>
              <a:graphicFrameLocks noChangeAspect="1"/>
            </p:cNvGraphicFramePr>
            <p:nvPr/>
          </p:nvGraphicFramePr>
          <p:xfrm>
            <a:off x="2403" y="1648"/>
            <a:ext cx="35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1" name="Equation" r:id="rId7" imgW="127042" imgH="139714" progId="Equation.3">
                    <p:embed/>
                  </p:oleObj>
                </mc:Choice>
                <mc:Fallback>
                  <p:oleObj name="Equation" r:id="rId7" imgW="127042" imgH="139714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3" y="1648"/>
                          <a:ext cx="353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2" name="Object 1030"/>
            <p:cNvGraphicFramePr>
              <a:graphicFrameLocks noChangeAspect="1"/>
            </p:cNvGraphicFramePr>
            <p:nvPr/>
          </p:nvGraphicFramePr>
          <p:xfrm>
            <a:off x="2616" y="2454"/>
            <a:ext cx="229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2" name="Equation" r:id="rId9" imgW="165202" imgH="228620" progId="Equation.3">
                    <p:embed/>
                  </p:oleObj>
                </mc:Choice>
                <mc:Fallback>
                  <p:oleObj name="Equation" r:id="rId9" imgW="165202" imgH="22862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2454"/>
                          <a:ext cx="229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3" name="Object 1031"/>
            <p:cNvGraphicFramePr>
              <a:graphicFrameLocks noChangeAspect="1"/>
            </p:cNvGraphicFramePr>
            <p:nvPr/>
          </p:nvGraphicFramePr>
          <p:xfrm>
            <a:off x="2190" y="2022"/>
            <a:ext cx="31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3" name="Equation" r:id="rId11" imgW="228600" imgH="177480" progId="">
                    <p:embed/>
                  </p:oleObj>
                </mc:Choice>
                <mc:Fallback>
                  <p:oleObj name="Equation" r:id="rId11" imgW="228600" imgH="177480" progId="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" y="2022"/>
                          <a:ext cx="313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4" name="Object 1032"/>
            <p:cNvGraphicFramePr>
              <a:graphicFrameLocks noChangeAspect="1"/>
            </p:cNvGraphicFramePr>
            <p:nvPr/>
          </p:nvGraphicFramePr>
          <p:xfrm>
            <a:off x="2087" y="956"/>
            <a:ext cx="63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4" name="Equation" r:id="rId13" imgW="431930" imgH="228818" progId="Equation.3">
                    <p:embed/>
                  </p:oleObj>
                </mc:Choice>
                <mc:Fallback>
                  <p:oleObj name="Equation" r:id="rId13" imgW="431930" imgH="228818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7" y="956"/>
                          <a:ext cx="638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2" name="Line 23"/>
            <p:cNvSpPr>
              <a:spLocks noChangeShapeType="1"/>
            </p:cNvSpPr>
            <p:nvPr/>
          </p:nvSpPr>
          <p:spPr bwMode="auto">
            <a:xfrm flipV="1">
              <a:off x="1039" y="1097"/>
              <a:ext cx="0" cy="13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3" name="Line 24"/>
            <p:cNvSpPr>
              <a:spLocks noChangeShapeType="1"/>
            </p:cNvSpPr>
            <p:nvPr/>
          </p:nvSpPr>
          <p:spPr bwMode="auto">
            <a:xfrm flipV="1">
              <a:off x="1358" y="1097"/>
              <a:ext cx="0" cy="1394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4" name="Line 25"/>
            <p:cNvSpPr>
              <a:spLocks noChangeShapeType="1"/>
            </p:cNvSpPr>
            <p:nvPr/>
          </p:nvSpPr>
          <p:spPr bwMode="auto">
            <a:xfrm flipV="1">
              <a:off x="1677" y="1097"/>
              <a:ext cx="0" cy="13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Line 26"/>
            <p:cNvSpPr>
              <a:spLocks noChangeShapeType="1"/>
            </p:cNvSpPr>
            <p:nvPr/>
          </p:nvSpPr>
          <p:spPr bwMode="auto">
            <a:xfrm flipV="1">
              <a:off x="1995" y="1097"/>
              <a:ext cx="0" cy="1394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6" name="Line 27"/>
            <p:cNvSpPr>
              <a:spLocks noChangeShapeType="1"/>
            </p:cNvSpPr>
            <p:nvPr/>
          </p:nvSpPr>
          <p:spPr bwMode="auto">
            <a:xfrm>
              <a:off x="1039" y="1389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7" name="Line 28"/>
            <p:cNvSpPr>
              <a:spLocks noChangeShapeType="1"/>
            </p:cNvSpPr>
            <p:nvPr/>
          </p:nvSpPr>
          <p:spPr bwMode="auto">
            <a:xfrm>
              <a:off x="1995" y="1389"/>
              <a:ext cx="0" cy="39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 type="triangle" w="sm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8" name="Line 29"/>
            <p:cNvSpPr>
              <a:spLocks noChangeShapeType="1"/>
            </p:cNvSpPr>
            <p:nvPr/>
          </p:nvSpPr>
          <p:spPr bwMode="auto">
            <a:xfrm>
              <a:off x="1677" y="1389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9" name="Line 30"/>
            <p:cNvSpPr>
              <a:spLocks noChangeShapeType="1"/>
            </p:cNvSpPr>
            <p:nvPr/>
          </p:nvSpPr>
          <p:spPr bwMode="auto">
            <a:xfrm>
              <a:off x="1358" y="1389"/>
              <a:ext cx="0" cy="39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 type="triangle" w="sm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0" name="Line 31"/>
            <p:cNvSpPr>
              <a:spLocks noChangeShapeType="1"/>
            </p:cNvSpPr>
            <p:nvPr/>
          </p:nvSpPr>
          <p:spPr bwMode="auto">
            <a:xfrm flipV="1">
              <a:off x="720" y="1097"/>
              <a:ext cx="0" cy="1394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1" name="Line 32"/>
            <p:cNvSpPr>
              <a:spLocks noChangeShapeType="1"/>
            </p:cNvSpPr>
            <p:nvPr/>
          </p:nvSpPr>
          <p:spPr bwMode="auto">
            <a:xfrm>
              <a:off x="720" y="1389"/>
              <a:ext cx="0" cy="39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prstDash val="dash"/>
              <a:round/>
              <a:headEnd type="triangle" w="sm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699" y="2778"/>
              <a:ext cx="1971" cy="294"/>
              <a:chOff x="768" y="1968"/>
              <a:chExt cx="2016" cy="384"/>
            </a:xfrm>
          </p:grpSpPr>
          <p:sp>
            <p:nvSpPr>
              <p:cNvPr id="42040" name="Rectangle 34"/>
              <p:cNvSpPr>
                <a:spLocks noChangeArrowheads="1"/>
              </p:cNvSpPr>
              <p:nvPr/>
            </p:nvSpPr>
            <p:spPr bwMode="auto">
              <a:xfrm>
                <a:off x="768" y="1968"/>
                <a:ext cx="672" cy="384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CCCC00"/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41" name="Rectangle 35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672" cy="384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CCCC00"/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42" name="Rectangle 36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672" cy="384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CCCC00"/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43" name="Rectangle 37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672" cy="384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CCCC00"/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1017" y="1043"/>
              <a:ext cx="663" cy="2272"/>
              <a:chOff x="871" y="1008"/>
              <a:chExt cx="713" cy="2304"/>
            </a:xfrm>
          </p:grpSpPr>
          <p:grpSp>
            <p:nvGrpSpPr>
              <p:cNvPr id="5" name="Group 39"/>
              <p:cNvGrpSpPr>
                <a:grpSpLocks/>
              </p:cNvGrpSpPr>
              <p:nvPr/>
            </p:nvGrpSpPr>
            <p:grpSpPr bwMode="auto">
              <a:xfrm>
                <a:off x="871" y="1008"/>
                <a:ext cx="686" cy="292"/>
                <a:chOff x="871" y="960"/>
                <a:chExt cx="686" cy="340"/>
              </a:xfrm>
            </p:grpSpPr>
            <p:sp>
              <p:nvSpPr>
                <p:cNvPr id="42039" name="Line 40"/>
                <p:cNvSpPr>
                  <a:spLocks noChangeShapeType="1"/>
                </p:cNvSpPr>
                <p:nvPr/>
              </p:nvSpPr>
              <p:spPr bwMode="auto">
                <a:xfrm>
                  <a:off x="871" y="1300"/>
                  <a:ext cx="686" cy="0"/>
                </a:xfrm>
                <a:prstGeom prst="line">
                  <a:avLst/>
                </a:prstGeom>
                <a:noFill/>
                <a:ln w="19050">
                  <a:solidFill>
                    <a:srgbClr val="CC00CC"/>
                  </a:solidFill>
                  <a:prstDash val="dash"/>
                  <a:round/>
                  <a:headEnd type="triangle" w="sm" len="lg"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1997" name="Object 1035"/>
                <p:cNvGraphicFramePr>
                  <a:graphicFrameLocks noChangeAspect="1"/>
                </p:cNvGraphicFramePr>
                <p:nvPr/>
              </p:nvGraphicFramePr>
              <p:xfrm>
                <a:off x="1056" y="960"/>
                <a:ext cx="240" cy="29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485" name="公式" r:id="rId15" imgW="165202" imgH="253987" progId="Equation.3">
                        <p:embed/>
                      </p:oleObj>
                    </mc:Choice>
                    <mc:Fallback>
                      <p:oleObj name="公式" r:id="rId15" imgW="165202" imgH="253987" progId="Equation.3">
                        <p:embed/>
                        <p:pic>
                          <p:nvPicPr>
                            <p:cNvPr id="0" name="Object 10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960"/>
                              <a:ext cx="240" cy="29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" name="Group 42"/>
              <p:cNvGrpSpPr>
                <a:grpSpLocks/>
              </p:cNvGrpSpPr>
              <p:nvPr/>
            </p:nvGrpSpPr>
            <p:grpSpPr bwMode="auto">
              <a:xfrm>
                <a:off x="898" y="2928"/>
                <a:ext cx="686" cy="384"/>
                <a:chOff x="898" y="2928"/>
                <a:chExt cx="686" cy="432"/>
              </a:xfrm>
            </p:grpSpPr>
            <p:sp>
              <p:nvSpPr>
                <p:cNvPr id="42038" name="Line 43"/>
                <p:cNvSpPr>
                  <a:spLocks noChangeShapeType="1"/>
                </p:cNvSpPr>
                <p:nvPr/>
              </p:nvSpPr>
              <p:spPr bwMode="auto">
                <a:xfrm>
                  <a:off x="898" y="2928"/>
                  <a:ext cx="686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prstDash val="dash"/>
                  <a:round/>
                  <a:headEnd type="triangle" w="sm" len="lg"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1996" name="Object 1034"/>
                <p:cNvGraphicFramePr>
                  <a:graphicFrameLocks noChangeAspect="1"/>
                </p:cNvGraphicFramePr>
                <p:nvPr/>
              </p:nvGraphicFramePr>
              <p:xfrm>
                <a:off x="1152" y="3072"/>
                <a:ext cx="18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486" name="公式" r:id="rId17" imgW="165202" imgH="253987" progId="Equation.3">
                        <p:embed/>
                      </p:oleObj>
                    </mc:Choice>
                    <mc:Fallback>
                      <p:oleObj name="公式" r:id="rId17" imgW="165202" imgH="253987" progId="Equation.3">
                        <p:embed/>
                        <p:pic>
                          <p:nvPicPr>
                            <p:cNvPr id="0" name="Object 10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52" y="3072"/>
                              <a:ext cx="188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2160" y="1968"/>
              <a:ext cx="795" cy="401"/>
              <a:chOff x="2160" y="1968"/>
              <a:chExt cx="795" cy="401"/>
            </a:xfrm>
          </p:grpSpPr>
          <p:sp>
            <p:nvSpPr>
              <p:cNvPr id="42035" name="Line 46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401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 type="triangle" w="sm" len="lg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995" name="Object 1033"/>
              <p:cNvGraphicFramePr>
                <a:graphicFrameLocks noChangeAspect="1"/>
              </p:cNvGraphicFramePr>
              <p:nvPr/>
            </p:nvGraphicFramePr>
            <p:xfrm>
              <a:off x="2511" y="2022"/>
              <a:ext cx="444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487" name="Equation" r:id="rId18" imgW="469800" imgH="228600" progId="">
                      <p:embed/>
                    </p:oleObj>
                  </mc:Choice>
                  <mc:Fallback>
                    <p:oleObj name="Equation" r:id="rId18" imgW="469800" imgH="228600" progId="">
                      <p:embed/>
                      <p:pic>
                        <p:nvPicPr>
                          <p:cNvPr id="0" name="Object 10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1" y="2022"/>
                            <a:ext cx="444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48"/>
            <p:cNvGrpSpPr>
              <a:grpSpLocks/>
            </p:cNvGrpSpPr>
            <p:nvPr/>
          </p:nvGrpSpPr>
          <p:grpSpPr bwMode="auto">
            <a:xfrm>
              <a:off x="1098" y="1834"/>
              <a:ext cx="1575" cy="497"/>
              <a:chOff x="1098" y="1834"/>
              <a:chExt cx="1575" cy="497"/>
            </a:xfrm>
          </p:grpSpPr>
          <p:sp>
            <p:nvSpPr>
              <p:cNvPr id="42031" name="Line 49"/>
              <p:cNvSpPr>
                <a:spLocks noChangeShapeType="1"/>
              </p:cNvSpPr>
              <p:nvPr/>
            </p:nvSpPr>
            <p:spPr bwMode="auto">
              <a:xfrm flipV="1">
                <a:off x="1098" y="2331"/>
                <a:ext cx="1517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2" name="Line 50"/>
              <p:cNvSpPr>
                <a:spLocks noChangeShapeType="1"/>
              </p:cNvSpPr>
              <p:nvPr/>
            </p:nvSpPr>
            <p:spPr bwMode="auto">
              <a:xfrm>
                <a:off x="1379" y="2154"/>
                <a:ext cx="1183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3" name="Line 51"/>
              <p:cNvSpPr>
                <a:spLocks noChangeShapeType="1"/>
              </p:cNvSpPr>
              <p:nvPr/>
            </p:nvSpPr>
            <p:spPr bwMode="auto">
              <a:xfrm>
                <a:off x="1698" y="1987"/>
                <a:ext cx="95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4" name="Line 52"/>
              <p:cNvSpPr>
                <a:spLocks noChangeShapeType="1"/>
              </p:cNvSpPr>
              <p:nvPr/>
            </p:nvSpPr>
            <p:spPr bwMode="auto">
              <a:xfrm>
                <a:off x="2035" y="1834"/>
                <a:ext cx="63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26" name="Line 53"/>
            <p:cNvSpPr>
              <a:spLocks noChangeShapeType="1"/>
            </p:cNvSpPr>
            <p:nvPr/>
          </p:nvSpPr>
          <p:spPr bwMode="auto">
            <a:xfrm>
              <a:off x="1038" y="2088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7" name="Line 54"/>
            <p:cNvSpPr>
              <a:spLocks noChangeShapeType="1"/>
            </p:cNvSpPr>
            <p:nvPr/>
          </p:nvSpPr>
          <p:spPr bwMode="auto">
            <a:xfrm>
              <a:off x="1994" y="2088"/>
              <a:ext cx="0" cy="39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 type="triangle" w="sm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8" name="Line 55"/>
            <p:cNvSpPr>
              <a:spLocks noChangeShapeType="1"/>
            </p:cNvSpPr>
            <p:nvPr/>
          </p:nvSpPr>
          <p:spPr bwMode="auto">
            <a:xfrm>
              <a:off x="1676" y="2088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9" name="Line 56"/>
            <p:cNvSpPr>
              <a:spLocks noChangeShapeType="1"/>
            </p:cNvSpPr>
            <p:nvPr/>
          </p:nvSpPr>
          <p:spPr bwMode="auto">
            <a:xfrm>
              <a:off x="1357" y="2088"/>
              <a:ext cx="0" cy="3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0" name="Line 57"/>
            <p:cNvSpPr>
              <a:spLocks noChangeShapeType="1"/>
            </p:cNvSpPr>
            <p:nvPr/>
          </p:nvSpPr>
          <p:spPr bwMode="auto">
            <a:xfrm>
              <a:off x="719" y="2088"/>
              <a:ext cx="0" cy="39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 type="triangle" w="sm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54" name="Text Box 58"/>
          <p:cNvSpPr txBox="1">
            <a:spLocks noChangeArrowheads="1"/>
          </p:cNvSpPr>
          <p:nvPr/>
        </p:nvSpPr>
        <p:spPr bwMode="auto">
          <a:xfrm>
            <a:off x="428596" y="5357826"/>
            <a:ext cx="4038600" cy="5286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劈尖干涉</a:t>
            </a:r>
          </a:p>
        </p:txBody>
      </p:sp>
      <p:sp>
        <p:nvSpPr>
          <p:cNvPr id="66" name="Rectangle 10"/>
          <p:cNvSpPr>
            <a:spLocks noChangeArrowheads="1"/>
          </p:cNvSpPr>
          <p:nvPr/>
        </p:nvSpPr>
        <p:spPr bwMode="auto">
          <a:xfrm>
            <a:off x="4550652" y="4887122"/>
            <a:ext cx="450059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相邻明纹（或暗纹）所对应的薄膜厚度之差相同</a:t>
            </a:r>
            <a:r>
              <a:rPr kumimoji="1" lang="en-US" altLang="zh-CN" sz="28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.</a:t>
            </a:r>
            <a:endParaRPr kumimoji="1" lang="zh-CN" altLang="en-US" sz="2800" b="1" dirty="0">
              <a:solidFill>
                <a:srgbClr val="CC0000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405BEF-457A-4006-A17B-DF85A857D926}"/>
              </a:ext>
            </a:extLst>
          </p:cNvPr>
          <p:cNvGrpSpPr/>
          <p:nvPr/>
        </p:nvGrpSpPr>
        <p:grpSpPr>
          <a:xfrm>
            <a:off x="4704889" y="727627"/>
            <a:ext cx="4294270" cy="2770189"/>
            <a:chOff x="4310160" y="569100"/>
            <a:chExt cx="4294270" cy="2770189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62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34718086"/>
                    </p:ext>
                  </p:extLst>
                </p:nvPr>
              </p:nvGraphicFramePr>
              <p:xfrm>
                <a:off x="5968183" y="678947"/>
                <a:ext cx="263077" cy="48788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4488" r:id="rId20" imgW="127042" imgH="177732" progId="Equation.3">
                        <p:embed/>
                      </p:oleObj>
                    </mc:Choice>
                    <mc:Fallback>
                      <p:oleObj r:id="rId20" imgW="127042" imgH="177732" progId="Equation.3">
                        <p:embed/>
                        <p:pic>
                          <p:nvPicPr>
                            <p:cNvPr id="0" name="Picture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68183" y="678947"/>
                              <a:ext cx="263077" cy="48788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62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34718086"/>
                    </p:ext>
                  </p:extLst>
                </p:nvPr>
              </p:nvGraphicFramePr>
              <p:xfrm>
                <a:off x="5968183" y="678947"/>
                <a:ext cx="263077" cy="48788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4488" r:id="rId20" imgW="127042" imgH="177732" progId="Equation.3">
                        <p:embed/>
                      </p:oleObj>
                    </mc:Choice>
                    <mc:Fallback>
                      <p:oleObj r:id="rId20" imgW="127042" imgH="177732" progId="Equation.3">
                        <p:embed/>
                        <p:pic>
                          <p:nvPicPr>
                            <p:cNvPr id="0" name="Picture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68183" y="678947"/>
                              <a:ext cx="263077" cy="48788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63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03954211"/>
                    </p:ext>
                  </p:extLst>
                </p:nvPr>
              </p:nvGraphicFramePr>
              <p:xfrm>
                <a:off x="6648723" y="2719517"/>
                <a:ext cx="464815" cy="45055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4489" r:id="rId22" imgW="266670" imgH="228620" progId="Equation.3">
                        <p:embed/>
                      </p:oleObj>
                    </mc:Choice>
                    <mc:Fallback>
                      <p:oleObj r:id="rId22" imgW="266670" imgH="228620" progId="Equation.3">
                        <p:embed/>
                        <p:pic>
                          <p:nvPicPr>
                            <p:cNvPr id="0" name="Picture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648723" y="2719517"/>
                              <a:ext cx="464815" cy="450555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63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03954211"/>
                    </p:ext>
                  </p:extLst>
                </p:nvPr>
              </p:nvGraphicFramePr>
              <p:xfrm>
                <a:off x="6648723" y="2719517"/>
                <a:ext cx="464815" cy="45055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4489" r:id="rId22" imgW="266670" imgH="228620" progId="Equation.3">
                        <p:embed/>
                      </p:oleObj>
                    </mc:Choice>
                    <mc:Fallback>
                      <p:oleObj r:id="rId22" imgW="266670" imgH="228620" progId="Equation.3">
                        <p:embed/>
                        <p:pic>
                          <p:nvPicPr>
                            <p:cNvPr id="0" name="Picture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648723" y="2719517"/>
                              <a:ext cx="464815" cy="450555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64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44442186"/>
                    </p:ext>
                  </p:extLst>
                </p:nvPr>
              </p:nvGraphicFramePr>
              <p:xfrm>
                <a:off x="6119234" y="2716507"/>
                <a:ext cx="333233" cy="48315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4490" r:id="rId24" imgW="177809" imgH="228521" progId="Equation.3">
                        <p:embed/>
                      </p:oleObj>
                    </mc:Choice>
                    <mc:Fallback>
                      <p:oleObj r:id="rId24" imgW="177809" imgH="228521" progId="Equation.3">
                        <p:embed/>
                        <p:pic>
                          <p:nvPicPr>
                            <p:cNvPr id="0" name="Picture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19234" y="2716507"/>
                              <a:ext cx="333233" cy="483157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64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44442186"/>
                    </p:ext>
                  </p:extLst>
                </p:nvPr>
              </p:nvGraphicFramePr>
              <p:xfrm>
                <a:off x="6119234" y="2716507"/>
                <a:ext cx="333233" cy="48315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4490" r:id="rId24" imgW="177809" imgH="228521" progId="Equation.3">
                        <p:embed/>
                      </p:oleObj>
                    </mc:Choice>
                    <mc:Fallback>
                      <p:oleObj r:id="rId24" imgW="177809" imgH="228521" progId="Equation.3">
                        <p:embed/>
                        <p:pic>
                          <p:nvPicPr>
                            <p:cNvPr id="0" name="Picture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19234" y="2716507"/>
                              <a:ext cx="333233" cy="483157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Object 9"/>
                <p:cNvSpPr txBox="1"/>
                <p:nvPr/>
              </p:nvSpPr>
              <p:spPr bwMode="auto">
                <a:xfrm>
                  <a:off x="7890055" y="1981531"/>
                  <a:ext cx="714375" cy="63182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65" name="Object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90055" y="1981531"/>
                  <a:ext cx="714375" cy="63182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 Box 94">
              <a:extLst>
                <a:ext uri="{FF2B5EF4-FFF2-40B4-BE49-F238E27FC236}">
                  <a16:creationId xmlns:a16="http://schemas.microsoft.com/office/drawing/2014/main" id="{06C3481A-90FE-47DB-AC7C-374427256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75078">
              <a:off x="6946433" y="1890887"/>
              <a:ext cx="334211" cy="488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k</a:t>
              </a:r>
              <a:endParaRPr lang="el-GR" altLang="zh-CN" b="1" i="1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EF97AD5-5839-422E-BE4E-DBEFCA2E20AE}"/>
                </a:ext>
              </a:extLst>
            </p:cNvPr>
            <p:cNvGrpSpPr/>
            <p:nvPr/>
          </p:nvGrpSpPr>
          <p:grpSpPr>
            <a:xfrm>
              <a:off x="4578695" y="1003529"/>
              <a:ext cx="2805736" cy="1844450"/>
              <a:chOff x="92222" y="1055370"/>
              <a:chExt cx="2845124" cy="1844450"/>
            </a:xfrm>
          </p:grpSpPr>
          <p:sp>
            <p:nvSpPr>
              <p:cNvPr id="10" name="AutoShape 76">
                <a:extLst>
                  <a:ext uri="{FF2B5EF4-FFF2-40B4-BE49-F238E27FC236}">
                    <a16:creationId xmlns:a16="http://schemas.microsoft.com/office/drawing/2014/main" id="{906D3448-F988-462A-B51D-D7435477F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599319">
                <a:off x="-274482" y="1940303"/>
                <a:ext cx="1326221" cy="592814"/>
              </a:xfrm>
              <a:prstGeom prst="parallelogram">
                <a:avLst>
                  <a:gd name="adj" fmla="val 30974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50000">
                    <a:srgbClr val="FFB953"/>
                  </a:gs>
                  <a:gs pos="100000">
                    <a:srgbClr val="000000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AutoShape 76">
                <a:extLst>
                  <a:ext uri="{FF2B5EF4-FFF2-40B4-BE49-F238E27FC236}">
                    <a16:creationId xmlns:a16="http://schemas.microsoft.com/office/drawing/2014/main" id="{E1BD6F08-B286-468D-AEBD-DF31E5823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599319">
                <a:off x="821840" y="1754364"/>
                <a:ext cx="1263351" cy="461297"/>
              </a:xfrm>
              <a:prstGeom prst="parallelogram">
                <a:avLst>
                  <a:gd name="adj" fmla="val 30974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50000">
                    <a:srgbClr val="FFB953"/>
                  </a:gs>
                  <a:gs pos="100000">
                    <a:srgbClr val="000000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AutoShape 76">
                <a:extLst>
                  <a:ext uri="{FF2B5EF4-FFF2-40B4-BE49-F238E27FC236}">
                    <a16:creationId xmlns:a16="http://schemas.microsoft.com/office/drawing/2014/main" id="{D69944EA-CC48-4140-BF28-510352066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599319">
                <a:off x="304437" y="1844471"/>
                <a:ext cx="1303104" cy="523850"/>
              </a:xfrm>
              <a:prstGeom prst="parallelogram">
                <a:avLst>
                  <a:gd name="adj" fmla="val 30974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50000">
                    <a:srgbClr val="FFB953"/>
                  </a:gs>
                  <a:gs pos="100000">
                    <a:srgbClr val="000000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utoShape 76">
                <a:extLst>
                  <a:ext uri="{FF2B5EF4-FFF2-40B4-BE49-F238E27FC236}">
                    <a16:creationId xmlns:a16="http://schemas.microsoft.com/office/drawing/2014/main" id="{11BB0B84-52EC-4751-B106-785F365EB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599319">
                <a:off x="1286599" y="1654261"/>
                <a:ext cx="1262515" cy="447841"/>
              </a:xfrm>
              <a:prstGeom prst="parallelogram">
                <a:avLst>
                  <a:gd name="adj" fmla="val 30974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50000">
                    <a:srgbClr val="FFB953"/>
                  </a:gs>
                  <a:gs pos="100000">
                    <a:srgbClr val="000000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utoShape 76">
                <a:extLst>
                  <a:ext uri="{FF2B5EF4-FFF2-40B4-BE49-F238E27FC236}">
                    <a16:creationId xmlns:a16="http://schemas.microsoft.com/office/drawing/2014/main" id="{C5A1CAEB-C639-4610-8170-C1B190869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599319">
                <a:off x="1753237" y="1522471"/>
                <a:ext cx="1255055" cy="471624"/>
              </a:xfrm>
              <a:prstGeom prst="parallelogram">
                <a:avLst>
                  <a:gd name="adj" fmla="val 30974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50000">
                    <a:srgbClr val="FFB953"/>
                  </a:gs>
                  <a:gs pos="100000">
                    <a:srgbClr val="000000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utoShape 76">
                <a:extLst>
                  <a:ext uri="{FF2B5EF4-FFF2-40B4-BE49-F238E27FC236}">
                    <a16:creationId xmlns:a16="http://schemas.microsoft.com/office/drawing/2014/main" id="{50C103FF-6247-4F2A-884C-4EA83FC16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599319">
                <a:off x="2174976" y="1502487"/>
                <a:ext cx="1209487" cy="315253"/>
              </a:xfrm>
              <a:prstGeom prst="parallelogram">
                <a:avLst>
                  <a:gd name="adj" fmla="val 30974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50000">
                    <a:srgbClr val="FFB953"/>
                  </a:gs>
                  <a:gs pos="100000">
                    <a:srgbClr val="000000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59">
              <a:extLst>
                <a:ext uri="{FF2B5EF4-FFF2-40B4-BE49-F238E27FC236}">
                  <a16:creationId xmlns:a16="http://schemas.microsoft.com/office/drawing/2014/main" id="{F14430BB-4C9C-466B-B4C7-2E3D817FC76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10160" y="569100"/>
              <a:ext cx="3684589" cy="2770189"/>
              <a:chOff x="2768" y="316"/>
              <a:chExt cx="2321" cy="1745"/>
            </a:xfrm>
          </p:grpSpPr>
          <p:sp>
            <p:nvSpPr>
              <p:cNvPr id="25" name="Freeform 60">
                <a:extLst>
                  <a:ext uri="{FF2B5EF4-FFF2-40B4-BE49-F238E27FC236}">
                    <a16:creationId xmlns:a16="http://schemas.microsoft.com/office/drawing/2014/main" id="{058BBCC6-24F7-4167-966C-B6DE63C57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7" y="667"/>
                <a:ext cx="372" cy="631"/>
              </a:xfrm>
              <a:custGeom>
                <a:avLst/>
                <a:gdLst>
                  <a:gd name="T0" fmla="*/ 17 w 372"/>
                  <a:gd name="T1" fmla="*/ 0 h 631"/>
                  <a:gd name="T2" fmla="*/ 0 w 372"/>
                  <a:gd name="T3" fmla="*/ 13 h 631"/>
                  <a:gd name="T4" fmla="*/ 355 w 372"/>
                  <a:gd name="T5" fmla="*/ 631 h 631"/>
                  <a:gd name="T6" fmla="*/ 372 w 372"/>
                  <a:gd name="T7" fmla="*/ 618 h 631"/>
                  <a:gd name="T8" fmla="*/ 17 w 372"/>
                  <a:gd name="T9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631">
                    <a:moveTo>
                      <a:pt x="17" y="0"/>
                    </a:moveTo>
                    <a:lnTo>
                      <a:pt x="0" y="13"/>
                    </a:lnTo>
                    <a:lnTo>
                      <a:pt x="355" y="631"/>
                    </a:lnTo>
                    <a:lnTo>
                      <a:pt x="372" y="61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61">
                <a:extLst>
                  <a:ext uri="{FF2B5EF4-FFF2-40B4-BE49-F238E27FC236}">
                    <a16:creationId xmlns:a16="http://schemas.microsoft.com/office/drawing/2014/main" id="{57E7D965-0756-45C9-B9D4-5EDFE71E7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" y="1048"/>
                <a:ext cx="372" cy="632"/>
              </a:xfrm>
              <a:custGeom>
                <a:avLst/>
                <a:gdLst>
                  <a:gd name="T0" fmla="*/ 17 w 372"/>
                  <a:gd name="T1" fmla="*/ 0 h 632"/>
                  <a:gd name="T2" fmla="*/ 0 w 372"/>
                  <a:gd name="T3" fmla="*/ 13 h 632"/>
                  <a:gd name="T4" fmla="*/ 355 w 372"/>
                  <a:gd name="T5" fmla="*/ 632 h 632"/>
                  <a:gd name="T6" fmla="*/ 372 w 372"/>
                  <a:gd name="T7" fmla="*/ 619 h 632"/>
                  <a:gd name="T8" fmla="*/ 17 w 372"/>
                  <a:gd name="T9" fmla="*/ 0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632">
                    <a:moveTo>
                      <a:pt x="17" y="0"/>
                    </a:moveTo>
                    <a:lnTo>
                      <a:pt x="0" y="13"/>
                    </a:lnTo>
                    <a:lnTo>
                      <a:pt x="355" y="632"/>
                    </a:lnTo>
                    <a:lnTo>
                      <a:pt x="372" y="6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62">
                <a:extLst>
                  <a:ext uri="{FF2B5EF4-FFF2-40B4-BE49-F238E27FC236}">
                    <a16:creationId xmlns:a16="http://schemas.microsoft.com/office/drawing/2014/main" id="{67B67144-FE1C-4AB2-8222-B46BB9987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4" y="1264"/>
                <a:ext cx="1771" cy="420"/>
              </a:xfrm>
              <a:custGeom>
                <a:avLst/>
                <a:gdLst>
                  <a:gd name="T0" fmla="*/ 0 w 1771"/>
                  <a:gd name="T1" fmla="*/ 398 h 420"/>
                  <a:gd name="T2" fmla="*/ 4 w 1771"/>
                  <a:gd name="T3" fmla="*/ 420 h 420"/>
                  <a:gd name="T4" fmla="*/ 1771 w 1771"/>
                  <a:gd name="T5" fmla="*/ 22 h 420"/>
                  <a:gd name="T6" fmla="*/ 1767 w 1771"/>
                  <a:gd name="T7" fmla="*/ 0 h 420"/>
                  <a:gd name="T8" fmla="*/ 0 w 1771"/>
                  <a:gd name="T9" fmla="*/ 398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1" h="420">
                    <a:moveTo>
                      <a:pt x="0" y="398"/>
                    </a:moveTo>
                    <a:lnTo>
                      <a:pt x="4" y="420"/>
                    </a:lnTo>
                    <a:lnTo>
                      <a:pt x="1771" y="22"/>
                    </a:lnTo>
                    <a:lnTo>
                      <a:pt x="1767" y="0"/>
                    </a:lnTo>
                    <a:lnTo>
                      <a:pt x="0" y="3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63">
                <a:extLst>
                  <a:ext uri="{FF2B5EF4-FFF2-40B4-BE49-F238E27FC236}">
                    <a16:creationId xmlns:a16="http://schemas.microsoft.com/office/drawing/2014/main" id="{978C09C7-D435-404B-9A17-CB6659788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" y="649"/>
                <a:ext cx="1752" cy="419"/>
              </a:xfrm>
              <a:custGeom>
                <a:avLst/>
                <a:gdLst>
                  <a:gd name="T0" fmla="*/ 0 w 1752"/>
                  <a:gd name="T1" fmla="*/ 397 h 419"/>
                  <a:gd name="T2" fmla="*/ 4 w 1752"/>
                  <a:gd name="T3" fmla="*/ 419 h 419"/>
                  <a:gd name="T4" fmla="*/ 1752 w 1752"/>
                  <a:gd name="T5" fmla="*/ 22 h 419"/>
                  <a:gd name="T6" fmla="*/ 1748 w 1752"/>
                  <a:gd name="T7" fmla="*/ 0 h 419"/>
                  <a:gd name="T8" fmla="*/ 0 w 1752"/>
                  <a:gd name="T9" fmla="*/ 397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2" h="419">
                    <a:moveTo>
                      <a:pt x="0" y="397"/>
                    </a:moveTo>
                    <a:lnTo>
                      <a:pt x="4" y="419"/>
                    </a:lnTo>
                    <a:lnTo>
                      <a:pt x="1752" y="22"/>
                    </a:lnTo>
                    <a:lnTo>
                      <a:pt x="1748" y="0"/>
                    </a:lnTo>
                    <a:lnTo>
                      <a:pt x="0" y="39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Rectangle 79">
                <a:extLst>
                  <a:ext uri="{FF2B5EF4-FFF2-40B4-BE49-F238E27FC236}">
                    <a16:creationId xmlns:a16="http://schemas.microsoft.com/office/drawing/2014/main" id="{15458E76-2826-4252-82F5-94A34B710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5" y="316"/>
                <a:ext cx="270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Rectangle 80">
                <a:extLst>
                  <a:ext uri="{FF2B5EF4-FFF2-40B4-BE49-F238E27FC236}">
                    <a16:creationId xmlns:a16="http://schemas.microsoft.com/office/drawing/2014/main" id="{92708A3A-017F-4427-A47E-49176EA14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9" y="1683"/>
                <a:ext cx="14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000" b="1" i="1" u="none" strike="noStrike" cap="none" normalizeH="0" baseline="0" dirty="0">
                    <a:ln>
                      <a:noFill/>
                    </a:ln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Line 83">
                <a:extLst>
                  <a:ext uri="{FF2B5EF4-FFF2-40B4-BE49-F238E27FC236}">
                    <a16:creationId xmlns:a16="http://schemas.microsoft.com/office/drawing/2014/main" id="{FEAC427E-8330-4271-892C-A88E5B52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6" y="1344"/>
                <a:ext cx="523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Line 84">
                <a:extLst>
                  <a:ext uri="{FF2B5EF4-FFF2-40B4-BE49-F238E27FC236}">
                    <a16:creationId xmlns:a16="http://schemas.microsoft.com/office/drawing/2014/main" id="{5D570CDC-E8B4-4A18-8784-51C278C92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0" y="1423"/>
                <a:ext cx="779" cy="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7" name="Group 87">
                <a:extLst>
                  <a:ext uri="{FF2B5EF4-FFF2-40B4-BE49-F238E27FC236}">
                    <a16:creationId xmlns:a16="http://schemas.microsoft.com/office/drawing/2014/main" id="{3C7E7469-8251-4AB6-9033-5E1F99B1D2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7" y="1102"/>
                <a:ext cx="82" cy="223"/>
                <a:chOff x="4967" y="1102"/>
                <a:chExt cx="82" cy="223"/>
              </a:xfrm>
            </p:grpSpPr>
            <p:sp>
              <p:nvSpPr>
                <p:cNvPr id="344123" name="Line 85">
                  <a:extLst>
                    <a:ext uri="{FF2B5EF4-FFF2-40B4-BE49-F238E27FC236}">
                      <a16:creationId xmlns:a16="http://schemas.microsoft.com/office/drawing/2014/main" id="{4ECA275D-E743-4FD6-9481-6756D1B49A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07" y="1102"/>
                  <a:ext cx="0" cy="16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124" name="Freeform 86">
                  <a:extLst>
                    <a:ext uri="{FF2B5EF4-FFF2-40B4-BE49-F238E27FC236}">
                      <a16:creationId xmlns:a16="http://schemas.microsoft.com/office/drawing/2014/main" id="{2D63C939-042B-49A0-8416-5A393D5663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7" y="1264"/>
                  <a:ext cx="82" cy="61"/>
                </a:xfrm>
                <a:custGeom>
                  <a:avLst/>
                  <a:gdLst>
                    <a:gd name="T0" fmla="*/ 0 w 82"/>
                    <a:gd name="T1" fmla="*/ 0 h 61"/>
                    <a:gd name="T2" fmla="*/ 40 w 82"/>
                    <a:gd name="T3" fmla="*/ 61 h 61"/>
                    <a:gd name="T4" fmla="*/ 82 w 82"/>
                    <a:gd name="T5" fmla="*/ 0 h 61"/>
                    <a:gd name="T6" fmla="*/ 0 w 82"/>
                    <a:gd name="T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2" h="61">
                      <a:moveTo>
                        <a:pt x="0" y="0"/>
                      </a:moveTo>
                      <a:lnTo>
                        <a:pt x="40" y="61"/>
                      </a:lnTo>
                      <a:lnTo>
                        <a:pt x="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Group 90">
                <a:extLst>
                  <a:ext uri="{FF2B5EF4-FFF2-40B4-BE49-F238E27FC236}">
                    <a16:creationId xmlns:a16="http://schemas.microsoft.com/office/drawing/2014/main" id="{E30CCC59-9EF6-4D21-9BC0-B15FD8EC5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7" y="1446"/>
                <a:ext cx="82" cy="222"/>
                <a:chOff x="4967" y="1446"/>
                <a:chExt cx="82" cy="222"/>
              </a:xfrm>
            </p:grpSpPr>
            <p:sp>
              <p:nvSpPr>
                <p:cNvPr id="344121" name="Line 88">
                  <a:extLst>
                    <a:ext uri="{FF2B5EF4-FFF2-40B4-BE49-F238E27FC236}">
                      <a16:creationId xmlns:a16="http://schemas.microsoft.com/office/drawing/2014/main" id="{A82C72B4-1900-462F-9E61-25259E30AD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7" y="1502"/>
                  <a:ext cx="0" cy="1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122" name="Freeform 89">
                  <a:extLst>
                    <a:ext uri="{FF2B5EF4-FFF2-40B4-BE49-F238E27FC236}">
                      <a16:creationId xmlns:a16="http://schemas.microsoft.com/office/drawing/2014/main" id="{F4F52CBF-CE25-4B90-8EFA-8603437C20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7" y="1446"/>
                  <a:ext cx="82" cy="61"/>
                </a:xfrm>
                <a:custGeom>
                  <a:avLst/>
                  <a:gdLst>
                    <a:gd name="T0" fmla="*/ 82 w 82"/>
                    <a:gd name="T1" fmla="*/ 61 h 61"/>
                    <a:gd name="T2" fmla="*/ 40 w 82"/>
                    <a:gd name="T3" fmla="*/ 0 h 61"/>
                    <a:gd name="T4" fmla="*/ 0 w 82"/>
                    <a:gd name="T5" fmla="*/ 61 h 61"/>
                    <a:gd name="T6" fmla="*/ 82 w 82"/>
                    <a:gd name="T7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2" h="61">
                      <a:moveTo>
                        <a:pt x="82" y="61"/>
                      </a:moveTo>
                      <a:lnTo>
                        <a:pt x="40" y="0"/>
                      </a:lnTo>
                      <a:lnTo>
                        <a:pt x="0" y="61"/>
                      </a:lnTo>
                      <a:lnTo>
                        <a:pt x="82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0" name="Rectangle 92">
                <a:extLst>
                  <a:ext uri="{FF2B5EF4-FFF2-40B4-BE49-F238E27FC236}">
                    <a16:creationId xmlns:a16="http://schemas.microsoft.com/office/drawing/2014/main" id="{1AF2A4FA-15B6-4A32-8FB1-EB795C265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6" y="1695"/>
                <a:ext cx="214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Rectangle 95">
                <a:extLst>
                  <a:ext uri="{FF2B5EF4-FFF2-40B4-BE49-F238E27FC236}">
                    <a16:creationId xmlns:a16="http://schemas.microsoft.com/office/drawing/2014/main" id="{DDBC31C4-25A9-45FC-BCBA-14E37A07E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1684"/>
                <a:ext cx="450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Rectangle 99">
                <a:extLst>
                  <a:ext uri="{FF2B5EF4-FFF2-40B4-BE49-F238E27FC236}">
                    <a16:creationId xmlns:a16="http://schemas.microsoft.com/office/drawing/2014/main" id="{C036433B-E5B3-4BBE-9D31-A2F7AEEEA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671"/>
                <a:ext cx="453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Rectangle 100">
                <a:extLst>
                  <a:ext uri="{FF2B5EF4-FFF2-40B4-BE49-F238E27FC236}">
                    <a16:creationId xmlns:a16="http://schemas.microsoft.com/office/drawing/2014/main" id="{5CFA7F09-A0FB-4DD6-8E8C-7090CC295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2" y="777"/>
                <a:ext cx="29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b="1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明纹</a:t>
                </a:r>
                <a:endParaRPr kumimoji="0" lang="zh-CN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101">
                <a:extLst>
                  <a:ext uri="{FF2B5EF4-FFF2-40B4-BE49-F238E27FC236}">
                    <a16:creationId xmlns:a16="http://schemas.microsoft.com/office/drawing/2014/main" id="{CC694AEF-7CF9-42C0-9336-BD07EF3A1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29"/>
                <a:ext cx="450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065" name="Rectangle 102">
                <a:extLst>
                  <a:ext uri="{FF2B5EF4-FFF2-40B4-BE49-F238E27FC236}">
                    <a16:creationId xmlns:a16="http://schemas.microsoft.com/office/drawing/2014/main" id="{A66BBC79-30BC-4247-9653-DF0DEDEFE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702"/>
                <a:ext cx="29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b="1" i="0" u="none" strike="noStrike" cap="none" normalizeH="0" baseline="0" dirty="0">
                    <a:ln>
                      <a:noFill/>
                    </a:ln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暗纹</a:t>
                </a:r>
                <a:endParaRPr kumimoji="0" lang="zh-CN" altLang="zh-CN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067" name="Line 104">
                <a:extLst>
                  <a:ext uri="{FF2B5EF4-FFF2-40B4-BE49-F238E27FC236}">
                    <a16:creationId xmlns:a16="http://schemas.microsoft.com/office/drawing/2014/main" id="{2EF1B8EC-B313-4165-BF54-E5BFACDE5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9" y="1515"/>
                <a:ext cx="247" cy="2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070" name="Freeform 109">
                <a:extLst>
                  <a:ext uri="{FF2B5EF4-FFF2-40B4-BE49-F238E27FC236}">
                    <a16:creationId xmlns:a16="http://schemas.microsoft.com/office/drawing/2014/main" id="{9116AF73-3B98-407E-B961-566E11472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7" y="667"/>
                <a:ext cx="372" cy="631"/>
              </a:xfrm>
              <a:custGeom>
                <a:avLst/>
                <a:gdLst>
                  <a:gd name="T0" fmla="*/ 17 w 372"/>
                  <a:gd name="T1" fmla="*/ 0 h 631"/>
                  <a:gd name="T2" fmla="*/ 0 w 372"/>
                  <a:gd name="T3" fmla="*/ 13 h 631"/>
                  <a:gd name="T4" fmla="*/ 355 w 372"/>
                  <a:gd name="T5" fmla="*/ 631 h 631"/>
                  <a:gd name="T6" fmla="*/ 372 w 372"/>
                  <a:gd name="T7" fmla="*/ 618 h 631"/>
                  <a:gd name="T8" fmla="*/ 17 w 372"/>
                  <a:gd name="T9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631">
                    <a:moveTo>
                      <a:pt x="17" y="0"/>
                    </a:moveTo>
                    <a:lnTo>
                      <a:pt x="0" y="13"/>
                    </a:lnTo>
                    <a:lnTo>
                      <a:pt x="355" y="631"/>
                    </a:lnTo>
                    <a:lnTo>
                      <a:pt x="372" y="61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071" name="Freeform 110">
                <a:extLst>
                  <a:ext uri="{FF2B5EF4-FFF2-40B4-BE49-F238E27FC236}">
                    <a16:creationId xmlns:a16="http://schemas.microsoft.com/office/drawing/2014/main" id="{29C7111D-F18F-4C6D-A725-6BDEC4E84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" y="1048"/>
                <a:ext cx="372" cy="632"/>
              </a:xfrm>
              <a:custGeom>
                <a:avLst/>
                <a:gdLst>
                  <a:gd name="T0" fmla="*/ 17 w 372"/>
                  <a:gd name="T1" fmla="*/ 0 h 632"/>
                  <a:gd name="T2" fmla="*/ 0 w 372"/>
                  <a:gd name="T3" fmla="*/ 13 h 632"/>
                  <a:gd name="T4" fmla="*/ 355 w 372"/>
                  <a:gd name="T5" fmla="*/ 632 h 632"/>
                  <a:gd name="T6" fmla="*/ 372 w 372"/>
                  <a:gd name="T7" fmla="*/ 619 h 632"/>
                  <a:gd name="T8" fmla="*/ 17 w 372"/>
                  <a:gd name="T9" fmla="*/ 0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632">
                    <a:moveTo>
                      <a:pt x="17" y="0"/>
                    </a:moveTo>
                    <a:lnTo>
                      <a:pt x="0" y="13"/>
                    </a:lnTo>
                    <a:lnTo>
                      <a:pt x="355" y="632"/>
                    </a:lnTo>
                    <a:lnTo>
                      <a:pt x="372" y="6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072" name="Freeform 111">
                <a:extLst>
                  <a:ext uri="{FF2B5EF4-FFF2-40B4-BE49-F238E27FC236}">
                    <a16:creationId xmlns:a16="http://schemas.microsoft.com/office/drawing/2014/main" id="{730C7F6F-2513-4F73-8478-8A338C6FB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4" y="1264"/>
                <a:ext cx="1771" cy="420"/>
              </a:xfrm>
              <a:custGeom>
                <a:avLst/>
                <a:gdLst>
                  <a:gd name="T0" fmla="*/ 0 w 1771"/>
                  <a:gd name="T1" fmla="*/ 398 h 420"/>
                  <a:gd name="T2" fmla="*/ 4 w 1771"/>
                  <a:gd name="T3" fmla="*/ 420 h 420"/>
                  <a:gd name="T4" fmla="*/ 1771 w 1771"/>
                  <a:gd name="T5" fmla="*/ 22 h 420"/>
                  <a:gd name="T6" fmla="*/ 1767 w 1771"/>
                  <a:gd name="T7" fmla="*/ 0 h 420"/>
                  <a:gd name="T8" fmla="*/ 0 w 1771"/>
                  <a:gd name="T9" fmla="*/ 398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1" h="420">
                    <a:moveTo>
                      <a:pt x="0" y="398"/>
                    </a:moveTo>
                    <a:lnTo>
                      <a:pt x="4" y="420"/>
                    </a:lnTo>
                    <a:lnTo>
                      <a:pt x="1771" y="22"/>
                    </a:lnTo>
                    <a:lnTo>
                      <a:pt x="1767" y="0"/>
                    </a:lnTo>
                    <a:lnTo>
                      <a:pt x="0" y="3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082" name="Freeform 121">
                <a:extLst>
                  <a:ext uri="{FF2B5EF4-FFF2-40B4-BE49-F238E27FC236}">
                    <a16:creationId xmlns:a16="http://schemas.microsoft.com/office/drawing/2014/main" id="{EDCD4ADB-CA47-4E28-BDF6-533230889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" y="1580"/>
                <a:ext cx="63" cy="100"/>
              </a:xfrm>
              <a:custGeom>
                <a:avLst/>
                <a:gdLst>
                  <a:gd name="T0" fmla="*/ 0 w 56"/>
                  <a:gd name="T1" fmla="*/ 0 h 157"/>
                  <a:gd name="T2" fmla="*/ 0 w 56"/>
                  <a:gd name="T3" fmla="*/ 18 h 157"/>
                  <a:gd name="T4" fmla="*/ 5 w 56"/>
                  <a:gd name="T5" fmla="*/ 19 h 157"/>
                  <a:gd name="T6" fmla="*/ 5 w 56"/>
                  <a:gd name="T7" fmla="*/ 11 h 157"/>
                  <a:gd name="T8" fmla="*/ 1 w 56"/>
                  <a:gd name="T9" fmla="*/ 18 h 157"/>
                  <a:gd name="T10" fmla="*/ 6 w 56"/>
                  <a:gd name="T11" fmla="*/ 21 h 157"/>
                  <a:gd name="T12" fmla="*/ 9 w 56"/>
                  <a:gd name="T13" fmla="*/ 12 h 157"/>
                  <a:gd name="T14" fmla="*/ 4 w 56"/>
                  <a:gd name="T15" fmla="*/ 19 h 157"/>
                  <a:gd name="T16" fmla="*/ 13 w 56"/>
                  <a:gd name="T17" fmla="*/ 27 h 157"/>
                  <a:gd name="T18" fmla="*/ 21 w 56"/>
                  <a:gd name="T19" fmla="*/ 42 h 157"/>
                  <a:gd name="T20" fmla="*/ 29 w 56"/>
                  <a:gd name="T21" fmla="*/ 59 h 157"/>
                  <a:gd name="T22" fmla="*/ 34 w 56"/>
                  <a:gd name="T23" fmla="*/ 52 h 157"/>
                  <a:gd name="T24" fmla="*/ 26 w 56"/>
                  <a:gd name="T25" fmla="*/ 52 h 157"/>
                  <a:gd name="T26" fmla="*/ 33 w 56"/>
                  <a:gd name="T27" fmla="*/ 74 h 157"/>
                  <a:gd name="T28" fmla="*/ 36 w 56"/>
                  <a:gd name="T29" fmla="*/ 99 h 157"/>
                  <a:gd name="T30" fmla="*/ 39 w 56"/>
                  <a:gd name="T31" fmla="*/ 128 h 157"/>
                  <a:gd name="T32" fmla="*/ 40 w 56"/>
                  <a:gd name="T33" fmla="*/ 157 h 157"/>
                  <a:gd name="T34" fmla="*/ 56 w 56"/>
                  <a:gd name="T35" fmla="*/ 157 h 157"/>
                  <a:gd name="T36" fmla="*/ 55 w 56"/>
                  <a:gd name="T37" fmla="*/ 128 h 157"/>
                  <a:gd name="T38" fmla="*/ 52 w 56"/>
                  <a:gd name="T39" fmla="*/ 99 h 157"/>
                  <a:gd name="T40" fmla="*/ 48 w 56"/>
                  <a:gd name="T41" fmla="*/ 74 h 157"/>
                  <a:gd name="T42" fmla="*/ 42 w 56"/>
                  <a:gd name="T43" fmla="*/ 52 h 157"/>
                  <a:gd name="T44" fmla="*/ 40 w 56"/>
                  <a:gd name="T45" fmla="*/ 46 h 157"/>
                  <a:gd name="T46" fmla="*/ 33 w 56"/>
                  <a:gd name="T47" fmla="*/ 28 h 157"/>
                  <a:gd name="T48" fmla="*/ 25 w 56"/>
                  <a:gd name="T49" fmla="*/ 13 h 157"/>
                  <a:gd name="T50" fmla="*/ 16 w 56"/>
                  <a:gd name="T51" fmla="*/ 6 h 157"/>
                  <a:gd name="T52" fmla="*/ 13 w 56"/>
                  <a:gd name="T53" fmla="*/ 5 h 157"/>
                  <a:gd name="T54" fmla="*/ 8 w 56"/>
                  <a:gd name="T55" fmla="*/ 2 h 157"/>
                  <a:gd name="T56" fmla="*/ 5 w 56"/>
                  <a:gd name="T57" fmla="*/ 2 h 157"/>
                  <a:gd name="T58" fmla="*/ 0 w 56"/>
                  <a:gd name="T5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6" h="157">
                    <a:moveTo>
                      <a:pt x="0" y="0"/>
                    </a:moveTo>
                    <a:lnTo>
                      <a:pt x="0" y="18"/>
                    </a:lnTo>
                    <a:lnTo>
                      <a:pt x="5" y="19"/>
                    </a:lnTo>
                    <a:lnTo>
                      <a:pt x="5" y="11"/>
                    </a:lnTo>
                    <a:lnTo>
                      <a:pt x="1" y="18"/>
                    </a:lnTo>
                    <a:lnTo>
                      <a:pt x="6" y="21"/>
                    </a:lnTo>
                    <a:lnTo>
                      <a:pt x="9" y="12"/>
                    </a:lnTo>
                    <a:lnTo>
                      <a:pt x="4" y="19"/>
                    </a:lnTo>
                    <a:lnTo>
                      <a:pt x="13" y="27"/>
                    </a:lnTo>
                    <a:lnTo>
                      <a:pt x="21" y="42"/>
                    </a:lnTo>
                    <a:lnTo>
                      <a:pt x="29" y="59"/>
                    </a:lnTo>
                    <a:lnTo>
                      <a:pt x="34" y="52"/>
                    </a:lnTo>
                    <a:lnTo>
                      <a:pt x="26" y="52"/>
                    </a:lnTo>
                    <a:lnTo>
                      <a:pt x="33" y="74"/>
                    </a:lnTo>
                    <a:lnTo>
                      <a:pt x="36" y="99"/>
                    </a:lnTo>
                    <a:lnTo>
                      <a:pt x="39" y="128"/>
                    </a:lnTo>
                    <a:lnTo>
                      <a:pt x="40" y="157"/>
                    </a:lnTo>
                    <a:lnTo>
                      <a:pt x="56" y="157"/>
                    </a:lnTo>
                    <a:lnTo>
                      <a:pt x="55" y="128"/>
                    </a:lnTo>
                    <a:lnTo>
                      <a:pt x="52" y="99"/>
                    </a:lnTo>
                    <a:lnTo>
                      <a:pt x="48" y="74"/>
                    </a:lnTo>
                    <a:lnTo>
                      <a:pt x="42" y="52"/>
                    </a:lnTo>
                    <a:lnTo>
                      <a:pt x="40" y="46"/>
                    </a:lnTo>
                    <a:lnTo>
                      <a:pt x="33" y="28"/>
                    </a:lnTo>
                    <a:lnTo>
                      <a:pt x="25" y="13"/>
                    </a:lnTo>
                    <a:lnTo>
                      <a:pt x="16" y="6"/>
                    </a:lnTo>
                    <a:lnTo>
                      <a:pt x="13" y="5"/>
                    </a:lnTo>
                    <a:lnTo>
                      <a:pt x="8" y="2"/>
                    </a:lnTo>
                    <a:lnTo>
                      <a:pt x="5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083" name="Line 122">
                <a:extLst>
                  <a:ext uri="{FF2B5EF4-FFF2-40B4-BE49-F238E27FC236}">
                    <a16:creationId xmlns:a16="http://schemas.microsoft.com/office/drawing/2014/main" id="{72ED4BFC-F7DD-4B78-B2C5-D0F158A25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0" y="523"/>
                <a:ext cx="166" cy="29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084" name="Line 123">
                <a:extLst>
                  <a:ext uri="{FF2B5EF4-FFF2-40B4-BE49-F238E27FC236}">
                    <a16:creationId xmlns:a16="http://schemas.microsoft.com/office/drawing/2014/main" id="{0C740BAD-C6BA-468A-AE46-5258536EF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455"/>
                <a:ext cx="166" cy="29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44092" name="Group 136">
                <a:extLst>
                  <a:ext uri="{FF2B5EF4-FFF2-40B4-BE49-F238E27FC236}">
                    <a16:creationId xmlns:a16="http://schemas.microsoft.com/office/drawing/2014/main" id="{9D9E5A50-5CC8-40F1-85EF-32A5106ABA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7" y="1102"/>
                <a:ext cx="82" cy="223"/>
                <a:chOff x="4967" y="1102"/>
                <a:chExt cx="82" cy="223"/>
              </a:xfrm>
            </p:grpSpPr>
            <p:sp>
              <p:nvSpPr>
                <p:cNvPr id="344114" name="Line 134">
                  <a:extLst>
                    <a:ext uri="{FF2B5EF4-FFF2-40B4-BE49-F238E27FC236}">
                      <a16:creationId xmlns:a16="http://schemas.microsoft.com/office/drawing/2014/main" id="{0594B6BB-1FC6-445D-95F5-6AE527F441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07" y="1102"/>
                  <a:ext cx="0" cy="16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115" name="Freeform 135">
                  <a:extLst>
                    <a:ext uri="{FF2B5EF4-FFF2-40B4-BE49-F238E27FC236}">
                      <a16:creationId xmlns:a16="http://schemas.microsoft.com/office/drawing/2014/main" id="{0FF811BE-3A47-44AA-905D-FFCC2F4559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7" y="1264"/>
                  <a:ext cx="82" cy="61"/>
                </a:xfrm>
                <a:custGeom>
                  <a:avLst/>
                  <a:gdLst>
                    <a:gd name="T0" fmla="*/ 0 w 82"/>
                    <a:gd name="T1" fmla="*/ 0 h 61"/>
                    <a:gd name="T2" fmla="*/ 40 w 82"/>
                    <a:gd name="T3" fmla="*/ 61 h 61"/>
                    <a:gd name="T4" fmla="*/ 82 w 82"/>
                    <a:gd name="T5" fmla="*/ 0 h 61"/>
                    <a:gd name="T6" fmla="*/ 0 w 82"/>
                    <a:gd name="T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2" h="61">
                      <a:moveTo>
                        <a:pt x="0" y="0"/>
                      </a:moveTo>
                      <a:lnTo>
                        <a:pt x="40" y="61"/>
                      </a:lnTo>
                      <a:lnTo>
                        <a:pt x="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4093" name="Group 139">
                <a:extLst>
                  <a:ext uri="{FF2B5EF4-FFF2-40B4-BE49-F238E27FC236}">
                    <a16:creationId xmlns:a16="http://schemas.microsoft.com/office/drawing/2014/main" id="{ACBF6394-64A8-4C37-8161-A5AE76C199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7" y="1446"/>
                <a:ext cx="82" cy="222"/>
                <a:chOff x="4967" y="1446"/>
                <a:chExt cx="82" cy="222"/>
              </a:xfrm>
            </p:grpSpPr>
            <p:sp>
              <p:nvSpPr>
                <p:cNvPr id="344112" name="Line 137">
                  <a:extLst>
                    <a:ext uri="{FF2B5EF4-FFF2-40B4-BE49-F238E27FC236}">
                      <a16:creationId xmlns:a16="http://schemas.microsoft.com/office/drawing/2014/main" id="{F33AE059-1B45-4FD8-B749-890CC915B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7" y="1502"/>
                  <a:ext cx="0" cy="1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113" name="Freeform 138">
                  <a:extLst>
                    <a:ext uri="{FF2B5EF4-FFF2-40B4-BE49-F238E27FC236}">
                      <a16:creationId xmlns:a16="http://schemas.microsoft.com/office/drawing/2014/main" id="{52D885F3-0D07-40C1-A681-BC1EB44180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7" y="1446"/>
                  <a:ext cx="82" cy="61"/>
                </a:xfrm>
                <a:custGeom>
                  <a:avLst/>
                  <a:gdLst>
                    <a:gd name="T0" fmla="*/ 82 w 82"/>
                    <a:gd name="T1" fmla="*/ 61 h 61"/>
                    <a:gd name="T2" fmla="*/ 40 w 82"/>
                    <a:gd name="T3" fmla="*/ 0 h 61"/>
                    <a:gd name="T4" fmla="*/ 0 w 82"/>
                    <a:gd name="T5" fmla="*/ 61 h 61"/>
                    <a:gd name="T6" fmla="*/ 82 w 82"/>
                    <a:gd name="T7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2" h="61">
                      <a:moveTo>
                        <a:pt x="82" y="61"/>
                      </a:moveTo>
                      <a:lnTo>
                        <a:pt x="40" y="0"/>
                      </a:lnTo>
                      <a:lnTo>
                        <a:pt x="0" y="61"/>
                      </a:lnTo>
                      <a:lnTo>
                        <a:pt x="82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4097" name="Rectangle 143">
                <a:extLst>
                  <a:ext uri="{FF2B5EF4-FFF2-40B4-BE49-F238E27FC236}">
                    <a16:creationId xmlns:a16="http://schemas.microsoft.com/office/drawing/2014/main" id="{B7F03C20-6158-442E-B7EF-41094829C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0" y="185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102" name="Rectangle 148">
                <a:extLst>
                  <a:ext uri="{FF2B5EF4-FFF2-40B4-BE49-F238E27FC236}">
                    <a16:creationId xmlns:a16="http://schemas.microsoft.com/office/drawing/2014/main" id="{72882C10-B276-4F79-A07F-D96C24BE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671"/>
                <a:ext cx="453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106" name="Line 152">
                <a:extLst>
                  <a:ext uri="{FF2B5EF4-FFF2-40B4-BE49-F238E27FC236}">
                    <a16:creationId xmlns:a16="http://schemas.microsoft.com/office/drawing/2014/main" id="{0F09E9AA-D296-4B6E-B7DD-8CBF5730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4" y="1540"/>
                <a:ext cx="16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109" name="Rectangle 157">
                <a:extLst>
                  <a:ext uri="{FF2B5EF4-FFF2-40B4-BE49-F238E27FC236}">
                    <a16:creationId xmlns:a16="http://schemas.microsoft.com/office/drawing/2014/main" id="{19D2F5B7-53D4-437F-876B-54E7CD098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1509"/>
                <a:ext cx="8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1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Symbol" panose="05050102010706020507" pitchFamily="18" charset="2"/>
                  </a:rPr>
                  <a:t>q</a:t>
                </a:r>
                <a:endParaRPr kumimoji="0" lang="zh-CN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3CD091C8-3683-4AB4-93FB-F6A9B20A59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71048" y="1055740"/>
              <a:ext cx="459884" cy="1243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A8692AFA-0799-49AB-BBC4-B27A2434E9C0}"/>
                </a:ext>
              </a:extLst>
            </p:cNvPr>
            <p:cNvCxnSpPr/>
            <p:nvPr/>
          </p:nvCxnSpPr>
          <p:spPr bwMode="auto">
            <a:xfrm>
              <a:off x="6694586" y="2326464"/>
              <a:ext cx="0" cy="41433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B5C5F01A-1EC7-4EDC-BEFF-A620B39A5B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60047" y="2204440"/>
              <a:ext cx="15453" cy="4974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BE69E4C4-B2F6-47B7-8027-B16C1093A539}"/>
                </a:ext>
              </a:extLst>
            </p:cNvPr>
            <p:cNvCxnSpPr>
              <a:cxnSpLocks/>
              <a:stCxn id="344072" idx="2"/>
            </p:cNvCxnSpPr>
            <p:nvPr/>
          </p:nvCxnSpPr>
          <p:spPr bwMode="auto">
            <a:xfrm flipH="1">
              <a:off x="7637562" y="2108976"/>
              <a:ext cx="17462" cy="64452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D366B392-E67D-449F-A8E8-3B03BE441EB4}"/>
                </a:ext>
              </a:extLst>
            </p:cNvPr>
            <p:cNvCxnSpPr>
              <a:cxnSpLocks/>
              <a:stCxn id="344072" idx="1"/>
            </p:cNvCxnSpPr>
            <p:nvPr/>
          </p:nvCxnSpPr>
          <p:spPr bwMode="auto">
            <a:xfrm>
              <a:off x="4849910" y="2740801"/>
              <a:ext cx="2805114" cy="1031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300" grpId="0" autoUpdateAnimBg="0"/>
      <p:bldP spid="6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343400" y="6262688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800" b="1">
              <a:latin typeface="Times New Roman" pitchFamily="18" charset="0"/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763688" y="1052736"/>
          <a:ext cx="160972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r:id="rId3" imgW="596880" imgH="393480" progId="Equation.3">
                  <p:embed/>
                </p:oleObj>
              </mc:Choice>
              <mc:Fallback>
                <p:oleObj r:id="rId3" imgW="5968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052736"/>
                        <a:ext cx="1609725" cy="108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142976" y="214290"/>
            <a:ext cx="34401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</a:rPr>
              <a:t>  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(3)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条纹</a:t>
            </a:r>
            <a:r>
              <a:rPr lang="zh-CN" altLang="en-US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间距</a:t>
            </a:r>
            <a:r>
              <a:rPr lang="en-US" altLang="zh-CN" sz="3200" b="1" i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b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763688" y="2276872"/>
          <a:ext cx="1755775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r:id="rId5" imgW="558875" imgH="393846" progId="Equation.3">
                  <p:embed/>
                </p:oleObj>
              </mc:Choice>
              <mc:Fallback>
                <p:oleObj r:id="rId5" imgW="558875" imgH="393846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276872"/>
                        <a:ext cx="1755775" cy="1420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326510" y="5933320"/>
            <a:ext cx="30716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2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↑ 条纹变密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326510" y="4647436"/>
            <a:ext cx="5327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3200" b="1" dirty="0">
                <a:latin typeface="宋体" pitchFamily="2" charset="-122"/>
                <a:ea typeface="宋体" pitchFamily="2" charset="-122"/>
                <a:sym typeface="Wingdings" pitchFamily="2" charset="2"/>
              </a:rPr>
              <a:t>1.</a:t>
            </a:r>
            <a:r>
              <a:rPr kumimoji="1" lang="zh-CN" altLang="en-US" sz="3200" b="1" dirty="0">
                <a:latin typeface="宋体" pitchFamily="2" charset="-122"/>
                <a:ea typeface="宋体" pitchFamily="2" charset="-122"/>
              </a:rPr>
              <a:t>条纹等间距分布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82660" y="5229200"/>
            <a:ext cx="7961340" cy="620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3200" b="1" dirty="0">
                <a:latin typeface="宋体" pitchFamily="2" charset="-122"/>
                <a:ea typeface="宋体" pitchFamily="2" charset="-122"/>
              </a:rPr>
              <a:t>2.</a:t>
            </a:r>
            <a:r>
              <a:rPr kumimoji="1" lang="zh-CN" altLang="en-US" sz="3200" b="1" dirty="0">
                <a:latin typeface="宋体" pitchFamily="2" charset="-122"/>
                <a:ea typeface="宋体" pitchFamily="2" charset="-122"/>
              </a:rPr>
              <a:t>夹角</a:t>
            </a:r>
            <a:r>
              <a:rPr kumimoji="1" lang="zh-CN" altLang="en-US" sz="32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 </a:t>
            </a:r>
            <a:r>
              <a:rPr kumimoji="1" lang="zh-CN" altLang="en-US" sz="3200" b="1" dirty="0">
                <a:latin typeface="宋体" pitchFamily="2" charset="-122"/>
                <a:ea typeface="宋体" pitchFamily="2" charset="-122"/>
              </a:rPr>
              <a:t>越小，条纹越疏；反之则密。</a:t>
            </a:r>
            <a:endParaRPr kumimoji="1" lang="zh-CN" altLang="en-US" sz="3200" dirty="0">
              <a:solidFill>
                <a:srgbClr val="CC0000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8" name="Group 56"/>
          <p:cNvGrpSpPr>
            <a:grpSpLocks/>
          </p:cNvGrpSpPr>
          <p:nvPr/>
        </p:nvGrpSpPr>
        <p:grpSpPr bwMode="auto">
          <a:xfrm>
            <a:off x="683568" y="3933056"/>
            <a:ext cx="1371600" cy="762000"/>
            <a:chOff x="0" y="0"/>
            <a:chExt cx="768" cy="480"/>
          </a:xfrm>
        </p:grpSpPr>
        <p:sp>
          <p:nvSpPr>
            <p:cNvPr id="19" name="AutoShape 57"/>
            <p:cNvSpPr>
              <a:spLocks noChangeArrowheads="1"/>
            </p:cNvSpPr>
            <p:nvPr/>
          </p:nvSpPr>
          <p:spPr bwMode="auto">
            <a:xfrm>
              <a:off x="0" y="0"/>
              <a:ext cx="768" cy="480"/>
            </a:xfrm>
            <a:prstGeom prst="horizontalScroll">
              <a:avLst>
                <a:gd name="adj" fmla="val 117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68392" dir="17508085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20" name="Text Box 58"/>
            <p:cNvSpPr txBox="1">
              <a:spLocks noChangeArrowheads="1"/>
            </p:cNvSpPr>
            <p:nvPr/>
          </p:nvSpPr>
          <p:spPr bwMode="auto">
            <a:xfrm>
              <a:off x="144" y="48"/>
              <a:ext cx="5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solidFill>
                    <a:srgbClr val="CC3300"/>
                  </a:solidFill>
                  <a:latin typeface="Times New Roman" pitchFamily="18" charset="0"/>
                </a:rPr>
                <a:t>结论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3321C24-C218-416C-880E-30838BCA0096}"/>
              </a:ext>
            </a:extLst>
          </p:cNvPr>
          <p:cNvGrpSpPr/>
          <p:nvPr/>
        </p:nvGrpSpPr>
        <p:grpSpPr>
          <a:xfrm>
            <a:off x="4373763" y="1274350"/>
            <a:ext cx="4294270" cy="2770189"/>
            <a:chOff x="4310160" y="569100"/>
            <a:chExt cx="4294270" cy="2770189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2" name="Object 6">
                  <a:extLst>
                    <a:ext uri="{FF2B5EF4-FFF2-40B4-BE49-F238E27FC236}">
                      <a16:creationId xmlns:a16="http://schemas.microsoft.com/office/drawing/2014/main" id="{B906E998-03E8-4744-8B24-7E91869E0E1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19891083"/>
                    </p:ext>
                  </p:extLst>
                </p:nvPr>
              </p:nvGraphicFramePr>
              <p:xfrm>
                <a:off x="5968183" y="678947"/>
                <a:ext cx="263077" cy="48788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02" r:id="rId7" imgW="127042" imgH="177732" progId="Equation.3">
                        <p:embed/>
                      </p:oleObj>
                    </mc:Choice>
                    <mc:Fallback>
                      <p:oleObj r:id="rId7" imgW="127042" imgH="177732" progId="Equation.3">
                        <p:embed/>
                        <p:pic>
                          <p:nvPicPr>
                            <p:cNvPr id="62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68183" y="678947"/>
                              <a:ext cx="263077" cy="48788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2" name="Object 6">
                  <a:extLst>
                    <a:ext uri="{FF2B5EF4-FFF2-40B4-BE49-F238E27FC236}">
                      <a16:creationId xmlns:a16="http://schemas.microsoft.com/office/drawing/2014/main" id="{B906E998-03E8-4744-8B24-7E91869E0E1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19891083"/>
                    </p:ext>
                  </p:extLst>
                </p:nvPr>
              </p:nvGraphicFramePr>
              <p:xfrm>
                <a:off x="5968183" y="678947"/>
                <a:ext cx="263077" cy="48788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02" r:id="rId7" imgW="127042" imgH="177732" progId="Equation.3">
                        <p:embed/>
                      </p:oleObj>
                    </mc:Choice>
                    <mc:Fallback>
                      <p:oleObj r:id="rId7" imgW="127042" imgH="177732" progId="Equation.3">
                        <p:embed/>
                        <p:pic>
                          <p:nvPicPr>
                            <p:cNvPr id="62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68183" y="678947"/>
                              <a:ext cx="263077" cy="48788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3" name="Object 7">
                  <a:extLst>
                    <a:ext uri="{FF2B5EF4-FFF2-40B4-BE49-F238E27FC236}">
                      <a16:creationId xmlns:a16="http://schemas.microsoft.com/office/drawing/2014/main" id="{9757AE75-2F46-4C6C-A527-0A45BC7D50B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45000143"/>
                    </p:ext>
                  </p:extLst>
                </p:nvPr>
              </p:nvGraphicFramePr>
              <p:xfrm>
                <a:off x="6648723" y="2719517"/>
                <a:ext cx="464815" cy="45055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03" r:id="rId9" imgW="266670" imgH="228620" progId="Equation.3">
                        <p:embed/>
                      </p:oleObj>
                    </mc:Choice>
                    <mc:Fallback>
                      <p:oleObj r:id="rId9" imgW="266670" imgH="228620" progId="Equation.3">
                        <p:embed/>
                        <p:pic>
                          <p:nvPicPr>
                            <p:cNvPr id="63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648723" y="2719517"/>
                              <a:ext cx="464815" cy="450555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3" name="Object 7">
                  <a:extLst>
                    <a:ext uri="{FF2B5EF4-FFF2-40B4-BE49-F238E27FC236}">
                      <a16:creationId xmlns:a16="http://schemas.microsoft.com/office/drawing/2014/main" id="{9757AE75-2F46-4C6C-A527-0A45BC7D50B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45000143"/>
                    </p:ext>
                  </p:extLst>
                </p:nvPr>
              </p:nvGraphicFramePr>
              <p:xfrm>
                <a:off x="6648723" y="2719517"/>
                <a:ext cx="464815" cy="45055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03" r:id="rId9" imgW="266670" imgH="228620" progId="Equation.3">
                        <p:embed/>
                      </p:oleObj>
                    </mc:Choice>
                    <mc:Fallback>
                      <p:oleObj r:id="rId9" imgW="266670" imgH="228620" progId="Equation.3">
                        <p:embed/>
                        <p:pic>
                          <p:nvPicPr>
                            <p:cNvPr id="63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648723" y="2719517"/>
                              <a:ext cx="464815" cy="450555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4" name="Object 8">
                  <a:extLst>
                    <a:ext uri="{FF2B5EF4-FFF2-40B4-BE49-F238E27FC236}">
                      <a16:creationId xmlns:a16="http://schemas.microsoft.com/office/drawing/2014/main" id="{6820D513-A43B-4967-9CAC-90A661ECBC7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63590935"/>
                    </p:ext>
                  </p:extLst>
                </p:nvPr>
              </p:nvGraphicFramePr>
              <p:xfrm>
                <a:off x="6119234" y="2716507"/>
                <a:ext cx="333233" cy="48315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04" r:id="rId11" imgW="177809" imgH="228521" progId="Equation.3">
                        <p:embed/>
                      </p:oleObj>
                    </mc:Choice>
                    <mc:Fallback>
                      <p:oleObj r:id="rId11" imgW="177809" imgH="228521" progId="Equation.3">
                        <p:embed/>
                        <p:pic>
                          <p:nvPicPr>
                            <p:cNvPr id="64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19234" y="2716507"/>
                              <a:ext cx="333233" cy="483157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4" name="Object 8">
                  <a:extLst>
                    <a:ext uri="{FF2B5EF4-FFF2-40B4-BE49-F238E27FC236}">
                      <a16:creationId xmlns:a16="http://schemas.microsoft.com/office/drawing/2014/main" id="{6820D513-A43B-4967-9CAC-90A661ECBC7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63590935"/>
                    </p:ext>
                  </p:extLst>
                </p:nvPr>
              </p:nvGraphicFramePr>
              <p:xfrm>
                <a:off x="6119234" y="2716507"/>
                <a:ext cx="333233" cy="48315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04" r:id="rId11" imgW="177809" imgH="228521" progId="Equation.3">
                        <p:embed/>
                      </p:oleObj>
                    </mc:Choice>
                    <mc:Fallback>
                      <p:oleObj r:id="rId11" imgW="177809" imgH="228521" progId="Equation.3">
                        <p:embed/>
                        <p:pic>
                          <p:nvPicPr>
                            <p:cNvPr id="64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19234" y="2716507"/>
                              <a:ext cx="333233" cy="483157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bject 9">
                  <a:extLst>
                    <a:ext uri="{FF2B5EF4-FFF2-40B4-BE49-F238E27FC236}">
                      <a16:creationId xmlns:a16="http://schemas.microsoft.com/office/drawing/2014/main" id="{983286C7-B9AB-48E5-8414-97469F185309}"/>
                    </a:ext>
                  </a:extLst>
                </p:cNvPr>
                <p:cNvSpPr txBox="1"/>
                <p:nvPr/>
              </p:nvSpPr>
              <p:spPr bwMode="auto">
                <a:xfrm>
                  <a:off x="7890055" y="1981531"/>
                  <a:ext cx="714375" cy="63182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5" name="Object 9">
                  <a:extLst>
                    <a:ext uri="{FF2B5EF4-FFF2-40B4-BE49-F238E27FC236}">
                      <a16:creationId xmlns:a16="http://schemas.microsoft.com/office/drawing/2014/main" id="{983286C7-B9AB-48E5-8414-97469F185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90055" y="1981531"/>
                  <a:ext cx="714375" cy="63182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 Box 94">
              <a:extLst>
                <a:ext uri="{FF2B5EF4-FFF2-40B4-BE49-F238E27FC236}">
                  <a16:creationId xmlns:a16="http://schemas.microsoft.com/office/drawing/2014/main" id="{D560C39D-4BF5-44D8-9BF4-0AE7E7D78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75078">
              <a:off x="6946433" y="1890887"/>
              <a:ext cx="334211" cy="488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k</a:t>
              </a:r>
              <a:endParaRPr lang="el-GR" altLang="zh-CN" b="1" i="1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85B7E33-4157-4C7A-B6C2-C528D8D71E35}"/>
                </a:ext>
              </a:extLst>
            </p:cNvPr>
            <p:cNvGrpSpPr/>
            <p:nvPr/>
          </p:nvGrpSpPr>
          <p:grpSpPr>
            <a:xfrm>
              <a:off x="4578695" y="1003529"/>
              <a:ext cx="2805736" cy="1844450"/>
              <a:chOff x="92222" y="1055370"/>
              <a:chExt cx="2845124" cy="1844450"/>
            </a:xfrm>
          </p:grpSpPr>
          <p:sp>
            <p:nvSpPr>
              <p:cNvPr id="71" name="AutoShape 76">
                <a:extLst>
                  <a:ext uri="{FF2B5EF4-FFF2-40B4-BE49-F238E27FC236}">
                    <a16:creationId xmlns:a16="http://schemas.microsoft.com/office/drawing/2014/main" id="{F275515D-BD85-441D-9ABC-1D12430B0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599319">
                <a:off x="-274482" y="1940303"/>
                <a:ext cx="1326221" cy="592814"/>
              </a:xfrm>
              <a:prstGeom prst="parallelogram">
                <a:avLst>
                  <a:gd name="adj" fmla="val 30974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50000">
                    <a:srgbClr val="FFB953"/>
                  </a:gs>
                  <a:gs pos="100000">
                    <a:srgbClr val="000000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AutoShape 76">
                <a:extLst>
                  <a:ext uri="{FF2B5EF4-FFF2-40B4-BE49-F238E27FC236}">
                    <a16:creationId xmlns:a16="http://schemas.microsoft.com/office/drawing/2014/main" id="{1F359109-F574-46A0-A3BF-0C2B63BBF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599319">
                <a:off x="821840" y="1754364"/>
                <a:ext cx="1263351" cy="461297"/>
              </a:xfrm>
              <a:prstGeom prst="parallelogram">
                <a:avLst>
                  <a:gd name="adj" fmla="val 30974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50000">
                    <a:srgbClr val="FFB953"/>
                  </a:gs>
                  <a:gs pos="100000">
                    <a:srgbClr val="000000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AutoShape 76">
                <a:extLst>
                  <a:ext uri="{FF2B5EF4-FFF2-40B4-BE49-F238E27FC236}">
                    <a16:creationId xmlns:a16="http://schemas.microsoft.com/office/drawing/2014/main" id="{0B73F5FC-0EAE-437C-B902-6969E7AF8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599319">
                <a:off x="304437" y="1844471"/>
                <a:ext cx="1303104" cy="523850"/>
              </a:xfrm>
              <a:prstGeom prst="parallelogram">
                <a:avLst>
                  <a:gd name="adj" fmla="val 30974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50000">
                    <a:srgbClr val="FFB953"/>
                  </a:gs>
                  <a:gs pos="100000">
                    <a:srgbClr val="000000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AutoShape 76">
                <a:extLst>
                  <a:ext uri="{FF2B5EF4-FFF2-40B4-BE49-F238E27FC236}">
                    <a16:creationId xmlns:a16="http://schemas.microsoft.com/office/drawing/2014/main" id="{AEE055A2-20DD-4671-98A2-FCE25FDE2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599319">
                <a:off x="1286599" y="1654261"/>
                <a:ext cx="1262515" cy="447841"/>
              </a:xfrm>
              <a:prstGeom prst="parallelogram">
                <a:avLst>
                  <a:gd name="adj" fmla="val 30974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50000">
                    <a:srgbClr val="FFB953"/>
                  </a:gs>
                  <a:gs pos="100000">
                    <a:srgbClr val="000000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AutoShape 76">
                <a:extLst>
                  <a:ext uri="{FF2B5EF4-FFF2-40B4-BE49-F238E27FC236}">
                    <a16:creationId xmlns:a16="http://schemas.microsoft.com/office/drawing/2014/main" id="{6176025B-ED8F-46D6-821D-ED3F0D6D6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599319">
                <a:off x="1753237" y="1522471"/>
                <a:ext cx="1255055" cy="471624"/>
              </a:xfrm>
              <a:prstGeom prst="parallelogram">
                <a:avLst>
                  <a:gd name="adj" fmla="val 30974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50000">
                    <a:srgbClr val="FFB953"/>
                  </a:gs>
                  <a:gs pos="100000">
                    <a:srgbClr val="000000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AutoShape 76">
                <a:extLst>
                  <a:ext uri="{FF2B5EF4-FFF2-40B4-BE49-F238E27FC236}">
                    <a16:creationId xmlns:a16="http://schemas.microsoft.com/office/drawing/2014/main" id="{A6B56125-6A80-47ED-94C8-BF43E1942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599319">
                <a:off x="2174976" y="1502487"/>
                <a:ext cx="1209487" cy="315253"/>
              </a:xfrm>
              <a:prstGeom prst="parallelogram">
                <a:avLst>
                  <a:gd name="adj" fmla="val 30974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50000">
                    <a:srgbClr val="FFB953"/>
                  </a:gs>
                  <a:gs pos="100000">
                    <a:srgbClr val="000000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" name="Group 59">
              <a:extLst>
                <a:ext uri="{FF2B5EF4-FFF2-40B4-BE49-F238E27FC236}">
                  <a16:creationId xmlns:a16="http://schemas.microsoft.com/office/drawing/2014/main" id="{30EA71A6-322F-494B-9F60-29A442248E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10160" y="569100"/>
              <a:ext cx="3684589" cy="2770189"/>
              <a:chOff x="2768" y="316"/>
              <a:chExt cx="2321" cy="1745"/>
            </a:xfrm>
          </p:grpSpPr>
          <p:sp>
            <p:nvSpPr>
              <p:cNvPr id="34" name="Freeform 60">
                <a:extLst>
                  <a:ext uri="{FF2B5EF4-FFF2-40B4-BE49-F238E27FC236}">
                    <a16:creationId xmlns:a16="http://schemas.microsoft.com/office/drawing/2014/main" id="{C078269F-513E-433A-8BC5-409ECC3CF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7" y="667"/>
                <a:ext cx="372" cy="631"/>
              </a:xfrm>
              <a:custGeom>
                <a:avLst/>
                <a:gdLst>
                  <a:gd name="T0" fmla="*/ 17 w 372"/>
                  <a:gd name="T1" fmla="*/ 0 h 631"/>
                  <a:gd name="T2" fmla="*/ 0 w 372"/>
                  <a:gd name="T3" fmla="*/ 13 h 631"/>
                  <a:gd name="T4" fmla="*/ 355 w 372"/>
                  <a:gd name="T5" fmla="*/ 631 h 631"/>
                  <a:gd name="T6" fmla="*/ 372 w 372"/>
                  <a:gd name="T7" fmla="*/ 618 h 631"/>
                  <a:gd name="T8" fmla="*/ 17 w 372"/>
                  <a:gd name="T9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631">
                    <a:moveTo>
                      <a:pt x="17" y="0"/>
                    </a:moveTo>
                    <a:lnTo>
                      <a:pt x="0" y="13"/>
                    </a:lnTo>
                    <a:lnTo>
                      <a:pt x="355" y="631"/>
                    </a:lnTo>
                    <a:lnTo>
                      <a:pt x="372" y="61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61">
                <a:extLst>
                  <a:ext uri="{FF2B5EF4-FFF2-40B4-BE49-F238E27FC236}">
                    <a16:creationId xmlns:a16="http://schemas.microsoft.com/office/drawing/2014/main" id="{46A2981A-B27C-47B0-82E2-E64CCF66C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" y="1048"/>
                <a:ext cx="372" cy="632"/>
              </a:xfrm>
              <a:custGeom>
                <a:avLst/>
                <a:gdLst>
                  <a:gd name="T0" fmla="*/ 17 w 372"/>
                  <a:gd name="T1" fmla="*/ 0 h 632"/>
                  <a:gd name="T2" fmla="*/ 0 w 372"/>
                  <a:gd name="T3" fmla="*/ 13 h 632"/>
                  <a:gd name="T4" fmla="*/ 355 w 372"/>
                  <a:gd name="T5" fmla="*/ 632 h 632"/>
                  <a:gd name="T6" fmla="*/ 372 w 372"/>
                  <a:gd name="T7" fmla="*/ 619 h 632"/>
                  <a:gd name="T8" fmla="*/ 17 w 372"/>
                  <a:gd name="T9" fmla="*/ 0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632">
                    <a:moveTo>
                      <a:pt x="17" y="0"/>
                    </a:moveTo>
                    <a:lnTo>
                      <a:pt x="0" y="13"/>
                    </a:lnTo>
                    <a:lnTo>
                      <a:pt x="355" y="632"/>
                    </a:lnTo>
                    <a:lnTo>
                      <a:pt x="372" y="6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62">
                <a:extLst>
                  <a:ext uri="{FF2B5EF4-FFF2-40B4-BE49-F238E27FC236}">
                    <a16:creationId xmlns:a16="http://schemas.microsoft.com/office/drawing/2014/main" id="{A5A63D37-EA4C-4BCA-96C4-3C9E366AF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4" y="1264"/>
                <a:ext cx="1771" cy="420"/>
              </a:xfrm>
              <a:custGeom>
                <a:avLst/>
                <a:gdLst>
                  <a:gd name="T0" fmla="*/ 0 w 1771"/>
                  <a:gd name="T1" fmla="*/ 398 h 420"/>
                  <a:gd name="T2" fmla="*/ 4 w 1771"/>
                  <a:gd name="T3" fmla="*/ 420 h 420"/>
                  <a:gd name="T4" fmla="*/ 1771 w 1771"/>
                  <a:gd name="T5" fmla="*/ 22 h 420"/>
                  <a:gd name="T6" fmla="*/ 1767 w 1771"/>
                  <a:gd name="T7" fmla="*/ 0 h 420"/>
                  <a:gd name="T8" fmla="*/ 0 w 1771"/>
                  <a:gd name="T9" fmla="*/ 398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1" h="420">
                    <a:moveTo>
                      <a:pt x="0" y="398"/>
                    </a:moveTo>
                    <a:lnTo>
                      <a:pt x="4" y="420"/>
                    </a:lnTo>
                    <a:lnTo>
                      <a:pt x="1771" y="22"/>
                    </a:lnTo>
                    <a:lnTo>
                      <a:pt x="1767" y="0"/>
                    </a:lnTo>
                    <a:lnTo>
                      <a:pt x="0" y="3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63">
                <a:extLst>
                  <a:ext uri="{FF2B5EF4-FFF2-40B4-BE49-F238E27FC236}">
                    <a16:creationId xmlns:a16="http://schemas.microsoft.com/office/drawing/2014/main" id="{F7EE12EA-ABEE-4CFA-B823-65BF0F7A4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" y="649"/>
                <a:ext cx="1752" cy="419"/>
              </a:xfrm>
              <a:custGeom>
                <a:avLst/>
                <a:gdLst>
                  <a:gd name="T0" fmla="*/ 0 w 1752"/>
                  <a:gd name="T1" fmla="*/ 397 h 419"/>
                  <a:gd name="T2" fmla="*/ 4 w 1752"/>
                  <a:gd name="T3" fmla="*/ 419 h 419"/>
                  <a:gd name="T4" fmla="*/ 1752 w 1752"/>
                  <a:gd name="T5" fmla="*/ 22 h 419"/>
                  <a:gd name="T6" fmla="*/ 1748 w 1752"/>
                  <a:gd name="T7" fmla="*/ 0 h 419"/>
                  <a:gd name="T8" fmla="*/ 0 w 1752"/>
                  <a:gd name="T9" fmla="*/ 397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2" h="419">
                    <a:moveTo>
                      <a:pt x="0" y="397"/>
                    </a:moveTo>
                    <a:lnTo>
                      <a:pt x="4" y="419"/>
                    </a:lnTo>
                    <a:lnTo>
                      <a:pt x="1752" y="22"/>
                    </a:lnTo>
                    <a:lnTo>
                      <a:pt x="1748" y="0"/>
                    </a:lnTo>
                    <a:lnTo>
                      <a:pt x="0" y="39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Rectangle 79">
                <a:extLst>
                  <a:ext uri="{FF2B5EF4-FFF2-40B4-BE49-F238E27FC236}">
                    <a16:creationId xmlns:a16="http://schemas.microsoft.com/office/drawing/2014/main" id="{7FF622CA-1CB5-4AFB-9968-33478AD58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5" y="316"/>
                <a:ext cx="270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Rectangle 80">
                <a:extLst>
                  <a:ext uri="{FF2B5EF4-FFF2-40B4-BE49-F238E27FC236}">
                    <a16:creationId xmlns:a16="http://schemas.microsoft.com/office/drawing/2014/main" id="{48512B43-3AF5-41AA-AB46-8B93E3103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9" y="1683"/>
                <a:ext cx="14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000" b="1" i="1" u="none" strike="noStrike" cap="none" normalizeH="0" baseline="0" dirty="0">
                    <a:ln>
                      <a:noFill/>
                    </a:ln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Line 83">
                <a:extLst>
                  <a:ext uri="{FF2B5EF4-FFF2-40B4-BE49-F238E27FC236}">
                    <a16:creationId xmlns:a16="http://schemas.microsoft.com/office/drawing/2014/main" id="{AFB57D23-1F65-4C14-AA4C-4C9CDC742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6" y="1344"/>
                <a:ext cx="523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Line 84">
                <a:extLst>
                  <a:ext uri="{FF2B5EF4-FFF2-40B4-BE49-F238E27FC236}">
                    <a16:creationId xmlns:a16="http://schemas.microsoft.com/office/drawing/2014/main" id="{3D34A248-4D1D-447D-BF22-823A266EB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0" y="1423"/>
                <a:ext cx="779" cy="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2" name="Group 87">
                <a:extLst>
                  <a:ext uri="{FF2B5EF4-FFF2-40B4-BE49-F238E27FC236}">
                    <a16:creationId xmlns:a16="http://schemas.microsoft.com/office/drawing/2014/main" id="{B581E94E-489C-4C0C-9B20-446FE201F4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7" y="1102"/>
                <a:ext cx="82" cy="223"/>
                <a:chOff x="4967" y="1102"/>
                <a:chExt cx="82" cy="223"/>
              </a:xfrm>
            </p:grpSpPr>
            <p:sp>
              <p:nvSpPr>
                <p:cNvPr id="69" name="Line 85">
                  <a:extLst>
                    <a:ext uri="{FF2B5EF4-FFF2-40B4-BE49-F238E27FC236}">
                      <a16:creationId xmlns:a16="http://schemas.microsoft.com/office/drawing/2014/main" id="{4D662231-9957-47B3-A1FA-9BA8B721D0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07" y="1102"/>
                  <a:ext cx="0" cy="16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86">
                  <a:extLst>
                    <a:ext uri="{FF2B5EF4-FFF2-40B4-BE49-F238E27FC236}">
                      <a16:creationId xmlns:a16="http://schemas.microsoft.com/office/drawing/2014/main" id="{7A1A8015-39A2-464F-9ECD-79DBBE5ACF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7" y="1264"/>
                  <a:ext cx="82" cy="61"/>
                </a:xfrm>
                <a:custGeom>
                  <a:avLst/>
                  <a:gdLst>
                    <a:gd name="T0" fmla="*/ 0 w 82"/>
                    <a:gd name="T1" fmla="*/ 0 h 61"/>
                    <a:gd name="T2" fmla="*/ 40 w 82"/>
                    <a:gd name="T3" fmla="*/ 61 h 61"/>
                    <a:gd name="T4" fmla="*/ 82 w 82"/>
                    <a:gd name="T5" fmla="*/ 0 h 61"/>
                    <a:gd name="T6" fmla="*/ 0 w 82"/>
                    <a:gd name="T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2" h="61">
                      <a:moveTo>
                        <a:pt x="0" y="0"/>
                      </a:moveTo>
                      <a:lnTo>
                        <a:pt x="40" y="61"/>
                      </a:lnTo>
                      <a:lnTo>
                        <a:pt x="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Group 90">
                <a:extLst>
                  <a:ext uri="{FF2B5EF4-FFF2-40B4-BE49-F238E27FC236}">
                    <a16:creationId xmlns:a16="http://schemas.microsoft.com/office/drawing/2014/main" id="{2B343B7F-F410-4324-884F-8E125A4587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7" y="1446"/>
                <a:ext cx="82" cy="222"/>
                <a:chOff x="4967" y="1446"/>
                <a:chExt cx="82" cy="222"/>
              </a:xfrm>
            </p:grpSpPr>
            <p:sp>
              <p:nvSpPr>
                <p:cNvPr id="67" name="Line 88">
                  <a:extLst>
                    <a:ext uri="{FF2B5EF4-FFF2-40B4-BE49-F238E27FC236}">
                      <a16:creationId xmlns:a16="http://schemas.microsoft.com/office/drawing/2014/main" id="{F6F7AB6B-7672-4971-8756-D27D219CBA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7" y="1502"/>
                  <a:ext cx="0" cy="1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89">
                  <a:extLst>
                    <a:ext uri="{FF2B5EF4-FFF2-40B4-BE49-F238E27FC236}">
                      <a16:creationId xmlns:a16="http://schemas.microsoft.com/office/drawing/2014/main" id="{9D9BE69E-B65F-4354-B129-DD9AA13277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7" y="1446"/>
                  <a:ext cx="82" cy="61"/>
                </a:xfrm>
                <a:custGeom>
                  <a:avLst/>
                  <a:gdLst>
                    <a:gd name="T0" fmla="*/ 82 w 82"/>
                    <a:gd name="T1" fmla="*/ 61 h 61"/>
                    <a:gd name="T2" fmla="*/ 40 w 82"/>
                    <a:gd name="T3" fmla="*/ 0 h 61"/>
                    <a:gd name="T4" fmla="*/ 0 w 82"/>
                    <a:gd name="T5" fmla="*/ 61 h 61"/>
                    <a:gd name="T6" fmla="*/ 82 w 82"/>
                    <a:gd name="T7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2" h="61">
                      <a:moveTo>
                        <a:pt x="82" y="61"/>
                      </a:moveTo>
                      <a:lnTo>
                        <a:pt x="40" y="0"/>
                      </a:lnTo>
                      <a:lnTo>
                        <a:pt x="0" y="61"/>
                      </a:lnTo>
                      <a:lnTo>
                        <a:pt x="82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Rectangle 92">
                <a:extLst>
                  <a:ext uri="{FF2B5EF4-FFF2-40B4-BE49-F238E27FC236}">
                    <a16:creationId xmlns:a16="http://schemas.microsoft.com/office/drawing/2014/main" id="{BA171B8F-F115-4794-AED2-CFBEDAE65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6" y="1695"/>
                <a:ext cx="214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Rectangle 95">
                <a:extLst>
                  <a:ext uri="{FF2B5EF4-FFF2-40B4-BE49-F238E27FC236}">
                    <a16:creationId xmlns:a16="http://schemas.microsoft.com/office/drawing/2014/main" id="{51347F24-05AE-4CD1-8B8A-988848551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1684"/>
                <a:ext cx="450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Rectangle 99">
                <a:extLst>
                  <a:ext uri="{FF2B5EF4-FFF2-40B4-BE49-F238E27FC236}">
                    <a16:creationId xmlns:a16="http://schemas.microsoft.com/office/drawing/2014/main" id="{D7C8297D-2DF9-423F-BA71-DEA2983BD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671"/>
                <a:ext cx="453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Rectangle 100">
                <a:extLst>
                  <a:ext uri="{FF2B5EF4-FFF2-40B4-BE49-F238E27FC236}">
                    <a16:creationId xmlns:a16="http://schemas.microsoft.com/office/drawing/2014/main" id="{8D6E319E-8CDA-4741-ABF9-0D3CA3A4A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2" y="777"/>
                <a:ext cx="29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b="1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明纹</a:t>
                </a:r>
                <a:endParaRPr kumimoji="0" lang="zh-CN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101">
                <a:extLst>
                  <a:ext uri="{FF2B5EF4-FFF2-40B4-BE49-F238E27FC236}">
                    <a16:creationId xmlns:a16="http://schemas.microsoft.com/office/drawing/2014/main" id="{29EFBCC7-41F9-46DC-AED4-72458AA18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29"/>
                <a:ext cx="450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Rectangle 102">
                <a:extLst>
                  <a:ext uri="{FF2B5EF4-FFF2-40B4-BE49-F238E27FC236}">
                    <a16:creationId xmlns:a16="http://schemas.microsoft.com/office/drawing/2014/main" id="{4996852F-D837-45E7-81F6-A97FB6843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702"/>
                <a:ext cx="29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b="1" i="0" u="none" strike="noStrike" cap="none" normalizeH="0" baseline="0" dirty="0">
                    <a:ln>
                      <a:noFill/>
                    </a:ln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暗纹</a:t>
                </a:r>
                <a:endParaRPr kumimoji="0" lang="zh-CN" altLang="zh-CN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Line 104">
                <a:extLst>
                  <a:ext uri="{FF2B5EF4-FFF2-40B4-BE49-F238E27FC236}">
                    <a16:creationId xmlns:a16="http://schemas.microsoft.com/office/drawing/2014/main" id="{A7069CA4-E9A5-43D4-8EF1-3A06DB13F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9" y="1515"/>
                <a:ext cx="247" cy="2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09">
                <a:extLst>
                  <a:ext uri="{FF2B5EF4-FFF2-40B4-BE49-F238E27FC236}">
                    <a16:creationId xmlns:a16="http://schemas.microsoft.com/office/drawing/2014/main" id="{C9891406-5C99-4814-9784-A4AE80D08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7" y="667"/>
                <a:ext cx="372" cy="631"/>
              </a:xfrm>
              <a:custGeom>
                <a:avLst/>
                <a:gdLst>
                  <a:gd name="T0" fmla="*/ 17 w 372"/>
                  <a:gd name="T1" fmla="*/ 0 h 631"/>
                  <a:gd name="T2" fmla="*/ 0 w 372"/>
                  <a:gd name="T3" fmla="*/ 13 h 631"/>
                  <a:gd name="T4" fmla="*/ 355 w 372"/>
                  <a:gd name="T5" fmla="*/ 631 h 631"/>
                  <a:gd name="T6" fmla="*/ 372 w 372"/>
                  <a:gd name="T7" fmla="*/ 618 h 631"/>
                  <a:gd name="T8" fmla="*/ 17 w 372"/>
                  <a:gd name="T9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631">
                    <a:moveTo>
                      <a:pt x="17" y="0"/>
                    </a:moveTo>
                    <a:lnTo>
                      <a:pt x="0" y="13"/>
                    </a:lnTo>
                    <a:lnTo>
                      <a:pt x="355" y="631"/>
                    </a:lnTo>
                    <a:lnTo>
                      <a:pt x="372" y="61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10">
                <a:extLst>
                  <a:ext uri="{FF2B5EF4-FFF2-40B4-BE49-F238E27FC236}">
                    <a16:creationId xmlns:a16="http://schemas.microsoft.com/office/drawing/2014/main" id="{99B119D2-99BA-4F9D-B771-F91B1CF7E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" y="1048"/>
                <a:ext cx="372" cy="632"/>
              </a:xfrm>
              <a:custGeom>
                <a:avLst/>
                <a:gdLst>
                  <a:gd name="T0" fmla="*/ 17 w 372"/>
                  <a:gd name="T1" fmla="*/ 0 h 632"/>
                  <a:gd name="T2" fmla="*/ 0 w 372"/>
                  <a:gd name="T3" fmla="*/ 13 h 632"/>
                  <a:gd name="T4" fmla="*/ 355 w 372"/>
                  <a:gd name="T5" fmla="*/ 632 h 632"/>
                  <a:gd name="T6" fmla="*/ 372 w 372"/>
                  <a:gd name="T7" fmla="*/ 619 h 632"/>
                  <a:gd name="T8" fmla="*/ 17 w 372"/>
                  <a:gd name="T9" fmla="*/ 0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632">
                    <a:moveTo>
                      <a:pt x="17" y="0"/>
                    </a:moveTo>
                    <a:lnTo>
                      <a:pt x="0" y="13"/>
                    </a:lnTo>
                    <a:lnTo>
                      <a:pt x="355" y="632"/>
                    </a:lnTo>
                    <a:lnTo>
                      <a:pt x="372" y="6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11">
                <a:extLst>
                  <a:ext uri="{FF2B5EF4-FFF2-40B4-BE49-F238E27FC236}">
                    <a16:creationId xmlns:a16="http://schemas.microsoft.com/office/drawing/2014/main" id="{552667D3-193B-49C0-A1CE-EF3AD38A3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4" y="1264"/>
                <a:ext cx="1771" cy="420"/>
              </a:xfrm>
              <a:custGeom>
                <a:avLst/>
                <a:gdLst>
                  <a:gd name="T0" fmla="*/ 0 w 1771"/>
                  <a:gd name="T1" fmla="*/ 398 h 420"/>
                  <a:gd name="T2" fmla="*/ 4 w 1771"/>
                  <a:gd name="T3" fmla="*/ 420 h 420"/>
                  <a:gd name="T4" fmla="*/ 1771 w 1771"/>
                  <a:gd name="T5" fmla="*/ 22 h 420"/>
                  <a:gd name="T6" fmla="*/ 1767 w 1771"/>
                  <a:gd name="T7" fmla="*/ 0 h 420"/>
                  <a:gd name="T8" fmla="*/ 0 w 1771"/>
                  <a:gd name="T9" fmla="*/ 398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1" h="420">
                    <a:moveTo>
                      <a:pt x="0" y="398"/>
                    </a:moveTo>
                    <a:lnTo>
                      <a:pt x="4" y="420"/>
                    </a:lnTo>
                    <a:lnTo>
                      <a:pt x="1771" y="22"/>
                    </a:lnTo>
                    <a:lnTo>
                      <a:pt x="1767" y="0"/>
                    </a:lnTo>
                    <a:lnTo>
                      <a:pt x="0" y="3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21">
                <a:extLst>
                  <a:ext uri="{FF2B5EF4-FFF2-40B4-BE49-F238E27FC236}">
                    <a16:creationId xmlns:a16="http://schemas.microsoft.com/office/drawing/2014/main" id="{D810B519-0553-4827-B5CA-6CED597CB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" y="1580"/>
                <a:ext cx="63" cy="100"/>
              </a:xfrm>
              <a:custGeom>
                <a:avLst/>
                <a:gdLst>
                  <a:gd name="T0" fmla="*/ 0 w 56"/>
                  <a:gd name="T1" fmla="*/ 0 h 157"/>
                  <a:gd name="T2" fmla="*/ 0 w 56"/>
                  <a:gd name="T3" fmla="*/ 18 h 157"/>
                  <a:gd name="T4" fmla="*/ 5 w 56"/>
                  <a:gd name="T5" fmla="*/ 19 h 157"/>
                  <a:gd name="T6" fmla="*/ 5 w 56"/>
                  <a:gd name="T7" fmla="*/ 11 h 157"/>
                  <a:gd name="T8" fmla="*/ 1 w 56"/>
                  <a:gd name="T9" fmla="*/ 18 h 157"/>
                  <a:gd name="T10" fmla="*/ 6 w 56"/>
                  <a:gd name="T11" fmla="*/ 21 h 157"/>
                  <a:gd name="T12" fmla="*/ 9 w 56"/>
                  <a:gd name="T13" fmla="*/ 12 h 157"/>
                  <a:gd name="T14" fmla="*/ 4 w 56"/>
                  <a:gd name="T15" fmla="*/ 19 h 157"/>
                  <a:gd name="T16" fmla="*/ 13 w 56"/>
                  <a:gd name="T17" fmla="*/ 27 h 157"/>
                  <a:gd name="T18" fmla="*/ 21 w 56"/>
                  <a:gd name="T19" fmla="*/ 42 h 157"/>
                  <a:gd name="T20" fmla="*/ 29 w 56"/>
                  <a:gd name="T21" fmla="*/ 59 h 157"/>
                  <a:gd name="T22" fmla="*/ 34 w 56"/>
                  <a:gd name="T23" fmla="*/ 52 h 157"/>
                  <a:gd name="T24" fmla="*/ 26 w 56"/>
                  <a:gd name="T25" fmla="*/ 52 h 157"/>
                  <a:gd name="T26" fmla="*/ 33 w 56"/>
                  <a:gd name="T27" fmla="*/ 74 h 157"/>
                  <a:gd name="T28" fmla="*/ 36 w 56"/>
                  <a:gd name="T29" fmla="*/ 99 h 157"/>
                  <a:gd name="T30" fmla="*/ 39 w 56"/>
                  <a:gd name="T31" fmla="*/ 128 h 157"/>
                  <a:gd name="T32" fmla="*/ 40 w 56"/>
                  <a:gd name="T33" fmla="*/ 157 h 157"/>
                  <a:gd name="T34" fmla="*/ 56 w 56"/>
                  <a:gd name="T35" fmla="*/ 157 h 157"/>
                  <a:gd name="T36" fmla="*/ 55 w 56"/>
                  <a:gd name="T37" fmla="*/ 128 h 157"/>
                  <a:gd name="T38" fmla="*/ 52 w 56"/>
                  <a:gd name="T39" fmla="*/ 99 h 157"/>
                  <a:gd name="T40" fmla="*/ 48 w 56"/>
                  <a:gd name="T41" fmla="*/ 74 h 157"/>
                  <a:gd name="T42" fmla="*/ 42 w 56"/>
                  <a:gd name="T43" fmla="*/ 52 h 157"/>
                  <a:gd name="T44" fmla="*/ 40 w 56"/>
                  <a:gd name="T45" fmla="*/ 46 h 157"/>
                  <a:gd name="T46" fmla="*/ 33 w 56"/>
                  <a:gd name="T47" fmla="*/ 28 h 157"/>
                  <a:gd name="T48" fmla="*/ 25 w 56"/>
                  <a:gd name="T49" fmla="*/ 13 h 157"/>
                  <a:gd name="T50" fmla="*/ 16 w 56"/>
                  <a:gd name="T51" fmla="*/ 6 h 157"/>
                  <a:gd name="T52" fmla="*/ 13 w 56"/>
                  <a:gd name="T53" fmla="*/ 5 h 157"/>
                  <a:gd name="T54" fmla="*/ 8 w 56"/>
                  <a:gd name="T55" fmla="*/ 2 h 157"/>
                  <a:gd name="T56" fmla="*/ 5 w 56"/>
                  <a:gd name="T57" fmla="*/ 2 h 157"/>
                  <a:gd name="T58" fmla="*/ 0 w 56"/>
                  <a:gd name="T5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6" h="157">
                    <a:moveTo>
                      <a:pt x="0" y="0"/>
                    </a:moveTo>
                    <a:lnTo>
                      <a:pt x="0" y="18"/>
                    </a:lnTo>
                    <a:lnTo>
                      <a:pt x="5" y="19"/>
                    </a:lnTo>
                    <a:lnTo>
                      <a:pt x="5" y="11"/>
                    </a:lnTo>
                    <a:lnTo>
                      <a:pt x="1" y="18"/>
                    </a:lnTo>
                    <a:lnTo>
                      <a:pt x="6" y="21"/>
                    </a:lnTo>
                    <a:lnTo>
                      <a:pt x="9" y="12"/>
                    </a:lnTo>
                    <a:lnTo>
                      <a:pt x="4" y="19"/>
                    </a:lnTo>
                    <a:lnTo>
                      <a:pt x="13" y="27"/>
                    </a:lnTo>
                    <a:lnTo>
                      <a:pt x="21" y="42"/>
                    </a:lnTo>
                    <a:lnTo>
                      <a:pt x="29" y="59"/>
                    </a:lnTo>
                    <a:lnTo>
                      <a:pt x="34" y="52"/>
                    </a:lnTo>
                    <a:lnTo>
                      <a:pt x="26" y="52"/>
                    </a:lnTo>
                    <a:lnTo>
                      <a:pt x="33" y="74"/>
                    </a:lnTo>
                    <a:lnTo>
                      <a:pt x="36" y="99"/>
                    </a:lnTo>
                    <a:lnTo>
                      <a:pt x="39" y="128"/>
                    </a:lnTo>
                    <a:lnTo>
                      <a:pt x="40" y="157"/>
                    </a:lnTo>
                    <a:lnTo>
                      <a:pt x="56" y="157"/>
                    </a:lnTo>
                    <a:lnTo>
                      <a:pt x="55" y="128"/>
                    </a:lnTo>
                    <a:lnTo>
                      <a:pt x="52" y="99"/>
                    </a:lnTo>
                    <a:lnTo>
                      <a:pt x="48" y="74"/>
                    </a:lnTo>
                    <a:lnTo>
                      <a:pt x="42" y="52"/>
                    </a:lnTo>
                    <a:lnTo>
                      <a:pt x="40" y="46"/>
                    </a:lnTo>
                    <a:lnTo>
                      <a:pt x="33" y="28"/>
                    </a:lnTo>
                    <a:lnTo>
                      <a:pt x="25" y="13"/>
                    </a:lnTo>
                    <a:lnTo>
                      <a:pt x="16" y="6"/>
                    </a:lnTo>
                    <a:lnTo>
                      <a:pt x="13" y="5"/>
                    </a:lnTo>
                    <a:lnTo>
                      <a:pt x="8" y="2"/>
                    </a:lnTo>
                    <a:lnTo>
                      <a:pt x="5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Line 122">
                <a:extLst>
                  <a:ext uri="{FF2B5EF4-FFF2-40B4-BE49-F238E27FC236}">
                    <a16:creationId xmlns:a16="http://schemas.microsoft.com/office/drawing/2014/main" id="{74C8AA10-0165-43F8-BB34-4EF8DCD0D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0" y="523"/>
                <a:ext cx="166" cy="29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Line 123">
                <a:extLst>
                  <a:ext uri="{FF2B5EF4-FFF2-40B4-BE49-F238E27FC236}">
                    <a16:creationId xmlns:a16="http://schemas.microsoft.com/office/drawing/2014/main" id="{A2A2D5BF-A913-43C3-9DD3-A4723440A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455"/>
                <a:ext cx="166" cy="29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7" name="Group 136">
                <a:extLst>
                  <a:ext uri="{FF2B5EF4-FFF2-40B4-BE49-F238E27FC236}">
                    <a16:creationId xmlns:a16="http://schemas.microsoft.com/office/drawing/2014/main" id="{AFDF655C-B55B-47CA-9BFB-4C5DB2490D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7" y="1102"/>
                <a:ext cx="82" cy="223"/>
                <a:chOff x="4967" y="1102"/>
                <a:chExt cx="82" cy="223"/>
              </a:xfrm>
            </p:grpSpPr>
            <p:sp>
              <p:nvSpPr>
                <p:cNvPr id="65" name="Line 134">
                  <a:extLst>
                    <a:ext uri="{FF2B5EF4-FFF2-40B4-BE49-F238E27FC236}">
                      <a16:creationId xmlns:a16="http://schemas.microsoft.com/office/drawing/2014/main" id="{4FEE9911-255F-40FE-9F28-EA5F0C70F0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07" y="1102"/>
                  <a:ext cx="0" cy="16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35">
                  <a:extLst>
                    <a:ext uri="{FF2B5EF4-FFF2-40B4-BE49-F238E27FC236}">
                      <a16:creationId xmlns:a16="http://schemas.microsoft.com/office/drawing/2014/main" id="{C1116679-40D7-4082-AECC-D2FE0B8FC8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7" y="1264"/>
                  <a:ext cx="82" cy="61"/>
                </a:xfrm>
                <a:custGeom>
                  <a:avLst/>
                  <a:gdLst>
                    <a:gd name="T0" fmla="*/ 0 w 82"/>
                    <a:gd name="T1" fmla="*/ 0 h 61"/>
                    <a:gd name="T2" fmla="*/ 40 w 82"/>
                    <a:gd name="T3" fmla="*/ 61 h 61"/>
                    <a:gd name="T4" fmla="*/ 82 w 82"/>
                    <a:gd name="T5" fmla="*/ 0 h 61"/>
                    <a:gd name="T6" fmla="*/ 0 w 82"/>
                    <a:gd name="T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2" h="61">
                      <a:moveTo>
                        <a:pt x="0" y="0"/>
                      </a:moveTo>
                      <a:lnTo>
                        <a:pt x="40" y="61"/>
                      </a:lnTo>
                      <a:lnTo>
                        <a:pt x="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Group 139">
                <a:extLst>
                  <a:ext uri="{FF2B5EF4-FFF2-40B4-BE49-F238E27FC236}">
                    <a16:creationId xmlns:a16="http://schemas.microsoft.com/office/drawing/2014/main" id="{C3FCDD04-754F-47FC-AABF-EF2C6CF6B4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7" y="1446"/>
                <a:ext cx="82" cy="222"/>
                <a:chOff x="4967" y="1446"/>
                <a:chExt cx="82" cy="222"/>
              </a:xfrm>
            </p:grpSpPr>
            <p:sp>
              <p:nvSpPr>
                <p:cNvPr id="63" name="Line 137">
                  <a:extLst>
                    <a:ext uri="{FF2B5EF4-FFF2-40B4-BE49-F238E27FC236}">
                      <a16:creationId xmlns:a16="http://schemas.microsoft.com/office/drawing/2014/main" id="{A4866D68-3415-4A0B-BAB4-D9A0CCE3FC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7" y="1502"/>
                  <a:ext cx="0" cy="1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Freeform 138">
                  <a:extLst>
                    <a:ext uri="{FF2B5EF4-FFF2-40B4-BE49-F238E27FC236}">
                      <a16:creationId xmlns:a16="http://schemas.microsoft.com/office/drawing/2014/main" id="{7904A0D6-D8B1-484C-AD90-5FACA9E7DB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7" y="1446"/>
                  <a:ext cx="82" cy="61"/>
                </a:xfrm>
                <a:custGeom>
                  <a:avLst/>
                  <a:gdLst>
                    <a:gd name="T0" fmla="*/ 82 w 82"/>
                    <a:gd name="T1" fmla="*/ 61 h 61"/>
                    <a:gd name="T2" fmla="*/ 40 w 82"/>
                    <a:gd name="T3" fmla="*/ 0 h 61"/>
                    <a:gd name="T4" fmla="*/ 0 w 82"/>
                    <a:gd name="T5" fmla="*/ 61 h 61"/>
                    <a:gd name="T6" fmla="*/ 82 w 82"/>
                    <a:gd name="T7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2" h="61">
                      <a:moveTo>
                        <a:pt x="82" y="61"/>
                      </a:moveTo>
                      <a:lnTo>
                        <a:pt x="40" y="0"/>
                      </a:lnTo>
                      <a:lnTo>
                        <a:pt x="0" y="61"/>
                      </a:lnTo>
                      <a:lnTo>
                        <a:pt x="82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9" name="Rectangle 143">
                <a:extLst>
                  <a:ext uri="{FF2B5EF4-FFF2-40B4-BE49-F238E27FC236}">
                    <a16:creationId xmlns:a16="http://schemas.microsoft.com/office/drawing/2014/main" id="{4CCBD83B-7BE7-485E-BA19-B528BC8AB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0" y="185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148">
                <a:extLst>
                  <a:ext uri="{FF2B5EF4-FFF2-40B4-BE49-F238E27FC236}">
                    <a16:creationId xmlns:a16="http://schemas.microsoft.com/office/drawing/2014/main" id="{FD9A7546-54F3-448E-B892-4EB58E160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671"/>
                <a:ext cx="453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Line 152">
                <a:extLst>
                  <a:ext uri="{FF2B5EF4-FFF2-40B4-BE49-F238E27FC236}">
                    <a16:creationId xmlns:a16="http://schemas.microsoft.com/office/drawing/2014/main" id="{FA98599D-695B-4583-9E0F-F7B9E5B2F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4" y="1540"/>
                <a:ext cx="16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157">
                <a:extLst>
                  <a:ext uri="{FF2B5EF4-FFF2-40B4-BE49-F238E27FC236}">
                    <a16:creationId xmlns:a16="http://schemas.microsoft.com/office/drawing/2014/main" id="{1152B996-7C0B-4886-8515-058A5267A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1509"/>
                <a:ext cx="8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1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Symbol" panose="05050102010706020507" pitchFamily="18" charset="2"/>
                  </a:rPr>
                  <a:t>q</a:t>
                </a:r>
                <a:endParaRPr kumimoji="0" lang="zh-CN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9CBA593-2EB6-4F31-A9D7-15C34FB8BB2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71048" y="1055740"/>
              <a:ext cx="459884" cy="1243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8D60CAC-EB86-488B-AD87-94B8A04CDEE6}"/>
                </a:ext>
              </a:extLst>
            </p:cNvPr>
            <p:cNvCxnSpPr/>
            <p:nvPr/>
          </p:nvCxnSpPr>
          <p:spPr bwMode="auto">
            <a:xfrm>
              <a:off x="6694586" y="2326464"/>
              <a:ext cx="0" cy="41433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075B9A5-933C-4262-B283-A53D5EAB5B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60047" y="2204440"/>
              <a:ext cx="15453" cy="4974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9541C41-6524-433D-A700-B610894E4FD0}"/>
                </a:ext>
              </a:extLst>
            </p:cNvPr>
            <p:cNvCxnSpPr>
              <a:cxnSpLocks/>
              <a:stCxn id="53" idx="2"/>
            </p:cNvCxnSpPr>
            <p:nvPr/>
          </p:nvCxnSpPr>
          <p:spPr bwMode="auto">
            <a:xfrm flipH="1">
              <a:off x="7637562" y="2108976"/>
              <a:ext cx="17462" cy="64452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5F3891B-B512-414A-B7D7-5571A05ED1C4}"/>
                </a:ext>
              </a:extLst>
            </p:cNvPr>
            <p:cNvCxnSpPr>
              <a:cxnSpLocks/>
              <a:stCxn id="53" idx="1"/>
            </p:cNvCxnSpPr>
            <p:nvPr/>
          </p:nvCxnSpPr>
          <p:spPr bwMode="auto">
            <a:xfrm>
              <a:off x="4849910" y="2740801"/>
              <a:ext cx="2805114" cy="1031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utoUpdateAnimBg="0"/>
      <p:bldP spid="15" grpId="0" autoUpdateAnimBg="0"/>
      <p:bldP spid="16" grpId="0" build="p" autoUpdateAnimBg="0"/>
      <p:bldP spid="1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95288" y="981075"/>
            <a:ext cx="4038600" cy="5113338"/>
            <a:chOff x="0" y="0"/>
            <a:chExt cx="2544" cy="3221"/>
          </a:xfrm>
        </p:grpSpPr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544" cy="3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8" name="Line 4"/>
            <p:cNvSpPr>
              <a:spLocks noChangeShapeType="1"/>
            </p:cNvSpPr>
            <p:nvPr/>
          </p:nvSpPr>
          <p:spPr bwMode="auto">
            <a:xfrm>
              <a:off x="223" y="1838"/>
              <a:ext cx="1867" cy="0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 flipV="1">
              <a:off x="223" y="834"/>
              <a:ext cx="1867" cy="1004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0" name="Object 6"/>
            <p:cNvGraphicFramePr>
              <a:graphicFrameLocks noChangeAspect="1"/>
            </p:cNvGraphicFramePr>
            <p:nvPr/>
          </p:nvGraphicFramePr>
          <p:xfrm>
            <a:off x="675" y="1680"/>
            <a:ext cx="10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7" r:id="rId3" imgW="177480" imgH="241200" progId="Equation.3">
                    <p:embed/>
                  </p:oleObj>
                </mc:Choice>
                <mc:Fallback>
                  <p:oleObj r:id="rId3" imgW="177480" imgH="241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" y="1680"/>
                          <a:ext cx="107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>
              <a:off x="2090" y="1838"/>
              <a:ext cx="320" cy="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2098" y="852"/>
              <a:ext cx="31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223" y="1838"/>
              <a:ext cx="0" cy="3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2090" y="1838"/>
              <a:ext cx="0" cy="3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>
              <a:off x="223" y="2006"/>
              <a:ext cx="1867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6" name="Object 12"/>
            <p:cNvGraphicFramePr>
              <a:graphicFrameLocks noChangeAspect="1"/>
            </p:cNvGraphicFramePr>
            <p:nvPr/>
          </p:nvGraphicFramePr>
          <p:xfrm>
            <a:off x="1043" y="1886"/>
            <a:ext cx="13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8" r:id="rId5" imgW="190734" imgH="228818" progId="Equation.3">
                    <p:embed/>
                  </p:oleObj>
                </mc:Choice>
                <mc:Fallback>
                  <p:oleObj r:id="rId5" imgW="190734" imgH="228818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1886"/>
                          <a:ext cx="134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7" name="Object 13"/>
            <p:cNvGraphicFramePr>
              <a:graphicFrameLocks noChangeAspect="1"/>
            </p:cNvGraphicFramePr>
            <p:nvPr/>
          </p:nvGraphicFramePr>
          <p:xfrm>
            <a:off x="1923" y="976"/>
            <a:ext cx="35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9" r:id="rId7" imgW="127042" imgH="139714" progId="Equation.3">
                    <p:embed/>
                  </p:oleObj>
                </mc:Choice>
                <mc:Fallback>
                  <p:oleObj r:id="rId7" imgW="127042" imgH="139714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3" y="976"/>
                          <a:ext cx="353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8" name="Object 14"/>
            <p:cNvGraphicFramePr>
              <a:graphicFrameLocks noChangeAspect="1"/>
            </p:cNvGraphicFramePr>
            <p:nvPr/>
          </p:nvGraphicFramePr>
          <p:xfrm>
            <a:off x="2136" y="1782"/>
            <a:ext cx="229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0" r:id="rId9" imgW="165202" imgH="228620" progId="Equation.3">
                    <p:embed/>
                  </p:oleObj>
                </mc:Choice>
                <mc:Fallback>
                  <p:oleObj r:id="rId9" imgW="165202" imgH="22862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6" y="1782"/>
                          <a:ext cx="229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2232" y="852"/>
              <a:ext cx="0" cy="994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0" name="Object 16"/>
            <p:cNvGraphicFramePr>
              <a:graphicFrameLocks noChangeAspect="1"/>
            </p:cNvGraphicFramePr>
            <p:nvPr/>
          </p:nvGraphicFramePr>
          <p:xfrm>
            <a:off x="2249" y="1296"/>
            <a:ext cx="19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1" r:id="rId11" imgW="241512" imgH="228818" progId="Equation.3">
                    <p:embed/>
                  </p:oleObj>
                </mc:Choice>
                <mc:Fallback>
                  <p:oleObj r:id="rId11" imgW="241512" imgH="228818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9" y="1296"/>
                          <a:ext cx="191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0" y="2888"/>
              <a:ext cx="2544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</a:rPr>
                <a:t>劈尖干涉</a:t>
              </a:r>
            </a:p>
          </p:txBody>
        </p:sp>
        <p:graphicFrame>
          <p:nvGraphicFramePr>
            <p:cNvPr id="11282" name="Object 18"/>
            <p:cNvGraphicFramePr>
              <a:graphicFrameLocks noChangeAspect="1"/>
            </p:cNvGraphicFramePr>
            <p:nvPr/>
          </p:nvGraphicFramePr>
          <p:xfrm>
            <a:off x="1607" y="284"/>
            <a:ext cx="63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2" r:id="rId13" imgW="431930" imgH="228818" progId="Equation.3">
                    <p:embed/>
                  </p:oleObj>
                </mc:Choice>
                <mc:Fallback>
                  <p:oleObj r:id="rId13" imgW="431930" imgH="228818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7" y="284"/>
                          <a:ext cx="638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40" y="425"/>
              <a:ext cx="1275" cy="1394"/>
              <a:chOff x="0" y="0"/>
              <a:chExt cx="1371" cy="1414"/>
            </a:xfrm>
          </p:grpSpPr>
          <p:sp>
            <p:nvSpPr>
              <p:cNvPr id="11284" name="Line 20"/>
              <p:cNvSpPr>
                <a:spLocks noChangeShapeType="1"/>
              </p:cNvSpPr>
              <p:nvPr/>
            </p:nvSpPr>
            <p:spPr bwMode="auto">
              <a:xfrm flipV="1">
                <a:off x="343" y="0"/>
                <a:ext cx="0" cy="141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5" name="Line 21"/>
              <p:cNvSpPr>
                <a:spLocks noChangeShapeType="1"/>
              </p:cNvSpPr>
              <p:nvPr/>
            </p:nvSpPr>
            <p:spPr bwMode="auto">
              <a:xfrm flipV="1">
                <a:off x="686" y="0"/>
                <a:ext cx="0" cy="1414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6" name="Line 22"/>
              <p:cNvSpPr>
                <a:spLocks noChangeShapeType="1"/>
              </p:cNvSpPr>
              <p:nvPr/>
            </p:nvSpPr>
            <p:spPr bwMode="auto">
              <a:xfrm flipV="1">
                <a:off x="1029" y="0"/>
                <a:ext cx="0" cy="141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7" name="Line 23"/>
              <p:cNvSpPr>
                <a:spLocks noChangeShapeType="1"/>
              </p:cNvSpPr>
              <p:nvPr/>
            </p:nvSpPr>
            <p:spPr bwMode="auto">
              <a:xfrm flipV="1">
                <a:off x="1371" y="0"/>
                <a:ext cx="0" cy="1414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8" name="Line 24"/>
              <p:cNvSpPr>
                <a:spLocks noChangeShapeType="1"/>
              </p:cNvSpPr>
              <p:nvPr/>
            </p:nvSpPr>
            <p:spPr bwMode="auto">
              <a:xfrm>
                <a:off x="343" y="282"/>
                <a:ext cx="0" cy="3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9" name="Line 25"/>
              <p:cNvSpPr>
                <a:spLocks noChangeShapeType="1"/>
              </p:cNvSpPr>
              <p:nvPr/>
            </p:nvSpPr>
            <p:spPr bwMode="auto">
              <a:xfrm>
                <a:off x="1371" y="282"/>
                <a:ext cx="0" cy="396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0" name="Line 26"/>
              <p:cNvSpPr>
                <a:spLocks noChangeShapeType="1"/>
              </p:cNvSpPr>
              <p:nvPr/>
            </p:nvSpPr>
            <p:spPr bwMode="auto">
              <a:xfrm>
                <a:off x="1029" y="282"/>
                <a:ext cx="0" cy="3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1" name="Line 27"/>
              <p:cNvSpPr>
                <a:spLocks noChangeShapeType="1"/>
              </p:cNvSpPr>
              <p:nvPr/>
            </p:nvSpPr>
            <p:spPr bwMode="auto">
              <a:xfrm>
                <a:off x="686" y="282"/>
                <a:ext cx="0" cy="396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2" name="Line 28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0" cy="1414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Line 29"/>
              <p:cNvSpPr>
                <a:spLocks noChangeShapeType="1"/>
              </p:cNvSpPr>
              <p:nvPr/>
            </p:nvSpPr>
            <p:spPr bwMode="auto">
              <a:xfrm>
                <a:off x="0" y="282"/>
                <a:ext cx="0" cy="396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219" y="2106"/>
              <a:ext cx="1971" cy="294"/>
              <a:chOff x="0" y="0"/>
              <a:chExt cx="2016" cy="384"/>
            </a:xfrm>
          </p:grpSpPr>
          <p:sp>
            <p:nvSpPr>
              <p:cNvPr id="11295" name="Rectangl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" cy="384"/>
              </a:xfrm>
              <a:prstGeom prst="rect">
                <a:avLst/>
              </a:prstGeom>
              <a:gradFill rotWithShape="0">
                <a:gsLst>
                  <a:gs pos="0">
                    <a:srgbClr val="CCCC00">
                      <a:gamma/>
                      <a:shade val="0"/>
                      <a:invGamma/>
                    </a:srgbClr>
                  </a:gs>
                  <a:gs pos="50000">
                    <a:srgbClr val="CCCC00"/>
                  </a:gs>
                  <a:gs pos="100000">
                    <a:srgbClr val="CCC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6" name="Rectangle 32"/>
              <p:cNvSpPr>
                <a:spLocks noChangeArrowheads="1"/>
              </p:cNvSpPr>
              <p:nvPr/>
            </p:nvSpPr>
            <p:spPr bwMode="auto">
              <a:xfrm>
                <a:off x="672" y="0"/>
                <a:ext cx="672" cy="384"/>
              </a:xfrm>
              <a:prstGeom prst="rect">
                <a:avLst/>
              </a:prstGeom>
              <a:gradFill rotWithShape="0">
                <a:gsLst>
                  <a:gs pos="0">
                    <a:srgbClr val="CCCC00">
                      <a:gamma/>
                      <a:shade val="0"/>
                      <a:invGamma/>
                    </a:srgbClr>
                  </a:gs>
                  <a:gs pos="50000">
                    <a:srgbClr val="CCCC00"/>
                  </a:gs>
                  <a:gs pos="100000">
                    <a:srgbClr val="CCC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Rectangle 33"/>
              <p:cNvSpPr>
                <a:spLocks noChangeArrowheads="1"/>
              </p:cNvSpPr>
              <p:nvPr/>
            </p:nvSpPr>
            <p:spPr bwMode="auto">
              <a:xfrm>
                <a:off x="672" y="0"/>
                <a:ext cx="672" cy="384"/>
              </a:xfrm>
              <a:prstGeom prst="rect">
                <a:avLst/>
              </a:prstGeom>
              <a:gradFill rotWithShape="0">
                <a:gsLst>
                  <a:gs pos="0">
                    <a:srgbClr val="CCCC00">
                      <a:gamma/>
                      <a:shade val="0"/>
                      <a:invGamma/>
                    </a:srgbClr>
                  </a:gs>
                  <a:gs pos="50000">
                    <a:srgbClr val="CCCC00"/>
                  </a:gs>
                  <a:gs pos="100000">
                    <a:srgbClr val="CCC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8" name="Rectangle 34"/>
              <p:cNvSpPr>
                <a:spLocks noChangeArrowheads="1"/>
              </p:cNvSpPr>
              <p:nvPr/>
            </p:nvSpPr>
            <p:spPr bwMode="auto">
              <a:xfrm>
                <a:off x="1344" y="0"/>
                <a:ext cx="672" cy="384"/>
              </a:xfrm>
              <a:prstGeom prst="rect">
                <a:avLst/>
              </a:prstGeom>
              <a:gradFill rotWithShape="0">
                <a:gsLst>
                  <a:gs pos="0">
                    <a:srgbClr val="CCCC00">
                      <a:gamma/>
                      <a:shade val="0"/>
                      <a:invGamma/>
                    </a:srgbClr>
                  </a:gs>
                  <a:gs pos="50000">
                    <a:srgbClr val="CCCC00"/>
                  </a:gs>
                  <a:gs pos="100000">
                    <a:srgbClr val="CCCC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537" y="371"/>
              <a:ext cx="663" cy="2272"/>
              <a:chOff x="0" y="0"/>
              <a:chExt cx="713" cy="2304"/>
            </a:xfrm>
          </p:grpSpPr>
          <p:grpSp>
            <p:nvGrpSpPr>
              <p:cNvPr id="6" name="Group 36"/>
              <p:cNvGrpSpPr>
                <a:grpSpLocks/>
              </p:cNvGrpSpPr>
              <p:nvPr/>
            </p:nvGrpSpPr>
            <p:grpSpPr bwMode="auto">
              <a:xfrm>
                <a:off x="0" y="0"/>
                <a:ext cx="686" cy="292"/>
                <a:chOff x="0" y="0"/>
                <a:chExt cx="686" cy="340"/>
              </a:xfrm>
            </p:grpSpPr>
            <p:sp>
              <p:nvSpPr>
                <p:cNvPr id="11301" name="Line 37"/>
                <p:cNvSpPr>
                  <a:spLocks noChangeShapeType="1"/>
                </p:cNvSpPr>
                <p:nvPr/>
              </p:nvSpPr>
              <p:spPr bwMode="auto">
                <a:xfrm>
                  <a:off x="0" y="340"/>
                  <a:ext cx="686" cy="0"/>
                </a:xfrm>
                <a:prstGeom prst="line">
                  <a:avLst/>
                </a:prstGeom>
                <a:noFill/>
                <a:ln w="19050">
                  <a:solidFill>
                    <a:srgbClr val="CC00CC"/>
                  </a:solidFill>
                  <a:prstDash val="dash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1302" name="Object 38"/>
                <p:cNvGraphicFramePr>
                  <a:graphicFrameLocks noChangeAspect="1"/>
                </p:cNvGraphicFramePr>
                <p:nvPr/>
              </p:nvGraphicFramePr>
              <p:xfrm>
                <a:off x="185" y="0"/>
                <a:ext cx="240" cy="29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73" r:id="rId15" imgW="165202" imgH="253987" progId="Equation.3">
                        <p:embed/>
                      </p:oleObj>
                    </mc:Choice>
                    <mc:Fallback>
                      <p:oleObj r:id="rId15" imgW="165202" imgH="253987" progId="Equation.3">
                        <p:embed/>
                        <p:pic>
                          <p:nvPicPr>
                            <p:cNvPr id="0" name="Picture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5" y="0"/>
                              <a:ext cx="240" cy="29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" name="Group 39"/>
              <p:cNvGrpSpPr>
                <a:grpSpLocks/>
              </p:cNvGrpSpPr>
              <p:nvPr/>
            </p:nvGrpSpPr>
            <p:grpSpPr bwMode="auto">
              <a:xfrm>
                <a:off x="27" y="1920"/>
                <a:ext cx="686" cy="384"/>
                <a:chOff x="0" y="0"/>
                <a:chExt cx="686" cy="432"/>
              </a:xfrm>
            </p:grpSpPr>
            <p:sp>
              <p:nvSpPr>
                <p:cNvPr id="11304" name="Line 40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86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prstDash val="dash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1305" name="Object 41"/>
                <p:cNvGraphicFramePr>
                  <a:graphicFrameLocks noChangeAspect="1"/>
                </p:cNvGraphicFramePr>
                <p:nvPr/>
              </p:nvGraphicFramePr>
              <p:xfrm>
                <a:off x="254" y="144"/>
                <a:ext cx="18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74" r:id="rId17" imgW="165202" imgH="253987" progId="Equation.3">
                        <p:embed/>
                      </p:oleObj>
                    </mc:Choice>
                    <mc:Fallback>
                      <p:oleObj r:id="rId17" imgW="165202" imgH="253987" progId="Equation.3">
                        <p:embed/>
                        <p:pic>
                          <p:nvPicPr>
                            <p:cNvPr id="0" name="Picture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4" y="144"/>
                              <a:ext cx="188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1680" y="1296"/>
              <a:ext cx="384" cy="426"/>
              <a:chOff x="0" y="0"/>
              <a:chExt cx="384" cy="426"/>
            </a:xfrm>
          </p:grpSpPr>
          <p:sp>
            <p:nvSpPr>
              <p:cNvPr id="11307" name="Line 4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401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308" name="Object 44"/>
              <p:cNvGraphicFramePr>
                <a:graphicFrameLocks noChangeAspect="1"/>
              </p:cNvGraphicFramePr>
              <p:nvPr/>
            </p:nvGraphicFramePr>
            <p:xfrm>
              <a:off x="24" y="111"/>
              <a:ext cx="360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75" r:id="rId18" imgW="381152" imgH="228818" progId="Equation.3">
                      <p:embed/>
                    </p:oleObj>
                  </mc:Choice>
                  <mc:Fallback>
                    <p:oleObj r:id="rId18" imgW="381152" imgH="228818" progId="Equation.3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" y="111"/>
                            <a:ext cx="360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309" name="Line 45"/>
            <p:cNvSpPr>
              <a:spLocks noChangeShapeType="1"/>
            </p:cNvSpPr>
            <p:nvPr/>
          </p:nvSpPr>
          <p:spPr bwMode="auto">
            <a:xfrm flipV="1">
              <a:off x="618" y="1659"/>
              <a:ext cx="151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0" name="Line 46"/>
            <p:cNvSpPr>
              <a:spLocks noChangeShapeType="1"/>
            </p:cNvSpPr>
            <p:nvPr/>
          </p:nvSpPr>
          <p:spPr bwMode="auto">
            <a:xfrm>
              <a:off x="899" y="1482"/>
              <a:ext cx="118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1" name="Line 47"/>
            <p:cNvSpPr>
              <a:spLocks noChangeShapeType="1"/>
            </p:cNvSpPr>
            <p:nvPr/>
          </p:nvSpPr>
          <p:spPr bwMode="auto">
            <a:xfrm>
              <a:off x="1218" y="1315"/>
              <a:ext cx="95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2" name="Line 48"/>
            <p:cNvSpPr>
              <a:spLocks noChangeShapeType="1"/>
            </p:cNvSpPr>
            <p:nvPr/>
          </p:nvSpPr>
          <p:spPr bwMode="auto">
            <a:xfrm>
              <a:off x="1555" y="1162"/>
              <a:ext cx="63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313" name="Object 49"/>
          <p:cNvGraphicFramePr>
            <a:graphicFrameLocks noChangeAspect="1"/>
          </p:cNvGraphicFramePr>
          <p:nvPr/>
        </p:nvGraphicFramePr>
        <p:xfrm>
          <a:off x="5072065" y="3500438"/>
          <a:ext cx="27066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r:id="rId20" imgW="1130127" imgH="393846" progId="Equation.3">
                  <p:embed/>
                </p:oleObj>
              </mc:Choice>
              <mc:Fallback>
                <p:oleObj r:id="rId20" imgW="1130127" imgH="393846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5" y="3500438"/>
                        <a:ext cx="2706687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1214414" y="142852"/>
            <a:ext cx="4032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(</a:t>
            </a:r>
            <a:r>
              <a:rPr lang="en-US" altLang="zh-CN" sz="3200" b="1" dirty="0">
                <a:solidFill>
                  <a:srgbClr val="CC0000"/>
                </a:solidFill>
                <a:latin typeface="Times New Roman" pitchFamily="18" charset="0"/>
              </a:rPr>
              <a:t>4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)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细丝直径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的计算</a:t>
            </a:r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5214942" y="1142984"/>
          <a:ext cx="1571636" cy="60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r:id="rId22" imgW="558720" imgH="215640" progId="Equation.3">
                  <p:embed/>
                </p:oleObj>
              </mc:Choice>
              <mc:Fallback>
                <p:oleObj r:id="rId22" imgW="55872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1142984"/>
                        <a:ext cx="1571636" cy="6031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6" name="Object 1026"/>
          <p:cNvGraphicFramePr>
            <a:graphicFrameLocks noChangeAspect="1"/>
          </p:cNvGraphicFramePr>
          <p:nvPr/>
        </p:nvGraphicFramePr>
        <p:xfrm>
          <a:off x="5214941" y="2143116"/>
          <a:ext cx="1571636" cy="1058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24" imgW="596880" imgH="393480" progId="Equation.3">
                  <p:embed/>
                </p:oleObj>
              </mc:Choice>
              <mc:Fallback>
                <p:oleObj name="Equation" r:id="rId24" imgW="596880" imgH="3934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1" y="2143116"/>
                        <a:ext cx="1571636" cy="10583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5616" y="260648"/>
            <a:ext cx="480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3200" b="1" dirty="0">
                <a:solidFill>
                  <a:srgbClr val="070000"/>
                </a:solidFill>
                <a:latin typeface="宋体" pitchFamily="2" charset="-122"/>
              </a:rPr>
              <a:t> 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(</a:t>
            </a:r>
            <a:r>
              <a:rPr lang="en-US" altLang="zh-CN" sz="3200" b="1" dirty="0">
                <a:solidFill>
                  <a:srgbClr val="CC0000"/>
                </a:solidFill>
                <a:latin typeface="Times New Roman" pitchFamily="18" charset="0"/>
              </a:rPr>
              <a:t>5 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)</a:t>
            </a:r>
            <a:r>
              <a:rPr lang="zh-CN" altLang="en-US" sz="3200" b="1" dirty="0">
                <a:solidFill>
                  <a:srgbClr val="070000"/>
                </a:solidFill>
                <a:latin typeface="Times New Roman" pitchFamily="18" charset="0"/>
              </a:rPr>
              <a:t>干涉条纹的移动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9637" r:id="rId2" imgW="5257800" imgH="4419720"/>
        </mc:Choice>
        <mc:Fallback>
          <p:control r:id="rId2" imgW="5257800" imgH="441972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835150" y="1752600"/>
                  <a:ext cx="5257800" cy="441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med">
    <p:pull dir="ru"/>
  </p:transition>
</p:sld>
</file>

<file path=ppt/theme/theme1.xml><?xml version="1.0" encoding="utf-8"?>
<a:theme xmlns:a="http://schemas.openxmlformats.org/drawingml/2006/main" name="主题4">
  <a:themeElements>
    <a:clrScheme name="2005届大物下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届大物下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2005届大物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742</TotalTime>
  <Words>1311</Words>
  <Application>Microsoft Office PowerPoint</Application>
  <PresentationFormat>全屏显示(4:3)</PresentationFormat>
  <Paragraphs>200</Paragraphs>
  <Slides>45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61" baseType="lpstr">
      <vt:lpstr>黑体</vt:lpstr>
      <vt:lpstr>华文中宋</vt:lpstr>
      <vt:lpstr>楷体_GB2312</vt:lpstr>
      <vt:lpstr>宋体</vt:lpstr>
      <vt:lpstr>Arial</vt:lpstr>
      <vt:lpstr>Bookman Old Style</vt:lpstr>
      <vt:lpstr>Calibri</vt:lpstr>
      <vt:lpstr>Cambria Math</vt:lpstr>
      <vt:lpstr>Century Schoolbook</vt:lpstr>
      <vt:lpstr>Symbol</vt:lpstr>
      <vt:lpstr>Times New Roman</vt:lpstr>
      <vt:lpstr>Wingdings</vt:lpstr>
      <vt:lpstr>主题4</vt:lpstr>
      <vt:lpstr>Equation.3</vt:lpstr>
      <vt:lpstr>公式</vt:lpstr>
      <vt:lpstr>Equation</vt:lpstr>
      <vt:lpstr>11-4   劈 尖     牛顿环               迈克耳孙干涉仪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11-4   劈 尖  牛顿环</dc:title>
  <dc:creator>jinxin</dc:creator>
  <cp:lastModifiedBy>L jh</cp:lastModifiedBy>
  <cp:revision>58</cp:revision>
  <dcterms:created xsi:type="dcterms:W3CDTF">2014-10-13T01:37:07Z</dcterms:created>
  <dcterms:modified xsi:type="dcterms:W3CDTF">2020-10-15T08:22:43Z</dcterms:modified>
</cp:coreProperties>
</file>