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activeX/activeX2.bin" ContentType="application/vnd.ms-office.activeX"/>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activeX/activeX1.xml" ContentType="application/vnd.ms-office.activeX+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7" r:id="rId2"/>
    <p:sldId id="258" r:id="rId3"/>
    <p:sldId id="260" r:id="rId4"/>
    <p:sldId id="289" r:id="rId5"/>
    <p:sldId id="291" r:id="rId6"/>
    <p:sldId id="264" r:id="rId7"/>
    <p:sldId id="298" r:id="rId8"/>
    <p:sldId id="294" r:id="rId9"/>
    <p:sldId id="293" r:id="rId10"/>
    <p:sldId id="266" r:id="rId11"/>
    <p:sldId id="267" r:id="rId12"/>
    <p:sldId id="268" r:id="rId13"/>
    <p:sldId id="292" r:id="rId14"/>
    <p:sldId id="270" r:id="rId15"/>
    <p:sldId id="271" r:id="rId16"/>
    <p:sldId id="272" r:id="rId17"/>
    <p:sldId id="274" r:id="rId18"/>
    <p:sldId id="276" r:id="rId19"/>
    <p:sldId id="295" r:id="rId20"/>
    <p:sldId id="296" r:id="rId21"/>
    <p:sldId id="275" r:id="rId22"/>
    <p:sldId id="283" r:id="rId23"/>
    <p:sldId id="280" r:id="rId24"/>
    <p:sldId id="281" r:id="rId25"/>
    <p:sldId id="285" r:id="rId26"/>
    <p:sldId id="286" r:id="rId27"/>
    <p:sldId id="287" r:id="rId28"/>
    <p:sldId id="28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17"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31.wmf"/><Relationship Id="rId18" Type="http://schemas.openxmlformats.org/officeDocument/2006/relationships/image" Target="../media/image90.wmf"/><Relationship Id="rId3" Type="http://schemas.openxmlformats.org/officeDocument/2006/relationships/image" Target="../media/image82.wmf"/><Relationship Id="rId7" Type="http://schemas.openxmlformats.org/officeDocument/2006/relationships/image" Target="../media/image14.wmf"/><Relationship Id="rId12" Type="http://schemas.openxmlformats.org/officeDocument/2006/relationships/image" Target="../media/image86.emf"/><Relationship Id="rId17" Type="http://schemas.openxmlformats.org/officeDocument/2006/relationships/image" Target="../media/image89.wmf"/><Relationship Id="rId2" Type="http://schemas.openxmlformats.org/officeDocument/2006/relationships/image" Target="../media/image81.wmf"/><Relationship Id="rId16" Type="http://schemas.openxmlformats.org/officeDocument/2006/relationships/image" Target="../media/image88.emf"/><Relationship Id="rId1" Type="http://schemas.openxmlformats.org/officeDocument/2006/relationships/image" Target="../media/image80.wmf"/><Relationship Id="rId6" Type="http://schemas.openxmlformats.org/officeDocument/2006/relationships/image" Target="../media/image13.wmf"/><Relationship Id="rId11" Type="http://schemas.openxmlformats.org/officeDocument/2006/relationships/image" Target="../media/image85.emf"/><Relationship Id="rId5" Type="http://schemas.openxmlformats.org/officeDocument/2006/relationships/image" Target="../media/image12.wmf"/><Relationship Id="rId15" Type="http://schemas.openxmlformats.org/officeDocument/2006/relationships/image" Target="../media/image19.wmf"/><Relationship Id="rId10" Type="http://schemas.openxmlformats.org/officeDocument/2006/relationships/image" Target="../media/image84.emf"/><Relationship Id="rId4" Type="http://schemas.openxmlformats.org/officeDocument/2006/relationships/image" Target="../media/image83.wmf"/><Relationship Id="rId9" Type="http://schemas.openxmlformats.org/officeDocument/2006/relationships/image" Target="../media/image16.wmf"/><Relationship Id="rId14" Type="http://schemas.openxmlformats.org/officeDocument/2006/relationships/image" Target="../media/image87.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image" Target="../media/image93.emf"/><Relationship Id="rId7" Type="http://schemas.openxmlformats.org/officeDocument/2006/relationships/image" Target="../media/image97.emf"/><Relationship Id="rId2" Type="http://schemas.openxmlformats.org/officeDocument/2006/relationships/image" Target="../media/image92.emf"/><Relationship Id="rId1" Type="http://schemas.openxmlformats.org/officeDocument/2006/relationships/image" Target="../media/image91.emf"/><Relationship Id="rId6" Type="http://schemas.openxmlformats.org/officeDocument/2006/relationships/image" Target="../media/image96.emf"/><Relationship Id="rId5" Type="http://schemas.openxmlformats.org/officeDocument/2006/relationships/image" Target="../media/image95.emf"/><Relationship Id="rId4" Type="http://schemas.openxmlformats.org/officeDocument/2006/relationships/image" Target="../media/image9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107.wmf"/><Relationship Id="rId3" Type="http://schemas.openxmlformats.org/officeDocument/2006/relationships/image" Target="../media/image101.wmf"/><Relationship Id="rId7" Type="http://schemas.openxmlformats.org/officeDocument/2006/relationships/image" Target="../media/image104.wmf"/><Relationship Id="rId12" Type="http://schemas.openxmlformats.org/officeDocument/2006/relationships/image" Target="../media/image13.wmf"/><Relationship Id="rId2" Type="http://schemas.openxmlformats.org/officeDocument/2006/relationships/image" Target="../media/image100.wmf"/><Relationship Id="rId16" Type="http://schemas.openxmlformats.org/officeDocument/2006/relationships/image" Target="../media/image110.wmf"/><Relationship Id="rId1" Type="http://schemas.openxmlformats.org/officeDocument/2006/relationships/image" Target="../media/image99.wmf"/><Relationship Id="rId6" Type="http://schemas.openxmlformats.org/officeDocument/2006/relationships/image" Target="../media/image25.wmf"/><Relationship Id="rId11" Type="http://schemas.openxmlformats.org/officeDocument/2006/relationships/image" Target="../media/image106.wmf"/><Relationship Id="rId5" Type="http://schemas.openxmlformats.org/officeDocument/2006/relationships/image" Target="../media/image103.emf"/><Relationship Id="rId15" Type="http://schemas.openxmlformats.org/officeDocument/2006/relationships/image" Target="../media/image109.wmf"/><Relationship Id="rId10" Type="http://schemas.openxmlformats.org/officeDocument/2006/relationships/image" Target="../media/image105.wmf"/><Relationship Id="rId4" Type="http://schemas.openxmlformats.org/officeDocument/2006/relationships/image" Target="../media/image102.emf"/><Relationship Id="rId9" Type="http://schemas.openxmlformats.org/officeDocument/2006/relationships/image" Target="../media/image43.wmf"/><Relationship Id="rId14" Type="http://schemas.openxmlformats.org/officeDocument/2006/relationships/image" Target="../media/image10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61.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image" Target="../media/image12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2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wmf"/><Relationship Id="rId1" Type="http://schemas.openxmlformats.org/officeDocument/2006/relationships/image" Target="../media/image1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image" Target="../media/image143.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2.wmf"/><Relationship Id="rId17" Type="http://schemas.openxmlformats.org/officeDocument/2006/relationships/image" Target="../media/image147.emf"/><Relationship Id="rId2" Type="http://schemas.openxmlformats.org/officeDocument/2006/relationships/image" Target="../media/image132.wmf"/><Relationship Id="rId16" Type="http://schemas.openxmlformats.org/officeDocument/2006/relationships/image" Target="../media/image146.emf"/><Relationship Id="rId1" Type="http://schemas.openxmlformats.org/officeDocument/2006/relationships/image" Target="../media/image61.wmf"/><Relationship Id="rId6" Type="http://schemas.openxmlformats.org/officeDocument/2006/relationships/image" Target="../media/image136.emf"/><Relationship Id="rId11" Type="http://schemas.openxmlformats.org/officeDocument/2006/relationships/image" Target="../media/image141.wmf"/><Relationship Id="rId5" Type="http://schemas.openxmlformats.org/officeDocument/2006/relationships/image" Target="../media/image135.emf"/><Relationship Id="rId15" Type="http://schemas.openxmlformats.org/officeDocument/2006/relationships/image" Target="../media/image145.e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emf"/><Relationship Id="rId14" Type="http://schemas.openxmlformats.org/officeDocument/2006/relationships/image" Target="../media/image14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49.wmf"/><Relationship Id="rId1" Type="http://schemas.openxmlformats.org/officeDocument/2006/relationships/image" Target="../media/image15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image" Target="../media/image165.wmf"/><Relationship Id="rId3" Type="http://schemas.openxmlformats.org/officeDocument/2006/relationships/image" Target="../media/image155.emf"/><Relationship Id="rId7" Type="http://schemas.openxmlformats.org/officeDocument/2006/relationships/image" Target="../media/image159.wmf"/><Relationship Id="rId12" Type="http://schemas.openxmlformats.org/officeDocument/2006/relationships/image" Target="../media/image164.wmf"/><Relationship Id="rId2" Type="http://schemas.openxmlformats.org/officeDocument/2006/relationships/image" Target="../media/image154.wmf"/><Relationship Id="rId1" Type="http://schemas.openxmlformats.org/officeDocument/2006/relationships/image" Target="../media/image149.wmf"/><Relationship Id="rId6" Type="http://schemas.openxmlformats.org/officeDocument/2006/relationships/image" Target="../media/image158.wmf"/><Relationship Id="rId11" Type="http://schemas.openxmlformats.org/officeDocument/2006/relationships/image" Target="../media/image163.wmf"/><Relationship Id="rId5" Type="http://schemas.openxmlformats.org/officeDocument/2006/relationships/image" Target="../media/image157.wmf"/><Relationship Id="rId15" Type="http://schemas.openxmlformats.org/officeDocument/2006/relationships/image" Target="../media/image167.e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 Id="rId14" Type="http://schemas.openxmlformats.org/officeDocument/2006/relationships/image" Target="../media/image166.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image" Target="../media/image179.wmf"/><Relationship Id="rId18" Type="http://schemas.openxmlformats.org/officeDocument/2006/relationships/image" Target="../media/image107.wmf"/><Relationship Id="rId26" Type="http://schemas.openxmlformats.org/officeDocument/2006/relationships/image" Target="../media/image189.wmf"/><Relationship Id="rId3" Type="http://schemas.openxmlformats.org/officeDocument/2006/relationships/image" Target="../media/image170.wmf"/><Relationship Id="rId21" Type="http://schemas.openxmlformats.org/officeDocument/2006/relationships/image" Target="../media/image184.wmf"/><Relationship Id="rId7" Type="http://schemas.openxmlformats.org/officeDocument/2006/relationships/image" Target="../media/image174.wmf"/><Relationship Id="rId12" Type="http://schemas.openxmlformats.org/officeDocument/2006/relationships/image" Target="../media/image13.wmf"/><Relationship Id="rId17" Type="http://schemas.openxmlformats.org/officeDocument/2006/relationships/image" Target="../media/image181.emf"/><Relationship Id="rId25" Type="http://schemas.openxmlformats.org/officeDocument/2006/relationships/image" Target="../media/image188.wmf"/><Relationship Id="rId2" Type="http://schemas.openxmlformats.org/officeDocument/2006/relationships/image" Target="../media/image169.wmf"/><Relationship Id="rId16" Type="http://schemas.openxmlformats.org/officeDocument/2006/relationships/image" Target="../media/image180.wmf"/><Relationship Id="rId20" Type="http://schemas.openxmlformats.org/officeDocument/2006/relationships/image" Target="../media/image183.wmf"/><Relationship Id="rId1" Type="http://schemas.openxmlformats.org/officeDocument/2006/relationships/image" Target="../media/image168.wmf"/><Relationship Id="rId6" Type="http://schemas.openxmlformats.org/officeDocument/2006/relationships/image" Target="../media/image173.wmf"/><Relationship Id="rId11" Type="http://schemas.openxmlformats.org/officeDocument/2006/relationships/image" Target="../media/image178.wmf"/><Relationship Id="rId24" Type="http://schemas.openxmlformats.org/officeDocument/2006/relationships/image" Target="../media/image187.wmf"/><Relationship Id="rId5" Type="http://schemas.openxmlformats.org/officeDocument/2006/relationships/image" Target="../media/image172.wmf"/><Relationship Id="rId15" Type="http://schemas.openxmlformats.org/officeDocument/2006/relationships/image" Target="../media/image53.wmf"/><Relationship Id="rId23" Type="http://schemas.openxmlformats.org/officeDocument/2006/relationships/image" Target="../media/image186.wmf"/><Relationship Id="rId28" Type="http://schemas.openxmlformats.org/officeDocument/2006/relationships/image" Target="../media/image25.wmf"/><Relationship Id="rId10" Type="http://schemas.openxmlformats.org/officeDocument/2006/relationships/image" Target="../media/image177.wmf"/><Relationship Id="rId19" Type="http://schemas.openxmlformats.org/officeDocument/2006/relationships/image" Target="../media/image182.wmf"/><Relationship Id="rId4" Type="http://schemas.openxmlformats.org/officeDocument/2006/relationships/image" Target="../media/image171.wmf"/><Relationship Id="rId9" Type="http://schemas.openxmlformats.org/officeDocument/2006/relationships/image" Target="../media/image176.wmf"/><Relationship Id="rId14" Type="http://schemas.openxmlformats.org/officeDocument/2006/relationships/image" Target="../media/image104.wmf"/><Relationship Id="rId22" Type="http://schemas.openxmlformats.org/officeDocument/2006/relationships/image" Target="../media/image185.wmf"/><Relationship Id="rId27" Type="http://schemas.openxmlformats.org/officeDocument/2006/relationships/image" Target="../media/image19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3" Type="http://schemas.openxmlformats.org/officeDocument/2006/relationships/image" Target="../media/image14.wmf"/><Relationship Id="rId7" Type="http://schemas.openxmlformats.org/officeDocument/2006/relationships/image" Target="../media/image18.emf"/><Relationship Id="rId12" Type="http://schemas.openxmlformats.org/officeDocument/2006/relationships/image" Target="../media/image23.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e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1.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30.emf"/><Relationship Id="rId2" Type="http://schemas.openxmlformats.org/officeDocument/2006/relationships/image" Target="../media/image26.wmf"/><Relationship Id="rId16" Type="http://schemas.openxmlformats.org/officeDocument/2006/relationships/image" Target="../media/image34.wmf"/><Relationship Id="rId1" Type="http://schemas.openxmlformats.org/officeDocument/2006/relationships/image" Target="../media/image25.wmf"/><Relationship Id="rId6" Type="http://schemas.openxmlformats.org/officeDocument/2006/relationships/image" Target="../media/image15.wmf"/><Relationship Id="rId11" Type="http://schemas.openxmlformats.org/officeDocument/2006/relationships/image" Target="../media/image29.emf"/><Relationship Id="rId5" Type="http://schemas.openxmlformats.org/officeDocument/2006/relationships/image" Target="../media/image14.wmf"/><Relationship Id="rId15" Type="http://schemas.openxmlformats.org/officeDocument/2006/relationships/image" Target="../media/image33.e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28.emf"/><Relationship Id="rId14"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46.wmf"/><Relationship Id="rId3" Type="http://schemas.openxmlformats.org/officeDocument/2006/relationships/image" Target="../media/image37.emf"/><Relationship Id="rId7" Type="http://schemas.openxmlformats.org/officeDocument/2006/relationships/image" Target="../media/image41.wmf"/><Relationship Id="rId12" Type="http://schemas.openxmlformats.org/officeDocument/2006/relationships/image" Target="../media/image45.e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4.wmf"/><Relationship Id="rId5" Type="http://schemas.openxmlformats.org/officeDocument/2006/relationships/image" Target="../media/image39.wmf"/><Relationship Id="rId10" Type="http://schemas.openxmlformats.org/officeDocument/2006/relationships/image" Target="../media/image43.wmf"/><Relationship Id="rId4" Type="http://schemas.openxmlformats.org/officeDocument/2006/relationships/image" Target="../media/image38.wmf"/><Relationship Id="rId9" Type="http://schemas.openxmlformats.org/officeDocument/2006/relationships/image" Target="../media/image42.wmf"/><Relationship Id="rId14" Type="http://schemas.openxmlformats.org/officeDocument/2006/relationships/image" Target="../media/image4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46.wmf"/><Relationship Id="rId3" Type="http://schemas.openxmlformats.org/officeDocument/2006/relationships/image" Target="../media/image49.emf"/><Relationship Id="rId7" Type="http://schemas.openxmlformats.org/officeDocument/2006/relationships/image" Target="../media/image41.wmf"/><Relationship Id="rId12" Type="http://schemas.openxmlformats.org/officeDocument/2006/relationships/image" Target="../media/image50.e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4.wmf"/><Relationship Id="rId5" Type="http://schemas.openxmlformats.org/officeDocument/2006/relationships/image" Target="../media/image39.wmf"/><Relationship Id="rId15" Type="http://schemas.openxmlformats.org/officeDocument/2006/relationships/image" Target="../media/image52.wmf"/><Relationship Id="rId10" Type="http://schemas.openxmlformats.org/officeDocument/2006/relationships/image" Target="../media/image43.wmf"/><Relationship Id="rId4" Type="http://schemas.openxmlformats.org/officeDocument/2006/relationships/image" Target="../media/image38.wmf"/><Relationship Id="rId9" Type="http://schemas.openxmlformats.org/officeDocument/2006/relationships/image" Target="../media/image42.wmf"/><Relationship Id="rId14"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4.wmf"/><Relationship Id="rId7" Type="http://schemas.openxmlformats.org/officeDocument/2006/relationships/image" Target="../media/image43.wmf"/><Relationship Id="rId12" Type="http://schemas.openxmlformats.org/officeDocument/2006/relationships/image" Target="../media/image60.emf"/><Relationship Id="rId2" Type="http://schemas.openxmlformats.org/officeDocument/2006/relationships/image" Target="../media/image53.wmf"/><Relationship Id="rId16" Type="http://schemas.openxmlformats.org/officeDocument/2006/relationships/image" Target="../media/image64.wmf"/><Relationship Id="rId1" Type="http://schemas.openxmlformats.org/officeDocument/2006/relationships/image" Target="../media/image12.wmf"/><Relationship Id="rId6" Type="http://schemas.openxmlformats.org/officeDocument/2006/relationships/image" Target="../media/image25.wmf"/><Relationship Id="rId11" Type="http://schemas.openxmlformats.org/officeDocument/2006/relationships/image" Target="../media/image59.emf"/><Relationship Id="rId5" Type="http://schemas.openxmlformats.org/officeDocument/2006/relationships/image" Target="../media/image41.wmf"/><Relationship Id="rId15" Type="http://schemas.openxmlformats.org/officeDocument/2006/relationships/image" Target="../media/image63.wmf"/><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image" Target="../media/image57.emf"/><Relationship Id="rId14" Type="http://schemas.openxmlformats.org/officeDocument/2006/relationships/image" Target="../media/image62.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25.wmf"/><Relationship Id="rId3" Type="http://schemas.openxmlformats.org/officeDocument/2006/relationships/image" Target="../media/image36.wmf"/><Relationship Id="rId7" Type="http://schemas.openxmlformats.org/officeDocument/2006/relationships/image" Target="../media/image19.wmf"/><Relationship Id="rId12" Type="http://schemas.openxmlformats.org/officeDocument/2006/relationships/image" Target="../media/image53.wmf"/><Relationship Id="rId17" Type="http://schemas.openxmlformats.org/officeDocument/2006/relationships/image" Target="../media/image69.emf"/><Relationship Id="rId2" Type="http://schemas.openxmlformats.org/officeDocument/2006/relationships/image" Target="../media/image35.wmf"/><Relationship Id="rId16" Type="http://schemas.openxmlformats.org/officeDocument/2006/relationships/image" Target="../media/image68.emf"/><Relationship Id="rId1" Type="http://schemas.openxmlformats.org/officeDocument/2006/relationships/image" Target="../media/image65.wmf"/><Relationship Id="rId6" Type="http://schemas.openxmlformats.org/officeDocument/2006/relationships/image" Target="../media/image12.wmf"/><Relationship Id="rId11" Type="http://schemas.openxmlformats.org/officeDocument/2006/relationships/image" Target="../media/image43.wmf"/><Relationship Id="rId5" Type="http://schemas.openxmlformats.org/officeDocument/2006/relationships/image" Target="../media/image66.emf"/><Relationship Id="rId15" Type="http://schemas.openxmlformats.org/officeDocument/2006/relationships/image" Target="../media/image67.emf"/><Relationship Id="rId10" Type="http://schemas.openxmlformats.org/officeDocument/2006/relationships/image" Target="../media/image54.wmf"/><Relationship Id="rId4" Type="http://schemas.openxmlformats.org/officeDocument/2006/relationships/image" Target="../media/image56.wmf"/><Relationship Id="rId9" Type="http://schemas.openxmlformats.org/officeDocument/2006/relationships/image" Target="../media/image41.wmf"/><Relationship Id="rId14" Type="http://schemas.openxmlformats.org/officeDocument/2006/relationships/image" Target="../media/image6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w="9525">
            <a:noFill/>
            <a:miter lim="800000"/>
            <a:headEnd/>
            <a:tailEnd/>
          </a:ln>
          <a:effectLst/>
        </p:spPr>
        <p:txBody>
          <a:bodyPr wrap="none" anchor="ctr"/>
          <a:lstStyle/>
          <a:p>
            <a:pPr algn="ctr"/>
            <a:endParaRPr lang="zh-CN" altLang="zh-CN" sz="1800" b="0">
              <a:latin typeface="Arial" charset="0"/>
            </a:endParaRPr>
          </a:p>
        </p:txBody>
      </p:sp>
      <p:sp>
        <p:nvSpPr>
          <p:cNvPr id="96263" name="Rectangle 7"/>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w="9525">
            <a:noFill/>
            <a:miter lim="800000"/>
            <a:headEnd/>
            <a:tailEnd/>
          </a:ln>
          <a:effectLst/>
        </p:spPr>
        <p:txBody>
          <a:bodyPr wrap="none" anchor="ctr"/>
          <a:lstStyle/>
          <a:p>
            <a:pPr algn="ctr"/>
            <a:endParaRPr lang="zh-CN" altLang="zh-CN" sz="1800" b="0">
              <a:latin typeface="Arial" charset="0"/>
            </a:endParaRPr>
          </a:p>
        </p:txBody>
      </p:sp>
      <p:sp>
        <p:nvSpPr>
          <p:cNvPr id="96265" name="Oval 9"/>
          <p:cNvSpPr>
            <a:spLocks noChangeArrowheads="1"/>
          </p:cNvSpPr>
          <p:nvPr/>
        </p:nvSpPr>
        <p:spPr bwMode="auto">
          <a:xfrm>
            <a:off x="5530850" y="5783263"/>
            <a:ext cx="361950" cy="287337"/>
          </a:xfrm>
          <a:prstGeom prst="ellipse">
            <a:avLst/>
          </a:prstGeom>
          <a:solidFill>
            <a:schemeClr val="bg1"/>
          </a:solidFill>
          <a:ln w="9525">
            <a:noFill/>
            <a:round/>
            <a:headEnd/>
            <a:tailEnd/>
          </a:ln>
          <a:effectLst/>
        </p:spPr>
        <p:txBody>
          <a:bodyPr wrap="none" anchor="ctr"/>
          <a:lstStyle/>
          <a:p>
            <a:endParaRPr lang="zh-CN" altLang="en-US"/>
          </a:p>
        </p:txBody>
      </p:sp>
      <p:pic>
        <p:nvPicPr>
          <p:cNvPr id="10" name="Picture 2" descr="http://www.szu.edu.cn/images/szulogo.gif"/>
          <p:cNvPicPr>
            <a:picLocks noChangeAspect="1" noChangeArrowheads="1"/>
          </p:cNvPicPr>
          <p:nvPr/>
        </p:nvPicPr>
        <p:blipFill>
          <a:blip r:embed="rId14" cstate="print"/>
          <a:srcRect l="4614" r="63078"/>
          <a:stretch>
            <a:fillRect/>
          </a:stretch>
        </p:blipFill>
        <p:spPr bwMode="auto">
          <a:xfrm>
            <a:off x="142844" y="142852"/>
            <a:ext cx="1000132" cy="928694"/>
          </a:xfrm>
          <a:prstGeom prst="rect">
            <a:avLst/>
          </a:prstGeom>
          <a:noFill/>
        </p:spPr>
      </p:pic>
      <p:sp>
        <p:nvSpPr>
          <p:cNvPr id="6" name="Freeform 8"/>
          <p:cNvSpPr>
            <a:spLocks/>
          </p:cNvSpPr>
          <p:nvPr/>
        </p:nvSpPr>
        <p:spPr bwMode="auto">
          <a:xfrm>
            <a:off x="214282" y="6391318"/>
            <a:ext cx="7954963" cy="323830"/>
          </a:xfrm>
          <a:custGeom>
            <a:avLst/>
            <a:gdLst/>
            <a:ahLst/>
            <a:cxnLst>
              <a:cxn ang="0">
                <a:pos x="0" y="524"/>
              </a:cxn>
              <a:cxn ang="0">
                <a:pos x="610" y="516"/>
              </a:cxn>
              <a:cxn ang="0">
                <a:pos x="686" y="465"/>
              </a:cxn>
              <a:cxn ang="0">
                <a:pos x="889" y="457"/>
              </a:cxn>
              <a:cxn ang="0">
                <a:pos x="1093" y="448"/>
              </a:cxn>
              <a:cxn ang="0">
                <a:pos x="1160" y="440"/>
              </a:cxn>
              <a:cxn ang="0">
                <a:pos x="1211" y="423"/>
              </a:cxn>
              <a:cxn ang="0">
                <a:pos x="1262" y="389"/>
              </a:cxn>
              <a:cxn ang="0">
                <a:pos x="1287" y="380"/>
              </a:cxn>
              <a:cxn ang="0">
                <a:pos x="1364" y="330"/>
              </a:cxn>
              <a:cxn ang="0">
                <a:pos x="1440" y="304"/>
              </a:cxn>
              <a:cxn ang="0">
                <a:pos x="1491" y="279"/>
              </a:cxn>
              <a:cxn ang="0">
                <a:pos x="1626" y="287"/>
              </a:cxn>
              <a:cxn ang="0">
                <a:pos x="1702" y="330"/>
              </a:cxn>
              <a:cxn ang="0">
                <a:pos x="1813" y="355"/>
              </a:cxn>
              <a:cxn ang="0">
                <a:pos x="1863" y="397"/>
              </a:cxn>
              <a:cxn ang="0">
                <a:pos x="1880" y="490"/>
              </a:cxn>
              <a:cxn ang="0">
                <a:pos x="2050" y="397"/>
              </a:cxn>
              <a:cxn ang="0">
                <a:pos x="2126" y="355"/>
              </a:cxn>
              <a:cxn ang="0">
                <a:pos x="2202" y="313"/>
              </a:cxn>
              <a:cxn ang="0">
                <a:pos x="2414" y="304"/>
              </a:cxn>
              <a:cxn ang="0">
                <a:pos x="2422" y="423"/>
              </a:cxn>
              <a:cxn ang="0">
                <a:pos x="2533" y="389"/>
              </a:cxn>
              <a:cxn ang="0">
                <a:pos x="2660" y="321"/>
              </a:cxn>
              <a:cxn ang="0">
                <a:pos x="2888" y="363"/>
              </a:cxn>
              <a:cxn ang="0">
                <a:pos x="2897" y="457"/>
              </a:cxn>
              <a:cxn ang="0">
                <a:pos x="2948" y="431"/>
              </a:cxn>
              <a:cxn ang="0">
                <a:pos x="3244" y="423"/>
              </a:cxn>
              <a:cxn ang="0">
                <a:pos x="3303" y="414"/>
              </a:cxn>
              <a:cxn ang="0">
                <a:pos x="3405" y="355"/>
              </a:cxn>
              <a:cxn ang="0">
                <a:pos x="3456" y="321"/>
              </a:cxn>
              <a:cxn ang="0">
                <a:pos x="3490" y="270"/>
              </a:cxn>
              <a:cxn ang="0">
                <a:pos x="3549" y="92"/>
              </a:cxn>
              <a:cxn ang="0">
                <a:pos x="3558" y="16"/>
              </a:cxn>
              <a:cxn ang="0">
                <a:pos x="3642" y="25"/>
              </a:cxn>
              <a:cxn ang="0">
                <a:pos x="3634" y="101"/>
              </a:cxn>
              <a:cxn ang="0">
                <a:pos x="3541" y="152"/>
              </a:cxn>
              <a:cxn ang="0">
                <a:pos x="3693" y="202"/>
              </a:cxn>
              <a:cxn ang="0">
                <a:pos x="3727" y="346"/>
              </a:cxn>
              <a:cxn ang="0">
                <a:pos x="3812" y="431"/>
              </a:cxn>
              <a:cxn ang="0">
                <a:pos x="3854" y="490"/>
              </a:cxn>
              <a:cxn ang="0">
                <a:pos x="3922" y="440"/>
              </a:cxn>
              <a:cxn ang="0">
                <a:pos x="3990" y="330"/>
              </a:cxn>
              <a:cxn ang="0">
                <a:pos x="4040" y="228"/>
              </a:cxn>
              <a:cxn ang="0">
                <a:pos x="4091" y="194"/>
              </a:cxn>
              <a:cxn ang="0">
                <a:pos x="4117" y="177"/>
              </a:cxn>
              <a:cxn ang="0">
                <a:pos x="4167" y="186"/>
              </a:cxn>
              <a:cxn ang="0">
                <a:pos x="4201" y="236"/>
              </a:cxn>
              <a:cxn ang="0">
                <a:pos x="4294" y="346"/>
              </a:cxn>
              <a:cxn ang="0">
                <a:pos x="4930" y="372"/>
              </a:cxn>
              <a:cxn ang="0">
                <a:pos x="4964" y="423"/>
              </a:cxn>
              <a:cxn ang="0">
                <a:pos x="4981" y="524"/>
              </a:cxn>
              <a:cxn ang="0">
                <a:pos x="0" y="524"/>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w="9525">
            <a:no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med">
    <p:pull dir="ru"/>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楷体_GB2312" pitchFamily="49" charset="-122"/>
        </a:defRPr>
      </a:lvl2pPr>
      <a:lvl3pPr algn="ctr" rtl="0" eaLnBrk="1" fontAlgn="base" hangingPunct="1">
        <a:spcBef>
          <a:spcPct val="0"/>
        </a:spcBef>
        <a:spcAft>
          <a:spcPct val="0"/>
        </a:spcAft>
        <a:defRPr sz="4400">
          <a:solidFill>
            <a:schemeClr val="tx2"/>
          </a:solidFill>
          <a:latin typeface="Arial" charset="0"/>
          <a:ea typeface="楷体_GB2312" pitchFamily="49" charset="-122"/>
        </a:defRPr>
      </a:lvl3pPr>
      <a:lvl4pPr algn="ctr" rtl="0" eaLnBrk="1" fontAlgn="base" hangingPunct="1">
        <a:spcBef>
          <a:spcPct val="0"/>
        </a:spcBef>
        <a:spcAft>
          <a:spcPct val="0"/>
        </a:spcAft>
        <a:defRPr sz="4400">
          <a:solidFill>
            <a:schemeClr val="tx2"/>
          </a:solidFill>
          <a:latin typeface="Arial" charset="0"/>
          <a:ea typeface="楷体_GB2312" pitchFamily="49" charset="-122"/>
        </a:defRPr>
      </a:lvl4pPr>
      <a:lvl5pPr algn="ctr" rtl="0" eaLnBrk="1" fontAlgn="base" hangingPunct="1">
        <a:spcBef>
          <a:spcPct val="0"/>
        </a:spcBef>
        <a:spcAft>
          <a:spcPct val="0"/>
        </a:spcAft>
        <a:defRPr sz="4400">
          <a:solidFill>
            <a:schemeClr val="tx2"/>
          </a:solidFill>
          <a:latin typeface="Arial"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charset="0"/>
          <a:ea typeface="楷体_GB2312"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oleObject" Target="../embeddings/oleObject100.bin"/><Relationship Id="rId18" Type="http://schemas.openxmlformats.org/officeDocument/2006/relationships/oleObject" Target="../embeddings/oleObject105.bin"/><Relationship Id="rId3" Type="http://schemas.openxmlformats.org/officeDocument/2006/relationships/oleObject" Target="../embeddings/oleObject90.bin"/><Relationship Id="rId7" Type="http://schemas.openxmlformats.org/officeDocument/2006/relationships/oleObject" Target="../embeddings/oleObject94.bin"/><Relationship Id="rId12" Type="http://schemas.openxmlformats.org/officeDocument/2006/relationships/oleObject" Target="../embeddings/oleObject99.bin"/><Relationship Id="rId1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oleObject" Target="../embeddings/oleObject103.bin"/><Relationship Id="rId20" Type="http://schemas.openxmlformats.org/officeDocument/2006/relationships/oleObject" Target="../embeddings/oleObject107.bin"/><Relationship Id="rId1" Type="http://schemas.openxmlformats.org/officeDocument/2006/relationships/vmlDrawing" Target="../drawings/vmlDrawing9.vml"/><Relationship Id="rId6" Type="http://schemas.openxmlformats.org/officeDocument/2006/relationships/oleObject" Target="../embeddings/oleObject93.bin"/><Relationship Id="rId11" Type="http://schemas.openxmlformats.org/officeDocument/2006/relationships/oleObject" Target="../embeddings/oleObject98.bin"/><Relationship Id="rId5" Type="http://schemas.openxmlformats.org/officeDocument/2006/relationships/oleObject" Target="../embeddings/oleObject92.bin"/><Relationship Id="rId15" Type="http://schemas.openxmlformats.org/officeDocument/2006/relationships/oleObject" Target="../embeddings/oleObject102.bin"/><Relationship Id="rId10" Type="http://schemas.openxmlformats.org/officeDocument/2006/relationships/oleObject" Target="../embeddings/oleObject97.bin"/><Relationship Id="rId19" Type="http://schemas.openxmlformats.org/officeDocument/2006/relationships/oleObject" Target="../embeddings/oleObject106.bin"/><Relationship Id="rId4" Type="http://schemas.openxmlformats.org/officeDocument/2006/relationships/oleObject" Target="../embeddings/oleObject91.bin"/><Relationship Id="rId9" Type="http://schemas.openxmlformats.org/officeDocument/2006/relationships/oleObject" Target="../embeddings/oleObject96.bin"/><Relationship Id="rId14" Type="http://schemas.openxmlformats.org/officeDocument/2006/relationships/oleObject" Target="../embeddings/oleObject10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audio" Target="../media/audio1.wav"/><Relationship Id="rId7" Type="http://schemas.openxmlformats.org/officeDocument/2006/relationships/oleObject" Target="../embeddings/oleObject111.bin"/><Relationship Id="rId12"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10.bin"/><Relationship Id="rId11" Type="http://schemas.openxmlformats.org/officeDocument/2006/relationships/oleObject" Target="../embeddings/oleObject115.bin"/><Relationship Id="rId5" Type="http://schemas.openxmlformats.org/officeDocument/2006/relationships/oleObject" Target="../embeddings/oleObject109.bin"/><Relationship Id="rId10" Type="http://schemas.openxmlformats.org/officeDocument/2006/relationships/oleObject" Target="../embeddings/oleObject114.bin"/><Relationship Id="rId4" Type="http://schemas.openxmlformats.org/officeDocument/2006/relationships/oleObject" Target="../embeddings/oleObject108.bin"/><Relationship Id="rId9" Type="http://schemas.openxmlformats.org/officeDocument/2006/relationships/oleObject" Target="../embeddings/oleObject113.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oleObject" Target="../embeddings/oleObject130.bin"/><Relationship Id="rId18" Type="http://schemas.openxmlformats.org/officeDocument/2006/relationships/oleObject" Target="../embeddings/oleObject135.bin"/><Relationship Id="rId3" Type="http://schemas.openxmlformats.org/officeDocument/2006/relationships/oleObject" Target="../embeddings/oleObject121.bin"/><Relationship Id="rId21" Type="http://schemas.openxmlformats.org/officeDocument/2006/relationships/oleObject" Target="../embeddings/oleObject138.bin"/><Relationship Id="rId7" Type="http://schemas.openxmlformats.org/officeDocument/2006/relationships/oleObject" Target="../embeddings/oleObject125.bin"/><Relationship Id="rId12" Type="http://schemas.openxmlformats.org/officeDocument/2006/relationships/oleObject" Target="../embeddings/oleObject129.bin"/><Relationship Id="rId17"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oleObject" Target="../embeddings/oleObject133.bin"/><Relationship Id="rId20" Type="http://schemas.openxmlformats.org/officeDocument/2006/relationships/oleObject" Target="../embeddings/oleObject137.bin"/><Relationship Id="rId1" Type="http://schemas.openxmlformats.org/officeDocument/2006/relationships/vmlDrawing" Target="../drawings/vmlDrawing12.vml"/><Relationship Id="rId6" Type="http://schemas.openxmlformats.org/officeDocument/2006/relationships/oleObject" Target="../embeddings/oleObject124.bin"/><Relationship Id="rId11" Type="http://schemas.openxmlformats.org/officeDocument/2006/relationships/image" Target="../media/image7.jpeg"/><Relationship Id="rId5" Type="http://schemas.openxmlformats.org/officeDocument/2006/relationships/oleObject" Target="../embeddings/oleObject123.bin"/><Relationship Id="rId15" Type="http://schemas.openxmlformats.org/officeDocument/2006/relationships/oleObject" Target="../embeddings/oleObject132.bin"/><Relationship Id="rId10" Type="http://schemas.openxmlformats.org/officeDocument/2006/relationships/oleObject" Target="../embeddings/oleObject128.bin"/><Relationship Id="rId19" Type="http://schemas.openxmlformats.org/officeDocument/2006/relationships/oleObject" Target="../embeddings/oleObject136.bin"/><Relationship Id="rId4" Type="http://schemas.openxmlformats.org/officeDocument/2006/relationships/oleObject" Target="../embeddings/oleObject122.bin"/><Relationship Id="rId9" Type="http://schemas.openxmlformats.org/officeDocument/2006/relationships/oleObject" Target="../embeddings/oleObject127.bin"/><Relationship Id="rId14" Type="http://schemas.openxmlformats.org/officeDocument/2006/relationships/oleObject" Target="../embeddings/oleObject13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42.bin"/><Relationship Id="rId5" Type="http://schemas.openxmlformats.org/officeDocument/2006/relationships/oleObject" Target="../embeddings/oleObject141.bin"/><Relationship Id="rId10" Type="http://schemas.openxmlformats.org/officeDocument/2006/relationships/oleObject" Target="../embeddings/oleObject146.bin"/><Relationship Id="rId4" Type="http://schemas.openxmlformats.org/officeDocument/2006/relationships/oleObject" Target="../embeddings/oleObject140.bin"/><Relationship Id="rId9" Type="http://schemas.openxmlformats.org/officeDocument/2006/relationships/oleObject" Target="../embeddings/oleObject14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14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oleObject" Target="../embeddings/oleObject159.bin"/><Relationship Id="rId18" Type="http://schemas.openxmlformats.org/officeDocument/2006/relationships/oleObject" Target="../embeddings/oleObject164.bin"/><Relationship Id="rId3" Type="http://schemas.openxmlformats.org/officeDocument/2006/relationships/oleObject" Target="../embeddings/oleObject149.bin"/><Relationship Id="rId7" Type="http://schemas.openxmlformats.org/officeDocument/2006/relationships/oleObject" Target="../embeddings/oleObject153.bin"/><Relationship Id="rId12" Type="http://schemas.openxmlformats.org/officeDocument/2006/relationships/oleObject" Target="../embeddings/oleObject158.bin"/><Relationship Id="rId17" Type="http://schemas.openxmlformats.org/officeDocument/2006/relationships/oleObject" Target="../embeddings/oleObject163.bin"/><Relationship Id="rId2" Type="http://schemas.openxmlformats.org/officeDocument/2006/relationships/slideLayout" Target="../slideLayouts/slideLayout7.xml"/><Relationship Id="rId16" Type="http://schemas.openxmlformats.org/officeDocument/2006/relationships/oleObject" Target="../embeddings/oleObject162.bin"/><Relationship Id="rId20" Type="http://schemas.openxmlformats.org/officeDocument/2006/relationships/oleObject" Target="../embeddings/oleObject166.bin"/><Relationship Id="rId1" Type="http://schemas.openxmlformats.org/officeDocument/2006/relationships/vmlDrawing" Target="../drawings/vmlDrawing15.vml"/><Relationship Id="rId6" Type="http://schemas.openxmlformats.org/officeDocument/2006/relationships/oleObject" Target="../embeddings/oleObject152.bin"/><Relationship Id="rId11" Type="http://schemas.openxmlformats.org/officeDocument/2006/relationships/oleObject" Target="../embeddings/oleObject157.bin"/><Relationship Id="rId5" Type="http://schemas.openxmlformats.org/officeDocument/2006/relationships/oleObject" Target="../embeddings/oleObject151.bin"/><Relationship Id="rId15" Type="http://schemas.openxmlformats.org/officeDocument/2006/relationships/oleObject" Target="../embeddings/oleObject161.bin"/><Relationship Id="rId10" Type="http://schemas.openxmlformats.org/officeDocument/2006/relationships/oleObject" Target="../embeddings/oleObject156.bin"/><Relationship Id="rId19" Type="http://schemas.openxmlformats.org/officeDocument/2006/relationships/oleObject" Target="../embeddings/oleObject165.bin"/><Relationship Id="rId4" Type="http://schemas.openxmlformats.org/officeDocument/2006/relationships/oleObject" Target="../embeddings/oleObject150.bin"/><Relationship Id="rId9" Type="http://schemas.openxmlformats.org/officeDocument/2006/relationships/oleObject" Target="../embeddings/oleObject155.bin"/><Relationship Id="rId14" Type="http://schemas.openxmlformats.org/officeDocument/2006/relationships/oleObject" Target="../embeddings/oleObject16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oleObject" Target="../embeddings/oleObject176.bin"/><Relationship Id="rId3" Type="http://schemas.openxmlformats.org/officeDocument/2006/relationships/image" Target="../media/image118.png"/><Relationship Id="rId7" Type="http://schemas.openxmlformats.org/officeDocument/2006/relationships/oleObject" Target="../embeddings/oleObject170.bin"/><Relationship Id="rId12"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69.bin"/><Relationship Id="rId11" Type="http://schemas.openxmlformats.org/officeDocument/2006/relationships/oleObject" Target="../embeddings/oleObject174.bin"/><Relationship Id="rId5" Type="http://schemas.openxmlformats.org/officeDocument/2006/relationships/oleObject" Target="../embeddings/oleObject16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 Id="rId14" Type="http://schemas.openxmlformats.org/officeDocument/2006/relationships/oleObject" Target="../embeddings/oleObject17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8.vml"/><Relationship Id="rId5" Type="http://schemas.openxmlformats.org/officeDocument/2006/relationships/oleObject" Target="../embeddings/oleObject183.bin"/><Relationship Id="rId4" Type="http://schemas.openxmlformats.org/officeDocument/2006/relationships/image" Target="../media/image118.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7.jpe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oleObject" Target="../embeddings/oleObject186.bin"/><Relationship Id="rId2" Type="http://schemas.openxmlformats.org/officeDocument/2006/relationships/control" Target="../activeX/activeX2.xml"/><Relationship Id="rId1" Type="http://schemas.openxmlformats.org/officeDocument/2006/relationships/vmlDrawing" Target="../drawings/vmlDrawing19.vml"/><Relationship Id="rId6" Type="http://schemas.openxmlformats.org/officeDocument/2006/relationships/image" Target="../media/image118.png"/><Relationship Id="rId5" Type="http://schemas.openxmlformats.org/officeDocument/2006/relationships/oleObject" Target="../embeddings/oleObject185.bin"/><Relationship Id="rId4" Type="http://schemas.openxmlformats.org/officeDocument/2006/relationships/oleObject" Target="../embeddings/oleObject18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189.bin"/><Relationship Id="rId4" Type="http://schemas.openxmlformats.org/officeDocument/2006/relationships/oleObject" Target="../embeddings/oleObject18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oleObject19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8.png"/><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oleObject" Target="../embeddings/oleObject205.bin"/><Relationship Id="rId18" Type="http://schemas.openxmlformats.org/officeDocument/2006/relationships/oleObject" Target="../embeddings/oleObject210.bin"/><Relationship Id="rId3" Type="http://schemas.openxmlformats.org/officeDocument/2006/relationships/oleObject" Target="../embeddings/oleObject195.bin"/><Relationship Id="rId7" Type="http://schemas.openxmlformats.org/officeDocument/2006/relationships/oleObject" Target="../embeddings/oleObject199.bin"/><Relationship Id="rId12" Type="http://schemas.openxmlformats.org/officeDocument/2006/relationships/oleObject" Target="../embeddings/oleObject204.bin"/><Relationship Id="rId17" Type="http://schemas.openxmlformats.org/officeDocument/2006/relationships/oleObject" Target="../embeddings/oleObject209.bin"/><Relationship Id="rId2" Type="http://schemas.openxmlformats.org/officeDocument/2006/relationships/slideLayout" Target="../slideLayouts/slideLayout7.xml"/><Relationship Id="rId16" Type="http://schemas.openxmlformats.org/officeDocument/2006/relationships/oleObject" Target="../embeddings/oleObject208.bin"/><Relationship Id="rId20" Type="http://schemas.openxmlformats.org/officeDocument/2006/relationships/oleObject" Target="../embeddings/oleObject212.bin"/><Relationship Id="rId1" Type="http://schemas.openxmlformats.org/officeDocument/2006/relationships/vmlDrawing" Target="../drawings/vmlDrawing23.vml"/><Relationship Id="rId6" Type="http://schemas.openxmlformats.org/officeDocument/2006/relationships/oleObject" Target="../embeddings/oleObject198.bin"/><Relationship Id="rId11" Type="http://schemas.openxmlformats.org/officeDocument/2006/relationships/oleObject" Target="../embeddings/oleObject203.bin"/><Relationship Id="rId5" Type="http://schemas.openxmlformats.org/officeDocument/2006/relationships/oleObject" Target="../embeddings/oleObject197.bin"/><Relationship Id="rId15" Type="http://schemas.openxmlformats.org/officeDocument/2006/relationships/oleObject" Target="../embeddings/oleObject207.bin"/><Relationship Id="rId10" Type="http://schemas.openxmlformats.org/officeDocument/2006/relationships/oleObject" Target="../embeddings/oleObject202.bin"/><Relationship Id="rId19" Type="http://schemas.openxmlformats.org/officeDocument/2006/relationships/oleObject" Target="../embeddings/oleObject211.bin"/><Relationship Id="rId4" Type="http://schemas.openxmlformats.org/officeDocument/2006/relationships/oleObject" Target="../embeddings/oleObject196.bin"/><Relationship Id="rId9" Type="http://schemas.openxmlformats.org/officeDocument/2006/relationships/oleObject" Target="../embeddings/oleObject201.bin"/><Relationship Id="rId14" Type="http://schemas.openxmlformats.org/officeDocument/2006/relationships/oleObject" Target="../embeddings/oleObject20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oleObject" Target="../embeddings/oleObject213.bin"/><Relationship Id="rId7"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215.bin"/><Relationship Id="rId5" Type="http://schemas.openxmlformats.org/officeDocument/2006/relationships/image" Target="../media/image152.jpeg"/><Relationship Id="rId4" Type="http://schemas.openxmlformats.org/officeDocument/2006/relationships/oleObject" Target="../embeddings/oleObject214.bin"/></Relationships>
</file>

<file path=ppt/slides/_rels/slide26.xml.rels><?xml version="1.0" encoding="UTF-8" standalone="yes"?>
<Relationships xmlns="http://schemas.openxmlformats.org/package/2006/relationships"><Relationship Id="rId3" Type="http://schemas.openxmlformats.org/officeDocument/2006/relationships/image" Target="../media/image152.jpe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220.bin"/><Relationship Id="rId5" Type="http://schemas.openxmlformats.org/officeDocument/2006/relationships/oleObject" Target="../embeddings/oleObject219.bin"/><Relationship Id="rId4" Type="http://schemas.openxmlformats.org/officeDocument/2006/relationships/oleObject" Target="../embeddings/oleObject21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25.bin"/><Relationship Id="rId13" Type="http://schemas.openxmlformats.org/officeDocument/2006/relationships/oleObject" Target="../embeddings/oleObject230.bin"/><Relationship Id="rId18" Type="http://schemas.openxmlformats.org/officeDocument/2006/relationships/oleObject" Target="../embeddings/oleObject235.bin"/><Relationship Id="rId3" Type="http://schemas.openxmlformats.org/officeDocument/2006/relationships/image" Target="../media/image152.jpeg"/><Relationship Id="rId7" Type="http://schemas.openxmlformats.org/officeDocument/2006/relationships/oleObject" Target="../embeddings/oleObject224.bin"/><Relationship Id="rId12" Type="http://schemas.openxmlformats.org/officeDocument/2006/relationships/oleObject" Target="../embeddings/oleObject229.bin"/><Relationship Id="rId17"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oleObject" Target="../embeddings/oleObject233.bin"/><Relationship Id="rId1" Type="http://schemas.openxmlformats.org/officeDocument/2006/relationships/vmlDrawing" Target="../drawings/vmlDrawing26.vml"/><Relationship Id="rId6" Type="http://schemas.openxmlformats.org/officeDocument/2006/relationships/oleObject" Target="../embeddings/oleObject223.bin"/><Relationship Id="rId11" Type="http://schemas.openxmlformats.org/officeDocument/2006/relationships/oleObject" Target="../embeddings/oleObject228.bin"/><Relationship Id="rId5" Type="http://schemas.openxmlformats.org/officeDocument/2006/relationships/oleObject" Target="../embeddings/oleObject222.bin"/><Relationship Id="rId15" Type="http://schemas.openxmlformats.org/officeDocument/2006/relationships/oleObject" Target="../embeddings/oleObject232.bin"/><Relationship Id="rId10" Type="http://schemas.openxmlformats.org/officeDocument/2006/relationships/oleObject" Target="../embeddings/oleObject227.bin"/><Relationship Id="rId4" Type="http://schemas.openxmlformats.org/officeDocument/2006/relationships/oleObject" Target="../embeddings/oleObject221.bin"/><Relationship Id="rId9" Type="http://schemas.openxmlformats.org/officeDocument/2006/relationships/oleObject" Target="../embeddings/oleObject226.bin"/><Relationship Id="rId14" Type="http://schemas.openxmlformats.org/officeDocument/2006/relationships/oleObject" Target="../embeddings/oleObject23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oleObject" Target="../embeddings/oleObject246.bin"/><Relationship Id="rId18" Type="http://schemas.openxmlformats.org/officeDocument/2006/relationships/oleObject" Target="../embeddings/oleObject251.bin"/><Relationship Id="rId26" Type="http://schemas.openxmlformats.org/officeDocument/2006/relationships/oleObject" Target="../embeddings/oleObject259.bin"/><Relationship Id="rId3" Type="http://schemas.openxmlformats.org/officeDocument/2006/relationships/oleObject" Target="../embeddings/oleObject236.bin"/><Relationship Id="rId21" Type="http://schemas.openxmlformats.org/officeDocument/2006/relationships/oleObject" Target="../embeddings/oleObject254.bin"/><Relationship Id="rId7" Type="http://schemas.openxmlformats.org/officeDocument/2006/relationships/oleObject" Target="../embeddings/oleObject240.bin"/><Relationship Id="rId12" Type="http://schemas.openxmlformats.org/officeDocument/2006/relationships/oleObject" Target="../embeddings/oleObject245.bin"/><Relationship Id="rId17" Type="http://schemas.openxmlformats.org/officeDocument/2006/relationships/oleObject" Target="../embeddings/oleObject250.bin"/><Relationship Id="rId25" Type="http://schemas.openxmlformats.org/officeDocument/2006/relationships/oleObject" Target="../embeddings/oleObject258.bin"/><Relationship Id="rId2" Type="http://schemas.openxmlformats.org/officeDocument/2006/relationships/slideLayout" Target="../slideLayouts/slideLayout7.xml"/><Relationship Id="rId16" Type="http://schemas.openxmlformats.org/officeDocument/2006/relationships/oleObject" Target="../embeddings/oleObject249.bin"/><Relationship Id="rId20" Type="http://schemas.openxmlformats.org/officeDocument/2006/relationships/oleObject" Target="../embeddings/oleObject253.bin"/><Relationship Id="rId29" Type="http://schemas.openxmlformats.org/officeDocument/2006/relationships/oleObject" Target="../embeddings/oleObject262.bin"/><Relationship Id="rId1" Type="http://schemas.openxmlformats.org/officeDocument/2006/relationships/vmlDrawing" Target="../drawings/vmlDrawing27.vml"/><Relationship Id="rId6" Type="http://schemas.openxmlformats.org/officeDocument/2006/relationships/oleObject" Target="../embeddings/oleObject239.bin"/><Relationship Id="rId11" Type="http://schemas.openxmlformats.org/officeDocument/2006/relationships/oleObject" Target="../embeddings/oleObject244.bin"/><Relationship Id="rId24" Type="http://schemas.openxmlformats.org/officeDocument/2006/relationships/oleObject" Target="../embeddings/oleObject257.bin"/><Relationship Id="rId32" Type="http://schemas.openxmlformats.org/officeDocument/2006/relationships/oleObject" Target="../embeddings/oleObject265.bin"/><Relationship Id="rId5" Type="http://schemas.openxmlformats.org/officeDocument/2006/relationships/oleObject" Target="../embeddings/oleObject238.bin"/><Relationship Id="rId15" Type="http://schemas.openxmlformats.org/officeDocument/2006/relationships/oleObject" Target="../embeddings/oleObject248.bin"/><Relationship Id="rId23" Type="http://schemas.openxmlformats.org/officeDocument/2006/relationships/oleObject" Target="../embeddings/oleObject256.bin"/><Relationship Id="rId28" Type="http://schemas.openxmlformats.org/officeDocument/2006/relationships/oleObject" Target="../embeddings/oleObject261.bin"/><Relationship Id="rId10" Type="http://schemas.openxmlformats.org/officeDocument/2006/relationships/oleObject" Target="../embeddings/oleObject243.bin"/><Relationship Id="rId19" Type="http://schemas.openxmlformats.org/officeDocument/2006/relationships/oleObject" Target="../embeddings/oleObject252.bin"/><Relationship Id="rId31" Type="http://schemas.openxmlformats.org/officeDocument/2006/relationships/oleObject" Target="../embeddings/oleObject264.bin"/><Relationship Id="rId4" Type="http://schemas.openxmlformats.org/officeDocument/2006/relationships/oleObject" Target="../embeddings/oleObject237.bin"/><Relationship Id="rId9" Type="http://schemas.openxmlformats.org/officeDocument/2006/relationships/oleObject" Target="../embeddings/oleObject242.bin"/><Relationship Id="rId14" Type="http://schemas.openxmlformats.org/officeDocument/2006/relationships/oleObject" Target="../embeddings/oleObject247.bin"/><Relationship Id="rId22" Type="http://schemas.openxmlformats.org/officeDocument/2006/relationships/oleObject" Target="../embeddings/oleObject255.bin"/><Relationship Id="rId27" Type="http://schemas.openxmlformats.org/officeDocument/2006/relationships/oleObject" Target="../embeddings/oleObject260.bin"/><Relationship Id="rId30" Type="http://schemas.openxmlformats.org/officeDocument/2006/relationships/oleObject" Target="../embeddings/oleObject26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3" Type="http://schemas.openxmlformats.org/officeDocument/2006/relationships/oleObject" Target="../embeddings/oleObject10.bin"/><Relationship Id="rId7" Type="http://schemas.openxmlformats.org/officeDocument/2006/relationships/image" Target="../media/image7.jpeg"/><Relationship Id="rId12"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oleObject" Target="../embeddings/oleObject22.bin"/><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oleObject" Target="../embeddings/oleObject17.bin"/><Relationship Id="rId5" Type="http://schemas.openxmlformats.org/officeDocument/2006/relationships/oleObject" Target="../embeddings/oleObject12.bin"/><Relationship Id="rId15" Type="http://schemas.openxmlformats.org/officeDocument/2006/relationships/oleObject" Target="../embeddings/oleObject21.bin"/><Relationship Id="rId10" Type="http://schemas.openxmlformats.org/officeDocument/2006/relationships/oleObject" Target="../embeddings/oleObject16.bin"/><Relationship Id="rId4" Type="http://schemas.openxmlformats.org/officeDocument/2006/relationships/oleObject" Target="../embeddings/oleObject11.bin"/><Relationship Id="rId9" Type="http://schemas.openxmlformats.org/officeDocument/2006/relationships/oleObject" Target="../embeddings/oleObject15.bin"/><Relationship Id="rId1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2.bin"/><Relationship Id="rId18" Type="http://schemas.openxmlformats.org/officeDocument/2006/relationships/oleObject" Target="../embeddings/oleObject37.bin"/><Relationship Id="rId3" Type="http://schemas.openxmlformats.org/officeDocument/2006/relationships/oleObject" Target="../embeddings/oleObject23.bin"/><Relationship Id="rId7" Type="http://schemas.openxmlformats.org/officeDocument/2006/relationships/oleObject" Target="../embeddings/oleObject27.bin"/><Relationship Id="rId12" Type="http://schemas.openxmlformats.org/officeDocument/2006/relationships/oleObject" Target="../embeddings/oleObject31.bin"/><Relationship Id="rId17"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oleObject" Target="../embeddings/oleObject35.bin"/><Relationship Id="rId1" Type="http://schemas.openxmlformats.org/officeDocument/2006/relationships/vmlDrawing" Target="../drawings/vmlDrawing4.vml"/><Relationship Id="rId6" Type="http://schemas.openxmlformats.org/officeDocument/2006/relationships/oleObject" Target="../embeddings/oleObject26.bin"/><Relationship Id="rId11" Type="http://schemas.openxmlformats.org/officeDocument/2006/relationships/oleObject" Target="../embeddings/oleObject30.bin"/><Relationship Id="rId5" Type="http://schemas.openxmlformats.org/officeDocument/2006/relationships/oleObject" Target="../embeddings/oleObject25.bin"/><Relationship Id="rId15" Type="http://schemas.openxmlformats.org/officeDocument/2006/relationships/oleObject" Target="../embeddings/oleObject34.bin"/><Relationship Id="rId10" Type="http://schemas.openxmlformats.org/officeDocument/2006/relationships/oleObject" Target="../embeddings/oleObject29.bin"/><Relationship Id="rId19" Type="http://schemas.openxmlformats.org/officeDocument/2006/relationships/oleObject" Target="../embeddings/oleObject38.bin"/><Relationship Id="rId4" Type="http://schemas.openxmlformats.org/officeDocument/2006/relationships/oleObject" Target="../embeddings/oleObject24.bin"/><Relationship Id="rId9" Type="http://schemas.openxmlformats.org/officeDocument/2006/relationships/image" Target="../media/image7.jpeg"/><Relationship Id="rId14" Type="http://schemas.openxmlformats.org/officeDocument/2006/relationships/oleObject" Target="../embeddings/oleObject3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9.bin"/><Relationship Id="rId3" Type="http://schemas.openxmlformats.org/officeDocument/2006/relationships/oleObject" Target="../embeddings/oleObject39.bin"/><Relationship Id="rId7" Type="http://schemas.openxmlformats.org/officeDocument/2006/relationships/oleObject" Target="../embeddings/oleObject43.bin"/><Relationship Id="rId12"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oleObject" Target="../embeddings/oleObject52.bin"/><Relationship Id="rId1" Type="http://schemas.openxmlformats.org/officeDocument/2006/relationships/vmlDrawing" Target="../drawings/vmlDrawing5.vml"/><Relationship Id="rId6" Type="http://schemas.openxmlformats.org/officeDocument/2006/relationships/oleObject" Target="../embeddings/oleObject42.bin"/><Relationship Id="rId11" Type="http://schemas.openxmlformats.org/officeDocument/2006/relationships/oleObject" Target="../embeddings/oleObject47.bin"/><Relationship Id="rId5" Type="http://schemas.openxmlformats.org/officeDocument/2006/relationships/oleObject" Target="../embeddings/oleObject41.bin"/><Relationship Id="rId15" Type="http://schemas.openxmlformats.org/officeDocument/2006/relationships/oleObject" Target="../embeddings/oleObject51.bin"/><Relationship Id="rId10" Type="http://schemas.openxmlformats.org/officeDocument/2006/relationships/oleObject" Target="../embeddings/oleObject46.bin"/><Relationship Id="rId4" Type="http://schemas.openxmlformats.org/officeDocument/2006/relationships/oleObject" Target="../embeddings/oleObject40.bin"/><Relationship Id="rId9" Type="http://schemas.openxmlformats.org/officeDocument/2006/relationships/oleObject" Target="../embeddings/oleObject45.bin"/><Relationship Id="rId1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8.bin"/><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oleObject" Target="../embeddings/oleObject67.bin"/><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oleObject" Target="../embeddings/oleObject71.bin"/><Relationship Id="rId1" Type="http://schemas.openxmlformats.org/officeDocument/2006/relationships/vmlDrawing" Target="../drawings/vmlDrawing7.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5" Type="http://schemas.openxmlformats.org/officeDocument/2006/relationships/oleObject" Target="../embeddings/oleObject7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 Id="rId14" Type="http://schemas.openxmlformats.org/officeDocument/2006/relationships/oleObject" Target="../embeddings/oleObject6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3.bin"/><Relationship Id="rId18" Type="http://schemas.openxmlformats.org/officeDocument/2006/relationships/oleObject" Target="../embeddings/oleObject88.bin"/><Relationship Id="rId3" Type="http://schemas.openxmlformats.org/officeDocument/2006/relationships/oleObject" Target="../embeddings/oleObject73.bin"/><Relationship Id="rId7" Type="http://schemas.openxmlformats.org/officeDocument/2006/relationships/oleObject" Target="../embeddings/oleObject77.bin"/><Relationship Id="rId12" Type="http://schemas.openxmlformats.org/officeDocument/2006/relationships/oleObject" Target="../embeddings/oleObject82.bin"/><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oleObject" Target="../embeddings/oleObject86.bin"/><Relationship Id="rId1" Type="http://schemas.openxmlformats.org/officeDocument/2006/relationships/vmlDrawing" Target="../drawings/vmlDrawing8.vml"/><Relationship Id="rId6" Type="http://schemas.openxmlformats.org/officeDocument/2006/relationships/oleObject" Target="../embeddings/oleObject76.bin"/><Relationship Id="rId11" Type="http://schemas.openxmlformats.org/officeDocument/2006/relationships/oleObject" Target="../embeddings/oleObject81.bin"/><Relationship Id="rId5" Type="http://schemas.openxmlformats.org/officeDocument/2006/relationships/oleObject" Target="../embeddings/oleObject75.bin"/><Relationship Id="rId15" Type="http://schemas.openxmlformats.org/officeDocument/2006/relationships/oleObject" Target="../embeddings/oleObject85.bin"/><Relationship Id="rId10" Type="http://schemas.openxmlformats.org/officeDocument/2006/relationships/oleObject" Target="../embeddings/oleObject80.bin"/><Relationship Id="rId19" Type="http://schemas.openxmlformats.org/officeDocument/2006/relationships/oleObject" Target="../embeddings/oleObject89.bin"/><Relationship Id="rId4" Type="http://schemas.openxmlformats.org/officeDocument/2006/relationships/oleObject" Target="../embeddings/oleObject74.bin"/><Relationship Id="rId9" Type="http://schemas.openxmlformats.org/officeDocument/2006/relationships/oleObject" Target="../embeddings/oleObject79.bin"/><Relationship Id="rId14" Type="http://schemas.openxmlformats.org/officeDocument/2006/relationships/oleObject" Target="../embeddings/oleObject8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6000" dirty="0" smtClean="0">
                <a:latin typeface="黑体" pitchFamily="49" charset="-122"/>
                <a:ea typeface="黑体" pitchFamily="49" charset="-122"/>
              </a:rPr>
              <a:t>11-6  </a:t>
            </a:r>
            <a:r>
              <a:rPr kumimoji="1" lang="zh-CN" altLang="en-US" sz="6000" dirty="0" smtClean="0">
                <a:solidFill>
                  <a:schemeClr val="tx1"/>
                </a:solidFill>
                <a:latin typeface="黑体" pitchFamily="49" charset="-122"/>
                <a:ea typeface="黑体" pitchFamily="49" charset="-122"/>
              </a:rPr>
              <a:t>夫琅禾费</a:t>
            </a:r>
            <a:r>
              <a:rPr lang="zh-CN" altLang="en-US" sz="6000" dirty="0" smtClean="0">
                <a:latin typeface="黑体" pitchFamily="49" charset="-122"/>
                <a:ea typeface="黑体" pitchFamily="49" charset="-122"/>
              </a:rPr>
              <a:t>单缝衍射</a:t>
            </a:r>
            <a:endParaRPr lang="zh-CN" altLang="en-US" dirty="0">
              <a:latin typeface="黑体" pitchFamily="49" charset="-122"/>
              <a:ea typeface="黑体" pitchFamily="49" charset="-122"/>
            </a:endParaRPr>
          </a:p>
        </p:txBody>
      </p:sp>
      <p:sp>
        <p:nvSpPr>
          <p:cNvPr id="69634" name="Rectangle 2"/>
          <p:cNvSpPr>
            <a:spLocks noChangeArrowheads="1"/>
          </p:cNvSpPr>
          <p:nvPr/>
        </p:nvSpPr>
        <p:spPr bwMode="auto">
          <a:xfrm>
            <a:off x="684213" y="1700213"/>
            <a:ext cx="7632700" cy="2808287"/>
          </a:xfrm>
          <a:prstGeom prst="rect">
            <a:avLst/>
          </a:prstGeom>
          <a:noFill/>
          <a:ln w="9525">
            <a:noFill/>
            <a:miter lim="800000"/>
            <a:headEnd/>
            <a:tailEnd/>
          </a:ln>
          <a:effectLst/>
        </p:spPr>
        <p:txBody>
          <a:bodyPr anchor="ctr"/>
          <a:lstStyle/>
          <a:p>
            <a:pPr algn="ctr">
              <a:lnSpc>
                <a:spcPct val="150000"/>
              </a:lnSpc>
              <a:spcBef>
                <a:spcPct val="25000"/>
              </a:spcBef>
            </a:pPr>
            <a:endParaRPr lang="zh-CN" altLang="en-US" sz="4400" b="1" dirty="0">
              <a:solidFill>
                <a:srgbClr val="000066"/>
              </a:solidFill>
              <a:ea typeface="黑体"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69634"/>
                                        </p:tgtEl>
                                        <p:attrNameLst>
                                          <p:attrName>style.visibility</p:attrName>
                                        </p:attrNameLst>
                                      </p:cBhvr>
                                      <p:to>
                                        <p:strVal val="visible"/>
                                      </p:to>
                                    </p:set>
                                    <p:animEffect transition="in" filter="fade">
                                      <p:cBhvr>
                                        <p:cTn id="7" dur="2000"/>
                                        <p:tgtEl>
                                          <p:spTgt spid="69634"/>
                                        </p:tgtEl>
                                      </p:cBhvr>
                                    </p:animEffect>
                                    <p:anim calcmode="lin" valueType="num">
                                      <p:cBhvr>
                                        <p:cTn id="8" dur="2000" fill="hold"/>
                                        <p:tgtEl>
                                          <p:spTgt spid="69634"/>
                                        </p:tgtEl>
                                        <p:attrNameLst>
                                          <p:attrName>ppt_w</p:attrName>
                                        </p:attrNameLst>
                                      </p:cBhvr>
                                      <p:tavLst>
                                        <p:tav tm="0" fmla="#ppt_w*sin(2.5*pi*$)">
                                          <p:val>
                                            <p:fltVal val="0"/>
                                          </p:val>
                                        </p:tav>
                                        <p:tav tm="100000">
                                          <p:val>
                                            <p:fltVal val="1"/>
                                          </p:val>
                                        </p:tav>
                                      </p:tavLst>
                                    </p:anim>
                                    <p:anim calcmode="lin" valueType="num">
                                      <p:cBhvr>
                                        <p:cTn id="9" dur="2000" fill="hold"/>
                                        <p:tgtEl>
                                          <p:spTgt spid="696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Object 2"/>
          <p:cNvGraphicFramePr>
            <a:graphicFrameLocks noChangeAspect="1"/>
          </p:cNvGraphicFramePr>
          <p:nvPr/>
        </p:nvGraphicFramePr>
        <p:xfrm>
          <a:off x="3714744" y="3429000"/>
          <a:ext cx="2503487" cy="809625"/>
        </p:xfrm>
        <a:graphic>
          <a:graphicData uri="http://schemas.openxmlformats.org/presentationml/2006/ole">
            <p:oleObj spid="_x0000_s8266" name="公式" r:id="rId3" imgW="952087" imgH="304668" progId="Equation.3">
              <p:embed/>
            </p:oleObj>
          </a:graphicData>
        </a:graphic>
      </p:graphicFrame>
      <p:grpSp>
        <p:nvGrpSpPr>
          <p:cNvPr id="2" name="Group 3"/>
          <p:cNvGrpSpPr>
            <a:grpSpLocks/>
          </p:cNvGrpSpPr>
          <p:nvPr/>
        </p:nvGrpSpPr>
        <p:grpSpPr bwMode="auto">
          <a:xfrm>
            <a:off x="4549775" y="1692275"/>
            <a:ext cx="1670050" cy="1652588"/>
            <a:chOff x="2914" y="2761"/>
            <a:chExt cx="1052" cy="1041"/>
          </a:xfrm>
        </p:grpSpPr>
        <p:graphicFrame>
          <p:nvGraphicFramePr>
            <p:cNvPr id="106500" name="Object 4"/>
            <p:cNvGraphicFramePr>
              <a:graphicFrameLocks noChangeAspect="1"/>
            </p:cNvGraphicFramePr>
            <p:nvPr/>
          </p:nvGraphicFramePr>
          <p:xfrm>
            <a:off x="2928" y="2768"/>
            <a:ext cx="228" cy="256"/>
          </p:xfrm>
          <a:graphic>
            <a:graphicData uri="http://schemas.openxmlformats.org/presentationml/2006/ole">
              <p:oleObj spid="_x0000_s8267" name="Equation" r:id="rId4" imgW="177569" imgH="215619" progId="Equation.3">
                <p:embed/>
              </p:oleObj>
            </a:graphicData>
          </a:graphic>
        </p:graphicFrame>
        <p:graphicFrame>
          <p:nvGraphicFramePr>
            <p:cNvPr id="106501" name="Object 5"/>
            <p:cNvGraphicFramePr>
              <a:graphicFrameLocks noChangeAspect="1"/>
            </p:cNvGraphicFramePr>
            <p:nvPr/>
          </p:nvGraphicFramePr>
          <p:xfrm>
            <a:off x="2914" y="3172"/>
            <a:ext cx="226" cy="236"/>
          </p:xfrm>
          <a:graphic>
            <a:graphicData uri="http://schemas.openxmlformats.org/presentationml/2006/ole">
              <p:oleObj spid="_x0000_s8268" name="Equation" r:id="rId5" imgW="190335" imgH="215713" progId="Equation.3">
                <p:embed/>
              </p:oleObj>
            </a:graphicData>
          </a:graphic>
        </p:graphicFrame>
        <p:graphicFrame>
          <p:nvGraphicFramePr>
            <p:cNvPr id="106502" name="Object 6"/>
            <p:cNvGraphicFramePr>
              <a:graphicFrameLocks noChangeAspect="1"/>
            </p:cNvGraphicFramePr>
            <p:nvPr/>
          </p:nvGraphicFramePr>
          <p:xfrm>
            <a:off x="3410" y="3123"/>
            <a:ext cx="231" cy="249"/>
          </p:xfrm>
          <a:graphic>
            <a:graphicData uri="http://schemas.openxmlformats.org/presentationml/2006/ole">
              <p:oleObj spid="_x0000_s8269" name="Equation" r:id="rId6" imgW="152202" imgH="177569" progId="Equation.3">
                <p:embed/>
              </p:oleObj>
            </a:graphicData>
          </a:graphic>
        </p:graphicFrame>
        <p:grpSp>
          <p:nvGrpSpPr>
            <p:cNvPr id="3" name="Group 7"/>
            <p:cNvGrpSpPr>
              <a:grpSpLocks/>
            </p:cNvGrpSpPr>
            <p:nvPr/>
          </p:nvGrpSpPr>
          <p:grpSpPr bwMode="auto">
            <a:xfrm>
              <a:off x="3170" y="2761"/>
              <a:ext cx="796" cy="1041"/>
              <a:chOff x="3170" y="2761"/>
              <a:chExt cx="796" cy="1041"/>
            </a:xfrm>
          </p:grpSpPr>
          <p:grpSp>
            <p:nvGrpSpPr>
              <p:cNvPr id="4" name="Group 8"/>
              <p:cNvGrpSpPr>
                <a:grpSpLocks/>
              </p:cNvGrpSpPr>
              <p:nvPr/>
            </p:nvGrpSpPr>
            <p:grpSpPr bwMode="auto">
              <a:xfrm>
                <a:off x="3170" y="2761"/>
                <a:ext cx="431" cy="1041"/>
                <a:chOff x="3216" y="2880"/>
                <a:chExt cx="460" cy="1204"/>
              </a:xfrm>
            </p:grpSpPr>
            <p:sp>
              <p:nvSpPr>
                <p:cNvPr id="106505" name="Freeform 9" descr="浅色上对角线"/>
                <p:cNvSpPr>
                  <a:spLocks/>
                </p:cNvSpPr>
                <p:nvPr/>
              </p:nvSpPr>
              <p:spPr bwMode="auto">
                <a:xfrm>
                  <a:off x="3230" y="3388"/>
                  <a:ext cx="280" cy="686"/>
                </a:xfrm>
                <a:custGeom>
                  <a:avLst/>
                  <a:gdLst/>
                  <a:ahLst/>
                  <a:cxnLst>
                    <a:cxn ang="0">
                      <a:pos x="0" y="0"/>
                    </a:cxn>
                    <a:cxn ang="0">
                      <a:pos x="280" y="668"/>
                    </a:cxn>
                    <a:cxn ang="0">
                      <a:pos x="200" y="686"/>
                    </a:cxn>
                    <a:cxn ang="0">
                      <a:pos x="20" y="244"/>
                    </a:cxn>
                    <a:cxn ang="0">
                      <a:pos x="0" y="0"/>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w="9525" cap="flat" cmpd="sng">
                  <a:noFill/>
                  <a:prstDash val="solid"/>
                  <a:round/>
                  <a:headEnd type="none" w="med" len="med"/>
                  <a:tailEnd type="none" w="sm" len="lg"/>
                </a:ln>
                <a:effectLst/>
              </p:spPr>
              <p:txBody>
                <a:bodyPr wrap="none"/>
                <a:lstStyle/>
                <a:p>
                  <a:endParaRPr lang="zh-CN" altLang="en-US"/>
                </a:p>
              </p:txBody>
            </p:sp>
            <p:sp>
              <p:nvSpPr>
                <p:cNvPr id="106506" name="Freeform 10" descr="浅色上对角线"/>
                <p:cNvSpPr>
                  <a:spLocks/>
                </p:cNvSpPr>
                <p:nvPr/>
              </p:nvSpPr>
              <p:spPr bwMode="auto">
                <a:xfrm>
                  <a:off x="3216" y="2888"/>
                  <a:ext cx="460" cy="1124"/>
                </a:xfrm>
                <a:custGeom>
                  <a:avLst/>
                  <a:gdLst/>
                  <a:ahLst/>
                  <a:cxnLst>
                    <a:cxn ang="0">
                      <a:pos x="12" y="0"/>
                    </a:cxn>
                    <a:cxn ang="0">
                      <a:pos x="460" y="1084"/>
                    </a:cxn>
                    <a:cxn ang="0">
                      <a:pos x="380" y="1124"/>
                    </a:cxn>
                    <a:cxn ang="0">
                      <a:pos x="0" y="259"/>
                    </a:cxn>
                    <a:cxn ang="0">
                      <a:pos x="12" y="0"/>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p:spPr>
              <p:txBody>
                <a:bodyPr wrap="none"/>
                <a:lstStyle/>
                <a:p>
                  <a:endParaRPr lang="zh-CN" altLang="en-US"/>
                </a:p>
              </p:txBody>
            </p:sp>
            <p:sp>
              <p:nvSpPr>
                <p:cNvPr id="106507" name="Freeform 11" descr="浅色横线"/>
                <p:cNvSpPr>
                  <a:spLocks/>
                </p:cNvSpPr>
                <p:nvPr/>
              </p:nvSpPr>
              <p:spPr bwMode="auto">
                <a:xfrm>
                  <a:off x="3230" y="3152"/>
                  <a:ext cx="376" cy="892"/>
                </a:xfrm>
                <a:custGeom>
                  <a:avLst/>
                  <a:gdLst/>
                  <a:ahLst/>
                  <a:cxnLst>
                    <a:cxn ang="0">
                      <a:pos x="0" y="0"/>
                    </a:cxn>
                    <a:cxn ang="0">
                      <a:pos x="376" y="864"/>
                    </a:cxn>
                    <a:cxn ang="0">
                      <a:pos x="274" y="892"/>
                    </a:cxn>
                    <a:cxn ang="0">
                      <a:pos x="48" y="344"/>
                    </a:cxn>
                    <a:cxn ang="0">
                      <a:pos x="0" y="240"/>
                    </a:cxn>
                    <a:cxn ang="0">
                      <a:pos x="0" y="0"/>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w="9525" cap="flat" cmpd="sng">
                  <a:noFill/>
                  <a:prstDash val="solid"/>
                  <a:round/>
                  <a:headEnd type="none" w="med" len="med"/>
                  <a:tailEnd type="none" w="sm" len="lg"/>
                </a:ln>
                <a:effectLst/>
              </p:spPr>
              <p:txBody>
                <a:bodyPr wrap="none"/>
                <a:lstStyle/>
                <a:p>
                  <a:endParaRPr lang="zh-CN" altLang="en-US"/>
                </a:p>
              </p:txBody>
            </p:sp>
            <p:grpSp>
              <p:nvGrpSpPr>
                <p:cNvPr id="5" name="Group 12"/>
                <p:cNvGrpSpPr>
                  <a:grpSpLocks/>
                </p:cNvGrpSpPr>
                <p:nvPr/>
              </p:nvGrpSpPr>
              <p:grpSpPr bwMode="auto">
                <a:xfrm>
                  <a:off x="3216" y="2880"/>
                  <a:ext cx="460" cy="1204"/>
                  <a:chOff x="3236" y="2880"/>
                  <a:chExt cx="460" cy="1204"/>
                </a:xfrm>
              </p:grpSpPr>
              <p:sp>
                <p:nvSpPr>
                  <p:cNvPr id="106509" name="Freeform 13" descr="宽上对角线"/>
                  <p:cNvSpPr>
                    <a:spLocks/>
                  </p:cNvSpPr>
                  <p:nvPr/>
                </p:nvSpPr>
                <p:spPr bwMode="auto">
                  <a:xfrm>
                    <a:off x="3252" y="3624"/>
                    <a:ext cx="188" cy="460"/>
                  </a:xfrm>
                  <a:custGeom>
                    <a:avLst/>
                    <a:gdLst/>
                    <a:ahLst/>
                    <a:cxnLst>
                      <a:cxn ang="0">
                        <a:pos x="0" y="0"/>
                      </a:cxn>
                      <a:cxn ang="0">
                        <a:pos x="188" y="460"/>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06510" name="Freeform 14" descr="宽上对角线"/>
                  <p:cNvSpPr>
                    <a:spLocks/>
                  </p:cNvSpPr>
                  <p:nvPr/>
                </p:nvSpPr>
                <p:spPr bwMode="auto">
                  <a:xfrm>
                    <a:off x="3252" y="2880"/>
                    <a:ext cx="444" cy="1092"/>
                  </a:xfrm>
                  <a:custGeom>
                    <a:avLst/>
                    <a:gdLst/>
                    <a:ahLst/>
                    <a:cxnLst>
                      <a:cxn ang="0">
                        <a:pos x="0" y="0"/>
                      </a:cxn>
                      <a:cxn ang="0">
                        <a:pos x="444" y="1092"/>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06511" name="Freeform 15" descr="宽上对角线"/>
                  <p:cNvSpPr>
                    <a:spLocks/>
                  </p:cNvSpPr>
                  <p:nvPr/>
                </p:nvSpPr>
                <p:spPr bwMode="auto">
                  <a:xfrm>
                    <a:off x="3236" y="3122"/>
                    <a:ext cx="380" cy="890"/>
                  </a:xfrm>
                  <a:custGeom>
                    <a:avLst/>
                    <a:gdLst/>
                    <a:ahLst/>
                    <a:cxnLst>
                      <a:cxn ang="0">
                        <a:pos x="0" y="0"/>
                      </a:cxn>
                      <a:cxn ang="0">
                        <a:pos x="380" y="890"/>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06512" name="Freeform 16" descr="宽上对角线"/>
                  <p:cNvSpPr>
                    <a:spLocks/>
                  </p:cNvSpPr>
                  <p:nvPr/>
                </p:nvSpPr>
                <p:spPr bwMode="auto">
                  <a:xfrm>
                    <a:off x="3236" y="3374"/>
                    <a:ext cx="280" cy="676"/>
                  </a:xfrm>
                  <a:custGeom>
                    <a:avLst/>
                    <a:gdLst/>
                    <a:ahLst/>
                    <a:cxnLst>
                      <a:cxn ang="0">
                        <a:pos x="0" y="0"/>
                      </a:cxn>
                      <a:cxn ang="0">
                        <a:pos x="280" y="676"/>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grpSp>
          </p:grpSp>
          <p:grpSp>
            <p:nvGrpSpPr>
              <p:cNvPr id="6" name="Group 17"/>
              <p:cNvGrpSpPr>
                <a:grpSpLocks/>
              </p:cNvGrpSpPr>
              <p:nvPr/>
            </p:nvGrpSpPr>
            <p:grpSpPr bwMode="auto">
              <a:xfrm>
                <a:off x="3198" y="3504"/>
                <a:ext cx="594" cy="159"/>
                <a:chOff x="3198" y="3454"/>
                <a:chExt cx="594" cy="209"/>
              </a:xfrm>
            </p:grpSpPr>
            <p:sp>
              <p:nvSpPr>
                <p:cNvPr id="106514" name="Freeform 18"/>
                <p:cNvSpPr>
                  <a:spLocks/>
                </p:cNvSpPr>
                <p:nvPr/>
              </p:nvSpPr>
              <p:spPr bwMode="auto">
                <a:xfrm>
                  <a:off x="3198" y="3567"/>
                  <a:ext cx="272" cy="96"/>
                </a:xfrm>
                <a:custGeom>
                  <a:avLst/>
                  <a:gdLst/>
                  <a:ahLst/>
                  <a:cxnLst>
                    <a:cxn ang="0">
                      <a:pos x="0" y="132"/>
                    </a:cxn>
                    <a:cxn ang="0">
                      <a:pos x="340" y="0"/>
                    </a:cxn>
                  </a:cxnLst>
                  <a:rect l="0" t="0" r="r" b="b"/>
                  <a:pathLst>
                    <a:path w="340" h="132">
                      <a:moveTo>
                        <a:pt x="0" y="132"/>
                      </a:moveTo>
                      <a:lnTo>
                        <a:pt x="340" y="0"/>
                      </a:lnTo>
                    </a:path>
                  </a:pathLst>
                </a:custGeom>
                <a:noFill/>
                <a:ln w="38100">
                  <a:solidFill>
                    <a:srgbClr val="FF0000"/>
                  </a:solidFill>
                  <a:round/>
                  <a:headEnd/>
                  <a:tailEnd type="triangle" w="sm" len="lg"/>
                </a:ln>
                <a:effectLst/>
              </p:spPr>
              <p:txBody>
                <a:bodyPr wrap="none" anchor="ctr"/>
                <a:lstStyle/>
                <a:p>
                  <a:endParaRPr lang="zh-CN" altLang="en-US"/>
                </a:p>
              </p:txBody>
            </p:sp>
            <p:sp>
              <p:nvSpPr>
                <p:cNvPr id="106515" name="Freeform 19"/>
                <p:cNvSpPr>
                  <a:spLocks/>
                </p:cNvSpPr>
                <p:nvPr/>
              </p:nvSpPr>
              <p:spPr bwMode="auto">
                <a:xfrm>
                  <a:off x="3519" y="3454"/>
                  <a:ext cx="273" cy="98"/>
                </a:xfrm>
                <a:custGeom>
                  <a:avLst/>
                  <a:gdLst/>
                  <a:ahLst/>
                  <a:cxnLst>
                    <a:cxn ang="0">
                      <a:pos x="308" y="0"/>
                    </a:cxn>
                    <a:cxn ang="0">
                      <a:pos x="0" y="120"/>
                    </a:cxn>
                  </a:cxnLst>
                  <a:rect l="0" t="0" r="r" b="b"/>
                  <a:pathLst>
                    <a:path w="308" h="120">
                      <a:moveTo>
                        <a:pt x="308" y="0"/>
                      </a:moveTo>
                      <a:lnTo>
                        <a:pt x="0" y="120"/>
                      </a:lnTo>
                    </a:path>
                  </a:pathLst>
                </a:custGeom>
                <a:noFill/>
                <a:ln w="38100">
                  <a:solidFill>
                    <a:srgbClr val="FF0000"/>
                  </a:solidFill>
                  <a:round/>
                  <a:headEnd/>
                  <a:tailEnd type="triangle" w="sm" len="lg"/>
                </a:ln>
                <a:effectLst/>
              </p:spPr>
              <p:txBody>
                <a:bodyPr wrap="none" anchor="ctr"/>
                <a:lstStyle/>
                <a:p>
                  <a:endParaRPr lang="zh-CN" altLang="en-US"/>
                </a:p>
              </p:txBody>
            </p:sp>
          </p:grpSp>
          <p:graphicFrame>
            <p:nvGraphicFramePr>
              <p:cNvPr id="106516" name="Object 20"/>
              <p:cNvGraphicFramePr>
                <a:graphicFrameLocks noChangeAspect="1"/>
              </p:cNvGraphicFramePr>
              <p:nvPr/>
            </p:nvGraphicFramePr>
            <p:xfrm>
              <a:off x="3600" y="3595"/>
              <a:ext cx="366" cy="197"/>
            </p:xfrm>
            <a:graphic>
              <a:graphicData uri="http://schemas.openxmlformats.org/presentationml/2006/ole">
                <p:oleObj spid="_x0000_s8270" name="Equation" r:id="rId7" imgW="393480" imgH="228600" progId="Equation.3">
                  <p:embed/>
                </p:oleObj>
              </a:graphicData>
            </a:graphic>
          </p:graphicFrame>
        </p:grpSp>
      </p:grpSp>
      <p:grpSp>
        <p:nvGrpSpPr>
          <p:cNvPr id="7" name="Group 32"/>
          <p:cNvGrpSpPr>
            <a:grpSpLocks/>
          </p:cNvGrpSpPr>
          <p:nvPr/>
        </p:nvGrpSpPr>
        <p:grpSpPr bwMode="auto">
          <a:xfrm>
            <a:off x="3741738" y="836613"/>
            <a:ext cx="4792662" cy="2503487"/>
            <a:chOff x="2405" y="2222"/>
            <a:chExt cx="3019" cy="1577"/>
          </a:xfrm>
        </p:grpSpPr>
        <p:sp>
          <p:nvSpPr>
            <p:cNvPr id="106529" name="Line 33"/>
            <p:cNvSpPr>
              <a:spLocks noChangeShapeType="1"/>
            </p:cNvSpPr>
            <p:nvPr/>
          </p:nvSpPr>
          <p:spPr bwMode="auto">
            <a:xfrm>
              <a:off x="2405" y="2222"/>
              <a:ext cx="3019" cy="0"/>
            </a:xfrm>
            <a:prstGeom prst="line">
              <a:avLst/>
            </a:prstGeom>
            <a:noFill/>
            <a:ln w="9525">
              <a:solidFill>
                <a:schemeClr val="tx2"/>
              </a:solidFill>
              <a:round/>
              <a:headEnd/>
              <a:tailEnd type="none" w="sm" len="lg"/>
            </a:ln>
            <a:effectLst/>
          </p:spPr>
          <p:txBody>
            <a:bodyPr wrap="none"/>
            <a:lstStyle/>
            <a:p>
              <a:endParaRPr lang="zh-CN" altLang="en-US"/>
            </a:p>
          </p:txBody>
        </p:sp>
        <p:grpSp>
          <p:nvGrpSpPr>
            <p:cNvPr id="8" name="Group 34"/>
            <p:cNvGrpSpPr>
              <a:grpSpLocks/>
            </p:cNvGrpSpPr>
            <p:nvPr/>
          </p:nvGrpSpPr>
          <p:grpSpPr bwMode="auto">
            <a:xfrm rot="-83261">
              <a:off x="3124" y="2512"/>
              <a:ext cx="1036" cy="912"/>
              <a:chOff x="3120" y="2688"/>
              <a:chExt cx="912" cy="1008"/>
            </a:xfrm>
          </p:grpSpPr>
          <p:sp>
            <p:nvSpPr>
              <p:cNvPr id="106531" name="Line 35"/>
              <p:cNvSpPr>
                <a:spLocks noChangeShapeType="1"/>
              </p:cNvSpPr>
              <p:nvPr/>
            </p:nvSpPr>
            <p:spPr bwMode="auto">
              <a:xfrm flipV="1">
                <a:off x="3120" y="2688"/>
                <a:ext cx="864" cy="272"/>
              </a:xfrm>
              <a:prstGeom prst="line">
                <a:avLst/>
              </a:prstGeom>
              <a:noFill/>
              <a:ln w="19050">
                <a:solidFill>
                  <a:srgbClr val="0000FF"/>
                </a:solidFill>
                <a:round/>
                <a:headEnd/>
                <a:tailEnd/>
              </a:ln>
              <a:effectLst/>
            </p:spPr>
            <p:txBody>
              <a:bodyPr wrap="none" anchor="ctr"/>
              <a:lstStyle/>
              <a:p>
                <a:endParaRPr lang="zh-CN" altLang="en-US"/>
              </a:p>
            </p:txBody>
          </p:sp>
          <p:sp>
            <p:nvSpPr>
              <p:cNvPr id="106532" name="Line 36"/>
              <p:cNvSpPr>
                <a:spLocks noChangeShapeType="1"/>
              </p:cNvSpPr>
              <p:nvPr/>
            </p:nvSpPr>
            <p:spPr bwMode="auto">
              <a:xfrm flipV="1">
                <a:off x="3120" y="292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106533" name="Line 37"/>
              <p:cNvSpPr>
                <a:spLocks noChangeShapeType="1"/>
              </p:cNvSpPr>
              <p:nvPr/>
            </p:nvSpPr>
            <p:spPr bwMode="auto">
              <a:xfrm flipV="1">
                <a:off x="3120" y="316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106534" name="Line 38"/>
              <p:cNvSpPr>
                <a:spLocks noChangeShapeType="1"/>
              </p:cNvSpPr>
              <p:nvPr/>
            </p:nvSpPr>
            <p:spPr bwMode="auto">
              <a:xfrm flipV="1">
                <a:off x="3120" y="3408"/>
                <a:ext cx="912" cy="288"/>
              </a:xfrm>
              <a:prstGeom prst="line">
                <a:avLst/>
              </a:prstGeom>
              <a:noFill/>
              <a:ln w="19050">
                <a:solidFill>
                  <a:srgbClr val="0000FF"/>
                </a:solidFill>
                <a:round/>
                <a:headEnd/>
                <a:tailEnd/>
              </a:ln>
              <a:effectLst/>
            </p:spPr>
            <p:txBody>
              <a:bodyPr wrap="none" anchor="ctr"/>
              <a:lstStyle/>
              <a:p>
                <a:endParaRPr lang="zh-CN" altLang="en-US"/>
              </a:p>
            </p:txBody>
          </p:sp>
        </p:grpSp>
        <p:grpSp>
          <p:nvGrpSpPr>
            <p:cNvPr id="9" name="Group 39"/>
            <p:cNvGrpSpPr>
              <a:grpSpLocks/>
            </p:cNvGrpSpPr>
            <p:nvPr/>
          </p:nvGrpSpPr>
          <p:grpSpPr bwMode="auto">
            <a:xfrm>
              <a:off x="4115" y="2513"/>
              <a:ext cx="989" cy="622"/>
              <a:chOff x="4224" y="2592"/>
              <a:chExt cx="1056" cy="720"/>
            </a:xfrm>
          </p:grpSpPr>
          <p:sp>
            <p:nvSpPr>
              <p:cNvPr id="106536" name="Line 40"/>
              <p:cNvSpPr>
                <a:spLocks noChangeShapeType="1"/>
              </p:cNvSpPr>
              <p:nvPr/>
            </p:nvSpPr>
            <p:spPr bwMode="auto">
              <a:xfrm>
                <a:off x="4272" y="2832"/>
                <a:ext cx="1008" cy="0"/>
              </a:xfrm>
              <a:prstGeom prst="line">
                <a:avLst/>
              </a:prstGeom>
              <a:noFill/>
              <a:ln w="19050">
                <a:solidFill>
                  <a:srgbClr val="0000FF"/>
                </a:solidFill>
                <a:round/>
                <a:headEnd/>
                <a:tailEnd/>
              </a:ln>
              <a:effectLst/>
            </p:spPr>
            <p:txBody>
              <a:bodyPr wrap="none" anchor="ctr"/>
              <a:lstStyle/>
              <a:p>
                <a:endParaRPr lang="zh-CN" altLang="en-US"/>
              </a:p>
            </p:txBody>
          </p:sp>
          <p:sp>
            <p:nvSpPr>
              <p:cNvPr id="106537" name="Line 41"/>
              <p:cNvSpPr>
                <a:spLocks noChangeShapeType="1"/>
              </p:cNvSpPr>
              <p:nvPr/>
            </p:nvSpPr>
            <p:spPr bwMode="auto">
              <a:xfrm flipV="1">
                <a:off x="4272" y="2832"/>
                <a:ext cx="1008" cy="233"/>
              </a:xfrm>
              <a:prstGeom prst="line">
                <a:avLst/>
              </a:prstGeom>
              <a:noFill/>
              <a:ln w="19050">
                <a:solidFill>
                  <a:srgbClr val="0000FF"/>
                </a:solidFill>
                <a:round/>
                <a:headEnd/>
                <a:tailEnd/>
              </a:ln>
              <a:effectLst/>
            </p:spPr>
            <p:txBody>
              <a:bodyPr wrap="none" anchor="ctr"/>
              <a:lstStyle/>
              <a:p>
                <a:endParaRPr lang="zh-CN" altLang="en-US"/>
              </a:p>
            </p:txBody>
          </p:sp>
          <p:sp>
            <p:nvSpPr>
              <p:cNvPr id="106538" name="Line 42"/>
              <p:cNvSpPr>
                <a:spLocks noChangeShapeType="1"/>
              </p:cNvSpPr>
              <p:nvPr/>
            </p:nvSpPr>
            <p:spPr bwMode="auto">
              <a:xfrm>
                <a:off x="4224" y="2592"/>
                <a:ext cx="1056" cy="240"/>
              </a:xfrm>
              <a:prstGeom prst="line">
                <a:avLst/>
              </a:prstGeom>
              <a:noFill/>
              <a:ln w="19050">
                <a:solidFill>
                  <a:srgbClr val="0000FF"/>
                </a:solidFill>
                <a:round/>
                <a:headEnd/>
                <a:tailEnd/>
              </a:ln>
              <a:effectLst/>
            </p:spPr>
            <p:txBody>
              <a:bodyPr wrap="none" anchor="ctr"/>
              <a:lstStyle/>
              <a:p>
                <a:endParaRPr lang="zh-CN" altLang="en-US"/>
              </a:p>
            </p:txBody>
          </p:sp>
          <p:sp>
            <p:nvSpPr>
              <p:cNvPr id="106539" name="Line 43"/>
              <p:cNvSpPr>
                <a:spLocks noChangeShapeType="1"/>
              </p:cNvSpPr>
              <p:nvPr/>
            </p:nvSpPr>
            <p:spPr bwMode="auto">
              <a:xfrm flipV="1">
                <a:off x="4272" y="2832"/>
                <a:ext cx="1008" cy="480"/>
              </a:xfrm>
              <a:prstGeom prst="line">
                <a:avLst/>
              </a:prstGeom>
              <a:noFill/>
              <a:ln w="19050">
                <a:solidFill>
                  <a:srgbClr val="0000FF"/>
                </a:solidFill>
                <a:round/>
                <a:headEnd/>
                <a:tailEnd/>
              </a:ln>
              <a:effectLst/>
            </p:spPr>
            <p:txBody>
              <a:bodyPr wrap="none" anchor="ctr"/>
              <a:lstStyle/>
              <a:p>
                <a:endParaRPr lang="zh-CN" altLang="en-US"/>
              </a:p>
            </p:txBody>
          </p:sp>
        </p:grpSp>
        <p:sp>
          <p:nvSpPr>
            <p:cNvPr id="106540" name="Line 44"/>
            <p:cNvSpPr>
              <a:spLocks noChangeShapeType="1"/>
            </p:cNvSpPr>
            <p:nvPr/>
          </p:nvSpPr>
          <p:spPr bwMode="auto">
            <a:xfrm>
              <a:off x="2630" y="3094"/>
              <a:ext cx="2744"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106541" name="Rectangle 45"/>
            <p:cNvSpPr>
              <a:spLocks noChangeArrowheads="1"/>
            </p:cNvSpPr>
            <p:nvPr/>
          </p:nvSpPr>
          <p:spPr bwMode="auto">
            <a:xfrm>
              <a:off x="5088" y="226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6542" name="Object 46"/>
            <p:cNvGraphicFramePr>
              <a:graphicFrameLocks noChangeAspect="1"/>
            </p:cNvGraphicFramePr>
            <p:nvPr/>
          </p:nvGraphicFramePr>
          <p:xfrm>
            <a:off x="5164" y="3101"/>
            <a:ext cx="165" cy="200"/>
          </p:xfrm>
          <a:graphic>
            <a:graphicData uri="http://schemas.openxmlformats.org/presentationml/2006/ole">
              <p:oleObj spid="_x0000_s8271" name="Equation" r:id="rId8" imgW="164957" imgH="190335" progId="Equation.3">
                <p:embed/>
              </p:oleObj>
            </a:graphicData>
          </a:graphic>
        </p:graphicFrame>
        <p:sp>
          <p:nvSpPr>
            <p:cNvPr id="106543" name="Rectangle 47"/>
            <p:cNvSpPr>
              <a:spLocks noChangeArrowheads="1"/>
            </p:cNvSpPr>
            <p:nvPr/>
          </p:nvSpPr>
          <p:spPr bwMode="auto">
            <a:xfrm>
              <a:off x="3114" y="243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sp>
          <p:nvSpPr>
            <p:cNvPr id="106544" name="Rectangle 48"/>
            <p:cNvSpPr>
              <a:spLocks noChangeArrowheads="1"/>
            </p:cNvSpPr>
            <p:nvPr/>
          </p:nvSpPr>
          <p:spPr bwMode="auto">
            <a:xfrm>
              <a:off x="3121" y="342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6545" name="Object 49"/>
            <p:cNvGraphicFramePr>
              <a:graphicFrameLocks noChangeAspect="1"/>
            </p:cNvGraphicFramePr>
            <p:nvPr/>
          </p:nvGraphicFramePr>
          <p:xfrm>
            <a:off x="5104" y="2471"/>
            <a:ext cx="270" cy="332"/>
          </p:xfrm>
          <a:graphic>
            <a:graphicData uri="http://schemas.openxmlformats.org/presentationml/2006/ole">
              <p:oleObj spid="_x0000_s8272" name="Equation" r:id="rId9" imgW="152268" imgH="203024" progId="Equation.3">
                <p:embed/>
              </p:oleObj>
            </a:graphicData>
          </a:graphic>
        </p:graphicFrame>
        <p:graphicFrame>
          <p:nvGraphicFramePr>
            <p:cNvPr id="106546" name="Object 50"/>
            <p:cNvGraphicFramePr>
              <a:graphicFrameLocks noChangeAspect="1"/>
            </p:cNvGraphicFramePr>
            <p:nvPr/>
          </p:nvGraphicFramePr>
          <p:xfrm>
            <a:off x="2833" y="2471"/>
            <a:ext cx="292" cy="291"/>
          </p:xfrm>
          <a:graphic>
            <a:graphicData uri="http://schemas.openxmlformats.org/presentationml/2006/ole">
              <p:oleObj spid="_x0000_s8273" name="Equation" r:id="rId10" imgW="152268" imgH="164957" progId="Equation.3">
                <p:embed/>
              </p:oleObj>
            </a:graphicData>
          </a:graphic>
        </p:graphicFrame>
        <p:graphicFrame>
          <p:nvGraphicFramePr>
            <p:cNvPr id="106547" name="Object 51"/>
            <p:cNvGraphicFramePr>
              <a:graphicFrameLocks noChangeAspect="1"/>
            </p:cNvGraphicFramePr>
            <p:nvPr/>
          </p:nvGraphicFramePr>
          <p:xfrm>
            <a:off x="2810" y="3384"/>
            <a:ext cx="295" cy="294"/>
          </p:xfrm>
          <a:graphic>
            <a:graphicData uri="http://schemas.openxmlformats.org/presentationml/2006/ole">
              <p:oleObj spid="_x0000_s8274" name="Equation" r:id="rId11" imgW="152268" imgH="164957" progId="Equation.3">
                <p:embed/>
              </p:oleObj>
            </a:graphicData>
          </a:graphic>
        </p:graphicFrame>
        <p:sp>
          <p:nvSpPr>
            <p:cNvPr id="106548" name="Line 52"/>
            <p:cNvSpPr>
              <a:spLocks noChangeShapeType="1"/>
            </p:cNvSpPr>
            <p:nvPr/>
          </p:nvSpPr>
          <p:spPr bwMode="auto">
            <a:xfrm>
              <a:off x="3170" y="2762"/>
              <a:ext cx="675" cy="0"/>
            </a:xfrm>
            <a:prstGeom prst="line">
              <a:avLst/>
            </a:prstGeom>
            <a:noFill/>
            <a:ln w="9525">
              <a:solidFill>
                <a:schemeClr val="tx1"/>
              </a:solidFill>
              <a:prstDash val="dash"/>
              <a:round/>
              <a:headEnd/>
              <a:tailEnd/>
            </a:ln>
            <a:effectLst/>
          </p:spPr>
          <p:txBody>
            <a:bodyPr wrap="none"/>
            <a:lstStyle/>
            <a:p>
              <a:endParaRPr lang="zh-CN" altLang="en-US"/>
            </a:p>
          </p:txBody>
        </p:sp>
        <p:grpSp>
          <p:nvGrpSpPr>
            <p:cNvPr id="10" name="Group 53"/>
            <p:cNvGrpSpPr>
              <a:grpSpLocks/>
            </p:cNvGrpSpPr>
            <p:nvPr/>
          </p:nvGrpSpPr>
          <p:grpSpPr bwMode="auto">
            <a:xfrm>
              <a:off x="2540" y="2762"/>
              <a:ext cx="603" cy="664"/>
              <a:chOff x="2592" y="2880"/>
              <a:chExt cx="643" cy="768"/>
            </a:xfrm>
          </p:grpSpPr>
          <p:sp>
            <p:nvSpPr>
              <p:cNvPr id="106550" name="Line 54"/>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6551" name="Line 55"/>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6552" name="Line 56"/>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6553" name="Line 57"/>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6554" name="Line 58"/>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6555" name="Line 59"/>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6556" name="Line 60"/>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6557" name="Line 61"/>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aphicFrame>
          <p:nvGraphicFramePr>
            <p:cNvPr id="106558" name="Object 62"/>
            <p:cNvGraphicFramePr>
              <a:graphicFrameLocks noChangeAspect="1"/>
            </p:cNvGraphicFramePr>
            <p:nvPr/>
          </p:nvGraphicFramePr>
          <p:xfrm>
            <a:off x="2897" y="2273"/>
            <a:ext cx="228" cy="240"/>
          </p:xfrm>
          <a:graphic>
            <a:graphicData uri="http://schemas.openxmlformats.org/presentationml/2006/ole">
              <p:oleObj spid="_x0000_s8275" name="Equation" r:id="rId12" imgW="164885" imgH="164885" progId="Equation.3">
                <p:embed/>
              </p:oleObj>
            </a:graphicData>
          </a:graphic>
        </p:graphicFrame>
        <p:graphicFrame>
          <p:nvGraphicFramePr>
            <p:cNvPr id="106559" name="Object 63"/>
            <p:cNvGraphicFramePr>
              <a:graphicFrameLocks noChangeAspect="1"/>
            </p:cNvGraphicFramePr>
            <p:nvPr/>
          </p:nvGraphicFramePr>
          <p:xfrm>
            <a:off x="3710" y="2305"/>
            <a:ext cx="226" cy="249"/>
          </p:xfrm>
          <a:graphic>
            <a:graphicData uri="http://schemas.openxmlformats.org/presentationml/2006/ole">
              <p:oleObj spid="_x0000_s8276" name="Equation" r:id="rId13" imgW="139579" imgH="164957" progId="Equation.3">
                <p:embed/>
              </p:oleObj>
            </a:graphicData>
          </a:graphic>
        </p:graphicFrame>
        <p:graphicFrame>
          <p:nvGraphicFramePr>
            <p:cNvPr id="106560" name="Object 64"/>
            <p:cNvGraphicFramePr>
              <a:graphicFrameLocks noChangeAspect="1"/>
            </p:cNvGraphicFramePr>
            <p:nvPr/>
          </p:nvGraphicFramePr>
          <p:xfrm>
            <a:off x="4789" y="2284"/>
            <a:ext cx="218" cy="270"/>
          </p:xfrm>
          <a:graphic>
            <a:graphicData uri="http://schemas.openxmlformats.org/presentationml/2006/ole">
              <p:oleObj spid="_x0000_s8277" name="Equation" r:id="rId14" imgW="139579" imgH="164957" progId="Equation.3">
                <p:embed/>
              </p:oleObj>
            </a:graphicData>
          </a:graphic>
        </p:graphicFrame>
        <p:sp>
          <p:nvSpPr>
            <p:cNvPr id="106561" name="Oval 65"/>
            <p:cNvSpPr>
              <a:spLocks noChangeArrowheads="1"/>
            </p:cNvSpPr>
            <p:nvPr/>
          </p:nvSpPr>
          <p:spPr bwMode="auto">
            <a:xfrm>
              <a:off x="3924" y="2305"/>
              <a:ext cx="236" cy="1433"/>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106562" name="AutoShape 66"/>
            <p:cNvSpPr>
              <a:spLocks noChangeArrowheads="1"/>
            </p:cNvSpPr>
            <p:nvPr/>
          </p:nvSpPr>
          <p:spPr bwMode="auto">
            <a:xfrm>
              <a:off x="3380" y="228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106563" name="Object 67"/>
            <p:cNvGraphicFramePr>
              <a:graphicFrameLocks noChangeAspect="1"/>
            </p:cNvGraphicFramePr>
            <p:nvPr/>
          </p:nvGraphicFramePr>
          <p:xfrm>
            <a:off x="3425" y="2328"/>
            <a:ext cx="200" cy="249"/>
          </p:xfrm>
          <a:graphic>
            <a:graphicData uri="http://schemas.openxmlformats.org/presentationml/2006/ole">
              <p:oleObj spid="_x0000_s8278" name="Equation" r:id="rId15" imgW="177646" imgH="241091" progId="Equation.3">
                <p:embed/>
              </p:oleObj>
            </a:graphicData>
          </a:graphic>
        </p:graphicFrame>
      </p:grpSp>
      <p:sp>
        <p:nvSpPr>
          <p:cNvPr id="106564" name="Text Box 68"/>
          <p:cNvSpPr txBox="1">
            <a:spLocks noChangeArrowheads="1"/>
          </p:cNvSpPr>
          <p:nvPr/>
        </p:nvSpPr>
        <p:spPr bwMode="auto">
          <a:xfrm>
            <a:off x="719137" y="4286256"/>
            <a:ext cx="8424863" cy="2314575"/>
          </a:xfrm>
          <a:prstGeom prst="rect">
            <a:avLst/>
          </a:prstGeom>
          <a:noFill/>
          <a:ln w="9525">
            <a:noFill/>
            <a:miter lim="800000"/>
            <a:headEnd/>
            <a:tailEnd/>
          </a:ln>
          <a:effectLst/>
        </p:spPr>
        <p:txBody>
          <a:bodyPr>
            <a:spAutoFit/>
          </a:bodyPr>
          <a:lstStyle/>
          <a:p>
            <a:pPr>
              <a:lnSpc>
                <a:spcPct val="130000"/>
              </a:lnSpc>
              <a:spcBef>
                <a:spcPct val="50000"/>
              </a:spcBef>
            </a:pPr>
            <a:r>
              <a:rPr kumimoji="1" lang="zh-CN" altLang="en-US" sz="2800" b="1" dirty="0">
                <a:latin typeface="宋体" pitchFamily="2" charset="-122"/>
                <a:ea typeface="宋体" pitchFamily="2" charset="-122"/>
              </a:rPr>
              <a:t>可将单缝处的波</a:t>
            </a:r>
            <a:r>
              <a:rPr kumimoji="1" lang="zh-CN" altLang="en-US" sz="2800" b="1" dirty="0">
                <a:latin typeface="宋体" pitchFamily="2" charset="-122"/>
                <a:ea typeface="宋体" pitchFamily="2" charset="-122"/>
                <a:sym typeface="Symbol" pitchFamily="18" charset="2"/>
              </a:rPr>
              <a:t>面</a:t>
            </a:r>
            <a:r>
              <a:rPr kumimoji="1" lang="en-US" altLang="zh-CN" sz="2800" b="1" i="1" dirty="0">
                <a:latin typeface="宋体" pitchFamily="2" charset="-122"/>
                <a:ea typeface="宋体" pitchFamily="2" charset="-122"/>
                <a:sym typeface="Symbol" pitchFamily="18" charset="2"/>
              </a:rPr>
              <a:t>AB</a:t>
            </a:r>
            <a:r>
              <a:rPr kumimoji="1" lang="zh-CN" altLang="en-US" sz="2800" b="1" dirty="0">
                <a:latin typeface="宋体" pitchFamily="2" charset="-122"/>
                <a:ea typeface="宋体" pitchFamily="2" charset="-122"/>
                <a:sym typeface="Symbol" pitchFamily="18" charset="2"/>
              </a:rPr>
              <a:t>分成</a:t>
            </a:r>
            <a:r>
              <a:rPr kumimoji="1" lang="en-US" altLang="zh-CN" sz="2800" b="1" dirty="0">
                <a:solidFill>
                  <a:srgbClr val="FF0000"/>
                </a:solidFill>
                <a:latin typeface="宋体" pitchFamily="2" charset="-122"/>
                <a:ea typeface="宋体" pitchFamily="2" charset="-122"/>
                <a:sym typeface="Symbol" pitchFamily="18" charset="2"/>
              </a:rPr>
              <a:t>3</a:t>
            </a:r>
            <a:r>
              <a:rPr kumimoji="1" lang="zh-CN" altLang="en-US" sz="2800" b="1" dirty="0">
                <a:latin typeface="宋体" pitchFamily="2" charset="-122"/>
                <a:ea typeface="宋体" pitchFamily="2" charset="-122"/>
                <a:sym typeface="Symbol" pitchFamily="18" charset="2"/>
              </a:rPr>
              <a:t>个半波带：</a:t>
            </a:r>
            <a:r>
              <a:rPr kumimoji="1" lang="en-US" altLang="zh-CN" sz="2800" b="1" i="1" dirty="0">
                <a:solidFill>
                  <a:srgbClr val="FF0000"/>
                </a:solidFill>
                <a:latin typeface="Times New Roman" pitchFamily="18" charset="0"/>
                <a:sym typeface="Symbol" pitchFamily="18" charset="2"/>
              </a:rPr>
              <a:t>AA</a:t>
            </a:r>
            <a:r>
              <a:rPr kumimoji="1" lang="en-US" altLang="zh-CN" sz="2800" b="1" i="1" baseline="-25000" dirty="0">
                <a:solidFill>
                  <a:srgbClr val="FF0000"/>
                </a:solidFill>
                <a:latin typeface="Times New Roman" pitchFamily="18" charset="0"/>
                <a:sym typeface="Symbol" pitchFamily="18" charset="2"/>
              </a:rPr>
              <a:t>1</a:t>
            </a:r>
            <a:r>
              <a:rPr kumimoji="1" lang="zh-CN" altLang="en-US" sz="2800" b="1" i="1" dirty="0">
                <a:solidFill>
                  <a:srgbClr val="FF0000"/>
                </a:solidFill>
                <a:latin typeface="Times New Roman" pitchFamily="18" charset="0"/>
                <a:sym typeface="Symbol" pitchFamily="18" charset="2"/>
              </a:rPr>
              <a:t>、</a:t>
            </a:r>
            <a:r>
              <a:rPr kumimoji="1" lang="en-US" altLang="zh-CN" sz="2800" b="1" i="1" dirty="0">
                <a:solidFill>
                  <a:srgbClr val="FF0000"/>
                </a:solidFill>
                <a:latin typeface="Times New Roman" pitchFamily="18" charset="0"/>
                <a:sym typeface="Symbol" pitchFamily="18" charset="2"/>
              </a:rPr>
              <a:t>A</a:t>
            </a:r>
            <a:r>
              <a:rPr kumimoji="1" lang="en-US" altLang="zh-CN" sz="2800" b="1" i="1" baseline="-25000" dirty="0">
                <a:solidFill>
                  <a:srgbClr val="FF0000"/>
                </a:solidFill>
                <a:latin typeface="Times New Roman" pitchFamily="18" charset="0"/>
                <a:sym typeface="Symbol" pitchFamily="18" charset="2"/>
              </a:rPr>
              <a:t>1</a:t>
            </a:r>
            <a:r>
              <a:rPr kumimoji="1" lang="en-US" altLang="zh-CN" sz="2800" b="1" i="1" dirty="0">
                <a:solidFill>
                  <a:srgbClr val="FF0000"/>
                </a:solidFill>
                <a:latin typeface="Times New Roman" pitchFamily="18" charset="0"/>
                <a:sym typeface="Symbol" pitchFamily="18" charset="2"/>
              </a:rPr>
              <a:t>A</a:t>
            </a:r>
            <a:r>
              <a:rPr kumimoji="1" lang="en-US" altLang="zh-CN" sz="2800" b="1" i="1" baseline="-25000" dirty="0">
                <a:solidFill>
                  <a:srgbClr val="FF0000"/>
                </a:solidFill>
                <a:latin typeface="Times New Roman" pitchFamily="18" charset="0"/>
                <a:sym typeface="Symbol" pitchFamily="18" charset="2"/>
              </a:rPr>
              <a:t>2</a:t>
            </a:r>
            <a:r>
              <a:rPr kumimoji="1" lang="zh-CN" altLang="en-US" sz="2800" b="1" dirty="0">
                <a:solidFill>
                  <a:srgbClr val="FF0000"/>
                </a:solidFill>
                <a:latin typeface="Times New Roman" pitchFamily="18" charset="0"/>
                <a:sym typeface="Symbol" pitchFamily="18" charset="2"/>
              </a:rPr>
              <a:t>和</a:t>
            </a:r>
            <a:r>
              <a:rPr kumimoji="1" lang="en-US" altLang="zh-CN" sz="2800" b="1" i="1" dirty="0">
                <a:solidFill>
                  <a:srgbClr val="FF0000"/>
                </a:solidFill>
                <a:latin typeface="Times New Roman" pitchFamily="18" charset="0"/>
                <a:sym typeface="Symbol" pitchFamily="18" charset="2"/>
              </a:rPr>
              <a:t>A</a:t>
            </a:r>
            <a:r>
              <a:rPr kumimoji="1" lang="en-US" altLang="zh-CN" sz="2800" b="1" i="1" baseline="-25000" dirty="0">
                <a:solidFill>
                  <a:srgbClr val="FF0000"/>
                </a:solidFill>
                <a:latin typeface="Times New Roman" pitchFamily="18" charset="0"/>
                <a:sym typeface="Symbol" pitchFamily="18" charset="2"/>
              </a:rPr>
              <a:t>2</a:t>
            </a:r>
            <a:r>
              <a:rPr kumimoji="1" lang="en-US" altLang="zh-CN" sz="2800" b="1" i="1" dirty="0">
                <a:solidFill>
                  <a:srgbClr val="FF0000"/>
                </a:solidFill>
                <a:latin typeface="Times New Roman" pitchFamily="18" charset="0"/>
                <a:sym typeface="Symbol" pitchFamily="18" charset="2"/>
              </a:rPr>
              <a:t>B</a:t>
            </a:r>
            <a:r>
              <a:rPr kumimoji="1" lang="zh-CN" altLang="en-US" sz="2800" b="1" i="1" dirty="0">
                <a:latin typeface="宋体" pitchFamily="2" charset="-122"/>
                <a:ea typeface="宋体" pitchFamily="2" charset="-122"/>
                <a:sym typeface="Symbol" pitchFamily="18" charset="2"/>
              </a:rPr>
              <a:t>。</a:t>
            </a:r>
            <a:r>
              <a:rPr kumimoji="1" lang="zh-CN" altLang="en-US" sz="2800" b="1" dirty="0">
                <a:latin typeface="宋体" pitchFamily="2" charset="-122"/>
                <a:ea typeface="宋体" pitchFamily="2" charset="-122"/>
                <a:sym typeface="Symbol" pitchFamily="18" charset="2"/>
              </a:rPr>
              <a:t>相邻两半波带上各对应点的子波在</a:t>
            </a:r>
            <a:r>
              <a:rPr kumimoji="1" lang="en-US" altLang="zh-CN" sz="2800" b="1" i="1" dirty="0">
                <a:latin typeface="宋体" pitchFamily="2" charset="-122"/>
                <a:ea typeface="宋体" pitchFamily="2" charset="-122"/>
                <a:sym typeface="Symbol" pitchFamily="18" charset="2"/>
              </a:rPr>
              <a:t>Q</a:t>
            </a:r>
            <a:r>
              <a:rPr kumimoji="1" lang="zh-CN" altLang="en-US" sz="2800" b="1" dirty="0">
                <a:latin typeface="宋体" pitchFamily="2" charset="-122"/>
                <a:ea typeface="宋体" pitchFamily="2" charset="-122"/>
                <a:sym typeface="Symbol" pitchFamily="18" charset="2"/>
              </a:rPr>
              <a:t>点相互干涉抵消，只剩下一个半波带，该子波到达</a:t>
            </a:r>
            <a:r>
              <a:rPr kumimoji="1" lang="en-US" altLang="zh-CN" sz="2800" b="1" i="1" dirty="0">
                <a:latin typeface="宋体" pitchFamily="2" charset="-122"/>
                <a:ea typeface="宋体" pitchFamily="2" charset="-122"/>
                <a:sym typeface="Symbol" pitchFamily="18" charset="2"/>
              </a:rPr>
              <a:t>Q</a:t>
            </a:r>
            <a:r>
              <a:rPr kumimoji="1" lang="zh-CN" altLang="en-US" sz="2800" b="1" dirty="0">
                <a:latin typeface="宋体" pitchFamily="2" charset="-122"/>
                <a:ea typeface="宋体" pitchFamily="2" charset="-122"/>
                <a:sym typeface="Symbol" pitchFamily="18" charset="2"/>
              </a:rPr>
              <a:t>点未被抵消，一般形成</a:t>
            </a:r>
            <a:r>
              <a:rPr kumimoji="1" lang="zh-CN" altLang="en-US" sz="2800" b="1" dirty="0">
                <a:solidFill>
                  <a:srgbClr val="FF0000"/>
                </a:solidFill>
                <a:latin typeface="宋体" pitchFamily="2" charset="-122"/>
                <a:ea typeface="宋体" pitchFamily="2" charset="-122"/>
                <a:sym typeface="Symbol" pitchFamily="18" charset="2"/>
              </a:rPr>
              <a:t>明纹</a:t>
            </a:r>
            <a:r>
              <a:rPr kumimoji="1" lang="zh-CN" altLang="en-US" sz="2800" b="1" dirty="0" smtClean="0">
                <a:solidFill>
                  <a:srgbClr val="FF0000"/>
                </a:solidFill>
                <a:latin typeface="宋体" pitchFamily="2" charset="-122"/>
                <a:ea typeface="宋体" pitchFamily="2" charset="-122"/>
                <a:sym typeface="Symbol" pitchFamily="18" charset="2"/>
              </a:rPr>
              <a:t>中心（第一级明纹）</a:t>
            </a:r>
            <a:r>
              <a:rPr kumimoji="1" lang="en-US" altLang="zh-CN" sz="2800" b="1" dirty="0" smtClean="0">
                <a:latin typeface="宋体" pitchFamily="2" charset="-122"/>
                <a:ea typeface="宋体" pitchFamily="2" charset="-122"/>
                <a:sym typeface="Symbol" pitchFamily="18" charset="2"/>
              </a:rPr>
              <a:t>.</a:t>
            </a:r>
            <a:endParaRPr kumimoji="1" lang="zh-CN" altLang="en-US" sz="2800" b="1" dirty="0">
              <a:latin typeface="宋体" pitchFamily="2" charset="-122"/>
              <a:ea typeface="宋体" pitchFamily="2" charset="-122"/>
            </a:endParaRPr>
          </a:p>
        </p:txBody>
      </p:sp>
      <p:sp>
        <p:nvSpPr>
          <p:cNvPr id="106565" name="Text Box 69"/>
          <p:cNvSpPr txBox="1">
            <a:spLocks noChangeArrowheads="1"/>
          </p:cNvSpPr>
          <p:nvPr/>
        </p:nvSpPr>
        <p:spPr bwMode="auto">
          <a:xfrm>
            <a:off x="928662" y="3429000"/>
            <a:ext cx="3276600" cy="523220"/>
          </a:xfrm>
          <a:prstGeom prst="rect">
            <a:avLst/>
          </a:prstGeom>
          <a:noFill/>
          <a:ln w="9525">
            <a:noFill/>
            <a:miter lim="800000"/>
            <a:headEnd/>
            <a:tailEnd/>
          </a:ln>
          <a:effectLst/>
        </p:spPr>
        <p:txBody>
          <a:bodyPr>
            <a:spAutoFit/>
          </a:bodyPr>
          <a:lstStyle/>
          <a:p>
            <a:pPr algn="ctr"/>
            <a:r>
              <a:rPr kumimoji="1" lang="zh-CN" altLang="en-US" sz="2800" b="1" dirty="0">
                <a:solidFill>
                  <a:srgbClr val="000000"/>
                </a:solidFill>
                <a:latin typeface="宋体" pitchFamily="2" charset="-122"/>
                <a:ea typeface="宋体" pitchFamily="2" charset="-122"/>
              </a:rPr>
              <a:t>衍射角满足</a:t>
            </a:r>
            <a:r>
              <a:rPr kumimoji="1" lang="zh-CN" altLang="en-US" sz="2800" dirty="0">
                <a:latin typeface="宋体" pitchFamily="2" charset="-122"/>
                <a:ea typeface="宋体" pitchFamily="2" charset="-122"/>
              </a:rPr>
              <a:t> </a:t>
            </a:r>
          </a:p>
        </p:txBody>
      </p:sp>
      <p:grpSp>
        <p:nvGrpSpPr>
          <p:cNvPr id="11" name="Group 72"/>
          <p:cNvGrpSpPr>
            <a:grpSpLocks/>
          </p:cNvGrpSpPr>
          <p:nvPr/>
        </p:nvGrpSpPr>
        <p:grpSpPr bwMode="auto">
          <a:xfrm>
            <a:off x="1000100" y="1500174"/>
            <a:ext cx="2378075" cy="1668462"/>
            <a:chOff x="521" y="1207"/>
            <a:chExt cx="1498" cy="1051"/>
          </a:xfrm>
        </p:grpSpPr>
        <p:sp>
          <p:nvSpPr>
            <p:cNvPr id="106518" name="Rectangle 22" descr="浅色上对角线"/>
            <p:cNvSpPr>
              <a:spLocks noChangeArrowheads="1"/>
            </p:cNvSpPr>
            <p:nvPr/>
          </p:nvSpPr>
          <p:spPr bwMode="auto">
            <a:xfrm>
              <a:off x="832" y="1351"/>
              <a:ext cx="936" cy="256"/>
            </a:xfrm>
            <a:prstGeom prst="rect">
              <a:avLst/>
            </a:prstGeom>
            <a:pattFill prst="ltUpDiag">
              <a:fgClr>
                <a:srgbClr val="009900"/>
              </a:fgClr>
              <a:bgClr>
                <a:schemeClr val="bg1"/>
              </a:bgClr>
            </a:pattFill>
            <a:ln w="19050">
              <a:solidFill>
                <a:schemeClr val="tx1"/>
              </a:solidFill>
              <a:miter lim="800000"/>
              <a:headEnd/>
              <a:tailEnd/>
            </a:ln>
            <a:effectLst/>
          </p:spPr>
          <p:txBody>
            <a:bodyPr wrap="none" anchor="ctr"/>
            <a:lstStyle/>
            <a:p>
              <a:endParaRPr lang="zh-CN" altLang="en-US"/>
            </a:p>
          </p:txBody>
        </p:sp>
        <p:sp>
          <p:nvSpPr>
            <p:cNvPr id="106519" name="Rectangle 23" descr="浅色下对角线"/>
            <p:cNvSpPr>
              <a:spLocks noChangeArrowheads="1"/>
            </p:cNvSpPr>
            <p:nvPr/>
          </p:nvSpPr>
          <p:spPr bwMode="auto">
            <a:xfrm>
              <a:off x="832" y="1607"/>
              <a:ext cx="936" cy="255"/>
            </a:xfrm>
            <a:prstGeom prst="rect">
              <a:avLst/>
            </a:prstGeom>
            <a:pattFill prst="ltDnDiag">
              <a:fgClr>
                <a:srgbClr val="009900"/>
              </a:fgClr>
              <a:bgClr>
                <a:schemeClr val="bg1"/>
              </a:bgClr>
            </a:pattFill>
            <a:ln w="19050">
              <a:solidFill>
                <a:schemeClr val="tx1"/>
              </a:solidFill>
              <a:miter lim="800000"/>
              <a:headEnd/>
              <a:tailEnd/>
            </a:ln>
            <a:effectLst/>
          </p:spPr>
          <p:txBody>
            <a:bodyPr wrap="none" anchor="ctr"/>
            <a:lstStyle/>
            <a:p>
              <a:endParaRPr lang="zh-CN" altLang="en-US"/>
            </a:p>
          </p:txBody>
        </p:sp>
        <p:sp>
          <p:nvSpPr>
            <p:cNvPr id="106520" name="Rectangle 24" descr="浅色上对角线"/>
            <p:cNvSpPr>
              <a:spLocks noChangeArrowheads="1"/>
            </p:cNvSpPr>
            <p:nvPr/>
          </p:nvSpPr>
          <p:spPr bwMode="auto">
            <a:xfrm>
              <a:off x="832" y="1862"/>
              <a:ext cx="936" cy="256"/>
            </a:xfrm>
            <a:prstGeom prst="rect">
              <a:avLst/>
            </a:prstGeom>
            <a:pattFill prst="ltUpDiag">
              <a:fgClr>
                <a:srgbClr val="009900"/>
              </a:fgClr>
              <a:bgClr>
                <a:schemeClr val="bg1"/>
              </a:bgClr>
            </a:pattFill>
            <a:ln w="19050">
              <a:solidFill>
                <a:schemeClr val="tx1"/>
              </a:solidFill>
              <a:miter lim="800000"/>
              <a:headEnd/>
              <a:tailEnd/>
            </a:ln>
            <a:effectLst/>
          </p:spPr>
          <p:txBody>
            <a:bodyPr wrap="none" anchor="ctr"/>
            <a:lstStyle/>
            <a:p>
              <a:endParaRPr lang="zh-CN" altLang="en-US"/>
            </a:p>
          </p:txBody>
        </p:sp>
        <p:grpSp>
          <p:nvGrpSpPr>
            <p:cNvPr id="12" name="Group 25"/>
            <p:cNvGrpSpPr>
              <a:grpSpLocks/>
            </p:cNvGrpSpPr>
            <p:nvPr/>
          </p:nvGrpSpPr>
          <p:grpSpPr bwMode="auto">
            <a:xfrm>
              <a:off x="521" y="1351"/>
              <a:ext cx="312" cy="767"/>
              <a:chOff x="359" y="2544"/>
              <a:chExt cx="336" cy="768"/>
            </a:xfrm>
          </p:grpSpPr>
          <p:sp>
            <p:nvSpPr>
              <p:cNvPr id="106522" name="Line 26"/>
              <p:cNvSpPr>
                <a:spLocks noChangeShapeType="1"/>
              </p:cNvSpPr>
              <p:nvPr/>
            </p:nvSpPr>
            <p:spPr bwMode="auto">
              <a:xfrm flipH="1">
                <a:off x="359" y="2544"/>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06523" name="Line 27"/>
              <p:cNvSpPr>
                <a:spLocks noChangeShapeType="1"/>
              </p:cNvSpPr>
              <p:nvPr/>
            </p:nvSpPr>
            <p:spPr bwMode="auto">
              <a:xfrm flipH="1">
                <a:off x="359" y="3312"/>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06524" name="Line 28"/>
              <p:cNvSpPr>
                <a:spLocks noChangeShapeType="1"/>
              </p:cNvSpPr>
              <p:nvPr/>
            </p:nvSpPr>
            <p:spPr bwMode="auto">
              <a:xfrm>
                <a:off x="455" y="2544"/>
                <a:ext cx="0" cy="768"/>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106525" name="Object 29"/>
              <p:cNvGraphicFramePr>
                <a:graphicFrameLocks noChangeAspect="1"/>
              </p:cNvGraphicFramePr>
              <p:nvPr/>
            </p:nvGraphicFramePr>
            <p:xfrm>
              <a:off x="445" y="2736"/>
              <a:ext cx="202" cy="314"/>
            </p:xfrm>
            <a:graphic>
              <a:graphicData uri="http://schemas.openxmlformats.org/presentationml/2006/ole">
                <p:oleObj spid="_x0000_s8279" name="公式" r:id="rId16" imgW="165100" imgH="254000" progId="Equation.3">
                  <p:embed/>
                </p:oleObj>
              </a:graphicData>
            </a:graphic>
          </p:graphicFrame>
        </p:grpSp>
        <p:graphicFrame>
          <p:nvGraphicFramePr>
            <p:cNvPr id="106526" name="Object 30"/>
            <p:cNvGraphicFramePr>
              <a:graphicFrameLocks noChangeAspect="1"/>
            </p:cNvGraphicFramePr>
            <p:nvPr/>
          </p:nvGraphicFramePr>
          <p:xfrm>
            <a:off x="1775" y="1207"/>
            <a:ext cx="196" cy="227"/>
          </p:xfrm>
          <a:graphic>
            <a:graphicData uri="http://schemas.openxmlformats.org/presentationml/2006/ole">
              <p:oleObj spid="_x0000_s8280" name="Equation" r:id="rId17" imgW="190440" imgH="203400" progId="Equation.3">
                <p:embed/>
              </p:oleObj>
            </a:graphicData>
          </a:graphic>
        </p:graphicFrame>
        <p:graphicFrame>
          <p:nvGraphicFramePr>
            <p:cNvPr id="106527" name="Object 31"/>
            <p:cNvGraphicFramePr>
              <a:graphicFrameLocks noChangeAspect="1"/>
            </p:cNvGraphicFramePr>
            <p:nvPr/>
          </p:nvGraphicFramePr>
          <p:xfrm>
            <a:off x="1746" y="2024"/>
            <a:ext cx="202" cy="234"/>
          </p:xfrm>
          <a:graphic>
            <a:graphicData uri="http://schemas.openxmlformats.org/presentationml/2006/ole">
              <p:oleObj spid="_x0000_s8281" name="Equation" r:id="rId18" imgW="152268" imgH="164957" progId="Equation.3">
                <p:embed/>
              </p:oleObj>
            </a:graphicData>
          </a:graphic>
        </p:graphicFrame>
        <p:graphicFrame>
          <p:nvGraphicFramePr>
            <p:cNvPr id="106566" name="Object 70"/>
            <p:cNvGraphicFramePr>
              <a:graphicFrameLocks noChangeAspect="1"/>
            </p:cNvGraphicFramePr>
            <p:nvPr/>
          </p:nvGraphicFramePr>
          <p:xfrm>
            <a:off x="1791" y="1434"/>
            <a:ext cx="228" cy="297"/>
          </p:xfrm>
          <a:graphic>
            <a:graphicData uri="http://schemas.openxmlformats.org/presentationml/2006/ole">
              <p:oleObj spid="_x0000_s8282" name="公式" r:id="rId19" imgW="5672880" imgH="6897960" progId="Equation.3">
                <p:embed/>
              </p:oleObj>
            </a:graphicData>
          </a:graphic>
        </p:graphicFrame>
        <p:graphicFrame>
          <p:nvGraphicFramePr>
            <p:cNvPr id="106567" name="Object 71"/>
            <p:cNvGraphicFramePr>
              <a:graphicFrameLocks noChangeAspect="1"/>
            </p:cNvGraphicFramePr>
            <p:nvPr/>
          </p:nvGraphicFramePr>
          <p:xfrm>
            <a:off x="1746" y="1706"/>
            <a:ext cx="245" cy="297"/>
          </p:xfrm>
          <a:graphic>
            <a:graphicData uri="http://schemas.openxmlformats.org/presentationml/2006/ole">
              <p:oleObj spid="_x0000_s8283" name="公式" r:id="rId20" imgW="6079320" imgH="6897960" progId="Equation.3">
                <p:embed/>
              </p:oleObj>
            </a:graphicData>
          </a:graphic>
        </p:graphicFrame>
      </p:grpSp>
      <p:sp>
        <p:nvSpPr>
          <p:cNvPr id="106569" name="Text Box 73"/>
          <p:cNvSpPr txBox="1">
            <a:spLocks noChangeArrowheads="1"/>
          </p:cNvSpPr>
          <p:nvPr/>
        </p:nvSpPr>
        <p:spPr bwMode="auto">
          <a:xfrm>
            <a:off x="8316913" y="1341438"/>
            <a:ext cx="576262" cy="519112"/>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rPr>
              <a:t>明</a:t>
            </a:r>
          </a:p>
        </p:txBody>
      </p:sp>
      <p:sp>
        <p:nvSpPr>
          <p:cNvPr id="75" name="Rectangle 68"/>
          <p:cNvSpPr>
            <a:spLocks noChangeArrowheads="1"/>
          </p:cNvSpPr>
          <p:nvPr/>
        </p:nvSpPr>
        <p:spPr bwMode="auto">
          <a:xfrm>
            <a:off x="357158" y="1000108"/>
            <a:ext cx="3441968" cy="523220"/>
          </a:xfrm>
          <a:prstGeom prst="rect">
            <a:avLst/>
          </a:prstGeom>
          <a:noFill/>
          <a:ln w="9525">
            <a:noFill/>
            <a:miter lim="800000"/>
            <a:headEnd/>
            <a:tailEnd/>
          </a:ln>
          <a:effectLst/>
        </p:spPr>
        <p:txBody>
          <a:bodyPr wrap="none">
            <a:spAutoFit/>
          </a:bodyPr>
          <a:lstStyle/>
          <a:p>
            <a:pPr>
              <a:buClr>
                <a:srgbClr val="FF0000"/>
              </a:buClr>
              <a:buFont typeface="Wingdings" pitchFamily="2" charset="2"/>
              <a:buChar char="Ø"/>
            </a:pPr>
            <a:r>
              <a:rPr lang="en-US" altLang="zh-CN" sz="2800" b="1" dirty="0">
                <a:solidFill>
                  <a:srgbClr val="0000CC"/>
                </a:solidFill>
              </a:rPr>
              <a:t> </a:t>
            </a:r>
            <a:r>
              <a:rPr lang="en-US" altLang="zh-CN" sz="2800" dirty="0">
                <a:solidFill>
                  <a:srgbClr val="FF0000"/>
                </a:solidFill>
                <a:latin typeface="黑体" pitchFamily="49" charset="-122"/>
                <a:ea typeface="黑体" pitchFamily="49" charset="-122"/>
              </a:rPr>
              <a:t>AB</a:t>
            </a:r>
            <a:r>
              <a:rPr lang="zh-CN" altLang="en-US" sz="2800" dirty="0" smtClean="0">
                <a:solidFill>
                  <a:srgbClr val="FF0000"/>
                </a:solidFill>
                <a:latin typeface="黑体" pitchFamily="49" charset="-122"/>
                <a:ea typeface="黑体" pitchFamily="49" charset="-122"/>
              </a:rPr>
              <a:t>分成三个</a:t>
            </a:r>
            <a:r>
              <a:rPr lang="zh-CN" altLang="en-US" sz="2800" dirty="0">
                <a:solidFill>
                  <a:srgbClr val="FF0000"/>
                </a:solidFill>
                <a:latin typeface="黑体" pitchFamily="49" charset="-122"/>
                <a:ea typeface="黑体" pitchFamily="49" charset="-122"/>
              </a:rPr>
              <a:t>半波带</a:t>
            </a:r>
          </a:p>
        </p:txBody>
      </p:sp>
      <p:sp>
        <p:nvSpPr>
          <p:cNvPr id="76" name="Text Box 62"/>
          <p:cNvSpPr txBox="1">
            <a:spLocks noChangeArrowheads="1"/>
          </p:cNvSpPr>
          <p:nvPr/>
        </p:nvSpPr>
        <p:spPr bwMode="auto">
          <a:xfrm>
            <a:off x="1142976" y="142852"/>
            <a:ext cx="3284537"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CC0000"/>
                </a:solidFill>
                <a:latin typeface="黑体" pitchFamily="49" charset="-122"/>
                <a:ea typeface="黑体" pitchFamily="49" charset="-122"/>
              </a:rPr>
              <a:t>半波</a:t>
            </a:r>
            <a:r>
              <a:rPr lang="zh-CN" altLang="en-US" sz="3600" dirty="0">
                <a:solidFill>
                  <a:srgbClr val="CC0000"/>
                </a:solidFill>
                <a:latin typeface="黑体" pitchFamily="49" charset="-122"/>
                <a:ea typeface="黑体" pitchFamily="49" charset="-122"/>
              </a:rPr>
              <a:t>带法</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6564">
                                            <p:txEl>
                                              <p:pRg st="0" end="0"/>
                                            </p:txEl>
                                          </p:spTgt>
                                        </p:tgtEl>
                                        <p:attrNameLst>
                                          <p:attrName>style.visibility</p:attrName>
                                        </p:attrNameLst>
                                      </p:cBhvr>
                                      <p:to>
                                        <p:strVal val="visible"/>
                                      </p:to>
                                    </p:set>
                                    <p:animEffect transition="in" filter="slide(fromLeft)">
                                      <p:cBhvr>
                                        <p:cTn id="22" dur="500"/>
                                        <p:tgtEl>
                                          <p:spTgt spid="1065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6569"/>
                                        </p:tgtEl>
                                        <p:attrNameLst>
                                          <p:attrName>style.visibility</p:attrName>
                                        </p:attrNameLst>
                                      </p:cBhvr>
                                      <p:to>
                                        <p:strVal val="visible"/>
                                      </p:to>
                                    </p:set>
                                    <p:anim calcmode="lin" valueType="num">
                                      <p:cBhvr additive="base">
                                        <p:cTn id="27" dur="500" fill="hold"/>
                                        <p:tgtEl>
                                          <p:spTgt spid="106569"/>
                                        </p:tgtEl>
                                        <p:attrNameLst>
                                          <p:attrName>ppt_x</p:attrName>
                                        </p:attrNameLst>
                                      </p:cBhvr>
                                      <p:tavLst>
                                        <p:tav tm="0">
                                          <p:val>
                                            <p:strVal val="1+#ppt_w/2"/>
                                          </p:val>
                                        </p:tav>
                                        <p:tav tm="100000">
                                          <p:val>
                                            <p:strVal val="#ppt_x"/>
                                          </p:val>
                                        </p:tav>
                                      </p:tavLst>
                                    </p:anim>
                                    <p:anim calcmode="lin" valueType="num">
                                      <p:cBhvr additive="base">
                                        <p:cTn id="28" dur="500" fill="hold"/>
                                        <p:tgtEl>
                                          <p:spTgt spid="106569"/>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500" fill="hold"/>
                                        <p:tgtEl>
                                          <p:spTgt spid="75"/>
                                        </p:tgtEl>
                                        <p:attrNameLst>
                                          <p:attrName>ppt_x</p:attrName>
                                        </p:attrNameLst>
                                      </p:cBhvr>
                                      <p:tavLst>
                                        <p:tav tm="0">
                                          <p:val>
                                            <p:strVal val="#ppt_x"/>
                                          </p:val>
                                        </p:tav>
                                        <p:tav tm="100000">
                                          <p:val>
                                            <p:strVal val="#ppt_x"/>
                                          </p:val>
                                        </p:tav>
                                      </p:tavLst>
                                    </p:anim>
                                    <p:anim calcmode="lin" valueType="num">
                                      <p:cBhvr additive="base">
                                        <p:cTn id="33"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64" grpId="0" build="p" autoUpdateAnimBg="0"/>
      <p:bldP spid="106569"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301626" y="4953003"/>
            <a:ext cx="4119563" cy="1000126"/>
            <a:chOff x="190" y="3120"/>
            <a:chExt cx="2595" cy="630"/>
          </a:xfrm>
        </p:grpSpPr>
        <p:sp>
          <p:nvSpPr>
            <p:cNvPr id="97323" name="Text Box 43"/>
            <p:cNvSpPr txBox="1">
              <a:spLocks noChangeArrowheads="1"/>
            </p:cNvSpPr>
            <p:nvPr/>
          </p:nvSpPr>
          <p:spPr bwMode="auto">
            <a:xfrm>
              <a:off x="190" y="3120"/>
              <a:ext cx="2595" cy="330"/>
            </a:xfrm>
            <a:prstGeom prst="rect">
              <a:avLst/>
            </a:prstGeom>
            <a:noFill/>
            <a:ln w="9525">
              <a:noFill/>
              <a:miter lim="800000"/>
              <a:headEnd/>
              <a:tailEnd/>
            </a:ln>
            <a:effectLst/>
          </p:spPr>
          <p:txBody>
            <a:bodyPr wrap="none">
              <a:spAutoFit/>
            </a:bodyPr>
            <a:lstStyle/>
            <a:p>
              <a:pPr algn="ctr"/>
              <a:r>
                <a:rPr kumimoji="1" lang="en-US" altLang="zh-CN" sz="2800" b="1" dirty="0" err="1">
                  <a:latin typeface="Times New Roman" pitchFamily="18" charset="0"/>
                </a:rPr>
                <a:t>bsin</a:t>
              </a:r>
              <a:r>
                <a:rPr kumimoji="1" lang="en-US" altLang="zh-CN" sz="2800" b="1" dirty="0">
                  <a:latin typeface="Times New Roman" pitchFamily="18" charset="0"/>
                  <a:sym typeface="Symbol" pitchFamily="18" charset="2"/>
                </a:rPr>
                <a:t>=2</a:t>
              </a:r>
              <a:r>
                <a:rPr kumimoji="1" lang="zh-CN" altLang="en-US" sz="2800" b="1" dirty="0">
                  <a:latin typeface="宋体" pitchFamily="2" charset="-122"/>
                  <a:ea typeface="宋体" pitchFamily="2" charset="-122"/>
                  <a:sym typeface="Symbol" pitchFamily="18" charset="2"/>
                </a:rPr>
                <a:t>时</a:t>
              </a:r>
              <a:r>
                <a:rPr kumimoji="1" lang="en-US" altLang="zh-CN" sz="2800" b="1" dirty="0">
                  <a:latin typeface="宋体" pitchFamily="2" charset="-122"/>
                  <a:ea typeface="宋体" pitchFamily="2" charset="-122"/>
                  <a:sym typeface="Symbol" pitchFamily="18" charset="2"/>
                </a:rPr>
                <a:t>,</a:t>
              </a:r>
              <a:r>
                <a:rPr kumimoji="1" lang="zh-CN" altLang="en-US" sz="2800" b="1" dirty="0">
                  <a:latin typeface="宋体" pitchFamily="2" charset="-122"/>
                  <a:ea typeface="宋体" pitchFamily="2" charset="-122"/>
                  <a:sym typeface="Symbol" pitchFamily="18" charset="2"/>
                </a:rPr>
                <a:t>可分为</a:t>
              </a:r>
              <a:r>
                <a:rPr kumimoji="1" lang="en-US" altLang="zh-CN" sz="2800" b="1" dirty="0">
                  <a:latin typeface="宋体" pitchFamily="2" charset="-122"/>
                  <a:ea typeface="宋体" pitchFamily="2" charset="-122"/>
                  <a:sym typeface="Symbol" pitchFamily="18" charset="2"/>
                </a:rPr>
                <a:t>4</a:t>
              </a:r>
              <a:r>
                <a:rPr kumimoji="1" lang="zh-CN" altLang="en-US" sz="2800" b="1" dirty="0">
                  <a:latin typeface="宋体" pitchFamily="2" charset="-122"/>
                  <a:ea typeface="宋体" pitchFamily="2" charset="-122"/>
                  <a:sym typeface="Symbol" pitchFamily="18" charset="2"/>
                </a:rPr>
                <a:t>个半</a:t>
              </a:r>
            </a:p>
          </p:txBody>
        </p:sp>
        <p:sp>
          <p:nvSpPr>
            <p:cNvPr id="97324" name="Text Box 44"/>
            <p:cNvSpPr txBox="1">
              <a:spLocks noChangeArrowheads="1"/>
            </p:cNvSpPr>
            <p:nvPr/>
          </p:nvSpPr>
          <p:spPr bwMode="auto">
            <a:xfrm>
              <a:off x="300" y="3420"/>
              <a:ext cx="2389" cy="330"/>
            </a:xfrm>
            <a:prstGeom prst="rect">
              <a:avLst/>
            </a:prstGeom>
            <a:noFill/>
            <a:ln w="9525">
              <a:noFill/>
              <a:miter lim="800000"/>
              <a:headEnd/>
              <a:tailEnd/>
            </a:ln>
            <a:effectLst/>
          </p:spPr>
          <p:txBody>
            <a:bodyPr wrap="none">
              <a:spAutoFit/>
            </a:bodyPr>
            <a:lstStyle/>
            <a:p>
              <a:pPr algn="ctr"/>
              <a:r>
                <a:rPr kumimoji="1" lang="zh-CN" altLang="en-US" sz="2800" b="1" dirty="0">
                  <a:latin typeface="宋体" pitchFamily="2" charset="-122"/>
                  <a:ea typeface="宋体" pitchFamily="2" charset="-122"/>
                  <a:sym typeface="Symbol" pitchFamily="18" charset="2"/>
                </a:rPr>
                <a:t>波带，</a:t>
              </a:r>
              <a:r>
                <a:rPr kumimoji="1" lang="en-US" altLang="zh-CN" sz="2800" b="1" dirty="0">
                  <a:latin typeface="宋体" pitchFamily="2" charset="-122"/>
                  <a:ea typeface="宋体" pitchFamily="2" charset="-122"/>
                  <a:sym typeface="Symbol" pitchFamily="18" charset="2"/>
                </a:rPr>
                <a:t>Q</a:t>
              </a:r>
              <a:r>
                <a:rPr kumimoji="1" lang="zh-CN" altLang="en-US" sz="2800" b="1" dirty="0">
                  <a:latin typeface="宋体" pitchFamily="2" charset="-122"/>
                  <a:ea typeface="宋体" pitchFamily="2" charset="-122"/>
                  <a:sym typeface="Symbol" pitchFamily="18" charset="2"/>
                </a:rPr>
                <a:t>点为</a:t>
              </a:r>
              <a:r>
                <a:rPr kumimoji="1" lang="zh-CN" altLang="en-US" sz="2800" b="1" dirty="0">
                  <a:solidFill>
                    <a:srgbClr val="FF0000"/>
                  </a:solidFill>
                  <a:latin typeface="宋体" pitchFamily="2" charset="-122"/>
                  <a:ea typeface="宋体" pitchFamily="2" charset="-122"/>
                  <a:sym typeface="Symbol" pitchFamily="18" charset="2"/>
                </a:rPr>
                <a:t>暗纹</a:t>
              </a:r>
              <a:r>
                <a:rPr kumimoji="1" lang="zh-CN" altLang="en-US" sz="2800" b="1" dirty="0" smtClean="0">
                  <a:solidFill>
                    <a:srgbClr val="FF0000"/>
                  </a:solidFill>
                  <a:latin typeface="宋体" pitchFamily="2" charset="-122"/>
                  <a:ea typeface="宋体" pitchFamily="2" charset="-122"/>
                  <a:sym typeface="Symbol" pitchFamily="18" charset="2"/>
                </a:rPr>
                <a:t>中心</a:t>
              </a:r>
              <a:r>
                <a:rPr kumimoji="1" lang="en-US" altLang="zh-CN" sz="2800" b="1" dirty="0" smtClean="0">
                  <a:solidFill>
                    <a:srgbClr val="FF0000"/>
                  </a:solidFill>
                  <a:latin typeface="宋体" pitchFamily="2" charset="-122"/>
                  <a:ea typeface="宋体" pitchFamily="2" charset="-122"/>
                  <a:sym typeface="Symbol" pitchFamily="18" charset="2"/>
                </a:rPr>
                <a:t>.</a:t>
              </a:r>
              <a:endParaRPr kumimoji="1" lang="zh-CN" altLang="en-US" sz="2800" b="1" dirty="0">
                <a:latin typeface="宋体" pitchFamily="2" charset="-122"/>
                <a:ea typeface="宋体" pitchFamily="2" charset="-122"/>
                <a:sym typeface="Symbol" pitchFamily="18" charset="2"/>
              </a:endParaRPr>
            </a:p>
          </p:txBody>
        </p:sp>
      </p:grpSp>
      <p:grpSp>
        <p:nvGrpSpPr>
          <p:cNvPr id="3" name="Group 45"/>
          <p:cNvGrpSpPr>
            <a:grpSpLocks/>
          </p:cNvGrpSpPr>
          <p:nvPr/>
        </p:nvGrpSpPr>
        <p:grpSpPr bwMode="auto">
          <a:xfrm>
            <a:off x="4643438" y="4857750"/>
            <a:ext cx="4400551" cy="1023938"/>
            <a:chOff x="2925" y="3060"/>
            <a:chExt cx="2772" cy="645"/>
          </a:xfrm>
        </p:grpSpPr>
        <p:sp>
          <p:nvSpPr>
            <p:cNvPr id="97326" name="Text Box 46"/>
            <p:cNvSpPr txBox="1">
              <a:spLocks noChangeArrowheads="1"/>
            </p:cNvSpPr>
            <p:nvPr/>
          </p:nvSpPr>
          <p:spPr bwMode="auto">
            <a:xfrm>
              <a:off x="2925" y="3060"/>
              <a:ext cx="2772" cy="330"/>
            </a:xfrm>
            <a:prstGeom prst="rect">
              <a:avLst/>
            </a:prstGeom>
            <a:noFill/>
            <a:ln w="9525">
              <a:noFill/>
              <a:miter lim="800000"/>
              <a:headEnd/>
              <a:tailEnd/>
            </a:ln>
            <a:effectLst/>
          </p:spPr>
          <p:txBody>
            <a:bodyPr wrap="none">
              <a:spAutoFit/>
            </a:bodyPr>
            <a:lstStyle/>
            <a:p>
              <a:pPr algn="ctr"/>
              <a:r>
                <a:rPr kumimoji="1" lang="en-US" altLang="zh-CN" sz="2800" b="1" dirty="0" err="1">
                  <a:latin typeface="Times New Roman" pitchFamily="18" charset="0"/>
                </a:rPr>
                <a:t>bsin</a:t>
              </a:r>
              <a:r>
                <a:rPr kumimoji="1" lang="en-US" altLang="zh-CN" sz="2800" b="1" dirty="0">
                  <a:latin typeface="Times New Roman" pitchFamily="18" charset="0"/>
                  <a:sym typeface="Symbol" pitchFamily="18" charset="2"/>
                </a:rPr>
                <a:t>=5/</a:t>
              </a:r>
              <a:r>
                <a:rPr kumimoji="1" lang="en-US" altLang="zh-CN" sz="2800" b="1" dirty="0">
                  <a:latin typeface="宋体" pitchFamily="2" charset="-122"/>
                  <a:ea typeface="宋体" pitchFamily="2" charset="-122"/>
                  <a:sym typeface="Symbol" pitchFamily="18" charset="2"/>
                </a:rPr>
                <a:t>2</a:t>
              </a:r>
              <a:r>
                <a:rPr kumimoji="1" lang="zh-CN" altLang="en-US" sz="2800" b="1" dirty="0">
                  <a:latin typeface="宋体" pitchFamily="2" charset="-122"/>
                  <a:ea typeface="宋体" pitchFamily="2" charset="-122"/>
                  <a:sym typeface="Symbol" pitchFamily="18" charset="2"/>
                </a:rPr>
                <a:t>时</a:t>
              </a:r>
              <a:r>
                <a:rPr kumimoji="1" lang="en-US" altLang="zh-CN" sz="2800" b="1" dirty="0">
                  <a:latin typeface="宋体" pitchFamily="2" charset="-122"/>
                  <a:ea typeface="宋体" pitchFamily="2" charset="-122"/>
                  <a:sym typeface="Symbol" pitchFamily="18" charset="2"/>
                </a:rPr>
                <a:t>,</a:t>
              </a:r>
              <a:r>
                <a:rPr kumimoji="1" lang="zh-CN" altLang="en-US" sz="2800" b="1" dirty="0">
                  <a:latin typeface="宋体" pitchFamily="2" charset="-122"/>
                  <a:ea typeface="宋体" pitchFamily="2" charset="-122"/>
                  <a:sym typeface="Symbol" pitchFamily="18" charset="2"/>
                </a:rPr>
                <a:t>可分为</a:t>
              </a:r>
              <a:r>
                <a:rPr kumimoji="1" lang="en-US" altLang="zh-CN" sz="2800" b="1" dirty="0">
                  <a:latin typeface="宋体" pitchFamily="2" charset="-122"/>
                  <a:ea typeface="宋体" pitchFamily="2" charset="-122"/>
                  <a:sym typeface="Symbol" pitchFamily="18" charset="2"/>
                </a:rPr>
                <a:t>5</a:t>
              </a:r>
              <a:r>
                <a:rPr kumimoji="1" lang="zh-CN" altLang="en-US" sz="2800" b="1" dirty="0">
                  <a:latin typeface="宋体" pitchFamily="2" charset="-122"/>
                  <a:ea typeface="宋体" pitchFamily="2" charset="-122"/>
                  <a:sym typeface="Symbol" pitchFamily="18" charset="2"/>
                </a:rPr>
                <a:t>个半</a:t>
              </a:r>
            </a:p>
          </p:txBody>
        </p:sp>
        <p:sp>
          <p:nvSpPr>
            <p:cNvPr id="97327" name="Text Box 47"/>
            <p:cNvSpPr txBox="1">
              <a:spLocks noChangeArrowheads="1"/>
            </p:cNvSpPr>
            <p:nvPr/>
          </p:nvSpPr>
          <p:spPr bwMode="auto">
            <a:xfrm>
              <a:off x="3295" y="3375"/>
              <a:ext cx="2389" cy="330"/>
            </a:xfrm>
            <a:prstGeom prst="rect">
              <a:avLst/>
            </a:prstGeom>
            <a:noFill/>
            <a:ln w="9525">
              <a:noFill/>
              <a:miter lim="800000"/>
              <a:headEnd/>
              <a:tailEnd/>
            </a:ln>
            <a:effectLst/>
          </p:spPr>
          <p:txBody>
            <a:bodyPr wrap="none">
              <a:spAutoFit/>
            </a:bodyPr>
            <a:lstStyle/>
            <a:p>
              <a:pPr algn="ctr"/>
              <a:r>
                <a:rPr kumimoji="1" lang="zh-CN" altLang="en-US" sz="2800" b="1" dirty="0">
                  <a:latin typeface="宋体" pitchFamily="2" charset="-122"/>
                  <a:ea typeface="宋体" pitchFamily="2" charset="-122"/>
                  <a:sym typeface="Symbol" pitchFamily="18" charset="2"/>
                </a:rPr>
                <a:t>波带，</a:t>
              </a:r>
              <a:r>
                <a:rPr kumimoji="1" lang="en-US" altLang="zh-CN" sz="2800" b="1" dirty="0">
                  <a:latin typeface="宋体" pitchFamily="2" charset="-122"/>
                  <a:ea typeface="宋体" pitchFamily="2" charset="-122"/>
                  <a:sym typeface="Symbol" pitchFamily="18" charset="2"/>
                </a:rPr>
                <a:t>Q</a:t>
              </a:r>
              <a:r>
                <a:rPr kumimoji="1" lang="zh-CN" altLang="en-US" sz="2800" b="1" dirty="0">
                  <a:latin typeface="宋体" pitchFamily="2" charset="-122"/>
                  <a:ea typeface="宋体" pitchFamily="2" charset="-122"/>
                  <a:sym typeface="Symbol" pitchFamily="18" charset="2"/>
                </a:rPr>
                <a:t>点为</a:t>
              </a:r>
              <a:r>
                <a:rPr kumimoji="1" lang="zh-CN" altLang="en-US" sz="2800" b="1" dirty="0">
                  <a:solidFill>
                    <a:srgbClr val="FF0000"/>
                  </a:solidFill>
                  <a:latin typeface="宋体" pitchFamily="2" charset="-122"/>
                  <a:ea typeface="宋体" pitchFamily="2" charset="-122"/>
                  <a:sym typeface="Symbol" pitchFamily="18" charset="2"/>
                </a:rPr>
                <a:t>明纹</a:t>
              </a:r>
              <a:r>
                <a:rPr kumimoji="1" lang="zh-CN" altLang="en-US" sz="2800" b="1" dirty="0" smtClean="0">
                  <a:solidFill>
                    <a:srgbClr val="FF0000"/>
                  </a:solidFill>
                  <a:latin typeface="宋体" pitchFamily="2" charset="-122"/>
                  <a:ea typeface="宋体" pitchFamily="2" charset="-122"/>
                  <a:sym typeface="Symbol" pitchFamily="18" charset="2"/>
                </a:rPr>
                <a:t>中心</a:t>
              </a:r>
              <a:r>
                <a:rPr kumimoji="1" lang="en-US" altLang="zh-CN" sz="2800" b="1" dirty="0" smtClean="0">
                  <a:latin typeface="宋体" pitchFamily="2" charset="-122"/>
                  <a:ea typeface="宋体" pitchFamily="2" charset="-122"/>
                  <a:sym typeface="Symbol" pitchFamily="18" charset="2"/>
                </a:rPr>
                <a:t>.</a:t>
              </a:r>
              <a:endParaRPr kumimoji="1" lang="zh-CN" altLang="en-US" sz="2800" b="1" dirty="0">
                <a:latin typeface="宋体" pitchFamily="2" charset="-122"/>
                <a:ea typeface="宋体" pitchFamily="2" charset="-122"/>
                <a:sym typeface="Symbol" pitchFamily="18" charset="2"/>
              </a:endParaRPr>
            </a:p>
          </p:txBody>
        </p:sp>
      </p:grpSp>
      <p:sp>
        <p:nvSpPr>
          <p:cNvPr id="97328" name="Oval 48"/>
          <p:cNvSpPr>
            <a:spLocks noChangeArrowheads="1"/>
          </p:cNvSpPr>
          <p:nvPr/>
        </p:nvSpPr>
        <p:spPr bwMode="auto">
          <a:xfrm>
            <a:off x="2500298" y="820738"/>
            <a:ext cx="171464" cy="4192587"/>
          </a:xfrm>
          <a:prstGeom prst="ellipse">
            <a:avLst/>
          </a:prstGeom>
          <a:solidFill>
            <a:srgbClr val="66FFFF"/>
          </a:solidFill>
          <a:ln w="9525">
            <a:solidFill>
              <a:schemeClr val="tx1"/>
            </a:solidFill>
            <a:round/>
            <a:headEnd/>
            <a:tailEnd/>
          </a:ln>
          <a:effectLst/>
        </p:spPr>
        <p:txBody>
          <a:bodyPr wrap="none" anchor="ctr"/>
          <a:lstStyle/>
          <a:p>
            <a:endParaRPr lang="zh-CN" altLang="en-US"/>
          </a:p>
        </p:txBody>
      </p:sp>
      <p:sp>
        <p:nvSpPr>
          <p:cNvPr id="97329" name="Line 49"/>
          <p:cNvSpPr>
            <a:spLocks noChangeShapeType="1"/>
          </p:cNvSpPr>
          <p:nvPr/>
        </p:nvSpPr>
        <p:spPr bwMode="auto">
          <a:xfrm>
            <a:off x="4495800" y="820738"/>
            <a:ext cx="0" cy="2362200"/>
          </a:xfrm>
          <a:prstGeom prst="line">
            <a:avLst/>
          </a:prstGeom>
          <a:noFill/>
          <a:ln w="28575">
            <a:solidFill>
              <a:schemeClr val="tx1"/>
            </a:solidFill>
            <a:round/>
            <a:headEnd/>
            <a:tailEnd/>
          </a:ln>
          <a:effectLst/>
        </p:spPr>
        <p:txBody>
          <a:bodyPr wrap="none" anchor="ctr"/>
          <a:lstStyle/>
          <a:p>
            <a:endParaRPr lang="zh-CN" altLang="en-US"/>
          </a:p>
        </p:txBody>
      </p:sp>
      <p:sp>
        <p:nvSpPr>
          <p:cNvPr id="97330" name="Line 50"/>
          <p:cNvSpPr>
            <a:spLocks noChangeShapeType="1"/>
          </p:cNvSpPr>
          <p:nvPr/>
        </p:nvSpPr>
        <p:spPr bwMode="auto">
          <a:xfrm>
            <a:off x="1219200" y="2266950"/>
            <a:ext cx="685800" cy="6858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97331" name="Object 51"/>
          <p:cNvGraphicFramePr>
            <a:graphicFrameLocks noChangeAspect="1"/>
          </p:cNvGraphicFramePr>
          <p:nvPr/>
        </p:nvGraphicFramePr>
        <p:xfrm>
          <a:off x="4595813" y="1052513"/>
          <a:ext cx="288925" cy="382587"/>
        </p:xfrm>
        <a:graphic>
          <a:graphicData uri="http://schemas.openxmlformats.org/presentationml/2006/ole">
            <p:oleObj spid="_x0000_s9254" name="Equation" r:id="rId4" imgW="152268" imgH="203024" progId="">
              <p:embed/>
            </p:oleObj>
          </a:graphicData>
        </a:graphic>
      </p:graphicFrame>
      <p:grpSp>
        <p:nvGrpSpPr>
          <p:cNvPr id="4" name="Group 52"/>
          <p:cNvGrpSpPr>
            <a:grpSpLocks/>
          </p:cNvGrpSpPr>
          <p:nvPr/>
        </p:nvGrpSpPr>
        <p:grpSpPr bwMode="auto">
          <a:xfrm>
            <a:off x="1219200" y="895350"/>
            <a:ext cx="1371600" cy="2743200"/>
            <a:chOff x="432" y="816"/>
            <a:chExt cx="864" cy="1728"/>
          </a:xfrm>
        </p:grpSpPr>
        <p:sp>
          <p:nvSpPr>
            <p:cNvPr id="97333" name="Line 53"/>
            <p:cNvSpPr>
              <a:spLocks noChangeShapeType="1"/>
            </p:cNvSpPr>
            <p:nvPr/>
          </p:nvSpPr>
          <p:spPr bwMode="auto">
            <a:xfrm flipV="1">
              <a:off x="432" y="816"/>
              <a:ext cx="864" cy="86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97334" name="Line 54"/>
            <p:cNvSpPr>
              <a:spLocks noChangeShapeType="1"/>
            </p:cNvSpPr>
            <p:nvPr/>
          </p:nvSpPr>
          <p:spPr bwMode="auto">
            <a:xfrm flipV="1">
              <a:off x="432" y="1728"/>
              <a:ext cx="816" cy="81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97335" name="Line 55"/>
            <p:cNvSpPr>
              <a:spLocks noChangeShapeType="1"/>
            </p:cNvSpPr>
            <p:nvPr/>
          </p:nvSpPr>
          <p:spPr bwMode="auto">
            <a:xfrm flipV="1">
              <a:off x="432" y="1296"/>
              <a:ext cx="816" cy="816"/>
            </a:xfrm>
            <a:prstGeom prst="line">
              <a:avLst/>
            </a:prstGeom>
            <a:noFill/>
            <a:ln w="28575">
              <a:solidFill>
                <a:schemeClr val="tx1"/>
              </a:solidFill>
              <a:round/>
              <a:headEnd/>
              <a:tailEnd type="triangle" w="med" len="med"/>
            </a:ln>
            <a:effectLst/>
          </p:spPr>
          <p:txBody>
            <a:bodyPr wrap="none" anchor="ctr"/>
            <a:lstStyle/>
            <a:p>
              <a:endParaRPr lang="zh-CN" altLang="en-US"/>
            </a:p>
          </p:txBody>
        </p:sp>
      </p:grpSp>
      <p:sp>
        <p:nvSpPr>
          <p:cNvPr id="97336" name="Line 56"/>
          <p:cNvSpPr>
            <a:spLocks noChangeShapeType="1"/>
          </p:cNvSpPr>
          <p:nvPr/>
        </p:nvSpPr>
        <p:spPr bwMode="auto">
          <a:xfrm flipV="1">
            <a:off x="2590800" y="1201738"/>
            <a:ext cx="1981200" cy="175260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97337" name="Line 57"/>
          <p:cNvSpPr>
            <a:spLocks noChangeShapeType="1"/>
          </p:cNvSpPr>
          <p:nvPr/>
        </p:nvSpPr>
        <p:spPr bwMode="auto">
          <a:xfrm>
            <a:off x="1219200" y="2954338"/>
            <a:ext cx="34290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97338" name="Object 58"/>
          <p:cNvGraphicFramePr>
            <a:graphicFrameLocks noChangeAspect="1"/>
          </p:cNvGraphicFramePr>
          <p:nvPr/>
        </p:nvGraphicFramePr>
        <p:xfrm>
          <a:off x="3429000" y="2573338"/>
          <a:ext cx="190500" cy="279400"/>
        </p:xfrm>
        <a:graphic>
          <a:graphicData uri="http://schemas.openxmlformats.org/presentationml/2006/ole">
            <p:oleObj spid="_x0000_s9255" name="公式" r:id="rId5" imgW="190500" imgH="279400" progId="Equation.3">
              <p:embed/>
            </p:oleObj>
          </a:graphicData>
        </a:graphic>
      </p:graphicFrame>
      <p:sp>
        <p:nvSpPr>
          <p:cNvPr id="97339" name="Arc 59"/>
          <p:cNvSpPr>
            <a:spLocks/>
          </p:cNvSpPr>
          <p:nvPr/>
        </p:nvSpPr>
        <p:spPr bwMode="auto">
          <a:xfrm>
            <a:off x="2362200" y="2497138"/>
            <a:ext cx="914400" cy="449262"/>
          </a:xfrm>
          <a:custGeom>
            <a:avLst/>
            <a:gdLst>
              <a:gd name="G0" fmla="+- 0 0 0"/>
              <a:gd name="G1" fmla="+- 10597 0 0"/>
              <a:gd name="G2" fmla="+- 21600 0 0"/>
              <a:gd name="T0" fmla="*/ 18822 w 21600"/>
              <a:gd name="T1" fmla="*/ 0 h 10597"/>
              <a:gd name="T2" fmla="*/ 21600 w 21600"/>
              <a:gd name="T3" fmla="*/ 10597 h 10597"/>
              <a:gd name="T4" fmla="*/ 0 w 21600"/>
              <a:gd name="T5" fmla="*/ 10597 h 10597"/>
            </a:gdLst>
            <a:ahLst/>
            <a:cxnLst>
              <a:cxn ang="0">
                <a:pos x="T0" y="T1"/>
              </a:cxn>
              <a:cxn ang="0">
                <a:pos x="T2" y="T3"/>
              </a:cxn>
              <a:cxn ang="0">
                <a:pos x="T4" y="T5"/>
              </a:cxn>
            </a:cxnLst>
            <a:rect l="0" t="0" r="r" b="b"/>
            <a:pathLst>
              <a:path w="21600" h="10597" fill="none" extrusionOk="0">
                <a:moveTo>
                  <a:pt x="18821" y="0"/>
                </a:moveTo>
                <a:cubicBezTo>
                  <a:pt x="20643" y="3234"/>
                  <a:pt x="21600" y="6884"/>
                  <a:pt x="21600" y="10597"/>
                </a:cubicBezTo>
              </a:path>
              <a:path w="21600" h="10597" stroke="0" extrusionOk="0">
                <a:moveTo>
                  <a:pt x="18821" y="0"/>
                </a:moveTo>
                <a:cubicBezTo>
                  <a:pt x="20643" y="3234"/>
                  <a:pt x="21600" y="6884"/>
                  <a:pt x="21600" y="10597"/>
                </a:cubicBezTo>
                <a:lnTo>
                  <a:pt x="0" y="10597"/>
                </a:lnTo>
                <a:close/>
              </a:path>
            </a:pathLst>
          </a:custGeom>
          <a:noFill/>
          <a:ln w="38100">
            <a:solidFill>
              <a:srgbClr val="FF3300"/>
            </a:solidFill>
            <a:round/>
            <a:headEnd/>
            <a:tailEnd/>
          </a:ln>
          <a:effectLst/>
        </p:spPr>
        <p:txBody>
          <a:bodyPr wrap="none" anchor="ctr"/>
          <a:lstStyle/>
          <a:p>
            <a:endParaRPr lang="zh-CN" altLang="en-US"/>
          </a:p>
        </p:txBody>
      </p:sp>
      <p:sp>
        <p:nvSpPr>
          <p:cNvPr id="97340" name="Line 60"/>
          <p:cNvSpPr>
            <a:spLocks noChangeShapeType="1"/>
          </p:cNvSpPr>
          <p:nvPr/>
        </p:nvSpPr>
        <p:spPr bwMode="auto">
          <a:xfrm>
            <a:off x="1219200" y="2573338"/>
            <a:ext cx="533400" cy="53340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97341" name="Line 61"/>
          <p:cNvSpPr>
            <a:spLocks noChangeShapeType="1"/>
          </p:cNvSpPr>
          <p:nvPr/>
        </p:nvSpPr>
        <p:spPr bwMode="auto">
          <a:xfrm>
            <a:off x="1219200" y="2954338"/>
            <a:ext cx="381000" cy="381000"/>
          </a:xfrm>
          <a:prstGeom prst="line">
            <a:avLst/>
          </a:prstGeom>
          <a:noFill/>
          <a:ln w="28575">
            <a:solidFill>
              <a:srgbClr val="0000FF"/>
            </a:solidFill>
            <a:prstDash val="dash"/>
            <a:round/>
            <a:headEnd/>
            <a:tailEnd/>
          </a:ln>
          <a:effectLst/>
        </p:spPr>
        <p:txBody>
          <a:bodyPr wrap="none" anchor="ctr"/>
          <a:lstStyle/>
          <a:p>
            <a:endParaRPr lang="zh-CN" altLang="en-US"/>
          </a:p>
        </p:txBody>
      </p:sp>
      <p:grpSp>
        <p:nvGrpSpPr>
          <p:cNvPr id="5" name="Group 62"/>
          <p:cNvGrpSpPr>
            <a:grpSpLocks/>
          </p:cNvGrpSpPr>
          <p:nvPr/>
        </p:nvGrpSpPr>
        <p:grpSpPr bwMode="auto">
          <a:xfrm>
            <a:off x="2514600" y="896938"/>
            <a:ext cx="1981200" cy="1447800"/>
            <a:chOff x="1248" y="816"/>
            <a:chExt cx="1248" cy="912"/>
          </a:xfrm>
        </p:grpSpPr>
        <p:sp>
          <p:nvSpPr>
            <p:cNvPr id="97343" name="Line 63"/>
            <p:cNvSpPr>
              <a:spLocks noChangeShapeType="1"/>
            </p:cNvSpPr>
            <p:nvPr/>
          </p:nvSpPr>
          <p:spPr bwMode="auto">
            <a:xfrm flipV="1">
              <a:off x="1248" y="1056"/>
              <a:ext cx="1248" cy="67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97344" name="Line 64"/>
            <p:cNvSpPr>
              <a:spLocks noChangeShapeType="1"/>
            </p:cNvSpPr>
            <p:nvPr/>
          </p:nvSpPr>
          <p:spPr bwMode="auto">
            <a:xfrm flipV="1">
              <a:off x="1296" y="1056"/>
              <a:ext cx="1200" cy="24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97345" name="Line 65"/>
            <p:cNvSpPr>
              <a:spLocks noChangeShapeType="1"/>
            </p:cNvSpPr>
            <p:nvPr/>
          </p:nvSpPr>
          <p:spPr bwMode="auto">
            <a:xfrm>
              <a:off x="1296" y="816"/>
              <a:ext cx="1200" cy="240"/>
            </a:xfrm>
            <a:prstGeom prst="line">
              <a:avLst/>
            </a:prstGeom>
            <a:noFill/>
            <a:ln w="28575">
              <a:solidFill>
                <a:schemeClr val="tx1"/>
              </a:solidFill>
              <a:round/>
              <a:headEnd/>
              <a:tailEnd type="triangle" w="med" len="med"/>
            </a:ln>
            <a:effectLst/>
          </p:spPr>
          <p:txBody>
            <a:bodyPr wrap="none" anchor="ctr"/>
            <a:lstStyle/>
            <a:p>
              <a:endParaRPr lang="zh-CN" altLang="en-US"/>
            </a:p>
          </p:txBody>
        </p:sp>
      </p:grpSp>
      <p:sp>
        <p:nvSpPr>
          <p:cNvPr id="97346" name="Line 66"/>
          <p:cNvSpPr>
            <a:spLocks noChangeShapeType="1"/>
          </p:cNvSpPr>
          <p:nvPr/>
        </p:nvSpPr>
        <p:spPr bwMode="auto">
          <a:xfrm>
            <a:off x="1219200" y="3335338"/>
            <a:ext cx="152400" cy="152400"/>
          </a:xfrm>
          <a:prstGeom prst="line">
            <a:avLst/>
          </a:prstGeom>
          <a:noFill/>
          <a:ln w="28575">
            <a:solidFill>
              <a:srgbClr val="0000FF"/>
            </a:solidFill>
            <a:prstDash val="dash"/>
            <a:round/>
            <a:headEnd/>
            <a:tailEnd/>
          </a:ln>
          <a:effectLst/>
        </p:spPr>
        <p:txBody>
          <a:bodyPr wrap="none" anchor="ctr"/>
          <a:lstStyle/>
          <a:p>
            <a:endParaRPr lang="zh-CN" altLang="en-US"/>
          </a:p>
        </p:txBody>
      </p:sp>
      <p:grpSp>
        <p:nvGrpSpPr>
          <p:cNvPr id="6" name="Group 67"/>
          <p:cNvGrpSpPr>
            <a:grpSpLocks/>
          </p:cNvGrpSpPr>
          <p:nvPr/>
        </p:nvGrpSpPr>
        <p:grpSpPr bwMode="auto">
          <a:xfrm>
            <a:off x="533400" y="1430338"/>
            <a:ext cx="685800" cy="2819400"/>
            <a:chOff x="1392" y="2400"/>
            <a:chExt cx="432" cy="1823"/>
          </a:xfrm>
        </p:grpSpPr>
        <p:sp>
          <p:nvSpPr>
            <p:cNvPr id="97348" name="Line 68"/>
            <p:cNvSpPr>
              <a:spLocks noChangeShapeType="1"/>
            </p:cNvSpPr>
            <p:nvPr/>
          </p:nvSpPr>
          <p:spPr bwMode="auto">
            <a:xfrm>
              <a:off x="1824" y="2400"/>
              <a:ext cx="0" cy="528"/>
            </a:xfrm>
            <a:prstGeom prst="line">
              <a:avLst/>
            </a:prstGeom>
            <a:noFill/>
            <a:ln w="57150">
              <a:solidFill>
                <a:schemeClr val="tx1"/>
              </a:solidFill>
              <a:round/>
              <a:headEnd/>
              <a:tailEnd/>
            </a:ln>
            <a:effectLst/>
          </p:spPr>
          <p:txBody>
            <a:bodyPr wrap="none" anchor="ctr"/>
            <a:lstStyle/>
            <a:p>
              <a:endParaRPr lang="zh-CN" altLang="en-US"/>
            </a:p>
          </p:txBody>
        </p:sp>
        <p:sp>
          <p:nvSpPr>
            <p:cNvPr id="97349" name="Line 69"/>
            <p:cNvSpPr>
              <a:spLocks noChangeShapeType="1"/>
            </p:cNvSpPr>
            <p:nvPr/>
          </p:nvSpPr>
          <p:spPr bwMode="auto">
            <a:xfrm>
              <a:off x="1824" y="3840"/>
              <a:ext cx="0" cy="383"/>
            </a:xfrm>
            <a:prstGeom prst="line">
              <a:avLst/>
            </a:prstGeom>
            <a:noFill/>
            <a:ln w="57150">
              <a:solidFill>
                <a:schemeClr val="tx1"/>
              </a:solidFill>
              <a:round/>
              <a:headEnd/>
              <a:tailEnd/>
            </a:ln>
            <a:effectLst/>
          </p:spPr>
          <p:txBody>
            <a:bodyPr wrap="none" anchor="ctr"/>
            <a:lstStyle/>
            <a:p>
              <a:endParaRPr lang="zh-CN" altLang="en-US"/>
            </a:p>
          </p:txBody>
        </p:sp>
        <p:sp>
          <p:nvSpPr>
            <p:cNvPr id="97350" name="Line 70"/>
            <p:cNvSpPr>
              <a:spLocks noChangeShapeType="1"/>
            </p:cNvSpPr>
            <p:nvPr/>
          </p:nvSpPr>
          <p:spPr bwMode="auto">
            <a:xfrm>
              <a:off x="1392" y="2928"/>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7351" name="Line 71"/>
            <p:cNvSpPr>
              <a:spLocks noChangeShapeType="1"/>
            </p:cNvSpPr>
            <p:nvPr/>
          </p:nvSpPr>
          <p:spPr bwMode="auto">
            <a:xfrm>
              <a:off x="1392" y="3840"/>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7352" name="Line 72"/>
            <p:cNvSpPr>
              <a:spLocks noChangeShapeType="1"/>
            </p:cNvSpPr>
            <p:nvPr/>
          </p:nvSpPr>
          <p:spPr bwMode="auto">
            <a:xfrm>
              <a:off x="1584" y="2928"/>
              <a:ext cx="0" cy="912"/>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graphicFrame>
          <p:nvGraphicFramePr>
            <p:cNvPr id="97353" name="Object 73"/>
            <p:cNvGraphicFramePr>
              <a:graphicFrameLocks noChangeAspect="1"/>
            </p:cNvGraphicFramePr>
            <p:nvPr/>
          </p:nvGraphicFramePr>
          <p:xfrm>
            <a:off x="1392" y="3232"/>
            <a:ext cx="212" cy="301"/>
          </p:xfrm>
          <a:graphic>
            <a:graphicData uri="http://schemas.openxmlformats.org/presentationml/2006/ole">
              <p:oleObj spid="_x0000_s9256" name="公式" r:id="rId6" imgW="126725" imgH="177415" progId="Equation.3">
                <p:embed/>
              </p:oleObj>
            </a:graphicData>
          </a:graphic>
        </p:graphicFrame>
        <p:sp>
          <p:nvSpPr>
            <p:cNvPr id="97354" name="Line 74"/>
            <p:cNvSpPr>
              <a:spLocks noChangeShapeType="1"/>
            </p:cNvSpPr>
            <p:nvPr/>
          </p:nvSpPr>
          <p:spPr bwMode="auto">
            <a:xfrm>
              <a:off x="1392" y="3360"/>
              <a:ext cx="38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7355" name="Line 75"/>
            <p:cNvSpPr>
              <a:spLocks noChangeShapeType="1"/>
            </p:cNvSpPr>
            <p:nvPr/>
          </p:nvSpPr>
          <p:spPr bwMode="auto">
            <a:xfrm>
              <a:off x="1824" y="2976"/>
              <a:ext cx="0" cy="864"/>
            </a:xfrm>
            <a:prstGeom prst="line">
              <a:avLst/>
            </a:prstGeom>
            <a:noFill/>
            <a:ln w="9525" cap="rnd">
              <a:solidFill>
                <a:schemeClr val="tx1"/>
              </a:solidFill>
              <a:prstDash val="sysDot"/>
              <a:round/>
              <a:headEnd/>
              <a:tailEnd/>
            </a:ln>
            <a:effectLst/>
          </p:spPr>
          <p:txBody>
            <a:bodyPr wrap="none" anchor="ctr"/>
            <a:lstStyle/>
            <a:p>
              <a:endParaRPr lang="zh-CN" altLang="en-US"/>
            </a:p>
          </p:txBody>
        </p:sp>
      </p:grpSp>
      <p:grpSp>
        <p:nvGrpSpPr>
          <p:cNvPr id="7" name="Group 76"/>
          <p:cNvGrpSpPr>
            <a:grpSpLocks/>
          </p:cNvGrpSpPr>
          <p:nvPr/>
        </p:nvGrpSpPr>
        <p:grpSpPr bwMode="auto">
          <a:xfrm>
            <a:off x="1219200" y="2954338"/>
            <a:ext cx="1066800" cy="1068387"/>
            <a:chOff x="336" y="3359"/>
            <a:chExt cx="672" cy="673"/>
          </a:xfrm>
        </p:grpSpPr>
        <p:graphicFrame>
          <p:nvGraphicFramePr>
            <p:cNvPr id="97357" name="Object 77"/>
            <p:cNvGraphicFramePr>
              <a:graphicFrameLocks noChangeAspect="1"/>
            </p:cNvGraphicFramePr>
            <p:nvPr/>
          </p:nvGraphicFramePr>
          <p:xfrm>
            <a:off x="720" y="3744"/>
            <a:ext cx="240" cy="176"/>
          </p:xfrm>
          <a:graphic>
            <a:graphicData uri="http://schemas.openxmlformats.org/presentationml/2006/ole">
              <p:oleObj spid="_x0000_s9257" name="公式" r:id="rId7" imgW="380835" imgH="279279" progId="Equation.3">
                <p:embed/>
              </p:oleObj>
            </a:graphicData>
          </a:graphic>
        </p:graphicFrame>
        <p:sp>
          <p:nvSpPr>
            <p:cNvPr id="97358" name="Line 78"/>
            <p:cNvSpPr>
              <a:spLocks noChangeShapeType="1"/>
            </p:cNvSpPr>
            <p:nvPr/>
          </p:nvSpPr>
          <p:spPr bwMode="auto">
            <a:xfrm flipV="1">
              <a:off x="336" y="3359"/>
              <a:ext cx="432" cy="432"/>
            </a:xfrm>
            <a:prstGeom prst="line">
              <a:avLst/>
            </a:prstGeom>
            <a:noFill/>
            <a:ln w="57150">
              <a:solidFill>
                <a:srgbClr val="FF3300"/>
              </a:solidFill>
              <a:round/>
              <a:headEnd/>
              <a:tailEnd/>
            </a:ln>
            <a:effectLst/>
          </p:spPr>
          <p:txBody>
            <a:bodyPr wrap="none" anchor="ctr"/>
            <a:lstStyle/>
            <a:p>
              <a:endParaRPr lang="zh-CN" altLang="en-US"/>
            </a:p>
          </p:txBody>
        </p:sp>
        <p:graphicFrame>
          <p:nvGraphicFramePr>
            <p:cNvPr id="97359" name="Object 79"/>
            <p:cNvGraphicFramePr>
              <a:graphicFrameLocks noChangeAspect="1"/>
            </p:cNvGraphicFramePr>
            <p:nvPr/>
          </p:nvGraphicFramePr>
          <p:xfrm>
            <a:off x="768" y="3408"/>
            <a:ext cx="94" cy="212"/>
          </p:xfrm>
          <a:graphic>
            <a:graphicData uri="http://schemas.openxmlformats.org/presentationml/2006/ole">
              <p:oleObj spid="_x0000_s9258" name="公式" r:id="rId8" imgW="165028" imgH="368140" progId="Equation.3">
                <p:embed/>
              </p:oleObj>
            </a:graphicData>
          </a:graphic>
        </p:graphicFrame>
        <p:sp>
          <p:nvSpPr>
            <p:cNvPr id="97360" name="Line 80"/>
            <p:cNvSpPr>
              <a:spLocks noChangeShapeType="1"/>
            </p:cNvSpPr>
            <p:nvPr/>
          </p:nvSpPr>
          <p:spPr bwMode="auto">
            <a:xfrm>
              <a:off x="624" y="3408"/>
              <a:ext cx="192" cy="192"/>
            </a:xfrm>
            <a:prstGeom prst="line">
              <a:avLst/>
            </a:prstGeom>
            <a:noFill/>
            <a:ln w="9525">
              <a:solidFill>
                <a:schemeClr val="tx1"/>
              </a:solidFill>
              <a:round/>
              <a:headEnd/>
              <a:tailEnd/>
            </a:ln>
            <a:effectLst/>
          </p:spPr>
          <p:txBody>
            <a:bodyPr wrap="none" anchor="ctr"/>
            <a:lstStyle/>
            <a:p>
              <a:endParaRPr lang="zh-CN" altLang="en-US"/>
            </a:p>
          </p:txBody>
        </p:sp>
        <p:sp>
          <p:nvSpPr>
            <p:cNvPr id="97361" name="Line 81"/>
            <p:cNvSpPr>
              <a:spLocks noChangeShapeType="1"/>
            </p:cNvSpPr>
            <p:nvPr/>
          </p:nvSpPr>
          <p:spPr bwMode="auto">
            <a:xfrm>
              <a:off x="768" y="3360"/>
              <a:ext cx="240" cy="240"/>
            </a:xfrm>
            <a:prstGeom prst="line">
              <a:avLst/>
            </a:prstGeom>
            <a:noFill/>
            <a:ln w="9525">
              <a:solidFill>
                <a:schemeClr val="tx1"/>
              </a:solidFill>
              <a:round/>
              <a:headEnd/>
              <a:tailEnd/>
            </a:ln>
            <a:effectLst/>
          </p:spPr>
          <p:txBody>
            <a:bodyPr wrap="none" anchor="ctr"/>
            <a:lstStyle/>
            <a:p>
              <a:endParaRPr lang="zh-CN" altLang="en-US"/>
            </a:p>
          </p:txBody>
        </p:sp>
        <p:sp>
          <p:nvSpPr>
            <p:cNvPr id="97362" name="Line 82"/>
            <p:cNvSpPr>
              <a:spLocks noChangeShapeType="1"/>
            </p:cNvSpPr>
            <p:nvPr/>
          </p:nvSpPr>
          <p:spPr bwMode="auto">
            <a:xfrm>
              <a:off x="336" y="3792"/>
              <a:ext cx="240" cy="240"/>
            </a:xfrm>
            <a:prstGeom prst="line">
              <a:avLst/>
            </a:prstGeom>
            <a:noFill/>
            <a:ln w="9525">
              <a:solidFill>
                <a:schemeClr val="tx1"/>
              </a:solidFill>
              <a:round/>
              <a:headEnd/>
              <a:tailEnd/>
            </a:ln>
            <a:effectLst/>
          </p:spPr>
          <p:txBody>
            <a:bodyPr wrap="none" anchor="ctr"/>
            <a:lstStyle/>
            <a:p>
              <a:endParaRPr lang="zh-CN" altLang="en-US"/>
            </a:p>
          </p:txBody>
        </p:sp>
        <p:sp>
          <p:nvSpPr>
            <p:cNvPr id="97363" name="Line 83"/>
            <p:cNvSpPr>
              <a:spLocks noChangeShapeType="1"/>
            </p:cNvSpPr>
            <p:nvPr/>
          </p:nvSpPr>
          <p:spPr bwMode="auto">
            <a:xfrm>
              <a:off x="528" y="3552"/>
              <a:ext cx="144" cy="144"/>
            </a:xfrm>
            <a:prstGeom prst="line">
              <a:avLst/>
            </a:prstGeom>
            <a:noFill/>
            <a:ln w="9525">
              <a:solidFill>
                <a:schemeClr val="tx1"/>
              </a:solidFill>
              <a:round/>
              <a:headEnd/>
              <a:tailEnd/>
            </a:ln>
            <a:effectLst/>
          </p:spPr>
          <p:txBody>
            <a:bodyPr wrap="none" anchor="ctr"/>
            <a:lstStyle/>
            <a:p>
              <a:endParaRPr lang="zh-CN" altLang="en-US"/>
            </a:p>
          </p:txBody>
        </p:sp>
        <p:sp>
          <p:nvSpPr>
            <p:cNvPr id="97364" name="Line 84"/>
            <p:cNvSpPr>
              <a:spLocks noChangeShapeType="1"/>
            </p:cNvSpPr>
            <p:nvPr/>
          </p:nvSpPr>
          <p:spPr bwMode="auto">
            <a:xfrm>
              <a:off x="432" y="3696"/>
              <a:ext cx="144" cy="144"/>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97365" name="Object 85"/>
            <p:cNvGraphicFramePr>
              <a:graphicFrameLocks noChangeAspect="1"/>
            </p:cNvGraphicFramePr>
            <p:nvPr/>
          </p:nvGraphicFramePr>
          <p:xfrm>
            <a:off x="432" y="3744"/>
            <a:ext cx="94" cy="212"/>
          </p:xfrm>
          <a:graphic>
            <a:graphicData uri="http://schemas.openxmlformats.org/presentationml/2006/ole">
              <p:oleObj spid="_x0000_s9259" name="公式" r:id="rId9" imgW="165028" imgH="368140" progId="Equation.3">
                <p:embed/>
              </p:oleObj>
            </a:graphicData>
          </a:graphic>
        </p:graphicFrame>
        <p:graphicFrame>
          <p:nvGraphicFramePr>
            <p:cNvPr id="97366" name="Object 86"/>
            <p:cNvGraphicFramePr>
              <a:graphicFrameLocks noChangeAspect="1"/>
            </p:cNvGraphicFramePr>
            <p:nvPr/>
          </p:nvGraphicFramePr>
          <p:xfrm>
            <a:off x="528" y="3600"/>
            <a:ext cx="94" cy="212"/>
          </p:xfrm>
          <a:graphic>
            <a:graphicData uri="http://schemas.openxmlformats.org/presentationml/2006/ole">
              <p:oleObj spid="_x0000_s9260" name="公式" r:id="rId10" imgW="165028" imgH="368140" progId="Equation.3">
                <p:embed/>
              </p:oleObj>
            </a:graphicData>
          </a:graphic>
        </p:graphicFrame>
        <p:graphicFrame>
          <p:nvGraphicFramePr>
            <p:cNvPr id="97367" name="Object 87"/>
            <p:cNvGraphicFramePr>
              <a:graphicFrameLocks noChangeAspect="1"/>
            </p:cNvGraphicFramePr>
            <p:nvPr/>
          </p:nvGraphicFramePr>
          <p:xfrm>
            <a:off x="672" y="3504"/>
            <a:ext cx="94" cy="212"/>
          </p:xfrm>
          <a:graphic>
            <a:graphicData uri="http://schemas.openxmlformats.org/presentationml/2006/ole">
              <p:oleObj spid="_x0000_s9261" name="公式" r:id="rId11" imgW="165028" imgH="368140" progId="Equation.3">
                <p:embed/>
              </p:oleObj>
            </a:graphicData>
          </a:graphic>
        </p:graphicFrame>
        <p:sp>
          <p:nvSpPr>
            <p:cNvPr id="97368" name="Line 88"/>
            <p:cNvSpPr>
              <a:spLocks noChangeShapeType="1"/>
            </p:cNvSpPr>
            <p:nvPr/>
          </p:nvSpPr>
          <p:spPr bwMode="auto">
            <a:xfrm flipH="1">
              <a:off x="528" y="3552"/>
              <a:ext cx="432" cy="432"/>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grpSp>
      <p:grpSp>
        <p:nvGrpSpPr>
          <p:cNvPr id="8" name="Group 92"/>
          <p:cNvGrpSpPr>
            <a:grpSpLocks/>
          </p:cNvGrpSpPr>
          <p:nvPr/>
        </p:nvGrpSpPr>
        <p:grpSpPr bwMode="auto">
          <a:xfrm>
            <a:off x="4876800" y="911225"/>
            <a:ext cx="4267200" cy="3886200"/>
            <a:chOff x="3072" y="574"/>
            <a:chExt cx="2688" cy="2448"/>
          </a:xfrm>
        </p:grpSpPr>
        <p:grpSp>
          <p:nvGrpSpPr>
            <p:cNvPr id="9" name="Group 3"/>
            <p:cNvGrpSpPr>
              <a:grpSpLocks/>
            </p:cNvGrpSpPr>
            <p:nvPr/>
          </p:nvGrpSpPr>
          <p:grpSpPr bwMode="auto">
            <a:xfrm>
              <a:off x="4820" y="1485"/>
              <a:ext cx="357" cy="351"/>
              <a:chOff x="4643" y="2640"/>
              <a:chExt cx="369" cy="296"/>
            </a:xfrm>
          </p:grpSpPr>
          <p:graphicFrame>
            <p:nvGraphicFramePr>
              <p:cNvPr id="97284" name="Object 4"/>
              <p:cNvGraphicFramePr>
                <a:graphicFrameLocks noChangeAspect="1"/>
              </p:cNvGraphicFramePr>
              <p:nvPr/>
            </p:nvGraphicFramePr>
            <p:xfrm>
              <a:off x="4800" y="2640"/>
              <a:ext cx="212" cy="296"/>
            </p:xfrm>
            <a:graphic>
              <a:graphicData uri="http://schemas.openxmlformats.org/presentationml/2006/ole">
                <p:oleObj spid="_x0000_s9262" name="Equation" r:id="rId12" imgW="126725" imgH="177415" progId="Equation.3">
                  <p:embed/>
                </p:oleObj>
              </a:graphicData>
            </a:graphic>
          </p:graphicFrame>
          <p:sp>
            <p:nvSpPr>
              <p:cNvPr id="97285" name="Freeform 5"/>
              <p:cNvSpPr>
                <a:spLocks/>
              </p:cNvSpPr>
              <p:nvPr/>
            </p:nvSpPr>
            <p:spPr bwMode="auto">
              <a:xfrm>
                <a:off x="4643" y="2751"/>
                <a:ext cx="47" cy="141"/>
              </a:xfrm>
              <a:custGeom>
                <a:avLst/>
                <a:gdLst/>
                <a:ahLst/>
                <a:cxnLst>
                  <a:cxn ang="0">
                    <a:pos x="0" y="0"/>
                  </a:cxn>
                  <a:cxn ang="0">
                    <a:pos x="47" y="58"/>
                  </a:cxn>
                  <a:cxn ang="0">
                    <a:pos x="36" y="105"/>
                  </a:cxn>
                  <a:cxn ang="0">
                    <a:pos x="24" y="141"/>
                  </a:cxn>
                </a:cxnLst>
                <a:rect l="0" t="0" r="r" b="b"/>
                <a:pathLst>
                  <a:path w="47" h="141">
                    <a:moveTo>
                      <a:pt x="0" y="0"/>
                    </a:moveTo>
                    <a:cubicBezTo>
                      <a:pt x="29" y="18"/>
                      <a:pt x="47" y="19"/>
                      <a:pt x="47" y="58"/>
                    </a:cubicBezTo>
                    <a:cubicBezTo>
                      <a:pt x="47" y="74"/>
                      <a:pt x="40" y="89"/>
                      <a:pt x="36" y="105"/>
                    </a:cubicBezTo>
                    <a:cubicBezTo>
                      <a:pt x="33" y="117"/>
                      <a:pt x="24" y="141"/>
                      <a:pt x="24" y="141"/>
                    </a:cubicBezTo>
                  </a:path>
                </a:pathLst>
              </a:custGeom>
              <a:noFill/>
              <a:ln w="9525" cap="flat" cmpd="sng">
                <a:solidFill>
                  <a:schemeClr val="tx1"/>
                </a:solidFill>
                <a:prstDash val="solid"/>
                <a:round/>
                <a:headEnd/>
                <a:tailEnd/>
              </a:ln>
              <a:effectLst/>
            </p:spPr>
            <p:txBody>
              <a:bodyPr wrap="none" anchor="ctr"/>
              <a:lstStyle/>
              <a:p>
                <a:endParaRPr lang="zh-CN" altLang="en-US"/>
              </a:p>
            </p:txBody>
          </p:sp>
        </p:grpSp>
        <p:sp>
          <p:nvSpPr>
            <p:cNvPr id="97286" name="Line 6"/>
            <p:cNvSpPr>
              <a:spLocks noChangeShapeType="1"/>
            </p:cNvSpPr>
            <p:nvPr/>
          </p:nvSpPr>
          <p:spPr bwMode="auto">
            <a:xfrm>
              <a:off x="3721" y="1314"/>
              <a:ext cx="1" cy="911"/>
            </a:xfrm>
            <a:prstGeom prst="line">
              <a:avLst/>
            </a:prstGeom>
            <a:noFill/>
            <a:ln w="6350" cap="rnd">
              <a:solidFill>
                <a:schemeClr val="tx1"/>
              </a:solidFill>
              <a:prstDash val="sysDot"/>
              <a:round/>
              <a:headEnd/>
              <a:tailEnd/>
            </a:ln>
            <a:effectLst/>
          </p:spPr>
          <p:txBody>
            <a:bodyPr wrap="none" anchor="ctr"/>
            <a:lstStyle/>
            <a:p>
              <a:endParaRPr lang="zh-CN" altLang="en-US"/>
            </a:p>
          </p:txBody>
        </p:sp>
        <p:sp>
          <p:nvSpPr>
            <p:cNvPr id="97287" name="Text Box 7"/>
            <p:cNvSpPr txBox="1">
              <a:spLocks noChangeArrowheads="1"/>
            </p:cNvSpPr>
            <p:nvPr/>
          </p:nvSpPr>
          <p:spPr bwMode="auto">
            <a:xfrm>
              <a:off x="3672" y="1371"/>
              <a:ext cx="216"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97288" name="Line 8"/>
            <p:cNvSpPr>
              <a:spLocks noChangeShapeType="1"/>
            </p:cNvSpPr>
            <p:nvPr/>
          </p:nvSpPr>
          <p:spPr bwMode="auto">
            <a:xfrm>
              <a:off x="3742" y="1314"/>
              <a:ext cx="408" cy="665"/>
            </a:xfrm>
            <a:prstGeom prst="line">
              <a:avLst/>
            </a:prstGeom>
            <a:noFill/>
            <a:ln w="38100">
              <a:solidFill>
                <a:srgbClr val="0000FF"/>
              </a:solidFill>
              <a:round/>
              <a:headEnd/>
              <a:tailEnd/>
            </a:ln>
            <a:effectLst/>
          </p:spPr>
          <p:txBody>
            <a:bodyPr wrap="none" anchor="ctr"/>
            <a:lstStyle/>
            <a:p>
              <a:endParaRPr lang="zh-CN" altLang="en-US"/>
            </a:p>
          </p:txBody>
        </p:sp>
        <p:grpSp>
          <p:nvGrpSpPr>
            <p:cNvPr id="10" name="Group 9"/>
            <p:cNvGrpSpPr>
              <a:grpSpLocks/>
            </p:cNvGrpSpPr>
            <p:nvPr/>
          </p:nvGrpSpPr>
          <p:grpSpPr bwMode="auto">
            <a:xfrm>
              <a:off x="3072" y="574"/>
              <a:ext cx="2688" cy="2448"/>
              <a:chOff x="3168" y="624"/>
              <a:chExt cx="2592" cy="2064"/>
            </a:xfrm>
          </p:grpSpPr>
          <p:grpSp>
            <p:nvGrpSpPr>
              <p:cNvPr id="11" name="Group 10"/>
              <p:cNvGrpSpPr>
                <a:grpSpLocks/>
              </p:cNvGrpSpPr>
              <p:nvPr/>
            </p:nvGrpSpPr>
            <p:grpSpPr bwMode="auto">
              <a:xfrm>
                <a:off x="3517" y="912"/>
                <a:ext cx="2243" cy="1347"/>
                <a:chOff x="3207" y="2160"/>
                <a:chExt cx="2409" cy="1347"/>
              </a:xfrm>
            </p:grpSpPr>
            <p:sp>
              <p:nvSpPr>
                <p:cNvPr id="97291" name="Text Box 11"/>
                <p:cNvSpPr txBox="1">
                  <a:spLocks noChangeArrowheads="1"/>
                </p:cNvSpPr>
                <p:nvPr/>
              </p:nvSpPr>
              <p:spPr bwMode="auto">
                <a:xfrm>
                  <a:off x="5307" y="2305"/>
                  <a:ext cx="275" cy="243"/>
                </a:xfrm>
                <a:prstGeom prst="rect">
                  <a:avLst/>
                </a:prstGeom>
                <a:noFill/>
                <a:ln w="9525">
                  <a:noFill/>
                  <a:miter lim="800000"/>
                  <a:headEnd/>
                  <a:tailEnd/>
                </a:ln>
                <a:effectLst/>
              </p:spPr>
              <p:txBody>
                <a:bodyPr wrap="none">
                  <a:spAutoFit/>
                </a:bodyPr>
                <a:lstStyle/>
                <a:p>
                  <a:pPr algn="ctr"/>
                  <a:r>
                    <a:rPr kumimoji="1" lang="en-US" altLang="zh-CN" sz="2400" b="1">
                      <a:latin typeface="Times New Roman" pitchFamily="18" charset="0"/>
                    </a:rPr>
                    <a:t>Q</a:t>
                  </a:r>
                </a:p>
              </p:txBody>
            </p:sp>
            <p:sp>
              <p:nvSpPr>
                <p:cNvPr id="97292" name="Text Box 12"/>
                <p:cNvSpPr txBox="1">
                  <a:spLocks noChangeArrowheads="1"/>
                </p:cNvSpPr>
                <p:nvPr/>
              </p:nvSpPr>
              <p:spPr bwMode="auto">
                <a:xfrm>
                  <a:off x="5247" y="2620"/>
                  <a:ext cx="369" cy="340"/>
                </a:xfrm>
                <a:prstGeom prst="rect">
                  <a:avLst/>
                </a:prstGeom>
                <a:noFill/>
                <a:ln w="9525">
                  <a:noFill/>
                  <a:miter lim="800000"/>
                  <a:headEnd/>
                  <a:tailEnd/>
                </a:ln>
                <a:effectLst/>
              </p:spPr>
              <p:txBody>
                <a:bodyPr>
                  <a:spAutoFit/>
                </a:bodyPr>
                <a:lstStyle/>
                <a:p>
                  <a:pPr algn="ctr"/>
                  <a:r>
                    <a:rPr kumimoji="1" lang="en-US" altLang="zh-CN" sz="3600">
                      <a:latin typeface="Times New Roman" pitchFamily="18" charset="0"/>
                    </a:rPr>
                    <a:t>o</a:t>
                  </a:r>
                </a:p>
              </p:txBody>
            </p:sp>
            <p:sp>
              <p:nvSpPr>
                <p:cNvPr id="97293" name="Text Box 13"/>
                <p:cNvSpPr txBox="1">
                  <a:spLocks noChangeArrowheads="1"/>
                </p:cNvSpPr>
                <p:nvPr/>
              </p:nvSpPr>
              <p:spPr bwMode="auto">
                <a:xfrm>
                  <a:off x="3264" y="3264"/>
                  <a:ext cx="253" cy="243"/>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rPr>
                    <a:t>B</a:t>
                  </a:r>
                </a:p>
              </p:txBody>
            </p:sp>
            <p:sp>
              <p:nvSpPr>
                <p:cNvPr id="97294" name="Text Box 14"/>
                <p:cNvSpPr txBox="1">
                  <a:spLocks noChangeArrowheads="1"/>
                </p:cNvSpPr>
                <p:nvPr/>
              </p:nvSpPr>
              <p:spPr bwMode="auto">
                <a:xfrm>
                  <a:off x="3207" y="2160"/>
                  <a:ext cx="264" cy="243"/>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rPr>
                    <a:t>A</a:t>
                  </a:r>
                </a:p>
              </p:txBody>
            </p:sp>
            <p:sp>
              <p:nvSpPr>
                <p:cNvPr id="97295" name="Text Box 15"/>
                <p:cNvSpPr txBox="1">
                  <a:spLocks noChangeArrowheads="1"/>
                </p:cNvSpPr>
                <p:nvPr/>
              </p:nvSpPr>
              <p:spPr bwMode="auto">
                <a:xfrm>
                  <a:off x="3788" y="3073"/>
                  <a:ext cx="252" cy="242"/>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rPr>
                    <a:t>C</a:t>
                  </a:r>
                </a:p>
              </p:txBody>
            </p:sp>
          </p:grpSp>
          <p:grpSp>
            <p:nvGrpSpPr>
              <p:cNvPr id="12" name="Group 16"/>
              <p:cNvGrpSpPr>
                <a:grpSpLocks/>
              </p:cNvGrpSpPr>
              <p:nvPr/>
            </p:nvGrpSpPr>
            <p:grpSpPr bwMode="auto">
              <a:xfrm>
                <a:off x="3168" y="624"/>
                <a:ext cx="2279" cy="2064"/>
                <a:chOff x="3168" y="624"/>
                <a:chExt cx="2279" cy="2064"/>
              </a:xfrm>
            </p:grpSpPr>
            <p:grpSp>
              <p:nvGrpSpPr>
                <p:cNvPr id="13" name="Group 17"/>
                <p:cNvGrpSpPr>
                  <a:grpSpLocks/>
                </p:cNvGrpSpPr>
                <p:nvPr/>
              </p:nvGrpSpPr>
              <p:grpSpPr bwMode="auto">
                <a:xfrm>
                  <a:off x="3213" y="624"/>
                  <a:ext cx="2234" cy="2064"/>
                  <a:chOff x="2880" y="1872"/>
                  <a:chExt cx="2400" cy="2064"/>
                </a:xfrm>
              </p:grpSpPr>
              <p:grpSp>
                <p:nvGrpSpPr>
                  <p:cNvPr id="14" name="Group 18"/>
                  <p:cNvGrpSpPr>
                    <a:grpSpLocks/>
                  </p:cNvGrpSpPr>
                  <p:nvPr/>
                </p:nvGrpSpPr>
                <p:grpSpPr bwMode="auto">
                  <a:xfrm>
                    <a:off x="3504" y="1872"/>
                    <a:ext cx="48" cy="2016"/>
                    <a:chOff x="1392" y="2016"/>
                    <a:chExt cx="48" cy="2016"/>
                  </a:xfrm>
                </p:grpSpPr>
                <p:sp>
                  <p:nvSpPr>
                    <p:cNvPr id="97299" name="Rectangle 19"/>
                    <p:cNvSpPr>
                      <a:spLocks noChangeArrowheads="1"/>
                    </p:cNvSpPr>
                    <p:nvPr/>
                  </p:nvSpPr>
                  <p:spPr bwMode="auto">
                    <a:xfrm>
                      <a:off x="1392" y="2016"/>
                      <a:ext cx="48"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7300" name="Rectangle 20"/>
                    <p:cNvSpPr>
                      <a:spLocks noChangeArrowheads="1"/>
                    </p:cNvSpPr>
                    <p:nvPr/>
                  </p:nvSpPr>
                  <p:spPr bwMode="auto">
                    <a:xfrm>
                      <a:off x="1392" y="3408"/>
                      <a:ext cx="48"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97301" name="Oval 21"/>
                  <p:cNvSpPr>
                    <a:spLocks noChangeArrowheads="1"/>
                  </p:cNvSpPr>
                  <p:nvPr/>
                </p:nvSpPr>
                <p:spPr bwMode="auto">
                  <a:xfrm>
                    <a:off x="4320" y="1872"/>
                    <a:ext cx="96" cy="2064"/>
                  </a:xfrm>
                  <a:prstGeom prst="ellipse">
                    <a:avLst/>
                  </a:prstGeom>
                  <a:solidFill>
                    <a:srgbClr val="00FFFF">
                      <a:alpha val="50000"/>
                    </a:srgbClr>
                  </a:solidFill>
                  <a:ln w="9525">
                    <a:solidFill>
                      <a:schemeClr val="tx1"/>
                    </a:solidFill>
                    <a:round/>
                    <a:headEnd/>
                    <a:tailEnd/>
                  </a:ln>
                  <a:effectLst/>
                </p:spPr>
                <p:txBody>
                  <a:bodyPr wrap="none" anchor="ctr"/>
                  <a:lstStyle/>
                  <a:p>
                    <a:endParaRPr lang="zh-CN" altLang="en-US"/>
                  </a:p>
                </p:txBody>
              </p:sp>
              <p:sp>
                <p:nvSpPr>
                  <p:cNvPr id="97302" name="Rectangle 22"/>
                  <p:cNvSpPr>
                    <a:spLocks noChangeArrowheads="1"/>
                  </p:cNvSpPr>
                  <p:nvPr/>
                </p:nvSpPr>
                <p:spPr bwMode="auto">
                  <a:xfrm>
                    <a:off x="5232" y="1872"/>
                    <a:ext cx="48" cy="2064"/>
                  </a:xfrm>
                  <a:prstGeom prst="rect">
                    <a:avLst/>
                  </a:prstGeom>
                  <a:solidFill>
                    <a:srgbClr val="003366"/>
                  </a:solidFill>
                  <a:ln w="9525">
                    <a:solidFill>
                      <a:schemeClr val="tx1"/>
                    </a:solidFill>
                    <a:miter lim="800000"/>
                    <a:headEnd/>
                    <a:tailEnd/>
                  </a:ln>
                  <a:effectLst/>
                </p:spPr>
                <p:txBody>
                  <a:bodyPr wrap="none" anchor="ctr"/>
                  <a:lstStyle/>
                  <a:p>
                    <a:endParaRPr lang="zh-CN" altLang="en-US"/>
                  </a:p>
                </p:txBody>
              </p:sp>
              <p:sp>
                <p:nvSpPr>
                  <p:cNvPr id="97303" name="Line 23"/>
                  <p:cNvSpPr>
                    <a:spLocks noChangeShapeType="1"/>
                  </p:cNvSpPr>
                  <p:nvPr/>
                </p:nvSpPr>
                <p:spPr bwMode="auto">
                  <a:xfrm>
                    <a:off x="2880" y="2880"/>
                    <a:ext cx="2352" cy="0"/>
                  </a:xfrm>
                  <a:prstGeom prst="line">
                    <a:avLst/>
                  </a:prstGeom>
                  <a:noFill/>
                  <a:ln w="9525" cap="rnd">
                    <a:solidFill>
                      <a:schemeClr val="tx1"/>
                    </a:solidFill>
                    <a:prstDash val="sysDot"/>
                    <a:round/>
                    <a:headEnd/>
                    <a:tailEnd/>
                  </a:ln>
                  <a:effectLst/>
                </p:spPr>
                <p:txBody>
                  <a:bodyPr wrap="none" anchor="ctr"/>
                  <a:lstStyle/>
                  <a:p>
                    <a:endParaRPr lang="zh-CN" altLang="en-US"/>
                  </a:p>
                </p:txBody>
              </p:sp>
            </p:grpSp>
            <p:sp>
              <p:nvSpPr>
                <p:cNvPr id="97304" name="Line 24"/>
                <p:cNvSpPr>
                  <a:spLocks noChangeShapeType="1"/>
                </p:cNvSpPr>
                <p:nvPr/>
              </p:nvSpPr>
              <p:spPr bwMode="auto">
                <a:xfrm flipV="1">
                  <a:off x="3838" y="1632"/>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05" name="Line 25"/>
                <p:cNvSpPr>
                  <a:spLocks noChangeShapeType="1"/>
                </p:cNvSpPr>
                <p:nvPr/>
              </p:nvSpPr>
              <p:spPr bwMode="auto">
                <a:xfrm flipV="1">
                  <a:off x="3840" y="1152"/>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06" name="Line 26"/>
                <p:cNvSpPr>
                  <a:spLocks noChangeShapeType="1"/>
                </p:cNvSpPr>
                <p:nvPr/>
              </p:nvSpPr>
              <p:spPr bwMode="auto">
                <a:xfrm flipV="1">
                  <a:off x="3838" y="864"/>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07" name="Line 27"/>
                <p:cNvSpPr>
                  <a:spLocks noChangeShapeType="1"/>
                </p:cNvSpPr>
                <p:nvPr/>
              </p:nvSpPr>
              <p:spPr bwMode="auto">
                <a:xfrm flipV="1">
                  <a:off x="4643" y="1200"/>
                  <a:ext cx="759"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08" name="Line 28"/>
                <p:cNvSpPr>
                  <a:spLocks noChangeShapeType="1"/>
                </p:cNvSpPr>
                <p:nvPr/>
              </p:nvSpPr>
              <p:spPr bwMode="auto">
                <a:xfrm flipV="1">
                  <a:off x="4643" y="1200"/>
                  <a:ext cx="759"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09" name="Line 29"/>
                <p:cNvSpPr>
                  <a:spLocks noChangeShapeType="1"/>
                </p:cNvSpPr>
                <p:nvPr/>
              </p:nvSpPr>
              <p:spPr bwMode="auto">
                <a:xfrm>
                  <a:off x="4643" y="864"/>
                  <a:ext cx="759" cy="336"/>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0" name="Line 30"/>
                <p:cNvSpPr>
                  <a:spLocks noChangeShapeType="1"/>
                </p:cNvSpPr>
                <p:nvPr/>
              </p:nvSpPr>
              <p:spPr bwMode="auto">
                <a:xfrm>
                  <a:off x="3168" y="1248"/>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1" name="Line 31"/>
                <p:cNvSpPr>
                  <a:spLocks noChangeShapeType="1"/>
                </p:cNvSpPr>
                <p:nvPr/>
              </p:nvSpPr>
              <p:spPr bwMode="auto">
                <a:xfrm>
                  <a:off x="3168" y="1536"/>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2" name="Line 32"/>
                <p:cNvSpPr>
                  <a:spLocks noChangeShapeType="1"/>
                </p:cNvSpPr>
                <p:nvPr/>
              </p:nvSpPr>
              <p:spPr bwMode="auto">
                <a:xfrm>
                  <a:off x="3168" y="2016"/>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3" name="Line 33"/>
                <p:cNvSpPr>
                  <a:spLocks noChangeShapeType="1"/>
                </p:cNvSpPr>
                <p:nvPr/>
              </p:nvSpPr>
              <p:spPr bwMode="auto">
                <a:xfrm>
                  <a:off x="3168" y="1392"/>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4" name="Line 34"/>
                <p:cNvSpPr>
                  <a:spLocks noChangeShapeType="1"/>
                </p:cNvSpPr>
                <p:nvPr/>
              </p:nvSpPr>
              <p:spPr bwMode="auto">
                <a:xfrm>
                  <a:off x="3168" y="1728"/>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5" name="Line 35"/>
                <p:cNvSpPr>
                  <a:spLocks noChangeShapeType="1"/>
                </p:cNvSpPr>
                <p:nvPr/>
              </p:nvSpPr>
              <p:spPr bwMode="auto">
                <a:xfrm>
                  <a:off x="3168" y="1872"/>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6" name="Line 36"/>
                <p:cNvSpPr>
                  <a:spLocks noChangeShapeType="1"/>
                </p:cNvSpPr>
                <p:nvPr/>
              </p:nvSpPr>
              <p:spPr bwMode="auto">
                <a:xfrm flipV="1">
                  <a:off x="3840" y="1008"/>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7" name="Line 37"/>
                <p:cNvSpPr>
                  <a:spLocks noChangeShapeType="1"/>
                </p:cNvSpPr>
                <p:nvPr/>
              </p:nvSpPr>
              <p:spPr bwMode="auto">
                <a:xfrm flipV="1">
                  <a:off x="3840" y="1296"/>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8" name="Line 38"/>
                <p:cNvSpPr>
                  <a:spLocks noChangeShapeType="1"/>
                </p:cNvSpPr>
                <p:nvPr/>
              </p:nvSpPr>
              <p:spPr bwMode="auto">
                <a:xfrm flipV="1">
                  <a:off x="3792" y="1440"/>
                  <a:ext cx="768" cy="432"/>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19" name="Line 39"/>
                <p:cNvSpPr>
                  <a:spLocks noChangeShapeType="1"/>
                </p:cNvSpPr>
                <p:nvPr/>
              </p:nvSpPr>
              <p:spPr bwMode="auto">
                <a:xfrm>
                  <a:off x="4656" y="1008"/>
                  <a:ext cx="720" cy="192"/>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20" name="Line 40"/>
                <p:cNvSpPr>
                  <a:spLocks noChangeShapeType="1"/>
                </p:cNvSpPr>
                <p:nvPr/>
              </p:nvSpPr>
              <p:spPr bwMode="auto">
                <a:xfrm flipV="1">
                  <a:off x="4656" y="1200"/>
                  <a:ext cx="720" cy="96"/>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97321" name="Line 41"/>
                <p:cNvSpPr>
                  <a:spLocks noChangeShapeType="1"/>
                </p:cNvSpPr>
                <p:nvPr/>
              </p:nvSpPr>
              <p:spPr bwMode="auto">
                <a:xfrm flipV="1">
                  <a:off x="4656" y="1200"/>
                  <a:ext cx="720" cy="240"/>
                </a:xfrm>
                <a:prstGeom prst="line">
                  <a:avLst/>
                </a:prstGeom>
                <a:noFill/>
                <a:ln w="28575">
                  <a:solidFill>
                    <a:srgbClr val="FF0000"/>
                  </a:solidFill>
                  <a:round/>
                  <a:headEnd/>
                  <a:tailEnd type="triangle" w="med" len="med"/>
                </a:ln>
                <a:effectLst/>
              </p:spPr>
              <p:txBody>
                <a:bodyPr wrap="none" anchor="ctr"/>
                <a:lstStyle/>
                <a:p>
                  <a:endParaRPr lang="zh-CN" altLang="en-US"/>
                </a:p>
              </p:txBody>
            </p:sp>
          </p:grpSp>
        </p:grpSp>
      </p:grpSp>
      <p:sp>
        <p:nvSpPr>
          <p:cNvPr id="91" name="Text Box 62"/>
          <p:cNvSpPr txBox="1">
            <a:spLocks noChangeArrowheads="1"/>
          </p:cNvSpPr>
          <p:nvPr/>
        </p:nvSpPr>
        <p:spPr bwMode="auto">
          <a:xfrm>
            <a:off x="1142976" y="142852"/>
            <a:ext cx="3284537"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CC0000"/>
                </a:solidFill>
                <a:latin typeface="黑体" pitchFamily="49" charset="-122"/>
                <a:ea typeface="黑体" pitchFamily="49" charset="-122"/>
              </a:rPr>
              <a:t>半波</a:t>
            </a:r>
            <a:r>
              <a:rPr lang="zh-CN" altLang="en-US" sz="3600" dirty="0">
                <a:solidFill>
                  <a:srgbClr val="CC0000"/>
                </a:solidFill>
                <a:latin typeface="黑体" pitchFamily="49" charset="-122"/>
                <a:ea typeface="黑体" pitchFamily="49" charset="-122"/>
              </a:rPr>
              <a:t>带法</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7328"/>
                                        </p:tgtEl>
                                        <p:attrNameLst>
                                          <p:attrName>style.visibility</p:attrName>
                                        </p:attrNameLst>
                                      </p:cBhvr>
                                      <p:to>
                                        <p:strVal val="visible"/>
                                      </p:to>
                                    </p:set>
                                    <p:animEffect transition="in" filter="box(out)">
                                      <p:cBhvr>
                                        <p:cTn id="7" dur="500"/>
                                        <p:tgtEl>
                                          <p:spTgt spid="9732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7329"/>
                                        </p:tgtEl>
                                        <p:attrNameLst>
                                          <p:attrName>style.visibility</p:attrName>
                                        </p:attrNameLst>
                                      </p:cBhvr>
                                      <p:to>
                                        <p:strVal val="visible"/>
                                      </p:to>
                                    </p:set>
                                    <p:animEffect transition="in" filter="wipe(up)">
                                      <p:cBhvr>
                                        <p:cTn id="11" dur="500"/>
                                        <p:tgtEl>
                                          <p:spTgt spid="9732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97337"/>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499"/>
                                          </p:stCondLst>
                                        </p:cTn>
                                        <p:tgtEl>
                                          <p:spTgt spid="97331"/>
                                        </p:tgtEl>
                                        <p:attrNameLst>
                                          <p:attrName>style.visibility</p:attrName>
                                        </p:attrNameLst>
                                      </p:cBhvr>
                                      <p:to>
                                        <p:strVal val="visible"/>
                                      </p:to>
                                    </p:se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97336"/>
                                        </p:tgtEl>
                                        <p:attrNameLst>
                                          <p:attrName>style.visibility</p:attrName>
                                        </p:attrNameLst>
                                      </p:cBhvr>
                                      <p:to>
                                        <p:strVal val="visible"/>
                                      </p:to>
                                    </p:set>
                                    <p:animEffect transition="in" filter="wipe(left)">
                                      <p:cBhvr>
                                        <p:cTn id="24" dur="500"/>
                                        <p:tgtEl>
                                          <p:spTgt spid="97336"/>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7339"/>
                                        </p:tgtEl>
                                        <p:attrNameLst>
                                          <p:attrName>style.visibility</p:attrName>
                                        </p:attrNameLst>
                                      </p:cBhvr>
                                      <p:to>
                                        <p:strVal val="visible"/>
                                      </p:to>
                                    </p:set>
                                    <p:animEffect transition="in" filter="wipe(up)">
                                      <p:cBhvr>
                                        <p:cTn id="28" dur="500"/>
                                        <p:tgtEl>
                                          <p:spTgt spid="97339"/>
                                        </p:tgtEl>
                                      </p:cBhvr>
                                    </p:animEffect>
                                  </p:childTnLst>
                                </p:cTn>
                              </p:par>
                            </p:childTnLst>
                          </p:cTn>
                        </p:par>
                        <p:par>
                          <p:cTn id="29" fill="hold">
                            <p:stCondLst>
                              <p:cond delay="3500"/>
                            </p:stCondLst>
                            <p:childTnLst>
                              <p:par>
                                <p:cTn id="30" presetID="1" presetClass="entr" presetSubtype="0" fill="hold" nodeType="afterEffect">
                                  <p:stCondLst>
                                    <p:cond delay="0"/>
                                  </p:stCondLst>
                                  <p:childTnLst>
                                    <p:set>
                                      <p:cBhvr>
                                        <p:cTn id="31" dur="1" fill="hold">
                                          <p:stCondLst>
                                            <p:cond delay="499"/>
                                          </p:stCondLst>
                                        </p:cTn>
                                        <p:tgtEl>
                                          <p:spTgt spid="973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7330"/>
                                        </p:tgtEl>
                                        <p:attrNameLst>
                                          <p:attrName>style.visibility</p:attrName>
                                        </p:attrNameLst>
                                      </p:cBhvr>
                                      <p:to>
                                        <p:strVal val="visible"/>
                                      </p:to>
                                    </p:set>
                                    <p:animEffect transition="in" filter="wipe(up)">
                                      <p:cBhvr>
                                        <p:cTn id="45" dur="500"/>
                                        <p:tgtEl>
                                          <p:spTgt spid="973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97340"/>
                                        </p:tgtEl>
                                        <p:attrNameLst>
                                          <p:attrName>style.visibility</p:attrName>
                                        </p:attrNameLst>
                                      </p:cBhvr>
                                      <p:to>
                                        <p:strVal val="visible"/>
                                      </p:to>
                                    </p:set>
                                    <p:animEffect transition="in" filter="wipe(right)">
                                      <p:cBhvr>
                                        <p:cTn id="55" dur="500"/>
                                        <p:tgtEl>
                                          <p:spTgt spid="97340"/>
                                        </p:tgtEl>
                                      </p:cBhvr>
                                    </p:animEffect>
                                  </p:childTnLst>
                                </p:cTn>
                              </p:par>
                            </p:childTnLst>
                          </p:cTn>
                        </p:par>
                        <p:par>
                          <p:cTn id="56" fill="hold">
                            <p:stCondLst>
                              <p:cond delay="500"/>
                            </p:stCondLst>
                            <p:childTnLst>
                              <p:par>
                                <p:cTn id="57" presetID="22" presetClass="entr" presetSubtype="2" fill="hold" grpId="0" nodeType="afterEffect">
                                  <p:stCondLst>
                                    <p:cond delay="0"/>
                                  </p:stCondLst>
                                  <p:childTnLst>
                                    <p:set>
                                      <p:cBhvr>
                                        <p:cTn id="58" dur="1" fill="hold">
                                          <p:stCondLst>
                                            <p:cond delay="0"/>
                                          </p:stCondLst>
                                        </p:cTn>
                                        <p:tgtEl>
                                          <p:spTgt spid="97341"/>
                                        </p:tgtEl>
                                        <p:attrNameLst>
                                          <p:attrName>style.visibility</p:attrName>
                                        </p:attrNameLst>
                                      </p:cBhvr>
                                      <p:to>
                                        <p:strVal val="visible"/>
                                      </p:to>
                                    </p:set>
                                    <p:animEffect transition="in" filter="wipe(right)">
                                      <p:cBhvr>
                                        <p:cTn id="59" dur="500"/>
                                        <p:tgtEl>
                                          <p:spTgt spid="97341"/>
                                        </p:tgtEl>
                                      </p:cBhvr>
                                    </p:animEffect>
                                  </p:childTnLst>
                                </p:cTn>
                              </p:par>
                            </p:childTnLst>
                          </p:cTn>
                        </p:par>
                        <p:par>
                          <p:cTn id="60" fill="hold">
                            <p:stCondLst>
                              <p:cond delay="1000"/>
                            </p:stCondLst>
                            <p:childTnLst>
                              <p:par>
                                <p:cTn id="61" presetID="22" presetClass="entr" presetSubtype="2" fill="hold" grpId="0" nodeType="afterEffect">
                                  <p:stCondLst>
                                    <p:cond delay="0"/>
                                  </p:stCondLst>
                                  <p:childTnLst>
                                    <p:set>
                                      <p:cBhvr>
                                        <p:cTn id="62" dur="1" fill="hold">
                                          <p:stCondLst>
                                            <p:cond delay="0"/>
                                          </p:stCondLst>
                                        </p:cTn>
                                        <p:tgtEl>
                                          <p:spTgt spid="97346"/>
                                        </p:tgtEl>
                                        <p:attrNameLst>
                                          <p:attrName>style.visibility</p:attrName>
                                        </p:attrNameLst>
                                      </p:cBhvr>
                                      <p:to>
                                        <p:strVal val="visible"/>
                                      </p:to>
                                    </p:set>
                                    <p:animEffect transition="in" filter="wipe(right)">
                                      <p:cBhvr>
                                        <p:cTn id="63" dur="500"/>
                                        <p:tgtEl>
                                          <p:spTgt spid="97346"/>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box(out)">
                                      <p:cBhvr>
                                        <p:cTn id="68" dur="500"/>
                                        <p:tgtEl>
                                          <p:spTgt spid="2"/>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linds(horizontal)">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box(out)">
                                      <p:cBhvr>
                                        <p:cTn id="78" dur="500"/>
                                        <p:tgtEl>
                                          <p:spTgt spid="3"/>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28" grpId="0" animBg="1"/>
      <p:bldP spid="97329" grpId="0" animBg="1"/>
      <p:bldP spid="97330" grpId="0" animBg="1"/>
      <p:bldP spid="97336" grpId="0" animBg="1"/>
      <p:bldP spid="97337" grpId="0" animBg="1"/>
      <p:bldP spid="97339" grpId="0" animBg="1"/>
      <p:bldP spid="97340" grpId="0" animBg="1"/>
      <p:bldP spid="97341" grpId="0" animBg="1"/>
      <p:bldP spid="973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857224" y="1857364"/>
            <a:ext cx="6248400" cy="519112"/>
          </a:xfrm>
          <a:prstGeom prst="rect">
            <a:avLst/>
          </a:prstGeom>
          <a:noFill/>
          <a:ln w="9525">
            <a:noFill/>
            <a:miter lim="800000"/>
            <a:headEnd/>
            <a:tailEnd/>
          </a:ln>
        </p:spPr>
        <p:txBody>
          <a:bodyPr>
            <a:spAutoFit/>
          </a:bodyPr>
          <a:lstStyle/>
          <a:p>
            <a:pPr>
              <a:spcBef>
                <a:spcPct val="50000"/>
              </a:spcBef>
            </a:pPr>
            <a:r>
              <a:rPr kumimoji="1" lang="zh-CN" altLang="en-US" sz="2800" b="1" dirty="0">
                <a:latin typeface="宋体" pitchFamily="2" charset="-122"/>
                <a:ea typeface="宋体" pitchFamily="2" charset="-122"/>
              </a:rPr>
              <a:t>若单缝处可分为</a:t>
            </a:r>
            <a:r>
              <a:rPr kumimoji="1" lang="zh-CN" altLang="en-US" sz="2800" b="1" dirty="0">
                <a:solidFill>
                  <a:srgbClr val="FF0000"/>
                </a:solidFill>
                <a:latin typeface="宋体" pitchFamily="2" charset="-122"/>
                <a:ea typeface="宋体" pitchFamily="2" charset="-122"/>
              </a:rPr>
              <a:t>偶数</a:t>
            </a:r>
            <a:r>
              <a:rPr kumimoji="1" lang="zh-CN" altLang="en-US" sz="2800" b="1" dirty="0">
                <a:latin typeface="宋体" pitchFamily="2" charset="-122"/>
                <a:ea typeface="宋体" pitchFamily="2" charset="-122"/>
              </a:rPr>
              <a:t>个半波带：</a:t>
            </a:r>
          </a:p>
        </p:txBody>
      </p:sp>
      <p:graphicFrame>
        <p:nvGraphicFramePr>
          <p:cNvPr id="61444" name="Object 4"/>
          <p:cNvGraphicFramePr>
            <a:graphicFrameLocks noChangeAspect="1"/>
          </p:cNvGraphicFramePr>
          <p:nvPr/>
        </p:nvGraphicFramePr>
        <p:xfrm>
          <a:off x="1071538" y="2428868"/>
          <a:ext cx="3911600" cy="1641475"/>
        </p:xfrm>
        <a:graphic>
          <a:graphicData uri="http://schemas.openxmlformats.org/presentationml/2006/ole">
            <p:oleObj spid="_x0000_s10258" name="公式" r:id="rId3" imgW="48316320" imgH="20312280" progId="Equation.3">
              <p:embed/>
            </p:oleObj>
          </a:graphicData>
        </a:graphic>
      </p:graphicFrame>
      <p:sp>
        <p:nvSpPr>
          <p:cNvPr id="61445" name="Text Box 5"/>
          <p:cNvSpPr txBox="1">
            <a:spLocks noChangeArrowheads="1"/>
          </p:cNvSpPr>
          <p:nvPr/>
        </p:nvSpPr>
        <p:spPr bwMode="auto">
          <a:xfrm>
            <a:off x="4932363" y="3268684"/>
            <a:ext cx="23622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rPr>
              <a:t>暗纹（极小）</a:t>
            </a:r>
          </a:p>
        </p:txBody>
      </p:sp>
      <p:sp>
        <p:nvSpPr>
          <p:cNvPr id="61447" name="Text Box 7"/>
          <p:cNvSpPr txBox="1">
            <a:spLocks noChangeArrowheads="1"/>
          </p:cNvSpPr>
          <p:nvPr/>
        </p:nvSpPr>
        <p:spPr bwMode="auto">
          <a:xfrm>
            <a:off x="971550" y="4349772"/>
            <a:ext cx="6248400" cy="519112"/>
          </a:xfrm>
          <a:prstGeom prst="rect">
            <a:avLst/>
          </a:prstGeom>
          <a:noFill/>
          <a:ln w="9525">
            <a:noFill/>
            <a:miter lim="800000"/>
            <a:headEnd/>
            <a:tailEnd/>
          </a:ln>
        </p:spPr>
        <p:txBody>
          <a:bodyPr>
            <a:spAutoFit/>
          </a:bodyPr>
          <a:lstStyle/>
          <a:p>
            <a:pPr>
              <a:spcBef>
                <a:spcPct val="50000"/>
              </a:spcBef>
            </a:pPr>
            <a:r>
              <a:rPr kumimoji="1" lang="zh-CN" altLang="en-US" sz="2800" b="1">
                <a:solidFill>
                  <a:schemeClr val="bg1"/>
                </a:solidFill>
                <a:latin typeface="Times New Roman" pitchFamily="18" charset="0"/>
                <a:ea typeface="楷体_GB2312" pitchFamily="49" charset="-122"/>
              </a:rPr>
              <a:t>若单缝处可分为奇数个半波带：</a:t>
            </a:r>
          </a:p>
        </p:txBody>
      </p:sp>
      <p:graphicFrame>
        <p:nvGraphicFramePr>
          <p:cNvPr id="61448" name="Object 8"/>
          <p:cNvGraphicFramePr>
            <a:graphicFrameLocks noChangeAspect="1"/>
          </p:cNvGraphicFramePr>
          <p:nvPr/>
        </p:nvGraphicFramePr>
        <p:xfrm>
          <a:off x="1116013" y="4853009"/>
          <a:ext cx="3649662" cy="1647825"/>
        </p:xfrm>
        <a:graphic>
          <a:graphicData uri="http://schemas.openxmlformats.org/presentationml/2006/ole">
            <p:oleObj spid="_x0000_s10259" name="公式" r:id="rId4" imgW="45067320" imgH="20312280" progId="Equation.3">
              <p:embed/>
            </p:oleObj>
          </a:graphicData>
        </a:graphic>
      </p:graphicFrame>
      <p:sp>
        <p:nvSpPr>
          <p:cNvPr id="61449" name="Text Box 9"/>
          <p:cNvSpPr txBox="1">
            <a:spLocks noChangeArrowheads="1"/>
          </p:cNvSpPr>
          <p:nvPr/>
        </p:nvSpPr>
        <p:spPr bwMode="auto">
          <a:xfrm>
            <a:off x="4781550" y="5721372"/>
            <a:ext cx="3352800" cy="519112"/>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rPr>
              <a:t>明纹（次极大）</a:t>
            </a:r>
          </a:p>
        </p:txBody>
      </p:sp>
      <p:sp>
        <p:nvSpPr>
          <p:cNvPr id="61450" name="Rectangle 10"/>
          <p:cNvSpPr>
            <a:spLocks noChangeArrowheads="1"/>
          </p:cNvSpPr>
          <p:nvPr/>
        </p:nvSpPr>
        <p:spPr bwMode="auto">
          <a:xfrm>
            <a:off x="428596" y="1142984"/>
            <a:ext cx="8429652" cy="525401"/>
          </a:xfrm>
          <a:prstGeom prst="rect">
            <a:avLst/>
          </a:prstGeom>
          <a:noFill/>
          <a:ln w="12700" cap="sq">
            <a:noFill/>
            <a:miter lim="800000"/>
            <a:headEnd type="none" w="sm" len="sm"/>
            <a:tailEnd/>
          </a:ln>
          <a:effectLst/>
        </p:spPr>
        <p:txBody>
          <a:bodyPr wrap="square" lIns="90000" tIns="46800" rIns="90000" bIns="46800">
            <a:spAutoFit/>
          </a:bodyPr>
          <a:lstStyle/>
          <a:p>
            <a:r>
              <a:rPr kumimoji="1" lang="zh-CN" altLang="en-US" sz="2800" b="1" dirty="0">
                <a:solidFill>
                  <a:srgbClr val="FF0000"/>
                </a:solidFill>
                <a:latin typeface="宋体" pitchFamily="2" charset="-122"/>
                <a:ea typeface="宋体" pitchFamily="2" charset="-122"/>
              </a:rPr>
              <a:t>以此类推</a:t>
            </a:r>
            <a:r>
              <a:rPr kumimoji="1" lang="zh-CN" altLang="en-US" sz="2800" b="1" dirty="0">
                <a:latin typeface="宋体" pitchFamily="2" charset="-122"/>
                <a:ea typeface="宋体" pitchFamily="2" charset="-122"/>
              </a:rPr>
              <a:t>，屏幕上出现明纹中心和暗纹中心的条件为：</a:t>
            </a:r>
          </a:p>
        </p:txBody>
      </p:sp>
      <p:grpSp>
        <p:nvGrpSpPr>
          <p:cNvPr id="2" name="Group 11"/>
          <p:cNvGrpSpPr>
            <a:grpSpLocks/>
          </p:cNvGrpSpPr>
          <p:nvPr/>
        </p:nvGrpSpPr>
        <p:grpSpPr bwMode="auto">
          <a:xfrm>
            <a:off x="5929322" y="1785926"/>
            <a:ext cx="2263775" cy="585787"/>
            <a:chOff x="4190" y="2524"/>
            <a:chExt cx="1426" cy="369"/>
          </a:xfrm>
        </p:grpSpPr>
        <p:sp>
          <p:nvSpPr>
            <p:cNvPr id="61452" name="Rectangle 12"/>
            <p:cNvSpPr>
              <a:spLocks noChangeArrowheads="1"/>
            </p:cNvSpPr>
            <p:nvPr/>
          </p:nvSpPr>
          <p:spPr bwMode="auto">
            <a:xfrm>
              <a:off x="4190" y="2524"/>
              <a:ext cx="1330" cy="356"/>
            </a:xfrm>
            <a:prstGeom prst="rect">
              <a:avLst/>
            </a:prstGeom>
            <a:gradFill rotWithShape="0">
              <a:gsLst>
                <a:gs pos="0">
                  <a:srgbClr val="D6ECEE"/>
                </a:gs>
                <a:gs pos="50000">
                  <a:schemeClr val="bg1"/>
                </a:gs>
                <a:gs pos="100000">
                  <a:srgbClr val="D6ECEE"/>
                </a:gs>
              </a:gsLst>
              <a:lin ang="5400000" scaled="1"/>
            </a:gradFill>
            <a:ln w="9525">
              <a:solidFill>
                <a:srgbClr val="0000FF"/>
              </a:solidFill>
              <a:miter lim="800000"/>
              <a:headEnd/>
              <a:tailEnd type="none" w="sm" len="lg"/>
            </a:ln>
            <a:effectLst/>
          </p:spPr>
          <p:txBody>
            <a:bodyPr wrap="none" anchor="ctr"/>
            <a:lstStyle/>
            <a:p>
              <a:endParaRPr lang="zh-CN" altLang="en-US"/>
            </a:p>
          </p:txBody>
        </p:sp>
        <p:grpSp>
          <p:nvGrpSpPr>
            <p:cNvPr id="3" name="Group 13"/>
            <p:cNvGrpSpPr>
              <a:grpSpLocks/>
            </p:cNvGrpSpPr>
            <p:nvPr/>
          </p:nvGrpSpPr>
          <p:grpSpPr bwMode="auto">
            <a:xfrm>
              <a:off x="4196" y="2534"/>
              <a:ext cx="1420" cy="359"/>
              <a:chOff x="4196" y="2534"/>
              <a:chExt cx="1420" cy="359"/>
            </a:xfrm>
          </p:grpSpPr>
          <p:sp>
            <p:nvSpPr>
              <p:cNvPr id="61454" name="Text Box 14"/>
              <p:cNvSpPr txBox="1">
                <a:spLocks noChangeArrowheads="1"/>
              </p:cNvSpPr>
              <p:nvPr/>
            </p:nvSpPr>
            <p:spPr bwMode="auto">
              <a:xfrm>
                <a:off x="4196" y="2566"/>
                <a:ext cx="1420" cy="327"/>
              </a:xfrm>
              <a:prstGeom prst="rect">
                <a:avLst/>
              </a:prstGeom>
              <a:noFill/>
              <a:ln w="9525">
                <a:noFill/>
                <a:miter lim="800000"/>
                <a:headEnd/>
                <a:tailEnd type="none" w="sm" len="lg"/>
              </a:ln>
              <a:effectLst/>
            </p:spPr>
            <p:txBody>
              <a:bodyPr>
                <a:spAutoFit/>
              </a:bodyPr>
              <a:lstStyle/>
              <a:p>
                <a:pPr>
                  <a:spcBef>
                    <a:spcPct val="50000"/>
                  </a:spcBef>
                </a:pPr>
                <a:r>
                  <a:rPr lang="en-US" altLang="zh-CN" sz="2800" b="1" dirty="0"/>
                  <a:t>     </a:t>
                </a:r>
                <a:r>
                  <a:rPr lang="zh-CN" altLang="en-US" sz="2800" b="1" dirty="0">
                    <a:latin typeface="宋体" pitchFamily="2" charset="-122"/>
                    <a:ea typeface="宋体" pitchFamily="2" charset="-122"/>
                  </a:rPr>
                  <a:t>个半波带</a:t>
                </a:r>
              </a:p>
            </p:txBody>
          </p:sp>
          <p:graphicFrame>
            <p:nvGraphicFramePr>
              <p:cNvPr id="61455" name="Object 15"/>
              <p:cNvGraphicFramePr>
                <a:graphicFrameLocks noChangeAspect="1"/>
              </p:cNvGraphicFramePr>
              <p:nvPr/>
            </p:nvGraphicFramePr>
            <p:xfrm>
              <a:off x="4202" y="2534"/>
              <a:ext cx="406" cy="346"/>
            </p:xfrm>
            <a:graphic>
              <a:graphicData uri="http://schemas.openxmlformats.org/presentationml/2006/ole">
                <p:oleObj spid="_x0000_s10260" name="Equation" r:id="rId5" imgW="202936" imgH="177569" progId="Equation.3">
                  <p:embed/>
                </p:oleObj>
              </a:graphicData>
            </a:graphic>
          </p:graphicFrame>
        </p:grpSp>
      </p:grpSp>
      <p:sp>
        <p:nvSpPr>
          <p:cNvPr id="61485" name="Text Box 45"/>
          <p:cNvSpPr txBox="1">
            <a:spLocks noChangeArrowheads="1"/>
          </p:cNvSpPr>
          <p:nvPr/>
        </p:nvSpPr>
        <p:spPr bwMode="auto">
          <a:xfrm>
            <a:off x="755650" y="4349772"/>
            <a:ext cx="6248400" cy="519112"/>
          </a:xfrm>
          <a:prstGeom prst="rect">
            <a:avLst/>
          </a:prstGeom>
          <a:noFill/>
          <a:ln w="9525">
            <a:noFill/>
            <a:miter lim="800000"/>
            <a:headEnd/>
            <a:tailEnd/>
          </a:ln>
        </p:spPr>
        <p:txBody>
          <a:bodyPr>
            <a:spAutoFit/>
          </a:bodyPr>
          <a:lstStyle/>
          <a:p>
            <a:pPr>
              <a:spcBef>
                <a:spcPct val="50000"/>
              </a:spcBef>
            </a:pPr>
            <a:r>
              <a:rPr kumimoji="1" lang="zh-CN" altLang="en-US" sz="2800" b="1" dirty="0">
                <a:latin typeface="宋体" pitchFamily="2" charset="-122"/>
                <a:ea typeface="宋体" pitchFamily="2" charset="-122"/>
              </a:rPr>
              <a:t>若单缝处可分为</a:t>
            </a:r>
            <a:r>
              <a:rPr kumimoji="1" lang="zh-CN" altLang="en-US" sz="2800" b="1" dirty="0">
                <a:solidFill>
                  <a:srgbClr val="FF0000"/>
                </a:solidFill>
                <a:latin typeface="宋体" pitchFamily="2" charset="-122"/>
                <a:ea typeface="宋体" pitchFamily="2" charset="-122"/>
              </a:rPr>
              <a:t>奇数</a:t>
            </a:r>
            <a:r>
              <a:rPr kumimoji="1" lang="zh-CN" altLang="en-US" sz="2800" b="1" dirty="0">
                <a:latin typeface="宋体" pitchFamily="2" charset="-122"/>
                <a:ea typeface="宋体" pitchFamily="2" charset="-122"/>
              </a:rPr>
              <a:t>个半波带：</a:t>
            </a:r>
          </a:p>
        </p:txBody>
      </p:sp>
      <p:grpSp>
        <p:nvGrpSpPr>
          <p:cNvPr id="4" name="Group 51"/>
          <p:cNvGrpSpPr>
            <a:grpSpLocks/>
          </p:cNvGrpSpPr>
          <p:nvPr/>
        </p:nvGrpSpPr>
        <p:grpSpPr bwMode="auto">
          <a:xfrm>
            <a:off x="5568950" y="4926034"/>
            <a:ext cx="2890838" cy="719138"/>
            <a:chOff x="3508" y="2750"/>
            <a:chExt cx="1821" cy="453"/>
          </a:xfrm>
        </p:grpSpPr>
        <p:sp>
          <p:nvSpPr>
            <p:cNvPr id="61487" name="Rectangle 47"/>
            <p:cNvSpPr>
              <a:spLocks noChangeArrowheads="1"/>
            </p:cNvSpPr>
            <p:nvPr/>
          </p:nvSpPr>
          <p:spPr bwMode="auto">
            <a:xfrm>
              <a:off x="3515" y="2750"/>
              <a:ext cx="1814" cy="453"/>
            </a:xfrm>
            <a:prstGeom prst="rect">
              <a:avLst/>
            </a:prstGeom>
            <a:gradFill rotWithShape="0">
              <a:gsLst>
                <a:gs pos="0">
                  <a:srgbClr val="D6ECEE"/>
                </a:gs>
                <a:gs pos="50000">
                  <a:schemeClr val="bg1"/>
                </a:gs>
                <a:gs pos="100000">
                  <a:srgbClr val="D6ECEE"/>
                </a:gs>
              </a:gsLst>
              <a:lin ang="5400000" scaled="1"/>
            </a:gradFill>
            <a:ln w="9525">
              <a:solidFill>
                <a:srgbClr val="0000FF"/>
              </a:solidFill>
              <a:miter lim="800000"/>
              <a:headEnd/>
              <a:tailEnd type="none" w="sm" len="lg"/>
            </a:ln>
            <a:effectLst/>
          </p:spPr>
          <p:txBody>
            <a:bodyPr wrap="none" anchor="ctr"/>
            <a:lstStyle/>
            <a:p>
              <a:endParaRPr lang="zh-CN" altLang="en-US"/>
            </a:p>
          </p:txBody>
        </p:sp>
        <p:sp>
          <p:nvSpPr>
            <p:cNvPr id="61489" name="Text Box 49"/>
            <p:cNvSpPr txBox="1">
              <a:spLocks noChangeArrowheads="1"/>
            </p:cNvSpPr>
            <p:nvPr/>
          </p:nvSpPr>
          <p:spPr bwMode="auto">
            <a:xfrm>
              <a:off x="4286" y="2840"/>
              <a:ext cx="1043" cy="327"/>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a:latin typeface="宋体" pitchFamily="2" charset="-122"/>
                  <a:ea typeface="宋体" pitchFamily="2" charset="-122"/>
                </a:rPr>
                <a:t>个半波带</a:t>
              </a:r>
            </a:p>
          </p:txBody>
        </p:sp>
        <p:graphicFrame>
          <p:nvGraphicFramePr>
            <p:cNvPr id="61490" name="Object 50"/>
            <p:cNvGraphicFramePr>
              <a:graphicFrameLocks noChangeAspect="1"/>
            </p:cNvGraphicFramePr>
            <p:nvPr/>
          </p:nvGraphicFramePr>
          <p:xfrm>
            <a:off x="3508" y="2830"/>
            <a:ext cx="824" cy="341"/>
          </p:xfrm>
          <a:graphic>
            <a:graphicData uri="http://schemas.openxmlformats.org/presentationml/2006/ole">
              <p:oleObj spid="_x0000_s10261" name="公式" r:id="rId6" imgW="469696" imgH="215806" progId="Equation.3">
                <p:embed/>
              </p:oleObj>
            </a:graphicData>
          </a:graphic>
        </p:graphicFrame>
      </p:grpSp>
      <p:sp>
        <p:nvSpPr>
          <p:cNvPr id="20" name="Text Box 62"/>
          <p:cNvSpPr txBox="1">
            <a:spLocks noChangeArrowheads="1"/>
          </p:cNvSpPr>
          <p:nvPr/>
        </p:nvSpPr>
        <p:spPr bwMode="auto">
          <a:xfrm>
            <a:off x="1142976" y="142852"/>
            <a:ext cx="4214842" cy="646331"/>
          </a:xfrm>
          <a:prstGeom prst="rect">
            <a:avLst/>
          </a:prstGeom>
          <a:noFill/>
          <a:ln w="9525">
            <a:noFill/>
            <a:miter lim="800000"/>
            <a:headEnd/>
            <a:tailEnd/>
          </a:ln>
          <a:effectLst/>
        </p:spPr>
        <p:txBody>
          <a:bodyPr wrap="square">
            <a:spAutoFit/>
          </a:bodyPr>
          <a:lstStyle/>
          <a:p>
            <a:pPr>
              <a:spcBef>
                <a:spcPct val="50000"/>
              </a:spcBef>
            </a:pPr>
            <a:r>
              <a:rPr lang="zh-CN" altLang="en-US" sz="3600" dirty="0" smtClean="0">
                <a:solidFill>
                  <a:srgbClr val="CC0000"/>
                </a:solidFill>
                <a:latin typeface="黑体" pitchFamily="49" charset="-122"/>
                <a:ea typeface="黑体" pitchFamily="49" charset="-122"/>
              </a:rPr>
              <a:t>单缝明暗纹条件</a:t>
            </a:r>
            <a:endParaRPr lang="zh-CN" altLang="en-US" sz="3600" dirty="0">
              <a:solidFill>
                <a:srgbClr val="CC0000"/>
              </a:solidFill>
              <a:latin typeface="黑体" pitchFamily="49" charset="-122"/>
              <a:ea typeface="黑体" pitchFamily="49"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anim calcmode="lin" valueType="num">
                                      <p:cBhvr>
                                        <p:cTn id="7" dur="2000" fill="hold"/>
                                        <p:tgtEl>
                                          <p:spTgt spid="61450"/>
                                        </p:tgtEl>
                                        <p:attrNameLst>
                                          <p:attrName>ppt_x</p:attrName>
                                        </p:attrNameLst>
                                      </p:cBhvr>
                                      <p:tavLst>
                                        <p:tav tm="0">
                                          <p:val>
                                            <p:strVal val="#ppt_x-.2"/>
                                          </p:val>
                                        </p:tav>
                                        <p:tav tm="100000">
                                          <p:val>
                                            <p:strVal val="#ppt_x"/>
                                          </p:val>
                                        </p:tav>
                                      </p:tavLst>
                                    </p:anim>
                                    <p:anim calcmode="lin" valueType="num">
                                      <p:cBhvr>
                                        <p:cTn id="8" dur="2000" fill="hold"/>
                                        <p:tgtEl>
                                          <p:spTgt spid="61450"/>
                                        </p:tgtEl>
                                        <p:attrNameLst>
                                          <p:attrName>ppt_y</p:attrName>
                                        </p:attrNameLst>
                                      </p:cBhvr>
                                      <p:tavLst>
                                        <p:tav tm="0">
                                          <p:val>
                                            <p:strVal val="#ppt_y"/>
                                          </p:val>
                                        </p:tav>
                                        <p:tav tm="100000">
                                          <p:val>
                                            <p:strVal val="#ppt_y"/>
                                          </p:val>
                                        </p:tav>
                                      </p:tavLst>
                                    </p:anim>
                                    <p:animEffect transition="in" filter="wipe(right)" prLst="gradientSize: 0.1">
                                      <p:cBhvr>
                                        <p:cTn id="9" dur="2000"/>
                                        <p:tgtEl>
                                          <p:spTgt spid="61450"/>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61443"/>
                                        </p:tgtEl>
                                        <p:attrNameLst>
                                          <p:attrName>style.visibility</p:attrName>
                                        </p:attrNameLst>
                                      </p:cBhvr>
                                      <p:to>
                                        <p:strVal val="visible"/>
                                      </p:to>
                                    </p:set>
                                    <p:animEffect transition="in" filter="box(in)">
                                      <p:cBhvr>
                                        <p:cTn id="14" dur="500"/>
                                        <p:tgtEl>
                                          <p:spTgt spid="6144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61444"/>
                                        </p:tgtEl>
                                        <p:attrNameLst>
                                          <p:attrName>style.visibility</p:attrName>
                                        </p:attrNameLst>
                                      </p:cBhvr>
                                      <p:to>
                                        <p:strVal val="visible"/>
                                      </p:to>
                                    </p:set>
                                    <p:animEffect transition="in" filter="box(in)">
                                      <p:cBhvr>
                                        <p:cTn id="24" dur="500"/>
                                        <p:tgtEl>
                                          <p:spTgt spid="6144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1445"/>
                                        </p:tgtEl>
                                        <p:attrNameLst>
                                          <p:attrName>style.visibility</p:attrName>
                                        </p:attrNameLst>
                                      </p:cBhvr>
                                      <p:to>
                                        <p:strVal val="visible"/>
                                      </p:to>
                                    </p:set>
                                    <p:animEffect transition="in" filter="slide(fromBottom)">
                                      <p:cBhvr>
                                        <p:cTn id="29" dur="500"/>
                                        <p:tgtEl>
                                          <p:spTgt spid="61445"/>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61485"/>
                                        </p:tgtEl>
                                        <p:attrNameLst>
                                          <p:attrName>style.visibility</p:attrName>
                                        </p:attrNameLst>
                                      </p:cBhvr>
                                      <p:to>
                                        <p:strVal val="visible"/>
                                      </p:to>
                                    </p:set>
                                    <p:anim calcmode="lin" valueType="num">
                                      <p:cBhvr>
                                        <p:cTn id="34" dur="1000" fill="hold"/>
                                        <p:tgtEl>
                                          <p:spTgt spid="61485"/>
                                        </p:tgtEl>
                                        <p:attrNameLst>
                                          <p:attrName>ppt_x</p:attrName>
                                        </p:attrNameLst>
                                      </p:cBhvr>
                                      <p:tavLst>
                                        <p:tav tm="0">
                                          <p:val>
                                            <p:strVal val="#ppt_x-.2"/>
                                          </p:val>
                                        </p:tav>
                                        <p:tav tm="100000">
                                          <p:val>
                                            <p:strVal val="#ppt_x"/>
                                          </p:val>
                                        </p:tav>
                                      </p:tavLst>
                                    </p:anim>
                                    <p:anim calcmode="lin" valueType="num">
                                      <p:cBhvr>
                                        <p:cTn id="35" dur="1000" fill="hold"/>
                                        <p:tgtEl>
                                          <p:spTgt spid="61485"/>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148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slide(fromBottom)">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61448"/>
                                        </p:tgtEl>
                                        <p:attrNameLst>
                                          <p:attrName>style.visibility</p:attrName>
                                        </p:attrNameLst>
                                      </p:cBhvr>
                                      <p:to>
                                        <p:strVal val="visible"/>
                                      </p:to>
                                    </p:set>
                                    <p:animEffect transition="in" filter="box(in)">
                                      <p:cBhvr>
                                        <p:cTn id="46" dur="500"/>
                                        <p:tgtEl>
                                          <p:spTgt spid="6144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61449"/>
                                        </p:tgtEl>
                                        <p:attrNameLst>
                                          <p:attrName>style.visibility</p:attrName>
                                        </p:attrNameLst>
                                      </p:cBhvr>
                                      <p:to>
                                        <p:strVal val="visible"/>
                                      </p:to>
                                    </p:set>
                                    <p:animEffect transition="in" filter="slide(fromBottom)">
                                      <p:cBhvr>
                                        <p:cTn id="51" dur="5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5" grpId="0"/>
      <p:bldP spid="61449" grpId="0"/>
      <p:bldP spid="61450" grpId="0"/>
      <p:bldP spid="614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p:cNvSpPr>
          <p:nvPr/>
        </p:nvSpPr>
        <p:spPr bwMode="auto">
          <a:xfrm>
            <a:off x="395288" y="3924313"/>
            <a:ext cx="247622" cy="2417777"/>
          </a:xfrm>
          <a:prstGeom prst="leftBrace">
            <a:avLst>
              <a:gd name="adj1" fmla="val 133747"/>
              <a:gd name="adj2" fmla="val 50000"/>
            </a:avLst>
          </a:prstGeom>
          <a:noFill/>
          <a:ln w="28575">
            <a:solidFill>
              <a:schemeClr val="tx1"/>
            </a:solidFill>
            <a:round/>
            <a:headEnd/>
            <a:tailEnd/>
          </a:ln>
          <a:effectLst/>
        </p:spPr>
        <p:txBody>
          <a:bodyPr wrap="none" anchor="ctr"/>
          <a:lstStyle/>
          <a:p>
            <a:endParaRPr lang="zh-CN" altLang="en-US"/>
          </a:p>
        </p:txBody>
      </p:sp>
      <p:graphicFrame>
        <p:nvGraphicFramePr>
          <p:cNvPr id="107523" name="Object 3"/>
          <p:cNvGraphicFramePr>
            <a:graphicFrameLocks noChangeAspect="1"/>
          </p:cNvGraphicFramePr>
          <p:nvPr/>
        </p:nvGraphicFramePr>
        <p:xfrm>
          <a:off x="6399212" y="4857760"/>
          <a:ext cx="2744788" cy="476250"/>
        </p:xfrm>
        <a:graphic>
          <a:graphicData uri="http://schemas.openxmlformats.org/presentationml/2006/ole">
            <p:oleObj spid="_x0000_s50250" name="Equation" r:id="rId3" imgW="1612900" imgH="342900" progId="Equation.3">
              <p:embed/>
            </p:oleObj>
          </a:graphicData>
        </a:graphic>
      </p:graphicFrame>
      <p:grpSp>
        <p:nvGrpSpPr>
          <p:cNvPr id="2" name="Group 4"/>
          <p:cNvGrpSpPr>
            <a:grpSpLocks/>
          </p:cNvGrpSpPr>
          <p:nvPr/>
        </p:nvGrpSpPr>
        <p:grpSpPr bwMode="auto">
          <a:xfrm>
            <a:off x="539750" y="4198951"/>
            <a:ext cx="6004782" cy="1008062"/>
            <a:chOff x="288" y="2400"/>
            <a:chExt cx="4038" cy="624"/>
          </a:xfrm>
        </p:grpSpPr>
        <p:graphicFrame>
          <p:nvGraphicFramePr>
            <p:cNvPr id="107525" name="Object 5"/>
            <p:cNvGraphicFramePr>
              <a:graphicFrameLocks noChangeAspect="1"/>
            </p:cNvGraphicFramePr>
            <p:nvPr/>
          </p:nvGraphicFramePr>
          <p:xfrm>
            <a:off x="288" y="2400"/>
            <a:ext cx="2256" cy="624"/>
          </p:xfrm>
          <a:graphic>
            <a:graphicData uri="http://schemas.openxmlformats.org/presentationml/2006/ole">
              <p:oleObj spid="_x0000_s50251" name="Equation" r:id="rId4" imgW="2209800" imgH="609600" progId="Equation.3">
                <p:embed/>
              </p:oleObj>
            </a:graphicData>
          </a:graphic>
        </p:graphicFrame>
        <p:sp>
          <p:nvSpPr>
            <p:cNvPr id="107526" name="Text Box 6"/>
            <p:cNvSpPr txBox="1">
              <a:spLocks noChangeArrowheads="1"/>
            </p:cNvSpPr>
            <p:nvPr/>
          </p:nvSpPr>
          <p:spPr bwMode="auto">
            <a:xfrm>
              <a:off x="2663" y="2488"/>
              <a:ext cx="1663" cy="324"/>
            </a:xfrm>
            <a:prstGeom prst="rect">
              <a:avLst/>
            </a:prstGeom>
            <a:noFill/>
            <a:ln w="9525">
              <a:noFill/>
              <a:miter lim="800000"/>
              <a:headEnd/>
              <a:tailEnd/>
            </a:ln>
            <a:effectLst/>
          </p:spPr>
          <p:txBody>
            <a:bodyPr wrap="square">
              <a:spAutoFit/>
            </a:bodyPr>
            <a:lstStyle/>
            <a:p>
              <a:pPr>
                <a:spcBef>
                  <a:spcPct val="50000"/>
                </a:spcBef>
              </a:pPr>
              <a:r>
                <a:rPr lang="en-US" altLang="zh-CN" sz="2800" b="1" dirty="0" smtClean="0">
                  <a:solidFill>
                    <a:srgbClr val="0000CC"/>
                  </a:solidFill>
                  <a:latin typeface="宋体" pitchFamily="2" charset="-122"/>
                  <a:ea typeface="宋体" pitchFamily="2" charset="-122"/>
                </a:rPr>
                <a:t>(</a:t>
              </a:r>
              <a:r>
                <a:rPr lang="zh-CN" altLang="en-US" sz="2800" b="1" dirty="0">
                  <a:solidFill>
                    <a:srgbClr val="0000CC"/>
                  </a:solidFill>
                  <a:effectLst>
                    <a:outerShdw blurRad="38100" dist="38100" dir="2700000" algn="tl">
                      <a:srgbClr val="C0C0C0"/>
                    </a:outerShdw>
                  </a:effectLst>
                  <a:latin typeface="宋体" pitchFamily="2" charset="-122"/>
                  <a:ea typeface="宋体" pitchFamily="2" charset="-122"/>
                </a:rPr>
                <a:t>暗纹中心</a:t>
              </a:r>
              <a:r>
                <a:rPr lang="en-US" altLang="zh-CN" sz="2800" b="1" dirty="0">
                  <a:solidFill>
                    <a:srgbClr val="0000CC"/>
                  </a:solidFill>
                  <a:effectLst>
                    <a:outerShdw blurRad="38100" dist="38100" dir="2700000" algn="tl">
                      <a:srgbClr val="C0C0C0"/>
                    </a:outerShdw>
                  </a:effectLst>
                  <a:latin typeface="宋体" pitchFamily="2" charset="-122"/>
                  <a:ea typeface="宋体" pitchFamily="2" charset="-122"/>
                </a:rPr>
                <a:t>)</a:t>
              </a:r>
              <a:endParaRPr lang="en-US" altLang="zh-CN" sz="2800" b="1" dirty="0">
                <a:solidFill>
                  <a:srgbClr val="0000FF"/>
                </a:solidFill>
                <a:latin typeface="宋体" pitchFamily="2" charset="-122"/>
                <a:ea typeface="宋体" pitchFamily="2" charset="-122"/>
              </a:endParaRPr>
            </a:p>
          </p:txBody>
        </p:sp>
      </p:grpSp>
      <p:grpSp>
        <p:nvGrpSpPr>
          <p:cNvPr id="3" name="Group 7"/>
          <p:cNvGrpSpPr>
            <a:grpSpLocks/>
          </p:cNvGrpSpPr>
          <p:nvPr/>
        </p:nvGrpSpPr>
        <p:grpSpPr bwMode="auto">
          <a:xfrm>
            <a:off x="571472" y="5055964"/>
            <a:ext cx="6287323" cy="990600"/>
            <a:chOff x="288" y="3059"/>
            <a:chExt cx="3821" cy="632"/>
          </a:xfrm>
        </p:grpSpPr>
        <p:graphicFrame>
          <p:nvGraphicFramePr>
            <p:cNvPr id="107528" name="Object 8"/>
            <p:cNvGraphicFramePr>
              <a:graphicFrameLocks noChangeAspect="1"/>
            </p:cNvGraphicFramePr>
            <p:nvPr/>
          </p:nvGraphicFramePr>
          <p:xfrm>
            <a:off x="288" y="3059"/>
            <a:ext cx="2112" cy="632"/>
          </p:xfrm>
          <a:graphic>
            <a:graphicData uri="http://schemas.openxmlformats.org/presentationml/2006/ole">
              <p:oleObj spid="_x0000_s50252" name="公式" r:id="rId5" imgW="2019300" imgH="609600" progId="Equation.3">
                <p:embed/>
              </p:oleObj>
            </a:graphicData>
          </a:graphic>
        </p:graphicFrame>
        <p:sp>
          <p:nvSpPr>
            <p:cNvPr id="107529" name="Text Box 9"/>
            <p:cNvSpPr txBox="1">
              <a:spLocks noChangeArrowheads="1"/>
            </p:cNvSpPr>
            <p:nvPr/>
          </p:nvSpPr>
          <p:spPr bwMode="auto">
            <a:xfrm>
              <a:off x="2459" y="3196"/>
              <a:ext cx="1650" cy="331"/>
            </a:xfrm>
            <a:prstGeom prst="rect">
              <a:avLst/>
            </a:prstGeom>
            <a:noFill/>
            <a:ln w="9525">
              <a:noFill/>
              <a:miter lim="800000"/>
              <a:headEnd/>
              <a:tailEnd/>
            </a:ln>
            <a:effectLst/>
          </p:spPr>
          <p:txBody>
            <a:bodyPr wrap="square">
              <a:spAutoFit/>
            </a:bodyPr>
            <a:lstStyle/>
            <a:p>
              <a:pPr>
                <a:spcBef>
                  <a:spcPct val="50000"/>
                </a:spcBef>
              </a:pPr>
              <a:r>
                <a:rPr lang="en-US" altLang="zh-CN" sz="2800" b="1" dirty="0" smtClean="0">
                  <a:solidFill>
                    <a:srgbClr val="CC0000"/>
                  </a:solidFill>
                  <a:latin typeface="宋体" pitchFamily="2" charset="-122"/>
                  <a:ea typeface="宋体" pitchFamily="2" charset="-122"/>
                </a:rPr>
                <a:t>(</a:t>
              </a:r>
              <a:r>
                <a:rPr lang="zh-CN" altLang="en-US" sz="2800" b="1" dirty="0">
                  <a:solidFill>
                    <a:srgbClr val="CC0000"/>
                  </a:solidFill>
                  <a:latin typeface="宋体" pitchFamily="2" charset="-122"/>
                  <a:ea typeface="宋体" pitchFamily="2" charset="-122"/>
                </a:rPr>
                <a:t>其余</a:t>
              </a:r>
              <a:r>
                <a:rPr lang="zh-CN" altLang="en-US" sz="2800" b="1" dirty="0">
                  <a:solidFill>
                    <a:srgbClr val="CC0000"/>
                  </a:solidFill>
                  <a:effectLst>
                    <a:outerShdw blurRad="38100" dist="38100" dir="2700000" algn="tl">
                      <a:srgbClr val="C0C0C0"/>
                    </a:outerShdw>
                  </a:effectLst>
                  <a:latin typeface="宋体" pitchFamily="2" charset="-122"/>
                  <a:ea typeface="宋体" pitchFamily="2" charset="-122"/>
                </a:rPr>
                <a:t>明纹中心</a:t>
              </a:r>
              <a:r>
                <a:rPr lang="en-US" altLang="zh-CN" sz="2800" b="1" dirty="0">
                  <a:solidFill>
                    <a:srgbClr val="CC0000"/>
                  </a:solidFill>
                  <a:latin typeface="宋体" pitchFamily="2" charset="-122"/>
                  <a:ea typeface="宋体" pitchFamily="2" charset="-122"/>
                </a:rPr>
                <a:t>)</a:t>
              </a:r>
            </a:p>
          </p:txBody>
        </p:sp>
      </p:grpSp>
      <p:grpSp>
        <p:nvGrpSpPr>
          <p:cNvPr id="4" name="Group 10"/>
          <p:cNvGrpSpPr>
            <a:grpSpLocks/>
          </p:cNvGrpSpPr>
          <p:nvPr/>
        </p:nvGrpSpPr>
        <p:grpSpPr bwMode="auto">
          <a:xfrm>
            <a:off x="611188" y="3714812"/>
            <a:ext cx="4317385" cy="519113"/>
            <a:chOff x="336" y="2125"/>
            <a:chExt cx="3490" cy="358"/>
          </a:xfrm>
        </p:grpSpPr>
        <p:graphicFrame>
          <p:nvGraphicFramePr>
            <p:cNvPr id="107531" name="Object 11"/>
            <p:cNvGraphicFramePr>
              <a:graphicFrameLocks noChangeAspect="1"/>
            </p:cNvGraphicFramePr>
            <p:nvPr/>
          </p:nvGraphicFramePr>
          <p:xfrm>
            <a:off x="336" y="2169"/>
            <a:ext cx="1200" cy="272"/>
          </p:xfrm>
          <a:graphic>
            <a:graphicData uri="http://schemas.openxmlformats.org/presentationml/2006/ole">
              <p:oleObj spid="_x0000_s50253" name="Equation" r:id="rId6" imgW="1231366" imgH="279279" progId="Equation.3">
                <p:embed/>
              </p:oleObj>
            </a:graphicData>
          </a:graphic>
        </p:graphicFrame>
        <p:sp>
          <p:nvSpPr>
            <p:cNvPr id="107532" name="Text Box 12"/>
            <p:cNvSpPr txBox="1">
              <a:spLocks noChangeArrowheads="1"/>
            </p:cNvSpPr>
            <p:nvPr/>
          </p:nvSpPr>
          <p:spPr bwMode="auto">
            <a:xfrm>
              <a:off x="1863" y="2125"/>
              <a:ext cx="1963" cy="358"/>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a:solidFill>
                    <a:srgbClr val="CC0000"/>
                  </a:solidFill>
                  <a:latin typeface="宋体" pitchFamily="2" charset="-122"/>
                  <a:ea typeface="宋体" pitchFamily="2" charset="-122"/>
                </a:rPr>
                <a:t>中央明纹中心</a:t>
              </a:r>
            </a:p>
          </p:txBody>
        </p:sp>
      </p:grpSp>
      <p:grpSp>
        <p:nvGrpSpPr>
          <p:cNvPr id="5" name="Group 13"/>
          <p:cNvGrpSpPr>
            <a:grpSpLocks/>
          </p:cNvGrpSpPr>
          <p:nvPr/>
        </p:nvGrpSpPr>
        <p:grpSpPr bwMode="auto">
          <a:xfrm>
            <a:off x="857224" y="836613"/>
            <a:ext cx="7805737" cy="2735263"/>
            <a:chOff x="340" y="119"/>
            <a:chExt cx="4917" cy="1950"/>
          </a:xfrm>
        </p:grpSpPr>
        <p:grpSp>
          <p:nvGrpSpPr>
            <p:cNvPr id="6" name="Group 14"/>
            <p:cNvGrpSpPr>
              <a:grpSpLocks/>
            </p:cNvGrpSpPr>
            <p:nvPr/>
          </p:nvGrpSpPr>
          <p:grpSpPr bwMode="auto">
            <a:xfrm>
              <a:off x="340" y="119"/>
              <a:ext cx="4917" cy="1950"/>
              <a:chOff x="340" y="119"/>
              <a:chExt cx="4917" cy="1950"/>
            </a:xfrm>
          </p:grpSpPr>
          <p:sp>
            <p:nvSpPr>
              <p:cNvPr id="107535" name="Rectangle 15"/>
              <p:cNvSpPr>
                <a:spLocks noChangeArrowheads="1"/>
              </p:cNvSpPr>
              <p:nvPr/>
            </p:nvSpPr>
            <p:spPr bwMode="auto">
              <a:xfrm>
                <a:off x="340" y="119"/>
                <a:ext cx="4917" cy="195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7" name="Group 16"/>
              <p:cNvGrpSpPr>
                <a:grpSpLocks/>
              </p:cNvGrpSpPr>
              <p:nvPr/>
            </p:nvGrpSpPr>
            <p:grpSpPr bwMode="auto">
              <a:xfrm>
                <a:off x="658" y="899"/>
                <a:ext cx="2495" cy="590"/>
                <a:chOff x="768" y="2112"/>
                <a:chExt cx="2448" cy="768"/>
              </a:xfrm>
            </p:grpSpPr>
            <p:sp>
              <p:nvSpPr>
                <p:cNvPr id="107537" name="Line 17"/>
                <p:cNvSpPr>
                  <a:spLocks noChangeShapeType="1"/>
                </p:cNvSpPr>
                <p:nvPr/>
              </p:nvSpPr>
              <p:spPr bwMode="auto">
                <a:xfrm flipV="1">
                  <a:off x="1056" y="2112"/>
                  <a:ext cx="2112"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38" name="Line 18"/>
                <p:cNvSpPr>
                  <a:spLocks noChangeShapeType="1"/>
                </p:cNvSpPr>
                <p:nvPr/>
              </p:nvSpPr>
              <p:spPr bwMode="auto">
                <a:xfrm flipV="1">
                  <a:off x="1008" y="2304"/>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39" name="Line 19"/>
                <p:cNvSpPr>
                  <a:spLocks noChangeShapeType="1"/>
                </p:cNvSpPr>
                <p:nvPr/>
              </p:nvSpPr>
              <p:spPr bwMode="auto">
                <a:xfrm>
                  <a:off x="1008" y="2496"/>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40" name="Line 20"/>
                <p:cNvSpPr>
                  <a:spLocks noChangeShapeType="1"/>
                </p:cNvSpPr>
                <p:nvPr/>
              </p:nvSpPr>
              <p:spPr bwMode="auto">
                <a:xfrm flipV="1">
                  <a:off x="1008" y="2688"/>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41" name="Line 21"/>
                <p:cNvSpPr>
                  <a:spLocks noChangeShapeType="1"/>
                </p:cNvSpPr>
                <p:nvPr/>
              </p:nvSpPr>
              <p:spPr bwMode="auto">
                <a:xfrm>
                  <a:off x="1056" y="2880"/>
                  <a:ext cx="216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42" name="Line 22"/>
                <p:cNvSpPr>
                  <a:spLocks noChangeShapeType="1"/>
                </p:cNvSpPr>
                <p:nvPr/>
              </p:nvSpPr>
              <p:spPr bwMode="auto">
                <a:xfrm flipH="1">
                  <a:off x="768" y="2112"/>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7543" name="Line 23"/>
                <p:cNvSpPr>
                  <a:spLocks noChangeShapeType="1"/>
                </p:cNvSpPr>
                <p:nvPr/>
              </p:nvSpPr>
              <p:spPr bwMode="auto">
                <a:xfrm flipH="1">
                  <a:off x="768" y="2304"/>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7544" name="Line 24"/>
                <p:cNvSpPr>
                  <a:spLocks noChangeShapeType="1"/>
                </p:cNvSpPr>
                <p:nvPr/>
              </p:nvSpPr>
              <p:spPr bwMode="auto">
                <a:xfrm flipH="1">
                  <a:off x="768" y="2496"/>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7545" name="Line 25"/>
                <p:cNvSpPr>
                  <a:spLocks noChangeShapeType="1"/>
                </p:cNvSpPr>
                <p:nvPr/>
              </p:nvSpPr>
              <p:spPr bwMode="auto">
                <a:xfrm flipH="1">
                  <a:off x="768" y="2688"/>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7546" name="Line 26"/>
                <p:cNvSpPr>
                  <a:spLocks noChangeShapeType="1"/>
                </p:cNvSpPr>
                <p:nvPr/>
              </p:nvSpPr>
              <p:spPr bwMode="auto">
                <a:xfrm flipH="1">
                  <a:off x="768" y="2880"/>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pSp>
            <p:nvGrpSpPr>
              <p:cNvPr id="8" name="Group 27"/>
              <p:cNvGrpSpPr>
                <a:grpSpLocks/>
              </p:cNvGrpSpPr>
              <p:nvPr/>
            </p:nvGrpSpPr>
            <p:grpSpPr bwMode="auto">
              <a:xfrm>
                <a:off x="3105" y="899"/>
                <a:ext cx="1517" cy="590"/>
                <a:chOff x="3168" y="2112"/>
                <a:chExt cx="1488" cy="768"/>
              </a:xfrm>
            </p:grpSpPr>
            <p:sp>
              <p:nvSpPr>
                <p:cNvPr id="107548" name="Line 28"/>
                <p:cNvSpPr>
                  <a:spLocks noChangeShapeType="1"/>
                </p:cNvSpPr>
                <p:nvPr/>
              </p:nvSpPr>
              <p:spPr bwMode="auto">
                <a:xfrm flipV="1">
                  <a:off x="3168" y="2496"/>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49" name="Line 29"/>
                <p:cNvSpPr>
                  <a:spLocks noChangeShapeType="1"/>
                </p:cNvSpPr>
                <p:nvPr/>
              </p:nvSpPr>
              <p:spPr bwMode="auto">
                <a:xfrm flipV="1">
                  <a:off x="3168" y="2496"/>
                  <a:ext cx="1488"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50" name="Line 30"/>
                <p:cNvSpPr>
                  <a:spLocks noChangeShapeType="1"/>
                </p:cNvSpPr>
                <p:nvPr/>
              </p:nvSpPr>
              <p:spPr bwMode="auto">
                <a:xfrm>
                  <a:off x="3216" y="2304"/>
                  <a:ext cx="1440"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51" name="Line 31"/>
                <p:cNvSpPr>
                  <a:spLocks noChangeShapeType="1"/>
                </p:cNvSpPr>
                <p:nvPr/>
              </p:nvSpPr>
              <p:spPr bwMode="auto">
                <a:xfrm>
                  <a:off x="3168" y="2112"/>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7552" name="Line 32"/>
                <p:cNvSpPr>
                  <a:spLocks noChangeShapeType="1"/>
                </p:cNvSpPr>
                <p:nvPr/>
              </p:nvSpPr>
              <p:spPr bwMode="auto">
                <a:xfrm>
                  <a:off x="3216" y="2496"/>
                  <a:ext cx="144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9" name="Group 33"/>
              <p:cNvGrpSpPr>
                <a:grpSpLocks/>
              </p:cNvGrpSpPr>
              <p:nvPr/>
            </p:nvGrpSpPr>
            <p:grpSpPr bwMode="auto">
              <a:xfrm>
                <a:off x="413" y="1194"/>
                <a:ext cx="4649" cy="221"/>
                <a:chOff x="816" y="1968"/>
                <a:chExt cx="4560" cy="288"/>
              </a:xfrm>
            </p:grpSpPr>
            <p:sp>
              <p:nvSpPr>
                <p:cNvPr id="107554" name="Line 34"/>
                <p:cNvSpPr>
                  <a:spLocks noChangeShapeType="1"/>
                </p:cNvSpPr>
                <p:nvPr/>
              </p:nvSpPr>
              <p:spPr bwMode="auto">
                <a:xfrm>
                  <a:off x="816" y="1968"/>
                  <a:ext cx="4560"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graphicFrame>
              <p:nvGraphicFramePr>
                <p:cNvPr id="107555" name="Object 35"/>
                <p:cNvGraphicFramePr>
                  <a:graphicFrameLocks noChangeAspect="1"/>
                </p:cNvGraphicFramePr>
                <p:nvPr/>
              </p:nvGraphicFramePr>
              <p:xfrm>
                <a:off x="5031" y="1968"/>
                <a:ext cx="249" cy="288"/>
              </p:xfrm>
              <a:graphic>
                <a:graphicData uri="http://schemas.openxmlformats.org/presentationml/2006/ole">
                  <p:oleObj spid="_x0000_s50254" name="Equation" r:id="rId7" imgW="164957" imgH="190335" progId="Equation.3">
                    <p:embed/>
                  </p:oleObj>
                </a:graphicData>
              </a:graphic>
            </p:graphicFrame>
          </p:grpSp>
          <p:grpSp>
            <p:nvGrpSpPr>
              <p:cNvPr id="10" name="Group 36"/>
              <p:cNvGrpSpPr>
                <a:grpSpLocks/>
              </p:cNvGrpSpPr>
              <p:nvPr/>
            </p:nvGrpSpPr>
            <p:grpSpPr bwMode="auto">
              <a:xfrm>
                <a:off x="1286" y="123"/>
                <a:ext cx="3384" cy="1882"/>
                <a:chOff x="1672" y="576"/>
                <a:chExt cx="3320" cy="2448"/>
              </a:xfrm>
            </p:grpSpPr>
            <p:sp>
              <p:nvSpPr>
                <p:cNvPr id="107557" name="Line 37"/>
                <p:cNvSpPr>
                  <a:spLocks noChangeShapeType="1"/>
                </p:cNvSpPr>
                <p:nvPr/>
              </p:nvSpPr>
              <p:spPr bwMode="auto">
                <a:xfrm>
                  <a:off x="3456" y="1104"/>
                  <a:ext cx="1536" cy="0"/>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107558" name="Object 38"/>
                <p:cNvGraphicFramePr>
                  <a:graphicFrameLocks noChangeAspect="1"/>
                </p:cNvGraphicFramePr>
                <p:nvPr/>
              </p:nvGraphicFramePr>
              <p:xfrm>
                <a:off x="4063" y="768"/>
                <a:ext cx="305" cy="336"/>
              </p:xfrm>
              <a:graphic>
                <a:graphicData uri="http://schemas.openxmlformats.org/presentationml/2006/ole">
                  <p:oleObj spid="_x0000_s50255" name="公式" r:id="rId8" imgW="215713" imgH="304536" progId="Equation.3">
                    <p:embed/>
                  </p:oleObj>
                </a:graphicData>
              </a:graphic>
            </p:graphicFrame>
            <p:graphicFrame>
              <p:nvGraphicFramePr>
                <p:cNvPr id="107559" name="Object 39"/>
                <p:cNvGraphicFramePr>
                  <a:graphicFrameLocks noChangeAspect="1"/>
                </p:cNvGraphicFramePr>
                <p:nvPr/>
              </p:nvGraphicFramePr>
              <p:xfrm>
                <a:off x="3232" y="672"/>
                <a:ext cx="320" cy="336"/>
              </p:xfrm>
              <a:graphic>
                <a:graphicData uri="http://schemas.openxmlformats.org/presentationml/2006/ole">
                  <p:oleObj spid="_x0000_s50256" name="Equation" r:id="rId9" imgW="139579" imgH="164957" progId="Equation.3">
                    <p:embed/>
                  </p:oleObj>
                </a:graphicData>
              </a:graphic>
            </p:graphicFrame>
            <p:sp>
              <p:nvSpPr>
                <p:cNvPr id="107560" name="Oval 40"/>
                <p:cNvSpPr>
                  <a:spLocks noChangeArrowheads="1"/>
                </p:cNvSpPr>
                <p:nvPr/>
              </p:nvSpPr>
              <p:spPr bwMode="auto">
                <a:xfrm>
                  <a:off x="3319" y="1022"/>
                  <a:ext cx="170" cy="1947"/>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107561" name="Rectangle 41"/>
                <p:cNvSpPr>
                  <a:spLocks noChangeArrowheads="1"/>
                </p:cNvSpPr>
                <p:nvPr/>
              </p:nvSpPr>
              <p:spPr bwMode="auto">
                <a:xfrm>
                  <a:off x="4944" y="816"/>
                  <a:ext cx="48" cy="2208"/>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7562" name="Object 42"/>
                <p:cNvGraphicFramePr>
                  <a:graphicFrameLocks noChangeAspect="1"/>
                </p:cNvGraphicFramePr>
                <p:nvPr/>
              </p:nvGraphicFramePr>
              <p:xfrm>
                <a:off x="4623" y="576"/>
                <a:ext cx="328" cy="388"/>
              </p:xfrm>
              <a:graphic>
                <a:graphicData uri="http://schemas.openxmlformats.org/presentationml/2006/ole">
                  <p:oleObj spid="_x0000_s50257" name="Equation" r:id="rId10" imgW="139579" imgH="164957" progId="Equation.3">
                    <p:embed/>
                  </p:oleObj>
                </a:graphicData>
              </a:graphic>
            </p:graphicFrame>
            <p:sp>
              <p:nvSpPr>
                <p:cNvPr id="107563" name="Rectangle 43" descr="栎木"/>
                <p:cNvSpPr>
                  <a:spLocks noChangeArrowheads="1"/>
                </p:cNvSpPr>
                <p:nvPr/>
              </p:nvSpPr>
              <p:spPr bwMode="auto">
                <a:xfrm>
                  <a:off x="1956" y="1056"/>
                  <a:ext cx="60" cy="528"/>
                </a:xfrm>
                <a:prstGeom prst="rect">
                  <a:avLst/>
                </a:prstGeom>
                <a:blipFill dpi="0" rotWithShape="0">
                  <a:blip r:embed="rId11"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sp>
              <p:nvSpPr>
                <p:cNvPr id="107564" name="Rectangle 44" descr="栎木"/>
                <p:cNvSpPr>
                  <a:spLocks noChangeArrowheads="1"/>
                </p:cNvSpPr>
                <p:nvPr/>
              </p:nvSpPr>
              <p:spPr bwMode="auto">
                <a:xfrm>
                  <a:off x="1968" y="2352"/>
                  <a:ext cx="48" cy="576"/>
                </a:xfrm>
                <a:prstGeom prst="rect">
                  <a:avLst/>
                </a:prstGeom>
                <a:blipFill dpi="0" rotWithShape="0">
                  <a:blip r:embed="rId11"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graphicFrame>
              <p:nvGraphicFramePr>
                <p:cNvPr id="107565" name="Object 45"/>
                <p:cNvGraphicFramePr>
                  <a:graphicFrameLocks noChangeAspect="1"/>
                </p:cNvGraphicFramePr>
                <p:nvPr/>
              </p:nvGraphicFramePr>
              <p:xfrm>
                <a:off x="1672" y="672"/>
                <a:ext cx="344" cy="344"/>
              </p:xfrm>
              <a:graphic>
                <a:graphicData uri="http://schemas.openxmlformats.org/presentationml/2006/ole">
                  <p:oleObj spid="_x0000_s50258" name="Equation" r:id="rId12" imgW="164885" imgH="164885" progId="Equation.3">
                    <p:embed/>
                  </p:oleObj>
                </a:graphicData>
              </a:graphic>
            </p:graphicFrame>
          </p:grpSp>
          <p:grpSp>
            <p:nvGrpSpPr>
              <p:cNvPr id="11" name="Group 46"/>
              <p:cNvGrpSpPr>
                <a:grpSpLocks/>
              </p:cNvGrpSpPr>
              <p:nvPr/>
            </p:nvGrpSpPr>
            <p:grpSpPr bwMode="auto">
              <a:xfrm>
                <a:off x="1355" y="739"/>
                <a:ext cx="722" cy="1183"/>
                <a:chOff x="1939" y="1440"/>
                <a:chExt cx="629" cy="1403"/>
              </a:xfrm>
            </p:grpSpPr>
            <p:sp>
              <p:nvSpPr>
                <p:cNvPr id="107567" name="Line 47"/>
                <p:cNvSpPr>
                  <a:spLocks noChangeShapeType="1"/>
                </p:cNvSpPr>
                <p:nvPr/>
              </p:nvSpPr>
              <p:spPr bwMode="auto">
                <a:xfrm>
                  <a:off x="2142" y="1629"/>
                  <a:ext cx="426" cy="1137"/>
                </a:xfrm>
                <a:prstGeom prst="line">
                  <a:avLst/>
                </a:prstGeom>
                <a:noFill/>
                <a:ln w="19050">
                  <a:solidFill>
                    <a:schemeClr val="tx1"/>
                  </a:solidFill>
                  <a:prstDash val="dash"/>
                  <a:round/>
                  <a:headEnd type="none" w="sm" len="lg"/>
                  <a:tailEnd type="none" w="sm" len="lg"/>
                </a:ln>
                <a:effectLst/>
              </p:spPr>
              <p:txBody>
                <a:bodyPr wrap="none" anchor="ctr"/>
                <a:lstStyle/>
                <a:p>
                  <a:endParaRPr lang="zh-CN" altLang="en-US"/>
                </a:p>
              </p:txBody>
            </p:sp>
            <p:sp>
              <p:nvSpPr>
                <p:cNvPr id="107568" name="Freeform 48"/>
                <p:cNvSpPr>
                  <a:spLocks/>
                </p:cNvSpPr>
                <p:nvPr/>
              </p:nvSpPr>
              <p:spPr bwMode="auto">
                <a:xfrm>
                  <a:off x="2185" y="2329"/>
                  <a:ext cx="191" cy="514"/>
                </a:xfrm>
                <a:custGeom>
                  <a:avLst/>
                  <a:gdLst/>
                  <a:ahLst/>
                  <a:cxnLst>
                    <a:cxn ang="0">
                      <a:pos x="0" y="0"/>
                    </a:cxn>
                    <a:cxn ang="0">
                      <a:pos x="216" y="564"/>
                    </a:cxn>
                  </a:cxnLst>
                  <a:rect l="0" t="0" r="r" b="b"/>
                  <a:pathLst>
                    <a:path w="216" h="564">
                      <a:moveTo>
                        <a:pt x="0" y="0"/>
                      </a:moveTo>
                      <a:lnTo>
                        <a:pt x="216" y="564"/>
                      </a:lnTo>
                    </a:path>
                  </a:pathLst>
                </a:custGeom>
                <a:noFill/>
                <a:ln w="19050" cmpd="sng">
                  <a:solidFill>
                    <a:schemeClr val="tx1"/>
                  </a:solidFill>
                  <a:prstDash val="dash"/>
                  <a:round/>
                  <a:headEnd type="none" w="sm" len="lg"/>
                  <a:tailEnd type="none" w="sm" len="lg"/>
                </a:ln>
                <a:effectLst/>
              </p:spPr>
              <p:txBody>
                <a:bodyPr wrap="none" anchor="ctr"/>
                <a:lstStyle/>
                <a:p>
                  <a:endParaRPr lang="zh-CN" altLang="en-US"/>
                </a:p>
              </p:txBody>
            </p:sp>
            <p:graphicFrame>
              <p:nvGraphicFramePr>
                <p:cNvPr id="107569" name="Object 49"/>
                <p:cNvGraphicFramePr>
                  <a:graphicFrameLocks noChangeAspect="1"/>
                </p:cNvGraphicFramePr>
                <p:nvPr/>
              </p:nvGraphicFramePr>
              <p:xfrm>
                <a:off x="1943" y="1440"/>
                <a:ext cx="174" cy="192"/>
              </p:xfrm>
              <a:graphic>
                <a:graphicData uri="http://schemas.openxmlformats.org/presentationml/2006/ole">
                  <p:oleObj spid="_x0000_s50259" name="Equation" r:id="rId13" imgW="190440" imgH="203400" progId="Equation.3">
                    <p:embed/>
                  </p:oleObj>
                </a:graphicData>
              </a:graphic>
            </p:graphicFrame>
            <p:graphicFrame>
              <p:nvGraphicFramePr>
                <p:cNvPr id="107570" name="Object 50"/>
                <p:cNvGraphicFramePr>
                  <a:graphicFrameLocks noChangeAspect="1"/>
                </p:cNvGraphicFramePr>
                <p:nvPr/>
              </p:nvGraphicFramePr>
              <p:xfrm>
                <a:off x="1939" y="2352"/>
                <a:ext cx="173" cy="192"/>
              </p:xfrm>
              <a:graphic>
                <a:graphicData uri="http://schemas.openxmlformats.org/presentationml/2006/ole">
                  <p:oleObj spid="_x0000_s50260" name="Equation" r:id="rId14" imgW="190440" imgH="203400" progId="Equation.3">
                    <p:embed/>
                  </p:oleObj>
                </a:graphicData>
              </a:graphic>
            </p:graphicFrame>
          </p:grpSp>
          <p:graphicFrame>
            <p:nvGraphicFramePr>
              <p:cNvPr id="107571" name="Object 51"/>
              <p:cNvGraphicFramePr>
                <a:graphicFrameLocks noChangeAspect="1"/>
              </p:cNvGraphicFramePr>
              <p:nvPr/>
            </p:nvGraphicFramePr>
            <p:xfrm>
              <a:off x="1906" y="1390"/>
              <a:ext cx="197" cy="172"/>
            </p:xfrm>
            <a:graphic>
              <a:graphicData uri="http://schemas.openxmlformats.org/presentationml/2006/ole">
                <p:oleObj spid="_x0000_s50261" name="Equation" r:id="rId15" imgW="190440" imgH="228600" progId="Equation.3">
                  <p:embed/>
                </p:oleObj>
              </a:graphicData>
            </a:graphic>
          </p:graphicFrame>
          <p:grpSp>
            <p:nvGrpSpPr>
              <p:cNvPr id="12" name="Group 52"/>
              <p:cNvGrpSpPr>
                <a:grpSpLocks/>
              </p:cNvGrpSpPr>
              <p:nvPr/>
            </p:nvGrpSpPr>
            <p:grpSpPr bwMode="auto">
              <a:xfrm>
                <a:off x="672" y="416"/>
                <a:ext cx="479" cy="1073"/>
                <a:chOff x="1344" y="1056"/>
                <a:chExt cx="417" cy="1273"/>
              </a:xfrm>
            </p:grpSpPr>
            <p:sp>
              <p:nvSpPr>
                <p:cNvPr id="107573" name="Freeform 53"/>
                <p:cNvSpPr>
                  <a:spLocks/>
                </p:cNvSpPr>
                <p:nvPr/>
              </p:nvSpPr>
              <p:spPr bwMode="auto">
                <a:xfrm>
                  <a:off x="1759" y="1624"/>
                  <a:ext cx="2" cy="705"/>
                </a:xfrm>
                <a:custGeom>
                  <a:avLst/>
                  <a:gdLst/>
                  <a:ahLst/>
                  <a:cxnLst>
                    <a:cxn ang="0">
                      <a:pos x="2" y="0"/>
                    </a:cxn>
                    <a:cxn ang="0">
                      <a:pos x="0" y="774"/>
                    </a:cxn>
                  </a:cxnLst>
                  <a:rect l="0" t="0" r="r" b="b"/>
                  <a:pathLst>
                    <a:path w="2" h="774">
                      <a:moveTo>
                        <a:pt x="2" y="0"/>
                      </a:moveTo>
                      <a:lnTo>
                        <a:pt x="0" y="774"/>
                      </a:lnTo>
                    </a:path>
                  </a:pathLst>
                </a:custGeom>
                <a:noFill/>
                <a:ln w="19050">
                  <a:solidFill>
                    <a:schemeClr val="tx1"/>
                  </a:solidFill>
                  <a:prstDash val="dash"/>
                  <a:round/>
                  <a:headEnd type="triangle" w="sm" len="lg"/>
                  <a:tailEnd type="triangle" w="sm" len="lg"/>
                </a:ln>
                <a:effectLst/>
              </p:spPr>
              <p:txBody>
                <a:bodyPr wrap="none" anchor="ctr"/>
                <a:lstStyle/>
                <a:p>
                  <a:endParaRPr lang="zh-CN" altLang="en-US"/>
                </a:p>
              </p:txBody>
            </p:sp>
            <p:sp>
              <p:nvSpPr>
                <p:cNvPr id="107574" name="AutoShape 54"/>
                <p:cNvSpPr>
                  <a:spLocks noChangeArrowheads="1"/>
                </p:cNvSpPr>
                <p:nvPr/>
              </p:nvSpPr>
              <p:spPr bwMode="auto">
                <a:xfrm>
                  <a:off x="1344" y="1056"/>
                  <a:ext cx="273" cy="289"/>
                </a:xfrm>
                <a:prstGeom prst="wedgeRoundRectCallout">
                  <a:avLst>
                    <a:gd name="adj1" fmla="val 101282"/>
                    <a:gd name="adj2" fmla="val 250347"/>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aphicFrame>
              <p:nvGraphicFramePr>
                <p:cNvPr id="107575" name="Object 55"/>
                <p:cNvGraphicFramePr>
                  <a:graphicFrameLocks noChangeAspect="1"/>
                </p:cNvGraphicFramePr>
                <p:nvPr/>
              </p:nvGraphicFramePr>
              <p:xfrm>
                <a:off x="1392" y="1056"/>
                <a:ext cx="182" cy="288"/>
              </p:xfrm>
              <a:graphic>
                <a:graphicData uri="http://schemas.openxmlformats.org/presentationml/2006/ole">
                  <p:oleObj spid="_x0000_s50262" name="Equation" r:id="rId16" imgW="165100" imgH="254000" progId="Equation.3">
                    <p:embed/>
                  </p:oleObj>
                </a:graphicData>
              </a:graphic>
            </p:graphicFrame>
          </p:grpSp>
        </p:grpSp>
        <p:grpSp>
          <p:nvGrpSpPr>
            <p:cNvPr id="13" name="Group 56"/>
            <p:cNvGrpSpPr>
              <a:grpSpLocks/>
            </p:cNvGrpSpPr>
            <p:nvPr/>
          </p:nvGrpSpPr>
          <p:grpSpPr bwMode="auto">
            <a:xfrm>
              <a:off x="1588" y="604"/>
              <a:ext cx="3045" cy="899"/>
              <a:chOff x="1668" y="1744"/>
              <a:chExt cx="2988" cy="1169"/>
            </a:xfrm>
          </p:grpSpPr>
          <p:sp>
            <p:nvSpPr>
              <p:cNvPr id="107577" name="Line 57"/>
              <p:cNvSpPr>
                <a:spLocks noChangeShapeType="1"/>
              </p:cNvSpPr>
              <p:nvPr/>
            </p:nvSpPr>
            <p:spPr bwMode="auto">
              <a:xfrm flipV="1">
                <a:off x="1668" y="1744"/>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78" name="Line 58"/>
              <p:cNvSpPr>
                <a:spLocks noChangeShapeType="1"/>
              </p:cNvSpPr>
              <p:nvPr/>
            </p:nvSpPr>
            <p:spPr bwMode="auto">
              <a:xfrm flipV="1">
                <a:off x="1668" y="1939"/>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79" name="Line 59"/>
              <p:cNvSpPr>
                <a:spLocks noChangeShapeType="1"/>
              </p:cNvSpPr>
              <p:nvPr/>
            </p:nvSpPr>
            <p:spPr bwMode="auto">
              <a:xfrm flipV="1">
                <a:off x="1668" y="2134"/>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80" name="Line 60"/>
              <p:cNvSpPr>
                <a:spLocks noChangeShapeType="1"/>
              </p:cNvSpPr>
              <p:nvPr/>
            </p:nvSpPr>
            <p:spPr bwMode="auto">
              <a:xfrm flipV="1">
                <a:off x="1668" y="2329"/>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81" name="Line 61"/>
              <p:cNvSpPr>
                <a:spLocks noChangeShapeType="1"/>
              </p:cNvSpPr>
              <p:nvPr/>
            </p:nvSpPr>
            <p:spPr bwMode="auto">
              <a:xfrm flipV="1">
                <a:off x="1668" y="2134"/>
                <a:ext cx="2953" cy="77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nvGrpSpPr>
              <p:cNvPr id="14" name="Group 62"/>
              <p:cNvGrpSpPr>
                <a:grpSpLocks/>
              </p:cNvGrpSpPr>
              <p:nvPr/>
            </p:nvGrpSpPr>
            <p:grpSpPr bwMode="auto">
              <a:xfrm>
                <a:off x="3088" y="1744"/>
                <a:ext cx="1568" cy="585"/>
                <a:chOff x="3088" y="1744"/>
                <a:chExt cx="1533" cy="585"/>
              </a:xfrm>
            </p:grpSpPr>
            <p:sp>
              <p:nvSpPr>
                <p:cNvPr id="107583" name="Line 63"/>
                <p:cNvSpPr>
                  <a:spLocks noChangeShapeType="1"/>
                </p:cNvSpPr>
                <p:nvPr/>
              </p:nvSpPr>
              <p:spPr bwMode="auto">
                <a:xfrm flipV="1">
                  <a:off x="3088" y="2134"/>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84" name="Line 64"/>
                <p:cNvSpPr>
                  <a:spLocks noChangeShapeType="1"/>
                </p:cNvSpPr>
                <p:nvPr/>
              </p:nvSpPr>
              <p:spPr bwMode="auto">
                <a:xfrm>
                  <a:off x="3088" y="2134"/>
                  <a:ext cx="1533" cy="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85" name="Line 65"/>
                <p:cNvSpPr>
                  <a:spLocks noChangeShapeType="1"/>
                </p:cNvSpPr>
                <p:nvPr/>
              </p:nvSpPr>
              <p:spPr bwMode="auto">
                <a:xfrm>
                  <a:off x="3088" y="1939"/>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107586" name="Line 66"/>
                <p:cNvSpPr>
                  <a:spLocks noChangeShapeType="1"/>
                </p:cNvSpPr>
                <p:nvPr/>
              </p:nvSpPr>
              <p:spPr bwMode="auto">
                <a:xfrm>
                  <a:off x="3088" y="1744"/>
                  <a:ext cx="1533"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grpSp>
        <p:grpSp>
          <p:nvGrpSpPr>
            <p:cNvPr id="15" name="Group 67"/>
            <p:cNvGrpSpPr>
              <a:grpSpLocks/>
            </p:cNvGrpSpPr>
            <p:nvPr/>
          </p:nvGrpSpPr>
          <p:grpSpPr bwMode="auto">
            <a:xfrm>
              <a:off x="1441" y="1620"/>
              <a:ext cx="1468" cy="311"/>
              <a:chOff x="1824" y="2522"/>
              <a:chExt cx="1440" cy="406"/>
            </a:xfrm>
          </p:grpSpPr>
          <p:graphicFrame>
            <p:nvGraphicFramePr>
              <p:cNvPr id="107588" name="Object 68"/>
              <p:cNvGraphicFramePr>
                <a:graphicFrameLocks noChangeAspect="1"/>
              </p:cNvGraphicFramePr>
              <p:nvPr/>
            </p:nvGraphicFramePr>
            <p:xfrm>
              <a:off x="2448" y="2617"/>
              <a:ext cx="816" cy="311"/>
            </p:xfrm>
            <a:graphic>
              <a:graphicData uri="http://schemas.openxmlformats.org/presentationml/2006/ole">
                <p:oleObj spid="_x0000_s50263" name="公式" r:id="rId17" imgW="862920" imgH="330120" progId="Equation.3">
                  <p:embed/>
                </p:oleObj>
              </a:graphicData>
            </a:graphic>
          </p:graphicFrame>
          <p:sp>
            <p:nvSpPr>
              <p:cNvPr id="107589" name="Line 69"/>
              <p:cNvSpPr>
                <a:spLocks noChangeShapeType="1"/>
              </p:cNvSpPr>
              <p:nvPr/>
            </p:nvSpPr>
            <p:spPr bwMode="auto">
              <a:xfrm flipV="1">
                <a:off x="1824" y="2688"/>
                <a:ext cx="336" cy="144"/>
              </a:xfrm>
              <a:prstGeom prst="line">
                <a:avLst/>
              </a:prstGeom>
              <a:noFill/>
              <a:ln w="28575">
                <a:solidFill>
                  <a:srgbClr val="CC00CC"/>
                </a:solidFill>
                <a:round/>
                <a:headEnd/>
                <a:tailEnd type="triangle" w="sm" len="lg"/>
              </a:ln>
              <a:effectLst/>
            </p:spPr>
            <p:txBody>
              <a:bodyPr wrap="none"/>
              <a:lstStyle/>
              <a:p>
                <a:endParaRPr lang="zh-CN" altLang="en-US"/>
              </a:p>
            </p:txBody>
          </p:sp>
          <p:sp>
            <p:nvSpPr>
              <p:cNvPr id="107590" name="Line 70"/>
              <p:cNvSpPr>
                <a:spLocks noChangeShapeType="1"/>
              </p:cNvSpPr>
              <p:nvPr/>
            </p:nvSpPr>
            <p:spPr bwMode="auto">
              <a:xfrm flipH="1">
                <a:off x="2352" y="2522"/>
                <a:ext cx="288" cy="96"/>
              </a:xfrm>
              <a:prstGeom prst="line">
                <a:avLst/>
              </a:prstGeom>
              <a:noFill/>
              <a:ln w="28575">
                <a:solidFill>
                  <a:srgbClr val="CC00CC"/>
                </a:solidFill>
                <a:round/>
                <a:headEnd/>
                <a:tailEnd type="triangle" w="sm" len="lg"/>
              </a:ln>
              <a:effectLst/>
            </p:spPr>
            <p:txBody>
              <a:bodyPr wrap="none"/>
              <a:lstStyle/>
              <a:p>
                <a:endParaRPr lang="zh-CN" altLang="en-US"/>
              </a:p>
            </p:txBody>
          </p:sp>
        </p:grpSp>
        <p:graphicFrame>
          <p:nvGraphicFramePr>
            <p:cNvPr id="107591" name="Object 71"/>
            <p:cNvGraphicFramePr>
              <a:graphicFrameLocks noChangeAspect="1"/>
            </p:cNvGraphicFramePr>
            <p:nvPr/>
          </p:nvGraphicFramePr>
          <p:xfrm>
            <a:off x="4683" y="752"/>
            <a:ext cx="293" cy="295"/>
          </p:xfrm>
          <a:graphic>
            <a:graphicData uri="http://schemas.openxmlformats.org/presentationml/2006/ole">
              <p:oleObj spid="_x0000_s50264" name="Equation" r:id="rId18" imgW="152268" imgH="203024" progId="Equation.3">
                <p:embed/>
              </p:oleObj>
            </a:graphicData>
          </a:graphic>
        </p:graphicFrame>
        <p:grpSp>
          <p:nvGrpSpPr>
            <p:cNvPr id="16" name="Group 72"/>
            <p:cNvGrpSpPr>
              <a:grpSpLocks/>
            </p:cNvGrpSpPr>
            <p:nvPr/>
          </p:nvGrpSpPr>
          <p:grpSpPr bwMode="auto">
            <a:xfrm>
              <a:off x="1719" y="393"/>
              <a:ext cx="1076" cy="506"/>
              <a:chOff x="2256" y="1031"/>
              <a:chExt cx="937" cy="599"/>
            </a:xfrm>
          </p:grpSpPr>
          <p:sp>
            <p:nvSpPr>
              <p:cNvPr id="107593" name="Arc 73"/>
              <p:cNvSpPr>
                <a:spLocks/>
              </p:cNvSpPr>
              <p:nvPr/>
            </p:nvSpPr>
            <p:spPr bwMode="auto">
              <a:xfrm>
                <a:off x="2605" y="1498"/>
                <a:ext cx="42" cy="1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none" w="sm" len="lg"/>
                <a:tailEnd type="none" w="sm" len="lg"/>
              </a:ln>
              <a:effectLst/>
            </p:spPr>
            <p:txBody>
              <a:bodyPr wrap="none" anchor="ctr"/>
              <a:lstStyle/>
              <a:p>
                <a:endParaRPr lang="zh-CN" altLang="en-US"/>
              </a:p>
            </p:txBody>
          </p:sp>
          <p:grpSp>
            <p:nvGrpSpPr>
              <p:cNvPr id="17" name="Group 74"/>
              <p:cNvGrpSpPr>
                <a:grpSpLocks/>
              </p:cNvGrpSpPr>
              <p:nvPr/>
            </p:nvGrpSpPr>
            <p:grpSpPr bwMode="auto">
              <a:xfrm>
                <a:off x="2256" y="1031"/>
                <a:ext cx="937" cy="335"/>
                <a:chOff x="2304" y="1007"/>
                <a:chExt cx="937" cy="335"/>
              </a:xfrm>
            </p:grpSpPr>
            <p:sp>
              <p:nvSpPr>
                <p:cNvPr id="107595" name="AutoShape 75"/>
                <p:cNvSpPr>
                  <a:spLocks noChangeArrowheads="1"/>
                </p:cNvSpPr>
                <p:nvPr/>
              </p:nvSpPr>
              <p:spPr bwMode="auto">
                <a:xfrm>
                  <a:off x="2304" y="1008"/>
                  <a:ext cx="758" cy="264"/>
                </a:xfrm>
                <a:prstGeom prst="wedgeRoundRectCallout">
                  <a:avLst>
                    <a:gd name="adj1" fmla="val 4532"/>
                    <a:gd name="adj2" fmla="val 143181"/>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pSp>
              <p:nvGrpSpPr>
                <p:cNvPr id="18" name="Group 76"/>
                <p:cNvGrpSpPr>
                  <a:grpSpLocks/>
                </p:cNvGrpSpPr>
                <p:nvPr/>
              </p:nvGrpSpPr>
              <p:grpSpPr bwMode="auto">
                <a:xfrm>
                  <a:off x="2337" y="1007"/>
                  <a:ext cx="904" cy="335"/>
                  <a:chOff x="2312" y="1056"/>
                  <a:chExt cx="904" cy="335"/>
                </a:xfrm>
              </p:grpSpPr>
              <p:graphicFrame>
                <p:nvGraphicFramePr>
                  <p:cNvPr id="107597" name="Object 77"/>
                  <p:cNvGraphicFramePr>
                    <a:graphicFrameLocks noChangeAspect="1"/>
                  </p:cNvGraphicFramePr>
                  <p:nvPr/>
                </p:nvGraphicFramePr>
                <p:xfrm>
                  <a:off x="2802" y="1111"/>
                  <a:ext cx="153" cy="217"/>
                </p:xfrm>
                <a:graphic>
                  <a:graphicData uri="http://schemas.openxmlformats.org/presentationml/2006/ole">
                    <p:oleObj spid="_x0000_s50265" name="公式" r:id="rId19" imgW="228600" imgH="304920" progId="Equation.3">
                      <p:embed/>
                    </p:oleObj>
                  </a:graphicData>
                </a:graphic>
              </p:graphicFrame>
              <p:sp>
                <p:nvSpPr>
                  <p:cNvPr id="107598" name="Text Box 78"/>
                  <p:cNvSpPr txBox="1">
                    <a:spLocks noChangeArrowheads="1"/>
                  </p:cNvSpPr>
                  <p:nvPr/>
                </p:nvSpPr>
                <p:spPr bwMode="auto">
                  <a:xfrm>
                    <a:off x="2312" y="1056"/>
                    <a:ext cx="904" cy="33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latin typeface="黑体" pitchFamily="49" charset="-122"/>
                        <a:ea typeface="黑体" pitchFamily="49" charset="-122"/>
                      </a:rPr>
                      <a:t>衍射角</a:t>
                    </a:r>
                    <a:endParaRPr lang="zh-CN" altLang="en-US" sz="2000" b="1" dirty="0">
                      <a:latin typeface="黑体" pitchFamily="49" charset="-122"/>
                      <a:ea typeface="黑体" pitchFamily="49" charset="-122"/>
                    </a:endParaRPr>
                  </a:p>
                </p:txBody>
              </p:sp>
            </p:grpSp>
          </p:grpSp>
        </p:grpSp>
      </p:grpSp>
      <p:graphicFrame>
        <p:nvGraphicFramePr>
          <p:cNvPr id="107599" name="Object 79"/>
          <p:cNvGraphicFramePr>
            <a:graphicFrameLocks noChangeAspect="1"/>
          </p:cNvGraphicFramePr>
          <p:nvPr/>
        </p:nvGraphicFramePr>
        <p:xfrm>
          <a:off x="7000892" y="5500702"/>
          <a:ext cx="1665288" cy="503238"/>
        </p:xfrm>
        <a:graphic>
          <a:graphicData uri="http://schemas.openxmlformats.org/presentationml/2006/ole">
            <p:oleObj spid="_x0000_s50266" name="公式" r:id="rId20" imgW="545626" imgH="203024" progId="Equation.3">
              <p:embed/>
            </p:oleObj>
          </a:graphicData>
        </a:graphic>
      </p:graphicFrame>
      <p:grpSp>
        <p:nvGrpSpPr>
          <p:cNvPr id="19" name="Group 97"/>
          <p:cNvGrpSpPr>
            <a:grpSpLocks/>
          </p:cNvGrpSpPr>
          <p:nvPr/>
        </p:nvGrpSpPr>
        <p:grpSpPr bwMode="auto">
          <a:xfrm>
            <a:off x="2297086" y="1744663"/>
            <a:ext cx="4824413" cy="506413"/>
            <a:chOff x="1610" y="572"/>
            <a:chExt cx="3039" cy="319"/>
          </a:xfrm>
        </p:grpSpPr>
        <p:sp>
          <p:nvSpPr>
            <p:cNvPr id="107618" name="Line 98"/>
            <p:cNvSpPr>
              <a:spLocks noChangeShapeType="1"/>
            </p:cNvSpPr>
            <p:nvPr/>
          </p:nvSpPr>
          <p:spPr bwMode="auto">
            <a:xfrm flipV="1">
              <a:off x="1610" y="572"/>
              <a:ext cx="1451" cy="137"/>
            </a:xfrm>
            <a:prstGeom prst="line">
              <a:avLst/>
            </a:prstGeom>
            <a:noFill/>
            <a:ln w="28575">
              <a:solidFill>
                <a:srgbClr val="009900"/>
              </a:solidFill>
              <a:prstDash val="dash"/>
              <a:round/>
              <a:headEnd/>
              <a:tailEnd/>
            </a:ln>
            <a:effectLst/>
          </p:spPr>
          <p:txBody>
            <a:bodyPr/>
            <a:lstStyle/>
            <a:p>
              <a:endParaRPr lang="zh-CN" altLang="en-US"/>
            </a:p>
          </p:txBody>
        </p:sp>
        <p:sp>
          <p:nvSpPr>
            <p:cNvPr id="107619" name="Line 99"/>
            <p:cNvSpPr>
              <a:spLocks noChangeShapeType="1"/>
            </p:cNvSpPr>
            <p:nvPr/>
          </p:nvSpPr>
          <p:spPr bwMode="auto">
            <a:xfrm>
              <a:off x="3061" y="572"/>
              <a:ext cx="1588" cy="319"/>
            </a:xfrm>
            <a:prstGeom prst="line">
              <a:avLst/>
            </a:prstGeom>
            <a:noFill/>
            <a:ln w="28575">
              <a:solidFill>
                <a:srgbClr val="009900"/>
              </a:solidFill>
              <a:prstDash val="dash"/>
              <a:round/>
              <a:headEnd/>
              <a:tailEnd/>
            </a:ln>
            <a:effectLst/>
          </p:spPr>
          <p:txBody>
            <a:bodyPr/>
            <a:lstStyle/>
            <a:p>
              <a:endParaRPr lang="zh-CN" altLang="en-US"/>
            </a:p>
          </p:txBody>
        </p:sp>
        <p:sp>
          <p:nvSpPr>
            <p:cNvPr id="107620" name="Line 100"/>
            <p:cNvSpPr>
              <a:spLocks noChangeShapeType="1"/>
            </p:cNvSpPr>
            <p:nvPr/>
          </p:nvSpPr>
          <p:spPr bwMode="auto">
            <a:xfrm flipV="1">
              <a:off x="1610" y="709"/>
              <a:ext cx="1451" cy="157"/>
            </a:xfrm>
            <a:prstGeom prst="line">
              <a:avLst/>
            </a:prstGeom>
            <a:noFill/>
            <a:ln w="28575">
              <a:solidFill>
                <a:srgbClr val="009900"/>
              </a:solidFill>
              <a:prstDash val="dash"/>
              <a:round/>
              <a:headEnd/>
              <a:tailEnd/>
            </a:ln>
            <a:effectLst/>
          </p:spPr>
          <p:txBody>
            <a:bodyPr/>
            <a:lstStyle/>
            <a:p>
              <a:endParaRPr lang="zh-CN" altLang="en-US"/>
            </a:p>
          </p:txBody>
        </p:sp>
        <p:sp>
          <p:nvSpPr>
            <p:cNvPr id="107621" name="Line 101"/>
            <p:cNvSpPr>
              <a:spLocks noChangeShapeType="1"/>
            </p:cNvSpPr>
            <p:nvPr/>
          </p:nvSpPr>
          <p:spPr bwMode="auto">
            <a:xfrm>
              <a:off x="3061" y="709"/>
              <a:ext cx="1588" cy="181"/>
            </a:xfrm>
            <a:prstGeom prst="line">
              <a:avLst/>
            </a:prstGeom>
            <a:noFill/>
            <a:ln w="28575">
              <a:solidFill>
                <a:srgbClr val="009900"/>
              </a:solidFill>
              <a:prstDash val="dash"/>
              <a:round/>
              <a:headEnd/>
              <a:tailEnd/>
            </a:ln>
            <a:effectLst/>
          </p:spPr>
          <p:txBody>
            <a:bodyPr/>
            <a:lstStyle/>
            <a:p>
              <a:endParaRPr lang="zh-CN" altLang="en-US"/>
            </a:p>
          </p:txBody>
        </p:sp>
      </p:grpSp>
      <p:grpSp>
        <p:nvGrpSpPr>
          <p:cNvPr id="21" name="Group 105"/>
          <p:cNvGrpSpPr>
            <a:grpSpLocks/>
          </p:cNvGrpSpPr>
          <p:nvPr/>
        </p:nvGrpSpPr>
        <p:grpSpPr bwMode="auto">
          <a:xfrm>
            <a:off x="714348" y="5770586"/>
            <a:ext cx="5349875" cy="1016000"/>
            <a:chOff x="336" y="3456"/>
            <a:chExt cx="3408" cy="658"/>
          </a:xfrm>
        </p:grpSpPr>
        <p:graphicFrame>
          <p:nvGraphicFramePr>
            <p:cNvPr id="107626" name="Object 106"/>
            <p:cNvGraphicFramePr>
              <a:graphicFrameLocks noChangeAspect="1"/>
            </p:cNvGraphicFramePr>
            <p:nvPr/>
          </p:nvGraphicFramePr>
          <p:xfrm>
            <a:off x="336" y="3456"/>
            <a:ext cx="1248" cy="658"/>
          </p:xfrm>
          <a:graphic>
            <a:graphicData uri="http://schemas.openxmlformats.org/presentationml/2006/ole">
              <p:oleObj spid="_x0000_s50267" name="Equation" r:id="rId21" imgW="1497950" imgH="723586" progId="Equation.3">
                <p:embed/>
              </p:oleObj>
            </a:graphicData>
          </a:graphic>
        </p:graphicFrame>
        <p:sp>
          <p:nvSpPr>
            <p:cNvPr id="107627" name="Text Box 107"/>
            <p:cNvSpPr txBox="1">
              <a:spLocks noChangeArrowheads="1"/>
            </p:cNvSpPr>
            <p:nvPr/>
          </p:nvSpPr>
          <p:spPr bwMode="auto">
            <a:xfrm>
              <a:off x="1632" y="3658"/>
              <a:ext cx="2112" cy="336"/>
            </a:xfrm>
            <a:prstGeom prst="rect">
              <a:avLst/>
            </a:prstGeom>
            <a:noFill/>
            <a:ln w="9525">
              <a:noFill/>
              <a:miter lim="800000"/>
              <a:headEnd/>
              <a:tailEnd/>
            </a:ln>
            <a:effectLst/>
          </p:spPr>
          <p:txBody>
            <a:bodyPr>
              <a:spAutoFit/>
            </a:bodyPr>
            <a:lstStyle/>
            <a:p>
              <a:pPr>
                <a:spcBef>
                  <a:spcPct val="50000"/>
                </a:spcBef>
              </a:pPr>
              <a:r>
                <a:rPr lang="zh-CN" altLang="en-US" sz="2800" b="1" dirty="0">
                  <a:latin typeface="宋体" pitchFamily="2" charset="-122"/>
                  <a:ea typeface="宋体" pitchFamily="2" charset="-122"/>
                </a:rPr>
                <a:t>（介于</a:t>
              </a:r>
              <a:r>
                <a:rPr lang="zh-CN" altLang="en-US" sz="2800" b="1" dirty="0">
                  <a:solidFill>
                    <a:srgbClr val="CC0000"/>
                  </a:solidFill>
                  <a:latin typeface="宋体" pitchFamily="2" charset="-122"/>
                  <a:ea typeface="宋体" pitchFamily="2" charset="-122"/>
                </a:rPr>
                <a:t>明</a:t>
              </a:r>
              <a:r>
                <a:rPr lang="zh-CN" altLang="en-US" sz="2800" b="1" dirty="0">
                  <a:solidFill>
                    <a:srgbClr val="0000FF"/>
                  </a:solidFill>
                  <a:latin typeface="宋体" pitchFamily="2" charset="-122"/>
                  <a:ea typeface="宋体" pitchFamily="2" charset="-122"/>
                </a:rPr>
                <a:t>暗</a:t>
              </a:r>
              <a:r>
                <a:rPr lang="zh-CN" altLang="en-US" sz="2800" b="1" dirty="0">
                  <a:latin typeface="宋体" pitchFamily="2" charset="-122"/>
                  <a:ea typeface="宋体" pitchFamily="2" charset="-122"/>
                </a:rPr>
                <a:t>之间）</a:t>
              </a:r>
            </a:p>
          </p:txBody>
        </p:sp>
      </p:grpSp>
      <p:grpSp>
        <p:nvGrpSpPr>
          <p:cNvPr id="22" name="Group 111"/>
          <p:cNvGrpSpPr>
            <a:grpSpLocks/>
          </p:cNvGrpSpPr>
          <p:nvPr/>
        </p:nvGrpSpPr>
        <p:grpSpPr bwMode="auto">
          <a:xfrm>
            <a:off x="8129561" y="1096963"/>
            <a:ext cx="495300" cy="2374900"/>
            <a:chOff x="432" y="1440"/>
            <a:chExt cx="720" cy="1968"/>
          </a:xfrm>
        </p:grpSpPr>
        <p:sp>
          <p:nvSpPr>
            <p:cNvPr id="107632" name="Rectangle 112"/>
            <p:cNvSpPr>
              <a:spLocks noChangeArrowheads="1"/>
            </p:cNvSpPr>
            <p:nvPr/>
          </p:nvSpPr>
          <p:spPr bwMode="auto">
            <a:xfrm>
              <a:off x="432" y="2112"/>
              <a:ext cx="720" cy="622"/>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107633" name="Rectangle 113"/>
            <p:cNvSpPr>
              <a:spLocks noChangeArrowheads="1"/>
            </p:cNvSpPr>
            <p:nvPr/>
          </p:nvSpPr>
          <p:spPr bwMode="auto">
            <a:xfrm>
              <a:off x="432" y="273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107634" name="Rectangle 114"/>
            <p:cNvSpPr>
              <a:spLocks noChangeArrowheads="1"/>
            </p:cNvSpPr>
            <p:nvPr/>
          </p:nvSpPr>
          <p:spPr bwMode="auto">
            <a:xfrm>
              <a:off x="432" y="177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107635" name="Rectangle 115"/>
            <p:cNvSpPr>
              <a:spLocks noChangeArrowheads="1"/>
            </p:cNvSpPr>
            <p:nvPr/>
          </p:nvSpPr>
          <p:spPr bwMode="auto">
            <a:xfrm>
              <a:off x="432" y="3072"/>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sp>
          <p:nvSpPr>
            <p:cNvPr id="107636" name="Rectangle 116"/>
            <p:cNvSpPr>
              <a:spLocks noChangeArrowheads="1"/>
            </p:cNvSpPr>
            <p:nvPr/>
          </p:nvSpPr>
          <p:spPr bwMode="auto">
            <a:xfrm>
              <a:off x="432" y="1440"/>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grpSp>
      <p:sp>
        <p:nvSpPr>
          <p:cNvPr id="95" name="Text Box 62"/>
          <p:cNvSpPr txBox="1">
            <a:spLocks noChangeArrowheads="1"/>
          </p:cNvSpPr>
          <p:nvPr/>
        </p:nvSpPr>
        <p:spPr bwMode="auto">
          <a:xfrm>
            <a:off x="1142976" y="142852"/>
            <a:ext cx="4214842" cy="646331"/>
          </a:xfrm>
          <a:prstGeom prst="rect">
            <a:avLst/>
          </a:prstGeom>
          <a:noFill/>
          <a:ln w="9525">
            <a:noFill/>
            <a:miter lim="800000"/>
            <a:headEnd/>
            <a:tailEnd/>
          </a:ln>
          <a:effectLst/>
        </p:spPr>
        <p:txBody>
          <a:bodyPr wrap="square">
            <a:spAutoFit/>
          </a:bodyPr>
          <a:lstStyle/>
          <a:p>
            <a:pPr>
              <a:spcBef>
                <a:spcPct val="50000"/>
              </a:spcBef>
            </a:pPr>
            <a:r>
              <a:rPr lang="zh-CN" altLang="en-US" sz="3600" dirty="0" smtClean="0">
                <a:solidFill>
                  <a:srgbClr val="CC0000"/>
                </a:solidFill>
                <a:latin typeface="黑体" pitchFamily="49" charset="-122"/>
                <a:ea typeface="黑体" pitchFamily="49" charset="-122"/>
              </a:rPr>
              <a:t>单缝明暗纹条件</a:t>
            </a:r>
            <a:endParaRPr lang="zh-CN" altLang="en-US" sz="3600" dirty="0">
              <a:solidFill>
                <a:srgbClr val="CC0000"/>
              </a:solidFill>
              <a:latin typeface="黑体" pitchFamily="49" charset="-122"/>
              <a:ea typeface="黑体"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barn(outHorizontal)">
                                      <p:cBhvr>
                                        <p:cTn id="7" dur="500"/>
                                        <p:tgtEl>
                                          <p:spTgt spid="1075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7523"/>
                                        </p:tgtEl>
                                        <p:attrNameLst>
                                          <p:attrName>style.visibility</p:attrName>
                                        </p:attrNameLst>
                                      </p:cBhvr>
                                      <p:to>
                                        <p:strVal val="visible"/>
                                      </p:to>
                                    </p:set>
                                    <p:animEffect transition="in" filter="blinds(horizontal)">
                                      <p:cBhvr>
                                        <p:cTn id="27" dur="500"/>
                                        <p:tgtEl>
                                          <p:spTgt spid="107523"/>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07599"/>
                                        </p:tgtEl>
                                        <p:attrNameLst>
                                          <p:attrName>style.visibility</p:attrName>
                                        </p:attrNameLst>
                                      </p:cBhvr>
                                      <p:to>
                                        <p:strVal val="visible"/>
                                      </p:to>
                                    </p:set>
                                    <p:animEffect transition="in" filter="blinds(horizontal)">
                                      <p:cBhvr>
                                        <p:cTn id="31" dur="500"/>
                                        <p:tgtEl>
                                          <p:spTgt spid="10759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71" name="Rectangle 15"/>
          <p:cNvSpPr>
            <a:spLocks noChangeArrowheads="1"/>
          </p:cNvSpPr>
          <p:nvPr/>
        </p:nvSpPr>
        <p:spPr bwMode="auto">
          <a:xfrm>
            <a:off x="642910" y="5286388"/>
            <a:ext cx="8072494" cy="1387176"/>
          </a:xfrm>
          <a:prstGeom prst="rect">
            <a:avLst/>
          </a:prstGeom>
          <a:noFill/>
          <a:ln w="12700" cap="sq">
            <a:noFill/>
            <a:miter lim="800000"/>
            <a:headEnd type="none" w="sm" len="sm"/>
            <a:tailEnd/>
          </a:ln>
          <a:effectLst/>
        </p:spPr>
        <p:txBody>
          <a:bodyPr wrap="square" lIns="90000" tIns="46800" rIns="90000" bIns="46800">
            <a:spAutoFit/>
          </a:bodyPr>
          <a:lstStyle/>
          <a:p>
            <a:r>
              <a:rPr kumimoji="1" lang="zh-CN" altLang="en-US" sz="2800" b="1" dirty="0" smtClean="0">
                <a:latin typeface="宋体" pitchFamily="2" charset="-122"/>
                <a:ea typeface="宋体" pitchFamily="2" charset="-122"/>
              </a:rPr>
              <a:t>明</a:t>
            </a:r>
            <a:r>
              <a:rPr kumimoji="1" lang="zh-CN" altLang="en-US" sz="2800" b="1" dirty="0">
                <a:latin typeface="宋体" pitchFamily="2" charset="-122"/>
                <a:ea typeface="宋体" pitchFamily="2" charset="-122"/>
              </a:rPr>
              <a:t>条纹的亮度随</a:t>
            </a:r>
            <a:r>
              <a:rPr kumimoji="1" lang="en-US" altLang="zh-CN" sz="2800" b="1" i="1" dirty="0">
                <a:solidFill>
                  <a:srgbClr val="FF0000"/>
                </a:solidFill>
                <a:latin typeface="Times New Roman" pitchFamily="18" charset="0"/>
                <a:ea typeface="宋体" pitchFamily="2" charset="-122"/>
                <a:cs typeface="Times New Roman" pitchFamily="18" charset="0"/>
              </a:rPr>
              <a:t>k</a:t>
            </a:r>
            <a:r>
              <a:rPr kumimoji="1" lang="zh-CN" altLang="en-US" sz="2800" b="1" dirty="0">
                <a:latin typeface="宋体" pitchFamily="2" charset="-122"/>
                <a:ea typeface="宋体" pitchFamily="2" charset="-122"/>
              </a:rPr>
              <a:t>的增大</a:t>
            </a:r>
            <a:r>
              <a:rPr kumimoji="1" lang="zh-CN" altLang="en-US" sz="2800" b="1" dirty="0" smtClean="0">
                <a:latin typeface="宋体" pitchFamily="2" charset="-122"/>
                <a:ea typeface="宋体" pitchFamily="2" charset="-122"/>
              </a:rPr>
              <a:t>而</a:t>
            </a:r>
            <a:r>
              <a:rPr kumimoji="1" lang="zh-CN" altLang="en-US" sz="2800" b="1" dirty="0" smtClean="0">
                <a:latin typeface="宋体" pitchFamily="2" charset="-122"/>
                <a:ea typeface="宋体" pitchFamily="2" charset="-122"/>
              </a:rPr>
              <a:t>迅速</a:t>
            </a:r>
            <a:r>
              <a:rPr kumimoji="1" lang="zh-CN" altLang="en-US" sz="2800" b="1" dirty="0" smtClean="0">
                <a:latin typeface="宋体" pitchFamily="2" charset="-122"/>
                <a:ea typeface="宋体" pitchFamily="2" charset="-122"/>
              </a:rPr>
              <a:t>下降</a:t>
            </a:r>
            <a:r>
              <a:rPr kumimoji="1" lang="zh-CN" altLang="en-US" sz="2800" b="1" dirty="0">
                <a:latin typeface="宋体" pitchFamily="2" charset="-122"/>
                <a:ea typeface="宋体" pitchFamily="2" charset="-122"/>
              </a:rPr>
              <a:t>，明暗条纹的区别越来越不明显，一般只能看到中央明纹附近的若干条明、</a:t>
            </a:r>
            <a:r>
              <a:rPr kumimoji="1" lang="zh-CN" altLang="en-US" sz="2800" b="1" dirty="0" smtClean="0">
                <a:latin typeface="宋体" pitchFamily="2" charset="-122"/>
                <a:ea typeface="宋体" pitchFamily="2" charset="-122"/>
              </a:rPr>
              <a:t>暗条纹</a:t>
            </a:r>
            <a:r>
              <a:rPr kumimoji="1" lang="en-US" altLang="zh-CN" sz="2800" b="1" dirty="0" smtClean="0">
                <a:latin typeface="宋体" pitchFamily="2" charset="-122"/>
                <a:ea typeface="宋体" pitchFamily="2" charset="-122"/>
              </a:rPr>
              <a:t>.</a:t>
            </a:r>
            <a:endParaRPr kumimoji="1" lang="zh-CN" altLang="en-US" sz="2800" b="1" dirty="0">
              <a:latin typeface="宋体" pitchFamily="2" charset="-122"/>
              <a:ea typeface="宋体" pitchFamily="2" charset="-122"/>
            </a:endParaRPr>
          </a:p>
        </p:txBody>
      </p:sp>
      <p:grpSp>
        <p:nvGrpSpPr>
          <p:cNvPr id="2" name="Group 146"/>
          <p:cNvGrpSpPr>
            <a:grpSpLocks/>
          </p:cNvGrpSpPr>
          <p:nvPr/>
        </p:nvGrpSpPr>
        <p:grpSpPr bwMode="auto">
          <a:xfrm>
            <a:off x="1962166" y="1071546"/>
            <a:ext cx="4752975" cy="1081088"/>
            <a:chOff x="672" y="2304"/>
            <a:chExt cx="4272" cy="384"/>
          </a:xfrm>
        </p:grpSpPr>
        <p:sp>
          <p:nvSpPr>
            <p:cNvPr id="70803" name="Rectangle 147"/>
            <p:cNvSpPr>
              <a:spLocks noChangeArrowheads="1"/>
            </p:cNvSpPr>
            <p:nvPr/>
          </p:nvSpPr>
          <p:spPr bwMode="auto">
            <a:xfrm>
              <a:off x="672" y="2304"/>
              <a:ext cx="4272" cy="384"/>
            </a:xfrm>
            <a:prstGeom prst="rect">
              <a:avLst/>
            </a:prstGeom>
            <a:solidFill>
              <a:srgbClr val="333333"/>
            </a:solidFill>
            <a:ln w="9525">
              <a:solidFill>
                <a:schemeClr val="tx1"/>
              </a:solidFill>
              <a:miter lim="800000"/>
              <a:headEnd/>
              <a:tailEnd/>
            </a:ln>
            <a:effectLst/>
          </p:spPr>
          <p:txBody>
            <a:bodyPr wrap="none" anchor="ctr"/>
            <a:lstStyle/>
            <a:p>
              <a:endParaRPr lang="zh-CN" altLang="en-US"/>
            </a:p>
          </p:txBody>
        </p:sp>
        <p:sp>
          <p:nvSpPr>
            <p:cNvPr id="70804" name="Rectangle 148"/>
            <p:cNvSpPr>
              <a:spLocks noChangeArrowheads="1"/>
            </p:cNvSpPr>
            <p:nvPr/>
          </p:nvSpPr>
          <p:spPr bwMode="auto">
            <a:xfrm>
              <a:off x="2208" y="2304"/>
              <a:ext cx="1152"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70805" name="Rectangle 149"/>
            <p:cNvSpPr>
              <a:spLocks noChangeArrowheads="1"/>
            </p:cNvSpPr>
            <p:nvPr/>
          </p:nvSpPr>
          <p:spPr bwMode="auto">
            <a:xfrm>
              <a:off x="355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70806" name="Rectangle 150"/>
            <p:cNvSpPr>
              <a:spLocks noChangeArrowheads="1"/>
            </p:cNvSpPr>
            <p:nvPr/>
          </p:nvSpPr>
          <p:spPr bwMode="auto">
            <a:xfrm>
              <a:off x="163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70807" name="Rectangle 151"/>
            <p:cNvSpPr>
              <a:spLocks noChangeArrowheads="1"/>
            </p:cNvSpPr>
            <p:nvPr/>
          </p:nvSpPr>
          <p:spPr bwMode="auto">
            <a:xfrm>
              <a:off x="4272"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70808" name="Rectangle 152"/>
            <p:cNvSpPr>
              <a:spLocks noChangeArrowheads="1"/>
            </p:cNvSpPr>
            <p:nvPr/>
          </p:nvSpPr>
          <p:spPr bwMode="auto">
            <a:xfrm>
              <a:off x="1104"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70809" name="Rectangle 153"/>
            <p:cNvSpPr>
              <a:spLocks noChangeArrowheads="1"/>
            </p:cNvSpPr>
            <p:nvPr/>
          </p:nvSpPr>
          <p:spPr bwMode="auto">
            <a:xfrm>
              <a:off x="4272" y="2304"/>
              <a:ext cx="240" cy="384"/>
            </a:xfrm>
            <a:prstGeom prst="rect">
              <a:avLst/>
            </a:prstGeom>
            <a:solidFill>
              <a:srgbClr val="292929">
                <a:alpha val="50000"/>
              </a:srgbClr>
            </a:solidFill>
            <a:ln w="9525">
              <a:noFill/>
              <a:miter lim="800000"/>
              <a:headEnd/>
              <a:tailEnd/>
            </a:ln>
            <a:effectLst/>
          </p:spPr>
          <p:txBody>
            <a:bodyPr wrap="none" anchor="ctr"/>
            <a:lstStyle/>
            <a:p>
              <a:endParaRPr lang="zh-CN" altLang="en-US"/>
            </a:p>
          </p:txBody>
        </p:sp>
        <p:sp>
          <p:nvSpPr>
            <p:cNvPr id="70810" name="Rectangle 154"/>
            <p:cNvSpPr>
              <a:spLocks noChangeArrowheads="1"/>
            </p:cNvSpPr>
            <p:nvPr/>
          </p:nvSpPr>
          <p:spPr bwMode="auto">
            <a:xfrm>
              <a:off x="1104" y="2304"/>
              <a:ext cx="240" cy="384"/>
            </a:xfrm>
            <a:prstGeom prst="rect">
              <a:avLst/>
            </a:prstGeom>
            <a:solidFill>
              <a:srgbClr val="292929">
                <a:alpha val="50000"/>
              </a:srgbClr>
            </a:solidFill>
            <a:ln w="9525">
              <a:noFill/>
              <a:miter lim="800000"/>
              <a:headEnd/>
              <a:tailEnd/>
            </a:ln>
            <a:effectLst/>
          </p:spPr>
          <p:txBody>
            <a:bodyPr wrap="none" anchor="ctr"/>
            <a:lstStyle/>
            <a:p>
              <a:endParaRPr lang="zh-CN" altLang="en-US"/>
            </a:p>
          </p:txBody>
        </p:sp>
        <p:sp>
          <p:nvSpPr>
            <p:cNvPr id="70811" name="Rectangle 155"/>
            <p:cNvSpPr>
              <a:spLocks noChangeArrowheads="1"/>
            </p:cNvSpPr>
            <p:nvPr/>
          </p:nvSpPr>
          <p:spPr bwMode="auto">
            <a:xfrm>
              <a:off x="1680" y="2304"/>
              <a:ext cx="288" cy="384"/>
            </a:xfrm>
            <a:prstGeom prst="rect">
              <a:avLst/>
            </a:prstGeom>
            <a:solidFill>
              <a:srgbClr val="808080">
                <a:alpha val="50000"/>
              </a:srgbClr>
            </a:solidFill>
            <a:ln w="9525">
              <a:noFill/>
              <a:miter lim="800000"/>
              <a:headEnd/>
              <a:tailEnd/>
            </a:ln>
            <a:effectLst/>
          </p:spPr>
          <p:txBody>
            <a:bodyPr wrap="none" anchor="ctr"/>
            <a:lstStyle/>
            <a:p>
              <a:endParaRPr lang="zh-CN" altLang="en-US"/>
            </a:p>
          </p:txBody>
        </p:sp>
        <p:sp>
          <p:nvSpPr>
            <p:cNvPr id="70812" name="Rectangle 156"/>
            <p:cNvSpPr>
              <a:spLocks noChangeArrowheads="1"/>
            </p:cNvSpPr>
            <p:nvPr/>
          </p:nvSpPr>
          <p:spPr bwMode="auto">
            <a:xfrm>
              <a:off x="3600" y="2304"/>
              <a:ext cx="288" cy="384"/>
            </a:xfrm>
            <a:prstGeom prst="rect">
              <a:avLst/>
            </a:prstGeom>
            <a:solidFill>
              <a:srgbClr val="808080">
                <a:alpha val="50000"/>
              </a:srgbClr>
            </a:solidFill>
            <a:ln w="9525">
              <a:noFill/>
              <a:miter lim="800000"/>
              <a:headEnd/>
              <a:tailEnd/>
            </a:ln>
            <a:effectLst/>
          </p:spPr>
          <p:txBody>
            <a:bodyPr wrap="none" anchor="ctr"/>
            <a:lstStyle/>
            <a:p>
              <a:endParaRPr lang="zh-CN" altLang="en-US"/>
            </a:p>
          </p:txBody>
        </p:sp>
      </p:grpSp>
      <p:grpSp>
        <p:nvGrpSpPr>
          <p:cNvPr id="3" name="Group 157"/>
          <p:cNvGrpSpPr>
            <a:grpSpLocks/>
          </p:cNvGrpSpPr>
          <p:nvPr/>
        </p:nvGrpSpPr>
        <p:grpSpPr bwMode="auto">
          <a:xfrm>
            <a:off x="2033604" y="2143116"/>
            <a:ext cx="4824412" cy="3205162"/>
            <a:chOff x="2018" y="391"/>
            <a:chExt cx="3320" cy="2381"/>
          </a:xfrm>
        </p:grpSpPr>
        <p:graphicFrame>
          <p:nvGraphicFramePr>
            <p:cNvPr id="70814" name="Object 158"/>
            <p:cNvGraphicFramePr>
              <a:graphicFrameLocks noChangeAspect="1"/>
            </p:cNvGraphicFramePr>
            <p:nvPr/>
          </p:nvGraphicFramePr>
          <p:xfrm>
            <a:off x="3945" y="2294"/>
            <a:ext cx="174" cy="316"/>
          </p:xfrm>
          <a:graphic>
            <a:graphicData uri="http://schemas.openxmlformats.org/presentationml/2006/ole">
              <p:oleObj spid="_x0000_s12322" name="公式" r:id="rId3" imgW="4860720" imgH="11369160" progId="Equation.3">
                <p:embed/>
              </p:oleObj>
            </a:graphicData>
          </a:graphic>
        </p:graphicFrame>
        <p:grpSp>
          <p:nvGrpSpPr>
            <p:cNvPr id="4" name="Group 159"/>
            <p:cNvGrpSpPr>
              <a:grpSpLocks/>
            </p:cNvGrpSpPr>
            <p:nvPr/>
          </p:nvGrpSpPr>
          <p:grpSpPr bwMode="auto">
            <a:xfrm>
              <a:off x="2018" y="391"/>
              <a:ext cx="3207" cy="2381"/>
              <a:chOff x="1297" y="0"/>
              <a:chExt cx="4169" cy="2854"/>
            </a:xfrm>
          </p:grpSpPr>
          <p:sp>
            <p:nvSpPr>
              <p:cNvPr id="70816" name="Rectangle 160"/>
              <p:cNvSpPr>
                <a:spLocks noChangeArrowheads="1"/>
              </p:cNvSpPr>
              <p:nvPr/>
            </p:nvSpPr>
            <p:spPr bwMode="auto">
              <a:xfrm>
                <a:off x="3448" y="0"/>
                <a:ext cx="296" cy="571"/>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CN" sz="3600" i="1">
                    <a:latin typeface="Bookman Old Style" pitchFamily="18" charset="0"/>
                  </a:rPr>
                  <a:t>I</a:t>
                </a:r>
              </a:p>
            </p:txBody>
          </p:sp>
          <p:grpSp>
            <p:nvGrpSpPr>
              <p:cNvPr id="5" name="Group 161"/>
              <p:cNvGrpSpPr>
                <a:grpSpLocks/>
              </p:cNvGrpSpPr>
              <p:nvPr/>
            </p:nvGrpSpPr>
            <p:grpSpPr bwMode="auto">
              <a:xfrm>
                <a:off x="1297" y="49"/>
                <a:ext cx="4169" cy="2805"/>
                <a:chOff x="1297" y="49"/>
                <a:chExt cx="4169" cy="2805"/>
              </a:xfrm>
            </p:grpSpPr>
            <p:sp>
              <p:nvSpPr>
                <p:cNvPr id="70818" name="Line 162"/>
                <p:cNvSpPr>
                  <a:spLocks noChangeShapeType="1"/>
                </p:cNvSpPr>
                <p:nvPr/>
              </p:nvSpPr>
              <p:spPr bwMode="auto">
                <a:xfrm>
                  <a:off x="1297" y="2209"/>
                  <a:ext cx="4128" cy="0"/>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
              <p:nvSpPr>
                <p:cNvPr id="70819" name="Line 163"/>
                <p:cNvSpPr>
                  <a:spLocks noChangeShapeType="1"/>
                </p:cNvSpPr>
                <p:nvPr/>
              </p:nvSpPr>
              <p:spPr bwMode="auto">
                <a:xfrm>
                  <a:off x="3361" y="49"/>
                  <a:ext cx="0" cy="2160"/>
                </a:xfrm>
                <a:prstGeom prst="line">
                  <a:avLst/>
                </a:prstGeom>
                <a:noFill/>
                <a:ln w="12700">
                  <a:solidFill>
                    <a:schemeClr val="tx1"/>
                  </a:solidFill>
                  <a:round/>
                  <a:headEnd type="stealth" w="med" len="lg"/>
                  <a:tailEnd type="none" w="sm" len="sm"/>
                </a:ln>
                <a:effectLst/>
              </p:spPr>
              <p:txBody>
                <a:bodyPr wrap="none" anchor="ctr"/>
                <a:lstStyle/>
                <a:p>
                  <a:endParaRPr lang="zh-CN" altLang="en-US"/>
                </a:p>
              </p:txBody>
            </p:sp>
            <p:sp>
              <p:nvSpPr>
                <p:cNvPr id="70820" name="Line 164"/>
                <p:cNvSpPr>
                  <a:spLocks noChangeShapeType="1"/>
                </p:cNvSpPr>
                <p:nvPr/>
              </p:nvSpPr>
              <p:spPr bwMode="auto">
                <a:xfrm>
                  <a:off x="1921" y="2113"/>
                  <a:ext cx="0" cy="9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70821" name="Line 165"/>
                <p:cNvSpPr>
                  <a:spLocks noChangeShapeType="1"/>
                </p:cNvSpPr>
                <p:nvPr/>
              </p:nvSpPr>
              <p:spPr bwMode="auto">
                <a:xfrm>
                  <a:off x="2497" y="2113"/>
                  <a:ext cx="0" cy="9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70822" name="Line 166"/>
                <p:cNvSpPr>
                  <a:spLocks noChangeShapeType="1"/>
                </p:cNvSpPr>
                <p:nvPr/>
              </p:nvSpPr>
              <p:spPr bwMode="auto">
                <a:xfrm>
                  <a:off x="4225" y="2113"/>
                  <a:ext cx="0" cy="9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70823" name="Line 167"/>
                <p:cNvSpPr>
                  <a:spLocks noChangeShapeType="1"/>
                </p:cNvSpPr>
                <p:nvPr/>
              </p:nvSpPr>
              <p:spPr bwMode="auto">
                <a:xfrm>
                  <a:off x="4849" y="2113"/>
                  <a:ext cx="0" cy="96"/>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70824" name="Rectangle 168"/>
                <p:cNvSpPr>
                  <a:spLocks noChangeArrowheads="1"/>
                </p:cNvSpPr>
                <p:nvPr/>
              </p:nvSpPr>
              <p:spPr bwMode="auto">
                <a:xfrm>
                  <a:off x="5301" y="2283"/>
                  <a:ext cx="165" cy="571"/>
                </a:xfrm>
                <a:prstGeom prst="rect">
                  <a:avLst/>
                </a:prstGeom>
                <a:noFill/>
                <a:ln w="9525">
                  <a:noFill/>
                  <a:miter lim="800000"/>
                  <a:headEnd/>
                  <a:tailEnd/>
                </a:ln>
                <a:effectLst/>
              </p:spPr>
              <p:txBody>
                <a:bodyPr wrap="none" lIns="92075" tIns="46038" rIns="92075" bIns="46038">
                  <a:spAutoFit/>
                </a:bodyPr>
                <a:lstStyle/>
                <a:p>
                  <a:pPr eaLnBrk="0" hangingPunct="0"/>
                  <a:endParaRPr kumimoji="1" lang="zh-CN" altLang="zh-CN" sz="3600" i="1">
                    <a:latin typeface="Bookman Old Style" pitchFamily="18" charset="0"/>
                  </a:endParaRPr>
                </a:p>
              </p:txBody>
            </p:sp>
            <p:grpSp>
              <p:nvGrpSpPr>
                <p:cNvPr id="6" name="Group 169"/>
                <p:cNvGrpSpPr>
                  <a:grpSpLocks/>
                </p:cNvGrpSpPr>
                <p:nvPr/>
              </p:nvGrpSpPr>
              <p:grpSpPr bwMode="auto">
                <a:xfrm>
                  <a:off x="1585" y="262"/>
                  <a:ext cx="3570" cy="1927"/>
                  <a:chOff x="1584" y="426"/>
                  <a:chExt cx="3570" cy="1927"/>
                </a:xfrm>
              </p:grpSpPr>
              <p:sp>
                <p:nvSpPr>
                  <p:cNvPr id="70826" name="Freeform 170"/>
                  <p:cNvSpPr>
                    <a:spLocks/>
                  </p:cNvSpPr>
                  <p:nvPr/>
                </p:nvSpPr>
                <p:spPr bwMode="auto">
                  <a:xfrm>
                    <a:off x="1584" y="426"/>
                    <a:ext cx="1782" cy="1927"/>
                  </a:xfrm>
                  <a:custGeom>
                    <a:avLst/>
                    <a:gdLst/>
                    <a:ahLst/>
                    <a:cxnLst>
                      <a:cxn ang="0">
                        <a:pos x="68" y="1899"/>
                      </a:cxn>
                      <a:cxn ang="0">
                        <a:pos x="143" y="1875"/>
                      </a:cxn>
                      <a:cxn ang="0">
                        <a:pos x="208" y="1851"/>
                      </a:cxn>
                      <a:cxn ang="0">
                        <a:pos x="280" y="1829"/>
                      </a:cxn>
                      <a:cxn ang="0">
                        <a:pos x="337" y="1827"/>
                      </a:cxn>
                      <a:cxn ang="0">
                        <a:pos x="385" y="1840"/>
                      </a:cxn>
                      <a:cxn ang="0">
                        <a:pos x="474" y="1884"/>
                      </a:cxn>
                      <a:cxn ang="0">
                        <a:pos x="551" y="1916"/>
                      </a:cxn>
                      <a:cxn ang="0">
                        <a:pos x="607" y="1926"/>
                      </a:cxn>
                      <a:cxn ang="0">
                        <a:pos x="662" y="1910"/>
                      </a:cxn>
                      <a:cxn ang="0">
                        <a:pos x="716" y="1871"/>
                      </a:cxn>
                      <a:cxn ang="0">
                        <a:pos x="787" y="1804"/>
                      </a:cxn>
                      <a:cxn ang="0">
                        <a:pos x="842" y="1760"/>
                      </a:cxn>
                      <a:cxn ang="0">
                        <a:pos x="896" y="1734"/>
                      </a:cxn>
                      <a:cxn ang="0">
                        <a:pos x="923" y="1732"/>
                      </a:cxn>
                      <a:cxn ang="0">
                        <a:pos x="969" y="1749"/>
                      </a:cxn>
                      <a:cxn ang="0">
                        <a:pos x="1027" y="1790"/>
                      </a:cxn>
                      <a:cxn ang="0">
                        <a:pos x="1101" y="1859"/>
                      </a:cxn>
                      <a:cxn ang="0">
                        <a:pos x="1155" y="1902"/>
                      </a:cxn>
                      <a:cxn ang="0">
                        <a:pos x="1195" y="1922"/>
                      </a:cxn>
                      <a:cxn ang="0">
                        <a:pos x="1232" y="1923"/>
                      </a:cxn>
                      <a:cxn ang="0">
                        <a:pos x="1272" y="1913"/>
                      </a:cxn>
                      <a:cxn ang="0">
                        <a:pos x="1309" y="1890"/>
                      </a:cxn>
                      <a:cxn ang="0">
                        <a:pos x="1342" y="1857"/>
                      </a:cxn>
                      <a:cxn ang="0">
                        <a:pos x="1374" y="1813"/>
                      </a:cxn>
                      <a:cxn ang="0">
                        <a:pos x="1405" y="1761"/>
                      </a:cxn>
                      <a:cxn ang="0">
                        <a:pos x="1436" y="1698"/>
                      </a:cxn>
                      <a:cxn ang="0">
                        <a:pos x="1465" y="1625"/>
                      </a:cxn>
                      <a:cxn ang="0">
                        <a:pos x="1492" y="1543"/>
                      </a:cxn>
                      <a:cxn ang="0">
                        <a:pos x="1517" y="1450"/>
                      </a:cxn>
                      <a:cxn ang="0">
                        <a:pos x="1540" y="1346"/>
                      </a:cxn>
                      <a:cxn ang="0">
                        <a:pos x="1562" y="1225"/>
                      </a:cxn>
                      <a:cxn ang="0">
                        <a:pos x="1582" y="1087"/>
                      </a:cxn>
                      <a:cxn ang="0">
                        <a:pos x="1611" y="842"/>
                      </a:cxn>
                      <a:cxn ang="0">
                        <a:pos x="1628" y="706"/>
                      </a:cxn>
                      <a:cxn ang="0">
                        <a:pos x="1644" y="550"/>
                      </a:cxn>
                      <a:cxn ang="0">
                        <a:pos x="1658" y="379"/>
                      </a:cxn>
                      <a:cxn ang="0">
                        <a:pos x="1665" y="289"/>
                      </a:cxn>
                      <a:cxn ang="0">
                        <a:pos x="1673" y="210"/>
                      </a:cxn>
                      <a:cxn ang="0">
                        <a:pos x="1684" y="144"/>
                      </a:cxn>
                      <a:cxn ang="0">
                        <a:pos x="1700" y="94"/>
                      </a:cxn>
                      <a:cxn ang="0">
                        <a:pos x="1721" y="59"/>
                      </a:cxn>
                      <a:cxn ang="0">
                        <a:pos x="1749" y="29"/>
                      </a:cxn>
                      <a:cxn ang="0">
                        <a:pos x="1781" y="0"/>
                      </a:cxn>
                    </a:cxnLst>
                    <a:rect l="0" t="0" r="r" b="b"/>
                    <a:pathLst>
                      <a:path w="1782" h="1927">
                        <a:moveTo>
                          <a:pt x="0" y="1923"/>
                        </a:moveTo>
                        <a:lnTo>
                          <a:pt x="33" y="1911"/>
                        </a:lnTo>
                        <a:lnTo>
                          <a:pt x="68" y="1899"/>
                        </a:lnTo>
                        <a:lnTo>
                          <a:pt x="104" y="1887"/>
                        </a:lnTo>
                        <a:lnTo>
                          <a:pt x="124" y="1881"/>
                        </a:lnTo>
                        <a:lnTo>
                          <a:pt x="143" y="1875"/>
                        </a:lnTo>
                        <a:lnTo>
                          <a:pt x="165" y="1868"/>
                        </a:lnTo>
                        <a:lnTo>
                          <a:pt x="186" y="1860"/>
                        </a:lnTo>
                        <a:lnTo>
                          <a:pt x="208" y="1851"/>
                        </a:lnTo>
                        <a:lnTo>
                          <a:pt x="231" y="1842"/>
                        </a:lnTo>
                        <a:lnTo>
                          <a:pt x="255" y="1834"/>
                        </a:lnTo>
                        <a:lnTo>
                          <a:pt x="280" y="1829"/>
                        </a:lnTo>
                        <a:lnTo>
                          <a:pt x="307" y="1826"/>
                        </a:lnTo>
                        <a:lnTo>
                          <a:pt x="321" y="1826"/>
                        </a:lnTo>
                        <a:lnTo>
                          <a:pt x="337" y="1827"/>
                        </a:lnTo>
                        <a:lnTo>
                          <a:pt x="352" y="1830"/>
                        </a:lnTo>
                        <a:lnTo>
                          <a:pt x="368" y="1834"/>
                        </a:lnTo>
                        <a:lnTo>
                          <a:pt x="385" y="1840"/>
                        </a:lnTo>
                        <a:lnTo>
                          <a:pt x="402" y="1848"/>
                        </a:lnTo>
                        <a:lnTo>
                          <a:pt x="438" y="1865"/>
                        </a:lnTo>
                        <a:lnTo>
                          <a:pt x="474" y="1884"/>
                        </a:lnTo>
                        <a:lnTo>
                          <a:pt x="513" y="1902"/>
                        </a:lnTo>
                        <a:lnTo>
                          <a:pt x="532" y="1909"/>
                        </a:lnTo>
                        <a:lnTo>
                          <a:pt x="551" y="1916"/>
                        </a:lnTo>
                        <a:lnTo>
                          <a:pt x="570" y="1921"/>
                        </a:lnTo>
                        <a:lnTo>
                          <a:pt x="588" y="1924"/>
                        </a:lnTo>
                        <a:lnTo>
                          <a:pt x="607" y="1926"/>
                        </a:lnTo>
                        <a:lnTo>
                          <a:pt x="625" y="1923"/>
                        </a:lnTo>
                        <a:lnTo>
                          <a:pt x="643" y="1918"/>
                        </a:lnTo>
                        <a:lnTo>
                          <a:pt x="662" y="1910"/>
                        </a:lnTo>
                        <a:lnTo>
                          <a:pt x="680" y="1899"/>
                        </a:lnTo>
                        <a:lnTo>
                          <a:pt x="698" y="1886"/>
                        </a:lnTo>
                        <a:lnTo>
                          <a:pt x="716" y="1871"/>
                        </a:lnTo>
                        <a:lnTo>
                          <a:pt x="734" y="1855"/>
                        </a:lnTo>
                        <a:lnTo>
                          <a:pt x="769" y="1821"/>
                        </a:lnTo>
                        <a:lnTo>
                          <a:pt x="787" y="1804"/>
                        </a:lnTo>
                        <a:lnTo>
                          <a:pt x="805" y="1788"/>
                        </a:lnTo>
                        <a:lnTo>
                          <a:pt x="824" y="1773"/>
                        </a:lnTo>
                        <a:lnTo>
                          <a:pt x="842" y="1760"/>
                        </a:lnTo>
                        <a:lnTo>
                          <a:pt x="860" y="1748"/>
                        </a:lnTo>
                        <a:lnTo>
                          <a:pt x="878" y="1740"/>
                        </a:lnTo>
                        <a:lnTo>
                          <a:pt x="896" y="1734"/>
                        </a:lnTo>
                        <a:lnTo>
                          <a:pt x="905" y="1732"/>
                        </a:lnTo>
                        <a:lnTo>
                          <a:pt x="914" y="1731"/>
                        </a:lnTo>
                        <a:lnTo>
                          <a:pt x="923" y="1732"/>
                        </a:lnTo>
                        <a:lnTo>
                          <a:pt x="932" y="1734"/>
                        </a:lnTo>
                        <a:lnTo>
                          <a:pt x="951" y="1740"/>
                        </a:lnTo>
                        <a:lnTo>
                          <a:pt x="969" y="1749"/>
                        </a:lnTo>
                        <a:lnTo>
                          <a:pt x="989" y="1761"/>
                        </a:lnTo>
                        <a:lnTo>
                          <a:pt x="1008" y="1775"/>
                        </a:lnTo>
                        <a:lnTo>
                          <a:pt x="1027" y="1790"/>
                        </a:lnTo>
                        <a:lnTo>
                          <a:pt x="1045" y="1807"/>
                        </a:lnTo>
                        <a:lnTo>
                          <a:pt x="1064" y="1824"/>
                        </a:lnTo>
                        <a:lnTo>
                          <a:pt x="1101" y="1859"/>
                        </a:lnTo>
                        <a:lnTo>
                          <a:pt x="1119" y="1875"/>
                        </a:lnTo>
                        <a:lnTo>
                          <a:pt x="1138" y="1890"/>
                        </a:lnTo>
                        <a:lnTo>
                          <a:pt x="1155" y="1902"/>
                        </a:lnTo>
                        <a:lnTo>
                          <a:pt x="1172" y="1912"/>
                        </a:lnTo>
                        <a:lnTo>
                          <a:pt x="1188" y="1920"/>
                        </a:lnTo>
                        <a:lnTo>
                          <a:pt x="1195" y="1922"/>
                        </a:lnTo>
                        <a:lnTo>
                          <a:pt x="1203" y="1923"/>
                        </a:lnTo>
                        <a:lnTo>
                          <a:pt x="1218" y="1924"/>
                        </a:lnTo>
                        <a:lnTo>
                          <a:pt x="1232" y="1923"/>
                        </a:lnTo>
                        <a:lnTo>
                          <a:pt x="1246" y="1921"/>
                        </a:lnTo>
                        <a:lnTo>
                          <a:pt x="1259" y="1917"/>
                        </a:lnTo>
                        <a:lnTo>
                          <a:pt x="1272" y="1913"/>
                        </a:lnTo>
                        <a:lnTo>
                          <a:pt x="1284" y="1906"/>
                        </a:lnTo>
                        <a:lnTo>
                          <a:pt x="1297" y="1899"/>
                        </a:lnTo>
                        <a:lnTo>
                          <a:pt x="1309" y="1890"/>
                        </a:lnTo>
                        <a:lnTo>
                          <a:pt x="1321" y="1880"/>
                        </a:lnTo>
                        <a:lnTo>
                          <a:pt x="1332" y="1869"/>
                        </a:lnTo>
                        <a:lnTo>
                          <a:pt x="1342" y="1857"/>
                        </a:lnTo>
                        <a:lnTo>
                          <a:pt x="1353" y="1843"/>
                        </a:lnTo>
                        <a:lnTo>
                          <a:pt x="1363" y="1829"/>
                        </a:lnTo>
                        <a:lnTo>
                          <a:pt x="1374" y="1813"/>
                        </a:lnTo>
                        <a:lnTo>
                          <a:pt x="1385" y="1797"/>
                        </a:lnTo>
                        <a:lnTo>
                          <a:pt x="1395" y="1780"/>
                        </a:lnTo>
                        <a:lnTo>
                          <a:pt x="1405" y="1761"/>
                        </a:lnTo>
                        <a:lnTo>
                          <a:pt x="1416" y="1742"/>
                        </a:lnTo>
                        <a:lnTo>
                          <a:pt x="1426" y="1720"/>
                        </a:lnTo>
                        <a:lnTo>
                          <a:pt x="1436" y="1698"/>
                        </a:lnTo>
                        <a:lnTo>
                          <a:pt x="1445" y="1675"/>
                        </a:lnTo>
                        <a:lnTo>
                          <a:pt x="1455" y="1651"/>
                        </a:lnTo>
                        <a:lnTo>
                          <a:pt x="1465" y="1625"/>
                        </a:lnTo>
                        <a:lnTo>
                          <a:pt x="1474" y="1599"/>
                        </a:lnTo>
                        <a:lnTo>
                          <a:pt x="1483" y="1571"/>
                        </a:lnTo>
                        <a:lnTo>
                          <a:pt x="1492" y="1543"/>
                        </a:lnTo>
                        <a:lnTo>
                          <a:pt x="1500" y="1512"/>
                        </a:lnTo>
                        <a:lnTo>
                          <a:pt x="1509" y="1481"/>
                        </a:lnTo>
                        <a:lnTo>
                          <a:pt x="1517" y="1450"/>
                        </a:lnTo>
                        <a:lnTo>
                          <a:pt x="1525" y="1417"/>
                        </a:lnTo>
                        <a:lnTo>
                          <a:pt x="1532" y="1382"/>
                        </a:lnTo>
                        <a:lnTo>
                          <a:pt x="1540" y="1346"/>
                        </a:lnTo>
                        <a:lnTo>
                          <a:pt x="1547" y="1309"/>
                        </a:lnTo>
                        <a:lnTo>
                          <a:pt x="1555" y="1268"/>
                        </a:lnTo>
                        <a:lnTo>
                          <a:pt x="1562" y="1225"/>
                        </a:lnTo>
                        <a:lnTo>
                          <a:pt x="1569" y="1181"/>
                        </a:lnTo>
                        <a:lnTo>
                          <a:pt x="1575" y="1133"/>
                        </a:lnTo>
                        <a:lnTo>
                          <a:pt x="1582" y="1087"/>
                        </a:lnTo>
                        <a:lnTo>
                          <a:pt x="1594" y="989"/>
                        </a:lnTo>
                        <a:lnTo>
                          <a:pt x="1606" y="890"/>
                        </a:lnTo>
                        <a:lnTo>
                          <a:pt x="1611" y="842"/>
                        </a:lnTo>
                        <a:lnTo>
                          <a:pt x="1617" y="796"/>
                        </a:lnTo>
                        <a:lnTo>
                          <a:pt x="1623" y="749"/>
                        </a:lnTo>
                        <a:lnTo>
                          <a:pt x="1628" y="706"/>
                        </a:lnTo>
                        <a:lnTo>
                          <a:pt x="1632" y="664"/>
                        </a:lnTo>
                        <a:lnTo>
                          <a:pt x="1637" y="625"/>
                        </a:lnTo>
                        <a:lnTo>
                          <a:pt x="1644" y="550"/>
                        </a:lnTo>
                        <a:lnTo>
                          <a:pt x="1650" y="480"/>
                        </a:lnTo>
                        <a:lnTo>
                          <a:pt x="1655" y="413"/>
                        </a:lnTo>
                        <a:lnTo>
                          <a:pt x="1658" y="379"/>
                        </a:lnTo>
                        <a:lnTo>
                          <a:pt x="1660" y="348"/>
                        </a:lnTo>
                        <a:lnTo>
                          <a:pt x="1662" y="318"/>
                        </a:lnTo>
                        <a:lnTo>
                          <a:pt x="1665" y="289"/>
                        </a:lnTo>
                        <a:lnTo>
                          <a:pt x="1667" y="261"/>
                        </a:lnTo>
                        <a:lnTo>
                          <a:pt x="1670" y="235"/>
                        </a:lnTo>
                        <a:lnTo>
                          <a:pt x="1673" y="210"/>
                        </a:lnTo>
                        <a:lnTo>
                          <a:pt x="1676" y="185"/>
                        </a:lnTo>
                        <a:lnTo>
                          <a:pt x="1680" y="163"/>
                        </a:lnTo>
                        <a:lnTo>
                          <a:pt x="1684" y="144"/>
                        </a:lnTo>
                        <a:lnTo>
                          <a:pt x="1689" y="126"/>
                        </a:lnTo>
                        <a:lnTo>
                          <a:pt x="1694" y="109"/>
                        </a:lnTo>
                        <a:lnTo>
                          <a:pt x="1700" y="94"/>
                        </a:lnTo>
                        <a:lnTo>
                          <a:pt x="1707" y="81"/>
                        </a:lnTo>
                        <a:lnTo>
                          <a:pt x="1714" y="69"/>
                        </a:lnTo>
                        <a:lnTo>
                          <a:pt x="1721" y="59"/>
                        </a:lnTo>
                        <a:lnTo>
                          <a:pt x="1728" y="50"/>
                        </a:lnTo>
                        <a:lnTo>
                          <a:pt x="1735" y="42"/>
                        </a:lnTo>
                        <a:lnTo>
                          <a:pt x="1749" y="29"/>
                        </a:lnTo>
                        <a:lnTo>
                          <a:pt x="1762" y="18"/>
                        </a:lnTo>
                        <a:lnTo>
                          <a:pt x="1772" y="9"/>
                        </a:lnTo>
                        <a:lnTo>
                          <a:pt x="1781" y="0"/>
                        </a:lnTo>
                      </a:path>
                    </a:pathLst>
                  </a:custGeom>
                  <a:noFill/>
                  <a:ln w="38100" cap="rnd" cmpd="sng">
                    <a:solidFill>
                      <a:schemeClr val="tx2"/>
                    </a:solidFill>
                    <a:prstDash val="solid"/>
                    <a:round/>
                    <a:headEnd type="none" w="sm" len="sm"/>
                    <a:tailEnd type="none" w="sm" len="sm"/>
                  </a:ln>
                  <a:effectLst/>
                </p:spPr>
                <p:txBody>
                  <a:bodyPr/>
                  <a:lstStyle/>
                  <a:p>
                    <a:endParaRPr lang="zh-CN" altLang="en-US"/>
                  </a:p>
                </p:txBody>
              </p:sp>
              <p:sp>
                <p:nvSpPr>
                  <p:cNvPr id="70827" name="Freeform 171"/>
                  <p:cNvSpPr>
                    <a:spLocks/>
                  </p:cNvSpPr>
                  <p:nvPr/>
                </p:nvSpPr>
                <p:spPr bwMode="auto">
                  <a:xfrm>
                    <a:off x="3372" y="426"/>
                    <a:ext cx="1782" cy="1927"/>
                  </a:xfrm>
                  <a:custGeom>
                    <a:avLst/>
                    <a:gdLst/>
                    <a:ahLst/>
                    <a:cxnLst>
                      <a:cxn ang="0">
                        <a:pos x="1712" y="1899"/>
                      </a:cxn>
                      <a:cxn ang="0">
                        <a:pos x="1637" y="1875"/>
                      </a:cxn>
                      <a:cxn ang="0">
                        <a:pos x="1572" y="1851"/>
                      </a:cxn>
                      <a:cxn ang="0">
                        <a:pos x="1500" y="1829"/>
                      </a:cxn>
                      <a:cxn ang="0">
                        <a:pos x="1443" y="1827"/>
                      </a:cxn>
                      <a:cxn ang="0">
                        <a:pos x="1395" y="1840"/>
                      </a:cxn>
                      <a:cxn ang="0">
                        <a:pos x="1306" y="1884"/>
                      </a:cxn>
                      <a:cxn ang="0">
                        <a:pos x="1229" y="1916"/>
                      </a:cxn>
                      <a:cxn ang="0">
                        <a:pos x="1173" y="1926"/>
                      </a:cxn>
                      <a:cxn ang="0">
                        <a:pos x="1118" y="1910"/>
                      </a:cxn>
                      <a:cxn ang="0">
                        <a:pos x="1064" y="1871"/>
                      </a:cxn>
                      <a:cxn ang="0">
                        <a:pos x="993" y="1804"/>
                      </a:cxn>
                      <a:cxn ang="0">
                        <a:pos x="938" y="1760"/>
                      </a:cxn>
                      <a:cxn ang="0">
                        <a:pos x="884" y="1734"/>
                      </a:cxn>
                      <a:cxn ang="0">
                        <a:pos x="857" y="1732"/>
                      </a:cxn>
                      <a:cxn ang="0">
                        <a:pos x="811" y="1749"/>
                      </a:cxn>
                      <a:cxn ang="0">
                        <a:pos x="753" y="1790"/>
                      </a:cxn>
                      <a:cxn ang="0">
                        <a:pos x="679" y="1859"/>
                      </a:cxn>
                      <a:cxn ang="0">
                        <a:pos x="625" y="1902"/>
                      </a:cxn>
                      <a:cxn ang="0">
                        <a:pos x="585" y="1922"/>
                      </a:cxn>
                      <a:cxn ang="0">
                        <a:pos x="548" y="1923"/>
                      </a:cxn>
                      <a:cxn ang="0">
                        <a:pos x="508" y="1913"/>
                      </a:cxn>
                      <a:cxn ang="0">
                        <a:pos x="471" y="1890"/>
                      </a:cxn>
                      <a:cxn ang="0">
                        <a:pos x="438" y="1857"/>
                      </a:cxn>
                      <a:cxn ang="0">
                        <a:pos x="406" y="1813"/>
                      </a:cxn>
                      <a:cxn ang="0">
                        <a:pos x="375" y="1761"/>
                      </a:cxn>
                      <a:cxn ang="0">
                        <a:pos x="344" y="1698"/>
                      </a:cxn>
                      <a:cxn ang="0">
                        <a:pos x="315" y="1625"/>
                      </a:cxn>
                      <a:cxn ang="0">
                        <a:pos x="288" y="1543"/>
                      </a:cxn>
                      <a:cxn ang="0">
                        <a:pos x="263" y="1450"/>
                      </a:cxn>
                      <a:cxn ang="0">
                        <a:pos x="240" y="1346"/>
                      </a:cxn>
                      <a:cxn ang="0">
                        <a:pos x="218" y="1225"/>
                      </a:cxn>
                      <a:cxn ang="0">
                        <a:pos x="198" y="1087"/>
                      </a:cxn>
                      <a:cxn ang="0">
                        <a:pos x="169" y="842"/>
                      </a:cxn>
                      <a:cxn ang="0">
                        <a:pos x="152" y="706"/>
                      </a:cxn>
                      <a:cxn ang="0">
                        <a:pos x="136" y="550"/>
                      </a:cxn>
                      <a:cxn ang="0">
                        <a:pos x="122" y="379"/>
                      </a:cxn>
                      <a:cxn ang="0">
                        <a:pos x="115" y="289"/>
                      </a:cxn>
                      <a:cxn ang="0">
                        <a:pos x="107" y="210"/>
                      </a:cxn>
                      <a:cxn ang="0">
                        <a:pos x="96" y="144"/>
                      </a:cxn>
                      <a:cxn ang="0">
                        <a:pos x="80" y="94"/>
                      </a:cxn>
                      <a:cxn ang="0">
                        <a:pos x="59" y="59"/>
                      </a:cxn>
                      <a:cxn ang="0">
                        <a:pos x="31" y="29"/>
                      </a:cxn>
                      <a:cxn ang="0">
                        <a:pos x="0" y="0"/>
                      </a:cxn>
                    </a:cxnLst>
                    <a:rect l="0" t="0" r="r" b="b"/>
                    <a:pathLst>
                      <a:path w="1782" h="1927">
                        <a:moveTo>
                          <a:pt x="1781" y="1923"/>
                        </a:moveTo>
                        <a:lnTo>
                          <a:pt x="1747" y="1911"/>
                        </a:lnTo>
                        <a:lnTo>
                          <a:pt x="1712" y="1899"/>
                        </a:lnTo>
                        <a:lnTo>
                          <a:pt x="1676" y="1887"/>
                        </a:lnTo>
                        <a:lnTo>
                          <a:pt x="1656" y="1881"/>
                        </a:lnTo>
                        <a:lnTo>
                          <a:pt x="1637" y="1875"/>
                        </a:lnTo>
                        <a:lnTo>
                          <a:pt x="1615" y="1868"/>
                        </a:lnTo>
                        <a:lnTo>
                          <a:pt x="1594" y="1860"/>
                        </a:lnTo>
                        <a:lnTo>
                          <a:pt x="1572" y="1851"/>
                        </a:lnTo>
                        <a:lnTo>
                          <a:pt x="1549" y="1842"/>
                        </a:lnTo>
                        <a:lnTo>
                          <a:pt x="1525" y="1834"/>
                        </a:lnTo>
                        <a:lnTo>
                          <a:pt x="1500" y="1829"/>
                        </a:lnTo>
                        <a:lnTo>
                          <a:pt x="1473" y="1826"/>
                        </a:lnTo>
                        <a:lnTo>
                          <a:pt x="1459" y="1826"/>
                        </a:lnTo>
                        <a:lnTo>
                          <a:pt x="1443" y="1827"/>
                        </a:lnTo>
                        <a:lnTo>
                          <a:pt x="1428" y="1830"/>
                        </a:lnTo>
                        <a:lnTo>
                          <a:pt x="1412" y="1834"/>
                        </a:lnTo>
                        <a:lnTo>
                          <a:pt x="1395" y="1840"/>
                        </a:lnTo>
                        <a:lnTo>
                          <a:pt x="1378" y="1848"/>
                        </a:lnTo>
                        <a:lnTo>
                          <a:pt x="1342" y="1865"/>
                        </a:lnTo>
                        <a:lnTo>
                          <a:pt x="1306" y="1884"/>
                        </a:lnTo>
                        <a:lnTo>
                          <a:pt x="1267" y="1902"/>
                        </a:lnTo>
                        <a:lnTo>
                          <a:pt x="1248" y="1909"/>
                        </a:lnTo>
                        <a:lnTo>
                          <a:pt x="1229" y="1916"/>
                        </a:lnTo>
                        <a:lnTo>
                          <a:pt x="1210" y="1921"/>
                        </a:lnTo>
                        <a:lnTo>
                          <a:pt x="1192" y="1924"/>
                        </a:lnTo>
                        <a:lnTo>
                          <a:pt x="1173" y="1926"/>
                        </a:lnTo>
                        <a:lnTo>
                          <a:pt x="1155" y="1923"/>
                        </a:lnTo>
                        <a:lnTo>
                          <a:pt x="1137" y="1918"/>
                        </a:lnTo>
                        <a:lnTo>
                          <a:pt x="1118" y="1910"/>
                        </a:lnTo>
                        <a:lnTo>
                          <a:pt x="1100" y="1899"/>
                        </a:lnTo>
                        <a:lnTo>
                          <a:pt x="1082" y="1886"/>
                        </a:lnTo>
                        <a:lnTo>
                          <a:pt x="1064" y="1871"/>
                        </a:lnTo>
                        <a:lnTo>
                          <a:pt x="1046" y="1855"/>
                        </a:lnTo>
                        <a:lnTo>
                          <a:pt x="1011" y="1821"/>
                        </a:lnTo>
                        <a:lnTo>
                          <a:pt x="993" y="1804"/>
                        </a:lnTo>
                        <a:lnTo>
                          <a:pt x="975" y="1788"/>
                        </a:lnTo>
                        <a:lnTo>
                          <a:pt x="956" y="1773"/>
                        </a:lnTo>
                        <a:lnTo>
                          <a:pt x="938" y="1760"/>
                        </a:lnTo>
                        <a:lnTo>
                          <a:pt x="920" y="1748"/>
                        </a:lnTo>
                        <a:lnTo>
                          <a:pt x="902" y="1740"/>
                        </a:lnTo>
                        <a:lnTo>
                          <a:pt x="884" y="1734"/>
                        </a:lnTo>
                        <a:lnTo>
                          <a:pt x="875" y="1732"/>
                        </a:lnTo>
                        <a:lnTo>
                          <a:pt x="866" y="1731"/>
                        </a:lnTo>
                        <a:lnTo>
                          <a:pt x="857" y="1732"/>
                        </a:lnTo>
                        <a:lnTo>
                          <a:pt x="848" y="1734"/>
                        </a:lnTo>
                        <a:lnTo>
                          <a:pt x="829" y="1740"/>
                        </a:lnTo>
                        <a:lnTo>
                          <a:pt x="811" y="1749"/>
                        </a:lnTo>
                        <a:lnTo>
                          <a:pt x="791" y="1761"/>
                        </a:lnTo>
                        <a:lnTo>
                          <a:pt x="772" y="1775"/>
                        </a:lnTo>
                        <a:lnTo>
                          <a:pt x="753" y="1790"/>
                        </a:lnTo>
                        <a:lnTo>
                          <a:pt x="735" y="1807"/>
                        </a:lnTo>
                        <a:lnTo>
                          <a:pt x="716" y="1824"/>
                        </a:lnTo>
                        <a:lnTo>
                          <a:pt x="679" y="1859"/>
                        </a:lnTo>
                        <a:lnTo>
                          <a:pt x="661" y="1875"/>
                        </a:lnTo>
                        <a:lnTo>
                          <a:pt x="642" y="1890"/>
                        </a:lnTo>
                        <a:lnTo>
                          <a:pt x="625" y="1902"/>
                        </a:lnTo>
                        <a:lnTo>
                          <a:pt x="608" y="1912"/>
                        </a:lnTo>
                        <a:lnTo>
                          <a:pt x="592" y="1920"/>
                        </a:lnTo>
                        <a:lnTo>
                          <a:pt x="585" y="1922"/>
                        </a:lnTo>
                        <a:lnTo>
                          <a:pt x="577" y="1923"/>
                        </a:lnTo>
                        <a:lnTo>
                          <a:pt x="562" y="1924"/>
                        </a:lnTo>
                        <a:lnTo>
                          <a:pt x="548" y="1923"/>
                        </a:lnTo>
                        <a:lnTo>
                          <a:pt x="534" y="1921"/>
                        </a:lnTo>
                        <a:lnTo>
                          <a:pt x="521" y="1917"/>
                        </a:lnTo>
                        <a:lnTo>
                          <a:pt x="508" y="1913"/>
                        </a:lnTo>
                        <a:lnTo>
                          <a:pt x="496" y="1906"/>
                        </a:lnTo>
                        <a:lnTo>
                          <a:pt x="483" y="1899"/>
                        </a:lnTo>
                        <a:lnTo>
                          <a:pt x="471" y="1890"/>
                        </a:lnTo>
                        <a:lnTo>
                          <a:pt x="459" y="1880"/>
                        </a:lnTo>
                        <a:lnTo>
                          <a:pt x="448" y="1869"/>
                        </a:lnTo>
                        <a:lnTo>
                          <a:pt x="438" y="1857"/>
                        </a:lnTo>
                        <a:lnTo>
                          <a:pt x="427" y="1843"/>
                        </a:lnTo>
                        <a:lnTo>
                          <a:pt x="417" y="1829"/>
                        </a:lnTo>
                        <a:lnTo>
                          <a:pt x="406" y="1813"/>
                        </a:lnTo>
                        <a:lnTo>
                          <a:pt x="395" y="1797"/>
                        </a:lnTo>
                        <a:lnTo>
                          <a:pt x="385" y="1780"/>
                        </a:lnTo>
                        <a:lnTo>
                          <a:pt x="375" y="1761"/>
                        </a:lnTo>
                        <a:lnTo>
                          <a:pt x="364" y="1742"/>
                        </a:lnTo>
                        <a:lnTo>
                          <a:pt x="354" y="1720"/>
                        </a:lnTo>
                        <a:lnTo>
                          <a:pt x="344" y="1698"/>
                        </a:lnTo>
                        <a:lnTo>
                          <a:pt x="335" y="1675"/>
                        </a:lnTo>
                        <a:lnTo>
                          <a:pt x="325" y="1651"/>
                        </a:lnTo>
                        <a:lnTo>
                          <a:pt x="315" y="1625"/>
                        </a:lnTo>
                        <a:lnTo>
                          <a:pt x="306" y="1599"/>
                        </a:lnTo>
                        <a:lnTo>
                          <a:pt x="297" y="1571"/>
                        </a:lnTo>
                        <a:lnTo>
                          <a:pt x="288" y="1543"/>
                        </a:lnTo>
                        <a:lnTo>
                          <a:pt x="280" y="1512"/>
                        </a:lnTo>
                        <a:lnTo>
                          <a:pt x="271" y="1481"/>
                        </a:lnTo>
                        <a:lnTo>
                          <a:pt x="263" y="1450"/>
                        </a:lnTo>
                        <a:lnTo>
                          <a:pt x="255" y="1417"/>
                        </a:lnTo>
                        <a:lnTo>
                          <a:pt x="248" y="1382"/>
                        </a:lnTo>
                        <a:lnTo>
                          <a:pt x="240" y="1346"/>
                        </a:lnTo>
                        <a:lnTo>
                          <a:pt x="233" y="1309"/>
                        </a:lnTo>
                        <a:lnTo>
                          <a:pt x="225" y="1268"/>
                        </a:lnTo>
                        <a:lnTo>
                          <a:pt x="218" y="1225"/>
                        </a:lnTo>
                        <a:lnTo>
                          <a:pt x="211" y="1181"/>
                        </a:lnTo>
                        <a:lnTo>
                          <a:pt x="205" y="1133"/>
                        </a:lnTo>
                        <a:lnTo>
                          <a:pt x="198" y="1087"/>
                        </a:lnTo>
                        <a:lnTo>
                          <a:pt x="186" y="989"/>
                        </a:lnTo>
                        <a:lnTo>
                          <a:pt x="174" y="890"/>
                        </a:lnTo>
                        <a:lnTo>
                          <a:pt x="169" y="842"/>
                        </a:lnTo>
                        <a:lnTo>
                          <a:pt x="163" y="796"/>
                        </a:lnTo>
                        <a:lnTo>
                          <a:pt x="157" y="749"/>
                        </a:lnTo>
                        <a:lnTo>
                          <a:pt x="152" y="706"/>
                        </a:lnTo>
                        <a:lnTo>
                          <a:pt x="148" y="664"/>
                        </a:lnTo>
                        <a:lnTo>
                          <a:pt x="143" y="625"/>
                        </a:lnTo>
                        <a:lnTo>
                          <a:pt x="136" y="550"/>
                        </a:lnTo>
                        <a:lnTo>
                          <a:pt x="130" y="480"/>
                        </a:lnTo>
                        <a:lnTo>
                          <a:pt x="125" y="413"/>
                        </a:lnTo>
                        <a:lnTo>
                          <a:pt x="122" y="379"/>
                        </a:lnTo>
                        <a:lnTo>
                          <a:pt x="120" y="348"/>
                        </a:lnTo>
                        <a:lnTo>
                          <a:pt x="118" y="318"/>
                        </a:lnTo>
                        <a:lnTo>
                          <a:pt x="115" y="289"/>
                        </a:lnTo>
                        <a:lnTo>
                          <a:pt x="113" y="261"/>
                        </a:lnTo>
                        <a:lnTo>
                          <a:pt x="110" y="235"/>
                        </a:lnTo>
                        <a:lnTo>
                          <a:pt x="107" y="210"/>
                        </a:lnTo>
                        <a:lnTo>
                          <a:pt x="104" y="185"/>
                        </a:lnTo>
                        <a:lnTo>
                          <a:pt x="100" y="163"/>
                        </a:lnTo>
                        <a:lnTo>
                          <a:pt x="96" y="144"/>
                        </a:lnTo>
                        <a:lnTo>
                          <a:pt x="91" y="126"/>
                        </a:lnTo>
                        <a:lnTo>
                          <a:pt x="86" y="109"/>
                        </a:lnTo>
                        <a:lnTo>
                          <a:pt x="80" y="94"/>
                        </a:lnTo>
                        <a:lnTo>
                          <a:pt x="73" y="81"/>
                        </a:lnTo>
                        <a:lnTo>
                          <a:pt x="66" y="69"/>
                        </a:lnTo>
                        <a:lnTo>
                          <a:pt x="59" y="59"/>
                        </a:lnTo>
                        <a:lnTo>
                          <a:pt x="52" y="50"/>
                        </a:lnTo>
                        <a:lnTo>
                          <a:pt x="45" y="42"/>
                        </a:lnTo>
                        <a:lnTo>
                          <a:pt x="31" y="29"/>
                        </a:lnTo>
                        <a:lnTo>
                          <a:pt x="18" y="18"/>
                        </a:lnTo>
                        <a:lnTo>
                          <a:pt x="8" y="9"/>
                        </a:lnTo>
                        <a:lnTo>
                          <a:pt x="0" y="0"/>
                        </a:lnTo>
                      </a:path>
                    </a:pathLst>
                  </a:custGeom>
                  <a:noFill/>
                  <a:ln w="38100" cap="rnd" cmpd="sng">
                    <a:solidFill>
                      <a:schemeClr val="tx2"/>
                    </a:solidFill>
                    <a:prstDash val="solid"/>
                    <a:round/>
                    <a:headEnd type="none" w="sm" len="sm"/>
                    <a:tailEnd type="none" w="sm" len="sm"/>
                  </a:ln>
                  <a:effectLst/>
                </p:spPr>
                <p:txBody>
                  <a:bodyPr/>
                  <a:lstStyle/>
                  <a:p>
                    <a:endParaRPr lang="zh-CN" altLang="en-US"/>
                  </a:p>
                </p:txBody>
              </p:sp>
            </p:grpSp>
          </p:grpSp>
        </p:grpSp>
        <p:graphicFrame>
          <p:nvGraphicFramePr>
            <p:cNvPr id="70828" name="Object 172"/>
            <p:cNvGraphicFramePr>
              <a:graphicFrameLocks noChangeAspect="1"/>
            </p:cNvGraphicFramePr>
            <p:nvPr/>
          </p:nvGraphicFramePr>
          <p:xfrm>
            <a:off x="2342" y="2296"/>
            <a:ext cx="278" cy="334"/>
          </p:xfrm>
          <a:graphic>
            <a:graphicData uri="http://schemas.openxmlformats.org/presentationml/2006/ole">
              <p:oleObj spid="_x0000_s12323" name="公式" r:id="rId4" imgW="9734400" imgH="11369160" progId="Equation.3">
                <p:embed/>
              </p:oleObj>
            </a:graphicData>
          </a:graphic>
        </p:graphicFrame>
        <p:graphicFrame>
          <p:nvGraphicFramePr>
            <p:cNvPr id="70829" name="Object 173"/>
            <p:cNvGraphicFramePr>
              <a:graphicFrameLocks noChangeAspect="1"/>
            </p:cNvGraphicFramePr>
            <p:nvPr/>
          </p:nvGraphicFramePr>
          <p:xfrm>
            <a:off x="2819" y="2296"/>
            <a:ext cx="278" cy="334"/>
          </p:xfrm>
          <a:graphic>
            <a:graphicData uri="http://schemas.openxmlformats.org/presentationml/2006/ole">
              <p:oleObj spid="_x0000_s12324" name="公式" r:id="rId5" imgW="9734400" imgH="11369160" progId="Equation.3">
                <p:embed/>
              </p:oleObj>
            </a:graphicData>
          </a:graphic>
        </p:graphicFrame>
        <p:graphicFrame>
          <p:nvGraphicFramePr>
            <p:cNvPr id="70830" name="Object 174"/>
            <p:cNvGraphicFramePr>
              <a:graphicFrameLocks noChangeAspect="1"/>
            </p:cNvGraphicFramePr>
            <p:nvPr/>
          </p:nvGraphicFramePr>
          <p:xfrm>
            <a:off x="4651" y="2296"/>
            <a:ext cx="197" cy="334"/>
          </p:xfrm>
          <a:graphic>
            <a:graphicData uri="http://schemas.openxmlformats.org/presentationml/2006/ole">
              <p:oleObj spid="_x0000_s12325" name="公式" r:id="rId6" imgW="6891480" imgH="11369160" progId="Equation.3">
                <p:embed/>
              </p:oleObj>
            </a:graphicData>
          </a:graphic>
        </p:graphicFrame>
        <p:graphicFrame>
          <p:nvGraphicFramePr>
            <p:cNvPr id="70831" name="Object 175"/>
            <p:cNvGraphicFramePr>
              <a:graphicFrameLocks noChangeAspect="1"/>
            </p:cNvGraphicFramePr>
            <p:nvPr/>
          </p:nvGraphicFramePr>
          <p:xfrm>
            <a:off x="4183" y="2296"/>
            <a:ext cx="185" cy="334"/>
          </p:xfrm>
          <a:graphic>
            <a:graphicData uri="http://schemas.openxmlformats.org/presentationml/2006/ole">
              <p:oleObj spid="_x0000_s12326" name="公式" r:id="rId7" imgW="6485400" imgH="11369160" progId="Equation.3">
                <p:embed/>
              </p:oleObj>
            </a:graphicData>
          </a:graphic>
        </p:graphicFrame>
        <p:graphicFrame>
          <p:nvGraphicFramePr>
            <p:cNvPr id="70832" name="Object 176"/>
            <p:cNvGraphicFramePr>
              <a:graphicFrameLocks noChangeAspect="1"/>
            </p:cNvGraphicFramePr>
            <p:nvPr/>
          </p:nvGraphicFramePr>
          <p:xfrm>
            <a:off x="3564" y="2273"/>
            <a:ext cx="116" cy="167"/>
          </p:xfrm>
          <a:graphic>
            <a:graphicData uri="http://schemas.openxmlformats.org/presentationml/2006/ole">
              <p:oleObj spid="_x0000_s12327" name="Equation" r:id="rId8" imgW="4048560" imgH="5678280" progId="Equation.3">
                <p:embed/>
              </p:oleObj>
            </a:graphicData>
          </a:graphic>
        </p:graphicFrame>
        <p:graphicFrame>
          <p:nvGraphicFramePr>
            <p:cNvPr id="70833" name="Object 177"/>
            <p:cNvGraphicFramePr>
              <a:graphicFrameLocks noChangeAspect="1"/>
            </p:cNvGraphicFramePr>
            <p:nvPr/>
          </p:nvGraphicFramePr>
          <p:xfrm>
            <a:off x="4974" y="2297"/>
            <a:ext cx="364" cy="212"/>
          </p:xfrm>
          <a:graphic>
            <a:graphicData uri="http://schemas.openxmlformats.org/presentationml/2006/ole">
              <p:oleObj spid="_x0000_s12328" name="公式" r:id="rId9" imgW="9328320" imgH="5271840" progId="Equation.3">
                <p:embed/>
              </p:oleObj>
            </a:graphicData>
          </a:graphic>
        </p:graphicFrame>
        <p:graphicFrame>
          <p:nvGraphicFramePr>
            <p:cNvPr id="70834" name="Object 178"/>
            <p:cNvGraphicFramePr>
              <a:graphicFrameLocks noChangeAspect="1"/>
            </p:cNvGraphicFramePr>
            <p:nvPr/>
          </p:nvGraphicFramePr>
          <p:xfrm>
            <a:off x="3154" y="2276"/>
            <a:ext cx="275" cy="317"/>
          </p:xfrm>
          <a:graphic>
            <a:graphicData uri="http://schemas.openxmlformats.org/presentationml/2006/ole">
              <p:oleObj spid="_x0000_s12329" name="公式" r:id="rId10" imgW="7703640" imgH="11369160" progId="Equation.3">
                <p:embed/>
              </p:oleObj>
            </a:graphicData>
          </a:graphic>
        </p:graphicFrame>
      </p:grpSp>
      <p:sp>
        <p:nvSpPr>
          <p:cNvPr id="36" name="Text Box 62"/>
          <p:cNvSpPr txBox="1">
            <a:spLocks noChangeArrowheads="1"/>
          </p:cNvSpPr>
          <p:nvPr/>
        </p:nvSpPr>
        <p:spPr bwMode="auto">
          <a:xfrm>
            <a:off x="1214414" y="142852"/>
            <a:ext cx="4500594" cy="646331"/>
          </a:xfrm>
          <a:prstGeom prst="rect">
            <a:avLst/>
          </a:prstGeom>
          <a:noFill/>
          <a:ln w="9525">
            <a:noFill/>
            <a:miter lim="800000"/>
            <a:headEnd/>
            <a:tailEnd/>
          </a:ln>
          <a:effectLst/>
        </p:spPr>
        <p:txBody>
          <a:bodyPr wrap="square">
            <a:spAutoFit/>
          </a:bodyPr>
          <a:lstStyle/>
          <a:p>
            <a:pPr>
              <a:spcBef>
                <a:spcPct val="50000"/>
              </a:spcBef>
            </a:pPr>
            <a:r>
              <a:rPr lang="zh-CN" altLang="en-US" sz="3600" b="1" dirty="0" smtClean="0">
                <a:solidFill>
                  <a:srgbClr val="CC0000"/>
                </a:solidFill>
                <a:latin typeface="宋体" pitchFamily="2" charset="-122"/>
                <a:ea typeface="宋体" pitchFamily="2" charset="-122"/>
              </a:rPr>
              <a:t>光强</a:t>
            </a:r>
            <a:r>
              <a:rPr lang="zh-CN" altLang="en-US" sz="3600" b="1" dirty="0" smtClean="0">
                <a:solidFill>
                  <a:srgbClr val="CC0000"/>
                </a:solidFill>
                <a:latin typeface="宋体" pitchFamily="2" charset="-122"/>
                <a:ea typeface="宋体" pitchFamily="2" charset="-122"/>
              </a:rPr>
              <a:t>分布（不均匀）</a:t>
            </a:r>
            <a:endParaRPr lang="zh-CN" altLang="en-US" sz="3600" b="1" dirty="0">
              <a:solidFill>
                <a:srgbClr val="CC0000"/>
              </a:solidFill>
              <a:latin typeface="宋体" pitchFamily="2" charset="-122"/>
              <a:ea typeface="宋体"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71"/>
                                        </p:tgtEl>
                                        <p:attrNameLst>
                                          <p:attrName>style.visibility</p:attrName>
                                        </p:attrNameLst>
                                      </p:cBhvr>
                                      <p:to>
                                        <p:strVal val="visible"/>
                                      </p:to>
                                    </p:set>
                                    <p:anim calcmode="lin" valueType="num">
                                      <p:cBhvr additive="base">
                                        <p:cTn id="7" dur="500" fill="hold"/>
                                        <p:tgtEl>
                                          <p:spTgt spid="70671"/>
                                        </p:tgtEl>
                                        <p:attrNameLst>
                                          <p:attrName>ppt_x</p:attrName>
                                        </p:attrNameLst>
                                      </p:cBhvr>
                                      <p:tavLst>
                                        <p:tav tm="0">
                                          <p:val>
                                            <p:strVal val="1+#ppt_w/2"/>
                                          </p:val>
                                        </p:tav>
                                        <p:tav tm="100000">
                                          <p:val>
                                            <p:strVal val="#ppt_x"/>
                                          </p:val>
                                        </p:tav>
                                      </p:tavLst>
                                    </p:anim>
                                    <p:anim calcmode="lin" valueType="num">
                                      <p:cBhvr additive="base">
                                        <p:cTn id="8" dur="500" fill="hold"/>
                                        <p:tgtEl>
                                          <p:spTgt spid="706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out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71562" y="1587"/>
            <a:ext cx="4154488" cy="782638"/>
            <a:chOff x="-35" y="48"/>
            <a:chExt cx="2617" cy="493"/>
          </a:xfrm>
        </p:grpSpPr>
        <p:sp>
          <p:nvSpPr>
            <p:cNvPr id="111619" name="Rectangle 3"/>
            <p:cNvSpPr>
              <a:spLocks noChangeArrowheads="1"/>
            </p:cNvSpPr>
            <p:nvPr/>
          </p:nvSpPr>
          <p:spPr bwMode="auto">
            <a:xfrm>
              <a:off x="-35" y="137"/>
              <a:ext cx="983" cy="404"/>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3600" dirty="0">
                  <a:solidFill>
                    <a:srgbClr val="FF0033"/>
                  </a:solidFill>
                  <a:latin typeface="黑体" pitchFamily="49" charset="-122"/>
                  <a:ea typeface="黑体" pitchFamily="49" charset="-122"/>
                </a:rPr>
                <a:t>讨论：</a:t>
              </a:r>
              <a:endParaRPr lang="zh-CN" altLang="en-US" sz="2800" dirty="0">
                <a:latin typeface="黑体" pitchFamily="49" charset="-122"/>
                <a:ea typeface="黑体" pitchFamily="49" charset="-122"/>
              </a:endParaRPr>
            </a:p>
          </p:txBody>
        </p:sp>
        <p:sp>
          <p:nvSpPr>
            <p:cNvPr id="111620" name="Rectangle 4"/>
            <p:cNvSpPr>
              <a:spLocks noChangeArrowheads="1"/>
            </p:cNvSpPr>
            <p:nvPr/>
          </p:nvSpPr>
          <p:spPr bwMode="auto">
            <a:xfrm>
              <a:off x="662" y="48"/>
              <a:ext cx="1920" cy="404"/>
            </a:xfrm>
            <a:prstGeom prst="rect">
              <a:avLst/>
            </a:prstGeom>
            <a:noFill/>
            <a:ln w="9525">
              <a:noFill/>
              <a:miter lim="800000"/>
              <a:headEnd/>
              <a:tailEnd/>
            </a:ln>
            <a:effectLst/>
          </p:spPr>
          <p:txBody>
            <a:bodyPr lIns="92075" tIns="46038" rIns="92075" bIns="46038">
              <a:spAutoFit/>
            </a:bodyPr>
            <a:lstStyle/>
            <a:p>
              <a:pPr eaLnBrk="0" hangingPunct="0"/>
              <a:r>
                <a:rPr lang="en-US" altLang="zh-CN" sz="3600">
                  <a:latin typeface="Bookman Old Style" pitchFamily="18" charset="0"/>
                </a:rPr>
                <a:t>  </a:t>
              </a:r>
              <a:endParaRPr lang="en-US" altLang="zh-CN" sz="2800" b="1">
                <a:ea typeface="华文仿宋" pitchFamily="2" charset="-122"/>
              </a:endParaRPr>
            </a:p>
          </p:txBody>
        </p:sp>
      </p:grpSp>
      <p:sp>
        <p:nvSpPr>
          <p:cNvPr id="111621" name="Text Box 5"/>
          <p:cNvSpPr txBox="1">
            <a:spLocks noChangeArrowheads="1"/>
          </p:cNvSpPr>
          <p:nvPr/>
        </p:nvSpPr>
        <p:spPr bwMode="auto">
          <a:xfrm>
            <a:off x="304800" y="928688"/>
            <a:ext cx="8515350" cy="519112"/>
          </a:xfrm>
          <a:prstGeom prst="rect">
            <a:avLst/>
          </a:prstGeom>
          <a:noFill/>
          <a:ln w="9525">
            <a:noFill/>
            <a:miter lim="800000"/>
            <a:headEnd/>
            <a:tailEnd/>
          </a:ln>
          <a:effectLst/>
        </p:spPr>
        <p:txBody>
          <a:bodyPr>
            <a:spAutoFit/>
          </a:bodyPr>
          <a:lstStyle/>
          <a:p>
            <a:pPr eaLnBrk="0" hangingPunct="0"/>
            <a:r>
              <a:rPr lang="zh-CN" altLang="en-US" sz="2800" b="1" dirty="0">
                <a:solidFill>
                  <a:srgbClr val="0000FF"/>
                </a:solidFill>
                <a:latin typeface="宋体" pitchFamily="2" charset="-122"/>
                <a:ea typeface="宋体" pitchFamily="2" charset="-122"/>
              </a:rPr>
              <a:t>问题：</a:t>
            </a:r>
            <a:r>
              <a:rPr lang="zh-CN" altLang="en-US" sz="2800" b="1" dirty="0">
                <a:latin typeface="宋体" pitchFamily="2" charset="-122"/>
                <a:ea typeface="宋体" pitchFamily="2" charset="-122"/>
              </a:rPr>
              <a:t>为什么当</a:t>
            </a:r>
            <a:r>
              <a:rPr kumimoji="1" lang="zh-CN" altLang="en-US" sz="2800" i="1" dirty="0">
                <a:latin typeface="宋体" pitchFamily="2" charset="-122"/>
                <a:ea typeface="宋体" pitchFamily="2" charset="-122"/>
                <a:sym typeface="Symbol" pitchFamily="18" charset="2"/>
              </a:rPr>
              <a:t></a:t>
            </a:r>
            <a:r>
              <a:rPr lang="zh-CN" altLang="en-US" sz="2800" b="1" dirty="0">
                <a:latin typeface="宋体" pitchFamily="2" charset="-122"/>
                <a:ea typeface="宋体" pitchFamily="2" charset="-122"/>
              </a:rPr>
              <a:t>增加时，光强的极大值迅速衰减？</a:t>
            </a:r>
          </a:p>
        </p:txBody>
      </p:sp>
      <p:sp>
        <p:nvSpPr>
          <p:cNvPr id="111622" name="Rectangle 6"/>
          <p:cNvSpPr>
            <a:spLocks noChangeArrowheads="1"/>
          </p:cNvSpPr>
          <p:nvPr/>
        </p:nvSpPr>
        <p:spPr bwMode="auto">
          <a:xfrm>
            <a:off x="558800" y="5229225"/>
            <a:ext cx="7442224" cy="954750"/>
          </a:xfrm>
          <a:prstGeom prst="rect">
            <a:avLst/>
          </a:prstGeom>
          <a:noFill/>
          <a:ln w="9525">
            <a:noFill/>
            <a:miter lim="800000"/>
            <a:headEnd/>
            <a:tailEnd/>
          </a:ln>
          <a:effectLst/>
        </p:spPr>
        <p:txBody>
          <a:bodyPr wrap="square" lIns="92075" tIns="46038" rIns="92075" bIns="46038">
            <a:spAutoFit/>
          </a:bodyPr>
          <a:lstStyle/>
          <a:p>
            <a:pPr eaLnBrk="0" hangingPunct="0"/>
            <a:r>
              <a:rPr lang="zh-CN" altLang="en-US" sz="2800" b="1" dirty="0">
                <a:latin typeface="宋体" pitchFamily="2" charset="-122"/>
                <a:ea typeface="宋体" pitchFamily="2" charset="-122"/>
              </a:rPr>
              <a:t>当</a:t>
            </a:r>
            <a:r>
              <a:rPr kumimoji="1" lang="zh-CN" altLang="en-US" sz="2800" i="1" dirty="0">
                <a:latin typeface="宋体" pitchFamily="2" charset="-122"/>
                <a:ea typeface="宋体" pitchFamily="2" charset="-122"/>
                <a:sym typeface="Symbol" pitchFamily="18" charset="2"/>
              </a:rPr>
              <a:t></a:t>
            </a:r>
            <a:r>
              <a:rPr lang="zh-CN" altLang="en-US" sz="2800" b="1" dirty="0">
                <a:latin typeface="宋体" pitchFamily="2" charset="-122"/>
                <a:ea typeface="宋体" pitchFamily="2" charset="-122"/>
              </a:rPr>
              <a:t>角增加时，半波带数增加，未被抵消的半波带</a:t>
            </a:r>
            <a:r>
              <a:rPr lang="zh-CN" altLang="en-US" sz="2800" b="1" dirty="0" smtClean="0">
                <a:latin typeface="宋体" pitchFamily="2" charset="-122"/>
                <a:ea typeface="宋体" pitchFamily="2" charset="-122"/>
              </a:rPr>
              <a:t>面积减少</a:t>
            </a:r>
            <a:r>
              <a:rPr lang="zh-CN" altLang="en-US" sz="2800" b="1" dirty="0">
                <a:latin typeface="宋体" pitchFamily="2" charset="-122"/>
                <a:ea typeface="宋体" pitchFamily="2" charset="-122"/>
              </a:rPr>
              <a:t>，所以光强变小；</a:t>
            </a:r>
          </a:p>
        </p:txBody>
      </p:sp>
      <p:sp>
        <p:nvSpPr>
          <p:cNvPr id="111624" name="Line 8"/>
          <p:cNvSpPr>
            <a:spLocks noChangeShapeType="1"/>
          </p:cNvSpPr>
          <p:nvPr/>
        </p:nvSpPr>
        <p:spPr bwMode="auto">
          <a:xfrm>
            <a:off x="1524000" y="3074988"/>
            <a:ext cx="0" cy="985837"/>
          </a:xfrm>
          <a:prstGeom prst="line">
            <a:avLst/>
          </a:prstGeom>
          <a:noFill/>
          <a:ln w="6350" cap="rnd">
            <a:solidFill>
              <a:schemeClr val="tx1"/>
            </a:solidFill>
            <a:prstDash val="sysDot"/>
            <a:round/>
            <a:headEnd/>
            <a:tailEnd/>
          </a:ln>
          <a:effectLst/>
        </p:spPr>
        <p:txBody>
          <a:bodyPr wrap="none" anchor="ctr"/>
          <a:lstStyle/>
          <a:p>
            <a:endParaRPr lang="zh-CN" altLang="en-US"/>
          </a:p>
        </p:txBody>
      </p:sp>
      <p:sp>
        <p:nvSpPr>
          <p:cNvPr id="111626" name="Line 10"/>
          <p:cNvSpPr>
            <a:spLocks noChangeShapeType="1"/>
          </p:cNvSpPr>
          <p:nvPr/>
        </p:nvSpPr>
        <p:spPr bwMode="auto">
          <a:xfrm>
            <a:off x="685800" y="3024188"/>
            <a:ext cx="838200"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27" name="Line 11"/>
          <p:cNvSpPr>
            <a:spLocks noChangeShapeType="1"/>
          </p:cNvSpPr>
          <p:nvPr/>
        </p:nvSpPr>
        <p:spPr bwMode="auto">
          <a:xfrm>
            <a:off x="685800" y="3386138"/>
            <a:ext cx="838200"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28" name="Line 12"/>
          <p:cNvSpPr>
            <a:spLocks noChangeShapeType="1"/>
          </p:cNvSpPr>
          <p:nvPr/>
        </p:nvSpPr>
        <p:spPr bwMode="auto">
          <a:xfrm>
            <a:off x="685800" y="3749675"/>
            <a:ext cx="838200"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29" name="Line 13"/>
          <p:cNvSpPr>
            <a:spLocks noChangeShapeType="1"/>
          </p:cNvSpPr>
          <p:nvPr/>
        </p:nvSpPr>
        <p:spPr bwMode="auto">
          <a:xfrm flipV="1">
            <a:off x="1600200" y="3594100"/>
            <a:ext cx="1295400" cy="51752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30" name="Line 14"/>
          <p:cNvSpPr>
            <a:spLocks noChangeShapeType="1"/>
          </p:cNvSpPr>
          <p:nvPr/>
        </p:nvSpPr>
        <p:spPr bwMode="auto">
          <a:xfrm>
            <a:off x="1524000" y="3024188"/>
            <a:ext cx="384175" cy="981075"/>
          </a:xfrm>
          <a:prstGeom prst="line">
            <a:avLst/>
          </a:prstGeom>
          <a:noFill/>
          <a:ln w="9525">
            <a:solidFill>
              <a:schemeClr val="tx1"/>
            </a:solidFill>
            <a:round/>
            <a:headEnd/>
            <a:tailEnd/>
          </a:ln>
          <a:effectLst/>
        </p:spPr>
        <p:txBody>
          <a:bodyPr wrap="none" anchor="ctr"/>
          <a:lstStyle/>
          <a:p>
            <a:endParaRPr lang="zh-CN" altLang="en-US"/>
          </a:p>
        </p:txBody>
      </p:sp>
      <p:sp>
        <p:nvSpPr>
          <p:cNvPr id="111631" name="Text Box 15"/>
          <p:cNvSpPr txBox="1">
            <a:spLocks noChangeArrowheads="1"/>
          </p:cNvSpPr>
          <p:nvPr/>
        </p:nvSpPr>
        <p:spPr bwMode="auto">
          <a:xfrm>
            <a:off x="1447800" y="3179763"/>
            <a:ext cx="381000" cy="457200"/>
          </a:xfrm>
          <a:prstGeom prst="rect">
            <a:avLst/>
          </a:prstGeom>
          <a:noFill/>
          <a:ln w="9525">
            <a:noFill/>
            <a:miter lim="800000"/>
            <a:headEnd/>
            <a:tailEnd/>
          </a:ln>
          <a:effectLst/>
        </p:spPr>
        <p:txBody>
          <a:bodyPr>
            <a:spAutoFit/>
          </a:bodyPr>
          <a:lstStyle/>
          <a:p>
            <a:pPr algn="ctr" eaLnBrk="0" hangingPunct="0"/>
            <a:r>
              <a:rPr lang="en-US" altLang="zh-CN" sz="2400">
                <a:latin typeface="Times New Roman" pitchFamily="18" charset="0"/>
                <a:sym typeface="Symbol" pitchFamily="18" charset="2"/>
              </a:rPr>
              <a:t></a:t>
            </a:r>
            <a:endParaRPr lang="en-US" altLang="zh-CN" sz="2800" b="1">
              <a:ea typeface="华文仿宋" pitchFamily="2" charset="-122"/>
            </a:endParaRPr>
          </a:p>
        </p:txBody>
      </p:sp>
      <p:sp>
        <p:nvSpPr>
          <p:cNvPr id="111633" name="Rectangle 17"/>
          <p:cNvSpPr>
            <a:spLocks noChangeArrowheads="1"/>
          </p:cNvSpPr>
          <p:nvPr/>
        </p:nvSpPr>
        <p:spPr bwMode="auto">
          <a:xfrm>
            <a:off x="1447800" y="2452688"/>
            <a:ext cx="76200" cy="5715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1634" name="Rectangle 18"/>
          <p:cNvSpPr>
            <a:spLocks noChangeArrowheads="1"/>
          </p:cNvSpPr>
          <p:nvPr/>
        </p:nvSpPr>
        <p:spPr bwMode="auto">
          <a:xfrm>
            <a:off x="1524000" y="4111625"/>
            <a:ext cx="76200" cy="5715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1635" name="Oval 19"/>
          <p:cNvSpPr>
            <a:spLocks noChangeArrowheads="1"/>
          </p:cNvSpPr>
          <p:nvPr/>
        </p:nvSpPr>
        <p:spPr bwMode="auto">
          <a:xfrm>
            <a:off x="2819400" y="2349500"/>
            <a:ext cx="152400" cy="2592388"/>
          </a:xfrm>
          <a:prstGeom prst="ellipse">
            <a:avLst/>
          </a:prstGeom>
          <a:solidFill>
            <a:srgbClr val="00FFFF">
              <a:alpha val="50000"/>
            </a:srgbClr>
          </a:solidFill>
          <a:ln w="9525">
            <a:solidFill>
              <a:schemeClr val="tx1"/>
            </a:solidFill>
            <a:round/>
            <a:headEnd/>
            <a:tailEnd/>
          </a:ln>
          <a:effectLst/>
        </p:spPr>
        <p:txBody>
          <a:bodyPr wrap="none" anchor="ctr"/>
          <a:lstStyle/>
          <a:p>
            <a:endParaRPr lang="zh-CN" altLang="en-US"/>
          </a:p>
        </p:txBody>
      </p:sp>
      <p:sp>
        <p:nvSpPr>
          <p:cNvPr id="111636" name="Rectangle 20"/>
          <p:cNvSpPr>
            <a:spLocks noChangeArrowheads="1"/>
          </p:cNvSpPr>
          <p:nvPr/>
        </p:nvSpPr>
        <p:spPr bwMode="auto">
          <a:xfrm>
            <a:off x="4267200" y="2505075"/>
            <a:ext cx="76200" cy="2228850"/>
          </a:xfrm>
          <a:prstGeom prst="rect">
            <a:avLst/>
          </a:prstGeom>
          <a:solidFill>
            <a:srgbClr val="003366"/>
          </a:solidFill>
          <a:ln w="9525">
            <a:solidFill>
              <a:schemeClr val="tx1"/>
            </a:solidFill>
            <a:miter lim="800000"/>
            <a:headEnd/>
            <a:tailEnd/>
          </a:ln>
          <a:effectLst/>
        </p:spPr>
        <p:txBody>
          <a:bodyPr wrap="none" anchor="ctr"/>
          <a:lstStyle/>
          <a:p>
            <a:endParaRPr lang="zh-CN" altLang="en-US"/>
          </a:p>
        </p:txBody>
      </p:sp>
      <p:sp>
        <p:nvSpPr>
          <p:cNvPr id="111637" name="Line 21"/>
          <p:cNvSpPr>
            <a:spLocks noChangeShapeType="1"/>
          </p:cNvSpPr>
          <p:nvPr/>
        </p:nvSpPr>
        <p:spPr bwMode="auto">
          <a:xfrm>
            <a:off x="533400" y="3594100"/>
            <a:ext cx="3733800" cy="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11638" name="Line 22"/>
          <p:cNvSpPr>
            <a:spLocks noChangeShapeType="1"/>
          </p:cNvSpPr>
          <p:nvPr/>
        </p:nvSpPr>
        <p:spPr bwMode="auto">
          <a:xfrm>
            <a:off x="685800" y="4111625"/>
            <a:ext cx="838200" cy="0"/>
          </a:xfrm>
          <a:prstGeom prst="line">
            <a:avLst/>
          </a:prstGeom>
          <a:noFill/>
          <a:ln w="28575">
            <a:solidFill>
              <a:srgbClr val="FF0000"/>
            </a:solidFill>
            <a:round/>
            <a:headEnd/>
            <a:tailEnd type="triangle" w="med" len="med"/>
          </a:ln>
          <a:effectLst/>
        </p:spPr>
        <p:txBody>
          <a:bodyPr wrap="none" anchor="ctr"/>
          <a:lstStyle/>
          <a:p>
            <a:endParaRPr lang="zh-CN" altLang="en-US"/>
          </a:p>
        </p:txBody>
      </p:sp>
      <p:grpSp>
        <p:nvGrpSpPr>
          <p:cNvPr id="3" name="Group 23"/>
          <p:cNvGrpSpPr>
            <a:grpSpLocks/>
          </p:cNvGrpSpPr>
          <p:nvPr/>
        </p:nvGrpSpPr>
        <p:grpSpPr bwMode="auto">
          <a:xfrm>
            <a:off x="1524000" y="2505075"/>
            <a:ext cx="2743200" cy="1244600"/>
            <a:chOff x="3648" y="1392"/>
            <a:chExt cx="1728" cy="1152"/>
          </a:xfrm>
        </p:grpSpPr>
        <p:sp>
          <p:nvSpPr>
            <p:cNvPr id="111640" name="Line 24"/>
            <p:cNvSpPr>
              <a:spLocks noChangeShapeType="1"/>
            </p:cNvSpPr>
            <p:nvPr/>
          </p:nvSpPr>
          <p:spPr bwMode="auto">
            <a:xfrm flipV="1">
              <a:off x="4560" y="1920"/>
              <a:ext cx="816" cy="48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41" name="Line 25"/>
            <p:cNvSpPr>
              <a:spLocks noChangeShapeType="1"/>
            </p:cNvSpPr>
            <p:nvPr/>
          </p:nvSpPr>
          <p:spPr bwMode="auto">
            <a:xfrm flipV="1">
              <a:off x="3648" y="2064"/>
              <a:ext cx="816" cy="48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42" name="Line 26"/>
            <p:cNvSpPr>
              <a:spLocks noChangeShapeType="1"/>
            </p:cNvSpPr>
            <p:nvPr/>
          </p:nvSpPr>
          <p:spPr bwMode="auto">
            <a:xfrm flipV="1">
              <a:off x="3648" y="1728"/>
              <a:ext cx="816" cy="48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43" name="Line 27"/>
            <p:cNvSpPr>
              <a:spLocks noChangeShapeType="1"/>
            </p:cNvSpPr>
            <p:nvPr/>
          </p:nvSpPr>
          <p:spPr bwMode="auto">
            <a:xfrm flipV="1">
              <a:off x="3696" y="1392"/>
              <a:ext cx="816" cy="480"/>
            </a:xfrm>
            <a:prstGeom prst="line">
              <a:avLst/>
            </a:prstGeom>
            <a:noFill/>
            <a:ln w="28575">
              <a:solidFill>
                <a:srgbClr val="FF0000"/>
              </a:solidFill>
              <a:round/>
              <a:headEnd/>
              <a:tailEnd type="triangle" w="med" len="med"/>
            </a:ln>
            <a:effectLst/>
          </p:spPr>
          <p:txBody>
            <a:bodyPr wrap="none" anchor="ctr"/>
            <a:lstStyle/>
            <a:p>
              <a:endParaRPr lang="zh-CN" altLang="en-US"/>
            </a:p>
          </p:txBody>
        </p:sp>
      </p:grpSp>
      <p:grpSp>
        <p:nvGrpSpPr>
          <p:cNvPr id="4" name="Group 28"/>
          <p:cNvGrpSpPr>
            <a:grpSpLocks/>
          </p:cNvGrpSpPr>
          <p:nvPr/>
        </p:nvGrpSpPr>
        <p:grpSpPr bwMode="auto">
          <a:xfrm>
            <a:off x="2971800" y="2557463"/>
            <a:ext cx="1295400" cy="673100"/>
            <a:chOff x="4560" y="1440"/>
            <a:chExt cx="816" cy="624"/>
          </a:xfrm>
        </p:grpSpPr>
        <p:sp>
          <p:nvSpPr>
            <p:cNvPr id="111645" name="Line 29"/>
            <p:cNvSpPr>
              <a:spLocks noChangeShapeType="1"/>
            </p:cNvSpPr>
            <p:nvPr/>
          </p:nvSpPr>
          <p:spPr bwMode="auto">
            <a:xfrm flipV="1">
              <a:off x="4560" y="1920"/>
              <a:ext cx="816" cy="14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46" name="Line 30"/>
            <p:cNvSpPr>
              <a:spLocks noChangeShapeType="1"/>
            </p:cNvSpPr>
            <p:nvPr/>
          </p:nvSpPr>
          <p:spPr bwMode="auto">
            <a:xfrm>
              <a:off x="4560" y="1728"/>
              <a:ext cx="816" cy="192"/>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47" name="Line 31"/>
            <p:cNvSpPr>
              <a:spLocks noChangeShapeType="1"/>
            </p:cNvSpPr>
            <p:nvPr/>
          </p:nvSpPr>
          <p:spPr bwMode="auto">
            <a:xfrm>
              <a:off x="4560" y="1440"/>
              <a:ext cx="816" cy="480"/>
            </a:xfrm>
            <a:prstGeom prst="line">
              <a:avLst/>
            </a:prstGeom>
            <a:noFill/>
            <a:ln w="28575">
              <a:solidFill>
                <a:srgbClr val="FF0000"/>
              </a:solidFill>
              <a:round/>
              <a:headEnd/>
              <a:tailEnd type="triangle" w="med" len="med"/>
            </a:ln>
            <a:effectLst/>
          </p:spPr>
          <p:txBody>
            <a:bodyPr wrap="none" anchor="ctr"/>
            <a:lstStyle/>
            <a:p>
              <a:endParaRPr lang="zh-CN" altLang="en-US"/>
            </a:p>
          </p:txBody>
        </p:sp>
      </p:grpSp>
      <p:grpSp>
        <p:nvGrpSpPr>
          <p:cNvPr id="5" name="Group 32"/>
          <p:cNvGrpSpPr>
            <a:grpSpLocks/>
          </p:cNvGrpSpPr>
          <p:nvPr/>
        </p:nvGrpSpPr>
        <p:grpSpPr bwMode="auto">
          <a:xfrm>
            <a:off x="3352800" y="3335338"/>
            <a:ext cx="585788" cy="319087"/>
            <a:chOff x="4643" y="2640"/>
            <a:chExt cx="369" cy="296"/>
          </a:xfrm>
        </p:grpSpPr>
        <p:graphicFrame>
          <p:nvGraphicFramePr>
            <p:cNvPr id="111649" name="Object 33"/>
            <p:cNvGraphicFramePr>
              <a:graphicFrameLocks noChangeAspect="1"/>
            </p:cNvGraphicFramePr>
            <p:nvPr/>
          </p:nvGraphicFramePr>
          <p:xfrm>
            <a:off x="4800" y="2640"/>
            <a:ext cx="212" cy="296"/>
          </p:xfrm>
          <a:graphic>
            <a:graphicData uri="http://schemas.openxmlformats.org/presentationml/2006/ole">
              <p:oleObj spid="_x0000_s13322" name="公式" r:id="rId3" imgW="126725" imgH="177415" progId="Equation.3">
                <p:embed/>
              </p:oleObj>
            </a:graphicData>
          </a:graphic>
        </p:graphicFrame>
        <p:sp>
          <p:nvSpPr>
            <p:cNvPr id="111650" name="Freeform 34"/>
            <p:cNvSpPr>
              <a:spLocks/>
            </p:cNvSpPr>
            <p:nvPr/>
          </p:nvSpPr>
          <p:spPr bwMode="auto">
            <a:xfrm>
              <a:off x="4643" y="2751"/>
              <a:ext cx="47" cy="141"/>
            </a:xfrm>
            <a:custGeom>
              <a:avLst/>
              <a:gdLst/>
              <a:ahLst/>
              <a:cxnLst>
                <a:cxn ang="0">
                  <a:pos x="0" y="0"/>
                </a:cxn>
                <a:cxn ang="0">
                  <a:pos x="47" y="58"/>
                </a:cxn>
                <a:cxn ang="0">
                  <a:pos x="36" y="105"/>
                </a:cxn>
                <a:cxn ang="0">
                  <a:pos x="24" y="141"/>
                </a:cxn>
              </a:cxnLst>
              <a:rect l="0" t="0" r="r" b="b"/>
              <a:pathLst>
                <a:path w="47" h="141">
                  <a:moveTo>
                    <a:pt x="0" y="0"/>
                  </a:moveTo>
                  <a:cubicBezTo>
                    <a:pt x="29" y="18"/>
                    <a:pt x="47" y="19"/>
                    <a:pt x="47" y="58"/>
                  </a:cubicBezTo>
                  <a:cubicBezTo>
                    <a:pt x="47" y="74"/>
                    <a:pt x="40" y="89"/>
                    <a:pt x="36" y="105"/>
                  </a:cubicBezTo>
                  <a:cubicBezTo>
                    <a:pt x="33" y="117"/>
                    <a:pt x="24" y="141"/>
                    <a:pt x="24" y="141"/>
                  </a:cubicBezTo>
                </a:path>
              </a:pathLst>
            </a:custGeom>
            <a:noFill/>
            <a:ln w="9525" cap="flat" cmpd="sng">
              <a:solidFill>
                <a:schemeClr val="tx1"/>
              </a:solidFill>
              <a:prstDash val="solid"/>
              <a:round/>
              <a:headEnd/>
              <a:tailEnd/>
            </a:ln>
            <a:effectLst/>
          </p:spPr>
          <p:txBody>
            <a:bodyPr wrap="none" anchor="ctr"/>
            <a:lstStyle/>
            <a:p>
              <a:endParaRPr lang="zh-CN" altLang="en-US"/>
            </a:p>
          </p:txBody>
        </p:sp>
      </p:grpSp>
      <p:sp>
        <p:nvSpPr>
          <p:cNvPr id="111651" name="Text Box 35"/>
          <p:cNvSpPr txBox="1">
            <a:spLocks noChangeArrowheads="1"/>
          </p:cNvSpPr>
          <p:nvPr/>
        </p:nvSpPr>
        <p:spPr bwMode="auto">
          <a:xfrm>
            <a:off x="1150938" y="4111625"/>
            <a:ext cx="387350" cy="457200"/>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B</a:t>
            </a:r>
            <a:endParaRPr lang="en-US" altLang="zh-CN" sz="2800" b="1">
              <a:ea typeface="华文仿宋" pitchFamily="2" charset="-122"/>
            </a:endParaRPr>
          </a:p>
        </p:txBody>
      </p:sp>
      <p:sp>
        <p:nvSpPr>
          <p:cNvPr id="111652" name="Text Box 36"/>
          <p:cNvSpPr txBox="1">
            <a:spLocks noChangeArrowheads="1"/>
          </p:cNvSpPr>
          <p:nvPr/>
        </p:nvSpPr>
        <p:spPr bwMode="auto">
          <a:xfrm>
            <a:off x="1981200" y="3851275"/>
            <a:ext cx="387350" cy="457200"/>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C</a:t>
            </a:r>
            <a:endParaRPr lang="en-US" altLang="zh-CN" sz="2800" b="1">
              <a:ea typeface="华文仿宋" pitchFamily="2" charset="-122"/>
            </a:endParaRPr>
          </a:p>
        </p:txBody>
      </p:sp>
      <p:sp>
        <p:nvSpPr>
          <p:cNvPr id="111653" name="Text Box 37"/>
          <p:cNvSpPr txBox="1">
            <a:spLocks noChangeArrowheads="1"/>
          </p:cNvSpPr>
          <p:nvPr/>
        </p:nvSpPr>
        <p:spPr bwMode="auto">
          <a:xfrm>
            <a:off x="1135063" y="2713038"/>
            <a:ext cx="404812" cy="457200"/>
          </a:xfrm>
          <a:prstGeom prst="rect">
            <a:avLst/>
          </a:prstGeom>
          <a:noFill/>
          <a:ln w="9525">
            <a:noFill/>
            <a:miter lim="800000"/>
            <a:headEnd/>
            <a:tailEnd/>
          </a:ln>
          <a:effectLst/>
        </p:spPr>
        <p:txBody>
          <a:bodyPr wrap="none">
            <a:spAutoFit/>
          </a:bodyPr>
          <a:lstStyle/>
          <a:p>
            <a:pPr algn="ctr" eaLnBrk="0" hangingPunct="0"/>
            <a:r>
              <a:rPr lang="en-US" altLang="zh-CN" sz="2400" b="1">
                <a:latin typeface="Times New Roman" pitchFamily="18" charset="0"/>
              </a:rPr>
              <a:t>A</a:t>
            </a:r>
            <a:endParaRPr lang="en-US" altLang="zh-CN" sz="2800" b="1">
              <a:ea typeface="华文仿宋" pitchFamily="2" charset="-122"/>
            </a:endParaRPr>
          </a:p>
        </p:txBody>
      </p:sp>
      <p:grpSp>
        <p:nvGrpSpPr>
          <p:cNvPr id="6" name="Group 80"/>
          <p:cNvGrpSpPr>
            <a:grpSpLocks/>
          </p:cNvGrpSpPr>
          <p:nvPr/>
        </p:nvGrpSpPr>
        <p:grpSpPr bwMode="auto">
          <a:xfrm>
            <a:off x="4800600" y="1919288"/>
            <a:ext cx="4114800" cy="3276600"/>
            <a:chOff x="3024" y="1209"/>
            <a:chExt cx="2592" cy="2064"/>
          </a:xfrm>
        </p:grpSpPr>
        <p:grpSp>
          <p:nvGrpSpPr>
            <p:cNvPr id="7" name="Group 39"/>
            <p:cNvGrpSpPr>
              <a:grpSpLocks/>
            </p:cNvGrpSpPr>
            <p:nvPr/>
          </p:nvGrpSpPr>
          <p:grpSpPr bwMode="auto">
            <a:xfrm>
              <a:off x="4710" y="1977"/>
              <a:ext cx="344" cy="296"/>
              <a:chOff x="4643" y="2640"/>
              <a:chExt cx="369" cy="296"/>
            </a:xfrm>
          </p:grpSpPr>
          <p:graphicFrame>
            <p:nvGraphicFramePr>
              <p:cNvPr id="111656" name="Object 40"/>
              <p:cNvGraphicFramePr>
                <a:graphicFrameLocks noChangeAspect="1"/>
              </p:cNvGraphicFramePr>
              <p:nvPr/>
            </p:nvGraphicFramePr>
            <p:xfrm>
              <a:off x="4800" y="2640"/>
              <a:ext cx="212" cy="296"/>
            </p:xfrm>
            <a:graphic>
              <a:graphicData uri="http://schemas.openxmlformats.org/presentationml/2006/ole">
                <p:oleObj spid="_x0000_s13323" name="公式" r:id="rId4" imgW="126725" imgH="177415" progId="Equation.3">
                  <p:embed/>
                </p:oleObj>
              </a:graphicData>
            </a:graphic>
          </p:graphicFrame>
          <p:sp>
            <p:nvSpPr>
              <p:cNvPr id="111657" name="Freeform 41"/>
              <p:cNvSpPr>
                <a:spLocks/>
              </p:cNvSpPr>
              <p:nvPr/>
            </p:nvSpPr>
            <p:spPr bwMode="auto">
              <a:xfrm>
                <a:off x="4643" y="2751"/>
                <a:ext cx="47" cy="141"/>
              </a:xfrm>
              <a:custGeom>
                <a:avLst/>
                <a:gdLst/>
                <a:ahLst/>
                <a:cxnLst>
                  <a:cxn ang="0">
                    <a:pos x="0" y="0"/>
                  </a:cxn>
                  <a:cxn ang="0">
                    <a:pos x="47" y="58"/>
                  </a:cxn>
                  <a:cxn ang="0">
                    <a:pos x="36" y="105"/>
                  </a:cxn>
                  <a:cxn ang="0">
                    <a:pos x="24" y="141"/>
                  </a:cxn>
                </a:cxnLst>
                <a:rect l="0" t="0" r="r" b="b"/>
                <a:pathLst>
                  <a:path w="47" h="141">
                    <a:moveTo>
                      <a:pt x="0" y="0"/>
                    </a:moveTo>
                    <a:cubicBezTo>
                      <a:pt x="29" y="18"/>
                      <a:pt x="47" y="19"/>
                      <a:pt x="47" y="58"/>
                    </a:cubicBezTo>
                    <a:cubicBezTo>
                      <a:pt x="47" y="74"/>
                      <a:pt x="40" y="89"/>
                      <a:pt x="36" y="105"/>
                    </a:cubicBezTo>
                    <a:cubicBezTo>
                      <a:pt x="33" y="117"/>
                      <a:pt x="24" y="141"/>
                      <a:pt x="24" y="141"/>
                    </a:cubicBezTo>
                  </a:path>
                </a:pathLst>
              </a:custGeom>
              <a:noFill/>
              <a:ln w="9525" cap="flat" cmpd="sng">
                <a:solidFill>
                  <a:schemeClr val="tx1"/>
                </a:solidFill>
                <a:prstDash val="solid"/>
                <a:round/>
                <a:headEnd/>
                <a:tailEnd/>
              </a:ln>
              <a:effectLst/>
            </p:spPr>
            <p:txBody>
              <a:bodyPr wrap="none" anchor="ctr"/>
              <a:lstStyle/>
              <a:p>
                <a:endParaRPr lang="zh-CN" altLang="en-US"/>
              </a:p>
            </p:txBody>
          </p:sp>
        </p:grpSp>
        <p:sp>
          <p:nvSpPr>
            <p:cNvPr id="111658" name="Line 42"/>
            <p:cNvSpPr>
              <a:spLocks noChangeShapeType="1"/>
            </p:cNvSpPr>
            <p:nvPr/>
          </p:nvSpPr>
          <p:spPr bwMode="auto">
            <a:xfrm>
              <a:off x="3650" y="1833"/>
              <a:ext cx="1" cy="768"/>
            </a:xfrm>
            <a:prstGeom prst="line">
              <a:avLst/>
            </a:prstGeom>
            <a:noFill/>
            <a:ln w="6350" cap="rnd">
              <a:solidFill>
                <a:schemeClr val="tx1"/>
              </a:solidFill>
              <a:prstDash val="sysDot"/>
              <a:round/>
              <a:headEnd/>
              <a:tailEnd/>
            </a:ln>
            <a:effectLst/>
          </p:spPr>
          <p:txBody>
            <a:bodyPr wrap="none" anchor="ctr"/>
            <a:lstStyle/>
            <a:p>
              <a:endParaRPr lang="zh-CN" altLang="en-US"/>
            </a:p>
          </p:txBody>
        </p:sp>
        <p:sp>
          <p:nvSpPr>
            <p:cNvPr id="111659" name="Text Box 43"/>
            <p:cNvSpPr txBox="1">
              <a:spLocks noChangeArrowheads="1"/>
            </p:cNvSpPr>
            <p:nvPr/>
          </p:nvSpPr>
          <p:spPr bwMode="auto">
            <a:xfrm>
              <a:off x="3599" y="1881"/>
              <a:ext cx="216" cy="288"/>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sym typeface="Symbol" pitchFamily="18" charset="2"/>
                </a:rPr>
                <a:t></a:t>
              </a:r>
              <a:endParaRPr lang="en-US" altLang="zh-CN" sz="2800" b="1">
                <a:ea typeface="华文仿宋" pitchFamily="2" charset="-122"/>
              </a:endParaRPr>
            </a:p>
          </p:txBody>
        </p:sp>
        <p:sp>
          <p:nvSpPr>
            <p:cNvPr id="111660" name="Line 44"/>
            <p:cNvSpPr>
              <a:spLocks noChangeShapeType="1"/>
            </p:cNvSpPr>
            <p:nvPr/>
          </p:nvSpPr>
          <p:spPr bwMode="auto">
            <a:xfrm>
              <a:off x="3694" y="1833"/>
              <a:ext cx="275" cy="599"/>
            </a:xfrm>
            <a:prstGeom prst="line">
              <a:avLst/>
            </a:prstGeom>
            <a:noFill/>
            <a:ln w="38100">
              <a:solidFill>
                <a:srgbClr val="0000FF"/>
              </a:solidFill>
              <a:round/>
              <a:headEnd/>
              <a:tailEnd/>
            </a:ln>
            <a:effectLst/>
          </p:spPr>
          <p:txBody>
            <a:bodyPr wrap="none" anchor="ctr"/>
            <a:lstStyle/>
            <a:p>
              <a:endParaRPr lang="zh-CN" altLang="en-US"/>
            </a:p>
          </p:txBody>
        </p:sp>
        <p:sp>
          <p:nvSpPr>
            <p:cNvPr id="111663" name="Text Box 47"/>
            <p:cNvSpPr txBox="1">
              <a:spLocks noChangeArrowheads="1"/>
            </p:cNvSpPr>
            <p:nvPr/>
          </p:nvSpPr>
          <p:spPr bwMode="auto">
            <a:xfrm>
              <a:off x="5340" y="1641"/>
              <a:ext cx="233" cy="288"/>
            </a:xfrm>
            <a:prstGeom prst="rect">
              <a:avLst/>
            </a:prstGeom>
            <a:noFill/>
            <a:ln w="9525">
              <a:noFill/>
              <a:miter lim="800000"/>
              <a:headEnd/>
              <a:tailEnd/>
            </a:ln>
            <a:effectLst/>
          </p:spPr>
          <p:txBody>
            <a:bodyPr wrap="none">
              <a:spAutoFit/>
            </a:bodyPr>
            <a:lstStyle/>
            <a:p>
              <a:pPr algn="ctr" eaLnBrk="0" hangingPunct="0"/>
              <a:r>
                <a:rPr lang="en-US" altLang="zh-CN" sz="2400" b="1">
                  <a:latin typeface="Times New Roman" pitchFamily="18" charset="0"/>
                </a:rPr>
                <a:t>P</a:t>
              </a:r>
              <a:endParaRPr lang="en-US" altLang="zh-CN" sz="2800" b="1">
                <a:ea typeface="华文仿宋" pitchFamily="2" charset="-122"/>
              </a:endParaRPr>
            </a:p>
          </p:txBody>
        </p:sp>
        <p:sp>
          <p:nvSpPr>
            <p:cNvPr id="111664" name="Text Box 48"/>
            <p:cNvSpPr txBox="1">
              <a:spLocks noChangeArrowheads="1"/>
            </p:cNvSpPr>
            <p:nvPr/>
          </p:nvSpPr>
          <p:spPr bwMode="auto">
            <a:xfrm>
              <a:off x="5272" y="1957"/>
              <a:ext cx="344" cy="404"/>
            </a:xfrm>
            <a:prstGeom prst="rect">
              <a:avLst/>
            </a:prstGeom>
            <a:noFill/>
            <a:ln w="9525">
              <a:noFill/>
              <a:miter lim="800000"/>
              <a:headEnd/>
              <a:tailEnd/>
            </a:ln>
            <a:effectLst/>
          </p:spPr>
          <p:txBody>
            <a:bodyPr>
              <a:spAutoFit/>
            </a:bodyPr>
            <a:lstStyle/>
            <a:p>
              <a:pPr algn="ctr" eaLnBrk="0" hangingPunct="0"/>
              <a:r>
                <a:rPr lang="en-US" altLang="zh-CN" sz="3600">
                  <a:latin typeface="Times New Roman" pitchFamily="18" charset="0"/>
                </a:rPr>
                <a:t>o</a:t>
              </a:r>
              <a:endParaRPr lang="en-US" altLang="zh-CN" sz="2800" b="1">
                <a:ea typeface="华文仿宋" pitchFamily="2" charset="-122"/>
              </a:endParaRPr>
            </a:p>
          </p:txBody>
        </p:sp>
        <p:sp>
          <p:nvSpPr>
            <p:cNvPr id="111665" name="Text Box 49"/>
            <p:cNvSpPr txBox="1">
              <a:spLocks noChangeArrowheads="1"/>
            </p:cNvSpPr>
            <p:nvPr/>
          </p:nvSpPr>
          <p:spPr bwMode="auto">
            <a:xfrm>
              <a:off x="3423" y="2601"/>
              <a:ext cx="244" cy="288"/>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B</a:t>
              </a:r>
              <a:endParaRPr lang="en-US" altLang="zh-CN" sz="2800" b="1">
                <a:ea typeface="华文仿宋" pitchFamily="2" charset="-122"/>
              </a:endParaRPr>
            </a:p>
          </p:txBody>
        </p:sp>
        <p:sp>
          <p:nvSpPr>
            <p:cNvPr id="111666" name="Text Box 50"/>
            <p:cNvSpPr txBox="1">
              <a:spLocks noChangeArrowheads="1"/>
            </p:cNvSpPr>
            <p:nvPr/>
          </p:nvSpPr>
          <p:spPr bwMode="auto">
            <a:xfrm>
              <a:off x="3369" y="1497"/>
              <a:ext cx="255" cy="288"/>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A</a:t>
              </a:r>
              <a:endParaRPr lang="en-US" altLang="zh-CN" sz="2800" b="1">
                <a:ea typeface="华文仿宋" pitchFamily="2" charset="-122"/>
              </a:endParaRPr>
            </a:p>
          </p:txBody>
        </p:sp>
        <p:sp>
          <p:nvSpPr>
            <p:cNvPr id="111667" name="Text Box 51"/>
            <p:cNvSpPr txBox="1">
              <a:spLocks noChangeArrowheads="1"/>
            </p:cNvSpPr>
            <p:nvPr/>
          </p:nvSpPr>
          <p:spPr bwMode="auto">
            <a:xfrm>
              <a:off x="3910" y="2409"/>
              <a:ext cx="244" cy="288"/>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C</a:t>
              </a:r>
              <a:endParaRPr lang="en-US" altLang="zh-CN" sz="2800" b="1">
                <a:ea typeface="华文仿宋" pitchFamily="2" charset="-122"/>
              </a:endParaRPr>
            </a:p>
          </p:txBody>
        </p:sp>
        <p:grpSp>
          <p:nvGrpSpPr>
            <p:cNvPr id="8" name="Group 52"/>
            <p:cNvGrpSpPr>
              <a:grpSpLocks/>
            </p:cNvGrpSpPr>
            <p:nvPr/>
          </p:nvGrpSpPr>
          <p:grpSpPr bwMode="auto">
            <a:xfrm>
              <a:off x="3024" y="1209"/>
              <a:ext cx="2279" cy="2064"/>
              <a:chOff x="3168" y="624"/>
              <a:chExt cx="2279" cy="2064"/>
            </a:xfrm>
          </p:grpSpPr>
          <p:grpSp>
            <p:nvGrpSpPr>
              <p:cNvPr id="9" name="Group 53"/>
              <p:cNvGrpSpPr>
                <a:grpSpLocks/>
              </p:cNvGrpSpPr>
              <p:nvPr/>
            </p:nvGrpSpPr>
            <p:grpSpPr bwMode="auto">
              <a:xfrm>
                <a:off x="3213" y="624"/>
                <a:ext cx="2234" cy="2064"/>
                <a:chOff x="2880" y="1872"/>
                <a:chExt cx="2400" cy="2064"/>
              </a:xfrm>
            </p:grpSpPr>
            <p:grpSp>
              <p:nvGrpSpPr>
                <p:cNvPr id="10" name="Group 54"/>
                <p:cNvGrpSpPr>
                  <a:grpSpLocks/>
                </p:cNvGrpSpPr>
                <p:nvPr/>
              </p:nvGrpSpPr>
              <p:grpSpPr bwMode="auto">
                <a:xfrm>
                  <a:off x="3504" y="1872"/>
                  <a:ext cx="48" cy="2016"/>
                  <a:chOff x="1392" y="2016"/>
                  <a:chExt cx="48" cy="2016"/>
                </a:xfrm>
              </p:grpSpPr>
              <p:sp>
                <p:nvSpPr>
                  <p:cNvPr id="111671" name="Rectangle 55"/>
                  <p:cNvSpPr>
                    <a:spLocks noChangeArrowheads="1"/>
                  </p:cNvSpPr>
                  <p:nvPr/>
                </p:nvSpPr>
                <p:spPr bwMode="auto">
                  <a:xfrm>
                    <a:off x="1392" y="2016"/>
                    <a:ext cx="48"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1672" name="Rectangle 56"/>
                  <p:cNvSpPr>
                    <a:spLocks noChangeArrowheads="1"/>
                  </p:cNvSpPr>
                  <p:nvPr/>
                </p:nvSpPr>
                <p:spPr bwMode="auto">
                  <a:xfrm>
                    <a:off x="1392" y="3408"/>
                    <a:ext cx="48"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111673" name="Oval 57"/>
                <p:cNvSpPr>
                  <a:spLocks noChangeArrowheads="1"/>
                </p:cNvSpPr>
                <p:nvPr/>
              </p:nvSpPr>
              <p:spPr bwMode="auto">
                <a:xfrm>
                  <a:off x="4320" y="1872"/>
                  <a:ext cx="96" cy="2064"/>
                </a:xfrm>
                <a:prstGeom prst="ellipse">
                  <a:avLst/>
                </a:prstGeom>
                <a:solidFill>
                  <a:srgbClr val="00FFFF">
                    <a:alpha val="50000"/>
                  </a:srgbClr>
                </a:solidFill>
                <a:ln w="9525">
                  <a:solidFill>
                    <a:schemeClr val="tx1"/>
                  </a:solidFill>
                  <a:round/>
                  <a:headEnd/>
                  <a:tailEnd/>
                </a:ln>
                <a:effectLst/>
              </p:spPr>
              <p:txBody>
                <a:bodyPr wrap="none" anchor="ctr"/>
                <a:lstStyle/>
                <a:p>
                  <a:endParaRPr lang="zh-CN" altLang="en-US"/>
                </a:p>
              </p:txBody>
            </p:sp>
            <p:sp>
              <p:nvSpPr>
                <p:cNvPr id="111674" name="Rectangle 58"/>
                <p:cNvSpPr>
                  <a:spLocks noChangeArrowheads="1"/>
                </p:cNvSpPr>
                <p:nvPr/>
              </p:nvSpPr>
              <p:spPr bwMode="auto">
                <a:xfrm>
                  <a:off x="5232" y="1872"/>
                  <a:ext cx="48" cy="2064"/>
                </a:xfrm>
                <a:prstGeom prst="rect">
                  <a:avLst/>
                </a:prstGeom>
                <a:solidFill>
                  <a:srgbClr val="003366"/>
                </a:solidFill>
                <a:ln w="9525">
                  <a:solidFill>
                    <a:schemeClr val="tx1"/>
                  </a:solidFill>
                  <a:miter lim="800000"/>
                  <a:headEnd/>
                  <a:tailEnd/>
                </a:ln>
                <a:effectLst/>
              </p:spPr>
              <p:txBody>
                <a:bodyPr wrap="none" anchor="ctr"/>
                <a:lstStyle/>
                <a:p>
                  <a:endParaRPr lang="zh-CN" altLang="en-US"/>
                </a:p>
              </p:txBody>
            </p:sp>
            <p:sp>
              <p:nvSpPr>
                <p:cNvPr id="111675" name="Line 59"/>
                <p:cNvSpPr>
                  <a:spLocks noChangeShapeType="1"/>
                </p:cNvSpPr>
                <p:nvPr/>
              </p:nvSpPr>
              <p:spPr bwMode="auto">
                <a:xfrm>
                  <a:off x="2880" y="2880"/>
                  <a:ext cx="2352" cy="0"/>
                </a:xfrm>
                <a:prstGeom prst="line">
                  <a:avLst/>
                </a:prstGeom>
                <a:noFill/>
                <a:ln w="9525" cap="rnd">
                  <a:solidFill>
                    <a:schemeClr val="tx1"/>
                  </a:solidFill>
                  <a:prstDash val="sysDot"/>
                  <a:round/>
                  <a:headEnd/>
                  <a:tailEnd/>
                </a:ln>
                <a:effectLst/>
              </p:spPr>
              <p:txBody>
                <a:bodyPr wrap="none" anchor="ctr"/>
                <a:lstStyle/>
                <a:p>
                  <a:endParaRPr lang="zh-CN" altLang="en-US"/>
                </a:p>
              </p:txBody>
            </p:sp>
          </p:grpSp>
          <p:sp>
            <p:nvSpPr>
              <p:cNvPr id="111676" name="Line 60"/>
              <p:cNvSpPr>
                <a:spLocks noChangeShapeType="1"/>
              </p:cNvSpPr>
              <p:nvPr/>
            </p:nvSpPr>
            <p:spPr bwMode="auto">
              <a:xfrm flipV="1">
                <a:off x="3838" y="1632"/>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77" name="Line 61"/>
              <p:cNvSpPr>
                <a:spLocks noChangeShapeType="1"/>
              </p:cNvSpPr>
              <p:nvPr/>
            </p:nvSpPr>
            <p:spPr bwMode="auto">
              <a:xfrm flipV="1">
                <a:off x="3840" y="1152"/>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78" name="Line 62"/>
              <p:cNvSpPr>
                <a:spLocks noChangeShapeType="1"/>
              </p:cNvSpPr>
              <p:nvPr/>
            </p:nvSpPr>
            <p:spPr bwMode="auto">
              <a:xfrm flipV="1">
                <a:off x="3838" y="864"/>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79" name="Line 63"/>
              <p:cNvSpPr>
                <a:spLocks noChangeShapeType="1"/>
              </p:cNvSpPr>
              <p:nvPr/>
            </p:nvSpPr>
            <p:spPr bwMode="auto">
              <a:xfrm flipV="1">
                <a:off x="4643" y="1200"/>
                <a:ext cx="759"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0" name="Line 64"/>
              <p:cNvSpPr>
                <a:spLocks noChangeShapeType="1"/>
              </p:cNvSpPr>
              <p:nvPr/>
            </p:nvSpPr>
            <p:spPr bwMode="auto">
              <a:xfrm flipV="1">
                <a:off x="4643" y="1200"/>
                <a:ext cx="759"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1" name="Line 65"/>
              <p:cNvSpPr>
                <a:spLocks noChangeShapeType="1"/>
              </p:cNvSpPr>
              <p:nvPr/>
            </p:nvSpPr>
            <p:spPr bwMode="auto">
              <a:xfrm>
                <a:off x="4643" y="864"/>
                <a:ext cx="759" cy="336"/>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2" name="Line 66"/>
              <p:cNvSpPr>
                <a:spLocks noChangeShapeType="1"/>
              </p:cNvSpPr>
              <p:nvPr/>
            </p:nvSpPr>
            <p:spPr bwMode="auto">
              <a:xfrm>
                <a:off x="3168" y="1248"/>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3" name="Line 67"/>
              <p:cNvSpPr>
                <a:spLocks noChangeShapeType="1"/>
              </p:cNvSpPr>
              <p:nvPr/>
            </p:nvSpPr>
            <p:spPr bwMode="auto">
              <a:xfrm>
                <a:off x="3168" y="1536"/>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4" name="Line 68"/>
              <p:cNvSpPr>
                <a:spLocks noChangeShapeType="1"/>
              </p:cNvSpPr>
              <p:nvPr/>
            </p:nvSpPr>
            <p:spPr bwMode="auto">
              <a:xfrm>
                <a:off x="3168" y="2016"/>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5" name="Line 69"/>
              <p:cNvSpPr>
                <a:spLocks noChangeShapeType="1"/>
              </p:cNvSpPr>
              <p:nvPr/>
            </p:nvSpPr>
            <p:spPr bwMode="auto">
              <a:xfrm>
                <a:off x="3168" y="1392"/>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6" name="Line 70"/>
              <p:cNvSpPr>
                <a:spLocks noChangeShapeType="1"/>
              </p:cNvSpPr>
              <p:nvPr/>
            </p:nvSpPr>
            <p:spPr bwMode="auto">
              <a:xfrm>
                <a:off x="3168" y="1728"/>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7" name="Line 71"/>
              <p:cNvSpPr>
                <a:spLocks noChangeShapeType="1"/>
              </p:cNvSpPr>
              <p:nvPr/>
            </p:nvSpPr>
            <p:spPr bwMode="auto">
              <a:xfrm>
                <a:off x="3168" y="1872"/>
                <a:ext cx="626" cy="0"/>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8" name="Line 72"/>
              <p:cNvSpPr>
                <a:spLocks noChangeShapeType="1"/>
              </p:cNvSpPr>
              <p:nvPr/>
            </p:nvSpPr>
            <p:spPr bwMode="auto">
              <a:xfrm flipV="1">
                <a:off x="3840" y="1008"/>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89" name="Line 73"/>
              <p:cNvSpPr>
                <a:spLocks noChangeShapeType="1"/>
              </p:cNvSpPr>
              <p:nvPr/>
            </p:nvSpPr>
            <p:spPr bwMode="auto">
              <a:xfrm flipV="1">
                <a:off x="3840" y="1296"/>
                <a:ext cx="715" cy="384"/>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90" name="Line 74"/>
              <p:cNvSpPr>
                <a:spLocks noChangeShapeType="1"/>
              </p:cNvSpPr>
              <p:nvPr/>
            </p:nvSpPr>
            <p:spPr bwMode="auto">
              <a:xfrm flipV="1">
                <a:off x="3792" y="1440"/>
                <a:ext cx="768" cy="432"/>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91" name="Line 75"/>
              <p:cNvSpPr>
                <a:spLocks noChangeShapeType="1"/>
              </p:cNvSpPr>
              <p:nvPr/>
            </p:nvSpPr>
            <p:spPr bwMode="auto">
              <a:xfrm>
                <a:off x="4656" y="1008"/>
                <a:ext cx="720" cy="192"/>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92" name="Line 76"/>
              <p:cNvSpPr>
                <a:spLocks noChangeShapeType="1"/>
              </p:cNvSpPr>
              <p:nvPr/>
            </p:nvSpPr>
            <p:spPr bwMode="auto">
              <a:xfrm flipV="1">
                <a:off x="4656" y="1200"/>
                <a:ext cx="720" cy="96"/>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111693" name="Line 77"/>
              <p:cNvSpPr>
                <a:spLocks noChangeShapeType="1"/>
              </p:cNvSpPr>
              <p:nvPr/>
            </p:nvSpPr>
            <p:spPr bwMode="auto">
              <a:xfrm flipV="1">
                <a:off x="4656" y="1200"/>
                <a:ext cx="720" cy="240"/>
              </a:xfrm>
              <a:prstGeom prst="line">
                <a:avLst/>
              </a:prstGeom>
              <a:noFill/>
              <a:ln w="28575">
                <a:solidFill>
                  <a:srgbClr val="FF0000"/>
                </a:solidFill>
                <a:round/>
                <a:headEnd/>
                <a:tailEnd type="triangle" w="med" len="med"/>
              </a:ln>
              <a:effectLst/>
            </p:spPr>
            <p:txBody>
              <a:bodyPr wrap="none" anchor="ctr"/>
              <a:lstStyle/>
              <a:p>
                <a:endParaRPr lang="zh-CN" altLang="en-US"/>
              </a:p>
            </p:txBody>
          </p:sp>
        </p:gr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22">
                                            <p:txEl>
                                              <p:pRg st="0" end="0"/>
                                            </p:txEl>
                                          </p:spTgt>
                                        </p:tgtEl>
                                        <p:attrNameLst>
                                          <p:attrName>style.visibility</p:attrName>
                                        </p:attrNameLst>
                                      </p:cBhvr>
                                      <p:to>
                                        <p:strVal val="visible"/>
                                      </p:to>
                                    </p:set>
                                    <p:animEffect transition="in" filter="wipe(left)">
                                      <p:cBhvr>
                                        <p:cTn id="7" dur="500"/>
                                        <p:tgtEl>
                                          <p:spTgt spid="1116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5"/>
          <p:cNvGrpSpPr>
            <a:grpSpLocks/>
          </p:cNvGrpSpPr>
          <p:nvPr/>
        </p:nvGrpSpPr>
        <p:grpSpPr bwMode="auto">
          <a:xfrm>
            <a:off x="642910" y="928671"/>
            <a:ext cx="3571874" cy="1285884"/>
            <a:chOff x="204" y="1298"/>
            <a:chExt cx="2385" cy="939"/>
          </a:xfrm>
        </p:grpSpPr>
        <p:graphicFrame>
          <p:nvGraphicFramePr>
            <p:cNvPr id="110616" name="Object 24"/>
            <p:cNvGraphicFramePr>
              <a:graphicFrameLocks noChangeAspect="1"/>
            </p:cNvGraphicFramePr>
            <p:nvPr/>
          </p:nvGraphicFramePr>
          <p:xfrm>
            <a:off x="204" y="1631"/>
            <a:ext cx="861" cy="272"/>
          </p:xfrm>
          <a:graphic>
            <a:graphicData uri="http://schemas.openxmlformats.org/presentationml/2006/ole">
              <p:oleObj spid="_x0000_s14431" name="公式" r:id="rId3" imgW="545626" imgH="177646" progId="Equation.3">
                <p:embed/>
              </p:oleObj>
            </a:graphicData>
          </a:graphic>
        </p:graphicFrame>
        <p:sp>
          <p:nvSpPr>
            <p:cNvPr id="110617" name="AutoShape 25"/>
            <p:cNvSpPr>
              <a:spLocks/>
            </p:cNvSpPr>
            <p:nvPr/>
          </p:nvSpPr>
          <p:spPr bwMode="auto">
            <a:xfrm>
              <a:off x="1050" y="1466"/>
              <a:ext cx="179" cy="628"/>
            </a:xfrm>
            <a:prstGeom prst="leftBrace">
              <a:avLst>
                <a:gd name="adj1" fmla="val 29236"/>
                <a:gd name="adj2" fmla="val 50000"/>
              </a:avLst>
            </a:prstGeom>
            <a:noFill/>
            <a:ln w="38100">
              <a:solidFill>
                <a:srgbClr val="FF3300"/>
              </a:solidFill>
              <a:round/>
              <a:headEnd/>
              <a:tailEnd/>
            </a:ln>
            <a:effectLst/>
          </p:spPr>
          <p:txBody>
            <a:bodyPr wrap="none" anchor="ctr"/>
            <a:lstStyle/>
            <a:p>
              <a:endParaRPr lang="zh-CN" altLang="en-US"/>
            </a:p>
          </p:txBody>
        </p:sp>
        <p:graphicFrame>
          <p:nvGraphicFramePr>
            <p:cNvPr id="110618" name="Object 26"/>
            <p:cNvGraphicFramePr>
              <a:graphicFrameLocks noChangeAspect="1"/>
            </p:cNvGraphicFramePr>
            <p:nvPr/>
          </p:nvGraphicFramePr>
          <p:xfrm>
            <a:off x="1247" y="1752"/>
            <a:ext cx="954" cy="485"/>
          </p:xfrm>
          <a:graphic>
            <a:graphicData uri="http://schemas.openxmlformats.org/presentationml/2006/ole">
              <p:oleObj spid="_x0000_s14432" name="公式" r:id="rId4" imgW="774364" imgH="406224" progId="Equation.3">
                <p:embed/>
              </p:oleObj>
            </a:graphicData>
          </a:graphic>
        </p:graphicFrame>
        <p:graphicFrame>
          <p:nvGraphicFramePr>
            <p:cNvPr id="110619" name="Object 27"/>
            <p:cNvGraphicFramePr>
              <a:graphicFrameLocks noChangeAspect="1"/>
            </p:cNvGraphicFramePr>
            <p:nvPr/>
          </p:nvGraphicFramePr>
          <p:xfrm>
            <a:off x="1338" y="1298"/>
            <a:ext cx="570" cy="286"/>
          </p:xfrm>
          <a:graphic>
            <a:graphicData uri="http://schemas.openxmlformats.org/presentationml/2006/ole">
              <p:oleObj spid="_x0000_s14433" name="公式" r:id="rId5" imgW="342603" imgH="177646" progId="Equation.3">
                <p:embed/>
              </p:oleObj>
            </a:graphicData>
          </a:graphic>
        </p:graphicFrame>
        <p:sp>
          <p:nvSpPr>
            <p:cNvPr id="110620" name="Text Box 28"/>
            <p:cNvSpPr txBox="1">
              <a:spLocks noChangeArrowheads="1"/>
            </p:cNvSpPr>
            <p:nvPr/>
          </p:nvSpPr>
          <p:spPr bwMode="auto">
            <a:xfrm>
              <a:off x="2274" y="1838"/>
              <a:ext cx="313" cy="382"/>
            </a:xfrm>
            <a:prstGeom prst="rect">
              <a:avLst/>
            </a:prstGeom>
            <a:noFill/>
            <a:ln w="9525">
              <a:noFill/>
              <a:miter lim="800000"/>
              <a:headEnd/>
              <a:tailEnd/>
            </a:ln>
            <a:effectLst/>
          </p:spPr>
          <p:txBody>
            <a:bodyPr>
              <a:spAutoFit/>
            </a:bodyPr>
            <a:lstStyle/>
            <a:p>
              <a:pPr>
                <a:spcBef>
                  <a:spcPct val="50000"/>
                </a:spcBef>
              </a:pPr>
              <a:r>
                <a:rPr kumimoji="1" lang="zh-CN" altLang="en-US" sz="2800" b="1" dirty="0">
                  <a:solidFill>
                    <a:srgbClr val="FF0000"/>
                  </a:solidFill>
                  <a:latin typeface="宋体" pitchFamily="2" charset="-122"/>
                  <a:ea typeface="宋体" pitchFamily="2" charset="-122"/>
                </a:rPr>
                <a:t>明</a:t>
              </a:r>
            </a:p>
          </p:txBody>
        </p:sp>
        <p:sp>
          <p:nvSpPr>
            <p:cNvPr id="110621" name="Text Box 29"/>
            <p:cNvSpPr txBox="1">
              <a:spLocks noChangeArrowheads="1"/>
            </p:cNvSpPr>
            <p:nvPr/>
          </p:nvSpPr>
          <p:spPr bwMode="auto">
            <a:xfrm>
              <a:off x="2154" y="1298"/>
              <a:ext cx="435" cy="382"/>
            </a:xfrm>
            <a:prstGeom prst="rect">
              <a:avLst/>
            </a:prstGeom>
            <a:noFill/>
            <a:ln w="9525">
              <a:noFill/>
              <a:miter lim="800000"/>
              <a:headEnd/>
              <a:tailEnd/>
            </a:ln>
            <a:effectLst/>
          </p:spPr>
          <p:txBody>
            <a:bodyPr wrap="square">
              <a:spAutoFit/>
            </a:bodyPr>
            <a:lstStyle/>
            <a:p>
              <a:pPr>
                <a:spcBef>
                  <a:spcPct val="50000"/>
                </a:spcBef>
              </a:pPr>
              <a:r>
                <a:rPr kumimoji="1" lang="zh-CN" altLang="en-US" sz="2800" b="1" dirty="0">
                  <a:solidFill>
                    <a:srgbClr val="FF0000"/>
                  </a:solidFill>
                  <a:latin typeface="宋体" pitchFamily="2" charset="-122"/>
                  <a:ea typeface="宋体" pitchFamily="2" charset="-122"/>
                </a:rPr>
                <a:t>暗</a:t>
              </a:r>
            </a:p>
          </p:txBody>
        </p:sp>
      </p:grpSp>
      <p:grpSp>
        <p:nvGrpSpPr>
          <p:cNvPr id="5" name="Group 146"/>
          <p:cNvGrpSpPr>
            <a:grpSpLocks/>
          </p:cNvGrpSpPr>
          <p:nvPr/>
        </p:nvGrpSpPr>
        <p:grpSpPr bwMode="auto">
          <a:xfrm>
            <a:off x="2071670" y="3357566"/>
            <a:ext cx="5638801" cy="1749426"/>
            <a:chOff x="1973" y="3294"/>
            <a:chExt cx="3552" cy="1102"/>
          </a:xfrm>
        </p:grpSpPr>
        <p:graphicFrame>
          <p:nvGraphicFramePr>
            <p:cNvPr id="110648" name="Object 56"/>
            <p:cNvGraphicFramePr>
              <a:graphicFrameLocks noChangeAspect="1"/>
            </p:cNvGraphicFramePr>
            <p:nvPr/>
          </p:nvGraphicFramePr>
          <p:xfrm>
            <a:off x="2108" y="3294"/>
            <a:ext cx="1619" cy="627"/>
          </p:xfrm>
          <a:graphic>
            <a:graphicData uri="http://schemas.openxmlformats.org/presentationml/2006/ole">
              <p:oleObj spid="_x0000_s14434" name="公式" r:id="rId6" imgW="33695640" imgH="12588840" progId="Equation.3">
                <p:embed/>
              </p:oleObj>
            </a:graphicData>
          </a:graphic>
        </p:graphicFrame>
        <p:graphicFrame>
          <p:nvGraphicFramePr>
            <p:cNvPr id="110645" name="Object 53"/>
            <p:cNvGraphicFramePr>
              <a:graphicFrameLocks noChangeAspect="1"/>
            </p:cNvGraphicFramePr>
            <p:nvPr/>
          </p:nvGraphicFramePr>
          <p:xfrm>
            <a:off x="2063" y="3789"/>
            <a:ext cx="1934" cy="607"/>
          </p:xfrm>
          <a:graphic>
            <a:graphicData uri="http://schemas.openxmlformats.org/presentationml/2006/ole">
              <p:oleObj spid="_x0000_s14435" name="公式" r:id="rId7" imgW="47503800" imgH="12588840" progId="Equation.3">
                <p:embed/>
              </p:oleObj>
            </a:graphicData>
          </a:graphic>
        </p:graphicFrame>
        <p:sp>
          <p:nvSpPr>
            <p:cNvPr id="110646" name="Rectangle 54"/>
            <p:cNvSpPr>
              <a:spLocks noChangeArrowheads="1"/>
            </p:cNvSpPr>
            <p:nvPr/>
          </p:nvSpPr>
          <p:spPr bwMode="auto">
            <a:xfrm>
              <a:off x="4043" y="3969"/>
              <a:ext cx="1482" cy="291"/>
            </a:xfrm>
            <a:prstGeom prst="rect">
              <a:avLst/>
            </a:prstGeom>
            <a:noFill/>
            <a:ln w="9525">
              <a:noFill/>
              <a:miter lim="800000"/>
              <a:headEnd/>
              <a:tailEnd/>
            </a:ln>
            <a:effectLst/>
          </p:spPr>
          <p:txBody>
            <a:bodyPr wrap="none">
              <a:spAutoFit/>
            </a:bodyPr>
            <a:lstStyle/>
            <a:p>
              <a:r>
                <a:rPr kumimoji="1" lang="en-US" altLang="zh-CN" sz="2400" b="1" dirty="0">
                  <a:solidFill>
                    <a:srgbClr val="FF0000"/>
                  </a:solidFill>
                  <a:latin typeface="宋体" pitchFamily="2" charset="-122"/>
                  <a:ea typeface="宋体" pitchFamily="2" charset="-122"/>
                </a:rPr>
                <a:t>  </a:t>
              </a:r>
              <a:r>
                <a:rPr kumimoji="1" lang="zh-CN" altLang="en-US" sz="2400" b="1" dirty="0">
                  <a:solidFill>
                    <a:srgbClr val="FF0000"/>
                  </a:solidFill>
                  <a:latin typeface="宋体" pitchFamily="2" charset="-122"/>
                  <a:ea typeface="宋体" pitchFamily="2" charset="-122"/>
                </a:rPr>
                <a:t>明纹</a:t>
              </a:r>
              <a:r>
                <a:rPr kumimoji="1" lang="zh-CN" altLang="en-US" sz="2400" b="1" dirty="0" smtClean="0">
                  <a:solidFill>
                    <a:srgbClr val="FF0000"/>
                  </a:solidFill>
                  <a:latin typeface="宋体" pitchFamily="2" charset="-122"/>
                  <a:ea typeface="宋体" pitchFamily="2" charset="-122"/>
                </a:rPr>
                <a:t>中心位置</a:t>
              </a:r>
              <a:endParaRPr kumimoji="1" lang="zh-CN" altLang="en-US" sz="2400" b="1" dirty="0">
                <a:solidFill>
                  <a:srgbClr val="FF0000"/>
                </a:solidFill>
                <a:latin typeface="宋体" pitchFamily="2" charset="-122"/>
                <a:ea typeface="宋体" pitchFamily="2" charset="-122"/>
              </a:endParaRPr>
            </a:p>
          </p:txBody>
        </p:sp>
        <p:sp>
          <p:nvSpPr>
            <p:cNvPr id="110649" name="Rectangle 57"/>
            <p:cNvSpPr>
              <a:spLocks noChangeArrowheads="1"/>
            </p:cNvSpPr>
            <p:nvPr/>
          </p:nvSpPr>
          <p:spPr bwMode="auto">
            <a:xfrm>
              <a:off x="3728" y="3429"/>
              <a:ext cx="1494" cy="368"/>
            </a:xfrm>
            <a:prstGeom prst="rect">
              <a:avLst/>
            </a:prstGeom>
            <a:noFill/>
            <a:ln w="9525">
              <a:noFill/>
              <a:miter lim="800000"/>
              <a:headEnd/>
              <a:tailEnd/>
            </a:ln>
            <a:effectLst/>
          </p:spPr>
          <p:txBody>
            <a:bodyPr wrap="square">
              <a:spAutoFit/>
            </a:bodyPr>
            <a:lstStyle/>
            <a:p>
              <a:r>
                <a:rPr kumimoji="1" lang="en-US" altLang="zh-CN" sz="3200" b="1" dirty="0">
                  <a:solidFill>
                    <a:srgbClr val="FF0000"/>
                  </a:solidFill>
                </a:rPr>
                <a:t>  </a:t>
              </a:r>
              <a:r>
                <a:rPr kumimoji="1" lang="zh-CN" altLang="en-US" sz="2400" b="1" dirty="0">
                  <a:solidFill>
                    <a:srgbClr val="FF0000"/>
                  </a:solidFill>
                  <a:latin typeface="宋体" pitchFamily="2" charset="-122"/>
                  <a:ea typeface="宋体" pitchFamily="2" charset="-122"/>
                </a:rPr>
                <a:t>暗纹</a:t>
              </a:r>
              <a:r>
                <a:rPr kumimoji="1" lang="zh-CN" altLang="en-US" sz="2400" b="1" dirty="0" smtClean="0">
                  <a:solidFill>
                    <a:srgbClr val="FF0000"/>
                  </a:solidFill>
                  <a:latin typeface="宋体" pitchFamily="2" charset="-122"/>
                  <a:ea typeface="宋体" pitchFamily="2" charset="-122"/>
                </a:rPr>
                <a:t>中心位置</a:t>
              </a:r>
              <a:endParaRPr kumimoji="1" lang="zh-CN" altLang="en-US" sz="2400" b="1" dirty="0">
                <a:solidFill>
                  <a:srgbClr val="FF0000"/>
                </a:solidFill>
                <a:latin typeface="宋体" pitchFamily="2" charset="-122"/>
                <a:ea typeface="宋体" pitchFamily="2" charset="-122"/>
              </a:endParaRPr>
            </a:p>
          </p:txBody>
        </p:sp>
        <p:sp>
          <p:nvSpPr>
            <p:cNvPr id="110686" name="AutoShape 94"/>
            <p:cNvSpPr>
              <a:spLocks/>
            </p:cNvSpPr>
            <p:nvPr/>
          </p:nvSpPr>
          <p:spPr bwMode="auto">
            <a:xfrm>
              <a:off x="1973" y="3566"/>
              <a:ext cx="91" cy="661"/>
            </a:xfrm>
            <a:prstGeom prst="leftBrace">
              <a:avLst>
                <a:gd name="adj1" fmla="val 60531"/>
                <a:gd name="adj2" fmla="val 50000"/>
              </a:avLst>
            </a:prstGeom>
            <a:noFill/>
            <a:ln w="28575">
              <a:solidFill>
                <a:srgbClr val="FF0000"/>
              </a:solidFill>
              <a:round/>
              <a:headEnd/>
              <a:tailEnd/>
            </a:ln>
            <a:effectLst/>
          </p:spPr>
          <p:txBody>
            <a:bodyPr wrap="none" anchor="ctr"/>
            <a:lstStyle/>
            <a:p>
              <a:endParaRPr lang="zh-CN" altLang="en-US"/>
            </a:p>
          </p:txBody>
        </p:sp>
      </p:grpSp>
      <p:sp>
        <p:nvSpPr>
          <p:cNvPr id="110694" name="Text Box 102"/>
          <p:cNvSpPr txBox="1">
            <a:spLocks noChangeArrowheads="1"/>
          </p:cNvSpPr>
          <p:nvPr/>
        </p:nvSpPr>
        <p:spPr bwMode="auto">
          <a:xfrm>
            <a:off x="214282" y="3571876"/>
            <a:ext cx="1979612" cy="946150"/>
          </a:xfrm>
          <a:prstGeom prst="rect">
            <a:avLst/>
          </a:prstGeom>
          <a:noFill/>
          <a:ln w="9525">
            <a:noFill/>
            <a:miter lim="800000"/>
            <a:headEnd/>
            <a:tailEnd/>
          </a:ln>
          <a:effectLst/>
        </p:spPr>
        <p:txBody>
          <a:bodyPr>
            <a:spAutoFit/>
          </a:bodyPr>
          <a:lstStyle/>
          <a:p>
            <a:r>
              <a:rPr kumimoji="1" lang="zh-CN" altLang="en-US" sz="2800" b="1" dirty="0">
                <a:solidFill>
                  <a:srgbClr val="FF0000"/>
                </a:solidFill>
                <a:latin typeface="宋体" pitchFamily="2" charset="-122"/>
                <a:ea typeface="宋体" pitchFamily="2" charset="-122"/>
              </a:rPr>
              <a:t>各级条纹距中心距离：</a:t>
            </a:r>
          </a:p>
        </p:txBody>
      </p:sp>
      <p:sp>
        <p:nvSpPr>
          <p:cNvPr id="110734" name="Text Box 142"/>
          <p:cNvSpPr txBox="1">
            <a:spLocks noChangeArrowheads="1"/>
          </p:cNvSpPr>
          <p:nvPr/>
        </p:nvSpPr>
        <p:spPr bwMode="auto">
          <a:xfrm>
            <a:off x="1000100" y="142852"/>
            <a:ext cx="5111750"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CC0000"/>
                </a:solidFill>
                <a:latin typeface="黑体" pitchFamily="49" charset="-122"/>
                <a:ea typeface="黑体" pitchFamily="49" charset="-122"/>
              </a:rPr>
              <a:t>条纹</a:t>
            </a:r>
            <a:r>
              <a:rPr lang="zh-CN" altLang="en-US" sz="3600" dirty="0">
                <a:solidFill>
                  <a:srgbClr val="CC0000"/>
                </a:solidFill>
                <a:latin typeface="黑体" pitchFamily="49" charset="-122"/>
                <a:ea typeface="黑体" pitchFamily="49" charset="-122"/>
              </a:rPr>
              <a:t>在屏上的位置</a:t>
            </a:r>
            <a:endParaRPr lang="zh-CN" altLang="en-US" sz="3600" dirty="0">
              <a:latin typeface="黑体" pitchFamily="49" charset="-122"/>
              <a:ea typeface="黑体" pitchFamily="49" charset="-122"/>
            </a:endParaRPr>
          </a:p>
        </p:txBody>
      </p:sp>
      <p:sp>
        <p:nvSpPr>
          <p:cNvPr id="110735" name="Text Box 143"/>
          <p:cNvSpPr txBox="1">
            <a:spLocks noChangeArrowheads="1"/>
          </p:cNvSpPr>
          <p:nvPr/>
        </p:nvSpPr>
        <p:spPr bwMode="auto">
          <a:xfrm>
            <a:off x="285720" y="2285992"/>
            <a:ext cx="4643437" cy="519112"/>
          </a:xfrm>
          <a:prstGeom prst="rect">
            <a:avLst/>
          </a:prstGeom>
          <a:noFill/>
          <a:ln w="9525">
            <a:noFill/>
            <a:miter lim="800000"/>
            <a:headEnd/>
            <a:tailEnd/>
          </a:ln>
          <a:effectLst/>
        </p:spPr>
        <p:txBody>
          <a:bodyPr>
            <a:spAutoFit/>
          </a:bodyPr>
          <a:lstStyle/>
          <a:p>
            <a:pPr>
              <a:spcBef>
                <a:spcPct val="50000"/>
              </a:spcBef>
            </a:pPr>
            <a:r>
              <a:rPr lang="zh-CN" altLang="en-US" sz="2800" b="1" dirty="0">
                <a:latin typeface="宋体" pitchFamily="2" charset="-122"/>
                <a:ea typeface="宋体" pitchFamily="2" charset="-122"/>
              </a:rPr>
              <a:t>若各级条纹的衍射角很小，</a:t>
            </a:r>
          </a:p>
        </p:txBody>
      </p:sp>
      <p:graphicFrame>
        <p:nvGraphicFramePr>
          <p:cNvPr id="102" name="Object 7"/>
          <p:cNvGraphicFramePr>
            <a:graphicFrameLocks noChangeAspect="1"/>
          </p:cNvGraphicFramePr>
          <p:nvPr/>
        </p:nvGraphicFramePr>
        <p:xfrm>
          <a:off x="5913468" y="1649429"/>
          <a:ext cx="350838" cy="538162"/>
        </p:xfrm>
        <a:graphic>
          <a:graphicData uri="http://schemas.openxmlformats.org/presentationml/2006/ole">
            <p:oleObj spid="_x0000_s14437" name="Equation" r:id="rId8" imgW="177646" imgH="241091" progId="Equation.3">
              <p:embed/>
            </p:oleObj>
          </a:graphicData>
        </a:graphic>
      </p:graphicFrame>
      <p:sp>
        <p:nvSpPr>
          <p:cNvPr id="103" name="Rectangle 9"/>
          <p:cNvSpPr>
            <a:spLocks noChangeArrowheads="1"/>
          </p:cNvSpPr>
          <p:nvPr/>
        </p:nvSpPr>
        <p:spPr bwMode="auto">
          <a:xfrm>
            <a:off x="4886356" y="909638"/>
            <a:ext cx="4114800" cy="259080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104" name="Group 10"/>
          <p:cNvGrpSpPr>
            <a:grpSpLocks/>
          </p:cNvGrpSpPr>
          <p:nvPr/>
        </p:nvGrpSpPr>
        <p:grpSpPr bwMode="auto">
          <a:xfrm>
            <a:off x="5753131" y="1925654"/>
            <a:ext cx="504825" cy="257175"/>
            <a:chOff x="2064" y="3150"/>
            <a:chExt cx="1050" cy="162"/>
          </a:xfrm>
        </p:grpSpPr>
        <p:sp>
          <p:nvSpPr>
            <p:cNvPr id="105" name="Freeform 11"/>
            <p:cNvSpPr>
              <a:spLocks/>
            </p:cNvSpPr>
            <p:nvPr/>
          </p:nvSpPr>
          <p:spPr bwMode="auto">
            <a:xfrm>
              <a:off x="2064" y="3150"/>
              <a:ext cx="1050" cy="162"/>
            </a:xfrm>
            <a:custGeom>
              <a:avLst/>
              <a:gdLst/>
              <a:ahLst/>
              <a:cxnLst>
                <a:cxn ang="0">
                  <a:pos x="1044" y="0"/>
                </a:cxn>
                <a:cxn ang="0">
                  <a:pos x="0" y="162"/>
                </a:cxn>
                <a:cxn ang="0">
                  <a:pos x="1050" y="162"/>
                </a:cxn>
                <a:cxn ang="0">
                  <a:pos x="1044" y="0"/>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106" name="Line 12"/>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p:spPr>
          <p:txBody>
            <a:bodyPr wrap="none"/>
            <a:lstStyle/>
            <a:p>
              <a:endParaRPr lang="zh-CN" altLang="en-US"/>
            </a:p>
          </p:txBody>
        </p:sp>
      </p:grpSp>
      <p:sp>
        <p:nvSpPr>
          <p:cNvPr id="107" name="Line 13"/>
          <p:cNvSpPr>
            <a:spLocks noChangeShapeType="1"/>
          </p:cNvSpPr>
          <p:nvPr/>
        </p:nvSpPr>
        <p:spPr bwMode="auto">
          <a:xfrm>
            <a:off x="5030818" y="2411429"/>
            <a:ext cx="3754438" cy="0"/>
          </a:xfrm>
          <a:prstGeom prst="line">
            <a:avLst/>
          </a:prstGeom>
          <a:noFill/>
          <a:ln w="12700">
            <a:solidFill>
              <a:schemeClr val="tx1"/>
            </a:solidFill>
            <a:prstDash val="lgDashDot"/>
            <a:round/>
            <a:headEnd type="none" w="sm" len="lg"/>
            <a:tailEnd type="none" w="sm" len="lg"/>
          </a:ln>
          <a:effectLst/>
        </p:spPr>
        <p:txBody>
          <a:bodyPr wrap="none" anchor="ctr"/>
          <a:lstStyle/>
          <a:p>
            <a:endParaRPr lang="zh-CN" altLang="en-US"/>
          </a:p>
        </p:txBody>
      </p:sp>
      <p:sp>
        <p:nvSpPr>
          <p:cNvPr id="108" name="Rectangle 14"/>
          <p:cNvSpPr>
            <a:spLocks noChangeArrowheads="1"/>
          </p:cNvSpPr>
          <p:nvPr/>
        </p:nvSpPr>
        <p:spPr bwMode="auto">
          <a:xfrm>
            <a:off x="8207406" y="1497029"/>
            <a:ext cx="71437" cy="1828800"/>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p:spPr>
        <p:txBody>
          <a:bodyPr wrap="none" anchor="ctr"/>
          <a:lstStyle/>
          <a:p>
            <a:endParaRPr lang="zh-CN" altLang="en-US"/>
          </a:p>
        </p:txBody>
      </p:sp>
      <p:sp>
        <p:nvSpPr>
          <p:cNvPr id="109" name="Freeform 15"/>
          <p:cNvSpPr>
            <a:spLocks/>
          </p:cNvSpPr>
          <p:nvPr/>
        </p:nvSpPr>
        <p:spPr bwMode="auto">
          <a:xfrm>
            <a:off x="5184806" y="2154254"/>
            <a:ext cx="1587" cy="552450"/>
          </a:xfrm>
          <a:custGeom>
            <a:avLst/>
            <a:gdLst/>
            <a:ahLst/>
            <a:cxnLst>
              <a:cxn ang="0">
                <a:pos x="0" y="0"/>
              </a:cxn>
              <a:cxn ang="0">
                <a:pos x="0" y="348"/>
              </a:cxn>
            </a:cxnLst>
            <a:rect l="0" t="0" r="r" b="b"/>
            <a:pathLst>
              <a:path w="1" h="348">
                <a:moveTo>
                  <a:pt x="0" y="0"/>
                </a:moveTo>
                <a:lnTo>
                  <a:pt x="0" y="348"/>
                </a:lnTo>
              </a:path>
            </a:pathLst>
          </a:custGeom>
          <a:noFill/>
          <a:ln w="9525">
            <a:solidFill>
              <a:schemeClr val="tx1"/>
            </a:solidFill>
            <a:round/>
            <a:headEnd type="triangle" w="sm" len="lg"/>
            <a:tailEnd type="triangle" w="sm" len="lg"/>
          </a:ln>
          <a:effectLst/>
        </p:spPr>
        <p:txBody>
          <a:bodyPr wrap="none"/>
          <a:lstStyle/>
          <a:p>
            <a:endParaRPr lang="zh-CN" altLang="en-US"/>
          </a:p>
        </p:txBody>
      </p:sp>
      <p:graphicFrame>
        <p:nvGraphicFramePr>
          <p:cNvPr id="110" name="Object 16"/>
          <p:cNvGraphicFramePr>
            <a:graphicFrameLocks noChangeAspect="1"/>
          </p:cNvGraphicFramePr>
          <p:nvPr/>
        </p:nvGraphicFramePr>
        <p:xfrm>
          <a:off x="5308631" y="1268429"/>
          <a:ext cx="434975" cy="457200"/>
        </p:xfrm>
        <a:graphic>
          <a:graphicData uri="http://schemas.openxmlformats.org/presentationml/2006/ole">
            <p:oleObj spid="_x0000_s14438" name="Equation" r:id="rId9" imgW="164885" imgH="164885" progId="Equation.3">
              <p:embed/>
            </p:oleObj>
          </a:graphicData>
        </a:graphic>
      </p:graphicFrame>
      <p:graphicFrame>
        <p:nvGraphicFramePr>
          <p:cNvPr id="111" name="Object 17"/>
          <p:cNvGraphicFramePr>
            <a:graphicFrameLocks noChangeAspect="1"/>
          </p:cNvGraphicFramePr>
          <p:nvPr/>
        </p:nvGraphicFramePr>
        <p:xfrm>
          <a:off x="7774018" y="1192229"/>
          <a:ext cx="427038" cy="533400"/>
        </p:xfrm>
        <a:graphic>
          <a:graphicData uri="http://schemas.openxmlformats.org/presentationml/2006/ole">
            <p:oleObj spid="_x0000_s14439" name="Equation" r:id="rId10" imgW="139579" imgH="164957" progId="Equation.3">
              <p:embed/>
            </p:oleObj>
          </a:graphicData>
        </a:graphic>
      </p:graphicFrame>
      <p:sp>
        <p:nvSpPr>
          <p:cNvPr id="112" name="Rectangle 18"/>
          <p:cNvSpPr>
            <a:spLocks noChangeArrowheads="1"/>
          </p:cNvSpPr>
          <p:nvPr/>
        </p:nvSpPr>
        <p:spPr bwMode="auto">
          <a:xfrm>
            <a:off x="5697568" y="1649429"/>
            <a:ext cx="57150" cy="514350"/>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113" name="Rectangle 19"/>
          <p:cNvSpPr>
            <a:spLocks noChangeArrowheads="1"/>
          </p:cNvSpPr>
          <p:nvPr/>
        </p:nvSpPr>
        <p:spPr bwMode="auto">
          <a:xfrm>
            <a:off x="5697568" y="2640029"/>
            <a:ext cx="57150" cy="457200"/>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114" name="Line 20"/>
          <p:cNvSpPr>
            <a:spLocks noChangeShapeType="1"/>
          </p:cNvSpPr>
          <p:nvPr/>
        </p:nvSpPr>
        <p:spPr bwMode="auto">
          <a:xfrm>
            <a:off x="5046693" y="2182829"/>
            <a:ext cx="1371600" cy="0"/>
          </a:xfrm>
          <a:prstGeom prst="line">
            <a:avLst/>
          </a:prstGeom>
          <a:noFill/>
          <a:ln w="19050">
            <a:solidFill>
              <a:srgbClr val="0000FF"/>
            </a:solidFill>
            <a:round/>
            <a:headEnd/>
            <a:tailEnd/>
          </a:ln>
          <a:effectLst/>
        </p:spPr>
        <p:txBody>
          <a:bodyPr wrap="none" anchor="ctr"/>
          <a:lstStyle/>
          <a:p>
            <a:endParaRPr lang="zh-CN" altLang="en-US"/>
          </a:p>
        </p:txBody>
      </p:sp>
      <p:sp>
        <p:nvSpPr>
          <p:cNvPr id="115" name="Line 21"/>
          <p:cNvSpPr>
            <a:spLocks noChangeShapeType="1"/>
          </p:cNvSpPr>
          <p:nvPr/>
        </p:nvSpPr>
        <p:spPr bwMode="auto">
          <a:xfrm>
            <a:off x="5046693" y="2640029"/>
            <a:ext cx="1371600" cy="0"/>
          </a:xfrm>
          <a:prstGeom prst="line">
            <a:avLst/>
          </a:prstGeom>
          <a:noFill/>
          <a:ln w="19050">
            <a:solidFill>
              <a:srgbClr val="0000FF"/>
            </a:solidFill>
            <a:round/>
            <a:headEnd/>
            <a:tailEnd/>
          </a:ln>
          <a:effectLst/>
        </p:spPr>
        <p:txBody>
          <a:bodyPr wrap="none" anchor="ctr"/>
          <a:lstStyle/>
          <a:p>
            <a:endParaRPr lang="zh-CN" altLang="en-US"/>
          </a:p>
        </p:txBody>
      </p:sp>
      <p:sp>
        <p:nvSpPr>
          <p:cNvPr id="116" name="Line 22"/>
          <p:cNvSpPr>
            <a:spLocks noChangeShapeType="1"/>
          </p:cNvSpPr>
          <p:nvPr/>
        </p:nvSpPr>
        <p:spPr bwMode="auto">
          <a:xfrm flipV="1">
            <a:off x="5697568" y="1878029"/>
            <a:ext cx="720725" cy="304800"/>
          </a:xfrm>
          <a:prstGeom prst="line">
            <a:avLst/>
          </a:prstGeom>
          <a:noFill/>
          <a:ln w="19050">
            <a:solidFill>
              <a:srgbClr val="FF6600"/>
            </a:solidFill>
            <a:round/>
            <a:headEnd/>
            <a:tailEnd/>
          </a:ln>
          <a:effectLst/>
        </p:spPr>
        <p:txBody>
          <a:bodyPr wrap="none" anchor="ctr"/>
          <a:lstStyle/>
          <a:p>
            <a:endParaRPr lang="zh-CN" altLang="en-US"/>
          </a:p>
        </p:txBody>
      </p:sp>
      <p:sp>
        <p:nvSpPr>
          <p:cNvPr id="117" name="Line 23"/>
          <p:cNvSpPr>
            <a:spLocks noChangeShapeType="1"/>
          </p:cNvSpPr>
          <p:nvPr/>
        </p:nvSpPr>
        <p:spPr bwMode="auto">
          <a:xfrm flipV="1">
            <a:off x="5697568" y="2411429"/>
            <a:ext cx="720725" cy="255587"/>
          </a:xfrm>
          <a:prstGeom prst="line">
            <a:avLst/>
          </a:prstGeom>
          <a:noFill/>
          <a:ln w="19050">
            <a:solidFill>
              <a:srgbClr val="FF6600"/>
            </a:solidFill>
            <a:round/>
            <a:headEnd/>
            <a:tailEnd/>
          </a:ln>
          <a:effectLst/>
        </p:spPr>
        <p:txBody>
          <a:bodyPr wrap="none" anchor="ctr"/>
          <a:lstStyle/>
          <a:p>
            <a:endParaRPr lang="zh-CN" altLang="en-US"/>
          </a:p>
        </p:txBody>
      </p:sp>
      <p:sp>
        <p:nvSpPr>
          <p:cNvPr id="118" name="Line 24"/>
          <p:cNvSpPr>
            <a:spLocks noChangeShapeType="1"/>
          </p:cNvSpPr>
          <p:nvPr/>
        </p:nvSpPr>
        <p:spPr bwMode="auto">
          <a:xfrm>
            <a:off x="6418293" y="1878029"/>
            <a:ext cx="1878013" cy="0"/>
          </a:xfrm>
          <a:prstGeom prst="line">
            <a:avLst/>
          </a:prstGeom>
          <a:noFill/>
          <a:ln w="19050">
            <a:solidFill>
              <a:srgbClr val="FF6600"/>
            </a:solidFill>
            <a:round/>
            <a:headEnd/>
            <a:tailEnd/>
          </a:ln>
          <a:effectLst/>
        </p:spPr>
        <p:txBody>
          <a:bodyPr wrap="none" anchor="ctr"/>
          <a:lstStyle/>
          <a:p>
            <a:endParaRPr lang="zh-CN" altLang="en-US"/>
          </a:p>
        </p:txBody>
      </p:sp>
      <p:graphicFrame>
        <p:nvGraphicFramePr>
          <p:cNvPr id="119" name="Object 25"/>
          <p:cNvGraphicFramePr>
            <a:graphicFrameLocks noChangeAspect="1"/>
          </p:cNvGraphicFramePr>
          <p:nvPr/>
        </p:nvGraphicFramePr>
        <p:xfrm>
          <a:off x="6243668" y="1192229"/>
          <a:ext cx="406400" cy="457200"/>
        </p:xfrm>
        <a:graphic>
          <a:graphicData uri="http://schemas.openxmlformats.org/presentationml/2006/ole">
            <p:oleObj spid="_x0000_s14440" name="Equation" r:id="rId11" imgW="139579" imgH="164957" progId="Equation.3">
              <p:embed/>
            </p:oleObj>
          </a:graphicData>
        </a:graphic>
      </p:graphicFrame>
      <p:sp>
        <p:nvSpPr>
          <p:cNvPr id="120" name="Line 26"/>
          <p:cNvSpPr>
            <a:spLocks noChangeShapeType="1"/>
          </p:cNvSpPr>
          <p:nvPr/>
        </p:nvSpPr>
        <p:spPr bwMode="auto">
          <a:xfrm flipV="1">
            <a:off x="6346856" y="1878029"/>
            <a:ext cx="1876425" cy="568325"/>
          </a:xfrm>
          <a:prstGeom prst="line">
            <a:avLst/>
          </a:prstGeom>
          <a:noFill/>
          <a:ln w="19050">
            <a:solidFill>
              <a:srgbClr val="FF6600"/>
            </a:solidFill>
            <a:round/>
            <a:headEnd/>
            <a:tailEnd/>
          </a:ln>
          <a:effectLst/>
        </p:spPr>
        <p:txBody>
          <a:bodyPr wrap="none" anchor="ctr"/>
          <a:lstStyle/>
          <a:p>
            <a:endParaRPr lang="zh-CN" altLang="en-US"/>
          </a:p>
        </p:txBody>
      </p:sp>
      <p:graphicFrame>
        <p:nvGraphicFramePr>
          <p:cNvPr id="121" name="Object 27"/>
          <p:cNvGraphicFramePr>
            <a:graphicFrameLocks noChangeAspect="1"/>
          </p:cNvGraphicFramePr>
          <p:nvPr/>
        </p:nvGraphicFramePr>
        <p:xfrm>
          <a:off x="8351868" y="2411429"/>
          <a:ext cx="260350" cy="381000"/>
        </p:xfrm>
        <a:graphic>
          <a:graphicData uri="http://schemas.openxmlformats.org/presentationml/2006/ole">
            <p:oleObj spid="_x0000_s14441" name="Equation" r:id="rId12" imgW="164957" imgH="190335" progId="Equation.3">
              <p:embed/>
            </p:oleObj>
          </a:graphicData>
        </a:graphic>
      </p:graphicFrame>
      <p:graphicFrame>
        <p:nvGraphicFramePr>
          <p:cNvPr id="122" name="Object 28"/>
          <p:cNvGraphicFramePr>
            <a:graphicFrameLocks noChangeAspect="1"/>
          </p:cNvGraphicFramePr>
          <p:nvPr/>
        </p:nvGraphicFramePr>
        <p:xfrm>
          <a:off x="5335618" y="2182829"/>
          <a:ext cx="292100" cy="506412"/>
        </p:xfrm>
        <a:graphic>
          <a:graphicData uri="http://schemas.openxmlformats.org/presentationml/2006/ole">
            <p:oleObj spid="_x0000_s14442" name="Equation" r:id="rId13" imgW="164957" imgH="253780" progId="Equation.3">
              <p:embed/>
            </p:oleObj>
          </a:graphicData>
        </a:graphic>
      </p:graphicFrame>
      <p:sp>
        <p:nvSpPr>
          <p:cNvPr id="123" name="Line 29"/>
          <p:cNvSpPr>
            <a:spLocks noChangeShapeType="1"/>
          </p:cNvSpPr>
          <p:nvPr/>
        </p:nvSpPr>
        <p:spPr bwMode="auto">
          <a:xfrm>
            <a:off x="6418293" y="2182829"/>
            <a:ext cx="1804988" cy="228600"/>
          </a:xfrm>
          <a:prstGeom prst="line">
            <a:avLst/>
          </a:prstGeom>
          <a:noFill/>
          <a:ln w="19050">
            <a:solidFill>
              <a:srgbClr val="0000FF"/>
            </a:solidFill>
            <a:round/>
            <a:headEnd/>
            <a:tailEnd/>
          </a:ln>
          <a:effectLst/>
        </p:spPr>
        <p:txBody>
          <a:bodyPr wrap="none"/>
          <a:lstStyle/>
          <a:p>
            <a:endParaRPr lang="zh-CN" altLang="en-US"/>
          </a:p>
        </p:txBody>
      </p:sp>
      <p:sp>
        <p:nvSpPr>
          <p:cNvPr id="124" name="Line 30"/>
          <p:cNvSpPr>
            <a:spLocks noChangeShapeType="1"/>
          </p:cNvSpPr>
          <p:nvPr/>
        </p:nvSpPr>
        <p:spPr bwMode="auto">
          <a:xfrm flipV="1">
            <a:off x="6418293" y="2411429"/>
            <a:ext cx="1804988" cy="228600"/>
          </a:xfrm>
          <a:prstGeom prst="line">
            <a:avLst/>
          </a:prstGeom>
          <a:noFill/>
          <a:ln w="19050">
            <a:solidFill>
              <a:srgbClr val="0000FF"/>
            </a:solidFill>
            <a:round/>
            <a:headEnd/>
            <a:tailEnd/>
          </a:ln>
          <a:effectLst/>
        </p:spPr>
        <p:txBody>
          <a:bodyPr wrap="none"/>
          <a:lstStyle/>
          <a:p>
            <a:endParaRPr lang="zh-CN" altLang="en-US"/>
          </a:p>
        </p:txBody>
      </p:sp>
      <p:sp>
        <p:nvSpPr>
          <p:cNvPr id="125" name="Oval 31"/>
          <p:cNvSpPr>
            <a:spLocks noChangeArrowheads="1"/>
          </p:cNvSpPr>
          <p:nvPr/>
        </p:nvSpPr>
        <p:spPr bwMode="auto">
          <a:xfrm>
            <a:off x="6329393" y="1649429"/>
            <a:ext cx="217488" cy="1524000"/>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126" name="Line 32"/>
          <p:cNvSpPr>
            <a:spLocks noChangeShapeType="1"/>
          </p:cNvSpPr>
          <p:nvPr/>
        </p:nvSpPr>
        <p:spPr bwMode="auto">
          <a:xfrm flipV="1">
            <a:off x="6402418" y="3173429"/>
            <a:ext cx="1876425"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graphicFrame>
        <p:nvGraphicFramePr>
          <p:cNvPr id="127" name="Object 33"/>
          <p:cNvGraphicFramePr>
            <a:graphicFrameLocks noChangeAspect="1"/>
          </p:cNvGraphicFramePr>
          <p:nvPr/>
        </p:nvGraphicFramePr>
        <p:xfrm>
          <a:off x="7196168" y="2640029"/>
          <a:ext cx="561975" cy="533400"/>
        </p:xfrm>
        <a:graphic>
          <a:graphicData uri="http://schemas.openxmlformats.org/presentationml/2006/ole">
            <p:oleObj spid="_x0000_s14443" name="公式" r:id="rId14" imgW="215713" imgH="304536" progId="Equation.3">
              <p:embed/>
            </p:oleObj>
          </a:graphicData>
        </a:graphic>
      </p:graphicFrame>
      <p:grpSp>
        <p:nvGrpSpPr>
          <p:cNvPr id="128" name="Group 34"/>
          <p:cNvGrpSpPr>
            <a:grpSpLocks/>
          </p:cNvGrpSpPr>
          <p:nvPr/>
        </p:nvGrpSpPr>
        <p:grpSpPr bwMode="auto">
          <a:xfrm>
            <a:off x="8223281" y="1878029"/>
            <a:ext cx="706437" cy="533400"/>
            <a:chOff x="5099" y="2976"/>
            <a:chExt cx="469" cy="336"/>
          </a:xfrm>
        </p:grpSpPr>
        <p:sp>
          <p:nvSpPr>
            <p:cNvPr id="129" name="Line 35"/>
            <p:cNvSpPr>
              <a:spLocks noChangeShapeType="1"/>
            </p:cNvSpPr>
            <p:nvPr/>
          </p:nvSpPr>
          <p:spPr bwMode="auto">
            <a:xfrm>
              <a:off x="5099" y="2976"/>
              <a:ext cx="373" cy="0"/>
            </a:xfrm>
            <a:prstGeom prst="line">
              <a:avLst/>
            </a:prstGeom>
            <a:noFill/>
            <a:ln w="9525">
              <a:solidFill>
                <a:schemeClr val="tx1"/>
              </a:solidFill>
              <a:prstDash val="dash"/>
              <a:round/>
              <a:headEnd/>
              <a:tailEnd/>
            </a:ln>
            <a:effectLst/>
          </p:spPr>
          <p:txBody>
            <a:bodyPr wrap="none"/>
            <a:lstStyle/>
            <a:p>
              <a:endParaRPr lang="zh-CN" altLang="en-US"/>
            </a:p>
          </p:txBody>
        </p:sp>
        <p:graphicFrame>
          <p:nvGraphicFramePr>
            <p:cNvPr id="130" name="Object 36"/>
            <p:cNvGraphicFramePr>
              <a:graphicFrameLocks noChangeAspect="1"/>
            </p:cNvGraphicFramePr>
            <p:nvPr/>
          </p:nvGraphicFramePr>
          <p:xfrm>
            <a:off x="5347" y="3024"/>
            <a:ext cx="221" cy="253"/>
          </p:xfrm>
          <a:graphic>
            <a:graphicData uri="http://schemas.openxmlformats.org/presentationml/2006/ole">
              <p:oleObj spid="_x0000_s14444" name="Equation" r:id="rId15" imgW="177646" imgH="190335" progId="Equation.3">
                <p:embed/>
              </p:oleObj>
            </a:graphicData>
          </a:graphic>
        </p:graphicFrame>
        <p:sp>
          <p:nvSpPr>
            <p:cNvPr id="131" name="Line 37"/>
            <p:cNvSpPr>
              <a:spLocks noChangeShapeType="1"/>
            </p:cNvSpPr>
            <p:nvPr/>
          </p:nvSpPr>
          <p:spPr bwMode="auto">
            <a:xfrm>
              <a:off x="5291" y="2976"/>
              <a:ext cx="0" cy="336"/>
            </a:xfrm>
            <a:prstGeom prst="line">
              <a:avLst/>
            </a:prstGeom>
            <a:noFill/>
            <a:ln w="19050">
              <a:solidFill>
                <a:srgbClr val="FF0000"/>
              </a:solidFill>
              <a:round/>
              <a:headEnd type="triangle" w="sm" len="lg"/>
              <a:tailEnd type="triangle" w="sm" len="lg"/>
            </a:ln>
            <a:effectLst/>
          </p:spPr>
          <p:txBody>
            <a:bodyPr wrap="none"/>
            <a:lstStyle/>
            <a:p>
              <a:endParaRPr lang="zh-CN" altLang="en-US"/>
            </a:p>
          </p:txBody>
        </p:sp>
      </p:grpSp>
      <p:sp>
        <p:nvSpPr>
          <p:cNvPr id="132" name="AutoShape 38"/>
          <p:cNvSpPr>
            <a:spLocks noChangeArrowheads="1"/>
          </p:cNvSpPr>
          <p:nvPr/>
        </p:nvSpPr>
        <p:spPr bwMode="auto">
          <a:xfrm>
            <a:off x="5853143" y="1420829"/>
            <a:ext cx="328613" cy="38100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133" name="Object 39"/>
          <p:cNvGraphicFramePr>
            <a:graphicFrameLocks noChangeAspect="1"/>
          </p:cNvGraphicFramePr>
          <p:nvPr/>
        </p:nvGraphicFramePr>
        <p:xfrm>
          <a:off x="5900768" y="1463691"/>
          <a:ext cx="252413" cy="314325"/>
        </p:xfrm>
        <a:graphic>
          <a:graphicData uri="http://schemas.openxmlformats.org/presentationml/2006/ole">
            <p:oleObj spid="_x0000_s14445" name="Microsoft 公式 3.0" r:id="rId16" imgW="177646" imgH="241091" progId="Equation.3">
              <p:embed/>
            </p:oleObj>
          </a:graphicData>
        </a:graphic>
      </p:graphicFrame>
      <p:grpSp>
        <p:nvGrpSpPr>
          <p:cNvPr id="134" name="Group 41"/>
          <p:cNvGrpSpPr>
            <a:grpSpLocks/>
          </p:cNvGrpSpPr>
          <p:nvPr/>
        </p:nvGrpSpPr>
        <p:grpSpPr bwMode="auto">
          <a:xfrm>
            <a:off x="6550056" y="2190766"/>
            <a:ext cx="503237" cy="215900"/>
            <a:chOff x="2064" y="3150"/>
            <a:chExt cx="1050" cy="162"/>
          </a:xfrm>
        </p:grpSpPr>
        <p:sp>
          <p:nvSpPr>
            <p:cNvPr id="135" name="Freeform 42"/>
            <p:cNvSpPr>
              <a:spLocks/>
            </p:cNvSpPr>
            <p:nvPr/>
          </p:nvSpPr>
          <p:spPr bwMode="auto">
            <a:xfrm>
              <a:off x="2064" y="3150"/>
              <a:ext cx="1050" cy="162"/>
            </a:xfrm>
            <a:custGeom>
              <a:avLst/>
              <a:gdLst/>
              <a:ahLst/>
              <a:cxnLst>
                <a:cxn ang="0">
                  <a:pos x="1044" y="0"/>
                </a:cxn>
                <a:cxn ang="0">
                  <a:pos x="0" y="162"/>
                </a:cxn>
                <a:cxn ang="0">
                  <a:pos x="1050" y="162"/>
                </a:cxn>
                <a:cxn ang="0">
                  <a:pos x="1044" y="0"/>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136" name="Line 43"/>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p:spPr>
          <p:txBody>
            <a:bodyPr wrap="none"/>
            <a:lstStyle/>
            <a:p>
              <a:endParaRPr lang="zh-CN" altLang="en-US"/>
            </a:p>
          </p:txBody>
        </p:sp>
      </p:grpSp>
      <p:graphicFrame>
        <p:nvGraphicFramePr>
          <p:cNvPr id="137" name="Object 44"/>
          <p:cNvGraphicFramePr>
            <a:graphicFrameLocks noChangeAspect="1"/>
          </p:cNvGraphicFramePr>
          <p:nvPr/>
        </p:nvGraphicFramePr>
        <p:xfrm>
          <a:off x="7267606" y="2119329"/>
          <a:ext cx="252412" cy="314325"/>
        </p:xfrm>
        <a:graphic>
          <a:graphicData uri="http://schemas.openxmlformats.org/presentationml/2006/ole">
            <p:oleObj spid="_x0000_s14446" name="Microsoft 公式 3.0" r:id="rId17" imgW="177646" imgH="241091" progId="Equation.3">
              <p:embed/>
            </p:oleObj>
          </a:graphicData>
        </a:graphic>
      </p:graphicFrame>
      <p:sp>
        <p:nvSpPr>
          <p:cNvPr id="138" name="Text Box 2"/>
          <p:cNvSpPr txBox="1">
            <a:spLocks noChangeArrowheads="1"/>
          </p:cNvSpPr>
          <p:nvPr/>
        </p:nvSpPr>
        <p:spPr bwMode="auto">
          <a:xfrm>
            <a:off x="428596" y="5143512"/>
            <a:ext cx="5334000" cy="523220"/>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a:solidFill>
                  <a:srgbClr val="CC0000"/>
                </a:solidFill>
                <a:latin typeface="宋体" pitchFamily="2" charset="-122"/>
                <a:ea typeface="宋体" pitchFamily="2" charset="-122"/>
              </a:rPr>
              <a:t>例：</a:t>
            </a:r>
            <a:r>
              <a:rPr lang="zh-CN" altLang="en-US" sz="2800" b="1" dirty="0">
                <a:latin typeface="宋体" pitchFamily="2" charset="-122"/>
                <a:ea typeface="宋体" pitchFamily="2" charset="-122"/>
              </a:rPr>
              <a:t>第一暗纹距中心的距离</a:t>
            </a:r>
          </a:p>
        </p:txBody>
      </p:sp>
      <p:graphicFrame>
        <p:nvGraphicFramePr>
          <p:cNvPr id="139" name="Object 3"/>
          <p:cNvGraphicFramePr>
            <a:graphicFrameLocks noChangeAspect="1"/>
          </p:cNvGraphicFramePr>
          <p:nvPr/>
        </p:nvGraphicFramePr>
        <p:xfrm>
          <a:off x="4929190" y="5072074"/>
          <a:ext cx="2003433" cy="714380"/>
        </p:xfrm>
        <a:graphic>
          <a:graphicData uri="http://schemas.openxmlformats.org/presentationml/2006/ole">
            <p:oleObj spid="_x0000_s14447" name="Equation" r:id="rId18" imgW="939392" imgH="393529" progId="Equation.3">
              <p:embed/>
            </p:oleObj>
          </a:graphicData>
        </a:graphic>
      </p:graphicFrame>
      <p:sp>
        <p:nvSpPr>
          <p:cNvPr id="140" name="Rectangle 4"/>
          <p:cNvSpPr>
            <a:spLocks noChangeArrowheads="1"/>
          </p:cNvSpPr>
          <p:nvPr/>
        </p:nvSpPr>
        <p:spPr bwMode="auto">
          <a:xfrm>
            <a:off x="1000100" y="5857892"/>
            <a:ext cx="3505200" cy="523220"/>
          </a:xfrm>
          <a:prstGeom prst="rect">
            <a:avLst/>
          </a:prstGeom>
          <a:noFill/>
          <a:ln w="9525">
            <a:noFill/>
            <a:miter lim="800000"/>
            <a:headEnd/>
            <a:tailEnd/>
          </a:ln>
          <a:effectLst/>
        </p:spPr>
        <p:txBody>
          <a:bodyPr>
            <a:spAutoFit/>
          </a:bodyPr>
          <a:lstStyle/>
          <a:p>
            <a:r>
              <a:rPr lang="zh-CN" altLang="en-US" sz="2800" b="1" dirty="0">
                <a:latin typeface="宋体" pitchFamily="2" charset="-122"/>
                <a:ea typeface="宋体" pitchFamily="2" charset="-122"/>
              </a:rPr>
              <a:t>第一暗纹的衍射角</a:t>
            </a:r>
          </a:p>
        </p:txBody>
      </p:sp>
      <p:graphicFrame>
        <p:nvGraphicFramePr>
          <p:cNvPr id="141" name="Object 5"/>
          <p:cNvGraphicFramePr>
            <a:graphicFrameLocks noChangeAspect="1"/>
          </p:cNvGraphicFramePr>
          <p:nvPr/>
        </p:nvGraphicFramePr>
        <p:xfrm>
          <a:off x="4214810" y="5857892"/>
          <a:ext cx="1997069" cy="725689"/>
        </p:xfrm>
        <a:graphic>
          <a:graphicData uri="http://schemas.openxmlformats.org/presentationml/2006/ole">
            <p:oleObj spid="_x0000_s14448" name="公式" r:id="rId19" imgW="1091726" imgH="393529" progId="Equation.3">
              <p:embed/>
            </p:oleObj>
          </a:graphicData>
        </a:graphic>
      </p:graphicFrame>
      <p:graphicFrame>
        <p:nvGraphicFramePr>
          <p:cNvPr id="14449" name="Object 113"/>
          <p:cNvGraphicFramePr>
            <a:graphicFrameLocks noChangeAspect="1"/>
          </p:cNvGraphicFramePr>
          <p:nvPr/>
        </p:nvGraphicFramePr>
        <p:xfrm>
          <a:off x="928662" y="2857496"/>
          <a:ext cx="2809875" cy="568325"/>
        </p:xfrm>
        <a:graphic>
          <a:graphicData uri="http://schemas.openxmlformats.org/presentationml/2006/ole">
            <p:oleObj spid="_x0000_s14449" name="公式" r:id="rId20" imgW="1041120" imgH="20304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14449"/>
                                        </p:tgtEl>
                                        <p:attrNameLst>
                                          <p:attrName>style.visibility</p:attrName>
                                        </p:attrNameLst>
                                      </p:cBhvr>
                                      <p:to>
                                        <p:strVal val="visible"/>
                                      </p:to>
                                    </p:set>
                                    <p:animEffect transition="in" filter="blinds(vertical)">
                                      <p:cBhvr>
                                        <p:cTn id="11" dur="500"/>
                                        <p:tgtEl>
                                          <p:spTgt spid="1444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10694"/>
                                        </p:tgtEl>
                                        <p:attrNameLst>
                                          <p:attrName>style.visibility</p:attrName>
                                        </p:attrNameLst>
                                      </p:cBhvr>
                                      <p:to>
                                        <p:strVal val="visible"/>
                                      </p:to>
                                    </p:set>
                                    <p:anim calcmode="lin" valueType="num">
                                      <p:cBhvr additive="base">
                                        <p:cTn id="16" dur="500" fill="hold"/>
                                        <p:tgtEl>
                                          <p:spTgt spid="110694"/>
                                        </p:tgtEl>
                                        <p:attrNameLst>
                                          <p:attrName>ppt_x</p:attrName>
                                        </p:attrNameLst>
                                      </p:cBhvr>
                                      <p:tavLst>
                                        <p:tav tm="0">
                                          <p:val>
                                            <p:strVal val="0-#ppt_w/2"/>
                                          </p:val>
                                        </p:tav>
                                        <p:tav tm="100000">
                                          <p:val>
                                            <p:strVal val="#ppt_x"/>
                                          </p:val>
                                        </p:tav>
                                      </p:tavLst>
                                    </p:anim>
                                    <p:anim calcmode="lin" valueType="num">
                                      <p:cBhvr additive="base">
                                        <p:cTn id="17" dur="500" fill="hold"/>
                                        <p:tgtEl>
                                          <p:spTgt spid="11069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blinds(horizontal)">
                                      <p:cBhvr>
                                        <p:cTn id="27" dur="500"/>
                                        <p:tgtEl>
                                          <p:spTgt spid="1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blinds(vertical)">
                                      <p:cBhvr>
                                        <p:cTn id="32" dur="500"/>
                                        <p:tgtEl>
                                          <p:spTgt spid="13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blinds(horizontal)">
                                      <p:cBhvr>
                                        <p:cTn id="37" dur="500"/>
                                        <p:tgtEl>
                                          <p:spTgt spid="1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141"/>
                                        </p:tgtEl>
                                        <p:attrNameLst>
                                          <p:attrName>style.visibility</p:attrName>
                                        </p:attrNameLst>
                                      </p:cBhvr>
                                      <p:to>
                                        <p:strVal val="visible"/>
                                      </p:to>
                                    </p:set>
                                    <p:animEffect transition="in" filter="blinds(vertical)">
                                      <p:cBhvr>
                                        <p:cTn id="42"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94" grpId="0" autoUpdateAnimBg="0"/>
      <p:bldP spid="110735" grpId="0" autoUpdateAnimBg="0"/>
      <p:bldP spid="138" grpId="0" autoUpdateAnimBg="0"/>
      <p:bldP spid="14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590550" y="5181603"/>
            <a:ext cx="8401050" cy="642938"/>
            <a:chOff x="324" y="2544"/>
            <a:chExt cx="5292" cy="405"/>
          </a:xfrm>
        </p:grpSpPr>
        <p:sp>
          <p:nvSpPr>
            <p:cNvPr id="40963" name="Text Box 3"/>
            <p:cNvSpPr txBox="1">
              <a:spLocks noChangeArrowheads="1"/>
            </p:cNvSpPr>
            <p:nvPr/>
          </p:nvSpPr>
          <p:spPr bwMode="auto">
            <a:xfrm>
              <a:off x="324" y="2544"/>
              <a:ext cx="5292" cy="365"/>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3200" b="1" dirty="0">
                  <a:latin typeface="宋体" pitchFamily="2" charset="-122"/>
                </a:rPr>
                <a:t>   </a:t>
              </a:r>
              <a:r>
                <a:rPr lang="zh-CN" altLang="en-US" sz="2800" b="1" dirty="0">
                  <a:latin typeface="宋体" pitchFamily="2" charset="-122"/>
                  <a:ea typeface="宋体" pitchFamily="2" charset="-122"/>
                </a:rPr>
                <a:t>一定， 越大， 越大，衍射效应越明显</a:t>
              </a:r>
              <a:r>
                <a:rPr lang="en-US" altLang="zh-CN" sz="2800" b="1" dirty="0">
                  <a:latin typeface="宋体" pitchFamily="2" charset="-122"/>
                  <a:ea typeface="宋体" pitchFamily="2" charset="-122"/>
                </a:rPr>
                <a:t>.</a:t>
              </a:r>
            </a:p>
          </p:txBody>
        </p:sp>
        <p:grpSp>
          <p:nvGrpSpPr>
            <p:cNvPr id="3" name="Group 40"/>
            <p:cNvGrpSpPr>
              <a:grpSpLocks/>
            </p:cNvGrpSpPr>
            <p:nvPr/>
          </p:nvGrpSpPr>
          <p:grpSpPr bwMode="auto">
            <a:xfrm>
              <a:off x="768" y="2544"/>
              <a:ext cx="1786" cy="405"/>
              <a:chOff x="768" y="2544"/>
              <a:chExt cx="1786" cy="405"/>
            </a:xfrm>
          </p:grpSpPr>
          <p:graphicFrame>
            <p:nvGraphicFramePr>
              <p:cNvPr id="40964" name="Object 4"/>
              <p:cNvGraphicFramePr>
                <a:graphicFrameLocks noChangeAspect="1"/>
              </p:cNvGraphicFramePr>
              <p:nvPr/>
            </p:nvGraphicFramePr>
            <p:xfrm>
              <a:off x="768" y="2544"/>
              <a:ext cx="218" cy="336"/>
            </p:xfrm>
            <a:graphic>
              <a:graphicData uri="http://schemas.openxmlformats.org/presentationml/2006/ole">
                <p:oleObj spid="_x0000_s16430" name="公式" r:id="rId4" imgW="165100" imgH="254000" progId="Equation.3">
                  <p:embed/>
                </p:oleObj>
              </a:graphicData>
            </a:graphic>
          </p:graphicFrame>
          <p:graphicFrame>
            <p:nvGraphicFramePr>
              <p:cNvPr id="40965" name="Object 5"/>
              <p:cNvGraphicFramePr>
                <a:graphicFrameLocks noChangeAspect="1"/>
              </p:cNvGraphicFramePr>
              <p:nvPr/>
            </p:nvGraphicFramePr>
            <p:xfrm>
              <a:off x="1482" y="2610"/>
              <a:ext cx="230" cy="288"/>
            </p:xfrm>
            <a:graphic>
              <a:graphicData uri="http://schemas.openxmlformats.org/presentationml/2006/ole">
                <p:oleObj spid="_x0000_s16431" name="公式" r:id="rId5" imgW="190417" imgH="241195" progId="Equation.3">
                  <p:embed/>
                </p:oleObj>
              </a:graphicData>
            </a:graphic>
          </p:graphicFrame>
          <p:graphicFrame>
            <p:nvGraphicFramePr>
              <p:cNvPr id="40966" name="Object 6"/>
              <p:cNvGraphicFramePr>
                <a:graphicFrameLocks noChangeAspect="1"/>
              </p:cNvGraphicFramePr>
              <p:nvPr/>
            </p:nvGraphicFramePr>
            <p:xfrm>
              <a:off x="2292" y="2565"/>
              <a:ext cx="262" cy="384"/>
            </p:xfrm>
            <a:graphic>
              <a:graphicData uri="http://schemas.openxmlformats.org/presentationml/2006/ole">
                <p:oleObj spid="_x0000_s16432" name="公式" r:id="rId6" imgW="215619" imgH="317087" progId="Equation.3">
                  <p:embed/>
                </p:oleObj>
              </a:graphicData>
            </a:graphic>
          </p:graphicFrame>
        </p:grpSp>
      </p:grpSp>
      <p:sp>
        <p:nvSpPr>
          <p:cNvPr id="40967" name="Text Box 7"/>
          <p:cNvSpPr txBox="1">
            <a:spLocks noChangeArrowheads="1"/>
          </p:cNvSpPr>
          <p:nvPr/>
        </p:nvSpPr>
        <p:spPr bwMode="auto">
          <a:xfrm>
            <a:off x="5562600" y="2667000"/>
            <a:ext cx="2286000" cy="52322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dirty="0">
                <a:latin typeface="宋体" pitchFamily="2" charset="-122"/>
                <a:ea typeface="宋体" pitchFamily="2" charset="-122"/>
              </a:rPr>
              <a:t>光直线传播</a:t>
            </a:r>
          </a:p>
        </p:txBody>
      </p:sp>
      <p:graphicFrame>
        <p:nvGraphicFramePr>
          <p:cNvPr id="40968" name="Object 8"/>
          <p:cNvGraphicFramePr>
            <a:graphicFrameLocks noChangeAspect="1"/>
          </p:cNvGraphicFramePr>
          <p:nvPr/>
        </p:nvGraphicFramePr>
        <p:xfrm>
          <a:off x="5467350" y="1652588"/>
          <a:ext cx="2228850" cy="1050925"/>
        </p:xfrm>
        <a:graphic>
          <a:graphicData uri="http://schemas.openxmlformats.org/presentationml/2006/ole">
            <p:oleObj spid="_x0000_s16433" name="Equation" r:id="rId7" imgW="926698" imgH="393529" progId="Equation.3">
              <p:embed/>
            </p:oleObj>
          </a:graphicData>
        </a:graphic>
      </p:graphicFrame>
      <p:grpSp>
        <p:nvGrpSpPr>
          <p:cNvPr id="4" name="Group 43"/>
          <p:cNvGrpSpPr>
            <a:grpSpLocks/>
          </p:cNvGrpSpPr>
          <p:nvPr/>
        </p:nvGrpSpPr>
        <p:grpSpPr bwMode="auto">
          <a:xfrm>
            <a:off x="2363788" y="1824038"/>
            <a:ext cx="3638550" cy="676275"/>
            <a:chOff x="1489" y="1149"/>
            <a:chExt cx="2292" cy="426"/>
          </a:xfrm>
        </p:grpSpPr>
        <p:sp>
          <p:nvSpPr>
            <p:cNvPr id="40970" name="Text Box 10"/>
            <p:cNvSpPr txBox="1">
              <a:spLocks noChangeArrowheads="1"/>
            </p:cNvSpPr>
            <p:nvPr/>
          </p:nvSpPr>
          <p:spPr bwMode="auto">
            <a:xfrm>
              <a:off x="1489" y="1149"/>
              <a:ext cx="2292" cy="365"/>
            </a:xfrm>
            <a:prstGeom prst="rect">
              <a:avLst/>
            </a:prstGeom>
            <a:noFill/>
            <a:ln w="9525">
              <a:noFill/>
              <a:miter lim="800000"/>
              <a:headEnd/>
              <a:tailEnd/>
            </a:ln>
            <a:effectLst/>
          </p:spPr>
          <p:txBody>
            <a:bodyPr>
              <a:spAutoFit/>
            </a:bodyPr>
            <a:lstStyle/>
            <a:p>
              <a:pPr>
                <a:spcBef>
                  <a:spcPct val="50000"/>
                </a:spcBef>
              </a:pPr>
              <a:r>
                <a:rPr lang="en-US" altLang="zh-CN" sz="3200" b="1" dirty="0">
                  <a:latin typeface="宋体" pitchFamily="2" charset="-122"/>
                </a:rPr>
                <a:t>  </a:t>
              </a:r>
              <a:r>
                <a:rPr lang="zh-CN" altLang="en-US" sz="2800" b="1" dirty="0">
                  <a:latin typeface="宋体" pitchFamily="2" charset="-122"/>
                  <a:ea typeface="宋体" pitchFamily="2" charset="-122"/>
                </a:rPr>
                <a:t>增</a:t>
              </a:r>
              <a:r>
                <a:rPr lang="zh-CN" altLang="en-US" sz="2800" b="1" dirty="0">
                  <a:solidFill>
                    <a:srgbClr val="CC0000"/>
                  </a:solidFill>
                  <a:latin typeface="宋体" pitchFamily="2" charset="-122"/>
                  <a:ea typeface="宋体" pitchFamily="2" charset="-122"/>
                </a:rPr>
                <a:t>大</a:t>
              </a:r>
              <a:r>
                <a:rPr lang="zh-CN" altLang="en-US" sz="2800" b="1" dirty="0">
                  <a:latin typeface="宋体" pitchFamily="2" charset="-122"/>
                  <a:ea typeface="宋体" pitchFamily="2" charset="-122"/>
                </a:rPr>
                <a:t>， 减</a:t>
              </a:r>
              <a:r>
                <a:rPr lang="zh-CN" altLang="en-US" sz="2800" b="1" dirty="0">
                  <a:solidFill>
                    <a:srgbClr val="0000FF"/>
                  </a:solidFill>
                  <a:latin typeface="宋体" pitchFamily="2" charset="-122"/>
                  <a:ea typeface="宋体" pitchFamily="2" charset="-122"/>
                </a:rPr>
                <a:t>小</a:t>
              </a:r>
            </a:p>
          </p:txBody>
        </p:sp>
        <p:graphicFrame>
          <p:nvGraphicFramePr>
            <p:cNvPr id="40971" name="Object 11"/>
            <p:cNvGraphicFramePr>
              <a:graphicFrameLocks noChangeAspect="1"/>
            </p:cNvGraphicFramePr>
            <p:nvPr/>
          </p:nvGraphicFramePr>
          <p:xfrm>
            <a:off x="2385" y="1170"/>
            <a:ext cx="263" cy="387"/>
          </p:xfrm>
          <a:graphic>
            <a:graphicData uri="http://schemas.openxmlformats.org/presentationml/2006/ole">
              <p:oleObj spid="_x0000_s16434" name="公式" r:id="rId8" imgW="215619" imgH="317087" progId="Equation.3">
                <p:embed/>
              </p:oleObj>
            </a:graphicData>
          </a:graphic>
        </p:graphicFrame>
        <p:graphicFrame>
          <p:nvGraphicFramePr>
            <p:cNvPr id="40972" name="Object 12"/>
            <p:cNvGraphicFramePr>
              <a:graphicFrameLocks noChangeAspect="1"/>
            </p:cNvGraphicFramePr>
            <p:nvPr/>
          </p:nvGraphicFramePr>
          <p:xfrm>
            <a:off x="1527" y="1196"/>
            <a:ext cx="270" cy="379"/>
          </p:xfrm>
          <a:graphic>
            <a:graphicData uri="http://schemas.openxmlformats.org/presentationml/2006/ole">
              <p:oleObj spid="_x0000_s16435" name="公式" r:id="rId9" imgW="126725" imgH="177415" progId="Equation.3">
                <p:embed/>
              </p:oleObj>
            </a:graphicData>
          </a:graphic>
        </p:graphicFrame>
      </p:grpSp>
      <p:grpSp>
        <p:nvGrpSpPr>
          <p:cNvPr id="5" name="Group 13"/>
          <p:cNvGrpSpPr>
            <a:grpSpLocks/>
          </p:cNvGrpSpPr>
          <p:nvPr/>
        </p:nvGrpSpPr>
        <p:grpSpPr bwMode="auto">
          <a:xfrm>
            <a:off x="533400" y="2544763"/>
            <a:ext cx="2495550" cy="579437"/>
            <a:chOff x="96" y="1209"/>
            <a:chExt cx="1572" cy="365"/>
          </a:xfrm>
        </p:grpSpPr>
        <p:sp>
          <p:nvSpPr>
            <p:cNvPr id="40974" name="Text Box 14"/>
            <p:cNvSpPr txBox="1">
              <a:spLocks noChangeArrowheads="1"/>
            </p:cNvSpPr>
            <p:nvPr/>
          </p:nvSpPr>
          <p:spPr bwMode="auto">
            <a:xfrm>
              <a:off x="96" y="1209"/>
              <a:ext cx="1572" cy="365"/>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3200" b="1" dirty="0">
                  <a:latin typeface="宋体" pitchFamily="2" charset="-122"/>
                </a:rPr>
                <a:t>   </a:t>
              </a:r>
              <a:r>
                <a:rPr lang="zh-CN" altLang="en-US" sz="2800" b="1" dirty="0">
                  <a:latin typeface="宋体" pitchFamily="2" charset="-122"/>
                  <a:ea typeface="宋体" pitchFamily="2" charset="-122"/>
                </a:rPr>
                <a:t>一定</a:t>
              </a:r>
            </a:p>
          </p:txBody>
        </p:sp>
        <p:graphicFrame>
          <p:nvGraphicFramePr>
            <p:cNvPr id="40975" name="Object 15"/>
            <p:cNvGraphicFramePr>
              <a:graphicFrameLocks noChangeAspect="1"/>
            </p:cNvGraphicFramePr>
            <p:nvPr/>
          </p:nvGraphicFramePr>
          <p:xfrm>
            <a:off x="420" y="1231"/>
            <a:ext cx="243" cy="305"/>
          </p:xfrm>
          <a:graphic>
            <a:graphicData uri="http://schemas.openxmlformats.org/presentationml/2006/ole">
              <p:oleObj spid="_x0000_s16436" name="公式" r:id="rId10" imgW="190417" imgH="241195" progId="Equation.3">
                <p:embed/>
              </p:oleObj>
            </a:graphicData>
          </a:graphic>
        </p:graphicFrame>
      </p:grpSp>
      <p:grpSp>
        <p:nvGrpSpPr>
          <p:cNvPr id="6" name="Group 42"/>
          <p:cNvGrpSpPr>
            <a:grpSpLocks/>
          </p:cNvGrpSpPr>
          <p:nvPr/>
        </p:nvGrpSpPr>
        <p:grpSpPr bwMode="auto">
          <a:xfrm>
            <a:off x="2566988" y="3352800"/>
            <a:ext cx="3740150" cy="614363"/>
            <a:chOff x="1617" y="2073"/>
            <a:chExt cx="2356" cy="387"/>
          </a:xfrm>
        </p:grpSpPr>
        <p:sp>
          <p:nvSpPr>
            <p:cNvPr id="40977" name="Rectangle 17"/>
            <p:cNvSpPr>
              <a:spLocks noChangeArrowheads="1"/>
            </p:cNvSpPr>
            <p:nvPr/>
          </p:nvSpPr>
          <p:spPr bwMode="auto">
            <a:xfrm>
              <a:off x="1729" y="2073"/>
              <a:ext cx="2244" cy="330"/>
            </a:xfrm>
            <a:prstGeom prst="rect">
              <a:avLst/>
            </a:prstGeom>
            <a:noFill/>
            <a:ln w="9525">
              <a:noFill/>
              <a:miter lim="800000"/>
              <a:headEnd/>
              <a:tailEnd/>
            </a:ln>
            <a:effectLst/>
          </p:spPr>
          <p:txBody>
            <a:bodyPr>
              <a:spAutoFit/>
            </a:bodyPr>
            <a:lstStyle/>
            <a:p>
              <a:r>
                <a:rPr lang="zh-CN" altLang="en-US" sz="2800" b="1" dirty="0">
                  <a:latin typeface="宋体" pitchFamily="2" charset="-122"/>
                  <a:ea typeface="宋体" pitchFamily="2" charset="-122"/>
                </a:rPr>
                <a:t>减</a:t>
              </a:r>
              <a:r>
                <a:rPr lang="zh-CN" altLang="en-US" sz="2800" b="1" dirty="0">
                  <a:solidFill>
                    <a:srgbClr val="0000FF"/>
                  </a:solidFill>
                  <a:latin typeface="宋体" pitchFamily="2" charset="-122"/>
                  <a:ea typeface="宋体" pitchFamily="2" charset="-122"/>
                </a:rPr>
                <a:t>小</a:t>
              </a:r>
              <a:r>
                <a:rPr lang="zh-CN" altLang="en-US" sz="2800" b="1" dirty="0">
                  <a:latin typeface="宋体" pitchFamily="2" charset="-122"/>
                  <a:ea typeface="宋体" pitchFamily="2" charset="-122"/>
                </a:rPr>
                <a:t>， 增</a:t>
              </a:r>
              <a:r>
                <a:rPr lang="zh-CN" altLang="en-US" sz="2800" b="1" dirty="0">
                  <a:solidFill>
                    <a:srgbClr val="CC0000"/>
                  </a:solidFill>
                  <a:latin typeface="宋体" pitchFamily="2" charset="-122"/>
                  <a:ea typeface="宋体" pitchFamily="2" charset="-122"/>
                </a:rPr>
                <a:t>大</a:t>
              </a:r>
            </a:p>
          </p:txBody>
        </p:sp>
        <p:graphicFrame>
          <p:nvGraphicFramePr>
            <p:cNvPr id="40978" name="Object 18"/>
            <p:cNvGraphicFramePr>
              <a:graphicFrameLocks noChangeAspect="1"/>
            </p:cNvGraphicFramePr>
            <p:nvPr/>
          </p:nvGraphicFramePr>
          <p:xfrm>
            <a:off x="2340" y="2076"/>
            <a:ext cx="261" cy="384"/>
          </p:xfrm>
          <a:graphic>
            <a:graphicData uri="http://schemas.openxmlformats.org/presentationml/2006/ole">
              <p:oleObj spid="_x0000_s16437" name="公式" r:id="rId11" imgW="215619" imgH="317087" progId="Equation.3">
                <p:embed/>
              </p:oleObj>
            </a:graphicData>
          </a:graphic>
        </p:graphicFrame>
        <p:graphicFrame>
          <p:nvGraphicFramePr>
            <p:cNvPr id="40979" name="Object 19"/>
            <p:cNvGraphicFramePr>
              <a:graphicFrameLocks noChangeAspect="1"/>
            </p:cNvGraphicFramePr>
            <p:nvPr/>
          </p:nvGraphicFramePr>
          <p:xfrm>
            <a:off x="1617" y="2129"/>
            <a:ext cx="207" cy="319"/>
          </p:xfrm>
          <a:graphic>
            <a:graphicData uri="http://schemas.openxmlformats.org/presentationml/2006/ole">
              <p:oleObj spid="_x0000_s16438" name="公式" r:id="rId12" imgW="165100" imgH="254000" progId="Equation.3">
                <p:embed/>
              </p:oleObj>
            </a:graphicData>
          </a:graphic>
        </p:graphicFrame>
      </p:grpSp>
      <p:graphicFrame>
        <p:nvGraphicFramePr>
          <p:cNvPr id="40980" name="Object 20"/>
          <p:cNvGraphicFramePr>
            <a:graphicFrameLocks noChangeAspect="1"/>
          </p:cNvGraphicFramePr>
          <p:nvPr/>
        </p:nvGraphicFramePr>
        <p:xfrm>
          <a:off x="5532438" y="3203575"/>
          <a:ext cx="2087562" cy="1063625"/>
        </p:xfrm>
        <a:graphic>
          <a:graphicData uri="http://schemas.openxmlformats.org/presentationml/2006/ole">
            <p:oleObj spid="_x0000_s16439" name="Equation" r:id="rId13" imgW="939392" imgH="393529" progId="Equation.3">
              <p:embed/>
            </p:oleObj>
          </a:graphicData>
        </a:graphic>
      </p:graphicFrame>
      <p:sp>
        <p:nvSpPr>
          <p:cNvPr id="40981" name="AutoShape 21"/>
          <p:cNvSpPr>
            <a:spLocks/>
          </p:cNvSpPr>
          <p:nvPr/>
        </p:nvSpPr>
        <p:spPr bwMode="auto">
          <a:xfrm>
            <a:off x="2362200" y="1905000"/>
            <a:ext cx="76200" cy="1981200"/>
          </a:xfrm>
          <a:prstGeom prst="leftBrace">
            <a:avLst>
              <a:gd name="adj1" fmla="val 216667"/>
              <a:gd name="adj2" fmla="val 50000"/>
            </a:avLst>
          </a:prstGeom>
          <a:noFill/>
          <a:ln w="28575">
            <a:solidFill>
              <a:schemeClr val="tx1"/>
            </a:solidFill>
            <a:round/>
            <a:headEnd/>
            <a:tailEnd/>
          </a:ln>
          <a:effectLst/>
        </p:spPr>
        <p:txBody>
          <a:bodyPr wrap="none" anchor="ctr"/>
          <a:lstStyle/>
          <a:p>
            <a:endParaRPr lang="zh-CN" altLang="en-US"/>
          </a:p>
        </p:txBody>
      </p:sp>
      <p:sp>
        <p:nvSpPr>
          <p:cNvPr id="40982" name="Text Box 22"/>
          <p:cNvSpPr txBox="1">
            <a:spLocks noChangeArrowheads="1"/>
          </p:cNvSpPr>
          <p:nvPr/>
        </p:nvSpPr>
        <p:spPr bwMode="auto">
          <a:xfrm>
            <a:off x="5638800" y="4343400"/>
            <a:ext cx="2057400" cy="523220"/>
          </a:xfrm>
          <a:prstGeom prst="rect">
            <a:avLst/>
          </a:prstGeom>
          <a:gradFill rotWithShape="0">
            <a:gsLst>
              <a:gs pos="0">
                <a:srgbClr val="FFD9FF"/>
              </a:gs>
              <a:gs pos="50000">
                <a:srgbClr val="FFFFFF"/>
              </a:gs>
              <a:gs pos="100000">
                <a:srgbClr val="FFD9FF"/>
              </a:gs>
            </a:gsLst>
            <a:lin ang="5400000" scaled="1"/>
          </a:gradFill>
          <a:ln w="9525">
            <a:solidFill>
              <a:srgbClr val="CC00CC"/>
            </a:solidFill>
            <a:miter lim="800000"/>
            <a:headEnd/>
            <a:tailEnd/>
          </a:ln>
          <a:effectLst/>
        </p:spPr>
        <p:txBody>
          <a:bodyPr>
            <a:spAutoFit/>
          </a:bodyPr>
          <a:lstStyle/>
          <a:p>
            <a:pPr algn="ctr">
              <a:spcBef>
                <a:spcPct val="50000"/>
              </a:spcBef>
            </a:pPr>
            <a:r>
              <a:rPr lang="zh-CN" altLang="en-US" sz="2800" b="1" dirty="0">
                <a:latin typeface="宋体" pitchFamily="2" charset="-122"/>
                <a:ea typeface="宋体" pitchFamily="2" charset="-122"/>
              </a:rPr>
              <a:t>衍射最大</a:t>
            </a:r>
          </a:p>
        </p:txBody>
      </p:sp>
      <p:graphicFrame>
        <p:nvGraphicFramePr>
          <p:cNvPr id="40984" name="Object 24"/>
          <p:cNvGraphicFramePr>
            <a:graphicFrameLocks noChangeAspect="1"/>
          </p:cNvGraphicFramePr>
          <p:nvPr/>
        </p:nvGraphicFramePr>
        <p:xfrm>
          <a:off x="4643438" y="700088"/>
          <a:ext cx="1152525" cy="1057275"/>
        </p:xfrm>
        <a:graphic>
          <a:graphicData uri="http://schemas.openxmlformats.org/presentationml/2006/ole">
            <p:oleObj spid="_x0000_s16440" name="公式" r:id="rId14" imgW="431613" imgH="393529" progId="Equation.3">
              <p:embed/>
            </p:oleObj>
          </a:graphicData>
        </a:graphic>
      </p:graphicFrame>
      <p:sp>
        <p:nvSpPr>
          <p:cNvPr id="40985" name="Rectangle 25"/>
          <p:cNvSpPr>
            <a:spLocks noChangeArrowheads="1"/>
          </p:cNvSpPr>
          <p:nvPr/>
        </p:nvSpPr>
        <p:spPr bwMode="auto">
          <a:xfrm>
            <a:off x="1143000" y="1020763"/>
            <a:ext cx="3505200" cy="523220"/>
          </a:xfrm>
          <a:prstGeom prst="rect">
            <a:avLst/>
          </a:prstGeom>
          <a:noFill/>
          <a:ln w="9525">
            <a:noFill/>
            <a:miter lim="800000"/>
            <a:headEnd/>
            <a:tailEnd/>
          </a:ln>
          <a:effectLst/>
        </p:spPr>
        <p:txBody>
          <a:bodyPr>
            <a:spAutoFit/>
          </a:bodyPr>
          <a:lstStyle/>
          <a:p>
            <a:r>
              <a:rPr lang="zh-CN" altLang="en-US" sz="2800" b="1" dirty="0">
                <a:latin typeface="宋体" pitchFamily="2" charset="-122"/>
                <a:ea typeface="宋体" pitchFamily="2" charset="-122"/>
              </a:rPr>
              <a:t>第一暗纹的衍射角</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blinds(vertical)">
                                      <p:cBhvr>
                                        <p:cTn id="7" dur="500"/>
                                        <p:tgtEl>
                                          <p:spTgt spid="409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81"/>
                                        </p:tgtEl>
                                        <p:attrNameLst>
                                          <p:attrName>style.visibility</p:attrName>
                                        </p:attrNameLst>
                                      </p:cBhvr>
                                      <p:to>
                                        <p:strVal val="visible"/>
                                      </p:to>
                                    </p:set>
                                    <p:animEffect transition="in" filter="blinds(horizontal)">
                                      <p:cBhvr>
                                        <p:cTn id="17" dur="500"/>
                                        <p:tgtEl>
                                          <p:spTgt spid="4098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0968"/>
                                        </p:tgtEl>
                                        <p:attrNameLst>
                                          <p:attrName>style.visibility</p:attrName>
                                        </p:attrNameLst>
                                      </p:cBhvr>
                                      <p:to>
                                        <p:strVal val="visible"/>
                                      </p:to>
                                    </p:set>
                                    <p:animEffect transition="in" filter="blinds(horizontal)">
                                      <p:cBhvr>
                                        <p:cTn id="26" dur="500"/>
                                        <p:tgtEl>
                                          <p:spTgt spid="4096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0967"/>
                                        </p:tgtEl>
                                        <p:attrNameLst>
                                          <p:attrName>style.visibility</p:attrName>
                                        </p:attrNameLst>
                                      </p:cBhvr>
                                      <p:to>
                                        <p:strVal val="visible"/>
                                      </p:to>
                                    </p:set>
                                    <p:animEffect transition="in" filter="blinds(horizontal)">
                                      <p:cBhvr>
                                        <p:cTn id="31" dur="500"/>
                                        <p:tgtEl>
                                          <p:spTgt spid="4096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nodeType="clickEffect">
                                  <p:stCondLst>
                                    <p:cond delay="0"/>
                                  </p:stCondLst>
                                  <p:childTnLst>
                                    <p:set>
                                      <p:cBhvr>
                                        <p:cTn id="39" dur="1" fill="hold">
                                          <p:stCondLst>
                                            <p:cond delay="0"/>
                                          </p:stCondLst>
                                        </p:cTn>
                                        <p:tgtEl>
                                          <p:spTgt spid="40980"/>
                                        </p:tgtEl>
                                        <p:attrNameLst>
                                          <p:attrName>style.visibility</p:attrName>
                                        </p:attrNameLst>
                                      </p:cBhvr>
                                      <p:to>
                                        <p:strVal val="visible"/>
                                      </p:to>
                                    </p:set>
                                    <p:animEffect transition="in" filter="blinds(vertical)">
                                      <p:cBhvr>
                                        <p:cTn id="40" dur="500"/>
                                        <p:tgtEl>
                                          <p:spTgt spid="4098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40982"/>
                                        </p:tgtEl>
                                        <p:attrNameLst>
                                          <p:attrName>style.visibility</p:attrName>
                                        </p:attrNameLst>
                                      </p:cBhvr>
                                      <p:to>
                                        <p:strVal val="visible"/>
                                      </p:to>
                                    </p:set>
                                    <p:animEffect transition="in" filter="blinds(vertical)">
                                      <p:cBhvr>
                                        <p:cTn id="45" dur="500"/>
                                        <p:tgtEl>
                                          <p:spTgt spid="4098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autoUpdateAnimBg="0"/>
      <p:bldP spid="40981" grpId="0" animBg="1"/>
      <p:bldP spid="4098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29250" y="4149725"/>
            <a:ext cx="2992438" cy="1017588"/>
            <a:chOff x="472" y="2614"/>
            <a:chExt cx="1885" cy="641"/>
          </a:xfrm>
        </p:grpSpPr>
        <p:sp>
          <p:nvSpPr>
            <p:cNvPr id="80899" name="Text Box 3"/>
            <p:cNvSpPr txBox="1">
              <a:spLocks noChangeArrowheads="1"/>
            </p:cNvSpPr>
            <p:nvPr/>
          </p:nvSpPr>
          <p:spPr bwMode="auto">
            <a:xfrm>
              <a:off x="472" y="2790"/>
              <a:ext cx="862" cy="365"/>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CC0000"/>
                  </a:solidFill>
                  <a:latin typeface="宋体" pitchFamily="2" charset="-122"/>
                  <a:ea typeface="宋体" pitchFamily="2" charset="-122"/>
                </a:rPr>
                <a:t>角范围</a:t>
              </a:r>
              <a:r>
                <a:rPr lang="zh-CN" altLang="en-US" sz="3200" b="1" dirty="0">
                  <a:solidFill>
                    <a:srgbClr val="CC0000"/>
                  </a:solidFill>
                  <a:latin typeface="宋体" pitchFamily="2" charset="-122"/>
                  <a:ea typeface="宋体" pitchFamily="2" charset="-122"/>
                </a:rPr>
                <a:t> </a:t>
              </a:r>
            </a:p>
          </p:txBody>
        </p:sp>
        <p:graphicFrame>
          <p:nvGraphicFramePr>
            <p:cNvPr id="80900" name="Object 4"/>
            <p:cNvGraphicFramePr>
              <a:graphicFrameLocks noChangeAspect="1"/>
            </p:cNvGraphicFramePr>
            <p:nvPr/>
          </p:nvGraphicFramePr>
          <p:xfrm>
            <a:off x="1330" y="2614"/>
            <a:ext cx="1027" cy="641"/>
          </p:xfrm>
          <a:graphic>
            <a:graphicData uri="http://schemas.openxmlformats.org/presentationml/2006/ole">
              <p:oleObj spid="_x0000_s18454" name="Equation" r:id="rId3" imgW="812447" imgH="393529" progId="">
                <p:embed/>
              </p:oleObj>
            </a:graphicData>
          </a:graphic>
        </p:graphicFrame>
      </p:grpSp>
      <p:grpSp>
        <p:nvGrpSpPr>
          <p:cNvPr id="3" name="Group 5"/>
          <p:cNvGrpSpPr>
            <a:grpSpLocks/>
          </p:cNvGrpSpPr>
          <p:nvPr/>
        </p:nvGrpSpPr>
        <p:grpSpPr bwMode="auto">
          <a:xfrm>
            <a:off x="714348" y="4143380"/>
            <a:ext cx="3525837" cy="903287"/>
            <a:chOff x="3198" y="2614"/>
            <a:chExt cx="2221" cy="569"/>
          </a:xfrm>
        </p:grpSpPr>
        <p:sp>
          <p:nvSpPr>
            <p:cNvPr id="80902" name="Rectangle 6"/>
            <p:cNvSpPr>
              <a:spLocks noChangeArrowheads="1"/>
            </p:cNvSpPr>
            <p:nvPr/>
          </p:nvSpPr>
          <p:spPr bwMode="auto">
            <a:xfrm>
              <a:off x="3198" y="2795"/>
              <a:ext cx="726" cy="288"/>
            </a:xfrm>
            <a:prstGeom prst="rect">
              <a:avLst/>
            </a:prstGeom>
            <a:noFill/>
            <a:ln w="9525">
              <a:noFill/>
              <a:miter lim="800000"/>
              <a:headEnd/>
              <a:tailEnd/>
            </a:ln>
            <a:effectLst/>
          </p:spPr>
          <p:txBody>
            <a:bodyPr>
              <a:spAutoFit/>
            </a:bodyPr>
            <a:lstStyle/>
            <a:p>
              <a:r>
                <a:rPr lang="zh-CN" altLang="en-US" sz="2400" b="1" dirty="0">
                  <a:solidFill>
                    <a:srgbClr val="CC0000"/>
                  </a:solidFill>
                  <a:latin typeface="宋体" pitchFamily="2" charset="-122"/>
                  <a:ea typeface="宋体" pitchFamily="2" charset="-122"/>
                </a:rPr>
                <a:t>线范围</a:t>
              </a:r>
              <a:endParaRPr lang="zh-CN" altLang="en-US" sz="2400" b="1" dirty="0">
                <a:solidFill>
                  <a:srgbClr val="FF3399"/>
                </a:solidFill>
                <a:latin typeface="宋体" pitchFamily="2" charset="-122"/>
                <a:ea typeface="宋体" pitchFamily="2" charset="-122"/>
              </a:endParaRPr>
            </a:p>
          </p:txBody>
        </p:sp>
        <p:graphicFrame>
          <p:nvGraphicFramePr>
            <p:cNvPr id="80903" name="Object 7"/>
            <p:cNvGraphicFramePr>
              <a:graphicFrameLocks noChangeAspect="1"/>
            </p:cNvGraphicFramePr>
            <p:nvPr/>
          </p:nvGraphicFramePr>
          <p:xfrm>
            <a:off x="3923" y="2614"/>
            <a:ext cx="1496" cy="569"/>
          </p:xfrm>
          <a:graphic>
            <a:graphicData uri="http://schemas.openxmlformats.org/presentationml/2006/ole">
              <p:oleObj spid="_x0000_s18455" name="公式" r:id="rId4" imgW="1066337" imgH="393529" progId="Equation.3">
                <p:embed/>
              </p:oleObj>
            </a:graphicData>
          </a:graphic>
        </p:graphicFrame>
      </p:grpSp>
      <p:sp>
        <p:nvSpPr>
          <p:cNvPr id="80904" name="Text Box 8"/>
          <p:cNvSpPr txBox="1">
            <a:spLocks noChangeArrowheads="1"/>
          </p:cNvSpPr>
          <p:nvPr/>
        </p:nvSpPr>
        <p:spPr bwMode="auto">
          <a:xfrm>
            <a:off x="928662" y="142852"/>
            <a:ext cx="36576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dirty="0" smtClean="0">
                <a:solidFill>
                  <a:srgbClr val="FF0000"/>
                </a:solidFill>
                <a:latin typeface="黑体" pitchFamily="49" charset="-122"/>
                <a:ea typeface="黑体" pitchFamily="49" charset="-122"/>
              </a:rPr>
              <a:t>中央</a:t>
            </a:r>
            <a:r>
              <a:rPr lang="zh-CN" altLang="en-US" sz="3200" dirty="0">
                <a:solidFill>
                  <a:srgbClr val="FF0000"/>
                </a:solidFill>
                <a:latin typeface="黑体" pitchFamily="49" charset="-122"/>
                <a:ea typeface="黑体" pitchFamily="49" charset="-122"/>
              </a:rPr>
              <a:t>明</a:t>
            </a:r>
            <a:r>
              <a:rPr lang="zh-CN" altLang="en-US" sz="3200" dirty="0" smtClean="0">
                <a:solidFill>
                  <a:srgbClr val="FF0000"/>
                </a:solidFill>
                <a:latin typeface="黑体" pitchFamily="49" charset="-122"/>
                <a:ea typeface="黑体" pitchFamily="49" charset="-122"/>
              </a:rPr>
              <a:t>纹的宽度</a:t>
            </a:r>
            <a:endParaRPr lang="zh-CN" altLang="en-US" sz="3200" dirty="0">
              <a:solidFill>
                <a:srgbClr val="FF0000"/>
              </a:solidFill>
              <a:latin typeface="黑体" pitchFamily="49" charset="-122"/>
              <a:ea typeface="黑体" pitchFamily="49" charset="-122"/>
            </a:endParaRPr>
          </a:p>
        </p:txBody>
      </p:sp>
      <p:grpSp>
        <p:nvGrpSpPr>
          <p:cNvPr id="4" name="Group 9"/>
          <p:cNvGrpSpPr>
            <a:grpSpLocks/>
          </p:cNvGrpSpPr>
          <p:nvPr/>
        </p:nvGrpSpPr>
        <p:grpSpPr bwMode="auto">
          <a:xfrm>
            <a:off x="3643306" y="214290"/>
            <a:ext cx="4114800" cy="523875"/>
            <a:chOff x="1939" y="3045"/>
            <a:chExt cx="2350" cy="330"/>
          </a:xfrm>
        </p:grpSpPr>
        <p:graphicFrame>
          <p:nvGraphicFramePr>
            <p:cNvPr id="80906" name="Object 10"/>
            <p:cNvGraphicFramePr>
              <a:graphicFrameLocks noChangeAspect="1"/>
            </p:cNvGraphicFramePr>
            <p:nvPr/>
          </p:nvGraphicFramePr>
          <p:xfrm>
            <a:off x="2510" y="3090"/>
            <a:ext cx="365" cy="221"/>
          </p:xfrm>
          <a:graphic>
            <a:graphicData uri="http://schemas.openxmlformats.org/presentationml/2006/ole">
              <p:oleObj spid="_x0000_s18456" name="公式" r:id="rId5" imgW="507780" imgH="253890" progId="Equation.3">
                <p:embed/>
              </p:oleObj>
            </a:graphicData>
          </a:graphic>
        </p:graphicFrame>
        <p:sp>
          <p:nvSpPr>
            <p:cNvPr id="80907" name="Rectangle 11"/>
            <p:cNvSpPr>
              <a:spLocks noChangeArrowheads="1"/>
            </p:cNvSpPr>
            <p:nvPr/>
          </p:nvSpPr>
          <p:spPr bwMode="auto">
            <a:xfrm>
              <a:off x="1939" y="3045"/>
              <a:ext cx="2350" cy="330"/>
            </a:xfrm>
            <a:prstGeom prst="rect">
              <a:avLst/>
            </a:prstGeom>
            <a:noFill/>
            <a:ln w="9525">
              <a:noFill/>
              <a:miter lim="800000"/>
              <a:headEnd/>
              <a:tailEnd type="none" w="sm" len="lg"/>
            </a:ln>
            <a:effectLst/>
          </p:spPr>
          <p:txBody>
            <a:bodyPr>
              <a:spAutoFit/>
            </a:bodyPr>
            <a:lstStyle/>
            <a:p>
              <a:pPr>
                <a:spcBef>
                  <a:spcPct val="50000"/>
                </a:spcBef>
              </a:pPr>
              <a:r>
                <a:rPr lang="zh-CN" altLang="en-US" sz="2800" b="1" dirty="0">
                  <a:latin typeface="黑体" pitchFamily="49" charset="-122"/>
                  <a:ea typeface="黑体" pitchFamily="49" charset="-122"/>
                </a:rPr>
                <a:t>（ </a:t>
              </a:r>
              <a:r>
                <a:rPr lang="zh-CN" altLang="en-US" sz="2800" b="1" dirty="0" smtClean="0">
                  <a:latin typeface="黑体" pitchFamily="49" charset="-122"/>
                  <a:ea typeface="黑体" pitchFamily="49" charset="-122"/>
                </a:rPr>
                <a:t>即    的</a:t>
              </a:r>
              <a:r>
                <a:rPr lang="zh-CN" altLang="en-US" sz="2800" b="1" dirty="0">
                  <a:latin typeface="黑体" pitchFamily="49" charset="-122"/>
                  <a:ea typeface="黑体" pitchFamily="49" charset="-122"/>
                </a:rPr>
                <a:t>两暗纹</a:t>
              </a:r>
              <a:r>
                <a:rPr lang="zh-CN" altLang="en-US" sz="2800" b="1" dirty="0" smtClean="0">
                  <a:latin typeface="黑体" pitchFamily="49" charset="-122"/>
                  <a:ea typeface="黑体" pitchFamily="49" charset="-122"/>
                </a:rPr>
                <a:t>间距</a:t>
              </a:r>
              <a:r>
                <a:rPr lang="zh-CN" altLang="en-US" sz="2800" b="1" dirty="0" smtClean="0">
                  <a:latin typeface="Times New Roman" pitchFamily="18" charset="0"/>
                </a:rPr>
                <a:t>）</a:t>
              </a:r>
              <a:endParaRPr lang="zh-CN" altLang="en-US" sz="2800" b="1" dirty="0">
                <a:latin typeface="Times New Roman" pitchFamily="18" charset="0"/>
              </a:endParaRPr>
            </a:p>
          </p:txBody>
        </p:sp>
      </p:grpSp>
      <p:grpSp>
        <p:nvGrpSpPr>
          <p:cNvPr id="5" name="Group 12"/>
          <p:cNvGrpSpPr>
            <a:grpSpLocks/>
          </p:cNvGrpSpPr>
          <p:nvPr/>
        </p:nvGrpSpPr>
        <p:grpSpPr bwMode="auto">
          <a:xfrm>
            <a:off x="684213" y="908050"/>
            <a:ext cx="5186362" cy="3095625"/>
            <a:chOff x="1474" y="1026"/>
            <a:chExt cx="3085" cy="1717"/>
          </a:xfrm>
        </p:grpSpPr>
        <p:sp>
          <p:nvSpPr>
            <p:cNvPr id="80909" name="Line 13"/>
            <p:cNvSpPr>
              <a:spLocks noChangeShapeType="1"/>
            </p:cNvSpPr>
            <p:nvPr/>
          </p:nvSpPr>
          <p:spPr bwMode="auto">
            <a:xfrm>
              <a:off x="1970" y="1426"/>
              <a:ext cx="0" cy="318"/>
            </a:xfrm>
            <a:prstGeom prst="line">
              <a:avLst/>
            </a:prstGeom>
            <a:noFill/>
            <a:ln w="38100">
              <a:solidFill>
                <a:srgbClr val="000000"/>
              </a:solidFill>
              <a:round/>
              <a:headEnd/>
              <a:tailEnd/>
            </a:ln>
            <a:effectLst/>
          </p:spPr>
          <p:txBody>
            <a:bodyPr/>
            <a:lstStyle/>
            <a:p>
              <a:endParaRPr lang="zh-CN" altLang="en-US"/>
            </a:p>
          </p:txBody>
        </p:sp>
        <p:sp>
          <p:nvSpPr>
            <p:cNvPr id="80910" name="Line 14"/>
            <p:cNvSpPr>
              <a:spLocks noChangeShapeType="1"/>
            </p:cNvSpPr>
            <p:nvPr/>
          </p:nvSpPr>
          <p:spPr bwMode="auto">
            <a:xfrm flipH="1">
              <a:off x="1970" y="2034"/>
              <a:ext cx="0" cy="346"/>
            </a:xfrm>
            <a:prstGeom prst="line">
              <a:avLst/>
            </a:prstGeom>
            <a:noFill/>
            <a:ln w="38100">
              <a:solidFill>
                <a:srgbClr val="000000"/>
              </a:solidFill>
              <a:round/>
              <a:headEnd/>
              <a:tailEnd/>
            </a:ln>
            <a:effectLst/>
          </p:spPr>
          <p:txBody>
            <a:bodyPr/>
            <a:lstStyle/>
            <a:p>
              <a:endParaRPr lang="zh-CN" altLang="en-US"/>
            </a:p>
          </p:txBody>
        </p:sp>
        <p:sp>
          <p:nvSpPr>
            <p:cNvPr id="80911" name="Line 15"/>
            <p:cNvSpPr>
              <a:spLocks noChangeShapeType="1"/>
            </p:cNvSpPr>
            <p:nvPr/>
          </p:nvSpPr>
          <p:spPr bwMode="auto">
            <a:xfrm>
              <a:off x="1474" y="1744"/>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80912" name="Line 16"/>
            <p:cNvSpPr>
              <a:spLocks noChangeShapeType="1"/>
            </p:cNvSpPr>
            <p:nvPr/>
          </p:nvSpPr>
          <p:spPr bwMode="auto">
            <a:xfrm>
              <a:off x="1474" y="1828"/>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80913" name="Line 17"/>
            <p:cNvSpPr>
              <a:spLocks noChangeShapeType="1"/>
            </p:cNvSpPr>
            <p:nvPr/>
          </p:nvSpPr>
          <p:spPr bwMode="auto">
            <a:xfrm>
              <a:off x="1474" y="1906"/>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80914" name="Line 18"/>
            <p:cNvSpPr>
              <a:spLocks noChangeShapeType="1"/>
            </p:cNvSpPr>
            <p:nvPr/>
          </p:nvSpPr>
          <p:spPr bwMode="auto">
            <a:xfrm>
              <a:off x="1474" y="1978"/>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80915" name="Line 19"/>
            <p:cNvSpPr>
              <a:spLocks noChangeShapeType="1"/>
            </p:cNvSpPr>
            <p:nvPr/>
          </p:nvSpPr>
          <p:spPr bwMode="auto">
            <a:xfrm>
              <a:off x="1474" y="2062"/>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80916" name="Text Box 20"/>
            <p:cNvSpPr txBox="1">
              <a:spLocks noChangeArrowheads="1"/>
            </p:cNvSpPr>
            <p:nvPr/>
          </p:nvSpPr>
          <p:spPr bwMode="auto">
            <a:xfrm>
              <a:off x="1535" y="1505"/>
              <a:ext cx="289" cy="234"/>
            </a:xfrm>
            <a:prstGeom prst="rect">
              <a:avLst/>
            </a:prstGeom>
            <a:noFill/>
            <a:ln w="9525">
              <a:noFill/>
              <a:miter lim="800000"/>
              <a:headEnd/>
              <a:tailEnd/>
            </a:ln>
            <a:effectLst/>
          </p:spPr>
          <p:txBody>
            <a:bodyPr/>
            <a:lstStyle/>
            <a:p>
              <a:pPr algn="just"/>
              <a:r>
                <a:rPr kumimoji="1" lang="en-US" altLang="zh-CN" sz="2400" b="1" i="1">
                  <a:solidFill>
                    <a:srgbClr val="0000FF"/>
                  </a:solidFill>
                  <a:latin typeface="宋体" pitchFamily="2" charset="-122"/>
                </a:rPr>
                <a:t>λ</a:t>
              </a:r>
              <a:endParaRPr kumimoji="1" lang="en-US" altLang="zh-CN" sz="2200" b="1" i="1">
                <a:solidFill>
                  <a:srgbClr val="0000FF"/>
                </a:solidFill>
                <a:latin typeface="Times New Roman" pitchFamily="18" charset="0"/>
              </a:endParaRPr>
            </a:p>
          </p:txBody>
        </p:sp>
        <p:sp>
          <p:nvSpPr>
            <p:cNvPr id="80917" name="Line 21"/>
            <p:cNvSpPr>
              <a:spLocks noChangeShapeType="1"/>
            </p:cNvSpPr>
            <p:nvPr/>
          </p:nvSpPr>
          <p:spPr bwMode="auto">
            <a:xfrm flipH="1">
              <a:off x="2146" y="1392"/>
              <a:ext cx="0" cy="1054"/>
            </a:xfrm>
            <a:prstGeom prst="line">
              <a:avLst/>
            </a:prstGeom>
            <a:noFill/>
            <a:ln w="19050">
              <a:solidFill>
                <a:srgbClr val="000000"/>
              </a:solidFill>
              <a:round/>
              <a:headEnd type="arrow" w="med" len="med"/>
              <a:tailEnd type="arrow" w="med" len="med"/>
            </a:ln>
            <a:effectLst/>
          </p:spPr>
          <p:txBody>
            <a:bodyPr/>
            <a:lstStyle/>
            <a:p>
              <a:endParaRPr lang="zh-CN" altLang="en-US"/>
            </a:p>
          </p:txBody>
        </p:sp>
        <p:sp>
          <p:nvSpPr>
            <p:cNvPr id="80918" name="Line 22"/>
            <p:cNvSpPr>
              <a:spLocks noChangeShapeType="1"/>
            </p:cNvSpPr>
            <p:nvPr/>
          </p:nvSpPr>
          <p:spPr bwMode="auto">
            <a:xfrm>
              <a:off x="2420" y="1900"/>
              <a:ext cx="2006" cy="0"/>
            </a:xfrm>
            <a:prstGeom prst="line">
              <a:avLst/>
            </a:prstGeom>
            <a:noFill/>
            <a:ln w="9525">
              <a:solidFill>
                <a:srgbClr val="000000"/>
              </a:solidFill>
              <a:round/>
              <a:headEnd/>
              <a:tailEnd type="triangle" w="med" len="med"/>
            </a:ln>
            <a:effectLst/>
          </p:spPr>
          <p:txBody>
            <a:bodyPr/>
            <a:lstStyle/>
            <a:p>
              <a:endParaRPr lang="zh-CN" altLang="en-US"/>
            </a:p>
          </p:txBody>
        </p:sp>
        <p:sp>
          <p:nvSpPr>
            <p:cNvPr id="80919" name="Freeform 23"/>
            <p:cNvSpPr>
              <a:spLocks/>
            </p:cNvSpPr>
            <p:nvPr/>
          </p:nvSpPr>
          <p:spPr bwMode="auto">
            <a:xfrm>
              <a:off x="3170" y="1694"/>
              <a:ext cx="1112" cy="418"/>
            </a:xfrm>
            <a:custGeom>
              <a:avLst/>
              <a:gdLst/>
              <a:ahLst/>
              <a:cxnLst>
                <a:cxn ang="0">
                  <a:pos x="0" y="0"/>
                </a:cxn>
                <a:cxn ang="0">
                  <a:pos x="915" y="630"/>
                </a:cxn>
                <a:cxn ang="0">
                  <a:pos x="0" y="1275"/>
                </a:cxn>
              </a:cxnLst>
              <a:rect l="0" t="0" r="r" b="b"/>
              <a:pathLst>
                <a:path w="915" h="1275">
                  <a:moveTo>
                    <a:pt x="0" y="0"/>
                  </a:moveTo>
                  <a:cubicBezTo>
                    <a:pt x="457" y="209"/>
                    <a:pt x="915" y="418"/>
                    <a:pt x="915" y="630"/>
                  </a:cubicBezTo>
                  <a:cubicBezTo>
                    <a:pt x="915" y="842"/>
                    <a:pt x="152" y="1168"/>
                    <a:pt x="0" y="1275"/>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20" name="Freeform 24"/>
            <p:cNvSpPr>
              <a:spLocks/>
            </p:cNvSpPr>
            <p:nvPr/>
          </p:nvSpPr>
          <p:spPr bwMode="auto">
            <a:xfrm>
              <a:off x="3062" y="1153"/>
              <a:ext cx="66" cy="256"/>
            </a:xfrm>
            <a:custGeom>
              <a:avLst/>
              <a:gdLst/>
              <a:ahLst/>
              <a:cxnLst>
                <a:cxn ang="0">
                  <a:pos x="45" y="0"/>
                </a:cxn>
                <a:cxn ang="0">
                  <a:pos x="60" y="120"/>
                </a:cxn>
                <a:cxn ang="0">
                  <a:pos x="150" y="390"/>
                </a:cxn>
                <a:cxn ang="0">
                  <a:pos x="45" y="615"/>
                </a:cxn>
                <a:cxn ang="0">
                  <a:pos x="0" y="690"/>
                </a:cxn>
              </a:cxnLst>
              <a:rect l="0" t="0" r="r" b="b"/>
              <a:pathLst>
                <a:path w="152" h="690">
                  <a:moveTo>
                    <a:pt x="45" y="0"/>
                  </a:moveTo>
                  <a:cubicBezTo>
                    <a:pt x="44" y="27"/>
                    <a:pt x="43" y="55"/>
                    <a:pt x="60" y="120"/>
                  </a:cubicBezTo>
                  <a:cubicBezTo>
                    <a:pt x="77" y="185"/>
                    <a:pt x="152" y="308"/>
                    <a:pt x="150" y="390"/>
                  </a:cubicBezTo>
                  <a:cubicBezTo>
                    <a:pt x="148" y="472"/>
                    <a:pt x="70" y="565"/>
                    <a:pt x="45" y="615"/>
                  </a:cubicBezTo>
                  <a:cubicBezTo>
                    <a:pt x="20" y="665"/>
                    <a:pt x="10" y="677"/>
                    <a:pt x="0" y="690"/>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21" name="Freeform 25"/>
            <p:cNvSpPr>
              <a:spLocks/>
            </p:cNvSpPr>
            <p:nvPr/>
          </p:nvSpPr>
          <p:spPr bwMode="auto">
            <a:xfrm flipV="1">
              <a:off x="3062" y="2397"/>
              <a:ext cx="66" cy="256"/>
            </a:xfrm>
            <a:custGeom>
              <a:avLst/>
              <a:gdLst/>
              <a:ahLst/>
              <a:cxnLst>
                <a:cxn ang="0">
                  <a:pos x="45" y="0"/>
                </a:cxn>
                <a:cxn ang="0">
                  <a:pos x="60" y="120"/>
                </a:cxn>
                <a:cxn ang="0">
                  <a:pos x="150" y="390"/>
                </a:cxn>
                <a:cxn ang="0">
                  <a:pos x="45" y="615"/>
                </a:cxn>
                <a:cxn ang="0">
                  <a:pos x="0" y="690"/>
                </a:cxn>
              </a:cxnLst>
              <a:rect l="0" t="0" r="r" b="b"/>
              <a:pathLst>
                <a:path w="152" h="690">
                  <a:moveTo>
                    <a:pt x="45" y="0"/>
                  </a:moveTo>
                  <a:cubicBezTo>
                    <a:pt x="44" y="27"/>
                    <a:pt x="43" y="55"/>
                    <a:pt x="60" y="120"/>
                  </a:cubicBezTo>
                  <a:cubicBezTo>
                    <a:pt x="77" y="185"/>
                    <a:pt x="152" y="308"/>
                    <a:pt x="150" y="390"/>
                  </a:cubicBezTo>
                  <a:cubicBezTo>
                    <a:pt x="148" y="472"/>
                    <a:pt x="70" y="565"/>
                    <a:pt x="45" y="615"/>
                  </a:cubicBezTo>
                  <a:cubicBezTo>
                    <a:pt x="20" y="665"/>
                    <a:pt x="10" y="677"/>
                    <a:pt x="0" y="690"/>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22" name="Freeform 26"/>
            <p:cNvSpPr>
              <a:spLocks/>
            </p:cNvSpPr>
            <p:nvPr/>
          </p:nvSpPr>
          <p:spPr bwMode="auto">
            <a:xfrm>
              <a:off x="3062" y="1616"/>
              <a:ext cx="118" cy="78"/>
            </a:xfrm>
            <a:custGeom>
              <a:avLst/>
              <a:gdLst/>
              <a:ahLst/>
              <a:cxnLst>
                <a:cxn ang="0">
                  <a:pos x="97" y="0"/>
                </a:cxn>
                <a:cxn ang="0">
                  <a:pos x="7" y="75"/>
                </a:cxn>
                <a:cxn ang="0">
                  <a:pos x="52" y="150"/>
                </a:cxn>
                <a:cxn ang="0">
                  <a:pos x="172" y="210"/>
                </a:cxn>
              </a:cxnLst>
              <a:rect l="0" t="0" r="r" b="b"/>
              <a:pathLst>
                <a:path w="172" h="210">
                  <a:moveTo>
                    <a:pt x="97" y="0"/>
                  </a:moveTo>
                  <a:cubicBezTo>
                    <a:pt x="55" y="25"/>
                    <a:pt x="14" y="50"/>
                    <a:pt x="7" y="75"/>
                  </a:cubicBezTo>
                  <a:cubicBezTo>
                    <a:pt x="0" y="100"/>
                    <a:pt x="25" y="128"/>
                    <a:pt x="52" y="150"/>
                  </a:cubicBezTo>
                  <a:cubicBezTo>
                    <a:pt x="79" y="172"/>
                    <a:pt x="144" y="200"/>
                    <a:pt x="172" y="210"/>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23" name="Freeform 27"/>
            <p:cNvSpPr>
              <a:spLocks/>
            </p:cNvSpPr>
            <p:nvPr/>
          </p:nvSpPr>
          <p:spPr bwMode="auto">
            <a:xfrm flipV="1">
              <a:off x="3062" y="2112"/>
              <a:ext cx="118" cy="78"/>
            </a:xfrm>
            <a:custGeom>
              <a:avLst/>
              <a:gdLst/>
              <a:ahLst/>
              <a:cxnLst>
                <a:cxn ang="0">
                  <a:pos x="97" y="0"/>
                </a:cxn>
                <a:cxn ang="0">
                  <a:pos x="7" y="75"/>
                </a:cxn>
                <a:cxn ang="0">
                  <a:pos x="52" y="150"/>
                </a:cxn>
                <a:cxn ang="0">
                  <a:pos x="172" y="210"/>
                </a:cxn>
              </a:cxnLst>
              <a:rect l="0" t="0" r="r" b="b"/>
              <a:pathLst>
                <a:path w="172" h="210">
                  <a:moveTo>
                    <a:pt x="97" y="0"/>
                  </a:moveTo>
                  <a:cubicBezTo>
                    <a:pt x="55" y="25"/>
                    <a:pt x="14" y="50"/>
                    <a:pt x="7" y="75"/>
                  </a:cubicBezTo>
                  <a:cubicBezTo>
                    <a:pt x="0" y="100"/>
                    <a:pt x="25" y="128"/>
                    <a:pt x="52" y="150"/>
                  </a:cubicBezTo>
                  <a:cubicBezTo>
                    <a:pt x="79" y="172"/>
                    <a:pt x="144" y="200"/>
                    <a:pt x="172" y="210"/>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24" name="Line 28"/>
            <p:cNvSpPr>
              <a:spLocks noChangeShapeType="1"/>
            </p:cNvSpPr>
            <p:nvPr/>
          </p:nvSpPr>
          <p:spPr bwMode="auto">
            <a:xfrm flipV="1">
              <a:off x="2147" y="1655"/>
              <a:ext cx="920" cy="245"/>
            </a:xfrm>
            <a:prstGeom prst="line">
              <a:avLst/>
            </a:prstGeom>
            <a:noFill/>
            <a:ln w="9525">
              <a:solidFill>
                <a:srgbClr val="000000"/>
              </a:solidFill>
              <a:round/>
              <a:headEnd/>
              <a:tailEnd/>
            </a:ln>
            <a:effectLst/>
          </p:spPr>
          <p:txBody>
            <a:bodyPr/>
            <a:lstStyle/>
            <a:p>
              <a:endParaRPr lang="zh-CN" altLang="en-US"/>
            </a:p>
          </p:txBody>
        </p:sp>
        <p:sp>
          <p:nvSpPr>
            <p:cNvPr id="80925" name="Line 29"/>
            <p:cNvSpPr>
              <a:spLocks noChangeShapeType="1"/>
            </p:cNvSpPr>
            <p:nvPr/>
          </p:nvSpPr>
          <p:spPr bwMode="auto">
            <a:xfrm>
              <a:off x="2147" y="1895"/>
              <a:ext cx="920" cy="273"/>
            </a:xfrm>
            <a:prstGeom prst="line">
              <a:avLst/>
            </a:prstGeom>
            <a:noFill/>
            <a:ln w="9525">
              <a:solidFill>
                <a:srgbClr val="000000"/>
              </a:solidFill>
              <a:round/>
              <a:headEnd/>
              <a:tailEnd/>
            </a:ln>
            <a:effectLst/>
          </p:spPr>
          <p:txBody>
            <a:bodyPr/>
            <a:lstStyle/>
            <a:p>
              <a:endParaRPr lang="zh-CN" altLang="en-US"/>
            </a:p>
          </p:txBody>
        </p:sp>
        <p:sp>
          <p:nvSpPr>
            <p:cNvPr id="80926" name="Freeform 30"/>
            <p:cNvSpPr>
              <a:spLocks/>
            </p:cNvSpPr>
            <p:nvPr/>
          </p:nvSpPr>
          <p:spPr bwMode="auto">
            <a:xfrm>
              <a:off x="2588" y="1778"/>
              <a:ext cx="67" cy="122"/>
            </a:xfrm>
            <a:custGeom>
              <a:avLst/>
              <a:gdLst/>
              <a:ahLst/>
              <a:cxnLst>
                <a:cxn ang="0">
                  <a:pos x="0" y="0"/>
                </a:cxn>
                <a:cxn ang="0">
                  <a:pos x="60" y="135"/>
                </a:cxn>
                <a:cxn ang="0">
                  <a:pos x="45" y="255"/>
                </a:cxn>
              </a:cxnLst>
              <a:rect l="0" t="0" r="r" b="b"/>
              <a:pathLst>
                <a:path w="67" h="255">
                  <a:moveTo>
                    <a:pt x="0" y="0"/>
                  </a:moveTo>
                  <a:cubicBezTo>
                    <a:pt x="26" y="46"/>
                    <a:pt x="53" y="93"/>
                    <a:pt x="60" y="135"/>
                  </a:cubicBezTo>
                  <a:cubicBezTo>
                    <a:pt x="67" y="177"/>
                    <a:pt x="47" y="235"/>
                    <a:pt x="45" y="255"/>
                  </a:cubicBezTo>
                </a:path>
              </a:pathLst>
            </a:custGeom>
            <a:noFill/>
            <a:ln w="28575" cap="flat" cmpd="sng">
              <a:solidFill>
                <a:srgbClr val="000000"/>
              </a:solidFill>
              <a:prstDash val="solid"/>
              <a:round/>
              <a:headEnd/>
              <a:tailEnd/>
            </a:ln>
            <a:effectLst/>
          </p:spPr>
          <p:txBody>
            <a:bodyPr/>
            <a:lstStyle/>
            <a:p>
              <a:endParaRPr lang="zh-CN" altLang="en-US"/>
            </a:p>
          </p:txBody>
        </p:sp>
        <p:sp>
          <p:nvSpPr>
            <p:cNvPr id="80927" name="Text Box 31"/>
            <p:cNvSpPr txBox="1">
              <a:spLocks noChangeArrowheads="1"/>
            </p:cNvSpPr>
            <p:nvPr/>
          </p:nvSpPr>
          <p:spPr bwMode="auto">
            <a:xfrm>
              <a:off x="2609" y="1734"/>
              <a:ext cx="251" cy="317"/>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80928" name="Line 32"/>
            <p:cNvSpPr>
              <a:spLocks noChangeShapeType="1"/>
            </p:cNvSpPr>
            <p:nvPr/>
          </p:nvSpPr>
          <p:spPr bwMode="auto">
            <a:xfrm flipV="1">
              <a:off x="2157" y="1688"/>
              <a:ext cx="786" cy="207"/>
            </a:xfrm>
            <a:prstGeom prst="line">
              <a:avLst/>
            </a:prstGeom>
            <a:noFill/>
            <a:ln w="9525">
              <a:solidFill>
                <a:srgbClr val="000000"/>
              </a:solidFill>
              <a:round/>
              <a:headEnd/>
              <a:tailEnd/>
            </a:ln>
            <a:effectLst/>
          </p:spPr>
          <p:txBody>
            <a:bodyPr/>
            <a:lstStyle/>
            <a:p>
              <a:endParaRPr lang="zh-CN" altLang="en-US"/>
            </a:p>
          </p:txBody>
        </p:sp>
        <p:sp>
          <p:nvSpPr>
            <p:cNvPr id="80929" name="Text Box 33"/>
            <p:cNvSpPr txBox="1">
              <a:spLocks noChangeArrowheads="1"/>
            </p:cNvSpPr>
            <p:nvPr/>
          </p:nvSpPr>
          <p:spPr bwMode="auto">
            <a:xfrm>
              <a:off x="4304" y="1906"/>
              <a:ext cx="255" cy="200"/>
            </a:xfrm>
            <a:prstGeom prst="rect">
              <a:avLst/>
            </a:prstGeom>
            <a:noFill/>
            <a:ln w="9525">
              <a:noFill/>
              <a:miter lim="800000"/>
              <a:headEnd/>
              <a:tailEnd/>
            </a:ln>
            <a:effectLst/>
          </p:spPr>
          <p:txBody>
            <a:bodyPr/>
            <a:lstStyle/>
            <a:p>
              <a:pPr algn="just"/>
              <a:r>
                <a:rPr kumimoji="1" lang="en-US" altLang="zh-CN" sz="2400" b="1" i="1">
                  <a:latin typeface="Times New Roman" pitchFamily="18" charset="0"/>
                </a:rPr>
                <a:t>I</a:t>
              </a:r>
              <a:endParaRPr kumimoji="1" lang="en-US" altLang="zh-CN" sz="1600" b="1" i="1">
                <a:latin typeface="Times New Roman" pitchFamily="18" charset="0"/>
              </a:endParaRPr>
            </a:p>
          </p:txBody>
        </p:sp>
        <p:sp>
          <p:nvSpPr>
            <p:cNvPr id="80930" name="Text Box 34"/>
            <p:cNvSpPr txBox="1">
              <a:spLocks noChangeArrowheads="1"/>
            </p:cNvSpPr>
            <p:nvPr/>
          </p:nvSpPr>
          <p:spPr bwMode="auto">
            <a:xfrm>
              <a:off x="2880" y="1888"/>
              <a:ext cx="235" cy="173"/>
            </a:xfrm>
            <a:prstGeom prst="rect">
              <a:avLst/>
            </a:prstGeom>
            <a:noFill/>
            <a:ln w="9525">
              <a:noFill/>
              <a:miter lim="800000"/>
              <a:headEnd/>
              <a:tailEnd/>
            </a:ln>
            <a:effectLst/>
          </p:spPr>
          <p:txBody>
            <a:bodyPr/>
            <a:lstStyle/>
            <a:p>
              <a:pPr algn="just"/>
              <a:r>
                <a:rPr kumimoji="1" lang="en-US" altLang="zh-CN" sz="2000" b="1" i="1">
                  <a:latin typeface="Times New Roman" pitchFamily="18" charset="0"/>
                </a:rPr>
                <a:t>O</a:t>
              </a:r>
            </a:p>
          </p:txBody>
        </p:sp>
        <p:sp>
          <p:nvSpPr>
            <p:cNvPr id="80931" name="Text Box 35"/>
            <p:cNvSpPr txBox="1">
              <a:spLocks noChangeArrowheads="1"/>
            </p:cNvSpPr>
            <p:nvPr/>
          </p:nvSpPr>
          <p:spPr bwMode="auto">
            <a:xfrm>
              <a:off x="2860" y="1427"/>
              <a:ext cx="302" cy="173"/>
            </a:xfrm>
            <a:prstGeom prst="rect">
              <a:avLst/>
            </a:prstGeom>
            <a:noFill/>
            <a:ln w="9525">
              <a:noFill/>
              <a:miter lim="800000"/>
              <a:headEnd/>
              <a:tailEnd/>
            </a:ln>
            <a:effectLst/>
          </p:spPr>
          <p:txBody>
            <a:bodyPr/>
            <a:lstStyle/>
            <a:p>
              <a:pPr algn="just"/>
              <a:r>
                <a:rPr kumimoji="1" lang="en-US" altLang="zh-CN" sz="2000" b="1" i="1">
                  <a:latin typeface="Times New Roman" pitchFamily="18" charset="0"/>
                </a:rPr>
                <a:t>x</a:t>
              </a:r>
              <a:r>
                <a:rPr kumimoji="1" lang="en-US" altLang="zh-CN" sz="2000" b="1" baseline="-25000">
                  <a:latin typeface="Times New Roman" pitchFamily="18" charset="0"/>
                </a:rPr>
                <a:t>1</a:t>
              </a:r>
              <a:endParaRPr kumimoji="1" lang="en-US" altLang="zh-CN" sz="900" b="1" i="1">
                <a:latin typeface="Times New Roman" pitchFamily="18" charset="0"/>
              </a:endParaRPr>
            </a:p>
          </p:txBody>
        </p:sp>
        <p:sp>
          <p:nvSpPr>
            <p:cNvPr id="80932" name="Line 36"/>
            <p:cNvSpPr>
              <a:spLocks noChangeShapeType="1"/>
            </p:cNvSpPr>
            <p:nvPr/>
          </p:nvSpPr>
          <p:spPr bwMode="auto">
            <a:xfrm>
              <a:off x="3067" y="1126"/>
              <a:ext cx="0" cy="1599"/>
            </a:xfrm>
            <a:prstGeom prst="line">
              <a:avLst/>
            </a:prstGeom>
            <a:noFill/>
            <a:ln w="28575">
              <a:solidFill>
                <a:srgbClr val="000000"/>
              </a:solidFill>
              <a:round/>
              <a:headEnd/>
              <a:tailEnd/>
            </a:ln>
            <a:effectLst/>
          </p:spPr>
          <p:txBody>
            <a:bodyPr/>
            <a:lstStyle/>
            <a:p>
              <a:endParaRPr lang="zh-CN" altLang="en-US"/>
            </a:p>
          </p:txBody>
        </p:sp>
        <p:sp>
          <p:nvSpPr>
            <p:cNvPr id="80933" name="Text Box 37"/>
            <p:cNvSpPr txBox="1">
              <a:spLocks noChangeArrowheads="1"/>
            </p:cNvSpPr>
            <p:nvPr/>
          </p:nvSpPr>
          <p:spPr bwMode="auto">
            <a:xfrm>
              <a:off x="3095" y="1583"/>
              <a:ext cx="66" cy="58"/>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80934" name="Text Box 38"/>
            <p:cNvSpPr txBox="1">
              <a:spLocks noChangeArrowheads="1"/>
            </p:cNvSpPr>
            <p:nvPr/>
          </p:nvSpPr>
          <p:spPr bwMode="auto">
            <a:xfrm>
              <a:off x="3100" y="2152"/>
              <a:ext cx="66" cy="58"/>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80935" name="Freeform 39"/>
            <p:cNvSpPr>
              <a:spLocks/>
            </p:cNvSpPr>
            <p:nvPr/>
          </p:nvSpPr>
          <p:spPr bwMode="auto">
            <a:xfrm flipV="1">
              <a:off x="3073" y="2168"/>
              <a:ext cx="134" cy="229"/>
            </a:xfrm>
            <a:custGeom>
              <a:avLst/>
              <a:gdLst/>
              <a:ahLst/>
              <a:cxnLst>
                <a:cxn ang="0">
                  <a:pos x="0" y="0"/>
                </a:cxn>
                <a:cxn ang="0">
                  <a:pos x="165" y="315"/>
                </a:cxn>
                <a:cxn ang="0">
                  <a:pos x="15" y="585"/>
                </a:cxn>
              </a:cxnLst>
              <a:rect l="0" t="0" r="r" b="b"/>
              <a:pathLst>
                <a:path w="167" h="585">
                  <a:moveTo>
                    <a:pt x="0" y="0"/>
                  </a:moveTo>
                  <a:cubicBezTo>
                    <a:pt x="81" y="109"/>
                    <a:pt x="163" y="218"/>
                    <a:pt x="165" y="315"/>
                  </a:cubicBezTo>
                  <a:cubicBezTo>
                    <a:pt x="167" y="412"/>
                    <a:pt x="40" y="540"/>
                    <a:pt x="15" y="585"/>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36" name="Freeform 40"/>
            <p:cNvSpPr>
              <a:spLocks/>
            </p:cNvSpPr>
            <p:nvPr/>
          </p:nvSpPr>
          <p:spPr bwMode="auto">
            <a:xfrm>
              <a:off x="3080" y="1399"/>
              <a:ext cx="123" cy="229"/>
            </a:xfrm>
            <a:custGeom>
              <a:avLst/>
              <a:gdLst/>
              <a:ahLst/>
              <a:cxnLst>
                <a:cxn ang="0">
                  <a:pos x="0" y="0"/>
                </a:cxn>
                <a:cxn ang="0">
                  <a:pos x="165" y="315"/>
                </a:cxn>
                <a:cxn ang="0">
                  <a:pos x="15" y="585"/>
                </a:cxn>
              </a:cxnLst>
              <a:rect l="0" t="0" r="r" b="b"/>
              <a:pathLst>
                <a:path w="167" h="585">
                  <a:moveTo>
                    <a:pt x="0" y="0"/>
                  </a:moveTo>
                  <a:cubicBezTo>
                    <a:pt x="81" y="109"/>
                    <a:pt x="163" y="218"/>
                    <a:pt x="165" y="315"/>
                  </a:cubicBezTo>
                  <a:cubicBezTo>
                    <a:pt x="167" y="412"/>
                    <a:pt x="40" y="540"/>
                    <a:pt x="15" y="585"/>
                  </a:cubicBezTo>
                </a:path>
              </a:pathLst>
            </a:custGeom>
            <a:noFill/>
            <a:ln w="38100" cap="flat" cmpd="sng">
              <a:solidFill>
                <a:srgbClr val="FF0000"/>
              </a:solidFill>
              <a:prstDash val="solid"/>
              <a:round/>
              <a:headEnd/>
              <a:tailEnd/>
            </a:ln>
            <a:effectLst/>
          </p:spPr>
          <p:txBody>
            <a:bodyPr/>
            <a:lstStyle/>
            <a:p>
              <a:endParaRPr lang="zh-CN" altLang="en-US"/>
            </a:p>
          </p:txBody>
        </p:sp>
        <p:sp>
          <p:nvSpPr>
            <p:cNvPr id="80937" name="Line 41"/>
            <p:cNvSpPr>
              <a:spLocks noChangeShapeType="1"/>
            </p:cNvSpPr>
            <p:nvPr/>
          </p:nvSpPr>
          <p:spPr bwMode="auto">
            <a:xfrm>
              <a:off x="3078" y="1645"/>
              <a:ext cx="324" cy="0"/>
            </a:xfrm>
            <a:prstGeom prst="line">
              <a:avLst/>
            </a:prstGeom>
            <a:noFill/>
            <a:ln w="9525">
              <a:solidFill>
                <a:srgbClr val="000000"/>
              </a:solidFill>
              <a:round/>
              <a:headEnd/>
              <a:tailEnd/>
            </a:ln>
            <a:effectLst/>
          </p:spPr>
          <p:txBody>
            <a:bodyPr/>
            <a:lstStyle/>
            <a:p>
              <a:endParaRPr lang="zh-CN" altLang="en-US"/>
            </a:p>
          </p:txBody>
        </p:sp>
        <p:sp>
          <p:nvSpPr>
            <p:cNvPr id="80938" name="Text Box 42"/>
            <p:cNvSpPr txBox="1">
              <a:spLocks noChangeArrowheads="1"/>
            </p:cNvSpPr>
            <p:nvPr/>
          </p:nvSpPr>
          <p:spPr bwMode="auto">
            <a:xfrm>
              <a:off x="1474" y="1204"/>
              <a:ext cx="754" cy="218"/>
            </a:xfrm>
            <a:prstGeom prst="rect">
              <a:avLst/>
            </a:prstGeom>
            <a:noFill/>
            <a:ln w="9525">
              <a:noFill/>
              <a:miter lim="800000"/>
              <a:headEnd/>
              <a:tailEnd/>
            </a:ln>
            <a:effectLst/>
          </p:spPr>
          <p:txBody>
            <a:bodyPr/>
            <a:lstStyle/>
            <a:p>
              <a:pPr algn="just"/>
              <a:r>
                <a:rPr kumimoji="1" lang="zh-CN" altLang="en-US" sz="2000" b="1" dirty="0">
                  <a:latin typeface="宋体" pitchFamily="2" charset="-122"/>
                  <a:ea typeface="宋体" pitchFamily="2" charset="-122"/>
                </a:rPr>
                <a:t>衍射屏</a:t>
              </a:r>
              <a:endParaRPr kumimoji="1" lang="zh-CN" altLang="en-US" sz="1600" b="1" dirty="0">
                <a:latin typeface="宋体" pitchFamily="2" charset="-122"/>
                <a:ea typeface="宋体" pitchFamily="2" charset="-122"/>
              </a:endParaRPr>
            </a:p>
          </p:txBody>
        </p:sp>
        <p:sp>
          <p:nvSpPr>
            <p:cNvPr id="80939" name="Text Box 43"/>
            <p:cNvSpPr txBox="1">
              <a:spLocks noChangeArrowheads="1"/>
            </p:cNvSpPr>
            <p:nvPr/>
          </p:nvSpPr>
          <p:spPr bwMode="auto">
            <a:xfrm>
              <a:off x="1983" y="1159"/>
              <a:ext cx="519" cy="219"/>
            </a:xfrm>
            <a:prstGeom prst="rect">
              <a:avLst/>
            </a:prstGeom>
            <a:noFill/>
            <a:ln w="9525">
              <a:noFill/>
              <a:miter lim="800000"/>
              <a:headEnd/>
              <a:tailEnd/>
            </a:ln>
            <a:effectLst/>
          </p:spPr>
          <p:txBody>
            <a:bodyPr/>
            <a:lstStyle/>
            <a:p>
              <a:pPr algn="just"/>
              <a:r>
                <a:rPr kumimoji="1" lang="zh-CN" altLang="en-US" sz="2000" b="1" dirty="0">
                  <a:latin typeface="宋体" pitchFamily="2" charset="-122"/>
                  <a:ea typeface="宋体" pitchFamily="2" charset="-122"/>
                </a:rPr>
                <a:t>透镜</a:t>
              </a:r>
            </a:p>
          </p:txBody>
        </p:sp>
        <p:sp>
          <p:nvSpPr>
            <p:cNvPr id="80940" name="Text Box 44"/>
            <p:cNvSpPr txBox="1">
              <a:spLocks noChangeArrowheads="1"/>
            </p:cNvSpPr>
            <p:nvPr/>
          </p:nvSpPr>
          <p:spPr bwMode="auto">
            <a:xfrm>
              <a:off x="2517" y="1026"/>
              <a:ext cx="654" cy="217"/>
            </a:xfrm>
            <a:prstGeom prst="rect">
              <a:avLst/>
            </a:prstGeom>
            <a:noFill/>
            <a:ln w="9525">
              <a:noFill/>
              <a:miter lim="800000"/>
              <a:headEnd/>
              <a:tailEnd/>
            </a:ln>
            <a:effectLst/>
          </p:spPr>
          <p:txBody>
            <a:bodyPr/>
            <a:lstStyle/>
            <a:p>
              <a:pPr algn="just"/>
              <a:r>
                <a:rPr kumimoji="1" lang="zh-CN" altLang="en-US" sz="2000" b="1" dirty="0">
                  <a:latin typeface="宋体" pitchFamily="2" charset="-122"/>
                  <a:ea typeface="宋体" pitchFamily="2" charset="-122"/>
                </a:rPr>
                <a:t>观测屏</a:t>
              </a:r>
            </a:p>
          </p:txBody>
        </p:sp>
        <p:sp>
          <p:nvSpPr>
            <p:cNvPr id="80941" name="Line 45"/>
            <p:cNvSpPr>
              <a:spLocks noChangeShapeType="1"/>
            </p:cNvSpPr>
            <p:nvPr/>
          </p:nvSpPr>
          <p:spPr bwMode="auto">
            <a:xfrm>
              <a:off x="3072" y="2157"/>
              <a:ext cx="325" cy="0"/>
            </a:xfrm>
            <a:prstGeom prst="line">
              <a:avLst/>
            </a:prstGeom>
            <a:noFill/>
            <a:ln w="9525">
              <a:solidFill>
                <a:srgbClr val="000000"/>
              </a:solidFill>
              <a:round/>
              <a:headEnd/>
              <a:tailEnd/>
            </a:ln>
            <a:effectLst/>
          </p:spPr>
          <p:txBody>
            <a:bodyPr/>
            <a:lstStyle/>
            <a:p>
              <a:endParaRPr lang="zh-CN" altLang="en-US"/>
            </a:p>
          </p:txBody>
        </p:sp>
        <p:sp>
          <p:nvSpPr>
            <p:cNvPr id="80942" name="Text Box 46"/>
            <p:cNvSpPr txBox="1">
              <a:spLocks noChangeArrowheads="1"/>
            </p:cNvSpPr>
            <p:nvPr/>
          </p:nvSpPr>
          <p:spPr bwMode="auto">
            <a:xfrm>
              <a:off x="3234" y="1862"/>
              <a:ext cx="218" cy="61"/>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80943" name="Text Box 47"/>
            <p:cNvSpPr txBox="1">
              <a:spLocks noChangeArrowheads="1"/>
            </p:cNvSpPr>
            <p:nvPr/>
          </p:nvSpPr>
          <p:spPr bwMode="auto">
            <a:xfrm>
              <a:off x="3151" y="1778"/>
              <a:ext cx="469" cy="245"/>
            </a:xfrm>
            <a:prstGeom prst="rect">
              <a:avLst/>
            </a:prstGeom>
            <a:noFill/>
            <a:ln w="9525">
              <a:noFill/>
              <a:miter lim="800000"/>
              <a:headEnd/>
              <a:tailEnd/>
            </a:ln>
            <a:effectLst/>
          </p:spPr>
          <p:txBody>
            <a:bodyPr/>
            <a:lstStyle/>
            <a:p>
              <a:pPr algn="just"/>
              <a:r>
                <a:rPr kumimoji="1" lang="en-US" altLang="zh-CN" sz="2000" b="1">
                  <a:solidFill>
                    <a:srgbClr val="000000"/>
                  </a:solidFill>
                  <a:latin typeface="宋体" pitchFamily="2" charset="-122"/>
                </a:rPr>
                <a:t>2</a:t>
              </a:r>
              <a:r>
                <a:rPr kumimoji="1" lang="en-US" altLang="zh-CN" sz="2000" b="1" i="1">
                  <a:solidFill>
                    <a:srgbClr val="000000"/>
                  </a:solidFill>
                  <a:latin typeface="Times New Roman" pitchFamily="18" charset="0"/>
                </a:rPr>
                <a:t>x</a:t>
              </a:r>
              <a:r>
                <a:rPr kumimoji="1" lang="en-US" altLang="zh-CN" sz="2000" b="1" i="1" baseline="-25000">
                  <a:solidFill>
                    <a:srgbClr val="000000"/>
                  </a:solidFill>
                  <a:latin typeface="Times New Roman" pitchFamily="18" charset="0"/>
                </a:rPr>
                <a:t>1</a:t>
              </a:r>
              <a:endParaRPr kumimoji="1" lang="en-US" altLang="zh-CN" sz="2000" b="1" i="1">
                <a:solidFill>
                  <a:srgbClr val="000000"/>
                </a:solidFill>
                <a:latin typeface="Times New Roman" pitchFamily="18" charset="0"/>
              </a:endParaRPr>
            </a:p>
          </p:txBody>
        </p:sp>
        <p:sp>
          <p:nvSpPr>
            <p:cNvPr id="80944" name="Line 48"/>
            <p:cNvSpPr>
              <a:spLocks noChangeShapeType="1"/>
            </p:cNvSpPr>
            <p:nvPr/>
          </p:nvSpPr>
          <p:spPr bwMode="auto">
            <a:xfrm>
              <a:off x="3329" y="1968"/>
              <a:ext cx="0" cy="189"/>
            </a:xfrm>
            <a:prstGeom prst="line">
              <a:avLst/>
            </a:prstGeom>
            <a:noFill/>
            <a:ln w="9525">
              <a:solidFill>
                <a:srgbClr val="000000"/>
              </a:solidFill>
              <a:round/>
              <a:headEnd/>
              <a:tailEnd type="triangle" w="med" len="med"/>
            </a:ln>
            <a:effectLst/>
          </p:spPr>
          <p:txBody>
            <a:bodyPr/>
            <a:lstStyle/>
            <a:p>
              <a:endParaRPr lang="zh-CN" altLang="en-US"/>
            </a:p>
          </p:txBody>
        </p:sp>
        <p:sp>
          <p:nvSpPr>
            <p:cNvPr id="80945" name="Line 49"/>
            <p:cNvSpPr>
              <a:spLocks noChangeShapeType="1"/>
            </p:cNvSpPr>
            <p:nvPr/>
          </p:nvSpPr>
          <p:spPr bwMode="auto">
            <a:xfrm flipV="1">
              <a:off x="3324" y="1645"/>
              <a:ext cx="0" cy="201"/>
            </a:xfrm>
            <a:prstGeom prst="line">
              <a:avLst/>
            </a:prstGeom>
            <a:noFill/>
            <a:ln w="9525">
              <a:solidFill>
                <a:srgbClr val="000000"/>
              </a:solidFill>
              <a:round/>
              <a:headEnd/>
              <a:tailEnd type="triangle" w="med" len="med"/>
            </a:ln>
            <a:effectLst/>
          </p:spPr>
          <p:txBody>
            <a:bodyPr/>
            <a:lstStyle/>
            <a:p>
              <a:endParaRPr lang="zh-CN" altLang="en-US"/>
            </a:p>
          </p:txBody>
        </p:sp>
        <p:sp>
          <p:nvSpPr>
            <p:cNvPr id="80946" name="Line 50"/>
            <p:cNvSpPr>
              <a:spLocks noChangeShapeType="1"/>
            </p:cNvSpPr>
            <p:nvPr/>
          </p:nvSpPr>
          <p:spPr bwMode="auto">
            <a:xfrm>
              <a:off x="2139" y="2431"/>
              <a:ext cx="0" cy="290"/>
            </a:xfrm>
            <a:prstGeom prst="line">
              <a:avLst/>
            </a:prstGeom>
            <a:noFill/>
            <a:ln w="9525">
              <a:solidFill>
                <a:srgbClr val="000000"/>
              </a:solidFill>
              <a:round/>
              <a:headEnd/>
              <a:tailEnd/>
            </a:ln>
            <a:effectLst/>
          </p:spPr>
          <p:txBody>
            <a:bodyPr/>
            <a:lstStyle/>
            <a:p>
              <a:endParaRPr lang="zh-CN" altLang="en-US"/>
            </a:p>
          </p:txBody>
        </p:sp>
        <p:sp>
          <p:nvSpPr>
            <p:cNvPr id="80947" name="Text Box 51"/>
            <p:cNvSpPr txBox="1">
              <a:spLocks noChangeArrowheads="1"/>
            </p:cNvSpPr>
            <p:nvPr/>
          </p:nvSpPr>
          <p:spPr bwMode="auto">
            <a:xfrm>
              <a:off x="2458" y="2509"/>
              <a:ext cx="296" cy="234"/>
            </a:xfrm>
            <a:prstGeom prst="rect">
              <a:avLst/>
            </a:prstGeom>
            <a:noFill/>
            <a:ln w="9525">
              <a:noFill/>
              <a:miter lim="800000"/>
              <a:headEnd/>
              <a:tailEnd/>
            </a:ln>
            <a:effectLst/>
          </p:spPr>
          <p:txBody>
            <a:bodyPr/>
            <a:lstStyle/>
            <a:p>
              <a:pPr algn="just"/>
              <a:r>
                <a:rPr kumimoji="1" lang="en-US" altLang="zh-CN" b="1" i="1">
                  <a:latin typeface="Times New Roman" pitchFamily="18" charset="0"/>
                </a:rPr>
                <a:t> </a:t>
              </a:r>
              <a:r>
                <a:rPr kumimoji="1" lang="en-US" altLang="zh-CN" sz="2400" b="1" i="1">
                  <a:latin typeface="Times New Roman" pitchFamily="18" charset="0"/>
                </a:rPr>
                <a:t>f</a:t>
              </a:r>
            </a:p>
          </p:txBody>
        </p:sp>
        <p:sp>
          <p:nvSpPr>
            <p:cNvPr id="80948" name="Line 52"/>
            <p:cNvSpPr>
              <a:spLocks noChangeShapeType="1"/>
            </p:cNvSpPr>
            <p:nvPr/>
          </p:nvSpPr>
          <p:spPr bwMode="auto">
            <a:xfrm>
              <a:off x="2664" y="2625"/>
              <a:ext cx="403" cy="0"/>
            </a:xfrm>
            <a:prstGeom prst="line">
              <a:avLst/>
            </a:prstGeom>
            <a:noFill/>
            <a:ln w="9525">
              <a:solidFill>
                <a:srgbClr val="000000"/>
              </a:solidFill>
              <a:round/>
              <a:headEnd/>
              <a:tailEnd type="triangle" w="med" len="med"/>
            </a:ln>
            <a:effectLst/>
          </p:spPr>
          <p:txBody>
            <a:bodyPr/>
            <a:lstStyle/>
            <a:p>
              <a:endParaRPr lang="zh-CN" altLang="en-US"/>
            </a:p>
          </p:txBody>
        </p:sp>
        <p:sp>
          <p:nvSpPr>
            <p:cNvPr id="80949" name="Line 53"/>
            <p:cNvSpPr>
              <a:spLocks noChangeShapeType="1"/>
            </p:cNvSpPr>
            <p:nvPr/>
          </p:nvSpPr>
          <p:spPr bwMode="auto">
            <a:xfrm flipH="1">
              <a:off x="2139" y="2625"/>
              <a:ext cx="397" cy="0"/>
            </a:xfrm>
            <a:prstGeom prst="line">
              <a:avLst/>
            </a:prstGeom>
            <a:noFill/>
            <a:ln w="9525">
              <a:solidFill>
                <a:srgbClr val="000000"/>
              </a:solidFill>
              <a:round/>
              <a:headEnd/>
              <a:tailEnd type="triangle" w="med" len="med"/>
            </a:ln>
            <a:effectLst/>
          </p:spPr>
          <p:txBody>
            <a:bodyPr/>
            <a:lstStyle/>
            <a:p>
              <a:endParaRPr lang="zh-CN" altLang="en-US"/>
            </a:p>
          </p:txBody>
        </p:sp>
        <p:sp>
          <p:nvSpPr>
            <p:cNvPr id="80950" name="Line 54"/>
            <p:cNvSpPr>
              <a:spLocks noChangeShapeType="1"/>
            </p:cNvSpPr>
            <p:nvPr/>
          </p:nvSpPr>
          <p:spPr bwMode="auto">
            <a:xfrm>
              <a:off x="2139" y="1901"/>
              <a:ext cx="319" cy="0"/>
            </a:xfrm>
            <a:prstGeom prst="line">
              <a:avLst/>
            </a:prstGeom>
            <a:noFill/>
            <a:ln w="9525">
              <a:solidFill>
                <a:srgbClr val="000000"/>
              </a:solidFill>
              <a:round/>
              <a:headEnd/>
              <a:tailEnd/>
            </a:ln>
            <a:effectLst/>
          </p:spPr>
          <p:txBody>
            <a:bodyPr/>
            <a:lstStyle/>
            <a:p>
              <a:endParaRPr lang="zh-CN" altLang="en-US"/>
            </a:p>
          </p:txBody>
        </p:sp>
        <p:sp>
          <p:nvSpPr>
            <p:cNvPr id="80951" name="Text Box 55"/>
            <p:cNvSpPr txBox="1">
              <a:spLocks noChangeArrowheads="1"/>
            </p:cNvSpPr>
            <p:nvPr/>
          </p:nvSpPr>
          <p:spPr bwMode="auto">
            <a:xfrm>
              <a:off x="2681" y="1695"/>
              <a:ext cx="268" cy="220"/>
            </a:xfrm>
            <a:prstGeom prst="rect">
              <a:avLst/>
            </a:prstGeom>
            <a:noFill/>
            <a:ln w="9525">
              <a:noFill/>
              <a:miter lim="800000"/>
              <a:headEnd/>
              <a:tailEnd/>
            </a:ln>
            <a:effectLst/>
          </p:spPr>
          <p:txBody>
            <a:bodyPr>
              <a:spAutoFit/>
            </a:bodyPr>
            <a:lstStyle/>
            <a:p>
              <a:pPr>
                <a:spcBef>
                  <a:spcPct val="50000"/>
                </a:spcBef>
              </a:pPr>
              <a:r>
                <a:rPr kumimoji="1" lang="en-US" altLang="zh-CN" sz="2000" b="1" i="1">
                  <a:latin typeface="Times New Roman" pitchFamily="18" charset="0"/>
                  <a:sym typeface="Symbol" pitchFamily="18" charset="2"/>
                </a:rPr>
                <a:t></a:t>
              </a:r>
              <a:r>
                <a:rPr kumimoji="1" lang="en-US" altLang="zh-CN" sz="2000" b="1" baseline="-25000">
                  <a:latin typeface="Times New Roman" pitchFamily="18" charset="0"/>
                  <a:sym typeface="Symbol" pitchFamily="18" charset="2"/>
                </a:rPr>
                <a:t>1</a:t>
              </a:r>
              <a:endParaRPr kumimoji="1" lang="en-US" altLang="zh-CN" sz="2000">
                <a:latin typeface="Times New Roman" pitchFamily="18" charset="0"/>
              </a:endParaRPr>
            </a:p>
          </p:txBody>
        </p:sp>
      </p:grpSp>
      <p:grpSp>
        <p:nvGrpSpPr>
          <p:cNvPr id="6" name="Group 78"/>
          <p:cNvGrpSpPr>
            <a:grpSpLocks/>
          </p:cNvGrpSpPr>
          <p:nvPr/>
        </p:nvGrpSpPr>
        <p:grpSpPr bwMode="auto">
          <a:xfrm>
            <a:off x="4786314" y="5143512"/>
            <a:ext cx="4175125" cy="1106488"/>
            <a:chOff x="249" y="3294"/>
            <a:chExt cx="2630" cy="607"/>
          </a:xfrm>
        </p:grpSpPr>
        <p:sp>
          <p:nvSpPr>
            <p:cNvPr id="80970" name="Text Box 74"/>
            <p:cNvSpPr txBox="1">
              <a:spLocks noChangeArrowheads="1"/>
            </p:cNvSpPr>
            <p:nvPr/>
          </p:nvSpPr>
          <p:spPr bwMode="auto">
            <a:xfrm>
              <a:off x="340" y="3430"/>
              <a:ext cx="793" cy="327"/>
            </a:xfrm>
            <a:prstGeom prst="rect">
              <a:avLst/>
            </a:prstGeom>
            <a:noFill/>
            <a:ln w="9525">
              <a:noFill/>
              <a:miter lim="800000"/>
              <a:headEnd/>
              <a:tailEnd/>
            </a:ln>
            <a:effectLst/>
          </p:spPr>
          <p:txBody>
            <a:bodyPr>
              <a:spAutoFit/>
            </a:bodyPr>
            <a:lstStyle/>
            <a:p>
              <a:pPr>
                <a:spcBef>
                  <a:spcPct val="50000"/>
                </a:spcBef>
              </a:pPr>
              <a:r>
                <a:rPr kumimoji="1" lang="zh-CN" altLang="en-US" sz="2800" b="1" dirty="0">
                  <a:solidFill>
                    <a:srgbClr val="FF0000"/>
                  </a:solidFill>
                  <a:latin typeface="宋体" pitchFamily="2" charset="-122"/>
                  <a:ea typeface="宋体" pitchFamily="2" charset="-122"/>
                </a:rPr>
                <a:t>角宽度</a:t>
              </a:r>
            </a:p>
          </p:txBody>
        </p:sp>
        <p:graphicFrame>
          <p:nvGraphicFramePr>
            <p:cNvPr id="80972" name="Object 76"/>
            <p:cNvGraphicFramePr>
              <a:graphicFrameLocks noChangeAspect="1"/>
            </p:cNvGraphicFramePr>
            <p:nvPr/>
          </p:nvGraphicFramePr>
          <p:xfrm>
            <a:off x="1247" y="3339"/>
            <a:ext cx="1585" cy="557"/>
          </p:xfrm>
          <a:graphic>
            <a:graphicData uri="http://schemas.openxmlformats.org/presentationml/2006/ole">
              <p:oleObj spid="_x0000_s18457" name="公式" r:id="rId6" imgW="1002865" imgH="393529" progId="Equation.3">
                <p:embed/>
              </p:oleObj>
            </a:graphicData>
          </a:graphic>
        </p:graphicFrame>
        <p:sp>
          <p:nvSpPr>
            <p:cNvPr id="80973" name="Rectangle 77"/>
            <p:cNvSpPr>
              <a:spLocks noChangeArrowheads="1"/>
            </p:cNvSpPr>
            <p:nvPr/>
          </p:nvSpPr>
          <p:spPr bwMode="auto">
            <a:xfrm>
              <a:off x="249" y="3294"/>
              <a:ext cx="2630" cy="607"/>
            </a:xfrm>
            <a:prstGeom prst="rect">
              <a:avLst/>
            </a:prstGeom>
            <a:noFill/>
            <a:ln w="9525">
              <a:solidFill>
                <a:srgbClr val="006666"/>
              </a:solidFill>
              <a:miter lim="800000"/>
              <a:headEnd/>
              <a:tailEnd type="none" w="sm" len="lg"/>
            </a:ln>
            <a:effectLst/>
          </p:spPr>
          <p:txBody>
            <a:bodyPr wrap="none" anchor="ctr"/>
            <a:lstStyle/>
            <a:p>
              <a:endParaRPr lang="zh-CN" altLang="en-US"/>
            </a:p>
          </p:txBody>
        </p:sp>
      </p:grpSp>
      <p:grpSp>
        <p:nvGrpSpPr>
          <p:cNvPr id="7" name="Group 87"/>
          <p:cNvGrpSpPr>
            <a:grpSpLocks/>
          </p:cNvGrpSpPr>
          <p:nvPr/>
        </p:nvGrpSpPr>
        <p:grpSpPr bwMode="auto">
          <a:xfrm>
            <a:off x="323850" y="5143503"/>
            <a:ext cx="4175125" cy="1233488"/>
            <a:chOff x="2925" y="3149"/>
            <a:chExt cx="2630" cy="777"/>
          </a:xfrm>
        </p:grpSpPr>
        <p:sp>
          <p:nvSpPr>
            <p:cNvPr id="80953" name="Rectangle 57"/>
            <p:cNvSpPr>
              <a:spLocks noChangeArrowheads="1"/>
            </p:cNvSpPr>
            <p:nvPr/>
          </p:nvSpPr>
          <p:spPr bwMode="auto">
            <a:xfrm>
              <a:off x="2925" y="3149"/>
              <a:ext cx="2630" cy="707"/>
            </a:xfrm>
            <a:prstGeom prst="rect">
              <a:avLst/>
            </a:prstGeom>
            <a:gradFill rotWithShape="0">
              <a:gsLst>
                <a:gs pos="0">
                  <a:srgbClr val="DEF1F2"/>
                </a:gs>
                <a:gs pos="50000">
                  <a:srgbClr val="DEF1F2">
                    <a:gamma/>
                    <a:tint val="0"/>
                    <a:invGamma/>
                  </a:srgbClr>
                </a:gs>
                <a:gs pos="100000">
                  <a:srgbClr val="DEF1F2"/>
                </a:gs>
              </a:gsLst>
              <a:lin ang="5400000" scaled="1"/>
            </a:gradFill>
            <a:ln w="9525">
              <a:solidFill>
                <a:srgbClr val="006666"/>
              </a:solidFill>
              <a:miter lim="800000"/>
              <a:headEnd/>
              <a:tailEnd type="none" w="sm" len="lg"/>
            </a:ln>
            <a:effectLst/>
          </p:spPr>
          <p:txBody>
            <a:bodyPr wrap="none" anchor="ctr"/>
            <a:lstStyle/>
            <a:p>
              <a:endParaRPr lang="zh-CN" altLang="en-US"/>
            </a:p>
          </p:txBody>
        </p:sp>
        <p:sp>
          <p:nvSpPr>
            <p:cNvPr id="80955" name="Text Box 59"/>
            <p:cNvSpPr txBox="1">
              <a:spLocks noChangeArrowheads="1"/>
            </p:cNvSpPr>
            <p:nvPr/>
          </p:nvSpPr>
          <p:spPr bwMode="auto">
            <a:xfrm>
              <a:off x="3016" y="3158"/>
              <a:ext cx="907" cy="327"/>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latin typeface="宋体" pitchFamily="2" charset="-122"/>
                  <a:ea typeface="宋体" pitchFamily="2" charset="-122"/>
                </a:rPr>
                <a:t>线宽度</a:t>
              </a:r>
            </a:p>
          </p:txBody>
        </p:sp>
        <p:graphicFrame>
          <p:nvGraphicFramePr>
            <p:cNvPr id="80976" name="Object 80"/>
            <p:cNvGraphicFramePr>
              <a:graphicFrameLocks noChangeAspect="1"/>
            </p:cNvGraphicFramePr>
            <p:nvPr/>
          </p:nvGraphicFramePr>
          <p:xfrm>
            <a:off x="3016" y="3294"/>
            <a:ext cx="2358" cy="632"/>
          </p:xfrm>
          <a:graphic>
            <a:graphicData uri="http://schemas.openxmlformats.org/presentationml/2006/ole">
              <p:oleObj spid="_x0000_s18458" name="公式" r:id="rId7" imgW="1231366" imgH="393529" progId="Equation.3">
                <p:embed/>
              </p:oleObj>
            </a:graphicData>
          </a:graphic>
        </p:graphicFrame>
      </p:grpSp>
      <p:grpSp>
        <p:nvGrpSpPr>
          <p:cNvPr id="8" name="Group 81"/>
          <p:cNvGrpSpPr>
            <a:grpSpLocks/>
          </p:cNvGrpSpPr>
          <p:nvPr/>
        </p:nvGrpSpPr>
        <p:grpSpPr bwMode="auto">
          <a:xfrm>
            <a:off x="5435600" y="1125538"/>
            <a:ext cx="495300" cy="2663825"/>
            <a:chOff x="432" y="1440"/>
            <a:chExt cx="720" cy="1968"/>
          </a:xfrm>
        </p:grpSpPr>
        <p:sp>
          <p:nvSpPr>
            <p:cNvPr id="80978" name="Rectangle 82"/>
            <p:cNvSpPr>
              <a:spLocks noChangeArrowheads="1"/>
            </p:cNvSpPr>
            <p:nvPr/>
          </p:nvSpPr>
          <p:spPr bwMode="auto">
            <a:xfrm>
              <a:off x="432" y="2112"/>
              <a:ext cx="720" cy="622"/>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80979" name="Rectangle 83"/>
            <p:cNvSpPr>
              <a:spLocks noChangeArrowheads="1"/>
            </p:cNvSpPr>
            <p:nvPr/>
          </p:nvSpPr>
          <p:spPr bwMode="auto">
            <a:xfrm>
              <a:off x="432" y="273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80980" name="Rectangle 84"/>
            <p:cNvSpPr>
              <a:spLocks noChangeArrowheads="1"/>
            </p:cNvSpPr>
            <p:nvPr/>
          </p:nvSpPr>
          <p:spPr bwMode="auto">
            <a:xfrm>
              <a:off x="432" y="177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80981" name="Rectangle 85"/>
            <p:cNvSpPr>
              <a:spLocks noChangeArrowheads="1"/>
            </p:cNvSpPr>
            <p:nvPr/>
          </p:nvSpPr>
          <p:spPr bwMode="auto">
            <a:xfrm>
              <a:off x="432" y="3072"/>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sp>
          <p:nvSpPr>
            <p:cNvPr id="80982" name="Rectangle 86"/>
            <p:cNvSpPr>
              <a:spLocks noChangeArrowheads="1"/>
            </p:cNvSpPr>
            <p:nvPr/>
          </p:nvSpPr>
          <p:spPr bwMode="auto">
            <a:xfrm>
              <a:off x="432" y="1440"/>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4"/>
                                        </p:tgtEl>
                                        <p:attrNameLst>
                                          <p:attrName>style.visibility</p:attrName>
                                        </p:attrNameLst>
                                      </p:cBhvr>
                                      <p:to>
                                        <p:strVal val="visible"/>
                                      </p:to>
                                    </p:set>
                                    <p:animEffect transition="in" filter="blinds(horizontal)">
                                      <p:cBhvr>
                                        <p:cTn id="7" dur="500"/>
                                        <p:tgtEl>
                                          <p:spTgt spid="809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611188" y="1125538"/>
            <a:ext cx="8077200" cy="579437"/>
          </a:xfrm>
          <a:prstGeom prst="rect">
            <a:avLst/>
          </a:prstGeom>
          <a:noFill/>
          <a:ln w="9525">
            <a:noFill/>
            <a:miter lim="800000"/>
            <a:headEnd/>
            <a:tailEnd type="none" w="sm" len="lg"/>
          </a:ln>
          <a:effectLst/>
        </p:spPr>
        <p:txBody>
          <a:bodyPr>
            <a:spAutoFit/>
          </a:bodyPr>
          <a:lstStyle/>
          <a:p>
            <a:pPr>
              <a:spcBef>
                <a:spcPct val="50000"/>
              </a:spcBef>
              <a:buFontTx/>
              <a:buBlip>
                <a:blip r:embed="rId4"/>
              </a:buBlip>
            </a:pPr>
            <a:r>
              <a:rPr lang="en-US" altLang="zh-CN" sz="3200" b="1" dirty="0">
                <a:latin typeface="宋体" pitchFamily="2" charset="-122"/>
              </a:rPr>
              <a:t> </a:t>
            </a:r>
            <a:r>
              <a:rPr lang="zh-CN" altLang="en-US" sz="3200" b="1" dirty="0">
                <a:latin typeface="宋体" pitchFamily="2" charset="-122"/>
                <a:ea typeface="宋体" pitchFamily="2" charset="-122"/>
              </a:rPr>
              <a:t>单缝宽度变化，中央明纹宽度如何变化？</a:t>
            </a:r>
          </a:p>
        </p:txBody>
      </p:sp>
      <p:sp>
        <p:nvSpPr>
          <p:cNvPr id="81925" name="Rectangle 5"/>
          <p:cNvSpPr>
            <a:spLocks noChangeArrowheads="1"/>
          </p:cNvSpPr>
          <p:nvPr/>
        </p:nvSpPr>
        <p:spPr bwMode="auto">
          <a:xfrm>
            <a:off x="3857620" y="142852"/>
            <a:ext cx="4175125" cy="963612"/>
          </a:xfrm>
          <a:prstGeom prst="rect">
            <a:avLst/>
          </a:prstGeom>
          <a:gradFill rotWithShape="0">
            <a:gsLst>
              <a:gs pos="0">
                <a:srgbClr val="DEF1F2"/>
              </a:gs>
              <a:gs pos="50000">
                <a:srgbClr val="DEF1F2">
                  <a:gamma/>
                  <a:tint val="0"/>
                  <a:invGamma/>
                </a:srgbClr>
              </a:gs>
              <a:gs pos="100000">
                <a:srgbClr val="DEF1F2"/>
              </a:gs>
            </a:gsLst>
            <a:lin ang="5400000" scaled="1"/>
          </a:gradFill>
          <a:ln w="9525">
            <a:solidFill>
              <a:srgbClr val="006666"/>
            </a:solidFill>
            <a:miter lim="800000"/>
            <a:headEnd/>
            <a:tailEnd type="none" w="sm" len="lg"/>
          </a:ln>
          <a:effectLst/>
        </p:spPr>
        <p:txBody>
          <a:bodyPr wrap="none" anchor="ctr"/>
          <a:lstStyle/>
          <a:p>
            <a:endParaRPr lang="zh-CN" altLang="en-US"/>
          </a:p>
        </p:txBody>
      </p:sp>
      <p:sp>
        <p:nvSpPr>
          <p:cNvPr id="81926" name="Text Box 6"/>
          <p:cNvSpPr txBox="1">
            <a:spLocks noChangeArrowheads="1"/>
          </p:cNvSpPr>
          <p:nvPr/>
        </p:nvSpPr>
        <p:spPr bwMode="auto">
          <a:xfrm>
            <a:off x="899592" y="188640"/>
            <a:ext cx="2952750" cy="646331"/>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宋体" pitchFamily="2" charset="-122"/>
              </a:rPr>
              <a:t>中央明</a:t>
            </a:r>
            <a:r>
              <a:rPr lang="zh-CN" altLang="en-US" sz="3600" b="1" dirty="0" smtClean="0">
                <a:solidFill>
                  <a:srgbClr val="FF0000"/>
                </a:solidFill>
                <a:latin typeface="宋体" pitchFamily="2" charset="-122"/>
              </a:rPr>
              <a:t>纹宽度</a:t>
            </a:r>
            <a:endParaRPr lang="zh-CN" altLang="en-US" sz="3600" b="1" dirty="0">
              <a:solidFill>
                <a:srgbClr val="FF0000"/>
              </a:solidFill>
              <a:latin typeface="宋体" pitchFamily="2" charset="-122"/>
            </a:endParaRPr>
          </a:p>
        </p:txBody>
      </p:sp>
      <p:graphicFrame>
        <p:nvGraphicFramePr>
          <p:cNvPr id="81927" name="Object 7"/>
          <p:cNvGraphicFramePr>
            <a:graphicFrameLocks noChangeAspect="1"/>
          </p:cNvGraphicFramePr>
          <p:nvPr/>
        </p:nvGraphicFramePr>
        <p:xfrm>
          <a:off x="4000496" y="142852"/>
          <a:ext cx="3743325" cy="1003300"/>
        </p:xfrm>
        <a:graphic>
          <a:graphicData uri="http://schemas.openxmlformats.org/presentationml/2006/ole">
            <p:oleObj spid="_x0000_s79884" name="公式" r:id="rId5" imgW="1231366" imgH="393529" progId="Equation.3">
              <p:embed/>
            </p:oleObj>
          </a:graphicData>
        </a:graphic>
      </p:graphicFrame>
    </p:spTree>
    <p:controls>
      <p:control spid="79885" name="ShockwaveFlash1" r:id="rId2" imgW="6003810" imgH="4535253"/>
    </p:controls>
  </p:cSld>
  <p:clrMapOvr>
    <a:masterClrMapping/>
  </p:clrMapOvr>
  <p:transition spd="med">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48" name="Text Box 56"/>
          <p:cNvSpPr txBox="1">
            <a:spLocks noChangeArrowheads="1"/>
          </p:cNvSpPr>
          <p:nvPr/>
        </p:nvSpPr>
        <p:spPr bwMode="auto">
          <a:xfrm>
            <a:off x="1142976" y="142852"/>
            <a:ext cx="5529276" cy="646331"/>
          </a:xfrm>
          <a:prstGeom prst="rect">
            <a:avLst/>
          </a:prstGeom>
          <a:noFill/>
          <a:ln w="9525">
            <a:noFill/>
            <a:miter lim="800000"/>
            <a:headEnd/>
            <a:tailEnd/>
          </a:ln>
          <a:effectLst/>
        </p:spPr>
        <p:txBody>
          <a:bodyPr wrap="square">
            <a:spAutoFit/>
          </a:bodyPr>
          <a:lstStyle/>
          <a:p>
            <a:pPr>
              <a:spcBef>
                <a:spcPct val="50000"/>
              </a:spcBef>
            </a:pPr>
            <a:r>
              <a:rPr kumimoji="1" lang="zh-CN" altLang="en-US" sz="3600" dirty="0">
                <a:solidFill>
                  <a:srgbClr val="FF0000"/>
                </a:solidFill>
                <a:latin typeface="黑体" pitchFamily="49" charset="-122"/>
                <a:ea typeface="黑体" pitchFamily="49" charset="-122"/>
              </a:rPr>
              <a:t>单缝的夫琅和费衍射</a:t>
            </a:r>
          </a:p>
        </p:txBody>
      </p:sp>
      <p:grpSp>
        <p:nvGrpSpPr>
          <p:cNvPr id="98" name="Group 2"/>
          <p:cNvGrpSpPr>
            <a:grpSpLocks/>
          </p:cNvGrpSpPr>
          <p:nvPr/>
        </p:nvGrpSpPr>
        <p:grpSpPr bwMode="auto">
          <a:xfrm>
            <a:off x="755576" y="1052736"/>
            <a:ext cx="7696200" cy="2819400"/>
            <a:chOff x="192" y="2592"/>
            <a:chExt cx="5424" cy="1776"/>
          </a:xfrm>
        </p:grpSpPr>
        <p:sp>
          <p:nvSpPr>
            <p:cNvPr id="99" name="Rectangle 3"/>
            <p:cNvSpPr>
              <a:spLocks noChangeArrowheads="1"/>
            </p:cNvSpPr>
            <p:nvPr/>
          </p:nvSpPr>
          <p:spPr bwMode="auto">
            <a:xfrm>
              <a:off x="192" y="2592"/>
              <a:ext cx="5424" cy="1488"/>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grpSp>
          <p:nvGrpSpPr>
            <p:cNvPr id="100" name="Group 4"/>
            <p:cNvGrpSpPr>
              <a:grpSpLocks/>
            </p:cNvGrpSpPr>
            <p:nvPr/>
          </p:nvGrpSpPr>
          <p:grpSpPr bwMode="auto">
            <a:xfrm>
              <a:off x="2448" y="2928"/>
              <a:ext cx="73" cy="1056"/>
              <a:chOff x="2400" y="2928"/>
              <a:chExt cx="48" cy="1056"/>
            </a:xfrm>
          </p:grpSpPr>
          <p:sp>
            <p:nvSpPr>
              <p:cNvPr id="138" name="Rectangle 5" descr="栎木"/>
              <p:cNvSpPr>
                <a:spLocks noChangeArrowheads="1"/>
              </p:cNvSpPr>
              <p:nvPr/>
            </p:nvSpPr>
            <p:spPr bwMode="auto">
              <a:xfrm>
                <a:off x="2400" y="2928"/>
                <a:ext cx="48" cy="384"/>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sp>
            <p:nvSpPr>
              <p:cNvPr id="139" name="Rectangle 6" descr="栎木"/>
              <p:cNvSpPr>
                <a:spLocks noChangeArrowheads="1"/>
              </p:cNvSpPr>
              <p:nvPr/>
            </p:nvSpPr>
            <p:spPr bwMode="auto">
              <a:xfrm>
                <a:off x="2400" y="3696"/>
                <a:ext cx="48" cy="288"/>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grpSp>
        <p:grpSp>
          <p:nvGrpSpPr>
            <p:cNvPr id="101" name="Group 7"/>
            <p:cNvGrpSpPr>
              <a:grpSpLocks/>
            </p:cNvGrpSpPr>
            <p:nvPr/>
          </p:nvGrpSpPr>
          <p:grpSpPr bwMode="auto">
            <a:xfrm>
              <a:off x="1872" y="3312"/>
              <a:ext cx="624" cy="384"/>
              <a:chOff x="1824" y="3312"/>
              <a:chExt cx="624" cy="384"/>
            </a:xfrm>
          </p:grpSpPr>
          <p:sp>
            <p:nvSpPr>
              <p:cNvPr id="133" name="Line 8"/>
              <p:cNvSpPr>
                <a:spLocks noChangeShapeType="1"/>
              </p:cNvSpPr>
              <p:nvPr/>
            </p:nvSpPr>
            <p:spPr bwMode="auto">
              <a:xfrm>
                <a:off x="1872" y="3312"/>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134" name="Line 9"/>
              <p:cNvSpPr>
                <a:spLocks noChangeShapeType="1"/>
              </p:cNvSpPr>
              <p:nvPr/>
            </p:nvSpPr>
            <p:spPr bwMode="auto">
              <a:xfrm>
                <a:off x="1872" y="3408"/>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135" name="Line 10"/>
              <p:cNvSpPr>
                <a:spLocks noChangeShapeType="1"/>
              </p:cNvSpPr>
              <p:nvPr/>
            </p:nvSpPr>
            <p:spPr bwMode="auto">
              <a:xfrm>
                <a:off x="1824" y="3504"/>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136" name="Line 11"/>
              <p:cNvSpPr>
                <a:spLocks noChangeShapeType="1"/>
              </p:cNvSpPr>
              <p:nvPr/>
            </p:nvSpPr>
            <p:spPr bwMode="auto">
              <a:xfrm>
                <a:off x="1872" y="3600"/>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137" name="Line 12"/>
              <p:cNvSpPr>
                <a:spLocks noChangeShapeType="1"/>
              </p:cNvSpPr>
              <p:nvPr/>
            </p:nvSpPr>
            <p:spPr bwMode="auto">
              <a:xfrm>
                <a:off x="1872" y="3696"/>
                <a:ext cx="576" cy="0"/>
              </a:xfrm>
              <a:prstGeom prst="line">
                <a:avLst/>
              </a:prstGeom>
              <a:noFill/>
              <a:ln w="28575">
                <a:solidFill>
                  <a:srgbClr val="0000FF"/>
                </a:solidFill>
                <a:round/>
                <a:headEnd/>
                <a:tailEnd type="none" w="sm" len="lg"/>
              </a:ln>
            </p:spPr>
            <p:txBody>
              <a:bodyPr wrap="none" anchor="ctr"/>
              <a:lstStyle/>
              <a:p>
                <a:endParaRPr lang="zh-CN" altLang="en-US"/>
              </a:p>
            </p:txBody>
          </p:sp>
        </p:grpSp>
        <p:grpSp>
          <p:nvGrpSpPr>
            <p:cNvPr id="102" name="Group 13"/>
            <p:cNvGrpSpPr>
              <a:grpSpLocks/>
            </p:cNvGrpSpPr>
            <p:nvPr/>
          </p:nvGrpSpPr>
          <p:grpSpPr bwMode="auto">
            <a:xfrm>
              <a:off x="2448" y="3120"/>
              <a:ext cx="1296" cy="576"/>
              <a:chOff x="2400" y="3120"/>
              <a:chExt cx="1296" cy="576"/>
            </a:xfrm>
          </p:grpSpPr>
          <p:sp>
            <p:nvSpPr>
              <p:cNvPr id="128" name="Line 14"/>
              <p:cNvSpPr>
                <a:spLocks noChangeShapeType="1"/>
              </p:cNvSpPr>
              <p:nvPr/>
            </p:nvSpPr>
            <p:spPr bwMode="auto">
              <a:xfrm flipV="1">
                <a:off x="2400" y="3120"/>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129" name="Line 15"/>
              <p:cNvSpPr>
                <a:spLocks noChangeShapeType="1"/>
              </p:cNvSpPr>
              <p:nvPr/>
            </p:nvSpPr>
            <p:spPr bwMode="auto">
              <a:xfrm flipV="1">
                <a:off x="2400" y="3216"/>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130" name="Line 16"/>
              <p:cNvSpPr>
                <a:spLocks noChangeShapeType="1"/>
              </p:cNvSpPr>
              <p:nvPr/>
            </p:nvSpPr>
            <p:spPr bwMode="auto">
              <a:xfrm flipV="1">
                <a:off x="2400" y="3312"/>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131" name="Line 17"/>
              <p:cNvSpPr>
                <a:spLocks noChangeShapeType="1"/>
              </p:cNvSpPr>
              <p:nvPr/>
            </p:nvSpPr>
            <p:spPr bwMode="auto">
              <a:xfrm flipV="1">
                <a:off x="2400" y="3408"/>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132" name="Line 18"/>
              <p:cNvSpPr>
                <a:spLocks noChangeShapeType="1"/>
              </p:cNvSpPr>
              <p:nvPr/>
            </p:nvSpPr>
            <p:spPr bwMode="auto">
              <a:xfrm flipV="1">
                <a:off x="2400" y="3504"/>
                <a:ext cx="1296" cy="192"/>
              </a:xfrm>
              <a:prstGeom prst="line">
                <a:avLst/>
              </a:prstGeom>
              <a:noFill/>
              <a:ln w="28575">
                <a:solidFill>
                  <a:srgbClr val="0000FF"/>
                </a:solidFill>
                <a:round/>
                <a:headEnd/>
                <a:tailEnd type="none" w="sm" len="lg"/>
              </a:ln>
            </p:spPr>
            <p:txBody>
              <a:bodyPr wrap="none" anchor="ctr"/>
              <a:lstStyle/>
              <a:p>
                <a:endParaRPr lang="zh-CN" altLang="en-US"/>
              </a:p>
            </p:txBody>
          </p:sp>
        </p:grpSp>
        <p:grpSp>
          <p:nvGrpSpPr>
            <p:cNvPr id="103" name="Group 19"/>
            <p:cNvGrpSpPr>
              <a:grpSpLocks/>
            </p:cNvGrpSpPr>
            <p:nvPr/>
          </p:nvGrpSpPr>
          <p:grpSpPr bwMode="auto">
            <a:xfrm>
              <a:off x="1200" y="3312"/>
              <a:ext cx="720" cy="384"/>
              <a:chOff x="1152" y="3312"/>
              <a:chExt cx="720" cy="384"/>
            </a:xfrm>
          </p:grpSpPr>
          <p:sp>
            <p:nvSpPr>
              <p:cNvPr id="123" name="Line 20"/>
              <p:cNvSpPr>
                <a:spLocks noChangeShapeType="1"/>
              </p:cNvSpPr>
              <p:nvPr/>
            </p:nvSpPr>
            <p:spPr bwMode="auto">
              <a:xfrm flipV="1">
                <a:off x="1152" y="3312"/>
                <a:ext cx="72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124" name="Line 21"/>
              <p:cNvSpPr>
                <a:spLocks noChangeShapeType="1"/>
              </p:cNvSpPr>
              <p:nvPr/>
            </p:nvSpPr>
            <p:spPr bwMode="auto">
              <a:xfrm>
                <a:off x="1152" y="3504"/>
                <a:ext cx="720" cy="0"/>
              </a:xfrm>
              <a:prstGeom prst="line">
                <a:avLst/>
              </a:prstGeom>
              <a:noFill/>
              <a:ln w="28575">
                <a:solidFill>
                  <a:srgbClr val="0000FF"/>
                </a:solidFill>
                <a:round/>
                <a:headEnd/>
                <a:tailEnd type="none" w="sm" len="lg"/>
              </a:ln>
            </p:spPr>
            <p:txBody>
              <a:bodyPr wrap="none" anchor="ctr"/>
              <a:lstStyle/>
              <a:p>
                <a:endParaRPr lang="zh-CN" altLang="en-US"/>
              </a:p>
            </p:txBody>
          </p:sp>
          <p:sp>
            <p:nvSpPr>
              <p:cNvPr id="125" name="Line 22"/>
              <p:cNvSpPr>
                <a:spLocks noChangeShapeType="1"/>
              </p:cNvSpPr>
              <p:nvPr/>
            </p:nvSpPr>
            <p:spPr bwMode="auto">
              <a:xfrm flipV="1">
                <a:off x="1152" y="3408"/>
                <a:ext cx="720" cy="96"/>
              </a:xfrm>
              <a:prstGeom prst="line">
                <a:avLst/>
              </a:prstGeom>
              <a:noFill/>
              <a:ln w="28575">
                <a:solidFill>
                  <a:srgbClr val="0000FF"/>
                </a:solidFill>
                <a:round/>
                <a:headEnd/>
                <a:tailEnd type="none" w="sm" len="lg"/>
              </a:ln>
            </p:spPr>
            <p:txBody>
              <a:bodyPr wrap="none" anchor="ctr"/>
              <a:lstStyle/>
              <a:p>
                <a:endParaRPr lang="zh-CN" altLang="en-US"/>
              </a:p>
            </p:txBody>
          </p:sp>
          <p:sp>
            <p:nvSpPr>
              <p:cNvPr id="126" name="Line 23"/>
              <p:cNvSpPr>
                <a:spLocks noChangeShapeType="1"/>
              </p:cNvSpPr>
              <p:nvPr/>
            </p:nvSpPr>
            <p:spPr bwMode="auto">
              <a:xfrm>
                <a:off x="1152" y="3504"/>
                <a:ext cx="720" cy="96"/>
              </a:xfrm>
              <a:prstGeom prst="line">
                <a:avLst/>
              </a:prstGeom>
              <a:noFill/>
              <a:ln w="28575">
                <a:solidFill>
                  <a:srgbClr val="0000FF"/>
                </a:solidFill>
                <a:round/>
                <a:headEnd/>
                <a:tailEnd type="none" w="sm" len="lg"/>
              </a:ln>
            </p:spPr>
            <p:txBody>
              <a:bodyPr wrap="none" anchor="ctr"/>
              <a:lstStyle/>
              <a:p>
                <a:endParaRPr lang="zh-CN" altLang="en-US"/>
              </a:p>
            </p:txBody>
          </p:sp>
          <p:sp>
            <p:nvSpPr>
              <p:cNvPr id="127" name="Line 24"/>
              <p:cNvSpPr>
                <a:spLocks noChangeShapeType="1"/>
              </p:cNvSpPr>
              <p:nvPr/>
            </p:nvSpPr>
            <p:spPr bwMode="auto">
              <a:xfrm>
                <a:off x="1152" y="3504"/>
                <a:ext cx="720" cy="192"/>
              </a:xfrm>
              <a:prstGeom prst="line">
                <a:avLst/>
              </a:prstGeom>
              <a:noFill/>
              <a:ln w="28575">
                <a:solidFill>
                  <a:srgbClr val="0000FF"/>
                </a:solidFill>
                <a:round/>
                <a:headEnd/>
                <a:tailEnd type="none" w="sm" len="lg"/>
              </a:ln>
            </p:spPr>
            <p:txBody>
              <a:bodyPr wrap="none" anchor="ctr"/>
              <a:lstStyle/>
              <a:p>
                <a:endParaRPr lang="zh-CN" altLang="en-US"/>
              </a:p>
            </p:txBody>
          </p:sp>
        </p:grpSp>
        <p:graphicFrame>
          <p:nvGraphicFramePr>
            <p:cNvPr id="104" name="Object 2048"/>
            <p:cNvGraphicFramePr>
              <a:graphicFrameLocks noChangeAspect="1"/>
            </p:cNvGraphicFramePr>
            <p:nvPr/>
          </p:nvGraphicFramePr>
          <p:xfrm>
            <a:off x="1810" y="2924"/>
            <a:ext cx="246" cy="289"/>
          </p:xfrm>
          <a:graphic>
            <a:graphicData uri="http://schemas.openxmlformats.org/presentationml/2006/ole">
              <p:oleObj spid="_x0000_s1051" name="公式" r:id="rId4" imgW="139579" imgH="164957" progId="Equation.3">
                <p:embed/>
              </p:oleObj>
            </a:graphicData>
          </a:graphic>
        </p:graphicFrame>
        <p:graphicFrame>
          <p:nvGraphicFramePr>
            <p:cNvPr id="105" name="Object 2049"/>
            <p:cNvGraphicFramePr>
              <a:graphicFrameLocks noChangeAspect="1"/>
            </p:cNvGraphicFramePr>
            <p:nvPr/>
          </p:nvGraphicFramePr>
          <p:xfrm>
            <a:off x="3574" y="2690"/>
            <a:ext cx="289" cy="289"/>
          </p:xfrm>
          <a:graphic>
            <a:graphicData uri="http://schemas.openxmlformats.org/presentationml/2006/ole">
              <p:oleObj spid="_x0000_s1052" name="公式" r:id="rId5" imgW="164885" imgH="164885" progId="Equation.3">
                <p:embed/>
              </p:oleObj>
            </a:graphicData>
          </a:graphic>
        </p:graphicFrame>
        <p:grpSp>
          <p:nvGrpSpPr>
            <p:cNvPr id="106" name="Group 27"/>
            <p:cNvGrpSpPr>
              <a:grpSpLocks/>
            </p:cNvGrpSpPr>
            <p:nvPr/>
          </p:nvGrpSpPr>
          <p:grpSpPr bwMode="auto">
            <a:xfrm>
              <a:off x="3648" y="3120"/>
              <a:ext cx="1296" cy="384"/>
              <a:chOff x="3600" y="3120"/>
              <a:chExt cx="1296" cy="384"/>
            </a:xfrm>
          </p:grpSpPr>
          <p:sp>
            <p:nvSpPr>
              <p:cNvPr id="118" name="Line 28"/>
              <p:cNvSpPr>
                <a:spLocks noChangeShapeType="1"/>
              </p:cNvSpPr>
              <p:nvPr/>
            </p:nvSpPr>
            <p:spPr bwMode="auto">
              <a:xfrm flipV="1">
                <a:off x="3600" y="3312"/>
                <a:ext cx="1296" cy="96"/>
              </a:xfrm>
              <a:prstGeom prst="line">
                <a:avLst/>
              </a:prstGeom>
              <a:noFill/>
              <a:ln w="28575">
                <a:solidFill>
                  <a:srgbClr val="0000FF"/>
                </a:solidFill>
                <a:round/>
                <a:headEnd/>
                <a:tailEnd type="none" w="sm" len="lg"/>
              </a:ln>
            </p:spPr>
            <p:txBody>
              <a:bodyPr wrap="none" anchor="ctr"/>
              <a:lstStyle/>
              <a:p>
                <a:endParaRPr lang="zh-CN" altLang="en-US"/>
              </a:p>
            </p:txBody>
          </p:sp>
          <p:sp>
            <p:nvSpPr>
              <p:cNvPr id="119" name="Line 29"/>
              <p:cNvSpPr>
                <a:spLocks noChangeShapeType="1"/>
              </p:cNvSpPr>
              <p:nvPr/>
            </p:nvSpPr>
            <p:spPr bwMode="auto">
              <a:xfrm>
                <a:off x="3600" y="3312"/>
                <a:ext cx="1296" cy="0"/>
              </a:xfrm>
              <a:prstGeom prst="line">
                <a:avLst/>
              </a:prstGeom>
              <a:noFill/>
              <a:ln w="28575">
                <a:solidFill>
                  <a:srgbClr val="0000FF"/>
                </a:solidFill>
                <a:round/>
                <a:headEnd/>
                <a:tailEnd type="none" w="sm" len="lg"/>
              </a:ln>
            </p:spPr>
            <p:txBody>
              <a:bodyPr wrap="none" anchor="ctr"/>
              <a:lstStyle/>
              <a:p>
                <a:endParaRPr lang="zh-CN" altLang="en-US"/>
              </a:p>
            </p:txBody>
          </p:sp>
          <p:sp>
            <p:nvSpPr>
              <p:cNvPr id="120" name="Line 30"/>
              <p:cNvSpPr>
                <a:spLocks noChangeShapeType="1"/>
              </p:cNvSpPr>
              <p:nvPr/>
            </p:nvSpPr>
            <p:spPr bwMode="auto">
              <a:xfrm>
                <a:off x="3600" y="3216"/>
                <a:ext cx="1296" cy="96"/>
              </a:xfrm>
              <a:prstGeom prst="line">
                <a:avLst/>
              </a:prstGeom>
              <a:noFill/>
              <a:ln w="28575">
                <a:solidFill>
                  <a:srgbClr val="0000FF"/>
                </a:solidFill>
                <a:round/>
                <a:headEnd/>
                <a:tailEnd type="none" w="sm" len="lg"/>
              </a:ln>
            </p:spPr>
            <p:txBody>
              <a:bodyPr wrap="none" anchor="ctr"/>
              <a:lstStyle/>
              <a:p>
                <a:endParaRPr lang="zh-CN" altLang="en-US"/>
              </a:p>
            </p:txBody>
          </p:sp>
          <p:sp>
            <p:nvSpPr>
              <p:cNvPr id="121" name="Line 31"/>
              <p:cNvSpPr>
                <a:spLocks noChangeShapeType="1"/>
              </p:cNvSpPr>
              <p:nvPr/>
            </p:nvSpPr>
            <p:spPr bwMode="auto">
              <a:xfrm>
                <a:off x="3600" y="3120"/>
                <a:ext cx="1296"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122" name="Line 32"/>
              <p:cNvSpPr>
                <a:spLocks noChangeShapeType="1"/>
              </p:cNvSpPr>
              <p:nvPr/>
            </p:nvSpPr>
            <p:spPr bwMode="auto">
              <a:xfrm flipV="1">
                <a:off x="3600" y="3312"/>
                <a:ext cx="1296" cy="192"/>
              </a:xfrm>
              <a:prstGeom prst="line">
                <a:avLst/>
              </a:prstGeom>
              <a:noFill/>
              <a:ln w="28575">
                <a:solidFill>
                  <a:srgbClr val="0000FF"/>
                </a:solidFill>
                <a:round/>
                <a:headEnd/>
                <a:tailEnd type="none" w="sm" len="lg"/>
              </a:ln>
            </p:spPr>
            <p:txBody>
              <a:bodyPr wrap="none" anchor="ctr"/>
              <a:lstStyle/>
              <a:p>
                <a:endParaRPr lang="zh-CN" altLang="en-US"/>
              </a:p>
            </p:txBody>
          </p:sp>
        </p:grpSp>
        <p:sp>
          <p:nvSpPr>
            <p:cNvPr id="107" name="Rectangle 33"/>
            <p:cNvSpPr>
              <a:spLocks noChangeArrowheads="1"/>
            </p:cNvSpPr>
            <p:nvPr/>
          </p:nvSpPr>
          <p:spPr bwMode="auto">
            <a:xfrm>
              <a:off x="192" y="2592"/>
              <a:ext cx="768" cy="1488"/>
            </a:xfrm>
            <a:prstGeom prst="rect">
              <a:avLst/>
            </a:prstGeom>
            <a:gradFill rotWithShape="0">
              <a:gsLst>
                <a:gs pos="0">
                  <a:schemeClr val="accent1"/>
                </a:gs>
                <a:gs pos="50000">
                  <a:schemeClr val="accent1">
                    <a:gamma/>
                    <a:tint val="0"/>
                    <a:invGamma/>
                  </a:schemeClr>
                </a:gs>
                <a:gs pos="100000">
                  <a:schemeClr val="accent1"/>
                </a:gs>
              </a:gsLst>
              <a:lin ang="0" scaled="1"/>
            </a:gradFill>
            <a:ln w="9525">
              <a:solidFill>
                <a:srgbClr val="006666"/>
              </a:solidFill>
              <a:miter lim="800000"/>
              <a:headEnd/>
              <a:tailEnd type="none" w="sm" len="lg"/>
            </a:ln>
            <a:effectLst/>
          </p:spPr>
          <p:txBody>
            <a:bodyPr wrap="none" anchor="ctr"/>
            <a:lstStyle/>
            <a:p>
              <a:pPr>
                <a:defRPr/>
              </a:pPr>
              <a:endParaRPr lang="zh-CN" altLang="en-US"/>
            </a:p>
          </p:txBody>
        </p:sp>
        <p:grpSp>
          <p:nvGrpSpPr>
            <p:cNvPr id="108" name="Group 34"/>
            <p:cNvGrpSpPr>
              <a:grpSpLocks/>
            </p:cNvGrpSpPr>
            <p:nvPr/>
          </p:nvGrpSpPr>
          <p:grpSpPr bwMode="auto">
            <a:xfrm>
              <a:off x="239" y="2640"/>
              <a:ext cx="701" cy="1728"/>
              <a:chOff x="115" y="2496"/>
              <a:chExt cx="701" cy="1728"/>
            </a:xfrm>
          </p:grpSpPr>
          <p:sp>
            <p:nvSpPr>
              <p:cNvPr id="116" name="Text Box 35"/>
              <p:cNvSpPr txBox="1">
                <a:spLocks noChangeArrowheads="1"/>
              </p:cNvSpPr>
              <p:nvPr/>
            </p:nvSpPr>
            <p:spPr bwMode="auto">
              <a:xfrm>
                <a:off x="115" y="2496"/>
                <a:ext cx="434" cy="1728"/>
              </a:xfrm>
              <a:prstGeom prst="rect">
                <a:avLst/>
              </a:prstGeom>
              <a:noFill/>
              <a:ln w="9525">
                <a:noFill/>
                <a:miter lim="800000"/>
                <a:headEnd/>
                <a:tailEnd type="none" w="sm" len="lg"/>
              </a:ln>
            </p:spPr>
            <p:txBody>
              <a:bodyPr vert="eaVert">
                <a:spAutoFit/>
              </a:bodyPr>
              <a:lstStyle/>
              <a:p>
                <a:r>
                  <a:rPr kumimoji="0" lang="zh-CN" altLang="zh-CN" sz="2800" b="1" dirty="0">
                    <a:latin typeface="宋体" pitchFamily="2" charset="-122"/>
                    <a:ea typeface="宋体" pitchFamily="2" charset="-122"/>
                  </a:rPr>
                  <a:t>在实验中实现</a:t>
                </a:r>
                <a:endParaRPr kumimoji="0" lang="zh-CN" altLang="en-US" sz="2800" b="1" dirty="0">
                  <a:latin typeface="宋体" pitchFamily="2" charset="-122"/>
                  <a:ea typeface="宋体" pitchFamily="2" charset="-122"/>
                </a:endParaRPr>
              </a:p>
            </p:txBody>
          </p:sp>
          <p:sp>
            <p:nvSpPr>
              <p:cNvPr id="117" name="Text Box 36"/>
              <p:cNvSpPr txBox="1">
                <a:spLocks noChangeArrowheads="1"/>
              </p:cNvSpPr>
              <p:nvPr/>
            </p:nvSpPr>
            <p:spPr bwMode="auto">
              <a:xfrm>
                <a:off x="382" y="2496"/>
                <a:ext cx="434" cy="1632"/>
              </a:xfrm>
              <a:prstGeom prst="rect">
                <a:avLst/>
              </a:prstGeom>
              <a:noFill/>
              <a:ln w="9525">
                <a:noFill/>
                <a:miter lim="800000"/>
                <a:headEnd/>
                <a:tailEnd type="none" w="sm" len="lg"/>
              </a:ln>
            </p:spPr>
            <p:txBody>
              <a:bodyPr vert="eaVert">
                <a:spAutoFit/>
              </a:bodyPr>
              <a:lstStyle/>
              <a:p>
                <a:pPr>
                  <a:spcBef>
                    <a:spcPct val="50000"/>
                  </a:spcBef>
                </a:pPr>
                <a:r>
                  <a:rPr kumimoji="0" lang="zh-CN" altLang="en-US" sz="2800" b="1" dirty="0">
                    <a:latin typeface="宋体" pitchFamily="2" charset="-122"/>
                    <a:ea typeface="宋体" pitchFamily="2" charset="-122"/>
                  </a:rPr>
                  <a:t>夫琅禾费衍射</a:t>
                </a:r>
              </a:p>
            </p:txBody>
          </p:sp>
        </p:grpSp>
        <p:graphicFrame>
          <p:nvGraphicFramePr>
            <p:cNvPr id="109" name="Object 2050"/>
            <p:cNvGraphicFramePr>
              <a:graphicFrameLocks noChangeAspect="1"/>
            </p:cNvGraphicFramePr>
            <p:nvPr/>
          </p:nvGraphicFramePr>
          <p:xfrm>
            <a:off x="1128" y="3157"/>
            <a:ext cx="201" cy="277"/>
          </p:xfrm>
          <a:graphic>
            <a:graphicData uri="http://schemas.openxmlformats.org/presentationml/2006/ole">
              <p:oleObj spid="_x0000_s1053" name="公式" r:id="rId6" imgW="101556" imgH="139639" progId="Equation.3">
                <p:embed/>
              </p:oleObj>
            </a:graphicData>
          </a:graphic>
        </p:graphicFrame>
        <p:graphicFrame>
          <p:nvGraphicFramePr>
            <p:cNvPr id="110" name="Object 2051"/>
            <p:cNvGraphicFramePr>
              <a:graphicFrameLocks noChangeAspect="1"/>
            </p:cNvGraphicFramePr>
            <p:nvPr/>
          </p:nvGraphicFramePr>
          <p:xfrm>
            <a:off x="2590" y="2727"/>
            <a:ext cx="263" cy="265"/>
          </p:xfrm>
          <a:graphic>
            <a:graphicData uri="http://schemas.openxmlformats.org/presentationml/2006/ole">
              <p:oleObj spid="_x0000_s1054" name="公式" r:id="rId7" imgW="126725" imgH="126725" progId="Equation.3">
                <p:embed/>
              </p:oleObj>
            </a:graphicData>
          </a:graphic>
        </p:graphicFrame>
        <p:sp>
          <p:nvSpPr>
            <p:cNvPr id="111" name="Rectangle 39"/>
            <p:cNvSpPr>
              <a:spLocks noChangeArrowheads="1"/>
            </p:cNvSpPr>
            <p:nvPr/>
          </p:nvSpPr>
          <p:spPr bwMode="auto">
            <a:xfrm>
              <a:off x="4944" y="2880"/>
              <a:ext cx="48" cy="1152"/>
            </a:xfrm>
            <a:prstGeom prst="rect">
              <a:avLst/>
            </a:prstGeom>
            <a:gradFill rotWithShape="0">
              <a:gsLst>
                <a:gs pos="0">
                  <a:schemeClr val="bg1"/>
                </a:gs>
                <a:gs pos="100000">
                  <a:schemeClr val="bg1">
                    <a:gamma/>
                    <a:shade val="80000"/>
                    <a:invGamma/>
                  </a:schemeClr>
                </a:gs>
              </a:gsLst>
              <a:lin ang="0" scaled="1"/>
            </a:gradFill>
            <a:ln w="19050">
              <a:solidFill>
                <a:schemeClr val="tx1"/>
              </a:solidFill>
              <a:miter lim="800000"/>
              <a:headEnd/>
              <a:tailEnd/>
            </a:ln>
            <a:effectLst/>
          </p:spPr>
          <p:txBody>
            <a:bodyPr wrap="none" anchor="ctr"/>
            <a:lstStyle/>
            <a:p>
              <a:pPr>
                <a:defRPr/>
              </a:pPr>
              <a:endParaRPr lang="zh-CN" altLang="en-US"/>
            </a:p>
          </p:txBody>
        </p:sp>
        <p:graphicFrame>
          <p:nvGraphicFramePr>
            <p:cNvPr id="112" name="Object 2052"/>
            <p:cNvGraphicFramePr>
              <a:graphicFrameLocks noChangeAspect="1"/>
            </p:cNvGraphicFramePr>
            <p:nvPr/>
          </p:nvGraphicFramePr>
          <p:xfrm>
            <a:off x="5067" y="2727"/>
            <a:ext cx="238" cy="265"/>
          </p:xfrm>
          <a:graphic>
            <a:graphicData uri="http://schemas.openxmlformats.org/presentationml/2006/ole">
              <p:oleObj spid="_x0000_s1055" name="公式" r:id="rId8" imgW="114102" imgH="126780" progId="Equation.3">
                <p:embed/>
              </p:oleObj>
            </a:graphicData>
          </a:graphic>
        </p:graphicFrame>
        <p:sp>
          <p:nvSpPr>
            <p:cNvPr id="113" name="Oval 41"/>
            <p:cNvSpPr>
              <a:spLocks noChangeArrowheads="1"/>
            </p:cNvSpPr>
            <p:nvPr/>
          </p:nvSpPr>
          <p:spPr bwMode="auto">
            <a:xfrm>
              <a:off x="1824" y="3216"/>
              <a:ext cx="144" cy="576"/>
            </a:xfrm>
            <a:prstGeom prst="ellipse">
              <a:avLst/>
            </a:prstGeom>
            <a:solidFill>
              <a:srgbClr val="66FFFF">
                <a:alpha val="50195"/>
              </a:srgbClr>
            </a:solidFill>
            <a:ln w="28575">
              <a:solidFill>
                <a:srgbClr val="006666"/>
              </a:solidFill>
              <a:round/>
              <a:headEnd/>
              <a:tailEnd/>
            </a:ln>
          </p:spPr>
          <p:txBody>
            <a:bodyPr wrap="none" anchor="ctr"/>
            <a:lstStyle/>
            <a:p>
              <a:endParaRPr lang="zh-CN" altLang="en-US"/>
            </a:p>
          </p:txBody>
        </p:sp>
        <p:sp>
          <p:nvSpPr>
            <p:cNvPr id="114" name="Oval 42"/>
            <p:cNvSpPr>
              <a:spLocks noChangeArrowheads="1"/>
            </p:cNvSpPr>
            <p:nvPr/>
          </p:nvSpPr>
          <p:spPr bwMode="auto">
            <a:xfrm>
              <a:off x="3552" y="2976"/>
              <a:ext cx="192" cy="1056"/>
            </a:xfrm>
            <a:prstGeom prst="ellipse">
              <a:avLst/>
            </a:prstGeom>
            <a:solidFill>
              <a:srgbClr val="66FFFF">
                <a:alpha val="50195"/>
              </a:srgbClr>
            </a:solidFill>
            <a:ln w="28575">
              <a:solidFill>
                <a:srgbClr val="006666"/>
              </a:solidFill>
              <a:round/>
              <a:headEnd/>
              <a:tailEnd/>
            </a:ln>
          </p:spPr>
          <p:txBody>
            <a:bodyPr wrap="none" anchor="ctr"/>
            <a:lstStyle/>
            <a:p>
              <a:endParaRPr lang="zh-CN" altLang="en-US"/>
            </a:p>
          </p:txBody>
        </p:sp>
        <p:sp>
          <p:nvSpPr>
            <p:cNvPr id="115" name="Line 43"/>
            <p:cNvSpPr>
              <a:spLocks noChangeShapeType="1"/>
            </p:cNvSpPr>
            <p:nvPr/>
          </p:nvSpPr>
          <p:spPr bwMode="auto">
            <a:xfrm>
              <a:off x="1200" y="3504"/>
              <a:ext cx="4272" cy="0"/>
            </a:xfrm>
            <a:prstGeom prst="line">
              <a:avLst/>
            </a:prstGeom>
            <a:noFill/>
            <a:ln w="19050">
              <a:solidFill>
                <a:schemeClr val="tx1"/>
              </a:solidFill>
              <a:prstDash val="lgDashDot"/>
              <a:round/>
              <a:headEnd/>
              <a:tailEnd type="none" w="sm" len="lg"/>
            </a:ln>
          </p:spPr>
          <p:txBody>
            <a:bodyPr wrap="none" anchor="ctr"/>
            <a:lstStyle/>
            <a:p>
              <a:endParaRPr lang="zh-CN" altLang="en-US"/>
            </a:p>
          </p:txBody>
        </p:sp>
      </p:grpSp>
      <p:grpSp>
        <p:nvGrpSpPr>
          <p:cNvPr id="45" name="Group 48"/>
          <p:cNvGrpSpPr>
            <a:grpSpLocks/>
          </p:cNvGrpSpPr>
          <p:nvPr/>
        </p:nvGrpSpPr>
        <p:grpSpPr bwMode="auto">
          <a:xfrm>
            <a:off x="1475656" y="3573016"/>
            <a:ext cx="6146800" cy="2505075"/>
            <a:chOff x="975" y="2195"/>
            <a:chExt cx="3872" cy="1578"/>
          </a:xfrm>
        </p:grpSpPr>
        <p:sp>
          <p:nvSpPr>
            <p:cNvPr id="46" name="Rectangle 6"/>
            <p:cNvSpPr>
              <a:spLocks noChangeArrowheads="1"/>
            </p:cNvSpPr>
            <p:nvPr/>
          </p:nvSpPr>
          <p:spPr bwMode="auto">
            <a:xfrm>
              <a:off x="3711" y="2229"/>
              <a:ext cx="1088" cy="1280"/>
            </a:xfrm>
            <a:prstGeom prst="rect">
              <a:avLst/>
            </a:prstGeom>
            <a:solidFill>
              <a:srgbClr val="003399"/>
            </a:solidFill>
            <a:ln w="9525">
              <a:miter lim="800000"/>
              <a:headEnd/>
              <a:tailEnd/>
            </a:ln>
            <a:effectLst/>
            <a:scene3d>
              <a:camera prst="legacyObliqueTopRight">
                <a:rot lat="0" lon="2400000" rev="0"/>
              </a:camera>
              <a:lightRig rig="legacyFlat3" dir="l"/>
            </a:scene3d>
            <a:sp3d extrusionH="49200" prstMaterial="legacyMetal">
              <a:bevelT w="13500" h="13500" prst="angle"/>
              <a:bevelB w="13500" h="13500" prst="angle"/>
              <a:extrusionClr>
                <a:srgbClr val="003399"/>
              </a:extrusionClr>
            </a:sp3d>
          </p:spPr>
          <p:txBody>
            <a:bodyPr>
              <a:flatTx/>
            </a:bodyPr>
            <a:lstStyle/>
            <a:p>
              <a:endParaRPr lang="zh-CN" altLang="en-US"/>
            </a:p>
          </p:txBody>
        </p:sp>
        <p:sp>
          <p:nvSpPr>
            <p:cNvPr id="47" name="Rectangle 7"/>
            <p:cNvSpPr>
              <a:spLocks noChangeArrowheads="1"/>
            </p:cNvSpPr>
            <p:nvPr/>
          </p:nvSpPr>
          <p:spPr bwMode="auto">
            <a:xfrm>
              <a:off x="3691" y="2737"/>
              <a:ext cx="1152" cy="280"/>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grpSp>
          <p:nvGrpSpPr>
            <p:cNvPr id="48" name="Group 8"/>
            <p:cNvGrpSpPr>
              <a:grpSpLocks/>
            </p:cNvGrpSpPr>
            <p:nvPr/>
          </p:nvGrpSpPr>
          <p:grpSpPr bwMode="auto">
            <a:xfrm>
              <a:off x="975" y="2717"/>
              <a:ext cx="3280" cy="1056"/>
              <a:chOff x="1056" y="1856"/>
              <a:chExt cx="3280" cy="1056"/>
            </a:xfrm>
          </p:grpSpPr>
          <p:sp>
            <p:nvSpPr>
              <p:cNvPr id="61" name="Oval 9"/>
              <p:cNvSpPr>
                <a:spLocks noChangeArrowheads="1"/>
              </p:cNvSpPr>
              <p:nvPr/>
            </p:nvSpPr>
            <p:spPr bwMode="auto">
              <a:xfrm>
                <a:off x="1736" y="2288"/>
                <a:ext cx="672" cy="624"/>
              </a:xfrm>
              <a:prstGeom prst="ellipse">
                <a:avLst/>
              </a:prstGeom>
              <a:gradFill rotWithShape="0">
                <a:gsLst>
                  <a:gs pos="0">
                    <a:srgbClr val="CCFFFF">
                      <a:gamma/>
                      <a:shade val="46275"/>
                      <a:invGamma/>
                    </a:srgbClr>
                  </a:gs>
                  <a:gs pos="50000">
                    <a:srgbClr val="CCFFFF"/>
                  </a:gs>
                  <a:gs pos="100000">
                    <a:srgbClr val="CCFFFF">
                      <a:gamma/>
                      <a:shade val="46275"/>
                      <a:invGamma/>
                    </a:srgbClr>
                  </a:gs>
                </a:gsLst>
                <a:lin ang="18900000" scaled="1"/>
              </a:gradFill>
              <a:ln w="9525">
                <a:round/>
                <a:headEnd/>
                <a:tailEnd/>
              </a:ln>
              <a:effectLst/>
              <a:scene3d>
                <a:camera prst="legacyObliqueTopRight">
                  <a:rot lat="0" lon="1800000" rev="0"/>
                </a:camera>
                <a:lightRig rig="legacyFlat3" dir="b"/>
              </a:scene3d>
              <a:sp3d extrusionH="74600" prstMaterial="legacyMatte">
                <a:bevelT w="13500" h="13500" prst="angle"/>
                <a:bevelB w="13500" h="13500" prst="angle"/>
                <a:extrusionClr>
                  <a:srgbClr val="CCFFFF"/>
                </a:extrusionClr>
              </a:sp3d>
            </p:spPr>
            <p:txBody>
              <a:bodyPr>
                <a:flatTx/>
              </a:bodyPr>
              <a:lstStyle/>
              <a:p>
                <a:endParaRPr lang="zh-CN" altLang="en-US"/>
              </a:p>
            </p:txBody>
          </p:sp>
          <p:sp>
            <p:nvSpPr>
              <p:cNvPr id="62" name="Oval 10"/>
              <p:cNvSpPr>
                <a:spLocks noChangeArrowheads="1"/>
              </p:cNvSpPr>
              <p:nvPr/>
            </p:nvSpPr>
            <p:spPr bwMode="auto">
              <a:xfrm>
                <a:off x="3288" y="1856"/>
                <a:ext cx="672" cy="624"/>
              </a:xfrm>
              <a:prstGeom prst="ellipse">
                <a:avLst/>
              </a:prstGeom>
              <a:gradFill rotWithShape="0">
                <a:gsLst>
                  <a:gs pos="0">
                    <a:srgbClr val="CCFFFF">
                      <a:gamma/>
                      <a:shade val="46275"/>
                      <a:invGamma/>
                    </a:srgbClr>
                  </a:gs>
                  <a:gs pos="50000">
                    <a:srgbClr val="CCFFFF"/>
                  </a:gs>
                  <a:gs pos="100000">
                    <a:srgbClr val="CCFFFF">
                      <a:gamma/>
                      <a:shade val="46275"/>
                      <a:invGamma/>
                    </a:srgbClr>
                  </a:gs>
                </a:gsLst>
                <a:lin ang="18900000" scaled="1"/>
              </a:gradFill>
              <a:ln w="9525">
                <a:round/>
                <a:headEnd/>
                <a:tailEnd/>
              </a:ln>
              <a:effectLst/>
              <a:scene3d>
                <a:camera prst="legacyObliqueTopRight">
                  <a:rot lat="0" lon="1800000" rev="0"/>
                </a:camera>
                <a:lightRig rig="legacyFlat3" dir="b"/>
              </a:scene3d>
              <a:sp3d extrusionH="74600" prstMaterial="legacyMatte">
                <a:bevelT w="13500" h="13500" prst="angle"/>
                <a:bevelB w="13500" h="13500" prst="angle"/>
                <a:extrusionClr>
                  <a:srgbClr val="CCFFFF"/>
                </a:extrusionClr>
              </a:sp3d>
            </p:spPr>
            <p:txBody>
              <a:bodyPr>
                <a:flatTx/>
              </a:bodyPr>
              <a:lstStyle/>
              <a:p>
                <a:endParaRPr lang="zh-CN" altLang="en-US"/>
              </a:p>
            </p:txBody>
          </p:sp>
          <p:sp>
            <p:nvSpPr>
              <p:cNvPr id="63" name="Rectangle 11"/>
              <p:cNvSpPr>
                <a:spLocks noChangeArrowheads="1"/>
              </p:cNvSpPr>
              <p:nvPr/>
            </p:nvSpPr>
            <p:spPr bwMode="auto">
              <a:xfrm>
                <a:off x="2463" y="1936"/>
                <a:ext cx="1064" cy="832"/>
              </a:xfrm>
              <a:prstGeom prst="rect">
                <a:avLst/>
              </a:prstGeom>
              <a:solidFill>
                <a:schemeClr val="bg2"/>
              </a:solidFill>
              <a:ln w="9525">
                <a:miter lim="800000"/>
                <a:headEnd/>
                <a:tailEnd/>
              </a:ln>
              <a:effectLst/>
              <a:scene3d>
                <a:camera prst="legacyObliqueTopRight">
                  <a:rot lat="0" lon="2700000" rev="0"/>
                </a:camera>
                <a:lightRig rig="legacyFlat4" dir="t"/>
              </a:scene3d>
              <a:sp3d extrusionH="49200" prstMaterial="legacyMetal">
                <a:bevelT w="13500" h="13500" prst="angle"/>
                <a:bevelB w="13500" h="13500" prst="angle"/>
                <a:extrusionClr>
                  <a:srgbClr val="993300"/>
                </a:extrusionClr>
              </a:sp3d>
            </p:spPr>
            <p:txBody>
              <a:bodyPr>
                <a:flatTx/>
              </a:bodyPr>
              <a:lstStyle/>
              <a:p>
                <a:endParaRPr lang="zh-CN" altLang="en-US"/>
              </a:p>
            </p:txBody>
          </p:sp>
          <p:sp>
            <p:nvSpPr>
              <p:cNvPr id="64" name="Rectangle 12"/>
              <p:cNvSpPr>
                <a:spLocks noChangeArrowheads="1"/>
              </p:cNvSpPr>
              <p:nvPr/>
            </p:nvSpPr>
            <p:spPr bwMode="auto">
              <a:xfrm rot="1604290">
                <a:off x="2776" y="2322"/>
                <a:ext cx="441" cy="32"/>
              </a:xfrm>
              <a:prstGeom prst="rect">
                <a:avLst/>
              </a:prstGeom>
              <a:solidFill>
                <a:srgbClr val="FFFFFF"/>
              </a:solidFill>
              <a:ln w="9525">
                <a:solidFill>
                  <a:srgbClr val="000000"/>
                </a:solidFill>
                <a:miter lim="800000"/>
                <a:headEnd/>
                <a:tailEnd/>
              </a:ln>
            </p:spPr>
            <p:txBody>
              <a:bodyPr/>
              <a:lstStyle/>
              <a:p>
                <a:endParaRPr lang="zh-CN" altLang="en-US"/>
              </a:p>
            </p:txBody>
          </p:sp>
          <p:sp>
            <p:nvSpPr>
              <p:cNvPr id="65" name="Rectangle 13"/>
              <p:cNvSpPr>
                <a:spLocks noChangeArrowheads="1"/>
              </p:cNvSpPr>
              <p:nvPr/>
            </p:nvSpPr>
            <p:spPr bwMode="auto">
              <a:xfrm rot="1604290">
                <a:off x="1056" y="2808"/>
                <a:ext cx="441" cy="32"/>
              </a:xfrm>
              <a:prstGeom prst="rect">
                <a:avLst/>
              </a:prstGeom>
              <a:solidFill>
                <a:srgbClr val="FF3300"/>
              </a:solidFill>
              <a:ln w="9525">
                <a:solidFill>
                  <a:srgbClr val="FFFF00"/>
                </a:solidFill>
                <a:miter lim="800000"/>
                <a:headEnd/>
                <a:tailEnd/>
              </a:ln>
            </p:spPr>
            <p:txBody>
              <a:bodyPr/>
              <a:lstStyle/>
              <a:p>
                <a:endParaRPr lang="zh-CN" altLang="en-US"/>
              </a:p>
            </p:txBody>
          </p:sp>
          <p:sp>
            <p:nvSpPr>
              <p:cNvPr id="66" name="Line 14"/>
              <p:cNvSpPr>
                <a:spLocks noChangeShapeType="1"/>
              </p:cNvSpPr>
              <p:nvPr/>
            </p:nvSpPr>
            <p:spPr bwMode="auto">
              <a:xfrm flipV="1">
                <a:off x="1280" y="2408"/>
                <a:ext cx="704" cy="416"/>
              </a:xfrm>
              <a:prstGeom prst="line">
                <a:avLst/>
              </a:prstGeom>
              <a:noFill/>
              <a:ln w="28575">
                <a:solidFill>
                  <a:srgbClr val="FF3300"/>
                </a:solidFill>
                <a:round/>
                <a:headEnd/>
                <a:tailEnd/>
              </a:ln>
              <a:effectLst/>
            </p:spPr>
            <p:txBody>
              <a:bodyPr/>
              <a:lstStyle/>
              <a:p>
                <a:endParaRPr lang="zh-CN" altLang="en-US"/>
              </a:p>
            </p:txBody>
          </p:sp>
          <p:sp>
            <p:nvSpPr>
              <p:cNvPr id="67" name="Line 15"/>
              <p:cNvSpPr>
                <a:spLocks noChangeShapeType="1"/>
              </p:cNvSpPr>
              <p:nvPr/>
            </p:nvSpPr>
            <p:spPr bwMode="auto">
              <a:xfrm>
                <a:off x="1280" y="2832"/>
                <a:ext cx="816" cy="0"/>
              </a:xfrm>
              <a:prstGeom prst="line">
                <a:avLst/>
              </a:prstGeom>
              <a:noFill/>
              <a:ln w="28575">
                <a:solidFill>
                  <a:srgbClr val="FF3300"/>
                </a:solidFill>
                <a:round/>
                <a:headEnd/>
                <a:tailEnd/>
              </a:ln>
              <a:effectLst/>
            </p:spPr>
            <p:txBody>
              <a:bodyPr/>
              <a:lstStyle/>
              <a:p>
                <a:endParaRPr lang="zh-CN" altLang="en-US"/>
              </a:p>
            </p:txBody>
          </p:sp>
          <p:sp>
            <p:nvSpPr>
              <p:cNvPr id="68" name="Line 16"/>
              <p:cNvSpPr>
                <a:spLocks noChangeShapeType="1"/>
              </p:cNvSpPr>
              <p:nvPr/>
            </p:nvSpPr>
            <p:spPr bwMode="auto">
              <a:xfrm flipV="1">
                <a:off x="1280" y="2616"/>
                <a:ext cx="760" cy="216"/>
              </a:xfrm>
              <a:prstGeom prst="line">
                <a:avLst/>
              </a:prstGeom>
              <a:noFill/>
              <a:ln w="28575">
                <a:solidFill>
                  <a:srgbClr val="FF3300"/>
                </a:solidFill>
                <a:round/>
                <a:headEnd/>
                <a:tailEnd/>
              </a:ln>
              <a:effectLst/>
            </p:spPr>
            <p:txBody>
              <a:bodyPr/>
              <a:lstStyle/>
              <a:p>
                <a:endParaRPr lang="zh-CN" altLang="en-US"/>
              </a:p>
            </p:txBody>
          </p:sp>
          <p:sp>
            <p:nvSpPr>
              <p:cNvPr id="69" name="Line 17"/>
              <p:cNvSpPr>
                <a:spLocks noChangeShapeType="1"/>
              </p:cNvSpPr>
              <p:nvPr/>
            </p:nvSpPr>
            <p:spPr bwMode="auto">
              <a:xfrm flipV="1">
                <a:off x="2336" y="2344"/>
                <a:ext cx="672" cy="200"/>
              </a:xfrm>
              <a:prstGeom prst="line">
                <a:avLst/>
              </a:prstGeom>
              <a:noFill/>
              <a:ln w="28575">
                <a:solidFill>
                  <a:srgbClr val="FF3300"/>
                </a:solidFill>
                <a:round/>
                <a:headEnd/>
                <a:tailEnd/>
              </a:ln>
              <a:effectLst/>
            </p:spPr>
            <p:txBody>
              <a:bodyPr/>
              <a:lstStyle/>
              <a:p>
                <a:endParaRPr lang="zh-CN" altLang="en-US"/>
              </a:p>
            </p:txBody>
          </p:sp>
          <p:sp>
            <p:nvSpPr>
              <p:cNvPr id="70" name="Line 18"/>
              <p:cNvSpPr>
                <a:spLocks noChangeShapeType="1"/>
              </p:cNvSpPr>
              <p:nvPr/>
            </p:nvSpPr>
            <p:spPr bwMode="auto">
              <a:xfrm flipV="1">
                <a:off x="2256" y="2152"/>
                <a:ext cx="608" cy="192"/>
              </a:xfrm>
              <a:prstGeom prst="line">
                <a:avLst/>
              </a:prstGeom>
              <a:noFill/>
              <a:ln w="28575">
                <a:solidFill>
                  <a:srgbClr val="FF3300"/>
                </a:solidFill>
                <a:round/>
                <a:headEnd/>
                <a:tailEnd/>
              </a:ln>
              <a:effectLst/>
            </p:spPr>
            <p:txBody>
              <a:bodyPr/>
              <a:lstStyle/>
              <a:p>
                <a:endParaRPr lang="zh-CN" altLang="en-US"/>
              </a:p>
            </p:txBody>
          </p:sp>
          <p:sp>
            <p:nvSpPr>
              <p:cNvPr id="71" name="Line 19"/>
              <p:cNvSpPr>
                <a:spLocks noChangeShapeType="1"/>
              </p:cNvSpPr>
              <p:nvPr/>
            </p:nvSpPr>
            <p:spPr bwMode="auto">
              <a:xfrm flipV="1">
                <a:off x="2304" y="2616"/>
                <a:ext cx="680" cy="200"/>
              </a:xfrm>
              <a:prstGeom prst="line">
                <a:avLst/>
              </a:prstGeom>
              <a:noFill/>
              <a:ln w="28575">
                <a:solidFill>
                  <a:srgbClr val="FF3300"/>
                </a:solidFill>
                <a:round/>
                <a:headEnd/>
                <a:tailEnd/>
              </a:ln>
              <a:effectLst/>
            </p:spPr>
            <p:txBody>
              <a:bodyPr/>
              <a:lstStyle/>
              <a:p>
                <a:endParaRPr lang="zh-CN" altLang="en-US"/>
              </a:p>
            </p:txBody>
          </p:sp>
          <p:sp>
            <p:nvSpPr>
              <p:cNvPr id="72" name="Line 20"/>
              <p:cNvSpPr>
                <a:spLocks noChangeShapeType="1"/>
              </p:cNvSpPr>
              <p:nvPr/>
            </p:nvSpPr>
            <p:spPr bwMode="auto">
              <a:xfrm flipV="1">
                <a:off x="3280" y="2184"/>
                <a:ext cx="320" cy="104"/>
              </a:xfrm>
              <a:prstGeom prst="line">
                <a:avLst/>
              </a:prstGeom>
              <a:noFill/>
              <a:ln w="28575">
                <a:solidFill>
                  <a:srgbClr val="FF3300"/>
                </a:solidFill>
                <a:round/>
                <a:headEnd/>
                <a:tailEnd/>
              </a:ln>
              <a:effectLst/>
            </p:spPr>
            <p:txBody>
              <a:bodyPr/>
              <a:lstStyle/>
              <a:p>
                <a:endParaRPr lang="zh-CN" altLang="en-US"/>
              </a:p>
            </p:txBody>
          </p:sp>
          <p:sp>
            <p:nvSpPr>
              <p:cNvPr id="73" name="Line 21"/>
              <p:cNvSpPr>
                <a:spLocks noChangeShapeType="1"/>
              </p:cNvSpPr>
              <p:nvPr/>
            </p:nvSpPr>
            <p:spPr bwMode="auto">
              <a:xfrm flipV="1">
                <a:off x="3896" y="1968"/>
                <a:ext cx="440" cy="136"/>
              </a:xfrm>
              <a:prstGeom prst="line">
                <a:avLst/>
              </a:prstGeom>
              <a:noFill/>
              <a:ln w="28575">
                <a:solidFill>
                  <a:srgbClr val="FF3300"/>
                </a:solidFill>
                <a:round/>
                <a:headEnd/>
                <a:tailEnd/>
              </a:ln>
              <a:effectLst/>
            </p:spPr>
            <p:txBody>
              <a:bodyPr/>
              <a:lstStyle/>
              <a:p>
                <a:endParaRPr lang="zh-CN" altLang="en-US"/>
              </a:p>
            </p:txBody>
          </p:sp>
          <p:sp>
            <p:nvSpPr>
              <p:cNvPr id="74" name="Line 22"/>
              <p:cNvSpPr>
                <a:spLocks noChangeShapeType="1"/>
              </p:cNvSpPr>
              <p:nvPr/>
            </p:nvSpPr>
            <p:spPr bwMode="auto">
              <a:xfrm flipV="1">
                <a:off x="2536" y="2400"/>
                <a:ext cx="264" cy="80"/>
              </a:xfrm>
              <a:prstGeom prst="line">
                <a:avLst/>
              </a:prstGeom>
              <a:noFill/>
              <a:ln w="28575">
                <a:solidFill>
                  <a:srgbClr val="FF3300"/>
                </a:solidFill>
                <a:round/>
                <a:headEnd/>
                <a:tailEnd type="triangle" w="sm" len="lg"/>
              </a:ln>
            </p:spPr>
            <p:txBody>
              <a:bodyPr/>
              <a:lstStyle/>
              <a:p>
                <a:endParaRPr lang="zh-CN" altLang="en-US"/>
              </a:p>
            </p:txBody>
          </p:sp>
          <p:sp>
            <p:nvSpPr>
              <p:cNvPr id="75" name="Line 23"/>
              <p:cNvSpPr>
                <a:spLocks noChangeShapeType="1"/>
              </p:cNvSpPr>
              <p:nvPr/>
            </p:nvSpPr>
            <p:spPr bwMode="auto">
              <a:xfrm flipV="1">
                <a:off x="3328" y="2192"/>
                <a:ext cx="232" cy="80"/>
              </a:xfrm>
              <a:prstGeom prst="line">
                <a:avLst/>
              </a:prstGeom>
              <a:noFill/>
              <a:ln w="28575">
                <a:solidFill>
                  <a:srgbClr val="FF3300"/>
                </a:solidFill>
                <a:round/>
                <a:headEnd/>
                <a:tailEnd type="triangle" w="sm" len="lg"/>
              </a:ln>
            </p:spPr>
            <p:txBody>
              <a:bodyPr/>
              <a:lstStyle/>
              <a:p>
                <a:endParaRPr lang="zh-CN" altLang="en-US"/>
              </a:p>
            </p:txBody>
          </p:sp>
          <p:sp>
            <p:nvSpPr>
              <p:cNvPr id="76" name="Line 24"/>
              <p:cNvSpPr>
                <a:spLocks noChangeShapeType="1"/>
              </p:cNvSpPr>
              <p:nvPr/>
            </p:nvSpPr>
            <p:spPr bwMode="auto">
              <a:xfrm flipV="1">
                <a:off x="3952" y="2008"/>
                <a:ext cx="240" cy="80"/>
              </a:xfrm>
              <a:prstGeom prst="line">
                <a:avLst/>
              </a:prstGeom>
              <a:noFill/>
              <a:ln w="28575">
                <a:solidFill>
                  <a:srgbClr val="FF3300"/>
                </a:solidFill>
                <a:round/>
                <a:headEnd/>
                <a:tailEnd type="triangle" w="sm" len="lg"/>
              </a:ln>
            </p:spPr>
            <p:txBody>
              <a:bodyPr/>
              <a:lstStyle/>
              <a:p>
                <a:endParaRPr lang="zh-CN" altLang="en-US"/>
              </a:p>
            </p:txBody>
          </p:sp>
          <p:sp>
            <p:nvSpPr>
              <p:cNvPr id="77" name="Line 25"/>
              <p:cNvSpPr>
                <a:spLocks noChangeShapeType="1"/>
              </p:cNvSpPr>
              <p:nvPr/>
            </p:nvSpPr>
            <p:spPr bwMode="auto">
              <a:xfrm flipV="1">
                <a:off x="1616" y="2664"/>
                <a:ext cx="232" cy="72"/>
              </a:xfrm>
              <a:prstGeom prst="line">
                <a:avLst/>
              </a:prstGeom>
              <a:noFill/>
              <a:ln w="28575">
                <a:solidFill>
                  <a:srgbClr val="FF3300"/>
                </a:solidFill>
                <a:round/>
                <a:headEnd/>
                <a:tailEnd type="triangle" w="sm" len="lg"/>
              </a:ln>
            </p:spPr>
            <p:txBody>
              <a:bodyPr/>
              <a:lstStyle/>
              <a:p>
                <a:endParaRPr lang="zh-CN" altLang="en-US"/>
              </a:p>
            </p:txBody>
          </p:sp>
          <p:sp>
            <p:nvSpPr>
              <p:cNvPr id="78" name="Line 26"/>
              <p:cNvSpPr>
                <a:spLocks noChangeShapeType="1"/>
              </p:cNvSpPr>
              <p:nvPr/>
            </p:nvSpPr>
            <p:spPr bwMode="auto">
              <a:xfrm flipV="1">
                <a:off x="2536" y="2672"/>
                <a:ext cx="264" cy="80"/>
              </a:xfrm>
              <a:prstGeom prst="line">
                <a:avLst/>
              </a:prstGeom>
              <a:noFill/>
              <a:ln w="28575">
                <a:solidFill>
                  <a:srgbClr val="FF3300"/>
                </a:solidFill>
                <a:round/>
                <a:headEnd/>
                <a:tailEnd type="triangle" w="sm" len="lg"/>
              </a:ln>
            </p:spPr>
            <p:txBody>
              <a:bodyPr/>
              <a:lstStyle/>
              <a:p>
                <a:endParaRPr lang="zh-CN" altLang="en-US"/>
              </a:p>
            </p:txBody>
          </p:sp>
          <p:sp>
            <p:nvSpPr>
              <p:cNvPr id="79" name="Line 27"/>
              <p:cNvSpPr>
                <a:spLocks noChangeShapeType="1"/>
              </p:cNvSpPr>
              <p:nvPr/>
            </p:nvSpPr>
            <p:spPr bwMode="auto">
              <a:xfrm flipV="1">
                <a:off x="2424" y="2208"/>
                <a:ext cx="264" cy="80"/>
              </a:xfrm>
              <a:prstGeom prst="line">
                <a:avLst/>
              </a:prstGeom>
              <a:noFill/>
              <a:ln w="28575">
                <a:solidFill>
                  <a:srgbClr val="FF3300"/>
                </a:solidFill>
                <a:round/>
                <a:headEnd/>
                <a:tailEnd type="triangle" w="sm" len="lg"/>
              </a:ln>
            </p:spPr>
            <p:txBody>
              <a:bodyPr/>
              <a:lstStyle/>
              <a:p>
                <a:endParaRPr lang="zh-CN" altLang="en-US"/>
              </a:p>
            </p:txBody>
          </p:sp>
          <p:sp>
            <p:nvSpPr>
              <p:cNvPr id="80" name="Line 28"/>
              <p:cNvSpPr>
                <a:spLocks noChangeShapeType="1"/>
              </p:cNvSpPr>
              <p:nvPr/>
            </p:nvSpPr>
            <p:spPr bwMode="auto">
              <a:xfrm>
                <a:off x="1648" y="2832"/>
                <a:ext cx="208" cy="0"/>
              </a:xfrm>
              <a:prstGeom prst="line">
                <a:avLst/>
              </a:prstGeom>
              <a:noFill/>
              <a:ln w="28575">
                <a:solidFill>
                  <a:srgbClr val="FF3300"/>
                </a:solidFill>
                <a:round/>
                <a:headEnd/>
                <a:tailEnd type="triangle" w="sm" len="lg"/>
              </a:ln>
            </p:spPr>
            <p:txBody>
              <a:bodyPr/>
              <a:lstStyle/>
              <a:p>
                <a:endParaRPr lang="zh-CN" altLang="en-US"/>
              </a:p>
            </p:txBody>
          </p:sp>
          <p:sp>
            <p:nvSpPr>
              <p:cNvPr id="81" name="Line 29"/>
              <p:cNvSpPr>
                <a:spLocks noChangeShapeType="1"/>
              </p:cNvSpPr>
              <p:nvPr/>
            </p:nvSpPr>
            <p:spPr bwMode="auto">
              <a:xfrm flipV="1">
                <a:off x="1592" y="2528"/>
                <a:ext cx="192" cy="112"/>
              </a:xfrm>
              <a:prstGeom prst="line">
                <a:avLst/>
              </a:prstGeom>
              <a:noFill/>
              <a:ln w="28575">
                <a:solidFill>
                  <a:srgbClr val="FF3300"/>
                </a:solidFill>
                <a:round/>
                <a:headEnd/>
                <a:tailEnd type="triangle" w="sm" len="lg"/>
              </a:ln>
            </p:spPr>
            <p:txBody>
              <a:bodyPr/>
              <a:lstStyle/>
              <a:p>
                <a:endParaRPr lang="zh-CN" altLang="en-US"/>
              </a:p>
            </p:txBody>
          </p:sp>
        </p:grpSp>
        <p:sp>
          <p:nvSpPr>
            <p:cNvPr id="49" name="Rectangle 30"/>
            <p:cNvSpPr>
              <a:spLocks noChangeArrowheads="1"/>
            </p:cNvSpPr>
            <p:nvPr/>
          </p:nvSpPr>
          <p:spPr bwMode="auto">
            <a:xfrm>
              <a:off x="3695" y="3119"/>
              <a:ext cx="1152" cy="104"/>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sp>
          <p:nvSpPr>
            <p:cNvPr id="50" name="Rectangle 31"/>
            <p:cNvSpPr>
              <a:spLocks noChangeArrowheads="1"/>
            </p:cNvSpPr>
            <p:nvPr/>
          </p:nvSpPr>
          <p:spPr bwMode="auto">
            <a:xfrm>
              <a:off x="3691" y="2521"/>
              <a:ext cx="1152" cy="104"/>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sp>
          <p:nvSpPr>
            <p:cNvPr id="51" name="Rectangle 32"/>
            <p:cNvSpPr>
              <a:spLocks noChangeArrowheads="1"/>
            </p:cNvSpPr>
            <p:nvPr/>
          </p:nvSpPr>
          <p:spPr bwMode="auto">
            <a:xfrm>
              <a:off x="3691" y="2349"/>
              <a:ext cx="1152" cy="64"/>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sp>
          <p:nvSpPr>
            <p:cNvPr id="52" name="Rectangle 33"/>
            <p:cNvSpPr>
              <a:spLocks noChangeArrowheads="1"/>
            </p:cNvSpPr>
            <p:nvPr/>
          </p:nvSpPr>
          <p:spPr bwMode="auto">
            <a:xfrm>
              <a:off x="3695" y="3319"/>
              <a:ext cx="1152" cy="64"/>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sp>
          <p:nvSpPr>
            <p:cNvPr id="53" name="Rectangle 34"/>
            <p:cNvSpPr>
              <a:spLocks noChangeArrowheads="1"/>
            </p:cNvSpPr>
            <p:nvPr/>
          </p:nvSpPr>
          <p:spPr bwMode="auto">
            <a:xfrm>
              <a:off x="3691" y="2195"/>
              <a:ext cx="1152" cy="32"/>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sp>
          <p:nvSpPr>
            <p:cNvPr id="54" name="Rectangle 35"/>
            <p:cNvSpPr>
              <a:spLocks noChangeArrowheads="1"/>
            </p:cNvSpPr>
            <p:nvPr/>
          </p:nvSpPr>
          <p:spPr bwMode="auto">
            <a:xfrm>
              <a:off x="3687" y="3477"/>
              <a:ext cx="1152" cy="32"/>
            </a:xfrm>
            <a:prstGeom prst="rect">
              <a:avLst/>
            </a:prstGeom>
            <a:solidFill>
              <a:srgbClr val="CC0000"/>
            </a:solidFill>
            <a:ln w="9525">
              <a:miter lim="800000"/>
              <a:headEnd/>
              <a:tailEnd/>
            </a:ln>
            <a:effectLst/>
            <a:scene3d>
              <a:camera prst="legacyObliqueTopRight">
                <a:rot lat="0" lon="2400000"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sp>
          <p:nvSpPr>
            <p:cNvPr id="55" name="Text Box 36"/>
            <p:cNvSpPr txBox="1">
              <a:spLocks noChangeArrowheads="1"/>
            </p:cNvSpPr>
            <p:nvPr/>
          </p:nvSpPr>
          <p:spPr bwMode="auto">
            <a:xfrm>
              <a:off x="1085" y="3427"/>
              <a:ext cx="274" cy="250"/>
            </a:xfrm>
            <a:prstGeom prst="rect">
              <a:avLst/>
            </a:prstGeom>
            <a:noFill/>
            <a:ln w="12700">
              <a:noFill/>
              <a:miter lim="800000"/>
              <a:headEnd type="none" w="sm" len="sm"/>
              <a:tailEnd type="none" w="sm" len="sm"/>
            </a:ln>
            <a:effectLst/>
          </p:spPr>
          <p:txBody>
            <a:bodyPr>
              <a:spAutoFit/>
            </a:bodyPr>
            <a:lstStyle/>
            <a:p>
              <a:pPr eaLnBrk="0" hangingPunct="0"/>
              <a:r>
                <a:rPr kumimoji="0" lang="en-US" altLang="zh-CN" sz="2000" b="1" i="1">
                  <a:solidFill>
                    <a:schemeClr val="accent2"/>
                  </a:solidFill>
                </a:rPr>
                <a:t>S</a:t>
              </a:r>
            </a:p>
          </p:txBody>
        </p:sp>
        <p:sp>
          <p:nvSpPr>
            <p:cNvPr id="56" name="Text Box 37"/>
            <p:cNvSpPr txBox="1">
              <a:spLocks noChangeArrowheads="1"/>
            </p:cNvSpPr>
            <p:nvPr/>
          </p:nvSpPr>
          <p:spPr bwMode="auto">
            <a:xfrm>
              <a:off x="2707" y="2477"/>
              <a:ext cx="274" cy="250"/>
            </a:xfrm>
            <a:prstGeom prst="rect">
              <a:avLst/>
            </a:prstGeom>
            <a:noFill/>
            <a:ln w="12700">
              <a:noFill/>
              <a:miter lim="800000"/>
              <a:headEnd type="none" w="sm" len="sm"/>
              <a:tailEnd type="none" w="sm" len="sm"/>
            </a:ln>
            <a:effectLst/>
          </p:spPr>
          <p:txBody>
            <a:bodyPr>
              <a:spAutoFit/>
            </a:bodyPr>
            <a:lstStyle/>
            <a:p>
              <a:pPr eaLnBrk="0" hangingPunct="0"/>
              <a:r>
                <a:rPr kumimoji="0" lang="en-US" altLang="zh-CN" sz="2000" b="1" i="1" dirty="0" smtClean="0">
                  <a:solidFill>
                    <a:schemeClr val="accent2"/>
                  </a:solidFill>
                </a:rPr>
                <a:t>R</a:t>
              </a:r>
              <a:endParaRPr kumimoji="0" lang="en-US" altLang="zh-CN" sz="2000" b="1" i="1" dirty="0">
                <a:solidFill>
                  <a:schemeClr val="accent2"/>
                </a:solidFill>
              </a:endParaRPr>
            </a:p>
          </p:txBody>
        </p:sp>
        <p:sp>
          <p:nvSpPr>
            <p:cNvPr id="57" name="Text Box 41"/>
            <p:cNvSpPr txBox="1">
              <a:spLocks noChangeArrowheads="1"/>
            </p:cNvSpPr>
            <p:nvPr/>
          </p:nvSpPr>
          <p:spPr bwMode="auto">
            <a:xfrm>
              <a:off x="1871" y="2899"/>
              <a:ext cx="274" cy="250"/>
            </a:xfrm>
            <a:prstGeom prst="rect">
              <a:avLst/>
            </a:prstGeom>
            <a:noFill/>
            <a:ln w="12700">
              <a:noFill/>
              <a:miter lim="800000"/>
              <a:headEnd type="none" w="sm" len="sm"/>
              <a:tailEnd type="none" w="sm" len="sm"/>
            </a:ln>
            <a:effectLst/>
          </p:spPr>
          <p:txBody>
            <a:bodyPr>
              <a:spAutoFit/>
            </a:bodyPr>
            <a:lstStyle/>
            <a:p>
              <a:pPr eaLnBrk="0" hangingPunct="0"/>
              <a:r>
                <a:rPr kumimoji="0" lang="en-US" altLang="zh-CN" sz="2000" b="1" i="1">
                  <a:solidFill>
                    <a:schemeClr val="accent2"/>
                  </a:solidFill>
                </a:rPr>
                <a:t>L</a:t>
              </a:r>
              <a:r>
                <a:rPr kumimoji="0" lang="en-US" altLang="zh-CN" sz="2000" b="1" i="1" baseline="-25000">
                  <a:solidFill>
                    <a:schemeClr val="accent2"/>
                  </a:solidFill>
                </a:rPr>
                <a:t>1</a:t>
              </a:r>
              <a:endParaRPr kumimoji="0" lang="en-US" altLang="zh-CN" sz="2000" b="1" i="1">
                <a:solidFill>
                  <a:schemeClr val="accent2"/>
                </a:solidFill>
              </a:endParaRPr>
            </a:p>
          </p:txBody>
        </p:sp>
        <p:sp>
          <p:nvSpPr>
            <p:cNvPr id="58" name="Text Box 42"/>
            <p:cNvSpPr txBox="1">
              <a:spLocks noChangeArrowheads="1"/>
            </p:cNvSpPr>
            <p:nvPr/>
          </p:nvSpPr>
          <p:spPr bwMode="auto">
            <a:xfrm>
              <a:off x="3413" y="2457"/>
              <a:ext cx="274" cy="250"/>
            </a:xfrm>
            <a:prstGeom prst="rect">
              <a:avLst/>
            </a:prstGeom>
            <a:noFill/>
            <a:ln w="12700">
              <a:noFill/>
              <a:miter lim="800000"/>
              <a:headEnd type="none" w="sm" len="sm"/>
              <a:tailEnd type="none" w="sm" len="sm"/>
            </a:ln>
            <a:effectLst/>
          </p:spPr>
          <p:txBody>
            <a:bodyPr>
              <a:spAutoFit/>
            </a:bodyPr>
            <a:lstStyle/>
            <a:p>
              <a:pPr eaLnBrk="0" hangingPunct="0"/>
              <a:r>
                <a:rPr kumimoji="0" lang="en-US" altLang="zh-CN" sz="2000" b="1" i="1">
                  <a:solidFill>
                    <a:schemeClr val="accent2"/>
                  </a:solidFill>
                </a:rPr>
                <a:t>L</a:t>
              </a:r>
              <a:r>
                <a:rPr kumimoji="0" lang="en-US" altLang="zh-CN" sz="2000" b="1" i="1" baseline="-25000">
                  <a:solidFill>
                    <a:schemeClr val="accent2"/>
                  </a:solidFill>
                </a:rPr>
                <a:t>2</a:t>
              </a:r>
              <a:endParaRPr kumimoji="0" lang="en-US" altLang="zh-CN" sz="2000" b="1" i="1">
                <a:solidFill>
                  <a:schemeClr val="accent2"/>
                </a:solidFill>
              </a:endParaRPr>
            </a:p>
          </p:txBody>
        </p:sp>
        <p:sp>
          <p:nvSpPr>
            <p:cNvPr id="59" name="Text Box 43"/>
            <p:cNvSpPr txBox="1">
              <a:spLocks noChangeArrowheads="1"/>
            </p:cNvSpPr>
            <p:nvPr/>
          </p:nvSpPr>
          <p:spPr bwMode="auto">
            <a:xfrm>
              <a:off x="4299" y="2809"/>
              <a:ext cx="274" cy="250"/>
            </a:xfrm>
            <a:prstGeom prst="rect">
              <a:avLst/>
            </a:prstGeom>
            <a:noFill/>
            <a:ln w="12700">
              <a:noFill/>
              <a:miter lim="800000"/>
              <a:headEnd type="none" w="sm" len="sm"/>
              <a:tailEnd type="none" w="sm" len="sm"/>
            </a:ln>
            <a:effectLst/>
          </p:spPr>
          <p:txBody>
            <a:bodyPr>
              <a:spAutoFit/>
            </a:bodyPr>
            <a:lstStyle/>
            <a:p>
              <a:pPr eaLnBrk="0" hangingPunct="0"/>
              <a:r>
                <a:rPr kumimoji="0" lang="en-US" altLang="zh-CN" sz="2000" b="1" i="1" dirty="0" smtClean="0">
                  <a:solidFill>
                    <a:schemeClr val="bg1"/>
                  </a:solidFill>
                </a:rPr>
                <a:t>P</a:t>
              </a:r>
              <a:endParaRPr kumimoji="0" lang="en-US" altLang="zh-CN" sz="2000" b="1" i="1" dirty="0">
                <a:solidFill>
                  <a:schemeClr val="bg1"/>
                </a:solidFill>
              </a:endParaRP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box(ou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18202" y="5591922"/>
            <a:ext cx="6331226" cy="586138"/>
            <a:chOff x="960" y="3600"/>
            <a:chExt cx="4032" cy="400"/>
          </a:xfrm>
        </p:grpSpPr>
        <p:grpSp>
          <p:nvGrpSpPr>
            <p:cNvPr id="3" name="Group 3"/>
            <p:cNvGrpSpPr>
              <a:grpSpLocks/>
            </p:cNvGrpSpPr>
            <p:nvPr/>
          </p:nvGrpSpPr>
          <p:grpSpPr bwMode="auto">
            <a:xfrm>
              <a:off x="960" y="3600"/>
              <a:ext cx="4032" cy="400"/>
              <a:chOff x="1728" y="768"/>
              <a:chExt cx="4032" cy="400"/>
            </a:xfrm>
          </p:grpSpPr>
          <p:sp>
            <p:nvSpPr>
              <p:cNvPr id="82948" name="Text Box 4"/>
              <p:cNvSpPr txBox="1">
                <a:spLocks noChangeArrowheads="1"/>
              </p:cNvSpPr>
              <p:nvPr/>
            </p:nvSpPr>
            <p:spPr bwMode="auto">
              <a:xfrm>
                <a:off x="1906" y="769"/>
                <a:ext cx="3854" cy="399"/>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ea typeface="宋体" pitchFamily="2" charset="-122"/>
                  </a:rPr>
                  <a:t>越大，  越大，衍射效应越明显</a:t>
                </a:r>
                <a:r>
                  <a:rPr lang="en-US" altLang="zh-CN" sz="3200" b="1" dirty="0">
                    <a:latin typeface="宋体" pitchFamily="2" charset="-122"/>
                    <a:ea typeface="宋体" pitchFamily="2" charset="-122"/>
                  </a:rPr>
                  <a:t>.</a:t>
                </a:r>
              </a:p>
            </p:txBody>
          </p:sp>
          <p:graphicFrame>
            <p:nvGraphicFramePr>
              <p:cNvPr id="82949" name="Object 5"/>
              <p:cNvGraphicFramePr>
                <a:graphicFrameLocks noChangeAspect="1"/>
              </p:cNvGraphicFramePr>
              <p:nvPr/>
            </p:nvGraphicFramePr>
            <p:xfrm>
              <a:off x="1728" y="799"/>
              <a:ext cx="243" cy="305"/>
            </p:xfrm>
            <a:graphic>
              <a:graphicData uri="http://schemas.openxmlformats.org/presentationml/2006/ole">
                <p:oleObj spid="_x0000_s80918" name="公式" r:id="rId4" imgW="190417" imgH="241195" progId="Equation.3">
                  <p:embed/>
                </p:oleObj>
              </a:graphicData>
            </a:graphic>
          </p:graphicFrame>
          <p:graphicFrame>
            <p:nvGraphicFramePr>
              <p:cNvPr id="82950" name="Object 6"/>
              <p:cNvGraphicFramePr>
                <a:graphicFrameLocks noChangeAspect="1"/>
              </p:cNvGraphicFramePr>
              <p:nvPr/>
            </p:nvGraphicFramePr>
            <p:xfrm>
              <a:off x="2640" y="768"/>
              <a:ext cx="261" cy="384"/>
            </p:xfrm>
            <a:graphic>
              <a:graphicData uri="http://schemas.openxmlformats.org/presentationml/2006/ole">
                <p:oleObj spid="_x0000_s80919" name="公式" r:id="rId5" imgW="215619" imgH="317087" progId="Equation.3">
                  <p:embed/>
                </p:oleObj>
              </a:graphicData>
            </a:graphic>
          </p:graphicFrame>
        </p:grpSp>
      </p:grpSp>
      <p:sp>
        <p:nvSpPr>
          <p:cNvPr id="82952" name="Rectangle 8"/>
          <p:cNvSpPr>
            <a:spLocks noChangeArrowheads="1"/>
          </p:cNvSpPr>
          <p:nvPr/>
        </p:nvSpPr>
        <p:spPr bwMode="auto">
          <a:xfrm>
            <a:off x="762000" y="944563"/>
            <a:ext cx="7927975" cy="579437"/>
          </a:xfrm>
          <a:prstGeom prst="rect">
            <a:avLst/>
          </a:prstGeom>
          <a:noFill/>
          <a:ln w="9525">
            <a:noFill/>
            <a:miter lim="800000"/>
            <a:headEnd/>
            <a:tailEnd type="none" w="sm" len="lg"/>
          </a:ln>
          <a:effectLst/>
        </p:spPr>
        <p:txBody>
          <a:bodyPr>
            <a:spAutoFit/>
          </a:bodyPr>
          <a:lstStyle/>
          <a:p>
            <a:pPr>
              <a:spcBef>
                <a:spcPct val="50000"/>
              </a:spcBef>
              <a:buFontTx/>
              <a:buBlip>
                <a:blip r:embed="rId6"/>
              </a:buBlip>
            </a:pPr>
            <a:r>
              <a:rPr lang="en-US" altLang="zh-CN" sz="3200" b="1" dirty="0">
                <a:latin typeface="宋体" pitchFamily="2" charset="-122"/>
              </a:rPr>
              <a:t>  </a:t>
            </a:r>
            <a:r>
              <a:rPr lang="zh-CN" altLang="en-US" sz="3200" b="1" dirty="0">
                <a:latin typeface="宋体" pitchFamily="2" charset="-122"/>
                <a:ea typeface="宋体" pitchFamily="2" charset="-122"/>
              </a:rPr>
              <a:t>入射波长变化，衍射效应如何变化 </a:t>
            </a:r>
            <a:r>
              <a:rPr lang="en-US" altLang="zh-CN" sz="3200" b="1" dirty="0">
                <a:latin typeface="宋体" pitchFamily="2" charset="-122"/>
                <a:ea typeface="宋体" pitchFamily="2" charset="-122"/>
              </a:rPr>
              <a:t>?</a:t>
            </a:r>
          </a:p>
        </p:txBody>
      </p:sp>
      <p:sp>
        <p:nvSpPr>
          <p:cNvPr id="13" name="Text Box 6"/>
          <p:cNvSpPr txBox="1">
            <a:spLocks noChangeArrowheads="1"/>
          </p:cNvSpPr>
          <p:nvPr/>
        </p:nvSpPr>
        <p:spPr bwMode="auto">
          <a:xfrm>
            <a:off x="1043608" y="188640"/>
            <a:ext cx="2952750" cy="646331"/>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宋体" pitchFamily="2" charset="-122"/>
              </a:rPr>
              <a:t>中央明</a:t>
            </a:r>
            <a:r>
              <a:rPr lang="zh-CN" altLang="en-US" sz="3600" b="1" dirty="0" smtClean="0">
                <a:solidFill>
                  <a:srgbClr val="FF0000"/>
                </a:solidFill>
                <a:latin typeface="宋体" pitchFamily="2" charset="-122"/>
              </a:rPr>
              <a:t>纹宽度</a:t>
            </a:r>
            <a:endParaRPr lang="zh-CN" altLang="en-US" sz="3600" b="1" dirty="0">
              <a:solidFill>
                <a:srgbClr val="FF0000"/>
              </a:solidFill>
              <a:latin typeface="宋体" pitchFamily="2" charset="-122"/>
            </a:endParaRPr>
          </a:p>
        </p:txBody>
      </p:sp>
      <p:graphicFrame>
        <p:nvGraphicFramePr>
          <p:cNvPr id="20486" name="Object 6"/>
          <p:cNvGraphicFramePr>
            <a:graphicFrameLocks noChangeAspect="1"/>
          </p:cNvGraphicFramePr>
          <p:nvPr/>
        </p:nvGraphicFramePr>
        <p:xfrm>
          <a:off x="4211960" y="0"/>
          <a:ext cx="3743325" cy="1003300"/>
        </p:xfrm>
        <a:graphic>
          <a:graphicData uri="http://schemas.openxmlformats.org/presentationml/2006/ole">
            <p:oleObj spid="_x0000_s80920" name="公式" r:id="rId7" imgW="1231366" imgH="393529" progId="Equation.3">
              <p:embed/>
            </p:oleObj>
          </a:graphicData>
        </a:graphic>
      </p:graphicFrame>
    </p:spTree>
    <p:controls>
      <p:control spid="80921" name="ShockwaveFlash1" r:id="rId2" imgW="6934801" imgH="3868839"/>
    </p:controls>
  </p:cSld>
  <p:clrMapOvr>
    <a:masterClrMapping/>
  </p:clrMapOvr>
  <p:transition spd="med">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30" name="Rectangle 26"/>
          <p:cNvSpPr>
            <a:spLocks noChangeArrowheads="1"/>
          </p:cNvSpPr>
          <p:nvPr/>
        </p:nvSpPr>
        <p:spPr bwMode="auto">
          <a:xfrm>
            <a:off x="468313" y="1052513"/>
            <a:ext cx="8135937" cy="954750"/>
          </a:xfrm>
          <a:prstGeom prst="rect">
            <a:avLst/>
          </a:prstGeom>
          <a:noFill/>
          <a:ln w="9525">
            <a:noFill/>
            <a:miter lim="800000"/>
            <a:headEnd/>
            <a:tailEnd/>
          </a:ln>
          <a:effectLst/>
        </p:spPr>
        <p:txBody>
          <a:bodyPr lIns="92075" tIns="46038" rIns="92075" bIns="46038">
            <a:spAutoFit/>
          </a:bodyPr>
          <a:lstStyle/>
          <a:p>
            <a:pPr eaLnBrk="0" hangingPunct="0"/>
            <a:r>
              <a:rPr kumimoji="1" lang="zh-CN" altLang="en-US" sz="2800" b="1" dirty="0" smtClean="0">
                <a:solidFill>
                  <a:schemeClr val="bg2"/>
                </a:solidFill>
                <a:latin typeface="宋体" pitchFamily="2" charset="-122"/>
                <a:ea typeface="宋体" pitchFamily="2" charset="-122"/>
                <a:sym typeface="Wingdings 2" pitchFamily="18" charset="2"/>
              </a:rPr>
              <a:t>明</a:t>
            </a:r>
            <a:r>
              <a:rPr kumimoji="1" lang="zh-CN" altLang="en-US" sz="2800" b="1" dirty="0" smtClean="0">
                <a:solidFill>
                  <a:schemeClr val="bg2"/>
                </a:solidFill>
                <a:latin typeface="宋体" pitchFamily="2" charset="-122"/>
                <a:ea typeface="宋体" pitchFamily="2" charset="-122"/>
              </a:rPr>
              <a:t>条纹宽度</a:t>
            </a:r>
            <a:r>
              <a:rPr kumimoji="1" lang="zh-CN" altLang="en-US" sz="2800" b="1" i="1" dirty="0" smtClean="0">
                <a:solidFill>
                  <a:srgbClr val="FF0000"/>
                </a:solidFill>
                <a:latin typeface="Times New Roman" pitchFamily="18" charset="0"/>
                <a:ea typeface="宋体" pitchFamily="2" charset="-122"/>
                <a:cs typeface="Times New Roman" pitchFamily="18" charset="0"/>
                <a:sym typeface="Symbol" pitchFamily="18" charset="2"/>
              </a:rPr>
              <a:t></a:t>
            </a:r>
            <a:r>
              <a:rPr kumimoji="1" lang="en-US" altLang="zh-CN" sz="2800" b="1" i="1" dirty="0" smtClean="0">
                <a:solidFill>
                  <a:srgbClr val="FF0000"/>
                </a:solidFill>
                <a:latin typeface="Times New Roman" pitchFamily="18" charset="0"/>
                <a:ea typeface="宋体" pitchFamily="2" charset="-122"/>
                <a:cs typeface="Times New Roman" pitchFamily="18" charset="0"/>
                <a:sym typeface="Symbol" pitchFamily="18" charset="2"/>
              </a:rPr>
              <a:t>x</a:t>
            </a:r>
            <a:r>
              <a:rPr kumimoji="1" lang="zh-CN" altLang="en-US" sz="2800" b="1" dirty="0" smtClean="0">
                <a:solidFill>
                  <a:schemeClr val="bg2"/>
                </a:solidFill>
                <a:latin typeface="宋体" pitchFamily="2" charset="-122"/>
                <a:ea typeface="宋体" pitchFamily="2" charset="-122"/>
              </a:rPr>
              <a:t>：</a:t>
            </a:r>
            <a:r>
              <a:rPr kumimoji="1" lang="zh-CN" altLang="en-US" sz="2800" b="1" dirty="0" smtClean="0">
                <a:latin typeface="宋体" pitchFamily="2" charset="-122"/>
                <a:ea typeface="宋体" pitchFamily="2" charset="-122"/>
              </a:rPr>
              <a:t>相邻暗纹中心间的距离；</a:t>
            </a:r>
            <a:endParaRPr kumimoji="1" lang="zh-CN" altLang="en-US" sz="2800" b="1" dirty="0">
              <a:latin typeface="宋体" pitchFamily="2" charset="-122"/>
              <a:ea typeface="宋体" pitchFamily="2" charset="-122"/>
            </a:endParaRPr>
          </a:p>
          <a:p>
            <a:pPr eaLnBrk="0" hangingPunct="0"/>
            <a:r>
              <a:rPr kumimoji="1" lang="zh-CN" altLang="en-US" sz="2800" b="1" dirty="0" smtClean="0">
                <a:solidFill>
                  <a:srgbClr val="FF0000"/>
                </a:solidFill>
                <a:latin typeface="宋体" pitchFamily="2" charset="-122"/>
                <a:ea typeface="宋体" pitchFamily="2" charset="-122"/>
              </a:rPr>
              <a:t>明纹角宽度</a:t>
            </a:r>
            <a:r>
              <a:rPr kumimoji="1" lang="zh-CN" altLang="en-US" sz="2800" b="1" i="1" dirty="0" smtClean="0">
                <a:solidFill>
                  <a:srgbClr val="FF0000"/>
                </a:solidFill>
                <a:latin typeface="宋体" pitchFamily="2" charset="-122"/>
                <a:ea typeface="宋体" pitchFamily="2" charset="-122"/>
                <a:sym typeface="Symbol" pitchFamily="18" charset="2"/>
              </a:rPr>
              <a:t>：</a:t>
            </a:r>
            <a:r>
              <a:rPr kumimoji="1" lang="zh-CN" altLang="en-US" sz="2800" b="1" dirty="0" smtClean="0">
                <a:latin typeface="宋体" pitchFamily="2" charset="-122"/>
                <a:ea typeface="宋体" pitchFamily="2" charset="-122"/>
              </a:rPr>
              <a:t>相邻暗条纹</a:t>
            </a:r>
            <a:r>
              <a:rPr kumimoji="1" lang="zh-CN" altLang="en-US" sz="2800" b="1" dirty="0">
                <a:latin typeface="宋体" pitchFamily="2" charset="-122"/>
                <a:ea typeface="宋体" pitchFamily="2" charset="-122"/>
              </a:rPr>
              <a:t>衍射角的</a:t>
            </a:r>
            <a:r>
              <a:rPr kumimoji="1" lang="zh-CN" altLang="en-US" sz="2800" b="1" dirty="0" smtClean="0">
                <a:latin typeface="宋体" pitchFamily="2" charset="-122"/>
                <a:ea typeface="宋体" pitchFamily="2" charset="-122"/>
              </a:rPr>
              <a:t>差。</a:t>
            </a:r>
            <a:endParaRPr kumimoji="1" lang="zh-CN" altLang="en-US" sz="2800" b="1" dirty="0">
              <a:latin typeface="宋体" pitchFamily="2" charset="-122"/>
              <a:ea typeface="宋体" pitchFamily="2" charset="-122"/>
            </a:endParaRPr>
          </a:p>
        </p:txBody>
      </p:sp>
      <p:sp>
        <p:nvSpPr>
          <p:cNvPr id="72731" name="Text Box 27"/>
          <p:cNvSpPr txBox="1">
            <a:spLocks noChangeArrowheads="1"/>
          </p:cNvSpPr>
          <p:nvPr/>
        </p:nvSpPr>
        <p:spPr bwMode="auto">
          <a:xfrm>
            <a:off x="1357290" y="142852"/>
            <a:ext cx="3643338" cy="646331"/>
          </a:xfrm>
          <a:prstGeom prst="rect">
            <a:avLst/>
          </a:prstGeom>
          <a:noFill/>
          <a:ln w="9525">
            <a:noFill/>
            <a:miter lim="800000"/>
            <a:headEnd/>
            <a:tailEnd type="none" w="sm" len="lg"/>
          </a:ln>
          <a:effectLst/>
        </p:spPr>
        <p:txBody>
          <a:bodyPr wrap="square">
            <a:spAutoFit/>
          </a:bodyPr>
          <a:lstStyle/>
          <a:p>
            <a:pPr>
              <a:spcBef>
                <a:spcPct val="50000"/>
              </a:spcBef>
            </a:pPr>
            <a:r>
              <a:rPr lang="zh-CN" altLang="en-US" sz="3600" dirty="0" smtClean="0">
                <a:solidFill>
                  <a:srgbClr val="FF0000"/>
                </a:solidFill>
                <a:latin typeface="黑体" pitchFamily="49" charset="-122"/>
                <a:ea typeface="黑体" pitchFamily="49" charset="-122"/>
              </a:rPr>
              <a:t>其他明条纹宽度</a:t>
            </a:r>
            <a:endParaRPr lang="zh-CN" altLang="en-US" sz="3600" dirty="0">
              <a:solidFill>
                <a:srgbClr val="FF0000"/>
              </a:solidFill>
              <a:latin typeface="黑体" pitchFamily="49" charset="-122"/>
              <a:ea typeface="黑体" pitchFamily="49" charset="-122"/>
            </a:endParaRPr>
          </a:p>
        </p:txBody>
      </p:sp>
      <p:grpSp>
        <p:nvGrpSpPr>
          <p:cNvPr id="2" name="Group 77"/>
          <p:cNvGrpSpPr>
            <a:grpSpLocks/>
          </p:cNvGrpSpPr>
          <p:nvPr/>
        </p:nvGrpSpPr>
        <p:grpSpPr bwMode="auto">
          <a:xfrm>
            <a:off x="714348" y="2430674"/>
            <a:ext cx="5184775" cy="3240087"/>
            <a:chOff x="2771" y="347"/>
            <a:chExt cx="3085" cy="1717"/>
          </a:xfrm>
        </p:grpSpPr>
        <p:sp>
          <p:nvSpPr>
            <p:cNvPr id="72782" name="Line 78"/>
            <p:cNvSpPr>
              <a:spLocks noChangeShapeType="1"/>
            </p:cNvSpPr>
            <p:nvPr/>
          </p:nvSpPr>
          <p:spPr bwMode="auto">
            <a:xfrm>
              <a:off x="3267" y="747"/>
              <a:ext cx="0" cy="318"/>
            </a:xfrm>
            <a:prstGeom prst="line">
              <a:avLst/>
            </a:prstGeom>
            <a:noFill/>
            <a:ln w="38100">
              <a:solidFill>
                <a:srgbClr val="000000"/>
              </a:solidFill>
              <a:round/>
              <a:headEnd/>
              <a:tailEnd/>
            </a:ln>
            <a:effectLst/>
          </p:spPr>
          <p:txBody>
            <a:bodyPr/>
            <a:lstStyle/>
            <a:p>
              <a:endParaRPr lang="zh-CN" altLang="en-US"/>
            </a:p>
          </p:txBody>
        </p:sp>
        <p:sp>
          <p:nvSpPr>
            <p:cNvPr id="72783" name="Line 79"/>
            <p:cNvSpPr>
              <a:spLocks noChangeShapeType="1"/>
            </p:cNvSpPr>
            <p:nvPr/>
          </p:nvSpPr>
          <p:spPr bwMode="auto">
            <a:xfrm flipH="1">
              <a:off x="3267" y="1355"/>
              <a:ext cx="0" cy="346"/>
            </a:xfrm>
            <a:prstGeom prst="line">
              <a:avLst/>
            </a:prstGeom>
            <a:noFill/>
            <a:ln w="38100">
              <a:solidFill>
                <a:srgbClr val="000000"/>
              </a:solidFill>
              <a:round/>
              <a:headEnd/>
              <a:tailEnd/>
            </a:ln>
            <a:effectLst/>
          </p:spPr>
          <p:txBody>
            <a:bodyPr/>
            <a:lstStyle/>
            <a:p>
              <a:endParaRPr lang="zh-CN" altLang="en-US"/>
            </a:p>
          </p:txBody>
        </p:sp>
        <p:sp>
          <p:nvSpPr>
            <p:cNvPr id="72784" name="Line 80"/>
            <p:cNvSpPr>
              <a:spLocks noChangeShapeType="1"/>
            </p:cNvSpPr>
            <p:nvPr/>
          </p:nvSpPr>
          <p:spPr bwMode="auto">
            <a:xfrm>
              <a:off x="2771" y="1065"/>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72785" name="Line 81"/>
            <p:cNvSpPr>
              <a:spLocks noChangeShapeType="1"/>
            </p:cNvSpPr>
            <p:nvPr/>
          </p:nvSpPr>
          <p:spPr bwMode="auto">
            <a:xfrm>
              <a:off x="2771" y="1149"/>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72786" name="Line 82"/>
            <p:cNvSpPr>
              <a:spLocks noChangeShapeType="1"/>
            </p:cNvSpPr>
            <p:nvPr/>
          </p:nvSpPr>
          <p:spPr bwMode="auto">
            <a:xfrm>
              <a:off x="2771" y="1227"/>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72787" name="Line 83"/>
            <p:cNvSpPr>
              <a:spLocks noChangeShapeType="1"/>
            </p:cNvSpPr>
            <p:nvPr/>
          </p:nvSpPr>
          <p:spPr bwMode="auto">
            <a:xfrm>
              <a:off x="2771" y="1299"/>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72788" name="Line 84"/>
            <p:cNvSpPr>
              <a:spLocks noChangeShapeType="1"/>
            </p:cNvSpPr>
            <p:nvPr/>
          </p:nvSpPr>
          <p:spPr bwMode="auto">
            <a:xfrm>
              <a:off x="2771" y="1383"/>
              <a:ext cx="476" cy="0"/>
            </a:xfrm>
            <a:prstGeom prst="line">
              <a:avLst/>
            </a:prstGeom>
            <a:noFill/>
            <a:ln w="19050">
              <a:solidFill>
                <a:srgbClr val="0000FF"/>
              </a:solidFill>
              <a:round/>
              <a:headEnd/>
              <a:tailEnd type="triangle" w="med" len="med"/>
            </a:ln>
            <a:effectLst/>
          </p:spPr>
          <p:txBody>
            <a:bodyPr/>
            <a:lstStyle/>
            <a:p>
              <a:endParaRPr lang="zh-CN" altLang="en-US"/>
            </a:p>
          </p:txBody>
        </p:sp>
        <p:sp>
          <p:nvSpPr>
            <p:cNvPr id="72789" name="Text Box 85"/>
            <p:cNvSpPr txBox="1">
              <a:spLocks noChangeArrowheads="1"/>
            </p:cNvSpPr>
            <p:nvPr/>
          </p:nvSpPr>
          <p:spPr bwMode="auto">
            <a:xfrm>
              <a:off x="2832" y="826"/>
              <a:ext cx="289" cy="234"/>
            </a:xfrm>
            <a:prstGeom prst="rect">
              <a:avLst/>
            </a:prstGeom>
            <a:noFill/>
            <a:ln w="9525">
              <a:noFill/>
              <a:miter lim="800000"/>
              <a:headEnd/>
              <a:tailEnd/>
            </a:ln>
            <a:effectLst/>
          </p:spPr>
          <p:txBody>
            <a:bodyPr/>
            <a:lstStyle/>
            <a:p>
              <a:pPr algn="just"/>
              <a:r>
                <a:rPr kumimoji="1" lang="en-US" altLang="zh-CN" sz="2400" b="1" i="1">
                  <a:solidFill>
                    <a:srgbClr val="0000FF"/>
                  </a:solidFill>
                  <a:latin typeface="宋体" pitchFamily="2" charset="-122"/>
                </a:rPr>
                <a:t>λ</a:t>
              </a:r>
              <a:endParaRPr kumimoji="1" lang="en-US" altLang="zh-CN" sz="2200" b="1" i="1">
                <a:solidFill>
                  <a:srgbClr val="0000FF"/>
                </a:solidFill>
                <a:latin typeface="Times New Roman" pitchFamily="18" charset="0"/>
              </a:endParaRPr>
            </a:p>
          </p:txBody>
        </p:sp>
        <p:sp>
          <p:nvSpPr>
            <p:cNvPr id="72790" name="Line 86"/>
            <p:cNvSpPr>
              <a:spLocks noChangeShapeType="1"/>
            </p:cNvSpPr>
            <p:nvPr/>
          </p:nvSpPr>
          <p:spPr bwMode="auto">
            <a:xfrm flipH="1">
              <a:off x="3443" y="713"/>
              <a:ext cx="0" cy="1054"/>
            </a:xfrm>
            <a:prstGeom prst="line">
              <a:avLst/>
            </a:prstGeom>
            <a:noFill/>
            <a:ln w="19050">
              <a:solidFill>
                <a:srgbClr val="000000"/>
              </a:solidFill>
              <a:round/>
              <a:headEnd type="arrow" w="med" len="med"/>
              <a:tailEnd type="arrow" w="med" len="med"/>
            </a:ln>
            <a:effectLst/>
          </p:spPr>
          <p:txBody>
            <a:bodyPr/>
            <a:lstStyle/>
            <a:p>
              <a:endParaRPr lang="zh-CN" altLang="en-US"/>
            </a:p>
          </p:txBody>
        </p:sp>
        <p:sp>
          <p:nvSpPr>
            <p:cNvPr id="72791" name="Line 87"/>
            <p:cNvSpPr>
              <a:spLocks noChangeShapeType="1"/>
            </p:cNvSpPr>
            <p:nvPr/>
          </p:nvSpPr>
          <p:spPr bwMode="auto">
            <a:xfrm>
              <a:off x="3717" y="1221"/>
              <a:ext cx="2006" cy="0"/>
            </a:xfrm>
            <a:prstGeom prst="line">
              <a:avLst/>
            </a:prstGeom>
            <a:noFill/>
            <a:ln w="9525">
              <a:solidFill>
                <a:srgbClr val="000000"/>
              </a:solidFill>
              <a:round/>
              <a:headEnd/>
              <a:tailEnd type="triangle" w="med" len="med"/>
            </a:ln>
            <a:effectLst/>
          </p:spPr>
          <p:txBody>
            <a:bodyPr/>
            <a:lstStyle/>
            <a:p>
              <a:endParaRPr lang="zh-CN" altLang="en-US"/>
            </a:p>
          </p:txBody>
        </p:sp>
        <p:sp>
          <p:nvSpPr>
            <p:cNvPr id="72792" name="Freeform 88"/>
            <p:cNvSpPr>
              <a:spLocks/>
            </p:cNvSpPr>
            <p:nvPr/>
          </p:nvSpPr>
          <p:spPr bwMode="auto">
            <a:xfrm>
              <a:off x="4467" y="1015"/>
              <a:ext cx="1112" cy="418"/>
            </a:xfrm>
            <a:custGeom>
              <a:avLst/>
              <a:gdLst/>
              <a:ahLst/>
              <a:cxnLst>
                <a:cxn ang="0">
                  <a:pos x="0" y="0"/>
                </a:cxn>
                <a:cxn ang="0">
                  <a:pos x="915" y="630"/>
                </a:cxn>
                <a:cxn ang="0">
                  <a:pos x="0" y="1275"/>
                </a:cxn>
              </a:cxnLst>
              <a:rect l="0" t="0" r="r" b="b"/>
              <a:pathLst>
                <a:path w="915" h="1275">
                  <a:moveTo>
                    <a:pt x="0" y="0"/>
                  </a:moveTo>
                  <a:cubicBezTo>
                    <a:pt x="457" y="209"/>
                    <a:pt x="915" y="418"/>
                    <a:pt x="915" y="630"/>
                  </a:cubicBezTo>
                  <a:cubicBezTo>
                    <a:pt x="915" y="842"/>
                    <a:pt x="152" y="1168"/>
                    <a:pt x="0" y="1275"/>
                  </a:cubicBezTo>
                </a:path>
              </a:pathLst>
            </a:custGeom>
            <a:noFill/>
            <a:ln w="38100" cap="flat" cmpd="sng">
              <a:solidFill>
                <a:srgbClr val="FF0000"/>
              </a:solidFill>
              <a:prstDash val="solid"/>
              <a:round/>
              <a:headEnd/>
              <a:tailEnd/>
            </a:ln>
            <a:effectLst/>
          </p:spPr>
          <p:txBody>
            <a:bodyPr/>
            <a:lstStyle/>
            <a:p>
              <a:endParaRPr lang="zh-CN" altLang="en-US"/>
            </a:p>
          </p:txBody>
        </p:sp>
        <p:sp>
          <p:nvSpPr>
            <p:cNvPr id="72793" name="Freeform 89"/>
            <p:cNvSpPr>
              <a:spLocks/>
            </p:cNvSpPr>
            <p:nvPr/>
          </p:nvSpPr>
          <p:spPr bwMode="auto">
            <a:xfrm>
              <a:off x="4359" y="474"/>
              <a:ext cx="66" cy="256"/>
            </a:xfrm>
            <a:custGeom>
              <a:avLst/>
              <a:gdLst/>
              <a:ahLst/>
              <a:cxnLst>
                <a:cxn ang="0">
                  <a:pos x="45" y="0"/>
                </a:cxn>
                <a:cxn ang="0">
                  <a:pos x="60" y="120"/>
                </a:cxn>
                <a:cxn ang="0">
                  <a:pos x="150" y="390"/>
                </a:cxn>
                <a:cxn ang="0">
                  <a:pos x="45" y="615"/>
                </a:cxn>
                <a:cxn ang="0">
                  <a:pos x="0" y="690"/>
                </a:cxn>
              </a:cxnLst>
              <a:rect l="0" t="0" r="r" b="b"/>
              <a:pathLst>
                <a:path w="152" h="690">
                  <a:moveTo>
                    <a:pt x="45" y="0"/>
                  </a:moveTo>
                  <a:cubicBezTo>
                    <a:pt x="44" y="27"/>
                    <a:pt x="43" y="55"/>
                    <a:pt x="60" y="120"/>
                  </a:cubicBezTo>
                  <a:cubicBezTo>
                    <a:pt x="77" y="185"/>
                    <a:pt x="152" y="308"/>
                    <a:pt x="150" y="390"/>
                  </a:cubicBezTo>
                  <a:cubicBezTo>
                    <a:pt x="148" y="472"/>
                    <a:pt x="70" y="565"/>
                    <a:pt x="45" y="615"/>
                  </a:cubicBezTo>
                  <a:cubicBezTo>
                    <a:pt x="20" y="665"/>
                    <a:pt x="10" y="677"/>
                    <a:pt x="0" y="690"/>
                  </a:cubicBezTo>
                </a:path>
              </a:pathLst>
            </a:custGeom>
            <a:noFill/>
            <a:ln w="38100" cap="flat" cmpd="sng">
              <a:solidFill>
                <a:srgbClr val="FF0000"/>
              </a:solidFill>
              <a:prstDash val="solid"/>
              <a:round/>
              <a:headEnd/>
              <a:tailEnd/>
            </a:ln>
            <a:effectLst/>
          </p:spPr>
          <p:txBody>
            <a:bodyPr/>
            <a:lstStyle/>
            <a:p>
              <a:endParaRPr lang="zh-CN" altLang="en-US"/>
            </a:p>
          </p:txBody>
        </p:sp>
        <p:sp>
          <p:nvSpPr>
            <p:cNvPr id="72794" name="Freeform 90"/>
            <p:cNvSpPr>
              <a:spLocks/>
            </p:cNvSpPr>
            <p:nvPr/>
          </p:nvSpPr>
          <p:spPr bwMode="auto">
            <a:xfrm flipV="1">
              <a:off x="4359" y="1718"/>
              <a:ext cx="66" cy="256"/>
            </a:xfrm>
            <a:custGeom>
              <a:avLst/>
              <a:gdLst/>
              <a:ahLst/>
              <a:cxnLst>
                <a:cxn ang="0">
                  <a:pos x="45" y="0"/>
                </a:cxn>
                <a:cxn ang="0">
                  <a:pos x="60" y="120"/>
                </a:cxn>
                <a:cxn ang="0">
                  <a:pos x="150" y="390"/>
                </a:cxn>
                <a:cxn ang="0">
                  <a:pos x="45" y="615"/>
                </a:cxn>
                <a:cxn ang="0">
                  <a:pos x="0" y="690"/>
                </a:cxn>
              </a:cxnLst>
              <a:rect l="0" t="0" r="r" b="b"/>
              <a:pathLst>
                <a:path w="152" h="690">
                  <a:moveTo>
                    <a:pt x="45" y="0"/>
                  </a:moveTo>
                  <a:cubicBezTo>
                    <a:pt x="44" y="27"/>
                    <a:pt x="43" y="55"/>
                    <a:pt x="60" y="120"/>
                  </a:cubicBezTo>
                  <a:cubicBezTo>
                    <a:pt x="77" y="185"/>
                    <a:pt x="152" y="308"/>
                    <a:pt x="150" y="390"/>
                  </a:cubicBezTo>
                  <a:cubicBezTo>
                    <a:pt x="148" y="472"/>
                    <a:pt x="70" y="565"/>
                    <a:pt x="45" y="615"/>
                  </a:cubicBezTo>
                  <a:cubicBezTo>
                    <a:pt x="20" y="665"/>
                    <a:pt x="10" y="677"/>
                    <a:pt x="0" y="690"/>
                  </a:cubicBezTo>
                </a:path>
              </a:pathLst>
            </a:custGeom>
            <a:noFill/>
            <a:ln w="38100" cap="flat" cmpd="sng">
              <a:solidFill>
                <a:srgbClr val="FF0000"/>
              </a:solidFill>
              <a:prstDash val="solid"/>
              <a:round/>
              <a:headEnd/>
              <a:tailEnd/>
            </a:ln>
            <a:effectLst/>
          </p:spPr>
          <p:txBody>
            <a:bodyPr/>
            <a:lstStyle/>
            <a:p>
              <a:endParaRPr lang="zh-CN" altLang="en-US"/>
            </a:p>
          </p:txBody>
        </p:sp>
        <p:sp>
          <p:nvSpPr>
            <p:cNvPr id="72795" name="Freeform 91"/>
            <p:cNvSpPr>
              <a:spLocks/>
            </p:cNvSpPr>
            <p:nvPr/>
          </p:nvSpPr>
          <p:spPr bwMode="auto">
            <a:xfrm>
              <a:off x="4359" y="937"/>
              <a:ext cx="118" cy="78"/>
            </a:xfrm>
            <a:custGeom>
              <a:avLst/>
              <a:gdLst/>
              <a:ahLst/>
              <a:cxnLst>
                <a:cxn ang="0">
                  <a:pos x="97" y="0"/>
                </a:cxn>
                <a:cxn ang="0">
                  <a:pos x="7" y="75"/>
                </a:cxn>
                <a:cxn ang="0">
                  <a:pos x="52" y="150"/>
                </a:cxn>
                <a:cxn ang="0">
                  <a:pos x="172" y="210"/>
                </a:cxn>
              </a:cxnLst>
              <a:rect l="0" t="0" r="r" b="b"/>
              <a:pathLst>
                <a:path w="172" h="210">
                  <a:moveTo>
                    <a:pt x="97" y="0"/>
                  </a:moveTo>
                  <a:cubicBezTo>
                    <a:pt x="55" y="25"/>
                    <a:pt x="14" y="50"/>
                    <a:pt x="7" y="75"/>
                  </a:cubicBezTo>
                  <a:cubicBezTo>
                    <a:pt x="0" y="100"/>
                    <a:pt x="25" y="128"/>
                    <a:pt x="52" y="150"/>
                  </a:cubicBezTo>
                  <a:cubicBezTo>
                    <a:pt x="79" y="172"/>
                    <a:pt x="144" y="200"/>
                    <a:pt x="172" y="210"/>
                  </a:cubicBezTo>
                </a:path>
              </a:pathLst>
            </a:custGeom>
            <a:noFill/>
            <a:ln w="38100" cap="flat" cmpd="sng">
              <a:solidFill>
                <a:srgbClr val="FF0000"/>
              </a:solidFill>
              <a:prstDash val="solid"/>
              <a:round/>
              <a:headEnd/>
              <a:tailEnd/>
            </a:ln>
            <a:effectLst/>
          </p:spPr>
          <p:txBody>
            <a:bodyPr/>
            <a:lstStyle/>
            <a:p>
              <a:endParaRPr lang="zh-CN" altLang="en-US"/>
            </a:p>
          </p:txBody>
        </p:sp>
        <p:sp>
          <p:nvSpPr>
            <p:cNvPr id="72796" name="Freeform 92"/>
            <p:cNvSpPr>
              <a:spLocks/>
            </p:cNvSpPr>
            <p:nvPr/>
          </p:nvSpPr>
          <p:spPr bwMode="auto">
            <a:xfrm flipV="1">
              <a:off x="4359" y="1433"/>
              <a:ext cx="118" cy="78"/>
            </a:xfrm>
            <a:custGeom>
              <a:avLst/>
              <a:gdLst/>
              <a:ahLst/>
              <a:cxnLst>
                <a:cxn ang="0">
                  <a:pos x="97" y="0"/>
                </a:cxn>
                <a:cxn ang="0">
                  <a:pos x="7" y="75"/>
                </a:cxn>
                <a:cxn ang="0">
                  <a:pos x="52" y="150"/>
                </a:cxn>
                <a:cxn ang="0">
                  <a:pos x="172" y="210"/>
                </a:cxn>
              </a:cxnLst>
              <a:rect l="0" t="0" r="r" b="b"/>
              <a:pathLst>
                <a:path w="172" h="210">
                  <a:moveTo>
                    <a:pt x="97" y="0"/>
                  </a:moveTo>
                  <a:cubicBezTo>
                    <a:pt x="55" y="25"/>
                    <a:pt x="14" y="50"/>
                    <a:pt x="7" y="75"/>
                  </a:cubicBezTo>
                  <a:cubicBezTo>
                    <a:pt x="0" y="100"/>
                    <a:pt x="25" y="128"/>
                    <a:pt x="52" y="150"/>
                  </a:cubicBezTo>
                  <a:cubicBezTo>
                    <a:pt x="79" y="172"/>
                    <a:pt x="144" y="200"/>
                    <a:pt x="172" y="210"/>
                  </a:cubicBezTo>
                </a:path>
              </a:pathLst>
            </a:custGeom>
            <a:noFill/>
            <a:ln w="38100" cap="flat" cmpd="sng">
              <a:solidFill>
                <a:srgbClr val="FF0000"/>
              </a:solidFill>
              <a:prstDash val="solid"/>
              <a:round/>
              <a:headEnd/>
              <a:tailEnd/>
            </a:ln>
            <a:effectLst/>
          </p:spPr>
          <p:txBody>
            <a:bodyPr/>
            <a:lstStyle/>
            <a:p>
              <a:endParaRPr lang="zh-CN" altLang="en-US"/>
            </a:p>
          </p:txBody>
        </p:sp>
        <p:sp>
          <p:nvSpPr>
            <p:cNvPr id="72797" name="Line 93"/>
            <p:cNvSpPr>
              <a:spLocks noChangeShapeType="1"/>
            </p:cNvSpPr>
            <p:nvPr/>
          </p:nvSpPr>
          <p:spPr bwMode="auto">
            <a:xfrm flipV="1">
              <a:off x="3444" y="976"/>
              <a:ext cx="920" cy="245"/>
            </a:xfrm>
            <a:prstGeom prst="line">
              <a:avLst/>
            </a:prstGeom>
            <a:noFill/>
            <a:ln w="9525">
              <a:solidFill>
                <a:srgbClr val="000000"/>
              </a:solidFill>
              <a:round/>
              <a:headEnd/>
              <a:tailEnd/>
            </a:ln>
            <a:effectLst/>
          </p:spPr>
          <p:txBody>
            <a:bodyPr/>
            <a:lstStyle/>
            <a:p>
              <a:endParaRPr lang="zh-CN" altLang="en-US"/>
            </a:p>
          </p:txBody>
        </p:sp>
        <p:sp>
          <p:nvSpPr>
            <p:cNvPr id="72798" name="Line 94"/>
            <p:cNvSpPr>
              <a:spLocks noChangeShapeType="1"/>
            </p:cNvSpPr>
            <p:nvPr/>
          </p:nvSpPr>
          <p:spPr bwMode="auto">
            <a:xfrm>
              <a:off x="3444" y="1216"/>
              <a:ext cx="920" cy="273"/>
            </a:xfrm>
            <a:prstGeom prst="line">
              <a:avLst/>
            </a:prstGeom>
            <a:noFill/>
            <a:ln w="9525">
              <a:solidFill>
                <a:srgbClr val="000000"/>
              </a:solidFill>
              <a:round/>
              <a:headEnd/>
              <a:tailEnd/>
            </a:ln>
            <a:effectLst/>
          </p:spPr>
          <p:txBody>
            <a:bodyPr/>
            <a:lstStyle/>
            <a:p>
              <a:endParaRPr lang="zh-CN" altLang="en-US"/>
            </a:p>
          </p:txBody>
        </p:sp>
        <p:sp>
          <p:nvSpPr>
            <p:cNvPr id="72799" name="Freeform 95"/>
            <p:cNvSpPr>
              <a:spLocks/>
            </p:cNvSpPr>
            <p:nvPr/>
          </p:nvSpPr>
          <p:spPr bwMode="auto">
            <a:xfrm>
              <a:off x="3797" y="1132"/>
              <a:ext cx="68" cy="189"/>
            </a:xfrm>
            <a:custGeom>
              <a:avLst/>
              <a:gdLst/>
              <a:ahLst/>
              <a:cxnLst>
                <a:cxn ang="0">
                  <a:pos x="15" y="0"/>
                </a:cxn>
                <a:cxn ang="0">
                  <a:pos x="90" y="180"/>
                </a:cxn>
                <a:cxn ang="0">
                  <a:pos x="0" y="375"/>
                </a:cxn>
              </a:cxnLst>
              <a:rect l="0" t="0" r="r" b="b"/>
              <a:pathLst>
                <a:path w="92" h="375">
                  <a:moveTo>
                    <a:pt x="15" y="0"/>
                  </a:moveTo>
                  <a:cubicBezTo>
                    <a:pt x="53" y="59"/>
                    <a:pt x="92" y="118"/>
                    <a:pt x="90" y="180"/>
                  </a:cubicBezTo>
                  <a:cubicBezTo>
                    <a:pt x="88" y="242"/>
                    <a:pt x="15" y="342"/>
                    <a:pt x="0" y="375"/>
                  </a:cubicBezTo>
                </a:path>
              </a:pathLst>
            </a:custGeom>
            <a:noFill/>
            <a:ln w="19050" cap="flat" cmpd="sng">
              <a:solidFill>
                <a:srgbClr val="FF0000"/>
              </a:solidFill>
              <a:prstDash val="solid"/>
              <a:round/>
              <a:headEnd type="arrow" w="med" len="med"/>
              <a:tailEnd type="arrow" w="med" len="med"/>
            </a:ln>
            <a:effectLst/>
          </p:spPr>
          <p:txBody>
            <a:bodyPr/>
            <a:lstStyle/>
            <a:p>
              <a:endParaRPr lang="zh-CN" altLang="en-US"/>
            </a:p>
          </p:txBody>
        </p:sp>
        <p:sp>
          <p:nvSpPr>
            <p:cNvPr id="72800" name="Freeform 96"/>
            <p:cNvSpPr>
              <a:spLocks/>
            </p:cNvSpPr>
            <p:nvPr/>
          </p:nvSpPr>
          <p:spPr bwMode="auto">
            <a:xfrm>
              <a:off x="3885" y="1099"/>
              <a:ext cx="67" cy="122"/>
            </a:xfrm>
            <a:custGeom>
              <a:avLst/>
              <a:gdLst/>
              <a:ahLst/>
              <a:cxnLst>
                <a:cxn ang="0">
                  <a:pos x="0" y="0"/>
                </a:cxn>
                <a:cxn ang="0">
                  <a:pos x="60" y="135"/>
                </a:cxn>
                <a:cxn ang="0">
                  <a:pos x="45" y="255"/>
                </a:cxn>
              </a:cxnLst>
              <a:rect l="0" t="0" r="r" b="b"/>
              <a:pathLst>
                <a:path w="67" h="255">
                  <a:moveTo>
                    <a:pt x="0" y="0"/>
                  </a:moveTo>
                  <a:cubicBezTo>
                    <a:pt x="26" y="46"/>
                    <a:pt x="53" y="93"/>
                    <a:pt x="60" y="135"/>
                  </a:cubicBezTo>
                  <a:cubicBezTo>
                    <a:pt x="67" y="177"/>
                    <a:pt x="47" y="235"/>
                    <a:pt x="45" y="255"/>
                  </a:cubicBezTo>
                </a:path>
              </a:pathLst>
            </a:custGeom>
            <a:noFill/>
            <a:ln w="28575" cap="flat" cmpd="sng">
              <a:solidFill>
                <a:srgbClr val="000000"/>
              </a:solidFill>
              <a:prstDash val="solid"/>
              <a:round/>
              <a:headEnd/>
              <a:tailEnd/>
            </a:ln>
            <a:effectLst/>
          </p:spPr>
          <p:txBody>
            <a:bodyPr/>
            <a:lstStyle/>
            <a:p>
              <a:endParaRPr lang="zh-CN" altLang="en-US"/>
            </a:p>
          </p:txBody>
        </p:sp>
        <p:sp>
          <p:nvSpPr>
            <p:cNvPr id="72801" name="Line 97"/>
            <p:cNvSpPr>
              <a:spLocks noChangeShapeType="1"/>
            </p:cNvSpPr>
            <p:nvPr/>
          </p:nvSpPr>
          <p:spPr bwMode="auto">
            <a:xfrm>
              <a:off x="3851" y="1272"/>
              <a:ext cx="0" cy="189"/>
            </a:xfrm>
            <a:prstGeom prst="line">
              <a:avLst/>
            </a:prstGeom>
            <a:noFill/>
            <a:ln w="9525">
              <a:solidFill>
                <a:srgbClr val="000000"/>
              </a:solidFill>
              <a:round/>
              <a:headEnd/>
              <a:tailEnd/>
            </a:ln>
            <a:effectLst/>
          </p:spPr>
          <p:txBody>
            <a:bodyPr/>
            <a:lstStyle/>
            <a:p>
              <a:endParaRPr lang="zh-CN" altLang="en-US"/>
            </a:p>
          </p:txBody>
        </p:sp>
        <p:sp>
          <p:nvSpPr>
            <p:cNvPr id="72802" name="Text Box 98"/>
            <p:cNvSpPr txBox="1">
              <a:spLocks noChangeArrowheads="1"/>
            </p:cNvSpPr>
            <p:nvPr/>
          </p:nvSpPr>
          <p:spPr bwMode="auto">
            <a:xfrm>
              <a:off x="3906" y="1055"/>
              <a:ext cx="251" cy="317"/>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72803" name="Line 99"/>
            <p:cNvSpPr>
              <a:spLocks noChangeShapeType="1"/>
            </p:cNvSpPr>
            <p:nvPr/>
          </p:nvSpPr>
          <p:spPr bwMode="auto">
            <a:xfrm flipV="1">
              <a:off x="3454" y="1009"/>
              <a:ext cx="786" cy="207"/>
            </a:xfrm>
            <a:prstGeom prst="line">
              <a:avLst/>
            </a:prstGeom>
            <a:noFill/>
            <a:ln w="9525">
              <a:solidFill>
                <a:srgbClr val="000000"/>
              </a:solidFill>
              <a:round/>
              <a:headEnd/>
              <a:tailEnd/>
            </a:ln>
            <a:effectLst/>
          </p:spPr>
          <p:txBody>
            <a:bodyPr/>
            <a:lstStyle/>
            <a:p>
              <a:endParaRPr lang="zh-CN" altLang="en-US"/>
            </a:p>
          </p:txBody>
        </p:sp>
        <p:sp>
          <p:nvSpPr>
            <p:cNvPr id="72804" name="Text Box 100"/>
            <p:cNvSpPr txBox="1">
              <a:spLocks noChangeArrowheads="1"/>
            </p:cNvSpPr>
            <p:nvPr/>
          </p:nvSpPr>
          <p:spPr bwMode="auto">
            <a:xfrm>
              <a:off x="4571" y="754"/>
              <a:ext cx="469" cy="195"/>
            </a:xfrm>
            <a:prstGeom prst="rect">
              <a:avLst/>
            </a:prstGeom>
            <a:noFill/>
            <a:ln w="9525">
              <a:noFill/>
              <a:miter lim="800000"/>
              <a:headEnd/>
              <a:tailEnd/>
            </a:ln>
            <a:effectLst/>
          </p:spPr>
          <p:txBody>
            <a:bodyPr/>
            <a:lstStyle/>
            <a:p>
              <a:pPr algn="just"/>
              <a:r>
                <a:rPr kumimoji="1" lang="en-US" altLang="zh-CN" sz="2000" b="1">
                  <a:latin typeface="宋体" pitchFamily="2" charset="-122"/>
                </a:rPr>
                <a:t>Δ</a:t>
              </a:r>
              <a:r>
                <a:rPr kumimoji="1" lang="en-US" altLang="zh-CN" sz="2000" b="1" i="1">
                  <a:latin typeface="Times New Roman" pitchFamily="18" charset="0"/>
                </a:rPr>
                <a:t>x</a:t>
              </a:r>
              <a:endParaRPr kumimoji="1" lang="en-US" altLang="zh-CN" sz="1600" b="1" i="1">
                <a:latin typeface="Times New Roman" pitchFamily="18" charset="0"/>
              </a:endParaRPr>
            </a:p>
          </p:txBody>
        </p:sp>
        <p:sp>
          <p:nvSpPr>
            <p:cNvPr id="72805" name="Text Box 101"/>
            <p:cNvSpPr txBox="1">
              <a:spLocks noChangeArrowheads="1"/>
            </p:cNvSpPr>
            <p:nvPr/>
          </p:nvSpPr>
          <p:spPr bwMode="auto">
            <a:xfrm>
              <a:off x="5601" y="1227"/>
              <a:ext cx="255" cy="200"/>
            </a:xfrm>
            <a:prstGeom prst="rect">
              <a:avLst/>
            </a:prstGeom>
            <a:noFill/>
            <a:ln w="9525">
              <a:noFill/>
              <a:miter lim="800000"/>
              <a:headEnd/>
              <a:tailEnd/>
            </a:ln>
            <a:effectLst/>
          </p:spPr>
          <p:txBody>
            <a:bodyPr/>
            <a:lstStyle/>
            <a:p>
              <a:pPr algn="just"/>
              <a:r>
                <a:rPr kumimoji="1" lang="en-US" altLang="zh-CN" sz="2400" b="1" i="1">
                  <a:latin typeface="Times New Roman" pitchFamily="18" charset="0"/>
                </a:rPr>
                <a:t>I</a:t>
              </a:r>
              <a:endParaRPr kumimoji="1" lang="en-US" altLang="zh-CN" sz="1600" b="1" i="1">
                <a:latin typeface="Times New Roman" pitchFamily="18" charset="0"/>
              </a:endParaRPr>
            </a:p>
          </p:txBody>
        </p:sp>
        <p:sp>
          <p:nvSpPr>
            <p:cNvPr id="72806" name="Text Box 102"/>
            <p:cNvSpPr txBox="1">
              <a:spLocks noChangeArrowheads="1"/>
            </p:cNvSpPr>
            <p:nvPr/>
          </p:nvSpPr>
          <p:spPr bwMode="auto">
            <a:xfrm>
              <a:off x="4213" y="1189"/>
              <a:ext cx="235" cy="173"/>
            </a:xfrm>
            <a:prstGeom prst="rect">
              <a:avLst/>
            </a:prstGeom>
            <a:noFill/>
            <a:ln w="9525">
              <a:noFill/>
              <a:miter lim="800000"/>
              <a:headEnd/>
              <a:tailEnd/>
            </a:ln>
            <a:effectLst/>
          </p:spPr>
          <p:txBody>
            <a:bodyPr/>
            <a:lstStyle/>
            <a:p>
              <a:pPr algn="just"/>
              <a:r>
                <a:rPr kumimoji="1" lang="en-US" altLang="zh-CN" sz="2000" b="1" i="1">
                  <a:latin typeface="Times New Roman" pitchFamily="18" charset="0"/>
                </a:rPr>
                <a:t>0</a:t>
              </a:r>
            </a:p>
          </p:txBody>
        </p:sp>
        <p:sp>
          <p:nvSpPr>
            <p:cNvPr id="72807" name="Text Box 103"/>
            <p:cNvSpPr txBox="1">
              <a:spLocks noChangeArrowheads="1"/>
            </p:cNvSpPr>
            <p:nvPr/>
          </p:nvSpPr>
          <p:spPr bwMode="auto">
            <a:xfrm>
              <a:off x="4157" y="748"/>
              <a:ext cx="302" cy="173"/>
            </a:xfrm>
            <a:prstGeom prst="rect">
              <a:avLst/>
            </a:prstGeom>
            <a:noFill/>
            <a:ln w="9525">
              <a:noFill/>
              <a:miter lim="800000"/>
              <a:headEnd/>
              <a:tailEnd/>
            </a:ln>
            <a:effectLst/>
          </p:spPr>
          <p:txBody>
            <a:bodyPr/>
            <a:lstStyle/>
            <a:p>
              <a:pPr algn="just"/>
              <a:r>
                <a:rPr kumimoji="1" lang="en-US" altLang="zh-CN" sz="2000" b="1" i="1">
                  <a:latin typeface="Times New Roman" pitchFamily="18" charset="0"/>
                </a:rPr>
                <a:t>x</a:t>
              </a:r>
              <a:r>
                <a:rPr kumimoji="1" lang="en-US" altLang="zh-CN" sz="2000" b="1" baseline="-25000">
                  <a:latin typeface="Times New Roman" pitchFamily="18" charset="0"/>
                </a:rPr>
                <a:t>1</a:t>
              </a:r>
              <a:endParaRPr kumimoji="1" lang="en-US" altLang="zh-CN" sz="900" b="1" i="1">
                <a:latin typeface="Times New Roman" pitchFamily="18" charset="0"/>
              </a:endParaRPr>
            </a:p>
          </p:txBody>
        </p:sp>
        <p:sp>
          <p:nvSpPr>
            <p:cNvPr id="72808" name="Text Box 104"/>
            <p:cNvSpPr txBox="1">
              <a:spLocks noChangeArrowheads="1"/>
            </p:cNvSpPr>
            <p:nvPr/>
          </p:nvSpPr>
          <p:spPr bwMode="auto">
            <a:xfrm>
              <a:off x="4157" y="480"/>
              <a:ext cx="302" cy="173"/>
            </a:xfrm>
            <a:prstGeom prst="rect">
              <a:avLst/>
            </a:prstGeom>
            <a:noFill/>
            <a:ln w="9525">
              <a:noFill/>
              <a:miter lim="800000"/>
              <a:headEnd/>
              <a:tailEnd/>
            </a:ln>
            <a:effectLst/>
          </p:spPr>
          <p:txBody>
            <a:bodyPr/>
            <a:lstStyle/>
            <a:p>
              <a:pPr algn="just"/>
              <a:r>
                <a:rPr kumimoji="1" lang="en-US" altLang="zh-CN" sz="2000" b="1" i="1">
                  <a:latin typeface="Times New Roman" pitchFamily="18" charset="0"/>
                </a:rPr>
                <a:t>x</a:t>
              </a:r>
              <a:r>
                <a:rPr kumimoji="1" lang="en-US" altLang="zh-CN" sz="2000" b="1" baseline="-25000">
                  <a:latin typeface="Times New Roman" pitchFamily="18" charset="0"/>
                </a:rPr>
                <a:t>2</a:t>
              </a:r>
              <a:endParaRPr kumimoji="1" lang="en-US" altLang="zh-CN" sz="2000" b="1" i="1">
                <a:latin typeface="Times New Roman" pitchFamily="18" charset="0"/>
              </a:endParaRPr>
            </a:p>
          </p:txBody>
        </p:sp>
        <p:sp>
          <p:nvSpPr>
            <p:cNvPr id="72809" name="Line 105"/>
            <p:cNvSpPr>
              <a:spLocks noChangeShapeType="1"/>
            </p:cNvSpPr>
            <p:nvPr/>
          </p:nvSpPr>
          <p:spPr bwMode="auto">
            <a:xfrm>
              <a:off x="4364" y="447"/>
              <a:ext cx="0" cy="1599"/>
            </a:xfrm>
            <a:prstGeom prst="line">
              <a:avLst/>
            </a:prstGeom>
            <a:noFill/>
            <a:ln w="28575">
              <a:solidFill>
                <a:srgbClr val="000000"/>
              </a:solidFill>
              <a:round/>
              <a:headEnd/>
              <a:tailEnd/>
            </a:ln>
            <a:effectLst/>
          </p:spPr>
          <p:txBody>
            <a:bodyPr/>
            <a:lstStyle/>
            <a:p>
              <a:endParaRPr lang="zh-CN" altLang="en-US"/>
            </a:p>
          </p:txBody>
        </p:sp>
        <p:sp>
          <p:nvSpPr>
            <p:cNvPr id="72810" name="Text Box 106"/>
            <p:cNvSpPr txBox="1">
              <a:spLocks noChangeArrowheads="1"/>
            </p:cNvSpPr>
            <p:nvPr/>
          </p:nvSpPr>
          <p:spPr bwMode="auto">
            <a:xfrm>
              <a:off x="4392" y="904"/>
              <a:ext cx="66" cy="58"/>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72811" name="Text Box 107"/>
            <p:cNvSpPr txBox="1">
              <a:spLocks noChangeArrowheads="1"/>
            </p:cNvSpPr>
            <p:nvPr/>
          </p:nvSpPr>
          <p:spPr bwMode="auto">
            <a:xfrm>
              <a:off x="4397" y="1473"/>
              <a:ext cx="66" cy="58"/>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72812" name="Freeform 108"/>
            <p:cNvSpPr>
              <a:spLocks/>
            </p:cNvSpPr>
            <p:nvPr/>
          </p:nvSpPr>
          <p:spPr bwMode="auto">
            <a:xfrm flipV="1">
              <a:off x="4370" y="1489"/>
              <a:ext cx="134" cy="229"/>
            </a:xfrm>
            <a:custGeom>
              <a:avLst/>
              <a:gdLst/>
              <a:ahLst/>
              <a:cxnLst>
                <a:cxn ang="0">
                  <a:pos x="0" y="0"/>
                </a:cxn>
                <a:cxn ang="0">
                  <a:pos x="165" y="315"/>
                </a:cxn>
                <a:cxn ang="0">
                  <a:pos x="15" y="585"/>
                </a:cxn>
              </a:cxnLst>
              <a:rect l="0" t="0" r="r" b="b"/>
              <a:pathLst>
                <a:path w="167" h="585">
                  <a:moveTo>
                    <a:pt x="0" y="0"/>
                  </a:moveTo>
                  <a:cubicBezTo>
                    <a:pt x="81" y="109"/>
                    <a:pt x="163" y="218"/>
                    <a:pt x="165" y="315"/>
                  </a:cubicBezTo>
                  <a:cubicBezTo>
                    <a:pt x="167" y="412"/>
                    <a:pt x="40" y="540"/>
                    <a:pt x="15" y="585"/>
                  </a:cubicBezTo>
                </a:path>
              </a:pathLst>
            </a:custGeom>
            <a:noFill/>
            <a:ln w="38100" cap="flat" cmpd="sng">
              <a:solidFill>
                <a:srgbClr val="FF0000"/>
              </a:solidFill>
              <a:prstDash val="solid"/>
              <a:round/>
              <a:headEnd/>
              <a:tailEnd/>
            </a:ln>
            <a:effectLst/>
          </p:spPr>
          <p:txBody>
            <a:bodyPr/>
            <a:lstStyle/>
            <a:p>
              <a:endParaRPr lang="zh-CN" altLang="en-US"/>
            </a:p>
          </p:txBody>
        </p:sp>
        <p:sp>
          <p:nvSpPr>
            <p:cNvPr id="72813" name="Freeform 109"/>
            <p:cNvSpPr>
              <a:spLocks/>
            </p:cNvSpPr>
            <p:nvPr/>
          </p:nvSpPr>
          <p:spPr bwMode="auto">
            <a:xfrm>
              <a:off x="4377" y="720"/>
              <a:ext cx="123" cy="229"/>
            </a:xfrm>
            <a:custGeom>
              <a:avLst/>
              <a:gdLst/>
              <a:ahLst/>
              <a:cxnLst>
                <a:cxn ang="0">
                  <a:pos x="0" y="0"/>
                </a:cxn>
                <a:cxn ang="0">
                  <a:pos x="165" y="315"/>
                </a:cxn>
                <a:cxn ang="0">
                  <a:pos x="15" y="585"/>
                </a:cxn>
              </a:cxnLst>
              <a:rect l="0" t="0" r="r" b="b"/>
              <a:pathLst>
                <a:path w="167" h="585">
                  <a:moveTo>
                    <a:pt x="0" y="0"/>
                  </a:moveTo>
                  <a:cubicBezTo>
                    <a:pt x="81" y="109"/>
                    <a:pt x="163" y="218"/>
                    <a:pt x="165" y="315"/>
                  </a:cubicBezTo>
                  <a:cubicBezTo>
                    <a:pt x="167" y="412"/>
                    <a:pt x="40" y="540"/>
                    <a:pt x="15" y="585"/>
                  </a:cubicBezTo>
                </a:path>
              </a:pathLst>
            </a:custGeom>
            <a:noFill/>
            <a:ln w="38100" cap="flat" cmpd="sng">
              <a:solidFill>
                <a:srgbClr val="FF0000"/>
              </a:solidFill>
              <a:prstDash val="solid"/>
              <a:round/>
              <a:headEnd/>
              <a:tailEnd/>
            </a:ln>
            <a:effectLst/>
          </p:spPr>
          <p:txBody>
            <a:bodyPr/>
            <a:lstStyle/>
            <a:p>
              <a:endParaRPr lang="zh-CN" altLang="en-US"/>
            </a:p>
          </p:txBody>
        </p:sp>
        <p:sp>
          <p:nvSpPr>
            <p:cNvPr id="72814" name="Line 110"/>
            <p:cNvSpPr>
              <a:spLocks noChangeShapeType="1"/>
            </p:cNvSpPr>
            <p:nvPr/>
          </p:nvSpPr>
          <p:spPr bwMode="auto">
            <a:xfrm>
              <a:off x="4364" y="715"/>
              <a:ext cx="324" cy="0"/>
            </a:xfrm>
            <a:prstGeom prst="line">
              <a:avLst/>
            </a:prstGeom>
            <a:noFill/>
            <a:ln w="9525">
              <a:solidFill>
                <a:srgbClr val="000000"/>
              </a:solidFill>
              <a:round/>
              <a:headEnd/>
              <a:tailEnd/>
            </a:ln>
            <a:effectLst/>
          </p:spPr>
          <p:txBody>
            <a:bodyPr/>
            <a:lstStyle/>
            <a:p>
              <a:endParaRPr lang="zh-CN" altLang="en-US"/>
            </a:p>
          </p:txBody>
        </p:sp>
        <p:sp>
          <p:nvSpPr>
            <p:cNvPr id="72815" name="Line 111"/>
            <p:cNvSpPr>
              <a:spLocks noChangeShapeType="1"/>
            </p:cNvSpPr>
            <p:nvPr/>
          </p:nvSpPr>
          <p:spPr bwMode="auto">
            <a:xfrm>
              <a:off x="4375" y="966"/>
              <a:ext cx="324" cy="0"/>
            </a:xfrm>
            <a:prstGeom prst="line">
              <a:avLst/>
            </a:prstGeom>
            <a:noFill/>
            <a:ln w="9525">
              <a:solidFill>
                <a:srgbClr val="000000"/>
              </a:solidFill>
              <a:round/>
              <a:headEnd/>
              <a:tailEnd/>
            </a:ln>
            <a:effectLst/>
          </p:spPr>
          <p:txBody>
            <a:bodyPr/>
            <a:lstStyle/>
            <a:p>
              <a:endParaRPr lang="zh-CN" altLang="en-US"/>
            </a:p>
          </p:txBody>
        </p:sp>
        <p:sp>
          <p:nvSpPr>
            <p:cNvPr id="72816" name="Line 112"/>
            <p:cNvSpPr>
              <a:spLocks noChangeShapeType="1"/>
            </p:cNvSpPr>
            <p:nvPr/>
          </p:nvSpPr>
          <p:spPr bwMode="auto">
            <a:xfrm>
              <a:off x="4621" y="715"/>
              <a:ext cx="0" cy="256"/>
            </a:xfrm>
            <a:prstGeom prst="line">
              <a:avLst/>
            </a:prstGeom>
            <a:noFill/>
            <a:ln w="9525">
              <a:solidFill>
                <a:srgbClr val="000000"/>
              </a:solidFill>
              <a:round/>
              <a:headEnd type="triangle" w="med" len="med"/>
              <a:tailEnd type="triangle" w="med" len="med"/>
            </a:ln>
            <a:effectLst/>
          </p:spPr>
          <p:txBody>
            <a:bodyPr/>
            <a:lstStyle/>
            <a:p>
              <a:endParaRPr lang="zh-CN" altLang="en-US"/>
            </a:p>
          </p:txBody>
        </p:sp>
        <p:sp>
          <p:nvSpPr>
            <p:cNvPr id="72817" name="Line 113"/>
            <p:cNvSpPr>
              <a:spLocks noChangeShapeType="1"/>
            </p:cNvSpPr>
            <p:nvPr/>
          </p:nvSpPr>
          <p:spPr bwMode="auto">
            <a:xfrm flipV="1">
              <a:off x="3436" y="715"/>
              <a:ext cx="928" cy="507"/>
            </a:xfrm>
            <a:prstGeom prst="line">
              <a:avLst/>
            </a:prstGeom>
            <a:noFill/>
            <a:ln w="9525">
              <a:solidFill>
                <a:srgbClr val="000000"/>
              </a:solidFill>
              <a:round/>
              <a:headEnd/>
              <a:tailEnd/>
            </a:ln>
            <a:effectLst/>
          </p:spPr>
          <p:txBody>
            <a:bodyPr/>
            <a:lstStyle/>
            <a:p>
              <a:endParaRPr lang="zh-CN" altLang="en-US"/>
            </a:p>
          </p:txBody>
        </p:sp>
        <p:sp>
          <p:nvSpPr>
            <p:cNvPr id="72818" name="Freeform 114"/>
            <p:cNvSpPr>
              <a:spLocks/>
            </p:cNvSpPr>
            <p:nvPr/>
          </p:nvSpPr>
          <p:spPr bwMode="auto">
            <a:xfrm>
              <a:off x="3710" y="1072"/>
              <a:ext cx="28" cy="73"/>
            </a:xfrm>
            <a:custGeom>
              <a:avLst/>
              <a:gdLst/>
              <a:ahLst/>
              <a:cxnLst>
                <a:cxn ang="0">
                  <a:pos x="0" y="0"/>
                </a:cxn>
                <a:cxn ang="0">
                  <a:pos x="60" y="105"/>
                </a:cxn>
                <a:cxn ang="0">
                  <a:pos x="75" y="195"/>
                </a:cxn>
              </a:cxnLst>
              <a:rect l="0" t="0" r="r" b="b"/>
              <a:pathLst>
                <a:path w="75" h="195">
                  <a:moveTo>
                    <a:pt x="0" y="0"/>
                  </a:moveTo>
                  <a:cubicBezTo>
                    <a:pt x="24" y="36"/>
                    <a:pt x="48" y="73"/>
                    <a:pt x="60" y="105"/>
                  </a:cubicBezTo>
                  <a:cubicBezTo>
                    <a:pt x="72" y="137"/>
                    <a:pt x="73" y="180"/>
                    <a:pt x="75" y="195"/>
                  </a:cubicBezTo>
                </a:path>
              </a:pathLst>
            </a:custGeom>
            <a:noFill/>
            <a:ln w="19050" cap="flat" cmpd="sng">
              <a:solidFill>
                <a:srgbClr val="000000"/>
              </a:solidFill>
              <a:prstDash val="solid"/>
              <a:round/>
              <a:headEnd/>
              <a:tailEnd/>
            </a:ln>
            <a:effectLst/>
          </p:spPr>
          <p:txBody>
            <a:bodyPr/>
            <a:lstStyle/>
            <a:p>
              <a:endParaRPr lang="zh-CN" altLang="en-US"/>
            </a:p>
          </p:txBody>
        </p:sp>
        <p:sp>
          <p:nvSpPr>
            <p:cNvPr id="72819" name="Freeform 115"/>
            <p:cNvSpPr>
              <a:spLocks/>
            </p:cNvSpPr>
            <p:nvPr/>
          </p:nvSpPr>
          <p:spPr bwMode="auto">
            <a:xfrm>
              <a:off x="3738" y="1061"/>
              <a:ext cx="28" cy="72"/>
            </a:xfrm>
            <a:custGeom>
              <a:avLst/>
              <a:gdLst/>
              <a:ahLst/>
              <a:cxnLst>
                <a:cxn ang="0">
                  <a:pos x="0" y="0"/>
                </a:cxn>
                <a:cxn ang="0">
                  <a:pos x="60" y="105"/>
                </a:cxn>
                <a:cxn ang="0">
                  <a:pos x="75" y="195"/>
                </a:cxn>
              </a:cxnLst>
              <a:rect l="0" t="0" r="r" b="b"/>
              <a:pathLst>
                <a:path w="75" h="195">
                  <a:moveTo>
                    <a:pt x="0" y="0"/>
                  </a:moveTo>
                  <a:cubicBezTo>
                    <a:pt x="24" y="36"/>
                    <a:pt x="48" y="73"/>
                    <a:pt x="60" y="105"/>
                  </a:cubicBezTo>
                  <a:cubicBezTo>
                    <a:pt x="72" y="137"/>
                    <a:pt x="73" y="166"/>
                    <a:pt x="75" y="195"/>
                  </a:cubicBezTo>
                </a:path>
              </a:pathLst>
            </a:custGeom>
            <a:noFill/>
            <a:ln w="19050" cap="flat" cmpd="sng">
              <a:solidFill>
                <a:srgbClr val="000000"/>
              </a:solidFill>
              <a:prstDash val="solid"/>
              <a:round/>
              <a:headEnd/>
              <a:tailEnd/>
            </a:ln>
            <a:effectLst/>
          </p:spPr>
          <p:txBody>
            <a:bodyPr/>
            <a:lstStyle/>
            <a:p>
              <a:endParaRPr lang="zh-CN" altLang="en-US"/>
            </a:p>
          </p:txBody>
        </p:sp>
        <p:sp>
          <p:nvSpPr>
            <p:cNvPr id="72820" name="Text Box 116"/>
            <p:cNvSpPr txBox="1">
              <a:spLocks noChangeArrowheads="1"/>
            </p:cNvSpPr>
            <p:nvPr/>
          </p:nvSpPr>
          <p:spPr bwMode="auto">
            <a:xfrm>
              <a:off x="3620" y="759"/>
              <a:ext cx="354" cy="245"/>
            </a:xfrm>
            <a:prstGeom prst="rect">
              <a:avLst/>
            </a:prstGeom>
            <a:noFill/>
            <a:ln w="9525">
              <a:noFill/>
              <a:miter lim="800000"/>
              <a:headEnd/>
              <a:tailEnd/>
            </a:ln>
            <a:effectLst/>
          </p:spPr>
          <p:txBody>
            <a:bodyPr/>
            <a:lstStyle/>
            <a:p>
              <a:pPr algn="just"/>
              <a:endParaRPr kumimoji="1" lang="en-US" altLang="zh-CN" sz="1500">
                <a:latin typeface="宋体" pitchFamily="2" charset="-122"/>
              </a:endParaRPr>
            </a:p>
            <a:p>
              <a:pPr algn="just"/>
              <a:endParaRPr kumimoji="1" lang="en-US" altLang="zh-CN" sz="1500">
                <a:latin typeface="Times New Roman" pitchFamily="18" charset="0"/>
              </a:endParaRPr>
            </a:p>
            <a:p>
              <a:pPr algn="just"/>
              <a:endParaRPr kumimoji="1" lang="en-US" altLang="zh-CN" sz="1500">
                <a:latin typeface="Times New Roman" pitchFamily="18" charset="0"/>
              </a:endParaRPr>
            </a:p>
          </p:txBody>
        </p:sp>
        <p:sp>
          <p:nvSpPr>
            <p:cNvPr id="72821" name="Line 117"/>
            <p:cNvSpPr>
              <a:spLocks noChangeShapeType="1"/>
            </p:cNvSpPr>
            <p:nvPr/>
          </p:nvSpPr>
          <p:spPr bwMode="auto">
            <a:xfrm>
              <a:off x="3756" y="920"/>
              <a:ext cx="0" cy="190"/>
            </a:xfrm>
            <a:prstGeom prst="line">
              <a:avLst/>
            </a:prstGeom>
            <a:noFill/>
            <a:ln w="9525">
              <a:solidFill>
                <a:srgbClr val="000000"/>
              </a:solidFill>
              <a:round/>
              <a:headEnd/>
              <a:tailEnd/>
            </a:ln>
            <a:effectLst/>
          </p:spPr>
          <p:txBody>
            <a:bodyPr/>
            <a:lstStyle/>
            <a:p>
              <a:endParaRPr lang="zh-CN" altLang="en-US"/>
            </a:p>
          </p:txBody>
        </p:sp>
        <p:sp>
          <p:nvSpPr>
            <p:cNvPr id="72822" name="Text Box 118"/>
            <p:cNvSpPr txBox="1">
              <a:spLocks noChangeArrowheads="1"/>
            </p:cNvSpPr>
            <p:nvPr/>
          </p:nvSpPr>
          <p:spPr bwMode="auto">
            <a:xfrm>
              <a:off x="2771" y="525"/>
              <a:ext cx="754" cy="218"/>
            </a:xfrm>
            <a:prstGeom prst="rect">
              <a:avLst/>
            </a:prstGeom>
            <a:noFill/>
            <a:ln w="9525">
              <a:noFill/>
              <a:miter lim="800000"/>
              <a:headEnd/>
              <a:tailEnd/>
            </a:ln>
            <a:effectLst/>
          </p:spPr>
          <p:txBody>
            <a:bodyPr/>
            <a:lstStyle/>
            <a:p>
              <a:pPr algn="just"/>
              <a:r>
                <a:rPr kumimoji="1" lang="zh-CN" altLang="en-US" sz="2000" b="1" dirty="0">
                  <a:latin typeface="宋体" pitchFamily="2" charset="-122"/>
                  <a:ea typeface="宋体" pitchFamily="2" charset="-122"/>
                </a:rPr>
                <a:t>衍射屏</a:t>
              </a:r>
              <a:endParaRPr kumimoji="1" lang="zh-CN" altLang="en-US" sz="1600" b="1" dirty="0">
                <a:latin typeface="宋体" pitchFamily="2" charset="-122"/>
                <a:ea typeface="宋体" pitchFamily="2" charset="-122"/>
              </a:endParaRPr>
            </a:p>
          </p:txBody>
        </p:sp>
        <p:sp>
          <p:nvSpPr>
            <p:cNvPr id="72823" name="Text Box 119"/>
            <p:cNvSpPr txBox="1">
              <a:spLocks noChangeArrowheads="1"/>
            </p:cNvSpPr>
            <p:nvPr/>
          </p:nvSpPr>
          <p:spPr bwMode="auto">
            <a:xfrm>
              <a:off x="3280" y="480"/>
              <a:ext cx="519" cy="219"/>
            </a:xfrm>
            <a:prstGeom prst="rect">
              <a:avLst/>
            </a:prstGeom>
            <a:noFill/>
            <a:ln w="9525">
              <a:noFill/>
              <a:miter lim="800000"/>
              <a:headEnd/>
              <a:tailEnd/>
            </a:ln>
            <a:effectLst/>
          </p:spPr>
          <p:txBody>
            <a:bodyPr/>
            <a:lstStyle/>
            <a:p>
              <a:pPr algn="just"/>
              <a:r>
                <a:rPr kumimoji="1" lang="zh-CN" altLang="en-US" sz="2000" b="1" dirty="0">
                  <a:latin typeface="宋体" pitchFamily="2" charset="-122"/>
                  <a:ea typeface="宋体" pitchFamily="2" charset="-122"/>
                </a:rPr>
                <a:t>透镜</a:t>
              </a:r>
            </a:p>
          </p:txBody>
        </p:sp>
        <p:sp>
          <p:nvSpPr>
            <p:cNvPr id="72824" name="Text Box 120"/>
            <p:cNvSpPr txBox="1">
              <a:spLocks noChangeArrowheads="1"/>
            </p:cNvSpPr>
            <p:nvPr/>
          </p:nvSpPr>
          <p:spPr bwMode="auto">
            <a:xfrm>
              <a:off x="3799" y="347"/>
              <a:ext cx="654" cy="217"/>
            </a:xfrm>
            <a:prstGeom prst="rect">
              <a:avLst/>
            </a:prstGeom>
            <a:noFill/>
            <a:ln w="9525">
              <a:noFill/>
              <a:miter lim="800000"/>
              <a:headEnd/>
              <a:tailEnd/>
            </a:ln>
            <a:effectLst/>
          </p:spPr>
          <p:txBody>
            <a:bodyPr/>
            <a:lstStyle/>
            <a:p>
              <a:pPr algn="just"/>
              <a:r>
                <a:rPr kumimoji="1" lang="zh-CN" altLang="en-US" sz="2000" b="1" dirty="0">
                  <a:latin typeface="宋体" pitchFamily="2" charset="-122"/>
                  <a:ea typeface="宋体" pitchFamily="2" charset="-122"/>
                </a:rPr>
                <a:t>观测屏</a:t>
              </a:r>
            </a:p>
          </p:txBody>
        </p:sp>
        <p:sp>
          <p:nvSpPr>
            <p:cNvPr id="72825" name="Line 121"/>
            <p:cNvSpPr>
              <a:spLocks noChangeShapeType="1"/>
            </p:cNvSpPr>
            <p:nvPr/>
          </p:nvSpPr>
          <p:spPr bwMode="auto">
            <a:xfrm>
              <a:off x="4369" y="1478"/>
              <a:ext cx="325" cy="0"/>
            </a:xfrm>
            <a:prstGeom prst="line">
              <a:avLst/>
            </a:prstGeom>
            <a:noFill/>
            <a:ln w="9525">
              <a:solidFill>
                <a:srgbClr val="000000"/>
              </a:solidFill>
              <a:round/>
              <a:headEnd/>
              <a:tailEnd/>
            </a:ln>
            <a:effectLst/>
          </p:spPr>
          <p:txBody>
            <a:bodyPr/>
            <a:lstStyle/>
            <a:p>
              <a:endParaRPr lang="zh-CN" altLang="en-US"/>
            </a:p>
          </p:txBody>
        </p:sp>
        <p:sp>
          <p:nvSpPr>
            <p:cNvPr id="72826" name="Text Box 122"/>
            <p:cNvSpPr txBox="1">
              <a:spLocks noChangeArrowheads="1"/>
            </p:cNvSpPr>
            <p:nvPr/>
          </p:nvSpPr>
          <p:spPr bwMode="auto">
            <a:xfrm>
              <a:off x="4531" y="1183"/>
              <a:ext cx="218" cy="61"/>
            </a:xfrm>
            <a:prstGeom prst="rect">
              <a:avLst/>
            </a:prstGeom>
            <a:noFill/>
            <a:ln w="9525">
              <a:noFill/>
              <a:miter lim="800000"/>
              <a:headEnd/>
              <a:tailEnd/>
            </a:ln>
            <a:effectLst/>
          </p:spPr>
          <p:txBody>
            <a:bodyPr/>
            <a:lstStyle/>
            <a:p>
              <a:pPr algn="just"/>
              <a:endParaRPr kumimoji="1" lang="zh-CN" altLang="zh-CN" sz="1000">
                <a:latin typeface="Times New Roman" pitchFamily="18" charset="0"/>
              </a:endParaRPr>
            </a:p>
          </p:txBody>
        </p:sp>
        <p:sp>
          <p:nvSpPr>
            <p:cNvPr id="72827" name="Text Box 123"/>
            <p:cNvSpPr txBox="1">
              <a:spLocks noChangeArrowheads="1"/>
            </p:cNvSpPr>
            <p:nvPr/>
          </p:nvSpPr>
          <p:spPr bwMode="auto">
            <a:xfrm>
              <a:off x="4448" y="1099"/>
              <a:ext cx="469" cy="245"/>
            </a:xfrm>
            <a:prstGeom prst="rect">
              <a:avLst/>
            </a:prstGeom>
            <a:noFill/>
            <a:ln w="9525">
              <a:noFill/>
              <a:miter lim="800000"/>
              <a:headEnd/>
              <a:tailEnd/>
            </a:ln>
            <a:effectLst/>
          </p:spPr>
          <p:txBody>
            <a:bodyPr/>
            <a:lstStyle/>
            <a:p>
              <a:pPr algn="just"/>
              <a:r>
                <a:rPr kumimoji="1" lang="en-US" altLang="zh-CN" sz="2000" b="1">
                  <a:solidFill>
                    <a:srgbClr val="000000"/>
                  </a:solidFill>
                  <a:latin typeface="宋体" pitchFamily="2" charset="-122"/>
                </a:rPr>
                <a:t>Δ</a:t>
              </a:r>
              <a:r>
                <a:rPr kumimoji="1" lang="en-US" altLang="zh-CN" sz="2000" b="1" i="1">
                  <a:solidFill>
                    <a:srgbClr val="000000"/>
                  </a:solidFill>
                  <a:latin typeface="Times New Roman" pitchFamily="18" charset="0"/>
                </a:rPr>
                <a:t>x</a:t>
              </a:r>
              <a:r>
                <a:rPr kumimoji="1" lang="en-US" altLang="zh-CN" sz="2000" b="1" i="1" baseline="-25000">
                  <a:solidFill>
                    <a:srgbClr val="000000"/>
                  </a:solidFill>
                  <a:latin typeface="Times New Roman" pitchFamily="18" charset="0"/>
                </a:rPr>
                <a:t>0</a:t>
              </a:r>
              <a:endParaRPr kumimoji="1" lang="en-US" altLang="zh-CN" sz="2000" b="1" i="1">
                <a:solidFill>
                  <a:srgbClr val="000000"/>
                </a:solidFill>
                <a:latin typeface="Times New Roman" pitchFamily="18" charset="0"/>
              </a:endParaRPr>
            </a:p>
          </p:txBody>
        </p:sp>
        <p:sp>
          <p:nvSpPr>
            <p:cNvPr id="72828" name="Line 124"/>
            <p:cNvSpPr>
              <a:spLocks noChangeShapeType="1"/>
            </p:cNvSpPr>
            <p:nvPr/>
          </p:nvSpPr>
          <p:spPr bwMode="auto">
            <a:xfrm>
              <a:off x="4626" y="1289"/>
              <a:ext cx="0" cy="189"/>
            </a:xfrm>
            <a:prstGeom prst="line">
              <a:avLst/>
            </a:prstGeom>
            <a:noFill/>
            <a:ln w="9525">
              <a:solidFill>
                <a:srgbClr val="000000"/>
              </a:solidFill>
              <a:round/>
              <a:headEnd/>
              <a:tailEnd type="triangle" w="med" len="med"/>
            </a:ln>
            <a:effectLst/>
          </p:spPr>
          <p:txBody>
            <a:bodyPr/>
            <a:lstStyle/>
            <a:p>
              <a:endParaRPr lang="zh-CN" altLang="en-US"/>
            </a:p>
          </p:txBody>
        </p:sp>
        <p:sp>
          <p:nvSpPr>
            <p:cNvPr id="72829" name="Line 125"/>
            <p:cNvSpPr>
              <a:spLocks noChangeShapeType="1"/>
            </p:cNvSpPr>
            <p:nvPr/>
          </p:nvSpPr>
          <p:spPr bwMode="auto">
            <a:xfrm flipV="1">
              <a:off x="4621" y="966"/>
              <a:ext cx="0" cy="201"/>
            </a:xfrm>
            <a:prstGeom prst="line">
              <a:avLst/>
            </a:prstGeom>
            <a:noFill/>
            <a:ln w="9525">
              <a:solidFill>
                <a:srgbClr val="000000"/>
              </a:solidFill>
              <a:round/>
              <a:headEnd/>
              <a:tailEnd type="triangle" w="med" len="med"/>
            </a:ln>
            <a:effectLst/>
          </p:spPr>
          <p:txBody>
            <a:bodyPr/>
            <a:lstStyle/>
            <a:p>
              <a:endParaRPr lang="zh-CN" altLang="en-US"/>
            </a:p>
          </p:txBody>
        </p:sp>
        <p:sp>
          <p:nvSpPr>
            <p:cNvPr id="72830" name="Line 126"/>
            <p:cNvSpPr>
              <a:spLocks noChangeShapeType="1"/>
            </p:cNvSpPr>
            <p:nvPr/>
          </p:nvSpPr>
          <p:spPr bwMode="auto">
            <a:xfrm>
              <a:off x="3436" y="1752"/>
              <a:ext cx="0" cy="290"/>
            </a:xfrm>
            <a:prstGeom prst="line">
              <a:avLst/>
            </a:prstGeom>
            <a:noFill/>
            <a:ln w="9525">
              <a:solidFill>
                <a:srgbClr val="000000"/>
              </a:solidFill>
              <a:round/>
              <a:headEnd/>
              <a:tailEnd/>
            </a:ln>
            <a:effectLst/>
          </p:spPr>
          <p:txBody>
            <a:bodyPr/>
            <a:lstStyle/>
            <a:p>
              <a:endParaRPr lang="zh-CN" altLang="en-US"/>
            </a:p>
          </p:txBody>
        </p:sp>
        <p:sp>
          <p:nvSpPr>
            <p:cNvPr id="72831" name="Text Box 127"/>
            <p:cNvSpPr txBox="1">
              <a:spLocks noChangeArrowheads="1"/>
            </p:cNvSpPr>
            <p:nvPr/>
          </p:nvSpPr>
          <p:spPr bwMode="auto">
            <a:xfrm>
              <a:off x="3755" y="1830"/>
              <a:ext cx="296" cy="234"/>
            </a:xfrm>
            <a:prstGeom prst="rect">
              <a:avLst/>
            </a:prstGeom>
            <a:noFill/>
            <a:ln w="9525">
              <a:noFill/>
              <a:miter lim="800000"/>
              <a:headEnd/>
              <a:tailEnd/>
            </a:ln>
            <a:effectLst/>
          </p:spPr>
          <p:txBody>
            <a:bodyPr/>
            <a:lstStyle/>
            <a:p>
              <a:pPr algn="just"/>
              <a:r>
                <a:rPr kumimoji="1" lang="en-US" altLang="zh-CN" b="1" i="1">
                  <a:latin typeface="Times New Roman" pitchFamily="18" charset="0"/>
                </a:rPr>
                <a:t> </a:t>
              </a:r>
              <a:r>
                <a:rPr kumimoji="1" lang="en-US" altLang="zh-CN" sz="2400" b="1" i="1">
                  <a:latin typeface="Times New Roman" pitchFamily="18" charset="0"/>
                </a:rPr>
                <a:t>f</a:t>
              </a:r>
            </a:p>
          </p:txBody>
        </p:sp>
        <p:sp>
          <p:nvSpPr>
            <p:cNvPr id="72832" name="Line 128"/>
            <p:cNvSpPr>
              <a:spLocks noChangeShapeType="1"/>
            </p:cNvSpPr>
            <p:nvPr/>
          </p:nvSpPr>
          <p:spPr bwMode="auto">
            <a:xfrm>
              <a:off x="3961" y="1946"/>
              <a:ext cx="403" cy="0"/>
            </a:xfrm>
            <a:prstGeom prst="line">
              <a:avLst/>
            </a:prstGeom>
            <a:noFill/>
            <a:ln w="9525">
              <a:solidFill>
                <a:srgbClr val="000000"/>
              </a:solidFill>
              <a:round/>
              <a:headEnd/>
              <a:tailEnd type="triangle" w="med" len="med"/>
            </a:ln>
            <a:effectLst/>
          </p:spPr>
          <p:txBody>
            <a:bodyPr/>
            <a:lstStyle/>
            <a:p>
              <a:endParaRPr lang="zh-CN" altLang="en-US"/>
            </a:p>
          </p:txBody>
        </p:sp>
        <p:sp>
          <p:nvSpPr>
            <p:cNvPr id="72833" name="Line 129"/>
            <p:cNvSpPr>
              <a:spLocks noChangeShapeType="1"/>
            </p:cNvSpPr>
            <p:nvPr/>
          </p:nvSpPr>
          <p:spPr bwMode="auto">
            <a:xfrm flipH="1">
              <a:off x="3436" y="1946"/>
              <a:ext cx="397" cy="0"/>
            </a:xfrm>
            <a:prstGeom prst="line">
              <a:avLst/>
            </a:prstGeom>
            <a:noFill/>
            <a:ln w="9525">
              <a:solidFill>
                <a:srgbClr val="000000"/>
              </a:solidFill>
              <a:round/>
              <a:headEnd/>
              <a:tailEnd type="triangle" w="med" len="med"/>
            </a:ln>
            <a:effectLst/>
          </p:spPr>
          <p:txBody>
            <a:bodyPr/>
            <a:lstStyle/>
            <a:p>
              <a:endParaRPr lang="zh-CN" altLang="en-US"/>
            </a:p>
          </p:txBody>
        </p:sp>
        <p:sp>
          <p:nvSpPr>
            <p:cNvPr id="72834" name="Line 130"/>
            <p:cNvSpPr>
              <a:spLocks noChangeShapeType="1"/>
            </p:cNvSpPr>
            <p:nvPr/>
          </p:nvSpPr>
          <p:spPr bwMode="auto">
            <a:xfrm>
              <a:off x="3436" y="1222"/>
              <a:ext cx="319" cy="0"/>
            </a:xfrm>
            <a:prstGeom prst="line">
              <a:avLst/>
            </a:prstGeom>
            <a:noFill/>
            <a:ln w="9525">
              <a:solidFill>
                <a:srgbClr val="000000"/>
              </a:solidFill>
              <a:round/>
              <a:headEnd/>
              <a:tailEnd/>
            </a:ln>
            <a:effectLst/>
          </p:spPr>
          <p:txBody>
            <a:bodyPr/>
            <a:lstStyle/>
            <a:p>
              <a:endParaRPr lang="zh-CN" altLang="en-US"/>
            </a:p>
          </p:txBody>
        </p:sp>
        <p:sp>
          <p:nvSpPr>
            <p:cNvPr id="72835" name="Text Box 131"/>
            <p:cNvSpPr txBox="1">
              <a:spLocks noChangeArrowheads="1"/>
            </p:cNvSpPr>
            <p:nvPr/>
          </p:nvSpPr>
          <p:spPr bwMode="auto">
            <a:xfrm>
              <a:off x="3978" y="1016"/>
              <a:ext cx="268" cy="210"/>
            </a:xfrm>
            <a:prstGeom prst="rect">
              <a:avLst/>
            </a:prstGeom>
            <a:noFill/>
            <a:ln w="9525">
              <a:noFill/>
              <a:miter lim="800000"/>
              <a:headEnd/>
              <a:tailEnd/>
            </a:ln>
            <a:effectLst/>
          </p:spPr>
          <p:txBody>
            <a:bodyPr>
              <a:spAutoFit/>
            </a:bodyPr>
            <a:lstStyle/>
            <a:p>
              <a:pPr>
                <a:spcBef>
                  <a:spcPct val="50000"/>
                </a:spcBef>
              </a:pPr>
              <a:r>
                <a:rPr kumimoji="1" lang="en-US" altLang="zh-CN" sz="2000" b="1" i="1">
                  <a:latin typeface="Times New Roman" pitchFamily="18" charset="0"/>
                  <a:sym typeface="Symbol" pitchFamily="18" charset="2"/>
                </a:rPr>
                <a:t></a:t>
              </a:r>
              <a:r>
                <a:rPr kumimoji="1" lang="en-US" altLang="zh-CN" sz="2000" b="1" baseline="-25000">
                  <a:latin typeface="Times New Roman" pitchFamily="18" charset="0"/>
                  <a:sym typeface="Symbol" pitchFamily="18" charset="2"/>
                </a:rPr>
                <a:t>1</a:t>
              </a:r>
              <a:endParaRPr kumimoji="1" lang="en-US" altLang="zh-CN" sz="2000">
                <a:latin typeface="Times New Roman" pitchFamily="18" charset="0"/>
              </a:endParaRPr>
            </a:p>
          </p:txBody>
        </p:sp>
        <p:graphicFrame>
          <p:nvGraphicFramePr>
            <p:cNvPr id="72836" name="Object 132"/>
            <p:cNvGraphicFramePr>
              <a:graphicFrameLocks noChangeAspect="1"/>
            </p:cNvGraphicFramePr>
            <p:nvPr/>
          </p:nvGraphicFramePr>
          <p:xfrm>
            <a:off x="3744" y="1462"/>
            <a:ext cx="189" cy="151"/>
          </p:xfrm>
          <a:graphic>
            <a:graphicData uri="http://schemas.openxmlformats.org/presentationml/2006/ole">
              <p:oleObj spid="_x0000_s17422" name="Equation" r:id="rId3" imgW="634725" imgH="457002" progId="">
                <p:embed/>
              </p:oleObj>
            </a:graphicData>
          </a:graphic>
        </p:graphicFrame>
        <p:graphicFrame>
          <p:nvGraphicFramePr>
            <p:cNvPr id="72837" name="Object 133"/>
            <p:cNvGraphicFramePr>
              <a:graphicFrameLocks noChangeAspect="1"/>
            </p:cNvGraphicFramePr>
            <p:nvPr/>
          </p:nvGraphicFramePr>
          <p:xfrm>
            <a:off x="3638" y="771"/>
            <a:ext cx="188" cy="132"/>
          </p:xfrm>
          <a:graphic>
            <a:graphicData uri="http://schemas.openxmlformats.org/presentationml/2006/ole">
              <p:oleObj spid="_x0000_s17423" name="公式" r:id="rId4" imgW="533169" imgH="342751" progId="">
                <p:embed/>
              </p:oleObj>
            </a:graphicData>
          </a:graphic>
        </p:graphicFrame>
      </p:grpSp>
      <p:grpSp>
        <p:nvGrpSpPr>
          <p:cNvPr id="3" name="Group 145"/>
          <p:cNvGrpSpPr>
            <a:grpSpLocks/>
          </p:cNvGrpSpPr>
          <p:nvPr/>
        </p:nvGrpSpPr>
        <p:grpSpPr bwMode="auto">
          <a:xfrm>
            <a:off x="5715008" y="2646574"/>
            <a:ext cx="495300" cy="2808288"/>
            <a:chOff x="432" y="1440"/>
            <a:chExt cx="720" cy="1968"/>
          </a:xfrm>
        </p:grpSpPr>
        <p:sp>
          <p:nvSpPr>
            <p:cNvPr id="72850" name="Rectangle 146"/>
            <p:cNvSpPr>
              <a:spLocks noChangeArrowheads="1"/>
            </p:cNvSpPr>
            <p:nvPr/>
          </p:nvSpPr>
          <p:spPr bwMode="auto">
            <a:xfrm>
              <a:off x="432" y="2112"/>
              <a:ext cx="720" cy="622"/>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72851" name="Rectangle 147"/>
            <p:cNvSpPr>
              <a:spLocks noChangeArrowheads="1"/>
            </p:cNvSpPr>
            <p:nvPr/>
          </p:nvSpPr>
          <p:spPr bwMode="auto">
            <a:xfrm>
              <a:off x="432" y="273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72852" name="Rectangle 148"/>
            <p:cNvSpPr>
              <a:spLocks noChangeArrowheads="1"/>
            </p:cNvSpPr>
            <p:nvPr/>
          </p:nvSpPr>
          <p:spPr bwMode="auto">
            <a:xfrm>
              <a:off x="432" y="177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72853" name="Rectangle 149"/>
            <p:cNvSpPr>
              <a:spLocks noChangeArrowheads="1"/>
            </p:cNvSpPr>
            <p:nvPr/>
          </p:nvSpPr>
          <p:spPr bwMode="auto">
            <a:xfrm>
              <a:off x="432" y="3072"/>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sp>
          <p:nvSpPr>
            <p:cNvPr id="72854" name="Rectangle 150"/>
            <p:cNvSpPr>
              <a:spLocks noChangeArrowheads="1"/>
            </p:cNvSpPr>
            <p:nvPr/>
          </p:nvSpPr>
          <p:spPr bwMode="auto">
            <a:xfrm>
              <a:off x="432" y="1440"/>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grpSp>
      <p:graphicFrame>
        <p:nvGraphicFramePr>
          <p:cNvPr id="67" name="Object 12"/>
          <p:cNvGraphicFramePr>
            <a:graphicFrameLocks noChangeAspect="1"/>
          </p:cNvGraphicFramePr>
          <p:nvPr/>
        </p:nvGraphicFramePr>
        <p:xfrm>
          <a:off x="6286512" y="2646574"/>
          <a:ext cx="2629683" cy="2143140"/>
        </p:xfrm>
        <a:graphic>
          <a:graphicData uri="http://schemas.openxmlformats.org/presentationml/2006/ole">
            <p:oleObj spid="_x0000_s17424" name="Equation" r:id="rId5" imgW="1054100" imgH="876300" progId="">
              <p:embed/>
            </p:oleObj>
          </a:graphicData>
        </a:graphic>
      </p:graphicFrame>
      <p:sp>
        <p:nvSpPr>
          <p:cNvPr id="69" name="Text Box 122"/>
          <p:cNvSpPr txBox="1">
            <a:spLocks noChangeArrowheads="1"/>
          </p:cNvSpPr>
          <p:nvPr/>
        </p:nvSpPr>
        <p:spPr bwMode="auto">
          <a:xfrm>
            <a:off x="6215042" y="4859566"/>
            <a:ext cx="2928958" cy="1128835"/>
          </a:xfrm>
          <a:prstGeom prst="rect">
            <a:avLst/>
          </a:prstGeom>
          <a:noFill/>
          <a:ln w="9525" algn="ctr">
            <a:solidFill>
              <a:srgbClr val="C00000"/>
            </a:solidFill>
            <a:miter lim="800000"/>
            <a:headEnd/>
            <a:tailEnd/>
          </a:ln>
          <a:effectLst/>
        </p:spPr>
        <p:txBody>
          <a:bodyPr wrap="square">
            <a:spAutoFit/>
          </a:bodyPr>
          <a:lstStyle/>
          <a:p>
            <a:pPr>
              <a:lnSpc>
                <a:spcPct val="140000"/>
              </a:lnSpc>
            </a:pPr>
            <a:r>
              <a:rPr lang="en-US" altLang="zh-CN" sz="2600" b="1" dirty="0">
                <a:solidFill>
                  <a:srgbClr val="009900"/>
                </a:solidFill>
                <a:latin typeface="楷体_GB2312" pitchFamily="49" charset="-122"/>
                <a:ea typeface="楷体_GB2312" pitchFamily="49" charset="-122"/>
              </a:rPr>
              <a:t> </a:t>
            </a:r>
            <a:r>
              <a:rPr lang="zh-CN" altLang="en-US" sz="2600" b="1" dirty="0">
                <a:solidFill>
                  <a:srgbClr val="FF0000"/>
                </a:solidFill>
                <a:latin typeface="宋体" pitchFamily="2" charset="-122"/>
                <a:ea typeface="宋体" pitchFamily="2" charset="-122"/>
              </a:rPr>
              <a:t>中央明纹的宽度</a:t>
            </a:r>
            <a:r>
              <a:rPr lang="zh-CN" altLang="en-US" sz="2600" b="1" dirty="0" smtClean="0">
                <a:solidFill>
                  <a:srgbClr val="FF0000"/>
                </a:solidFill>
                <a:latin typeface="宋体" pitchFamily="2" charset="-122"/>
                <a:ea typeface="宋体" pitchFamily="2" charset="-122"/>
              </a:rPr>
              <a:t>为其他明</a:t>
            </a:r>
            <a:r>
              <a:rPr lang="zh-CN" altLang="en-US" sz="2600" b="1" dirty="0">
                <a:solidFill>
                  <a:srgbClr val="FF0000"/>
                </a:solidFill>
                <a:latin typeface="宋体" pitchFamily="2" charset="-122"/>
                <a:ea typeface="宋体" pitchFamily="2" charset="-122"/>
              </a:rPr>
              <a:t>纹的两倍</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30">
                                            <p:txEl>
                                              <p:pRg st="0" end="0"/>
                                            </p:txEl>
                                          </p:spTgt>
                                        </p:tgtEl>
                                        <p:attrNameLst>
                                          <p:attrName>style.visibility</p:attrName>
                                        </p:attrNameLst>
                                      </p:cBhvr>
                                      <p:to>
                                        <p:strVal val="visible"/>
                                      </p:to>
                                    </p:set>
                                    <p:animEffect transition="in" filter="wipe(left)">
                                      <p:cBhvr>
                                        <p:cTn id="7" dur="500"/>
                                        <p:tgtEl>
                                          <p:spTgt spid="72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30">
                                            <p:txEl>
                                              <p:pRg st="1" end="1"/>
                                            </p:txEl>
                                          </p:spTgt>
                                        </p:tgtEl>
                                        <p:attrNameLst>
                                          <p:attrName>style.visibility</p:attrName>
                                        </p:attrNameLst>
                                      </p:cBhvr>
                                      <p:to>
                                        <p:strVal val="visible"/>
                                      </p:to>
                                    </p:set>
                                    <p:animEffect transition="in" filter="wipe(left)">
                                      <p:cBhvr>
                                        <p:cTn id="12" dur="500"/>
                                        <p:tgtEl>
                                          <p:spTgt spid="72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linds(horizontal)">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0" grpId="0" build="p" autoUpdateAnimBg="0"/>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14282" y="857232"/>
            <a:ext cx="8782080" cy="2677656"/>
          </a:xfrm>
          <a:prstGeom prst="rect">
            <a:avLst/>
          </a:prstGeom>
          <a:noFill/>
          <a:ln w="9525">
            <a:noFill/>
            <a:miter lim="800000"/>
            <a:headEnd/>
            <a:tailEnd type="none" w="sm" len="lg"/>
          </a:ln>
          <a:effectLst/>
        </p:spPr>
        <p:txBody>
          <a:bodyPr wrap="square">
            <a:spAutoFit/>
          </a:bodyPr>
          <a:lstStyle/>
          <a:p>
            <a:pPr>
              <a:lnSpc>
                <a:spcPct val="120000"/>
              </a:lnSpc>
              <a:spcBef>
                <a:spcPct val="50000"/>
              </a:spcBef>
            </a:pPr>
            <a:r>
              <a:rPr lang="en-US" altLang="zh-CN" sz="2800" b="1" dirty="0"/>
              <a:t>       </a:t>
            </a:r>
            <a:r>
              <a:rPr lang="zh-CN" altLang="en-US" sz="2800" b="1" dirty="0">
                <a:solidFill>
                  <a:srgbClr val="CC0000"/>
                </a:solidFill>
                <a:latin typeface="宋体" pitchFamily="2" charset="-122"/>
                <a:ea typeface="宋体" pitchFamily="2" charset="-122"/>
              </a:rPr>
              <a:t>例</a:t>
            </a:r>
            <a:r>
              <a:rPr lang="en-US" altLang="zh-CN" sz="2800" b="1" dirty="0">
                <a:solidFill>
                  <a:srgbClr val="CC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一单缝，宽为</a:t>
            </a:r>
            <a:r>
              <a:rPr lang="en-US" altLang="zh-CN" sz="2800" i="1" dirty="0" smtClean="0">
                <a:latin typeface="宋体" pitchFamily="2" charset="-122"/>
                <a:ea typeface="宋体" pitchFamily="2" charset="-122"/>
              </a:rPr>
              <a:t>b </a:t>
            </a:r>
            <a:r>
              <a:rPr lang="en-US" altLang="zh-CN" sz="2800" dirty="0" smtClean="0">
                <a:latin typeface="宋体" pitchFamily="2" charset="-122"/>
                <a:ea typeface="宋体" pitchFamily="2" charset="-122"/>
              </a:rPr>
              <a:t>=</a:t>
            </a:r>
            <a:r>
              <a:rPr lang="en-US" altLang="zh-CN" sz="2800" dirty="0">
                <a:latin typeface="宋体" pitchFamily="2" charset="-122"/>
                <a:ea typeface="宋体" pitchFamily="2" charset="-122"/>
              </a:rPr>
              <a:t>0.1 mm</a:t>
            </a:r>
            <a:r>
              <a:rPr lang="zh-CN" altLang="en-US" sz="2800" b="1" dirty="0">
                <a:latin typeface="宋体" pitchFamily="2" charset="-122"/>
                <a:ea typeface="宋体" pitchFamily="2" charset="-122"/>
              </a:rPr>
              <a:t>，缝后放有一焦距为</a:t>
            </a:r>
            <a:r>
              <a:rPr lang="en-US" altLang="zh-CN" sz="2800" dirty="0">
                <a:latin typeface="宋体" pitchFamily="2" charset="-122"/>
                <a:ea typeface="宋体" pitchFamily="2" charset="-122"/>
              </a:rPr>
              <a:t>50 cm</a:t>
            </a:r>
            <a:r>
              <a:rPr lang="zh-CN" altLang="en-US" sz="2800" b="1" dirty="0">
                <a:latin typeface="宋体" pitchFamily="2" charset="-122"/>
                <a:ea typeface="宋体" pitchFamily="2" charset="-122"/>
              </a:rPr>
              <a:t>的会聚透镜，用波长</a:t>
            </a:r>
            <a:r>
              <a:rPr lang="zh-CN" altLang="en-US" sz="2800" i="1" dirty="0">
                <a:latin typeface="宋体" pitchFamily="2" charset="-122"/>
                <a:ea typeface="宋体" pitchFamily="2" charset="-122"/>
                <a:sym typeface="Symbol" pitchFamily="18" charset="2"/>
              </a:rPr>
              <a:t></a:t>
            </a:r>
            <a:r>
              <a:rPr lang="en-US" altLang="zh-CN" sz="2800" dirty="0">
                <a:latin typeface="宋体" pitchFamily="2" charset="-122"/>
                <a:ea typeface="宋体" pitchFamily="2" charset="-122"/>
                <a:sym typeface="Symbol" pitchFamily="18" charset="2"/>
              </a:rPr>
              <a:t>=546.1 nm</a:t>
            </a:r>
            <a:r>
              <a:rPr lang="zh-CN" altLang="en-US" sz="2800" b="1" dirty="0">
                <a:latin typeface="宋体" pitchFamily="2" charset="-122"/>
                <a:ea typeface="宋体" pitchFamily="2" charset="-122"/>
                <a:sym typeface="Symbol" pitchFamily="18" charset="2"/>
              </a:rPr>
              <a:t>的平行光垂直照射单缝，试求位于透镜焦平面处的屏幕上中央明纹的宽度和中央明纹两侧任意两相邻暗纹中心之间的距离．如将单缝位置作上下小距离移动，屏上衍射条纹有何变化？</a:t>
            </a:r>
            <a:endParaRPr lang="zh-CN" altLang="en-US" sz="2800" b="1" dirty="0">
              <a:solidFill>
                <a:srgbClr val="000000"/>
              </a:solidFill>
              <a:latin typeface="宋体" pitchFamily="2" charset="-122"/>
              <a:ea typeface="宋体" pitchFamily="2" charset="-122"/>
            </a:endParaRPr>
          </a:p>
        </p:txBody>
      </p:sp>
      <p:sp>
        <p:nvSpPr>
          <p:cNvPr id="48131" name="Text Box 3"/>
          <p:cNvSpPr txBox="1">
            <a:spLocks noChangeArrowheads="1"/>
          </p:cNvSpPr>
          <p:nvPr/>
        </p:nvSpPr>
        <p:spPr bwMode="auto">
          <a:xfrm>
            <a:off x="714348" y="3500438"/>
            <a:ext cx="6858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dirty="0">
                <a:solidFill>
                  <a:srgbClr val="CC0000"/>
                </a:solidFill>
              </a:rPr>
              <a:t>解</a:t>
            </a:r>
          </a:p>
        </p:txBody>
      </p:sp>
      <p:graphicFrame>
        <p:nvGraphicFramePr>
          <p:cNvPr id="48132" name="Object 4"/>
          <p:cNvGraphicFramePr>
            <a:graphicFrameLocks noChangeAspect="1"/>
          </p:cNvGraphicFramePr>
          <p:nvPr/>
        </p:nvGraphicFramePr>
        <p:xfrm>
          <a:off x="4286248" y="3429000"/>
          <a:ext cx="4057650" cy="1055688"/>
        </p:xfrm>
        <a:graphic>
          <a:graphicData uri="http://schemas.openxmlformats.org/presentationml/2006/ole">
            <p:oleObj spid="_x0000_s25610" name="Equation" r:id="rId3" imgW="1333500" imgH="393700" progId="Equation.3">
              <p:embed/>
            </p:oleObj>
          </a:graphicData>
        </a:graphic>
      </p:graphicFrame>
      <p:sp>
        <p:nvSpPr>
          <p:cNvPr id="48133" name="Text Box 5"/>
          <p:cNvSpPr txBox="1">
            <a:spLocks noChangeArrowheads="1"/>
          </p:cNvSpPr>
          <p:nvPr/>
        </p:nvSpPr>
        <p:spPr bwMode="auto">
          <a:xfrm>
            <a:off x="1500166" y="3714752"/>
            <a:ext cx="2819400" cy="523220"/>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latin typeface="宋体" pitchFamily="2" charset="-122"/>
                <a:ea typeface="宋体" pitchFamily="2" charset="-122"/>
              </a:rPr>
              <a:t>中央明纹宽度</a:t>
            </a:r>
          </a:p>
        </p:txBody>
      </p:sp>
      <p:sp>
        <p:nvSpPr>
          <p:cNvPr id="48134" name="Text Box 6"/>
          <p:cNvSpPr txBox="1">
            <a:spLocks noChangeArrowheads="1"/>
          </p:cNvSpPr>
          <p:nvPr/>
        </p:nvSpPr>
        <p:spPr bwMode="auto">
          <a:xfrm>
            <a:off x="1142976" y="4500570"/>
            <a:ext cx="2819400" cy="523220"/>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latin typeface="宋体" pitchFamily="2" charset="-122"/>
                <a:ea typeface="宋体" pitchFamily="2" charset="-122"/>
              </a:rPr>
              <a:t>其它明纹宽度</a:t>
            </a:r>
          </a:p>
        </p:txBody>
      </p:sp>
      <p:graphicFrame>
        <p:nvGraphicFramePr>
          <p:cNvPr id="48135" name="Object 7"/>
          <p:cNvGraphicFramePr>
            <a:graphicFrameLocks noChangeAspect="1"/>
          </p:cNvGraphicFramePr>
          <p:nvPr/>
        </p:nvGraphicFramePr>
        <p:xfrm>
          <a:off x="4143372" y="4357694"/>
          <a:ext cx="3798888" cy="1062037"/>
        </p:xfrm>
        <a:graphic>
          <a:graphicData uri="http://schemas.openxmlformats.org/presentationml/2006/ole">
            <p:oleObj spid="_x0000_s25611" name="Equation" r:id="rId4" imgW="1244600" imgH="393700" progId="Equation.3">
              <p:embed/>
            </p:oleObj>
          </a:graphicData>
        </a:graphic>
      </p:graphicFrame>
      <p:sp>
        <p:nvSpPr>
          <p:cNvPr id="9" name="Text Box 2"/>
          <p:cNvSpPr txBox="1">
            <a:spLocks noChangeArrowheads="1"/>
          </p:cNvSpPr>
          <p:nvPr/>
        </p:nvSpPr>
        <p:spPr bwMode="auto">
          <a:xfrm>
            <a:off x="714348" y="5286388"/>
            <a:ext cx="7467600" cy="1148969"/>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dirty="0"/>
              <a:t>　　</a:t>
            </a:r>
            <a:r>
              <a:rPr lang="zh-CN" altLang="en-US" sz="2800" b="1" dirty="0">
                <a:latin typeface="宋体" pitchFamily="2" charset="-122"/>
                <a:ea typeface="宋体" pitchFamily="2" charset="-122"/>
              </a:rPr>
              <a:t>如将单缝位置作上下小距离移动，屏上衍射条纹不变</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linds(horizontal)">
                                      <p:cBhvr>
                                        <p:cTn id="7" dur="500"/>
                                        <p:tgtEl>
                                          <p:spTgt spid="481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blinds(horizontal)">
                                      <p:cBhvr>
                                        <p:cTn id="17" dur="500"/>
                                        <p:tgtEl>
                                          <p:spTgt spid="481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linds(horizontal)">
                                      <p:cBhvr>
                                        <p:cTn id="22" dur="500"/>
                                        <p:tgtEl>
                                          <p:spTgt spid="481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4" grpId="0" autoUpdateAnimBg="0"/>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571472" y="2533656"/>
            <a:ext cx="8077200" cy="1752600"/>
            <a:chOff x="384" y="1968"/>
            <a:chExt cx="5088" cy="1104"/>
          </a:xfrm>
        </p:grpSpPr>
        <p:sp>
          <p:nvSpPr>
            <p:cNvPr id="45059" name="Rectangle 3"/>
            <p:cNvSpPr>
              <a:spLocks noChangeArrowheads="1"/>
            </p:cNvSpPr>
            <p:nvPr/>
          </p:nvSpPr>
          <p:spPr bwMode="auto">
            <a:xfrm>
              <a:off x="384" y="1968"/>
              <a:ext cx="5088" cy="110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5060" name="Line 4"/>
            <p:cNvSpPr>
              <a:spLocks noChangeShapeType="1"/>
            </p:cNvSpPr>
            <p:nvPr/>
          </p:nvSpPr>
          <p:spPr bwMode="auto">
            <a:xfrm>
              <a:off x="480" y="2549"/>
              <a:ext cx="2640" cy="0"/>
            </a:xfrm>
            <a:prstGeom prst="line">
              <a:avLst/>
            </a:prstGeom>
            <a:noFill/>
            <a:ln w="12700">
              <a:solidFill>
                <a:schemeClr val="tx1"/>
              </a:solidFill>
              <a:prstDash val="lgDashDot"/>
              <a:round/>
              <a:headEnd/>
              <a:tailEnd/>
            </a:ln>
            <a:effectLst/>
          </p:spPr>
          <p:txBody>
            <a:bodyPr wrap="none" anchor="ctr"/>
            <a:lstStyle/>
            <a:p>
              <a:endParaRPr lang="zh-CN" altLang="en-US"/>
            </a:p>
          </p:txBody>
        </p:sp>
        <p:sp>
          <p:nvSpPr>
            <p:cNvPr id="45064" name="Line 8"/>
            <p:cNvSpPr>
              <a:spLocks noChangeShapeType="1"/>
            </p:cNvSpPr>
            <p:nvPr/>
          </p:nvSpPr>
          <p:spPr bwMode="auto">
            <a:xfrm flipH="1">
              <a:off x="628" y="2405"/>
              <a:ext cx="1218" cy="0"/>
            </a:xfrm>
            <a:prstGeom prst="line">
              <a:avLst/>
            </a:prstGeom>
            <a:noFill/>
            <a:ln w="19050">
              <a:solidFill>
                <a:srgbClr val="0000FF"/>
              </a:solidFill>
              <a:round/>
              <a:headEnd/>
              <a:tailEnd/>
            </a:ln>
            <a:effectLst/>
          </p:spPr>
          <p:txBody>
            <a:bodyPr wrap="none" anchor="ctr"/>
            <a:lstStyle/>
            <a:p>
              <a:endParaRPr lang="zh-CN" altLang="en-US"/>
            </a:p>
          </p:txBody>
        </p:sp>
        <p:sp>
          <p:nvSpPr>
            <p:cNvPr id="45065" name="Line 9"/>
            <p:cNvSpPr>
              <a:spLocks noChangeShapeType="1"/>
            </p:cNvSpPr>
            <p:nvPr/>
          </p:nvSpPr>
          <p:spPr bwMode="auto">
            <a:xfrm flipH="1">
              <a:off x="624" y="2549"/>
              <a:ext cx="1218" cy="0"/>
            </a:xfrm>
            <a:prstGeom prst="line">
              <a:avLst/>
            </a:prstGeom>
            <a:noFill/>
            <a:ln w="19050">
              <a:solidFill>
                <a:srgbClr val="0000FF"/>
              </a:solidFill>
              <a:round/>
              <a:headEnd/>
              <a:tailEnd/>
            </a:ln>
            <a:effectLst/>
          </p:spPr>
          <p:txBody>
            <a:bodyPr wrap="none" anchor="ctr"/>
            <a:lstStyle/>
            <a:p>
              <a:endParaRPr lang="zh-CN" altLang="en-US"/>
            </a:p>
          </p:txBody>
        </p:sp>
        <p:sp>
          <p:nvSpPr>
            <p:cNvPr id="45066" name="Line 10"/>
            <p:cNvSpPr>
              <a:spLocks noChangeShapeType="1"/>
            </p:cNvSpPr>
            <p:nvPr/>
          </p:nvSpPr>
          <p:spPr bwMode="auto">
            <a:xfrm>
              <a:off x="1846" y="2405"/>
              <a:ext cx="986" cy="144"/>
            </a:xfrm>
            <a:prstGeom prst="line">
              <a:avLst/>
            </a:prstGeom>
            <a:noFill/>
            <a:ln w="19050">
              <a:solidFill>
                <a:srgbClr val="0000FF"/>
              </a:solidFill>
              <a:round/>
              <a:headEnd/>
              <a:tailEnd/>
            </a:ln>
            <a:effectLst/>
          </p:spPr>
          <p:txBody>
            <a:bodyPr wrap="none" anchor="ctr"/>
            <a:lstStyle/>
            <a:p>
              <a:endParaRPr lang="zh-CN" altLang="en-US"/>
            </a:p>
          </p:txBody>
        </p:sp>
        <p:sp>
          <p:nvSpPr>
            <p:cNvPr id="45067" name="Line 11"/>
            <p:cNvSpPr>
              <a:spLocks noChangeShapeType="1"/>
            </p:cNvSpPr>
            <p:nvPr/>
          </p:nvSpPr>
          <p:spPr bwMode="auto">
            <a:xfrm flipV="1">
              <a:off x="1824" y="2549"/>
              <a:ext cx="982" cy="0"/>
            </a:xfrm>
            <a:prstGeom prst="line">
              <a:avLst/>
            </a:prstGeom>
            <a:noFill/>
            <a:ln w="19050">
              <a:solidFill>
                <a:srgbClr val="0000FF"/>
              </a:solidFill>
              <a:round/>
              <a:headEnd/>
              <a:tailEnd/>
            </a:ln>
            <a:effectLst/>
          </p:spPr>
          <p:txBody>
            <a:bodyPr wrap="none" anchor="ctr"/>
            <a:lstStyle/>
            <a:p>
              <a:endParaRPr lang="zh-CN" altLang="en-US"/>
            </a:p>
          </p:txBody>
        </p:sp>
        <p:sp>
          <p:nvSpPr>
            <p:cNvPr id="45068" name="Oval 12"/>
            <p:cNvSpPr>
              <a:spLocks noChangeArrowheads="1"/>
            </p:cNvSpPr>
            <p:nvPr/>
          </p:nvSpPr>
          <p:spPr bwMode="auto">
            <a:xfrm>
              <a:off x="1728" y="2233"/>
              <a:ext cx="118" cy="689"/>
            </a:xfrm>
            <a:prstGeom prst="ellipse">
              <a:avLst/>
            </a:prstGeom>
            <a:solidFill>
              <a:srgbClr val="00FF99">
                <a:alpha val="50000"/>
              </a:srgbClr>
            </a:solidFill>
            <a:ln w="19050">
              <a:solidFill>
                <a:schemeClr val="tx1"/>
              </a:solidFill>
              <a:round/>
              <a:headEnd/>
              <a:tailEnd/>
            </a:ln>
            <a:effectLst/>
          </p:spPr>
          <p:txBody>
            <a:bodyPr wrap="none" anchor="ctr"/>
            <a:lstStyle/>
            <a:p>
              <a:endParaRPr lang="zh-CN" altLang="en-US"/>
            </a:p>
          </p:txBody>
        </p:sp>
        <p:graphicFrame>
          <p:nvGraphicFramePr>
            <p:cNvPr id="45069" name="Object 13"/>
            <p:cNvGraphicFramePr>
              <a:graphicFrameLocks noChangeAspect="1"/>
            </p:cNvGraphicFramePr>
            <p:nvPr/>
          </p:nvGraphicFramePr>
          <p:xfrm>
            <a:off x="2928" y="2549"/>
            <a:ext cx="250" cy="349"/>
          </p:xfrm>
          <a:graphic>
            <a:graphicData uri="http://schemas.openxmlformats.org/presentationml/2006/ole">
              <p:oleObj spid="_x0000_s22542" name="Equation" r:id="rId3" imgW="164957" imgH="190335" progId="Equation.3">
                <p:embed/>
              </p:oleObj>
            </a:graphicData>
          </a:graphic>
        </p:graphicFrame>
        <p:sp>
          <p:nvSpPr>
            <p:cNvPr id="45074" name="Rectangle 18"/>
            <p:cNvSpPr>
              <a:spLocks noChangeArrowheads="1"/>
            </p:cNvSpPr>
            <p:nvPr/>
          </p:nvSpPr>
          <p:spPr bwMode="auto">
            <a:xfrm>
              <a:off x="2832" y="2084"/>
              <a:ext cx="48" cy="930"/>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p:spPr>
          <p:txBody>
            <a:bodyPr wrap="none" anchor="ctr"/>
            <a:lstStyle/>
            <a:p>
              <a:endParaRPr lang="zh-CN" altLang="en-US"/>
            </a:p>
          </p:txBody>
        </p:sp>
        <p:sp>
          <p:nvSpPr>
            <p:cNvPr id="45075" name="Line 19"/>
            <p:cNvSpPr>
              <a:spLocks noChangeShapeType="1"/>
            </p:cNvSpPr>
            <p:nvPr/>
          </p:nvSpPr>
          <p:spPr bwMode="auto">
            <a:xfrm flipV="1">
              <a:off x="1776" y="2898"/>
              <a:ext cx="1056"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graphicFrame>
          <p:nvGraphicFramePr>
            <p:cNvPr id="45076" name="Object 20"/>
            <p:cNvGraphicFramePr>
              <a:graphicFrameLocks noChangeAspect="1"/>
            </p:cNvGraphicFramePr>
            <p:nvPr/>
          </p:nvGraphicFramePr>
          <p:xfrm>
            <a:off x="2208" y="2584"/>
            <a:ext cx="336" cy="366"/>
          </p:xfrm>
          <a:graphic>
            <a:graphicData uri="http://schemas.openxmlformats.org/presentationml/2006/ole">
              <p:oleObj spid="_x0000_s22543" name="公式" r:id="rId4" imgW="215713" imgH="304536" progId="Equation.3">
                <p:embed/>
              </p:oleObj>
            </a:graphicData>
          </a:graphic>
        </p:graphicFrame>
      </p:grpSp>
      <p:graphicFrame>
        <p:nvGraphicFramePr>
          <p:cNvPr id="45073" name="Object 17"/>
          <p:cNvGraphicFramePr>
            <a:graphicFrameLocks noChangeAspect="1"/>
          </p:cNvGraphicFramePr>
          <p:nvPr/>
        </p:nvGraphicFramePr>
        <p:xfrm>
          <a:off x="1628747" y="2686056"/>
          <a:ext cx="314325" cy="381000"/>
        </p:xfrm>
        <a:graphic>
          <a:graphicData uri="http://schemas.openxmlformats.org/presentationml/2006/ole">
            <p:oleObj spid="_x0000_s22544" name="Equation" r:id="rId5" imgW="164885" imgH="164885" progId="Equation.3">
              <p:embed/>
            </p:oleObj>
          </a:graphicData>
        </a:graphic>
      </p:graphicFrame>
      <p:grpSp>
        <p:nvGrpSpPr>
          <p:cNvPr id="3" name="Group 25"/>
          <p:cNvGrpSpPr>
            <a:grpSpLocks/>
          </p:cNvGrpSpPr>
          <p:nvPr/>
        </p:nvGrpSpPr>
        <p:grpSpPr bwMode="auto">
          <a:xfrm>
            <a:off x="1955772" y="2724156"/>
            <a:ext cx="63500" cy="1244600"/>
            <a:chOff x="1256" y="2096"/>
            <a:chExt cx="40" cy="784"/>
          </a:xfrm>
        </p:grpSpPr>
        <p:sp>
          <p:nvSpPr>
            <p:cNvPr id="45062" name="Rectangle 6"/>
            <p:cNvSpPr>
              <a:spLocks noChangeArrowheads="1"/>
            </p:cNvSpPr>
            <p:nvPr/>
          </p:nvSpPr>
          <p:spPr bwMode="auto">
            <a:xfrm>
              <a:off x="1256" y="2192"/>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45063" name="Rectangle 7"/>
            <p:cNvSpPr>
              <a:spLocks noChangeArrowheads="1"/>
            </p:cNvSpPr>
            <p:nvPr/>
          </p:nvSpPr>
          <p:spPr bwMode="auto">
            <a:xfrm>
              <a:off x="1256" y="2691"/>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45071" name="Rectangle 15"/>
            <p:cNvSpPr>
              <a:spLocks noChangeArrowheads="1"/>
            </p:cNvSpPr>
            <p:nvPr/>
          </p:nvSpPr>
          <p:spPr bwMode="auto">
            <a:xfrm>
              <a:off x="1256" y="2096"/>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45072" name="Rectangle 16"/>
            <p:cNvSpPr>
              <a:spLocks noChangeArrowheads="1"/>
            </p:cNvSpPr>
            <p:nvPr/>
          </p:nvSpPr>
          <p:spPr bwMode="auto">
            <a:xfrm>
              <a:off x="1256" y="2595"/>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grpSp>
      <p:sp>
        <p:nvSpPr>
          <p:cNvPr id="45077" name="Text Box 21"/>
          <p:cNvSpPr txBox="1">
            <a:spLocks noChangeArrowheads="1"/>
          </p:cNvSpPr>
          <p:nvPr/>
        </p:nvSpPr>
        <p:spPr bwMode="auto">
          <a:xfrm>
            <a:off x="1285852" y="214290"/>
            <a:ext cx="5105400" cy="579438"/>
          </a:xfrm>
          <a:prstGeom prst="rect">
            <a:avLst/>
          </a:prstGeom>
          <a:noFill/>
          <a:ln w="9525">
            <a:noFill/>
            <a:miter lim="800000"/>
            <a:headEnd/>
            <a:tailEnd/>
          </a:ln>
          <a:effectLst/>
        </p:spPr>
        <p:txBody>
          <a:bodyPr>
            <a:spAutoFit/>
          </a:bodyPr>
          <a:lstStyle/>
          <a:p>
            <a:pPr>
              <a:spcBef>
                <a:spcPct val="50000"/>
              </a:spcBef>
            </a:pPr>
            <a:r>
              <a:rPr lang="zh-CN" altLang="en-US" sz="3200" dirty="0" smtClean="0">
                <a:solidFill>
                  <a:srgbClr val="FF0000"/>
                </a:solidFill>
                <a:latin typeface="黑体" pitchFamily="49" charset="-122"/>
                <a:ea typeface="黑体" pitchFamily="49" charset="-122"/>
              </a:rPr>
              <a:t>单缝衍射</a:t>
            </a:r>
            <a:r>
              <a:rPr lang="zh-CN" altLang="en-US" sz="3200" dirty="0">
                <a:solidFill>
                  <a:srgbClr val="FF0000"/>
                </a:solidFill>
                <a:latin typeface="黑体" pitchFamily="49" charset="-122"/>
                <a:ea typeface="黑体" pitchFamily="49" charset="-122"/>
              </a:rPr>
              <a:t>的动态变化</a:t>
            </a:r>
          </a:p>
        </p:txBody>
      </p:sp>
      <p:sp>
        <p:nvSpPr>
          <p:cNvPr id="45078" name="Text Box 22"/>
          <p:cNvSpPr txBox="1">
            <a:spLocks noChangeArrowheads="1"/>
          </p:cNvSpPr>
          <p:nvPr/>
        </p:nvSpPr>
        <p:spPr bwMode="auto">
          <a:xfrm>
            <a:off x="5372072" y="2655894"/>
            <a:ext cx="3629084" cy="1077218"/>
          </a:xfrm>
          <a:prstGeom prst="rect">
            <a:avLst/>
          </a:prstGeom>
          <a:noFill/>
          <a:ln w="9525">
            <a:noFill/>
            <a:miter lim="800000"/>
            <a:headEnd/>
            <a:tailEnd/>
          </a:ln>
          <a:effectLst/>
        </p:spPr>
        <p:txBody>
          <a:bodyPr wrap="square">
            <a:spAutoFit/>
          </a:bodyPr>
          <a:lstStyle/>
          <a:p>
            <a:pPr>
              <a:spcBef>
                <a:spcPct val="50000"/>
              </a:spcBef>
            </a:pPr>
            <a:r>
              <a:rPr lang="zh-CN" altLang="en-US" sz="3200" b="1" dirty="0">
                <a:latin typeface="宋体" pitchFamily="2" charset="-122"/>
                <a:ea typeface="宋体" pitchFamily="2" charset="-122"/>
              </a:rPr>
              <a:t>单缝上移，零级明纹仍在透镜光轴上</a:t>
            </a:r>
            <a:r>
              <a:rPr lang="en-US" altLang="zh-CN" sz="3200" b="1" dirty="0">
                <a:latin typeface="宋体" pitchFamily="2" charset="-122"/>
                <a:ea typeface="宋体" pitchFamily="2" charset="-122"/>
              </a:rPr>
              <a:t>.</a:t>
            </a:r>
          </a:p>
        </p:txBody>
      </p:sp>
      <p:sp>
        <p:nvSpPr>
          <p:cNvPr id="45079" name="Rectangle 23"/>
          <p:cNvSpPr>
            <a:spLocks noChangeArrowheads="1"/>
          </p:cNvSpPr>
          <p:nvPr/>
        </p:nvSpPr>
        <p:spPr bwMode="auto">
          <a:xfrm>
            <a:off x="571473" y="1247772"/>
            <a:ext cx="6500858" cy="1066800"/>
          </a:xfrm>
          <a:prstGeom prst="rect">
            <a:avLst/>
          </a:prstGeom>
          <a:noFill/>
          <a:ln w="9525">
            <a:noFill/>
            <a:miter lim="800000"/>
            <a:headEnd/>
            <a:tailEnd type="none" w="sm" len="lg"/>
          </a:ln>
          <a:effectLst/>
        </p:spPr>
        <p:txBody>
          <a:bodyPr wrap="square">
            <a:spAutoFit/>
          </a:bodyPr>
          <a:lstStyle/>
          <a:p>
            <a:pPr>
              <a:spcBef>
                <a:spcPct val="50000"/>
              </a:spcBef>
              <a:buFontTx/>
              <a:buBlip>
                <a:blip r:embed="rId6"/>
              </a:buBlip>
            </a:pPr>
            <a:r>
              <a:rPr lang="en-US" altLang="zh-CN" sz="3200" b="1" dirty="0">
                <a:latin typeface="宋体" pitchFamily="2" charset="-122"/>
                <a:ea typeface="宋体" pitchFamily="2" charset="-122"/>
              </a:rPr>
              <a:t> </a:t>
            </a:r>
            <a:r>
              <a:rPr lang="zh-CN" altLang="en-US" sz="3200" b="1" dirty="0">
                <a:latin typeface="宋体" pitchFamily="2" charset="-122"/>
                <a:ea typeface="宋体" pitchFamily="2" charset="-122"/>
              </a:rPr>
              <a:t>单缝</a:t>
            </a:r>
            <a:r>
              <a:rPr lang="zh-CN" altLang="en-US" sz="3200" b="1" dirty="0">
                <a:solidFill>
                  <a:srgbClr val="CC0000"/>
                </a:solidFill>
                <a:latin typeface="宋体" pitchFamily="2" charset="-122"/>
                <a:ea typeface="宋体" pitchFamily="2" charset="-122"/>
              </a:rPr>
              <a:t>上下</a:t>
            </a:r>
            <a:r>
              <a:rPr lang="zh-CN" altLang="en-US" sz="3200" b="1" dirty="0">
                <a:latin typeface="宋体" pitchFamily="2" charset="-122"/>
                <a:ea typeface="宋体" pitchFamily="2" charset="-122"/>
              </a:rPr>
              <a:t>移动，根据透镜成像原理衍射图</a:t>
            </a:r>
            <a:r>
              <a:rPr lang="zh-CN" altLang="en-US" sz="3200" b="1" dirty="0">
                <a:solidFill>
                  <a:srgbClr val="CC0000"/>
                </a:solidFill>
                <a:latin typeface="宋体" pitchFamily="2" charset="-122"/>
                <a:ea typeface="宋体" pitchFamily="2" charset="-122"/>
              </a:rPr>
              <a:t>不</a:t>
            </a:r>
            <a:r>
              <a:rPr lang="zh-CN" altLang="en-US" sz="3200" b="1" dirty="0">
                <a:latin typeface="宋体" pitchFamily="2" charset="-122"/>
                <a:ea typeface="宋体" pitchFamily="2" charset="-122"/>
              </a:rPr>
              <a:t>变 </a:t>
            </a:r>
            <a:r>
              <a:rPr lang="en-US" altLang="zh-CN" sz="3200" b="1" dirty="0">
                <a:latin typeface="宋体" pitchFamily="2" charset="-122"/>
                <a:ea typeface="宋体" pitchFamily="2" charset="-122"/>
              </a:rPr>
              <a:t>.</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77"/>
                                        </p:tgtEl>
                                        <p:attrNameLst>
                                          <p:attrName>style.visibility</p:attrName>
                                        </p:attrNameLst>
                                      </p:cBhvr>
                                      <p:to>
                                        <p:strVal val="visible"/>
                                      </p:to>
                                    </p:set>
                                    <p:animEffect transition="in" filter="blinds(horizontal)">
                                      <p:cBhvr>
                                        <p:cTn id="7" dur="500"/>
                                        <p:tgtEl>
                                          <p:spTgt spid="450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79"/>
                                        </p:tgtEl>
                                        <p:attrNameLst>
                                          <p:attrName>style.visibility</p:attrName>
                                        </p:attrNameLst>
                                      </p:cBhvr>
                                      <p:to>
                                        <p:strVal val="visible"/>
                                      </p:to>
                                    </p:set>
                                    <p:animEffect transition="in" filter="blinds(horizontal)">
                                      <p:cBhvr>
                                        <p:cTn id="12" dur="500"/>
                                        <p:tgtEl>
                                          <p:spTgt spid="450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78"/>
                                        </p:tgtEl>
                                        <p:attrNameLst>
                                          <p:attrName>style.visibility</p:attrName>
                                        </p:attrNameLst>
                                      </p:cBhvr>
                                      <p:to>
                                        <p:strVal val="visible"/>
                                      </p:to>
                                    </p:set>
                                    <p:animEffect transition="in" filter="blinds(horizontal)">
                                      <p:cBhvr>
                                        <p:cTn id="17" dur="5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autoUpdateAnimBg="0"/>
      <p:bldP spid="45078" grpId="0" autoUpdateAnimBg="0"/>
      <p:bldP spid="450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4643438" y="928670"/>
            <a:ext cx="3886200" cy="2514600"/>
            <a:chOff x="2928" y="1200"/>
            <a:chExt cx="2448" cy="1584"/>
          </a:xfrm>
        </p:grpSpPr>
        <p:sp>
          <p:nvSpPr>
            <p:cNvPr id="46083" name="Rectangle 3"/>
            <p:cNvSpPr>
              <a:spLocks noChangeArrowheads="1"/>
            </p:cNvSpPr>
            <p:nvPr/>
          </p:nvSpPr>
          <p:spPr bwMode="auto">
            <a:xfrm>
              <a:off x="2928" y="1200"/>
              <a:ext cx="2448" cy="158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6084" name="Rectangle 4"/>
            <p:cNvSpPr>
              <a:spLocks noChangeArrowheads="1"/>
            </p:cNvSpPr>
            <p:nvPr/>
          </p:nvSpPr>
          <p:spPr bwMode="auto">
            <a:xfrm>
              <a:off x="4128" y="134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6085" name="Rectangle 5"/>
            <p:cNvSpPr>
              <a:spLocks noChangeArrowheads="1"/>
            </p:cNvSpPr>
            <p:nvPr/>
          </p:nvSpPr>
          <p:spPr bwMode="auto">
            <a:xfrm>
              <a:off x="4128" y="230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6086" name="Line 6"/>
            <p:cNvSpPr>
              <a:spLocks noChangeShapeType="1"/>
            </p:cNvSpPr>
            <p:nvPr/>
          </p:nvSpPr>
          <p:spPr bwMode="auto">
            <a:xfrm>
              <a:off x="3120" y="1728"/>
              <a:ext cx="2112"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aphicFrame>
          <p:nvGraphicFramePr>
            <p:cNvPr id="112646" name="Object 6"/>
            <p:cNvGraphicFramePr>
              <a:graphicFrameLocks noChangeAspect="1"/>
            </p:cNvGraphicFramePr>
            <p:nvPr/>
          </p:nvGraphicFramePr>
          <p:xfrm>
            <a:off x="3120" y="1776"/>
            <a:ext cx="183" cy="281"/>
          </p:xfrm>
          <a:graphic>
            <a:graphicData uri="http://schemas.openxmlformats.org/presentationml/2006/ole">
              <p:oleObj spid="_x0000_s23626" name="公式" r:id="rId3" imgW="165100" imgH="254000" progId="Equation.3">
                <p:embed/>
              </p:oleObj>
            </a:graphicData>
          </a:graphic>
        </p:graphicFrame>
        <p:sp>
          <p:nvSpPr>
            <p:cNvPr id="46088" name="Line 8"/>
            <p:cNvSpPr>
              <a:spLocks noChangeShapeType="1"/>
            </p:cNvSpPr>
            <p:nvPr/>
          </p:nvSpPr>
          <p:spPr bwMode="auto">
            <a:xfrm flipV="1">
              <a:off x="3360" y="1728"/>
              <a:ext cx="0" cy="576"/>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sp>
          <p:nvSpPr>
            <p:cNvPr id="46089" name="Line 9"/>
            <p:cNvSpPr>
              <a:spLocks noChangeShapeType="1"/>
            </p:cNvSpPr>
            <p:nvPr/>
          </p:nvSpPr>
          <p:spPr bwMode="auto">
            <a:xfrm>
              <a:off x="3120" y="2304"/>
              <a:ext cx="2112"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aphicFrame>
          <p:nvGraphicFramePr>
            <p:cNvPr id="112647" name="Object 7"/>
            <p:cNvGraphicFramePr>
              <a:graphicFrameLocks noChangeAspect="1"/>
            </p:cNvGraphicFramePr>
            <p:nvPr/>
          </p:nvGraphicFramePr>
          <p:xfrm>
            <a:off x="4176" y="1392"/>
            <a:ext cx="266" cy="288"/>
          </p:xfrm>
          <a:graphic>
            <a:graphicData uri="http://schemas.openxmlformats.org/presentationml/2006/ole">
              <p:oleObj spid="_x0000_s23627" name="Equation" r:id="rId4" imgW="152268" imgH="164957" progId="Equation.3">
                <p:embed/>
              </p:oleObj>
            </a:graphicData>
          </a:graphic>
        </p:graphicFrame>
        <p:graphicFrame>
          <p:nvGraphicFramePr>
            <p:cNvPr id="112648" name="Object 8"/>
            <p:cNvGraphicFramePr>
              <a:graphicFrameLocks noChangeAspect="1"/>
            </p:cNvGraphicFramePr>
            <p:nvPr/>
          </p:nvGraphicFramePr>
          <p:xfrm>
            <a:off x="3840" y="2352"/>
            <a:ext cx="266" cy="288"/>
          </p:xfrm>
          <a:graphic>
            <a:graphicData uri="http://schemas.openxmlformats.org/presentationml/2006/ole">
              <p:oleObj spid="_x0000_s23628" name="Equation" r:id="rId5" imgW="152268" imgH="164957" progId="Equation.3">
                <p:embed/>
              </p:oleObj>
            </a:graphicData>
          </a:graphic>
        </p:graphicFrame>
        <p:sp>
          <p:nvSpPr>
            <p:cNvPr id="46112" name="Line 32"/>
            <p:cNvSpPr>
              <a:spLocks noChangeShapeType="1"/>
            </p:cNvSpPr>
            <p:nvPr/>
          </p:nvSpPr>
          <p:spPr bwMode="auto">
            <a:xfrm>
              <a:off x="4152" y="1752"/>
              <a:ext cx="0" cy="528"/>
            </a:xfrm>
            <a:prstGeom prst="line">
              <a:avLst/>
            </a:prstGeom>
            <a:noFill/>
            <a:ln w="9525">
              <a:solidFill>
                <a:schemeClr val="tx1"/>
              </a:solidFill>
              <a:prstDash val="lgDashDot"/>
              <a:round/>
              <a:headEnd/>
              <a:tailEnd/>
            </a:ln>
            <a:effectLst/>
          </p:spPr>
          <p:txBody>
            <a:bodyPr/>
            <a:lstStyle/>
            <a:p>
              <a:endParaRPr lang="zh-CN" altLang="en-US"/>
            </a:p>
          </p:txBody>
        </p:sp>
      </p:grpSp>
      <p:sp>
        <p:nvSpPr>
          <p:cNvPr id="46092" name="Text Box 12"/>
          <p:cNvSpPr txBox="1">
            <a:spLocks noChangeArrowheads="1"/>
          </p:cNvSpPr>
          <p:nvPr/>
        </p:nvSpPr>
        <p:spPr bwMode="auto">
          <a:xfrm>
            <a:off x="1071538" y="142852"/>
            <a:ext cx="7467600" cy="579437"/>
          </a:xfrm>
          <a:prstGeom prst="rect">
            <a:avLst/>
          </a:prstGeom>
          <a:noFill/>
          <a:ln w="9525">
            <a:noFill/>
            <a:miter lim="800000"/>
            <a:headEnd/>
            <a:tailEnd/>
          </a:ln>
          <a:effectLst/>
        </p:spPr>
        <p:txBody>
          <a:bodyPr>
            <a:spAutoFit/>
          </a:bodyPr>
          <a:lstStyle/>
          <a:p>
            <a:pPr>
              <a:spcBef>
                <a:spcPct val="50000"/>
              </a:spcBef>
            </a:pPr>
            <a:r>
              <a:rPr lang="zh-CN" altLang="en-US" sz="3200" dirty="0" smtClean="0">
                <a:solidFill>
                  <a:srgbClr val="FF0000"/>
                </a:solidFill>
                <a:latin typeface="黑体" pitchFamily="49" charset="-122"/>
                <a:ea typeface="黑体" pitchFamily="49" charset="-122"/>
              </a:rPr>
              <a:t>入射光</a:t>
            </a:r>
            <a:r>
              <a:rPr lang="zh-CN" altLang="en-US" sz="3200" dirty="0">
                <a:solidFill>
                  <a:srgbClr val="FF0000"/>
                </a:solidFill>
                <a:latin typeface="黑体" pitchFamily="49" charset="-122"/>
                <a:ea typeface="黑体" pitchFamily="49" charset="-122"/>
              </a:rPr>
              <a:t>非垂直入射时光程差的计算</a:t>
            </a:r>
          </a:p>
        </p:txBody>
      </p:sp>
      <p:graphicFrame>
        <p:nvGraphicFramePr>
          <p:cNvPr id="112640" name="Object 0"/>
          <p:cNvGraphicFramePr>
            <a:graphicFrameLocks noChangeAspect="1"/>
          </p:cNvGraphicFramePr>
          <p:nvPr/>
        </p:nvGraphicFramePr>
        <p:xfrm>
          <a:off x="928662" y="1785926"/>
          <a:ext cx="3003912" cy="571504"/>
        </p:xfrm>
        <a:graphic>
          <a:graphicData uri="http://schemas.openxmlformats.org/presentationml/2006/ole">
            <p:oleObj spid="_x0000_s23629" name="Equation" r:id="rId6" imgW="1066337" imgH="203112" progId="">
              <p:embed/>
            </p:oleObj>
          </a:graphicData>
        </a:graphic>
      </p:graphicFrame>
      <p:grpSp>
        <p:nvGrpSpPr>
          <p:cNvPr id="3" name="Group 14"/>
          <p:cNvGrpSpPr>
            <a:grpSpLocks/>
          </p:cNvGrpSpPr>
          <p:nvPr/>
        </p:nvGrpSpPr>
        <p:grpSpPr bwMode="auto">
          <a:xfrm>
            <a:off x="6624638" y="1309670"/>
            <a:ext cx="1447800" cy="1371600"/>
            <a:chOff x="4176" y="1008"/>
            <a:chExt cx="912" cy="864"/>
          </a:xfrm>
        </p:grpSpPr>
        <p:sp>
          <p:nvSpPr>
            <p:cNvPr id="46095" name="Line 15"/>
            <p:cNvSpPr>
              <a:spLocks noChangeShapeType="1"/>
            </p:cNvSpPr>
            <p:nvPr/>
          </p:nvSpPr>
          <p:spPr bwMode="auto">
            <a:xfrm flipV="1">
              <a:off x="4176" y="1008"/>
              <a:ext cx="912" cy="288"/>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096" name="Line 16"/>
            <p:cNvSpPr>
              <a:spLocks noChangeShapeType="1"/>
            </p:cNvSpPr>
            <p:nvPr/>
          </p:nvSpPr>
          <p:spPr bwMode="auto">
            <a:xfrm flipV="1">
              <a:off x="4176" y="1584"/>
              <a:ext cx="912" cy="288"/>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097" name="Arc 17"/>
            <p:cNvSpPr>
              <a:spLocks/>
            </p:cNvSpPr>
            <p:nvPr/>
          </p:nvSpPr>
          <p:spPr bwMode="auto">
            <a:xfrm>
              <a:off x="4608"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aphicFrame>
          <p:nvGraphicFramePr>
            <p:cNvPr id="112645" name="Object 5"/>
            <p:cNvGraphicFramePr>
              <a:graphicFrameLocks noChangeAspect="1"/>
            </p:cNvGraphicFramePr>
            <p:nvPr/>
          </p:nvGraphicFramePr>
          <p:xfrm>
            <a:off x="4795" y="1056"/>
            <a:ext cx="197" cy="267"/>
          </p:xfrm>
          <a:graphic>
            <a:graphicData uri="http://schemas.openxmlformats.org/presentationml/2006/ole">
              <p:oleObj spid="_x0000_s23630" name="公式" r:id="rId7" imgW="228600" imgH="304920" progId="Equation.3">
                <p:embed/>
              </p:oleObj>
            </a:graphicData>
          </a:graphic>
        </p:graphicFrame>
      </p:grpSp>
      <p:grpSp>
        <p:nvGrpSpPr>
          <p:cNvPr id="4" name="Group 19"/>
          <p:cNvGrpSpPr>
            <a:grpSpLocks/>
          </p:cNvGrpSpPr>
          <p:nvPr/>
        </p:nvGrpSpPr>
        <p:grpSpPr bwMode="auto">
          <a:xfrm>
            <a:off x="5481638" y="1233470"/>
            <a:ext cx="1066800" cy="1447800"/>
            <a:chOff x="3456" y="960"/>
            <a:chExt cx="672" cy="912"/>
          </a:xfrm>
        </p:grpSpPr>
        <p:sp>
          <p:nvSpPr>
            <p:cNvPr id="46100" name="Line 20"/>
            <p:cNvSpPr>
              <a:spLocks noChangeShapeType="1"/>
            </p:cNvSpPr>
            <p:nvPr/>
          </p:nvSpPr>
          <p:spPr bwMode="auto">
            <a:xfrm>
              <a:off x="3456" y="960"/>
              <a:ext cx="672" cy="336"/>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101" name="Line 21"/>
            <p:cNvSpPr>
              <a:spLocks noChangeShapeType="1"/>
            </p:cNvSpPr>
            <p:nvPr/>
          </p:nvSpPr>
          <p:spPr bwMode="auto">
            <a:xfrm>
              <a:off x="3456" y="1536"/>
              <a:ext cx="672" cy="336"/>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102" name="Arc 22"/>
            <p:cNvSpPr>
              <a:spLocks/>
            </p:cNvSpPr>
            <p:nvPr/>
          </p:nvSpPr>
          <p:spPr bwMode="auto">
            <a:xfrm flipH="1">
              <a:off x="3792"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aphicFrame>
          <p:nvGraphicFramePr>
            <p:cNvPr id="112644" name="Object 4"/>
            <p:cNvGraphicFramePr>
              <a:graphicFrameLocks noChangeAspect="1"/>
            </p:cNvGraphicFramePr>
            <p:nvPr/>
          </p:nvGraphicFramePr>
          <p:xfrm>
            <a:off x="3504" y="1056"/>
            <a:ext cx="226" cy="267"/>
          </p:xfrm>
          <a:graphic>
            <a:graphicData uri="http://schemas.openxmlformats.org/presentationml/2006/ole">
              <p:oleObj spid="_x0000_s23631" name="公式" r:id="rId8" imgW="6485400" imgH="7710840" progId="Equation.3">
                <p:embed/>
              </p:oleObj>
            </a:graphicData>
          </a:graphic>
        </p:graphicFrame>
      </p:grpSp>
      <p:graphicFrame>
        <p:nvGraphicFramePr>
          <p:cNvPr id="112641" name="Object 1"/>
          <p:cNvGraphicFramePr>
            <a:graphicFrameLocks noChangeAspect="1"/>
          </p:cNvGraphicFramePr>
          <p:nvPr/>
        </p:nvGraphicFramePr>
        <p:xfrm>
          <a:off x="857224" y="1214422"/>
          <a:ext cx="2209800" cy="369888"/>
        </p:xfrm>
        <a:graphic>
          <a:graphicData uri="http://schemas.openxmlformats.org/presentationml/2006/ole">
            <p:oleObj spid="_x0000_s23632" name="Equation" r:id="rId9" imgW="1651000" imgH="279400" progId="Equation.3">
              <p:embed/>
            </p:oleObj>
          </a:graphicData>
        </a:graphic>
      </p:graphicFrame>
      <p:sp>
        <p:nvSpPr>
          <p:cNvPr id="46105" name="Text Box 25"/>
          <p:cNvSpPr txBox="1">
            <a:spLocks noChangeArrowheads="1"/>
          </p:cNvSpPr>
          <p:nvPr/>
        </p:nvSpPr>
        <p:spPr bwMode="auto">
          <a:xfrm>
            <a:off x="428596" y="2571744"/>
            <a:ext cx="4648200" cy="579438"/>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000000"/>
                </a:solidFill>
                <a:latin typeface="宋体" pitchFamily="2" charset="-122"/>
                <a:ea typeface="宋体" pitchFamily="2" charset="-122"/>
              </a:rPr>
              <a:t>（条纹整体</a:t>
            </a:r>
            <a:r>
              <a:rPr lang="zh-CN" altLang="en-US" sz="3200" b="1" dirty="0">
                <a:solidFill>
                  <a:srgbClr val="CC0000"/>
                </a:solidFill>
                <a:latin typeface="宋体" pitchFamily="2" charset="-122"/>
                <a:ea typeface="宋体" pitchFamily="2" charset="-122"/>
              </a:rPr>
              <a:t>向下</a:t>
            </a:r>
            <a:r>
              <a:rPr lang="zh-CN" altLang="en-US" sz="3200" b="1" dirty="0">
                <a:solidFill>
                  <a:srgbClr val="000000"/>
                </a:solidFill>
                <a:latin typeface="宋体" pitchFamily="2" charset="-122"/>
                <a:ea typeface="宋体" pitchFamily="2" charset="-122"/>
              </a:rPr>
              <a:t>移动）</a:t>
            </a:r>
          </a:p>
        </p:txBody>
      </p:sp>
      <p:grpSp>
        <p:nvGrpSpPr>
          <p:cNvPr id="5" name="Group 26"/>
          <p:cNvGrpSpPr>
            <a:grpSpLocks/>
          </p:cNvGrpSpPr>
          <p:nvPr/>
        </p:nvGrpSpPr>
        <p:grpSpPr bwMode="auto">
          <a:xfrm>
            <a:off x="5786438" y="1757345"/>
            <a:ext cx="790575" cy="1076325"/>
            <a:chOff x="3648" y="1290"/>
            <a:chExt cx="498" cy="678"/>
          </a:xfrm>
        </p:grpSpPr>
        <p:sp>
          <p:nvSpPr>
            <p:cNvPr id="46107" name="Freeform 27"/>
            <p:cNvSpPr>
              <a:spLocks/>
            </p:cNvSpPr>
            <p:nvPr/>
          </p:nvSpPr>
          <p:spPr bwMode="auto">
            <a:xfrm>
              <a:off x="3888" y="1290"/>
              <a:ext cx="258" cy="438"/>
            </a:xfrm>
            <a:custGeom>
              <a:avLst/>
              <a:gdLst/>
              <a:ahLst/>
              <a:cxnLst>
                <a:cxn ang="0">
                  <a:pos x="186" y="0"/>
                </a:cxn>
                <a:cxn ang="0">
                  <a:pos x="0" y="294"/>
                </a:cxn>
              </a:cxnLst>
              <a:rect l="0" t="0" r="r" b="b"/>
              <a:pathLst>
                <a:path w="186" h="294">
                  <a:moveTo>
                    <a:pt x="186" y="0"/>
                  </a:moveTo>
                  <a:lnTo>
                    <a:pt x="0" y="294"/>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112643" name="Object 3"/>
            <p:cNvGraphicFramePr>
              <a:graphicFrameLocks noChangeAspect="1"/>
            </p:cNvGraphicFramePr>
            <p:nvPr/>
          </p:nvGraphicFramePr>
          <p:xfrm>
            <a:off x="3648" y="1720"/>
            <a:ext cx="248" cy="248"/>
          </p:xfrm>
          <a:graphic>
            <a:graphicData uri="http://schemas.openxmlformats.org/presentationml/2006/ole">
              <p:oleObj spid="_x0000_s23633" name="Equation" r:id="rId10" imgW="5266800" imgH="5271840" progId="Equation.3">
                <p:embed/>
              </p:oleObj>
            </a:graphicData>
          </a:graphic>
        </p:graphicFrame>
      </p:grpSp>
      <p:grpSp>
        <p:nvGrpSpPr>
          <p:cNvPr id="6" name="Group 29"/>
          <p:cNvGrpSpPr>
            <a:grpSpLocks/>
          </p:cNvGrpSpPr>
          <p:nvPr/>
        </p:nvGrpSpPr>
        <p:grpSpPr bwMode="auto">
          <a:xfrm>
            <a:off x="6586538" y="1766870"/>
            <a:ext cx="706438" cy="1262063"/>
            <a:chOff x="4152" y="1296"/>
            <a:chExt cx="445" cy="795"/>
          </a:xfrm>
        </p:grpSpPr>
        <p:sp>
          <p:nvSpPr>
            <p:cNvPr id="46110" name="Freeform 30"/>
            <p:cNvSpPr>
              <a:spLocks/>
            </p:cNvSpPr>
            <p:nvPr/>
          </p:nvSpPr>
          <p:spPr bwMode="auto">
            <a:xfrm>
              <a:off x="4152" y="1296"/>
              <a:ext cx="216" cy="528"/>
            </a:xfrm>
            <a:custGeom>
              <a:avLst/>
              <a:gdLst/>
              <a:ahLst/>
              <a:cxnLst>
                <a:cxn ang="0">
                  <a:pos x="0" y="0"/>
                </a:cxn>
                <a:cxn ang="0">
                  <a:pos x="156" y="342"/>
                </a:cxn>
              </a:cxnLst>
              <a:rect l="0" t="0" r="r" b="b"/>
              <a:pathLst>
                <a:path w="156" h="342">
                  <a:moveTo>
                    <a:pt x="0" y="0"/>
                  </a:moveTo>
                  <a:lnTo>
                    <a:pt x="156" y="342"/>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112642" name="Object 2"/>
            <p:cNvGraphicFramePr>
              <a:graphicFrameLocks noChangeAspect="1"/>
            </p:cNvGraphicFramePr>
            <p:nvPr/>
          </p:nvGraphicFramePr>
          <p:xfrm>
            <a:off x="4368" y="1824"/>
            <a:ext cx="229" cy="267"/>
          </p:xfrm>
          <a:graphic>
            <a:graphicData uri="http://schemas.openxmlformats.org/presentationml/2006/ole">
              <p:oleObj spid="_x0000_s23634" name="Equation" r:id="rId11" imgW="190440" imgH="228600" progId="Equation.3">
                <p:embed/>
              </p:oleObj>
            </a:graphicData>
          </a:graphic>
        </p:graphicFrame>
      </p:grpSp>
      <p:grpSp>
        <p:nvGrpSpPr>
          <p:cNvPr id="34" name="Group 32"/>
          <p:cNvGrpSpPr>
            <a:grpSpLocks/>
          </p:cNvGrpSpPr>
          <p:nvPr/>
        </p:nvGrpSpPr>
        <p:grpSpPr bwMode="auto">
          <a:xfrm>
            <a:off x="4757766" y="3695720"/>
            <a:ext cx="3886200" cy="2590800"/>
            <a:chOff x="2928" y="672"/>
            <a:chExt cx="2448" cy="1632"/>
          </a:xfrm>
        </p:grpSpPr>
        <p:grpSp>
          <p:nvGrpSpPr>
            <p:cNvPr id="35" name="Group 31"/>
            <p:cNvGrpSpPr>
              <a:grpSpLocks/>
            </p:cNvGrpSpPr>
            <p:nvPr/>
          </p:nvGrpSpPr>
          <p:grpSpPr bwMode="auto">
            <a:xfrm>
              <a:off x="2928" y="672"/>
              <a:ext cx="2448" cy="1632"/>
              <a:chOff x="2928" y="672"/>
              <a:chExt cx="2448" cy="1632"/>
            </a:xfrm>
          </p:grpSpPr>
          <p:sp>
            <p:nvSpPr>
              <p:cNvPr id="37" name="Rectangle 3"/>
              <p:cNvSpPr>
                <a:spLocks noChangeArrowheads="1"/>
              </p:cNvSpPr>
              <p:nvPr/>
            </p:nvSpPr>
            <p:spPr bwMode="auto">
              <a:xfrm>
                <a:off x="2928" y="672"/>
                <a:ext cx="2448" cy="163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8" name="Rectangle 4"/>
              <p:cNvSpPr>
                <a:spLocks noChangeArrowheads="1"/>
              </p:cNvSpPr>
              <p:nvPr/>
            </p:nvSpPr>
            <p:spPr bwMode="auto">
              <a:xfrm>
                <a:off x="4128" y="86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39" name="Rectangle 5"/>
              <p:cNvSpPr>
                <a:spLocks noChangeArrowheads="1"/>
              </p:cNvSpPr>
              <p:nvPr/>
            </p:nvSpPr>
            <p:spPr bwMode="auto">
              <a:xfrm>
                <a:off x="4128" y="182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0" name="Line 7"/>
              <p:cNvSpPr>
                <a:spLocks noChangeShapeType="1"/>
              </p:cNvSpPr>
              <p:nvPr/>
            </p:nvSpPr>
            <p:spPr bwMode="auto">
              <a:xfrm flipV="1">
                <a:off x="3408" y="1248"/>
                <a:ext cx="0" cy="576"/>
              </a:xfrm>
              <a:prstGeom prst="line">
                <a:avLst/>
              </a:prstGeom>
              <a:noFill/>
              <a:ln w="19050">
                <a:solidFill>
                  <a:schemeClr val="tx1"/>
                </a:solidFill>
                <a:round/>
                <a:headEnd type="triangle" w="sm" len="lg"/>
                <a:tailEnd type="triangle" w="sm" len="lg"/>
              </a:ln>
              <a:effectLst/>
            </p:spPr>
            <p:txBody>
              <a:bodyPr wrap="none" anchor="ctr"/>
              <a:lstStyle/>
              <a:p>
                <a:endParaRPr lang="zh-CN" altLang="en-US"/>
              </a:p>
            </p:txBody>
          </p:sp>
          <p:graphicFrame>
            <p:nvGraphicFramePr>
              <p:cNvPr id="41" name="Object 8"/>
              <p:cNvGraphicFramePr>
                <a:graphicFrameLocks noChangeAspect="1"/>
              </p:cNvGraphicFramePr>
              <p:nvPr/>
            </p:nvGraphicFramePr>
            <p:xfrm>
              <a:off x="4176" y="864"/>
              <a:ext cx="266" cy="288"/>
            </p:xfrm>
            <a:graphic>
              <a:graphicData uri="http://schemas.openxmlformats.org/presentationml/2006/ole">
                <p:oleObj spid="_x0000_s23635" name="Equation" r:id="rId12" imgW="152268" imgH="164957" progId="Equation.3">
                  <p:embed/>
                </p:oleObj>
              </a:graphicData>
            </a:graphic>
          </p:graphicFrame>
          <p:graphicFrame>
            <p:nvGraphicFramePr>
              <p:cNvPr id="42" name="Object 9"/>
              <p:cNvGraphicFramePr>
                <a:graphicFrameLocks noChangeAspect="1"/>
              </p:cNvGraphicFramePr>
              <p:nvPr/>
            </p:nvGraphicFramePr>
            <p:xfrm>
              <a:off x="3862" y="1872"/>
              <a:ext cx="266" cy="288"/>
            </p:xfrm>
            <a:graphic>
              <a:graphicData uri="http://schemas.openxmlformats.org/presentationml/2006/ole">
                <p:oleObj spid="_x0000_s23636" name="Equation" r:id="rId13" imgW="152268" imgH="164957" progId="Equation.3">
                  <p:embed/>
                </p:oleObj>
              </a:graphicData>
            </a:graphic>
          </p:graphicFrame>
          <p:sp>
            <p:nvSpPr>
              <p:cNvPr id="43" name="Line 10"/>
              <p:cNvSpPr>
                <a:spLocks noChangeShapeType="1"/>
              </p:cNvSpPr>
              <p:nvPr/>
            </p:nvSpPr>
            <p:spPr bwMode="auto">
              <a:xfrm>
                <a:off x="3072" y="1248"/>
                <a:ext cx="220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44" name="Line 11"/>
              <p:cNvSpPr>
                <a:spLocks noChangeShapeType="1"/>
              </p:cNvSpPr>
              <p:nvPr/>
            </p:nvSpPr>
            <p:spPr bwMode="auto">
              <a:xfrm>
                <a:off x="3072" y="1824"/>
                <a:ext cx="220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pSp>
        <p:graphicFrame>
          <p:nvGraphicFramePr>
            <p:cNvPr id="36" name="Object 6"/>
            <p:cNvGraphicFramePr>
              <a:graphicFrameLocks noChangeAspect="1"/>
            </p:cNvGraphicFramePr>
            <p:nvPr/>
          </p:nvGraphicFramePr>
          <p:xfrm>
            <a:off x="3216" y="1495"/>
            <a:ext cx="183" cy="281"/>
          </p:xfrm>
          <a:graphic>
            <a:graphicData uri="http://schemas.openxmlformats.org/presentationml/2006/ole">
              <p:oleObj spid="_x0000_s23637" name="公式" r:id="rId14" imgW="165100" imgH="254000" progId="Equation.3">
                <p:embed/>
              </p:oleObj>
            </a:graphicData>
          </a:graphic>
        </p:graphicFrame>
      </p:grpSp>
      <p:graphicFrame>
        <p:nvGraphicFramePr>
          <p:cNvPr id="45" name="Object 12"/>
          <p:cNvGraphicFramePr>
            <a:graphicFrameLocks noChangeAspect="1"/>
          </p:cNvGraphicFramePr>
          <p:nvPr/>
        </p:nvGraphicFramePr>
        <p:xfrm>
          <a:off x="1071538" y="3714752"/>
          <a:ext cx="2227262" cy="468313"/>
        </p:xfrm>
        <a:graphic>
          <a:graphicData uri="http://schemas.openxmlformats.org/presentationml/2006/ole">
            <p:oleObj spid="_x0000_s23638" name="Equation" r:id="rId15" imgW="837836" imgH="177723" progId="Equation.3">
              <p:embed/>
            </p:oleObj>
          </a:graphicData>
        </a:graphic>
      </p:graphicFrame>
      <p:graphicFrame>
        <p:nvGraphicFramePr>
          <p:cNvPr id="46" name="Object 13"/>
          <p:cNvGraphicFramePr>
            <a:graphicFrameLocks noChangeAspect="1"/>
          </p:cNvGraphicFramePr>
          <p:nvPr/>
        </p:nvGraphicFramePr>
        <p:xfrm>
          <a:off x="1500166" y="4286256"/>
          <a:ext cx="2743200" cy="479425"/>
        </p:xfrm>
        <a:graphic>
          <a:graphicData uri="http://schemas.openxmlformats.org/presentationml/2006/ole">
            <p:oleObj spid="_x0000_s23639" name="Equation" r:id="rId16" imgW="1726451" imgH="304668" progId="">
              <p:embed/>
            </p:oleObj>
          </a:graphicData>
        </a:graphic>
      </p:graphicFrame>
      <p:grpSp>
        <p:nvGrpSpPr>
          <p:cNvPr id="47" name="Group 15"/>
          <p:cNvGrpSpPr>
            <a:grpSpLocks/>
          </p:cNvGrpSpPr>
          <p:nvPr/>
        </p:nvGrpSpPr>
        <p:grpSpPr bwMode="auto">
          <a:xfrm>
            <a:off x="5964266" y="4368820"/>
            <a:ext cx="698500" cy="1155700"/>
            <a:chOff x="3688" y="2872"/>
            <a:chExt cx="440" cy="728"/>
          </a:xfrm>
        </p:grpSpPr>
        <p:sp>
          <p:nvSpPr>
            <p:cNvPr id="48" name="Freeform 16"/>
            <p:cNvSpPr>
              <a:spLocks/>
            </p:cNvSpPr>
            <p:nvPr/>
          </p:nvSpPr>
          <p:spPr bwMode="auto">
            <a:xfrm>
              <a:off x="3966" y="3072"/>
              <a:ext cx="162" cy="528"/>
            </a:xfrm>
            <a:custGeom>
              <a:avLst/>
              <a:gdLst/>
              <a:ahLst/>
              <a:cxnLst>
                <a:cxn ang="0">
                  <a:pos x="162" y="528"/>
                </a:cxn>
                <a:cxn ang="0">
                  <a:pos x="0" y="0"/>
                </a:cxn>
              </a:cxnLst>
              <a:rect l="0" t="0" r="r" b="b"/>
              <a:pathLst>
                <a:path w="162" h="528">
                  <a:moveTo>
                    <a:pt x="162" y="528"/>
                  </a:moveTo>
                  <a:lnTo>
                    <a:pt x="0" y="0"/>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49" name="Object 17"/>
            <p:cNvGraphicFramePr>
              <a:graphicFrameLocks noChangeAspect="1"/>
            </p:cNvGraphicFramePr>
            <p:nvPr/>
          </p:nvGraphicFramePr>
          <p:xfrm>
            <a:off x="3688" y="2872"/>
            <a:ext cx="248" cy="248"/>
          </p:xfrm>
          <a:graphic>
            <a:graphicData uri="http://schemas.openxmlformats.org/presentationml/2006/ole">
              <p:oleObj spid="_x0000_s23640" name="Equation" r:id="rId17" imgW="5266800" imgH="5271840" progId="Equation.3">
                <p:embed/>
              </p:oleObj>
            </a:graphicData>
          </a:graphic>
        </p:graphicFrame>
      </p:grpSp>
      <p:grpSp>
        <p:nvGrpSpPr>
          <p:cNvPr id="50" name="Group 18"/>
          <p:cNvGrpSpPr>
            <a:grpSpLocks/>
          </p:cNvGrpSpPr>
          <p:nvPr/>
        </p:nvGrpSpPr>
        <p:grpSpPr bwMode="auto">
          <a:xfrm>
            <a:off x="6738966" y="4610120"/>
            <a:ext cx="685800" cy="1109663"/>
            <a:chOff x="4176" y="3024"/>
            <a:chExt cx="432" cy="699"/>
          </a:xfrm>
        </p:grpSpPr>
        <p:sp>
          <p:nvSpPr>
            <p:cNvPr id="51" name="Freeform 19"/>
            <p:cNvSpPr>
              <a:spLocks/>
            </p:cNvSpPr>
            <p:nvPr/>
          </p:nvSpPr>
          <p:spPr bwMode="auto">
            <a:xfrm>
              <a:off x="4176" y="3024"/>
              <a:ext cx="216" cy="456"/>
            </a:xfrm>
            <a:custGeom>
              <a:avLst/>
              <a:gdLst/>
              <a:ahLst/>
              <a:cxnLst>
                <a:cxn ang="0">
                  <a:pos x="0" y="0"/>
                </a:cxn>
                <a:cxn ang="0">
                  <a:pos x="216" y="456"/>
                </a:cxn>
              </a:cxnLst>
              <a:rect l="0" t="0" r="r" b="b"/>
              <a:pathLst>
                <a:path w="216" h="456">
                  <a:moveTo>
                    <a:pt x="0" y="0"/>
                  </a:moveTo>
                  <a:lnTo>
                    <a:pt x="216" y="456"/>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52" name="Object 20"/>
            <p:cNvGraphicFramePr>
              <a:graphicFrameLocks noChangeAspect="1"/>
            </p:cNvGraphicFramePr>
            <p:nvPr/>
          </p:nvGraphicFramePr>
          <p:xfrm>
            <a:off x="4379" y="3456"/>
            <a:ext cx="229" cy="267"/>
          </p:xfrm>
          <a:graphic>
            <a:graphicData uri="http://schemas.openxmlformats.org/presentationml/2006/ole">
              <p:oleObj spid="_x0000_s23641" name="Equation" r:id="rId18" imgW="4860720" imgH="5678280" progId="Equation.3">
                <p:embed/>
              </p:oleObj>
            </a:graphicData>
          </a:graphic>
        </p:graphicFrame>
      </p:grpSp>
      <p:grpSp>
        <p:nvGrpSpPr>
          <p:cNvPr id="53" name="Group 34"/>
          <p:cNvGrpSpPr>
            <a:grpSpLocks/>
          </p:cNvGrpSpPr>
          <p:nvPr/>
        </p:nvGrpSpPr>
        <p:grpSpPr bwMode="auto">
          <a:xfrm>
            <a:off x="4986366" y="4610120"/>
            <a:ext cx="1676400" cy="1371600"/>
            <a:chOff x="3072" y="1248"/>
            <a:chExt cx="1056" cy="864"/>
          </a:xfrm>
        </p:grpSpPr>
        <p:grpSp>
          <p:nvGrpSpPr>
            <p:cNvPr id="54" name="Group 33"/>
            <p:cNvGrpSpPr>
              <a:grpSpLocks/>
            </p:cNvGrpSpPr>
            <p:nvPr/>
          </p:nvGrpSpPr>
          <p:grpSpPr bwMode="auto">
            <a:xfrm>
              <a:off x="3072" y="1248"/>
              <a:ext cx="1056" cy="864"/>
              <a:chOff x="3072" y="1248"/>
              <a:chExt cx="1056" cy="864"/>
            </a:xfrm>
          </p:grpSpPr>
          <p:sp>
            <p:nvSpPr>
              <p:cNvPr id="56" name="Line 22"/>
              <p:cNvSpPr>
                <a:spLocks noChangeShapeType="1"/>
              </p:cNvSpPr>
              <p:nvPr/>
            </p:nvSpPr>
            <p:spPr bwMode="auto">
              <a:xfrm flipV="1">
                <a:off x="3072" y="1248"/>
                <a:ext cx="1056" cy="24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57" name="Line 23"/>
              <p:cNvSpPr>
                <a:spLocks noChangeShapeType="1"/>
              </p:cNvSpPr>
              <p:nvPr/>
            </p:nvSpPr>
            <p:spPr bwMode="auto">
              <a:xfrm flipV="1">
                <a:off x="3120" y="1824"/>
                <a:ext cx="1008" cy="288"/>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58" name="Arc 24"/>
              <p:cNvSpPr>
                <a:spLocks/>
              </p:cNvSpPr>
              <p:nvPr/>
            </p:nvSpPr>
            <p:spPr bwMode="auto">
              <a:xfrm rot="21113913" flipH="1">
                <a:off x="3648" y="1824"/>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pSp>
        <p:graphicFrame>
          <p:nvGraphicFramePr>
            <p:cNvPr id="55" name="Object 25"/>
            <p:cNvGraphicFramePr>
              <a:graphicFrameLocks noChangeAspect="1"/>
            </p:cNvGraphicFramePr>
            <p:nvPr/>
          </p:nvGraphicFramePr>
          <p:xfrm>
            <a:off x="3319" y="1824"/>
            <a:ext cx="185" cy="219"/>
          </p:xfrm>
          <a:graphic>
            <a:graphicData uri="http://schemas.openxmlformats.org/presentationml/2006/ole">
              <p:oleObj spid="_x0000_s23642" name="公式" r:id="rId19" imgW="253800" imgH="304920" progId="Equation.3">
                <p:embed/>
              </p:oleObj>
            </a:graphicData>
          </a:graphic>
        </p:graphicFrame>
      </p:grpSp>
      <p:grpSp>
        <p:nvGrpSpPr>
          <p:cNvPr id="59" name="Group 26"/>
          <p:cNvGrpSpPr>
            <a:grpSpLocks/>
          </p:cNvGrpSpPr>
          <p:nvPr/>
        </p:nvGrpSpPr>
        <p:grpSpPr bwMode="auto">
          <a:xfrm>
            <a:off x="6662766" y="3924320"/>
            <a:ext cx="1447800" cy="1600200"/>
            <a:chOff x="4128" y="2592"/>
            <a:chExt cx="912" cy="1008"/>
          </a:xfrm>
        </p:grpSpPr>
        <p:sp>
          <p:nvSpPr>
            <p:cNvPr id="60" name="Line 27"/>
            <p:cNvSpPr>
              <a:spLocks noChangeShapeType="1"/>
            </p:cNvSpPr>
            <p:nvPr/>
          </p:nvSpPr>
          <p:spPr bwMode="auto">
            <a:xfrm flipV="1">
              <a:off x="4128" y="2592"/>
              <a:ext cx="912" cy="432"/>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61" name="Line 28"/>
            <p:cNvSpPr>
              <a:spLocks noChangeShapeType="1"/>
            </p:cNvSpPr>
            <p:nvPr/>
          </p:nvSpPr>
          <p:spPr bwMode="auto">
            <a:xfrm flipV="1">
              <a:off x="4128" y="3168"/>
              <a:ext cx="912" cy="432"/>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62" name="Arc 29"/>
            <p:cNvSpPr>
              <a:spLocks/>
            </p:cNvSpPr>
            <p:nvPr/>
          </p:nvSpPr>
          <p:spPr bwMode="auto">
            <a:xfrm>
              <a:off x="4560" y="2832"/>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aphicFrame>
          <p:nvGraphicFramePr>
            <p:cNvPr id="63" name="Object 30"/>
            <p:cNvGraphicFramePr>
              <a:graphicFrameLocks noChangeAspect="1"/>
            </p:cNvGraphicFramePr>
            <p:nvPr/>
          </p:nvGraphicFramePr>
          <p:xfrm>
            <a:off x="4704" y="2757"/>
            <a:ext cx="197" cy="267"/>
          </p:xfrm>
          <a:graphic>
            <a:graphicData uri="http://schemas.openxmlformats.org/presentationml/2006/ole">
              <p:oleObj spid="_x0000_s23643" name="公式" r:id="rId20" imgW="228600" imgH="304920" progId="Equation.3">
                <p:embed/>
              </p:oleObj>
            </a:graphicData>
          </a:graphic>
        </p:graphicFrame>
      </p:grpSp>
      <p:sp>
        <p:nvSpPr>
          <p:cNvPr id="64" name="Line 35"/>
          <p:cNvSpPr>
            <a:spLocks noChangeShapeType="1"/>
          </p:cNvSpPr>
          <p:nvPr/>
        </p:nvSpPr>
        <p:spPr bwMode="auto">
          <a:xfrm>
            <a:off x="6700866" y="4610120"/>
            <a:ext cx="0" cy="914400"/>
          </a:xfrm>
          <a:prstGeom prst="line">
            <a:avLst/>
          </a:prstGeom>
          <a:noFill/>
          <a:ln w="3175">
            <a:solidFill>
              <a:schemeClr val="tx1"/>
            </a:solidFill>
            <a:prstDash val="lgDashDot"/>
            <a:round/>
            <a:headEnd/>
            <a:tailEnd/>
          </a:ln>
          <a:effectLst/>
        </p:spPr>
        <p:txBody>
          <a:bodyPr/>
          <a:lstStyle/>
          <a:p>
            <a:endParaRPr lang="zh-CN" altLang="en-US"/>
          </a:p>
        </p:txBody>
      </p:sp>
      <p:sp>
        <p:nvSpPr>
          <p:cNvPr id="65" name="Rectangle 14"/>
          <p:cNvSpPr>
            <a:spLocks noChangeArrowheads="1"/>
          </p:cNvSpPr>
          <p:nvPr/>
        </p:nvSpPr>
        <p:spPr bwMode="auto">
          <a:xfrm>
            <a:off x="428596" y="5214950"/>
            <a:ext cx="4724400" cy="579438"/>
          </a:xfrm>
          <a:prstGeom prst="rect">
            <a:avLst/>
          </a:prstGeom>
          <a:noFill/>
          <a:ln w="9525">
            <a:noFill/>
            <a:miter lim="800000"/>
            <a:headEnd/>
            <a:tailEnd/>
          </a:ln>
          <a:effectLst/>
        </p:spPr>
        <p:txBody>
          <a:bodyPr>
            <a:spAutoFit/>
          </a:bodyPr>
          <a:lstStyle/>
          <a:p>
            <a:r>
              <a:rPr lang="zh-CN" altLang="en-US" sz="3200" b="1" dirty="0">
                <a:solidFill>
                  <a:srgbClr val="000000"/>
                </a:solidFill>
                <a:latin typeface="宋体" pitchFamily="2" charset="-122"/>
                <a:ea typeface="宋体" pitchFamily="2" charset="-122"/>
              </a:rPr>
              <a:t>（条纹整体</a:t>
            </a:r>
            <a:r>
              <a:rPr lang="zh-CN" altLang="en-US" sz="3200" b="1" dirty="0">
                <a:solidFill>
                  <a:srgbClr val="CC0000"/>
                </a:solidFill>
                <a:latin typeface="宋体" pitchFamily="2" charset="-122"/>
                <a:ea typeface="宋体" pitchFamily="2" charset="-122"/>
              </a:rPr>
              <a:t>向上</a:t>
            </a:r>
            <a:r>
              <a:rPr lang="zh-CN" altLang="en-US" sz="3200" b="1" dirty="0">
                <a:solidFill>
                  <a:srgbClr val="000000"/>
                </a:solidFill>
                <a:latin typeface="宋体" pitchFamily="2" charset="-122"/>
                <a:ea typeface="宋体" pitchFamily="2" charset="-122"/>
              </a:rPr>
              <a:t>移动）</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12641"/>
                                        </p:tgtEl>
                                        <p:attrNameLst>
                                          <p:attrName>style.visibility</p:attrName>
                                        </p:attrNameLst>
                                      </p:cBhvr>
                                      <p:to>
                                        <p:strVal val="visible"/>
                                      </p:to>
                                    </p:set>
                                    <p:animEffect transition="in" filter="blinds(vertical)">
                                      <p:cBhvr>
                                        <p:cTn id="27" dur="500"/>
                                        <p:tgtEl>
                                          <p:spTgt spid="1126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12640"/>
                                        </p:tgtEl>
                                        <p:attrNameLst>
                                          <p:attrName>style.visibility</p:attrName>
                                        </p:attrNameLst>
                                      </p:cBhvr>
                                      <p:to>
                                        <p:strVal val="visible"/>
                                      </p:to>
                                    </p:set>
                                    <p:animEffect transition="in" filter="blinds(vertical)">
                                      <p:cBhvr>
                                        <p:cTn id="32" dur="500"/>
                                        <p:tgtEl>
                                          <p:spTgt spid="112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46105"/>
                                        </p:tgtEl>
                                        <p:attrNameLst>
                                          <p:attrName>style.visibility</p:attrName>
                                        </p:attrNameLst>
                                      </p:cBhvr>
                                      <p:to>
                                        <p:strVal val="visible"/>
                                      </p:to>
                                    </p:set>
                                    <p:animEffect transition="in" filter="blinds(vertical)">
                                      <p:cBhvr>
                                        <p:cTn id="37" dur="500"/>
                                        <p:tgtEl>
                                          <p:spTgt spid="4610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arn(outVertic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strips(upRight)">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9"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strips(upLeft)">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strips(downRight)">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blinds(horizontal)">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blinds(horizontal)">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5" grpId="0" autoUpdateAnimBg="0"/>
      <p:bldP spid="6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0" name="Text Box 14"/>
          <p:cNvSpPr txBox="1">
            <a:spLocks noChangeArrowheads="1"/>
          </p:cNvSpPr>
          <p:nvPr/>
        </p:nvSpPr>
        <p:spPr bwMode="auto">
          <a:xfrm>
            <a:off x="762000" y="785794"/>
            <a:ext cx="7881966" cy="2234458"/>
          </a:xfrm>
          <a:prstGeom prst="rect">
            <a:avLst/>
          </a:prstGeom>
          <a:noFill/>
          <a:ln w="9525">
            <a:noFill/>
            <a:miter lim="800000"/>
            <a:headEnd/>
            <a:tailEnd type="none" w="sm" len="lg"/>
          </a:ln>
          <a:effectLst/>
        </p:spPr>
        <p:txBody>
          <a:bodyPr wrap="square">
            <a:spAutoFit/>
          </a:bodyPr>
          <a:lstStyle/>
          <a:p>
            <a:pPr>
              <a:lnSpc>
                <a:spcPct val="120000"/>
              </a:lnSpc>
              <a:spcBef>
                <a:spcPct val="50000"/>
              </a:spcBef>
            </a:pPr>
            <a:r>
              <a:rPr lang="zh-CN" altLang="en-US" sz="2800" b="1" dirty="0" smtClean="0">
                <a:solidFill>
                  <a:srgbClr val="CC0000"/>
                </a:solidFill>
                <a:latin typeface="宋体" pitchFamily="2" charset="-122"/>
                <a:ea typeface="宋体" pitchFamily="2" charset="-122"/>
              </a:rPr>
              <a:t>例</a:t>
            </a:r>
            <a:r>
              <a:rPr lang="en-US" altLang="zh-CN" sz="2800" b="1" dirty="0">
                <a:solidFill>
                  <a:srgbClr val="CC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如图，一雷达位于路边 </a:t>
            </a:r>
            <a:r>
              <a:rPr lang="en-US" altLang="zh-CN" sz="2800" dirty="0">
                <a:latin typeface="宋体" pitchFamily="2" charset="-122"/>
                <a:ea typeface="宋体" pitchFamily="2" charset="-122"/>
              </a:rPr>
              <a:t>15 m </a:t>
            </a:r>
            <a:r>
              <a:rPr lang="zh-CN" altLang="en-US" sz="2800" b="1" dirty="0">
                <a:latin typeface="宋体" pitchFamily="2" charset="-122"/>
                <a:ea typeface="宋体" pitchFamily="2" charset="-122"/>
              </a:rPr>
              <a:t>处，它的射束与公路成    </a:t>
            </a:r>
            <a:r>
              <a:rPr lang="zh-CN" altLang="en-US" sz="2800" b="1" dirty="0" smtClean="0">
                <a:latin typeface="宋体" pitchFamily="2" charset="-122"/>
                <a:ea typeface="宋体" pitchFamily="2" charset="-122"/>
              </a:rPr>
              <a:t>角</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假如发射天线的输出口</a:t>
            </a:r>
            <a:r>
              <a:rPr lang="zh-CN" altLang="en-US" sz="2800" b="1" dirty="0" smtClean="0">
                <a:latin typeface="宋体" pitchFamily="2" charset="-122"/>
                <a:ea typeface="宋体" pitchFamily="2" charset="-122"/>
              </a:rPr>
              <a:t>宽           ，</a:t>
            </a:r>
            <a:r>
              <a:rPr lang="zh-CN" altLang="en-US" sz="2800" b="1" dirty="0">
                <a:latin typeface="宋体" pitchFamily="2" charset="-122"/>
                <a:ea typeface="宋体" pitchFamily="2" charset="-122"/>
              </a:rPr>
              <a:t>发射的微波波长是</a:t>
            </a:r>
            <a:r>
              <a:rPr lang="en-US" altLang="zh-CN" sz="2800" dirty="0" smtClean="0">
                <a:latin typeface="宋体" pitchFamily="2" charset="-122"/>
                <a:ea typeface="宋体" pitchFamily="2" charset="-122"/>
              </a:rPr>
              <a:t>18mm </a:t>
            </a:r>
            <a:r>
              <a:rPr lang="zh-CN" altLang="en-US" sz="2800" b="1" dirty="0">
                <a:latin typeface="宋体" pitchFamily="2" charset="-122"/>
                <a:ea typeface="宋体" pitchFamily="2" charset="-122"/>
              </a:rPr>
              <a:t>，则在它监视范围内的公路长度大约</a:t>
            </a:r>
            <a:r>
              <a:rPr lang="zh-CN" altLang="en-US" sz="3200" b="1" dirty="0">
                <a:latin typeface="宋体" pitchFamily="2" charset="-122"/>
                <a:ea typeface="宋体" pitchFamily="2" charset="-122"/>
              </a:rPr>
              <a:t>是多少？</a:t>
            </a:r>
          </a:p>
        </p:txBody>
      </p:sp>
      <p:graphicFrame>
        <p:nvGraphicFramePr>
          <p:cNvPr id="50192" name="Object 16"/>
          <p:cNvGraphicFramePr>
            <a:graphicFrameLocks noChangeAspect="1"/>
          </p:cNvGraphicFramePr>
          <p:nvPr/>
        </p:nvGraphicFramePr>
        <p:xfrm>
          <a:off x="1357290" y="1857364"/>
          <a:ext cx="1588053" cy="428628"/>
        </p:xfrm>
        <a:graphic>
          <a:graphicData uri="http://schemas.openxmlformats.org/presentationml/2006/ole">
            <p:oleObj spid="_x0000_s26646" name="Equation" r:id="rId3" imgW="698197" imgH="177723" progId="Equation.3">
              <p:embed/>
            </p:oleObj>
          </a:graphicData>
        </a:graphic>
      </p:graphicFrame>
      <p:graphicFrame>
        <p:nvGraphicFramePr>
          <p:cNvPr id="50191" name="Object 15"/>
          <p:cNvGraphicFramePr>
            <a:graphicFrameLocks noChangeAspect="1"/>
          </p:cNvGraphicFramePr>
          <p:nvPr/>
        </p:nvGraphicFramePr>
        <p:xfrm>
          <a:off x="2357422" y="1285860"/>
          <a:ext cx="644525" cy="609600"/>
        </p:xfrm>
        <a:graphic>
          <a:graphicData uri="http://schemas.openxmlformats.org/presentationml/2006/ole">
            <p:oleObj spid="_x0000_s26647" name="Equation" r:id="rId4" imgW="228501" imgH="203112" progId="Equation.3">
              <p:embed/>
            </p:oleObj>
          </a:graphicData>
        </a:graphic>
      </p:graphicFrame>
      <p:grpSp>
        <p:nvGrpSpPr>
          <p:cNvPr id="2" name="Group 47"/>
          <p:cNvGrpSpPr>
            <a:grpSpLocks/>
          </p:cNvGrpSpPr>
          <p:nvPr/>
        </p:nvGrpSpPr>
        <p:grpSpPr bwMode="auto">
          <a:xfrm>
            <a:off x="787400" y="3048000"/>
            <a:ext cx="7924800" cy="2743200"/>
            <a:chOff x="496" y="1920"/>
            <a:chExt cx="4992" cy="1728"/>
          </a:xfrm>
        </p:grpSpPr>
        <p:sp>
          <p:nvSpPr>
            <p:cNvPr id="50179" name="Rectangle 3"/>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0181" name="Rectangle 5" descr="新闻纸"/>
            <p:cNvSpPr>
              <a:spLocks noChangeArrowheads="1"/>
            </p:cNvSpPr>
            <p:nvPr/>
          </p:nvSpPr>
          <p:spPr bwMode="auto">
            <a:xfrm>
              <a:off x="661" y="2112"/>
              <a:ext cx="4726" cy="336"/>
            </a:xfrm>
            <a:prstGeom prst="rect">
              <a:avLst/>
            </a:prstGeom>
            <a:blipFill dpi="0" rotWithShape="0">
              <a:blip r:embed="rId5" cstate="print"/>
              <a:srcRect/>
              <a:tile tx="0" ty="0" sx="100000" sy="100000" flip="none" algn="tl"/>
            </a:blipFill>
            <a:ln w="9525">
              <a:noFill/>
              <a:miter lim="800000"/>
              <a:headEnd/>
              <a:tailEnd type="none" w="sm" len="lg"/>
            </a:ln>
            <a:effectLst/>
          </p:spPr>
          <p:txBody>
            <a:bodyPr wrap="none" anchor="ctr"/>
            <a:lstStyle/>
            <a:p>
              <a:endParaRPr lang="zh-CN" altLang="en-US"/>
            </a:p>
          </p:txBody>
        </p:sp>
        <p:sp>
          <p:nvSpPr>
            <p:cNvPr id="50182" name="Line 6"/>
            <p:cNvSpPr>
              <a:spLocks noChangeShapeType="1"/>
            </p:cNvSpPr>
            <p:nvPr/>
          </p:nvSpPr>
          <p:spPr bwMode="auto">
            <a:xfrm>
              <a:off x="661" y="2112"/>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0183" name="Line 7"/>
            <p:cNvSpPr>
              <a:spLocks noChangeShapeType="1"/>
            </p:cNvSpPr>
            <p:nvPr/>
          </p:nvSpPr>
          <p:spPr bwMode="auto">
            <a:xfrm>
              <a:off x="661" y="2448"/>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0206" name="Freeform 30"/>
            <p:cNvSpPr>
              <a:spLocks/>
            </p:cNvSpPr>
            <p:nvPr/>
          </p:nvSpPr>
          <p:spPr bwMode="auto">
            <a:xfrm>
              <a:off x="3642" y="2448"/>
              <a:ext cx="52" cy="144"/>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0203" name="Object 27"/>
            <p:cNvGraphicFramePr>
              <a:graphicFrameLocks noChangeAspect="1"/>
            </p:cNvGraphicFramePr>
            <p:nvPr/>
          </p:nvGraphicFramePr>
          <p:xfrm>
            <a:off x="751" y="2688"/>
            <a:ext cx="897" cy="297"/>
          </p:xfrm>
          <a:graphic>
            <a:graphicData uri="http://schemas.openxmlformats.org/presentationml/2006/ole">
              <p:oleObj spid="_x0000_s26648" name="Equation" r:id="rId6" imgW="583693" imgH="177646" progId="Equation.3">
                <p:embed/>
              </p:oleObj>
            </a:graphicData>
          </a:graphic>
        </p:graphicFrame>
        <p:sp>
          <p:nvSpPr>
            <p:cNvPr id="50200" name="Line 24"/>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0201" name="Line 25"/>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0202" name="Line 26"/>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0204" name="Line 28"/>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0185" name="AutoShape 9"/>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p:spPr>
          <p:txBody>
            <a:bodyPr wrap="none" anchor="ctr"/>
            <a:lstStyle/>
            <a:p>
              <a:endParaRPr lang="zh-CN" altLang="en-US"/>
            </a:p>
          </p:txBody>
        </p:sp>
        <p:sp>
          <p:nvSpPr>
            <p:cNvPr id="50186" name="AutoShape 10"/>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p:spPr>
          <p:txBody>
            <a:bodyPr wrap="none" anchor="ctr"/>
            <a:lstStyle/>
            <a:p>
              <a:endParaRPr lang="zh-CN" altLang="en-US"/>
            </a:p>
          </p:txBody>
        </p:sp>
        <p:sp>
          <p:nvSpPr>
            <p:cNvPr id="50187" name="Freeform 11"/>
            <p:cNvSpPr>
              <a:spLocks/>
            </p:cNvSpPr>
            <p:nvPr/>
          </p:nvSpPr>
          <p:spPr bwMode="auto">
            <a:xfrm>
              <a:off x="1408" y="3298"/>
              <a:ext cx="103" cy="152"/>
            </a:xfrm>
            <a:custGeom>
              <a:avLst/>
              <a:gdLst/>
              <a:ahLst/>
              <a:cxnLst>
                <a:cxn ang="0">
                  <a:pos x="0" y="0"/>
                </a:cxn>
                <a:cxn ang="0">
                  <a:pos x="112" y="152"/>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p:spPr>
          <p:txBody>
            <a:bodyPr wrap="none"/>
            <a:lstStyle/>
            <a:p>
              <a:endParaRPr lang="zh-CN" altLang="en-US"/>
            </a:p>
          </p:txBody>
        </p:sp>
        <p:sp>
          <p:nvSpPr>
            <p:cNvPr id="50188" name="Rectangle 12" descr="深色横线"/>
            <p:cNvSpPr>
              <a:spLocks noChangeArrowheads="1"/>
            </p:cNvSpPr>
            <p:nvPr/>
          </p:nvSpPr>
          <p:spPr bwMode="auto">
            <a:xfrm rot="-2254633">
              <a:off x="1423" y="3306"/>
              <a:ext cx="44" cy="192"/>
            </a:xfrm>
            <a:prstGeom prst="rect">
              <a:avLst/>
            </a:prstGeom>
            <a:pattFill prst="dkHorz">
              <a:fgClr>
                <a:schemeClr val="tx1"/>
              </a:fgClr>
              <a:bgClr>
                <a:schemeClr val="bg1"/>
              </a:bgClr>
            </a:pattFill>
            <a:ln w="9525">
              <a:noFill/>
              <a:miter lim="800000"/>
              <a:headEnd/>
              <a:tailEnd type="none" w="sm" len="lg"/>
            </a:ln>
            <a:effectLst/>
          </p:spPr>
          <p:txBody>
            <a:bodyPr wrap="none" anchor="ctr"/>
            <a:lstStyle/>
            <a:p>
              <a:endParaRPr lang="zh-CN" altLang="en-US"/>
            </a:p>
          </p:txBody>
        </p:sp>
        <p:grpSp>
          <p:nvGrpSpPr>
            <p:cNvPr id="3" name="Group 18"/>
            <p:cNvGrpSpPr>
              <a:grpSpLocks/>
            </p:cNvGrpSpPr>
            <p:nvPr/>
          </p:nvGrpSpPr>
          <p:grpSpPr bwMode="auto">
            <a:xfrm rot="400739">
              <a:off x="1577" y="3024"/>
              <a:ext cx="471" cy="372"/>
              <a:chOff x="1744" y="3372"/>
              <a:chExt cx="512" cy="372"/>
            </a:xfrm>
          </p:grpSpPr>
          <p:sp>
            <p:nvSpPr>
              <p:cNvPr id="50195" name="Freeform 19"/>
              <p:cNvSpPr>
                <a:spLocks/>
              </p:cNvSpPr>
              <p:nvPr/>
            </p:nvSpPr>
            <p:spPr bwMode="auto">
              <a:xfrm>
                <a:off x="1744" y="3380"/>
                <a:ext cx="512" cy="364"/>
              </a:xfrm>
              <a:custGeom>
                <a:avLst/>
                <a:gdLst/>
                <a:ahLst/>
                <a:cxnLst>
                  <a:cxn ang="0">
                    <a:pos x="0" y="200"/>
                  </a:cxn>
                  <a:cxn ang="0">
                    <a:pos x="428" y="0"/>
                  </a:cxn>
                  <a:cxn ang="0">
                    <a:pos x="512" y="172"/>
                  </a:cxn>
                  <a:cxn ang="0">
                    <a:pos x="80" y="364"/>
                  </a:cxn>
                  <a:cxn ang="0">
                    <a:pos x="0" y="200"/>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0196" name="Freeform 20"/>
              <p:cNvSpPr>
                <a:spLocks/>
              </p:cNvSpPr>
              <p:nvPr/>
            </p:nvSpPr>
            <p:spPr bwMode="auto">
              <a:xfrm>
                <a:off x="1756" y="3372"/>
                <a:ext cx="407" cy="198"/>
              </a:xfrm>
              <a:custGeom>
                <a:avLst/>
                <a:gdLst/>
                <a:ahLst/>
                <a:cxnLst>
                  <a:cxn ang="0">
                    <a:pos x="0" y="198"/>
                  </a:cxn>
                  <a:cxn ang="0">
                    <a:pos x="407" y="0"/>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sp>
            <p:nvSpPr>
              <p:cNvPr id="50197" name="Freeform 21"/>
              <p:cNvSpPr>
                <a:spLocks/>
              </p:cNvSpPr>
              <p:nvPr/>
            </p:nvSpPr>
            <p:spPr bwMode="auto">
              <a:xfrm>
                <a:off x="1824" y="3552"/>
                <a:ext cx="414" cy="192"/>
              </a:xfrm>
              <a:custGeom>
                <a:avLst/>
                <a:gdLst/>
                <a:ahLst/>
                <a:cxnLst>
                  <a:cxn ang="0">
                    <a:pos x="0" y="192"/>
                  </a:cxn>
                  <a:cxn ang="0">
                    <a:pos x="414" y="0"/>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grpSp>
        <p:sp>
          <p:nvSpPr>
            <p:cNvPr id="50198" name="Freeform 22"/>
            <p:cNvSpPr>
              <a:spLocks/>
            </p:cNvSpPr>
            <p:nvPr/>
          </p:nvSpPr>
          <p:spPr bwMode="auto">
            <a:xfrm>
              <a:off x="1636" y="2448"/>
              <a:ext cx="2444" cy="808"/>
            </a:xfrm>
            <a:custGeom>
              <a:avLst/>
              <a:gdLst/>
              <a:ahLst/>
              <a:cxnLst>
                <a:cxn ang="0">
                  <a:pos x="0" y="808"/>
                </a:cxn>
                <a:cxn ang="0">
                  <a:pos x="2656" y="0"/>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graphicFrame>
          <p:nvGraphicFramePr>
            <p:cNvPr id="50207" name="Object 31"/>
            <p:cNvGraphicFramePr>
              <a:graphicFrameLocks noChangeAspect="1"/>
            </p:cNvGraphicFramePr>
            <p:nvPr/>
          </p:nvGraphicFramePr>
          <p:xfrm>
            <a:off x="3241" y="2358"/>
            <a:ext cx="397" cy="383"/>
          </p:xfrm>
          <a:graphic>
            <a:graphicData uri="http://schemas.openxmlformats.org/presentationml/2006/ole">
              <p:oleObj spid="_x0000_s26649" name="Equation" r:id="rId7" imgW="228501" imgH="203112" progId="Equation.3">
                <p:embed/>
              </p:oleObj>
            </a:graphicData>
          </a:graphic>
        </p:graphicFrame>
        <p:sp>
          <p:nvSpPr>
            <p:cNvPr id="50209" name="Freeform 33"/>
            <p:cNvSpPr>
              <a:spLocks/>
            </p:cNvSpPr>
            <p:nvPr/>
          </p:nvSpPr>
          <p:spPr bwMode="auto">
            <a:xfrm>
              <a:off x="1501" y="2928"/>
              <a:ext cx="95" cy="266"/>
            </a:xfrm>
            <a:custGeom>
              <a:avLst/>
              <a:gdLst/>
              <a:ahLst/>
              <a:cxnLst>
                <a:cxn ang="0">
                  <a:pos x="102" y="282"/>
                </a:cxn>
                <a:cxn ang="0">
                  <a:pos x="0" y="0"/>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sp>
          <p:nvSpPr>
            <p:cNvPr id="50210" name="Freeform 34"/>
            <p:cNvSpPr>
              <a:spLocks/>
            </p:cNvSpPr>
            <p:nvPr/>
          </p:nvSpPr>
          <p:spPr bwMode="auto">
            <a:xfrm>
              <a:off x="1658" y="3358"/>
              <a:ext cx="79" cy="210"/>
            </a:xfrm>
            <a:custGeom>
              <a:avLst/>
              <a:gdLst/>
              <a:ahLst/>
              <a:cxnLst>
                <a:cxn ang="0">
                  <a:pos x="0" y="0"/>
                </a:cxn>
                <a:cxn ang="0">
                  <a:pos x="108" y="294"/>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graphicFrame>
          <p:nvGraphicFramePr>
            <p:cNvPr id="50211" name="Object 35"/>
            <p:cNvGraphicFramePr>
              <a:graphicFrameLocks noChangeAspect="1"/>
            </p:cNvGraphicFramePr>
            <p:nvPr/>
          </p:nvGraphicFramePr>
          <p:xfrm>
            <a:off x="1750" y="3296"/>
            <a:ext cx="1188" cy="304"/>
          </p:xfrm>
          <a:graphic>
            <a:graphicData uri="http://schemas.openxmlformats.org/presentationml/2006/ole">
              <p:oleObj spid="_x0000_s26650" name="Equation" r:id="rId8" imgW="22324320" imgH="5678280" progId="Equation.3">
                <p:embed/>
              </p:oleObj>
            </a:graphicData>
          </a:graphic>
        </p:graphicFrame>
      </p:grpSp>
    </p:spTree>
  </p:cSld>
  <p:clrMapOvr>
    <a:masterClrMapping/>
  </p:clrMapOvr>
  <p:transition spd="med">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32"/>
          <p:cNvSpPr txBox="1">
            <a:spLocks noChangeArrowheads="1"/>
          </p:cNvSpPr>
          <p:nvPr/>
        </p:nvSpPr>
        <p:spPr bwMode="auto">
          <a:xfrm>
            <a:off x="533400" y="1066800"/>
            <a:ext cx="8153400" cy="1131656"/>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dirty="0">
                <a:solidFill>
                  <a:srgbClr val="CC0000"/>
                </a:solidFill>
              </a:rPr>
              <a:t>        </a:t>
            </a:r>
            <a:r>
              <a:rPr lang="zh-CN" altLang="en-US" sz="2800" b="1" dirty="0">
                <a:solidFill>
                  <a:srgbClr val="CC0000"/>
                </a:solidFill>
                <a:latin typeface="宋体" pitchFamily="2" charset="-122"/>
                <a:ea typeface="宋体" pitchFamily="2" charset="-122"/>
              </a:rPr>
              <a:t>解   </a:t>
            </a:r>
            <a:r>
              <a:rPr lang="zh-CN" altLang="en-US" sz="2800" b="1" dirty="0">
                <a:latin typeface="宋体" pitchFamily="2" charset="-122"/>
                <a:ea typeface="宋体" pitchFamily="2" charset="-122"/>
              </a:rPr>
              <a:t>将雷达天线输出口看成是发出衍射波的单缝，衍射波能量主要集中在中央明纹范围内</a:t>
            </a:r>
            <a:r>
              <a:rPr lang="en-US" altLang="zh-CN" sz="2800" b="1" dirty="0">
                <a:latin typeface="宋体" pitchFamily="2" charset="-122"/>
                <a:ea typeface="宋体" pitchFamily="2" charset="-122"/>
              </a:rPr>
              <a:t>.</a:t>
            </a:r>
          </a:p>
        </p:txBody>
      </p:sp>
      <p:grpSp>
        <p:nvGrpSpPr>
          <p:cNvPr id="2" name="Group 35"/>
          <p:cNvGrpSpPr>
            <a:grpSpLocks/>
          </p:cNvGrpSpPr>
          <p:nvPr/>
        </p:nvGrpSpPr>
        <p:grpSpPr bwMode="auto">
          <a:xfrm>
            <a:off x="787400" y="3048000"/>
            <a:ext cx="7924800" cy="2743200"/>
            <a:chOff x="496" y="1920"/>
            <a:chExt cx="4992" cy="1728"/>
          </a:xfrm>
        </p:grpSpPr>
        <p:sp>
          <p:nvSpPr>
            <p:cNvPr id="51236" name="Rectangle 36"/>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1237" name="Rectangle 37" descr="新闻纸"/>
            <p:cNvSpPr>
              <a:spLocks noChangeArrowheads="1"/>
            </p:cNvSpPr>
            <p:nvPr/>
          </p:nvSpPr>
          <p:spPr bwMode="auto">
            <a:xfrm>
              <a:off x="661" y="2112"/>
              <a:ext cx="4726" cy="336"/>
            </a:xfrm>
            <a:prstGeom prst="rect">
              <a:avLst/>
            </a:prstGeom>
            <a:blipFill dpi="0" rotWithShape="0">
              <a:blip r:embed="rId3" cstate="print"/>
              <a:srcRect/>
              <a:tile tx="0" ty="0" sx="100000" sy="100000" flip="none" algn="tl"/>
            </a:blipFill>
            <a:ln w="9525">
              <a:noFill/>
              <a:miter lim="800000"/>
              <a:headEnd/>
              <a:tailEnd type="none" w="sm" len="lg"/>
            </a:ln>
            <a:effectLst/>
          </p:spPr>
          <p:txBody>
            <a:bodyPr wrap="none" anchor="ctr"/>
            <a:lstStyle/>
            <a:p>
              <a:endParaRPr lang="zh-CN" altLang="en-US"/>
            </a:p>
          </p:txBody>
        </p:sp>
        <p:sp>
          <p:nvSpPr>
            <p:cNvPr id="51238" name="Line 38"/>
            <p:cNvSpPr>
              <a:spLocks noChangeShapeType="1"/>
            </p:cNvSpPr>
            <p:nvPr/>
          </p:nvSpPr>
          <p:spPr bwMode="auto">
            <a:xfrm>
              <a:off x="661" y="2112"/>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1239" name="Line 39"/>
            <p:cNvSpPr>
              <a:spLocks noChangeShapeType="1"/>
            </p:cNvSpPr>
            <p:nvPr/>
          </p:nvSpPr>
          <p:spPr bwMode="auto">
            <a:xfrm>
              <a:off x="661" y="2448"/>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1240" name="Freeform 40"/>
            <p:cNvSpPr>
              <a:spLocks/>
            </p:cNvSpPr>
            <p:nvPr/>
          </p:nvSpPr>
          <p:spPr bwMode="auto">
            <a:xfrm>
              <a:off x="3642" y="2448"/>
              <a:ext cx="52" cy="144"/>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1241" name="Object 41"/>
            <p:cNvGraphicFramePr>
              <a:graphicFrameLocks noChangeAspect="1"/>
            </p:cNvGraphicFramePr>
            <p:nvPr/>
          </p:nvGraphicFramePr>
          <p:xfrm>
            <a:off x="751" y="2688"/>
            <a:ext cx="897" cy="297"/>
          </p:xfrm>
          <a:graphic>
            <a:graphicData uri="http://schemas.openxmlformats.org/presentationml/2006/ole">
              <p:oleObj spid="_x0000_s27662" name="Equation" r:id="rId4" imgW="583693" imgH="177646" progId="Equation.3">
                <p:embed/>
              </p:oleObj>
            </a:graphicData>
          </a:graphic>
        </p:graphicFrame>
        <p:sp>
          <p:nvSpPr>
            <p:cNvPr id="51242" name="Line 42"/>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1243" name="Line 43"/>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1244" name="Line 44"/>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1245" name="Line 45"/>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1246" name="AutoShape 46"/>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p:spPr>
          <p:txBody>
            <a:bodyPr wrap="none" anchor="ctr"/>
            <a:lstStyle/>
            <a:p>
              <a:endParaRPr lang="zh-CN" altLang="en-US"/>
            </a:p>
          </p:txBody>
        </p:sp>
        <p:sp>
          <p:nvSpPr>
            <p:cNvPr id="51247" name="AutoShape 47"/>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p:spPr>
          <p:txBody>
            <a:bodyPr wrap="none" anchor="ctr"/>
            <a:lstStyle/>
            <a:p>
              <a:endParaRPr lang="zh-CN" altLang="en-US"/>
            </a:p>
          </p:txBody>
        </p:sp>
        <p:sp>
          <p:nvSpPr>
            <p:cNvPr id="51248" name="Freeform 48"/>
            <p:cNvSpPr>
              <a:spLocks/>
            </p:cNvSpPr>
            <p:nvPr/>
          </p:nvSpPr>
          <p:spPr bwMode="auto">
            <a:xfrm>
              <a:off x="1408" y="3298"/>
              <a:ext cx="103" cy="152"/>
            </a:xfrm>
            <a:custGeom>
              <a:avLst/>
              <a:gdLst/>
              <a:ahLst/>
              <a:cxnLst>
                <a:cxn ang="0">
                  <a:pos x="0" y="0"/>
                </a:cxn>
                <a:cxn ang="0">
                  <a:pos x="112" y="152"/>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p:spPr>
          <p:txBody>
            <a:bodyPr wrap="none"/>
            <a:lstStyle/>
            <a:p>
              <a:endParaRPr lang="zh-CN" altLang="en-US"/>
            </a:p>
          </p:txBody>
        </p:sp>
        <p:sp>
          <p:nvSpPr>
            <p:cNvPr id="51249" name="Rectangle 49" descr="深色横线"/>
            <p:cNvSpPr>
              <a:spLocks noChangeArrowheads="1"/>
            </p:cNvSpPr>
            <p:nvPr/>
          </p:nvSpPr>
          <p:spPr bwMode="auto">
            <a:xfrm rot="-2254633">
              <a:off x="1423" y="3306"/>
              <a:ext cx="44" cy="192"/>
            </a:xfrm>
            <a:prstGeom prst="rect">
              <a:avLst/>
            </a:prstGeom>
            <a:pattFill prst="dkHorz">
              <a:fgClr>
                <a:schemeClr val="tx1"/>
              </a:fgClr>
              <a:bgClr>
                <a:schemeClr val="bg1"/>
              </a:bgClr>
            </a:pattFill>
            <a:ln w="9525">
              <a:noFill/>
              <a:miter lim="800000"/>
              <a:headEnd/>
              <a:tailEnd type="none" w="sm" len="lg"/>
            </a:ln>
            <a:effectLst/>
          </p:spPr>
          <p:txBody>
            <a:bodyPr wrap="none" anchor="ctr"/>
            <a:lstStyle/>
            <a:p>
              <a:endParaRPr lang="zh-CN" altLang="en-US"/>
            </a:p>
          </p:txBody>
        </p:sp>
        <p:grpSp>
          <p:nvGrpSpPr>
            <p:cNvPr id="3" name="Group 50"/>
            <p:cNvGrpSpPr>
              <a:grpSpLocks/>
            </p:cNvGrpSpPr>
            <p:nvPr/>
          </p:nvGrpSpPr>
          <p:grpSpPr bwMode="auto">
            <a:xfrm rot="400739">
              <a:off x="1577" y="3024"/>
              <a:ext cx="471" cy="372"/>
              <a:chOff x="1744" y="3372"/>
              <a:chExt cx="512" cy="372"/>
            </a:xfrm>
          </p:grpSpPr>
          <p:sp>
            <p:nvSpPr>
              <p:cNvPr id="51251" name="Freeform 51"/>
              <p:cNvSpPr>
                <a:spLocks/>
              </p:cNvSpPr>
              <p:nvPr/>
            </p:nvSpPr>
            <p:spPr bwMode="auto">
              <a:xfrm>
                <a:off x="1744" y="3380"/>
                <a:ext cx="512" cy="364"/>
              </a:xfrm>
              <a:custGeom>
                <a:avLst/>
                <a:gdLst/>
                <a:ahLst/>
                <a:cxnLst>
                  <a:cxn ang="0">
                    <a:pos x="0" y="200"/>
                  </a:cxn>
                  <a:cxn ang="0">
                    <a:pos x="428" y="0"/>
                  </a:cxn>
                  <a:cxn ang="0">
                    <a:pos x="512" y="172"/>
                  </a:cxn>
                  <a:cxn ang="0">
                    <a:pos x="80" y="364"/>
                  </a:cxn>
                  <a:cxn ang="0">
                    <a:pos x="0" y="200"/>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1252" name="Freeform 52"/>
              <p:cNvSpPr>
                <a:spLocks/>
              </p:cNvSpPr>
              <p:nvPr/>
            </p:nvSpPr>
            <p:spPr bwMode="auto">
              <a:xfrm>
                <a:off x="1756" y="3372"/>
                <a:ext cx="407" cy="198"/>
              </a:xfrm>
              <a:custGeom>
                <a:avLst/>
                <a:gdLst/>
                <a:ahLst/>
                <a:cxnLst>
                  <a:cxn ang="0">
                    <a:pos x="0" y="198"/>
                  </a:cxn>
                  <a:cxn ang="0">
                    <a:pos x="407" y="0"/>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sp>
            <p:nvSpPr>
              <p:cNvPr id="51253" name="Freeform 53"/>
              <p:cNvSpPr>
                <a:spLocks/>
              </p:cNvSpPr>
              <p:nvPr/>
            </p:nvSpPr>
            <p:spPr bwMode="auto">
              <a:xfrm>
                <a:off x="1824" y="3552"/>
                <a:ext cx="414" cy="192"/>
              </a:xfrm>
              <a:custGeom>
                <a:avLst/>
                <a:gdLst/>
                <a:ahLst/>
                <a:cxnLst>
                  <a:cxn ang="0">
                    <a:pos x="0" y="192"/>
                  </a:cxn>
                  <a:cxn ang="0">
                    <a:pos x="414" y="0"/>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grpSp>
        <p:sp>
          <p:nvSpPr>
            <p:cNvPr id="51254" name="Freeform 54"/>
            <p:cNvSpPr>
              <a:spLocks/>
            </p:cNvSpPr>
            <p:nvPr/>
          </p:nvSpPr>
          <p:spPr bwMode="auto">
            <a:xfrm>
              <a:off x="1636" y="2448"/>
              <a:ext cx="2444" cy="808"/>
            </a:xfrm>
            <a:custGeom>
              <a:avLst/>
              <a:gdLst/>
              <a:ahLst/>
              <a:cxnLst>
                <a:cxn ang="0">
                  <a:pos x="0" y="808"/>
                </a:cxn>
                <a:cxn ang="0">
                  <a:pos x="2656" y="0"/>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graphicFrame>
          <p:nvGraphicFramePr>
            <p:cNvPr id="51255" name="Object 55"/>
            <p:cNvGraphicFramePr>
              <a:graphicFrameLocks noChangeAspect="1"/>
            </p:cNvGraphicFramePr>
            <p:nvPr/>
          </p:nvGraphicFramePr>
          <p:xfrm>
            <a:off x="3241" y="2358"/>
            <a:ext cx="397" cy="383"/>
          </p:xfrm>
          <a:graphic>
            <a:graphicData uri="http://schemas.openxmlformats.org/presentationml/2006/ole">
              <p:oleObj spid="_x0000_s27663" name="Equation" r:id="rId5" imgW="228501" imgH="203112" progId="Equation.3">
                <p:embed/>
              </p:oleObj>
            </a:graphicData>
          </a:graphic>
        </p:graphicFrame>
        <p:sp>
          <p:nvSpPr>
            <p:cNvPr id="51256" name="Freeform 56"/>
            <p:cNvSpPr>
              <a:spLocks/>
            </p:cNvSpPr>
            <p:nvPr/>
          </p:nvSpPr>
          <p:spPr bwMode="auto">
            <a:xfrm>
              <a:off x="1501" y="2928"/>
              <a:ext cx="95" cy="266"/>
            </a:xfrm>
            <a:custGeom>
              <a:avLst/>
              <a:gdLst/>
              <a:ahLst/>
              <a:cxnLst>
                <a:cxn ang="0">
                  <a:pos x="102" y="282"/>
                </a:cxn>
                <a:cxn ang="0">
                  <a:pos x="0" y="0"/>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sp>
          <p:nvSpPr>
            <p:cNvPr id="51257" name="Freeform 57"/>
            <p:cNvSpPr>
              <a:spLocks/>
            </p:cNvSpPr>
            <p:nvPr/>
          </p:nvSpPr>
          <p:spPr bwMode="auto">
            <a:xfrm>
              <a:off x="1658" y="3358"/>
              <a:ext cx="79" cy="210"/>
            </a:xfrm>
            <a:custGeom>
              <a:avLst/>
              <a:gdLst/>
              <a:ahLst/>
              <a:cxnLst>
                <a:cxn ang="0">
                  <a:pos x="0" y="0"/>
                </a:cxn>
                <a:cxn ang="0">
                  <a:pos x="108" y="294"/>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graphicFrame>
          <p:nvGraphicFramePr>
            <p:cNvPr id="51258" name="Object 58"/>
            <p:cNvGraphicFramePr>
              <a:graphicFrameLocks noChangeAspect="1"/>
            </p:cNvGraphicFramePr>
            <p:nvPr/>
          </p:nvGraphicFramePr>
          <p:xfrm>
            <a:off x="1750" y="3296"/>
            <a:ext cx="1188" cy="304"/>
          </p:xfrm>
          <a:graphic>
            <a:graphicData uri="http://schemas.openxmlformats.org/presentationml/2006/ole">
              <p:oleObj spid="_x0000_s27664" name="Equation" r:id="rId6" imgW="913680" imgH="228600" progId="Equation.3">
                <p:embed/>
              </p:oleObj>
            </a:graphicData>
          </a:graphic>
        </p:graphicFrame>
      </p:grpSp>
    </p:spTree>
  </p:cSld>
  <p:clrMapOvr>
    <a:masterClrMapping/>
  </p:clrMapOvr>
  <p:transition spd="med">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a:grpSpLocks/>
          </p:cNvGrpSpPr>
          <p:nvPr/>
        </p:nvGrpSpPr>
        <p:grpSpPr bwMode="auto">
          <a:xfrm>
            <a:off x="685800" y="990600"/>
            <a:ext cx="7924800" cy="2895600"/>
            <a:chOff x="432" y="624"/>
            <a:chExt cx="4992" cy="1824"/>
          </a:xfrm>
        </p:grpSpPr>
        <p:grpSp>
          <p:nvGrpSpPr>
            <p:cNvPr id="3" name="Group 75"/>
            <p:cNvGrpSpPr>
              <a:grpSpLocks/>
            </p:cNvGrpSpPr>
            <p:nvPr/>
          </p:nvGrpSpPr>
          <p:grpSpPr bwMode="auto">
            <a:xfrm>
              <a:off x="432" y="624"/>
              <a:ext cx="4992" cy="1824"/>
              <a:chOff x="432" y="624"/>
              <a:chExt cx="4992" cy="1824"/>
            </a:xfrm>
          </p:grpSpPr>
          <p:sp>
            <p:nvSpPr>
              <p:cNvPr id="52228" name="Rectangle 4"/>
              <p:cNvSpPr>
                <a:spLocks noChangeArrowheads="1"/>
              </p:cNvSpPr>
              <p:nvPr/>
            </p:nvSpPr>
            <p:spPr bwMode="auto">
              <a:xfrm>
                <a:off x="432" y="624"/>
                <a:ext cx="4992" cy="182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2229" name="Line 5"/>
              <p:cNvSpPr>
                <a:spLocks noChangeShapeType="1"/>
              </p:cNvSpPr>
              <p:nvPr/>
            </p:nvSpPr>
            <p:spPr bwMode="auto">
              <a:xfrm>
                <a:off x="1360" y="1175"/>
                <a:ext cx="0" cy="976"/>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2230" name="AutoShape 6"/>
              <p:cNvSpPr>
                <a:spLocks noChangeArrowheads="1"/>
              </p:cNvSpPr>
              <p:nvPr/>
            </p:nvSpPr>
            <p:spPr bwMode="auto">
              <a:xfrm rot="-22645157">
                <a:off x="1273" y="2024"/>
                <a:ext cx="175" cy="323"/>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p:spPr>
            <p:txBody>
              <a:bodyPr wrap="none" anchor="ctr"/>
              <a:lstStyle/>
              <a:p>
                <a:endParaRPr lang="zh-CN" altLang="en-US"/>
              </a:p>
            </p:txBody>
          </p:sp>
          <p:grpSp>
            <p:nvGrpSpPr>
              <p:cNvPr id="4" name="Group 7"/>
              <p:cNvGrpSpPr>
                <a:grpSpLocks/>
              </p:cNvGrpSpPr>
              <p:nvPr/>
            </p:nvGrpSpPr>
            <p:grpSpPr bwMode="auto">
              <a:xfrm>
                <a:off x="565" y="1175"/>
                <a:ext cx="4726" cy="297"/>
                <a:chOff x="768" y="2016"/>
                <a:chExt cx="3408" cy="336"/>
              </a:xfrm>
            </p:grpSpPr>
            <p:sp>
              <p:nvSpPr>
                <p:cNvPr id="52232" name="Rectangle 8" descr="新闻纸"/>
                <p:cNvSpPr>
                  <a:spLocks noChangeArrowheads="1"/>
                </p:cNvSpPr>
                <p:nvPr/>
              </p:nvSpPr>
              <p:spPr bwMode="auto">
                <a:xfrm>
                  <a:off x="768" y="2016"/>
                  <a:ext cx="3408" cy="336"/>
                </a:xfrm>
                <a:prstGeom prst="rect">
                  <a:avLst/>
                </a:prstGeom>
                <a:blipFill dpi="0" rotWithShape="0">
                  <a:blip r:embed="rId3" cstate="print"/>
                  <a:srcRect/>
                  <a:tile tx="0" ty="0" sx="100000" sy="100000" flip="none" algn="tl"/>
                </a:blipFill>
                <a:ln w="9525">
                  <a:noFill/>
                  <a:miter lim="800000"/>
                  <a:headEnd/>
                  <a:tailEnd type="none" w="sm" len="lg"/>
                </a:ln>
                <a:effectLst/>
              </p:spPr>
              <p:txBody>
                <a:bodyPr wrap="none" anchor="ctr"/>
                <a:lstStyle/>
                <a:p>
                  <a:endParaRPr lang="zh-CN" altLang="en-US"/>
                </a:p>
              </p:txBody>
            </p:sp>
            <p:sp>
              <p:nvSpPr>
                <p:cNvPr id="52233" name="Line 9"/>
                <p:cNvSpPr>
                  <a:spLocks noChangeShapeType="1"/>
                </p:cNvSpPr>
                <p:nvPr/>
              </p:nvSpPr>
              <p:spPr bwMode="auto">
                <a:xfrm>
                  <a:off x="768" y="2016"/>
                  <a:ext cx="3408" cy="0"/>
                </a:xfrm>
                <a:prstGeom prst="line">
                  <a:avLst/>
                </a:prstGeom>
                <a:noFill/>
                <a:ln w="28575">
                  <a:solidFill>
                    <a:schemeClr val="tx1"/>
                  </a:solidFill>
                  <a:round/>
                  <a:headEnd/>
                  <a:tailEnd type="none" w="sm" len="lg"/>
                </a:ln>
                <a:effectLst/>
              </p:spPr>
              <p:txBody>
                <a:bodyPr wrap="none"/>
                <a:lstStyle/>
                <a:p>
                  <a:endParaRPr lang="zh-CN" altLang="en-US"/>
                </a:p>
              </p:txBody>
            </p:sp>
            <p:sp>
              <p:nvSpPr>
                <p:cNvPr id="52234" name="Line 10"/>
                <p:cNvSpPr>
                  <a:spLocks noChangeShapeType="1"/>
                </p:cNvSpPr>
                <p:nvPr/>
              </p:nvSpPr>
              <p:spPr bwMode="auto">
                <a:xfrm>
                  <a:off x="768" y="2352"/>
                  <a:ext cx="3408" cy="0"/>
                </a:xfrm>
                <a:prstGeom prst="line">
                  <a:avLst/>
                </a:prstGeom>
                <a:noFill/>
                <a:ln w="28575">
                  <a:solidFill>
                    <a:schemeClr val="tx1"/>
                  </a:solidFill>
                  <a:round/>
                  <a:headEnd/>
                  <a:tailEnd type="none" w="sm" len="lg"/>
                </a:ln>
                <a:effectLst/>
              </p:spPr>
              <p:txBody>
                <a:bodyPr wrap="none"/>
                <a:lstStyle/>
                <a:p>
                  <a:endParaRPr lang="zh-CN" altLang="en-US"/>
                </a:p>
              </p:txBody>
            </p:sp>
          </p:grpSp>
          <p:sp>
            <p:nvSpPr>
              <p:cNvPr id="52235" name="AutoShape 11"/>
              <p:cNvSpPr>
                <a:spLocks noChangeArrowheads="1"/>
              </p:cNvSpPr>
              <p:nvPr/>
            </p:nvSpPr>
            <p:spPr bwMode="auto">
              <a:xfrm rot="3106539">
                <a:off x="1210" y="2192"/>
                <a:ext cx="85" cy="88"/>
              </a:xfrm>
              <a:prstGeom prst="triangle">
                <a:avLst>
                  <a:gd name="adj" fmla="val 50000"/>
                </a:avLst>
              </a:prstGeom>
              <a:solidFill>
                <a:srgbClr val="808080"/>
              </a:solidFill>
              <a:ln w="9525">
                <a:solidFill>
                  <a:schemeClr val="tx1"/>
                </a:solidFill>
                <a:miter lim="800000"/>
                <a:headEnd/>
                <a:tailEnd type="none" w="sm" len="lg"/>
              </a:ln>
              <a:effectLst/>
            </p:spPr>
            <p:txBody>
              <a:bodyPr wrap="none" anchor="ctr"/>
              <a:lstStyle/>
              <a:p>
                <a:endParaRPr lang="zh-CN" altLang="en-US"/>
              </a:p>
            </p:txBody>
          </p:sp>
          <p:sp>
            <p:nvSpPr>
              <p:cNvPr id="52236" name="Freeform 12"/>
              <p:cNvSpPr>
                <a:spLocks/>
              </p:cNvSpPr>
              <p:nvPr/>
            </p:nvSpPr>
            <p:spPr bwMode="auto">
              <a:xfrm>
                <a:off x="1168" y="2195"/>
                <a:ext cx="103" cy="135"/>
              </a:xfrm>
              <a:custGeom>
                <a:avLst/>
                <a:gdLst/>
                <a:ahLst/>
                <a:cxnLst>
                  <a:cxn ang="0">
                    <a:pos x="0" y="0"/>
                  </a:cxn>
                  <a:cxn ang="0">
                    <a:pos x="112" y="152"/>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p:spPr>
            <p:txBody>
              <a:bodyPr wrap="none"/>
              <a:lstStyle/>
              <a:p>
                <a:endParaRPr lang="zh-CN" altLang="en-US"/>
              </a:p>
            </p:txBody>
          </p:sp>
          <p:sp>
            <p:nvSpPr>
              <p:cNvPr id="52237" name="Rectangle 13" descr="深色横线"/>
              <p:cNvSpPr>
                <a:spLocks noChangeArrowheads="1"/>
              </p:cNvSpPr>
              <p:nvPr/>
            </p:nvSpPr>
            <p:spPr bwMode="auto">
              <a:xfrm rot="-2254633">
                <a:off x="1183" y="2202"/>
                <a:ext cx="44" cy="170"/>
              </a:xfrm>
              <a:prstGeom prst="rect">
                <a:avLst/>
              </a:prstGeom>
              <a:pattFill prst="dkHorz">
                <a:fgClr>
                  <a:schemeClr val="tx1"/>
                </a:fgClr>
                <a:bgClr>
                  <a:schemeClr val="bg1"/>
                </a:bgClr>
              </a:pattFill>
              <a:ln w="9525">
                <a:noFill/>
                <a:miter lim="800000"/>
                <a:headEnd/>
                <a:tailEnd type="none" w="sm" len="lg"/>
              </a:ln>
              <a:effectLst/>
            </p:spPr>
            <p:txBody>
              <a:bodyPr wrap="none" anchor="ctr"/>
              <a:lstStyle/>
              <a:p>
                <a:endParaRPr lang="zh-CN" altLang="en-US"/>
              </a:p>
            </p:txBody>
          </p:sp>
          <p:sp>
            <p:nvSpPr>
              <p:cNvPr id="52238" name="Line 14"/>
              <p:cNvSpPr>
                <a:spLocks noChangeShapeType="1"/>
              </p:cNvSpPr>
              <p:nvPr/>
            </p:nvSpPr>
            <p:spPr bwMode="auto">
              <a:xfrm>
                <a:off x="565" y="2193"/>
                <a:ext cx="751" cy="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2239" name="Line 15"/>
              <p:cNvSpPr>
                <a:spLocks noChangeShapeType="1"/>
              </p:cNvSpPr>
              <p:nvPr/>
            </p:nvSpPr>
            <p:spPr bwMode="auto">
              <a:xfrm flipH="1">
                <a:off x="962" y="1472"/>
                <a:ext cx="0" cy="255"/>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41" name="Line 17"/>
              <p:cNvSpPr>
                <a:spLocks noChangeShapeType="1"/>
              </p:cNvSpPr>
              <p:nvPr/>
            </p:nvSpPr>
            <p:spPr bwMode="auto">
              <a:xfrm flipH="1" flipV="1">
                <a:off x="962" y="1939"/>
                <a:ext cx="0" cy="254"/>
              </a:xfrm>
              <a:prstGeom prst="line">
                <a:avLst/>
              </a:prstGeom>
              <a:noFill/>
              <a:ln w="12700">
                <a:solidFill>
                  <a:schemeClr val="tx1"/>
                </a:solidFill>
                <a:round/>
                <a:headEnd type="triangle" w="sm" len="lg"/>
                <a:tailEnd type="none" w="sm" len="lg"/>
              </a:ln>
              <a:effectLst/>
            </p:spPr>
            <p:txBody>
              <a:bodyPr wrap="none"/>
              <a:lstStyle/>
              <a:p>
                <a:endParaRPr lang="zh-CN" altLang="en-US"/>
              </a:p>
            </p:txBody>
          </p:sp>
          <p:grpSp>
            <p:nvGrpSpPr>
              <p:cNvPr id="5" name="Group 19"/>
              <p:cNvGrpSpPr>
                <a:grpSpLocks/>
              </p:cNvGrpSpPr>
              <p:nvPr/>
            </p:nvGrpSpPr>
            <p:grpSpPr bwMode="auto">
              <a:xfrm rot="400739">
                <a:off x="1286" y="1981"/>
                <a:ext cx="471" cy="329"/>
                <a:chOff x="1744" y="3372"/>
                <a:chExt cx="512" cy="372"/>
              </a:xfrm>
            </p:grpSpPr>
            <p:sp>
              <p:nvSpPr>
                <p:cNvPr id="52244" name="Freeform 20"/>
                <p:cNvSpPr>
                  <a:spLocks/>
                </p:cNvSpPr>
                <p:nvPr/>
              </p:nvSpPr>
              <p:spPr bwMode="auto">
                <a:xfrm>
                  <a:off x="1744" y="3380"/>
                  <a:ext cx="512" cy="364"/>
                </a:xfrm>
                <a:custGeom>
                  <a:avLst/>
                  <a:gdLst/>
                  <a:ahLst/>
                  <a:cxnLst>
                    <a:cxn ang="0">
                      <a:pos x="0" y="200"/>
                    </a:cxn>
                    <a:cxn ang="0">
                      <a:pos x="428" y="0"/>
                    </a:cxn>
                    <a:cxn ang="0">
                      <a:pos x="512" y="172"/>
                    </a:cxn>
                    <a:cxn ang="0">
                      <a:pos x="80" y="364"/>
                    </a:cxn>
                    <a:cxn ang="0">
                      <a:pos x="0" y="200"/>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2245" name="Freeform 21"/>
                <p:cNvSpPr>
                  <a:spLocks/>
                </p:cNvSpPr>
                <p:nvPr/>
              </p:nvSpPr>
              <p:spPr bwMode="auto">
                <a:xfrm>
                  <a:off x="1756" y="3372"/>
                  <a:ext cx="407" cy="198"/>
                </a:xfrm>
                <a:custGeom>
                  <a:avLst/>
                  <a:gdLst/>
                  <a:ahLst/>
                  <a:cxnLst>
                    <a:cxn ang="0">
                      <a:pos x="0" y="198"/>
                    </a:cxn>
                    <a:cxn ang="0">
                      <a:pos x="407" y="0"/>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sp>
              <p:nvSpPr>
                <p:cNvPr id="52246" name="Freeform 22"/>
                <p:cNvSpPr>
                  <a:spLocks/>
                </p:cNvSpPr>
                <p:nvPr/>
              </p:nvSpPr>
              <p:spPr bwMode="auto">
                <a:xfrm>
                  <a:off x="1824" y="3552"/>
                  <a:ext cx="414" cy="192"/>
                </a:xfrm>
                <a:custGeom>
                  <a:avLst/>
                  <a:gdLst/>
                  <a:ahLst/>
                  <a:cxnLst>
                    <a:cxn ang="0">
                      <a:pos x="0" y="192"/>
                    </a:cxn>
                    <a:cxn ang="0">
                      <a:pos x="414" y="0"/>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grpSp>
          <p:sp>
            <p:nvSpPr>
              <p:cNvPr id="52247" name="Freeform 23"/>
              <p:cNvSpPr>
                <a:spLocks/>
              </p:cNvSpPr>
              <p:nvPr/>
            </p:nvSpPr>
            <p:spPr bwMode="auto">
              <a:xfrm>
                <a:off x="1345" y="1473"/>
                <a:ext cx="2444" cy="713"/>
              </a:xfrm>
              <a:custGeom>
                <a:avLst/>
                <a:gdLst/>
                <a:ahLst/>
                <a:cxnLst>
                  <a:cxn ang="0">
                    <a:pos x="0" y="808"/>
                  </a:cxn>
                  <a:cxn ang="0">
                    <a:pos x="2656" y="0"/>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sp>
            <p:nvSpPr>
              <p:cNvPr id="52248" name="Freeform 24"/>
              <p:cNvSpPr>
                <a:spLocks/>
              </p:cNvSpPr>
              <p:nvPr/>
            </p:nvSpPr>
            <p:spPr bwMode="auto">
              <a:xfrm>
                <a:off x="3340" y="1473"/>
                <a:ext cx="51" cy="127"/>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2249" name="Object 25"/>
              <p:cNvGraphicFramePr>
                <a:graphicFrameLocks noChangeAspect="1"/>
              </p:cNvGraphicFramePr>
              <p:nvPr/>
            </p:nvGraphicFramePr>
            <p:xfrm>
              <a:off x="2861" y="1393"/>
              <a:ext cx="398" cy="338"/>
            </p:xfrm>
            <a:graphic>
              <a:graphicData uri="http://schemas.openxmlformats.org/presentationml/2006/ole">
                <p:oleObj spid="_x0000_s28734" name="Equation" r:id="rId4" imgW="228501" imgH="203112" progId="Equation.3">
                  <p:embed/>
                </p:oleObj>
              </a:graphicData>
            </a:graphic>
          </p:graphicFrame>
          <p:sp>
            <p:nvSpPr>
              <p:cNvPr id="52251" name="Freeform 27"/>
              <p:cNvSpPr>
                <a:spLocks/>
              </p:cNvSpPr>
              <p:nvPr/>
            </p:nvSpPr>
            <p:spPr bwMode="auto">
              <a:xfrm>
                <a:off x="1437" y="1806"/>
                <a:ext cx="94" cy="250"/>
              </a:xfrm>
              <a:custGeom>
                <a:avLst/>
                <a:gdLst/>
                <a:ahLst/>
                <a:cxnLst>
                  <a:cxn ang="0">
                    <a:pos x="102" y="282"/>
                  </a:cxn>
                  <a:cxn ang="0">
                    <a:pos x="0" y="0"/>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sp>
            <p:nvSpPr>
              <p:cNvPr id="52252" name="Freeform 28"/>
              <p:cNvSpPr>
                <a:spLocks/>
              </p:cNvSpPr>
              <p:nvPr/>
            </p:nvSpPr>
            <p:spPr bwMode="auto">
              <a:xfrm>
                <a:off x="1592" y="2209"/>
                <a:ext cx="77" cy="197"/>
              </a:xfrm>
              <a:custGeom>
                <a:avLst/>
                <a:gdLst/>
                <a:ahLst/>
                <a:cxnLst>
                  <a:cxn ang="0">
                    <a:pos x="0" y="0"/>
                  </a:cxn>
                  <a:cxn ang="0">
                    <a:pos x="108" y="294"/>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grpSp>
        <p:graphicFrame>
          <p:nvGraphicFramePr>
            <p:cNvPr id="52240" name="Object 16"/>
            <p:cNvGraphicFramePr>
              <a:graphicFrameLocks noChangeAspect="1"/>
            </p:cNvGraphicFramePr>
            <p:nvPr/>
          </p:nvGraphicFramePr>
          <p:xfrm>
            <a:off x="491" y="1684"/>
            <a:ext cx="899" cy="263"/>
          </p:xfrm>
          <a:graphic>
            <a:graphicData uri="http://schemas.openxmlformats.org/presentationml/2006/ole">
              <p:oleObj spid="_x0000_s28735" name="Equation" r:id="rId5" imgW="583693" imgH="177646" progId="Equation.3">
                <p:embed/>
              </p:oleObj>
            </a:graphicData>
          </a:graphic>
        </p:graphicFrame>
        <p:graphicFrame>
          <p:nvGraphicFramePr>
            <p:cNvPr id="52253" name="Object 29"/>
            <p:cNvGraphicFramePr>
              <a:graphicFrameLocks noChangeAspect="1"/>
            </p:cNvGraphicFramePr>
            <p:nvPr/>
          </p:nvGraphicFramePr>
          <p:xfrm>
            <a:off x="1681" y="2151"/>
            <a:ext cx="1169" cy="285"/>
          </p:xfrm>
          <a:graphic>
            <a:graphicData uri="http://schemas.openxmlformats.org/presentationml/2006/ole">
              <p:oleObj spid="_x0000_s28736" name="Equation" r:id="rId6" imgW="22324320" imgH="5678280" progId="Equation.3">
                <p:embed/>
              </p:oleObj>
            </a:graphicData>
          </a:graphic>
        </p:graphicFrame>
      </p:grpSp>
      <p:grpSp>
        <p:nvGrpSpPr>
          <p:cNvPr id="6" name="Group 30"/>
          <p:cNvGrpSpPr>
            <a:grpSpLocks/>
          </p:cNvGrpSpPr>
          <p:nvPr/>
        </p:nvGrpSpPr>
        <p:grpSpPr bwMode="auto">
          <a:xfrm>
            <a:off x="3289300" y="2135188"/>
            <a:ext cx="3860800" cy="606425"/>
            <a:chOff x="1974" y="1200"/>
            <a:chExt cx="2642" cy="432"/>
          </a:xfrm>
        </p:grpSpPr>
        <p:sp>
          <p:nvSpPr>
            <p:cNvPr id="52255" name="Freeform 31"/>
            <p:cNvSpPr>
              <a:spLocks/>
            </p:cNvSpPr>
            <p:nvPr/>
          </p:nvSpPr>
          <p:spPr bwMode="auto">
            <a:xfrm>
              <a:off x="2400" y="1344"/>
              <a:ext cx="96" cy="192"/>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2256" name="Object 32"/>
            <p:cNvGraphicFramePr>
              <a:graphicFrameLocks noChangeAspect="1"/>
            </p:cNvGraphicFramePr>
            <p:nvPr/>
          </p:nvGraphicFramePr>
          <p:xfrm>
            <a:off x="1974" y="1200"/>
            <a:ext cx="330" cy="432"/>
          </p:xfrm>
          <a:graphic>
            <a:graphicData uri="http://schemas.openxmlformats.org/presentationml/2006/ole">
              <p:oleObj spid="_x0000_s28737" name="Equation" r:id="rId7" imgW="164885" imgH="215619" progId="Equation.3">
                <p:embed/>
              </p:oleObj>
            </a:graphicData>
          </a:graphic>
        </p:graphicFrame>
        <p:sp>
          <p:nvSpPr>
            <p:cNvPr id="52257" name="Freeform 33"/>
            <p:cNvSpPr>
              <a:spLocks/>
            </p:cNvSpPr>
            <p:nvPr/>
          </p:nvSpPr>
          <p:spPr bwMode="auto">
            <a:xfrm>
              <a:off x="4560" y="1344"/>
              <a:ext cx="56" cy="144"/>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2258" name="Object 34"/>
            <p:cNvGraphicFramePr>
              <a:graphicFrameLocks noChangeAspect="1"/>
            </p:cNvGraphicFramePr>
            <p:nvPr/>
          </p:nvGraphicFramePr>
          <p:xfrm>
            <a:off x="4083" y="1200"/>
            <a:ext cx="381" cy="432"/>
          </p:xfrm>
          <a:graphic>
            <a:graphicData uri="http://schemas.openxmlformats.org/presentationml/2006/ole">
              <p:oleObj spid="_x0000_s28738" name="Equation" r:id="rId8" imgW="190335" imgH="215713" progId="Equation.3">
                <p:embed/>
              </p:oleObj>
            </a:graphicData>
          </a:graphic>
        </p:graphicFrame>
      </p:grpSp>
      <p:grpSp>
        <p:nvGrpSpPr>
          <p:cNvPr id="7" name="Group 43"/>
          <p:cNvGrpSpPr>
            <a:grpSpLocks/>
          </p:cNvGrpSpPr>
          <p:nvPr/>
        </p:nvGrpSpPr>
        <p:grpSpPr bwMode="auto">
          <a:xfrm>
            <a:off x="2157413" y="999440"/>
            <a:ext cx="6102350" cy="865873"/>
            <a:chOff x="1199" y="486"/>
            <a:chExt cx="4177" cy="618"/>
          </a:xfrm>
        </p:grpSpPr>
        <p:sp>
          <p:nvSpPr>
            <p:cNvPr id="52268" name="Line 44"/>
            <p:cNvSpPr>
              <a:spLocks noChangeShapeType="1"/>
            </p:cNvSpPr>
            <p:nvPr/>
          </p:nvSpPr>
          <p:spPr bwMode="auto">
            <a:xfrm flipV="1">
              <a:off x="1200" y="576"/>
              <a:ext cx="0" cy="528"/>
            </a:xfrm>
            <a:prstGeom prst="line">
              <a:avLst/>
            </a:prstGeom>
            <a:noFill/>
            <a:ln w="12700">
              <a:solidFill>
                <a:schemeClr val="tx1"/>
              </a:solidFill>
              <a:round/>
              <a:headEnd/>
              <a:tailEnd type="none" w="sm" len="lg"/>
            </a:ln>
            <a:effectLst/>
          </p:spPr>
          <p:txBody>
            <a:bodyPr wrap="none"/>
            <a:lstStyle/>
            <a:p>
              <a:endParaRPr lang="zh-CN" altLang="en-US"/>
            </a:p>
          </p:txBody>
        </p:sp>
        <p:sp>
          <p:nvSpPr>
            <p:cNvPr id="52269" name="Line 45"/>
            <p:cNvSpPr>
              <a:spLocks noChangeShapeType="1"/>
            </p:cNvSpPr>
            <p:nvPr/>
          </p:nvSpPr>
          <p:spPr bwMode="auto">
            <a:xfrm flipV="1">
              <a:off x="5376" y="576"/>
              <a:ext cx="0" cy="528"/>
            </a:xfrm>
            <a:prstGeom prst="line">
              <a:avLst/>
            </a:prstGeom>
            <a:noFill/>
            <a:ln w="12700">
              <a:solidFill>
                <a:schemeClr val="tx1"/>
              </a:solidFill>
              <a:round/>
              <a:headEnd/>
              <a:tailEnd type="none" w="sm" len="lg"/>
            </a:ln>
            <a:effectLst/>
          </p:spPr>
          <p:txBody>
            <a:bodyPr wrap="none"/>
            <a:lstStyle/>
            <a:p>
              <a:endParaRPr lang="zh-CN" altLang="en-US"/>
            </a:p>
          </p:txBody>
        </p:sp>
        <p:sp>
          <p:nvSpPr>
            <p:cNvPr id="52270" name="Line 46"/>
            <p:cNvSpPr>
              <a:spLocks noChangeShapeType="1"/>
            </p:cNvSpPr>
            <p:nvPr/>
          </p:nvSpPr>
          <p:spPr bwMode="auto">
            <a:xfrm flipV="1">
              <a:off x="2880" y="816"/>
              <a:ext cx="0" cy="288"/>
            </a:xfrm>
            <a:prstGeom prst="line">
              <a:avLst/>
            </a:prstGeom>
            <a:noFill/>
            <a:ln w="12700">
              <a:solidFill>
                <a:schemeClr val="tx1"/>
              </a:solidFill>
              <a:round/>
              <a:headEnd/>
              <a:tailEnd type="none" w="sm" len="lg"/>
            </a:ln>
            <a:effectLst/>
          </p:spPr>
          <p:txBody>
            <a:bodyPr wrap="none"/>
            <a:lstStyle/>
            <a:p>
              <a:endParaRPr lang="zh-CN" altLang="en-US"/>
            </a:p>
          </p:txBody>
        </p:sp>
        <p:grpSp>
          <p:nvGrpSpPr>
            <p:cNvPr id="8" name="Group 47"/>
            <p:cNvGrpSpPr>
              <a:grpSpLocks/>
            </p:cNvGrpSpPr>
            <p:nvPr/>
          </p:nvGrpSpPr>
          <p:grpSpPr bwMode="auto">
            <a:xfrm rot="5400000" flipV="1">
              <a:off x="2016" y="144"/>
              <a:ext cx="48" cy="1680"/>
              <a:chOff x="1248" y="1968"/>
              <a:chExt cx="0" cy="816"/>
            </a:xfrm>
          </p:grpSpPr>
          <p:sp>
            <p:nvSpPr>
              <p:cNvPr id="52272" name="Line 48"/>
              <p:cNvSpPr>
                <a:spLocks noChangeShapeType="1"/>
              </p:cNvSpPr>
              <p:nvPr/>
            </p:nvSpPr>
            <p:spPr bwMode="auto">
              <a:xfrm flipH="1">
                <a:off x="1248" y="1968"/>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73" name="Line 49"/>
              <p:cNvSpPr>
                <a:spLocks noChangeShapeType="1"/>
              </p:cNvSpPr>
              <p:nvPr/>
            </p:nvSpPr>
            <p:spPr bwMode="auto">
              <a:xfrm flipH="1" flipV="1">
                <a:off x="1248" y="2496"/>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grpSp>
        <p:sp>
          <p:nvSpPr>
            <p:cNvPr id="52274" name="Line 50"/>
            <p:cNvSpPr>
              <a:spLocks noChangeShapeType="1"/>
            </p:cNvSpPr>
            <p:nvPr/>
          </p:nvSpPr>
          <p:spPr bwMode="auto">
            <a:xfrm rot="16200000" flipH="1">
              <a:off x="3358" y="479"/>
              <a:ext cx="1" cy="962"/>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75" name="Line 51"/>
            <p:cNvSpPr>
              <a:spLocks noChangeShapeType="1"/>
            </p:cNvSpPr>
            <p:nvPr/>
          </p:nvSpPr>
          <p:spPr bwMode="auto">
            <a:xfrm rot="-5400000" flipH="1" flipV="1">
              <a:off x="4894" y="481"/>
              <a:ext cx="1" cy="958"/>
            </a:xfrm>
            <a:prstGeom prst="line">
              <a:avLst/>
            </a:prstGeom>
            <a:noFill/>
            <a:ln w="12700">
              <a:solidFill>
                <a:schemeClr val="tx1"/>
              </a:solidFill>
              <a:round/>
              <a:headEnd type="triangle" w="sm" len="lg"/>
              <a:tailEnd type="none" w="sm" len="lg"/>
            </a:ln>
            <a:effectLst/>
          </p:spPr>
          <p:txBody>
            <a:bodyPr wrap="none"/>
            <a:lstStyle/>
            <a:p>
              <a:endParaRPr lang="zh-CN" altLang="en-US"/>
            </a:p>
          </p:txBody>
        </p:sp>
        <p:graphicFrame>
          <p:nvGraphicFramePr>
            <p:cNvPr id="52276" name="Object 52"/>
            <p:cNvGraphicFramePr>
              <a:graphicFrameLocks noChangeAspect="1"/>
            </p:cNvGraphicFramePr>
            <p:nvPr/>
          </p:nvGraphicFramePr>
          <p:xfrm>
            <a:off x="1920" y="576"/>
            <a:ext cx="341" cy="528"/>
          </p:xfrm>
          <a:graphic>
            <a:graphicData uri="http://schemas.openxmlformats.org/presentationml/2006/ole">
              <p:oleObj spid="_x0000_s28739" name="Equation" r:id="rId9" imgW="139579" imgH="215713" progId="Equation.3">
                <p:embed/>
              </p:oleObj>
            </a:graphicData>
          </a:graphic>
        </p:graphicFrame>
        <p:graphicFrame>
          <p:nvGraphicFramePr>
            <p:cNvPr id="52277" name="Object 53"/>
            <p:cNvGraphicFramePr>
              <a:graphicFrameLocks noChangeAspect="1"/>
            </p:cNvGraphicFramePr>
            <p:nvPr/>
          </p:nvGraphicFramePr>
          <p:xfrm>
            <a:off x="3971" y="576"/>
            <a:ext cx="373" cy="528"/>
          </p:xfrm>
          <a:graphic>
            <a:graphicData uri="http://schemas.openxmlformats.org/presentationml/2006/ole">
              <p:oleObj spid="_x0000_s28740" name="Equation" r:id="rId10" imgW="152268" imgH="215713" progId="Equation.3">
                <p:embed/>
              </p:oleObj>
            </a:graphicData>
          </a:graphic>
        </p:graphicFrame>
        <p:sp>
          <p:nvSpPr>
            <p:cNvPr id="52278" name="Line 54"/>
            <p:cNvSpPr>
              <a:spLocks noChangeShapeType="1"/>
            </p:cNvSpPr>
            <p:nvPr/>
          </p:nvSpPr>
          <p:spPr bwMode="auto">
            <a:xfrm rot="16200000" flipH="1">
              <a:off x="2159" y="-288"/>
              <a:ext cx="1" cy="1921"/>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79" name="Line 55"/>
            <p:cNvSpPr>
              <a:spLocks noChangeShapeType="1"/>
            </p:cNvSpPr>
            <p:nvPr/>
          </p:nvSpPr>
          <p:spPr bwMode="auto">
            <a:xfrm rot="-5400000" flipH="1" flipV="1">
              <a:off x="4415" y="-287"/>
              <a:ext cx="1" cy="1919"/>
            </a:xfrm>
            <a:prstGeom prst="line">
              <a:avLst/>
            </a:prstGeom>
            <a:noFill/>
            <a:ln w="12700">
              <a:solidFill>
                <a:schemeClr val="tx1"/>
              </a:solidFill>
              <a:round/>
              <a:headEnd type="triangle" w="sm" len="lg"/>
              <a:tailEnd type="none" w="sm" len="lg"/>
            </a:ln>
            <a:effectLst/>
          </p:spPr>
          <p:txBody>
            <a:bodyPr wrap="none"/>
            <a:lstStyle/>
            <a:p>
              <a:endParaRPr lang="zh-CN" altLang="en-US"/>
            </a:p>
          </p:txBody>
        </p:sp>
        <p:graphicFrame>
          <p:nvGraphicFramePr>
            <p:cNvPr id="52280" name="Object 56"/>
            <p:cNvGraphicFramePr>
              <a:graphicFrameLocks noChangeAspect="1"/>
            </p:cNvGraphicFramePr>
            <p:nvPr/>
          </p:nvGraphicFramePr>
          <p:xfrm>
            <a:off x="3145" y="486"/>
            <a:ext cx="314" cy="384"/>
          </p:xfrm>
          <a:graphic>
            <a:graphicData uri="http://schemas.openxmlformats.org/presentationml/2006/ole">
              <p:oleObj spid="_x0000_s28741" name="Equation" r:id="rId11" imgW="114201" imgH="139579" progId="Equation.3">
                <p:embed/>
              </p:oleObj>
            </a:graphicData>
          </a:graphic>
        </p:graphicFrame>
      </p:grpSp>
      <p:grpSp>
        <p:nvGrpSpPr>
          <p:cNvPr id="9" name="Group 71"/>
          <p:cNvGrpSpPr>
            <a:grpSpLocks/>
          </p:cNvGrpSpPr>
          <p:nvPr/>
        </p:nvGrpSpPr>
        <p:grpSpPr bwMode="auto">
          <a:xfrm>
            <a:off x="533400" y="4114803"/>
            <a:ext cx="4751388" cy="642938"/>
            <a:chOff x="336" y="2592"/>
            <a:chExt cx="2993" cy="405"/>
          </a:xfrm>
        </p:grpSpPr>
        <p:sp>
          <p:nvSpPr>
            <p:cNvPr id="52282" name="Text Box 58"/>
            <p:cNvSpPr txBox="1">
              <a:spLocks noChangeArrowheads="1"/>
            </p:cNvSpPr>
            <p:nvPr/>
          </p:nvSpPr>
          <p:spPr bwMode="auto">
            <a:xfrm>
              <a:off x="336" y="2592"/>
              <a:ext cx="2880"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dirty="0">
                  <a:solidFill>
                    <a:srgbClr val="FF0000"/>
                  </a:solidFill>
                  <a:latin typeface="宋体" pitchFamily="2" charset="-122"/>
                  <a:ea typeface="宋体" pitchFamily="2" charset="-122"/>
                </a:rPr>
                <a:t>根据暗纹条件</a:t>
              </a:r>
            </a:p>
          </p:txBody>
        </p:sp>
        <p:graphicFrame>
          <p:nvGraphicFramePr>
            <p:cNvPr id="52283" name="Object 59"/>
            <p:cNvGraphicFramePr>
              <a:graphicFrameLocks noChangeAspect="1"/>
            </p:cNvGraphicFramePr>
            <p:nvPr/>
          </p:nvGraphicFramePr>
          <p:xfrm>
            <a:off x="1935" y="2655"/>
            <a:ext cx="1394" cy="342"/>
          </p:xfrm>
          <a:graphic>
            <a:graphicData uri="http://schemas.openxmlformats.org/presentationml/2006/ole">
              <p:oleObj spid="_x0000_s28742" name="Equation" r:id="rId12" imgW="710891" imgH="203112" progId="Equation.3">
                <p:embed/>
              </p:oleObj>
            </a:graphicData>
          </a:graphic>
        </p:graphicFrame>
      </p:grpSp>
      <p:graphicFrame>
        <p:nvGraphicFramePr>
          <p:cNvPr id="52284" name="Object 60"/>
          <p:cNvGraphicFramePr>
            <a:graphicFrameLocks noChangeAspect="1"/>
          </p:cNvGraphicFramePr>
          <p:nvPr/>
        </p:nvGraphicFramePr>
        <p:xfrm>
          <a:off x="5257800" y="3886200"/>
          <a:ext cx="3581400" cy="1077913"/>
        </p:xfrm>
        <a:graphic>
          <a:graphicData uri="http://schemas.openxmlformats.org/presentationml/2006/ole">
            <p:oleObj spid="_x0000_s28743" name="Equation" r:id="rId13" imgW="1307532" imgH="393529" progId="Equation.3">
              <p:embed/>
            </p:oleObj>
          </a:graphicData>
        </a:graphic>
      </p:graphicFrame>
      <p:graphicFrame>
        <p:nvGraphicFramePr>
          <p:cNvPr id="52285" name="Object 61"/>
          <p:cNvGraphicFramePr>
            <a:graphicFrameLocks noChangeAspect="1"/>
          </p:cNvGraphicFramePr>
          <p:nvPr/>
        </p:nvGraphicFramePr>
        <p:xfrm>
          <a:off x="685800" y="4800600"/>
          <a:ext cx="4876800" cy="573088"/>
        </p:xfrm>
        <a:graphic>
          <a:graphicData uri="http://schemas.openxmlformats.org/presentationml/2006/ole">
            <p:oleObj spid="_x0000_s28744" name="Equation" r:id="rId14" imgW="1828800" imgH="215900" progId="Equation.3">
              <p:embed/>
            </p:oleObj>
          </a:graphicData>
        </a:graphic>
      </p:graphicFrame>
      <p:graphicFrame>
        <p:nvGraphicFramePr>
          <p:cNvPr id="52286" name="Object 62"/>
          <p:cNvGraphicFramePr>
            <a:graphicFrameLocks noChangeAspect="1"/>
          </p:cNvGraphicFramePr>
          <p:nvPr/>
        </p:nvGraphicFramePr>
        <p:xfrm>
          <a:off x="1143000" y="5486400"/>
          <a:ext cx="5029200" cy="611188"/>
        </p:xfrm>
        <a:graphic>
          <a:graphicData uri="http://schemas.openxmlformats.org/presentationml/2006/ole">
            <p:oleObj spid="_x0000_s28745" name="Equation" r:id="rId15" imgW="1879600" imgH="228600" progId="Equation.3">
              <p:embed/>
            </p:oleObj>
          </a:graphicData>
        </a:graphic>
      </p:graphicFrame>
      <p:graphicFrame>
        <p:nvGraphicFramePr>
          <p:cNvPr id="52287" name="Object 63"/>
          <p:cNvGraphicFramePr>
            <a:graphicFrameLocks noChangeAspect="1"/>
          </p:cNvGraphicFramePr>
          <p:nvPr/>
        </p:nvGraphicFramePr>
        <p:xfrm>
          <a:off x="6046788" y="5562600"/>
          <a:ext cx="1395412" cy="466725"/>
        </p:xfrm>
        <a:graphic>
          <a:graphicData uri="http://schemas.openxmlformats.org/presentationml/2006/ole">
            <p:oleObj spid="_x0000_s28746" name="Equation" r:id="rId16" imgW="532937" imgH="177646" progId="Equation.3">
              <p:embed/>
            </p:oleObj>
          </a:graphicData>
        </a:graphic>
      </p:graphicFrame>
      <p:grpSp>
        <p:nvGrpSpPr>
          <p:cNvPr id="10" name="Group 70"/>
          <p:cNvGrpSpPr>
            <a:grpSpLocks/>
          </p:cNvGrpSpPr>
          <p:nvPr/>
        </p:nvGrpSpPr>
        <p:grpSpPr bwMode="auto">
          <a:xfrm>
            <a:off x="2124075" y="2336800"/>
            <a:ext cx="6135688" cy="1244600"/>
            <a:chOff x="1338" y="1472"/>
            <a:chExt cx="3865" cy="784"/>
          </a:xfrm>
        </p:grpSpPr>
        <p:grpSp>
          <p:nvGrpSpPr>
            <p:cNvPr id="11" name="Group 65"/>
            <p:cNvGrpSpPr>
              <a:grpSpLocks/>
            </p:cNvGrpSpPr>
            <p:nvPr/>
          </p:nvGrpSpPr>
          <p:grpSpPr bwMode="auto">
            <a:xfrm>
              <a:off x="1338" y="1472"/>
              <a:ext cx="3865" cy="718"/>
              <a:chOff x="1338" y="1472"/>
              <a:chExt cx="3865" cy="718"/>
            </a:xfrm>
          </p:grpSpPr>
          <p:sp>
            <p:nvSpPr>
              <p:cNvPr id="52260" name="Freeform 36"/>
              <p:cNvSpPr>
                <a:spLocks/>
              </p:cNvSpPr>
              <p:nvPr/>
            </p:nvSpPr>
            <p:spPr bwMode="auto">
              <a:xfrm>
                <a:off x="1338" y="1472"/>
                <a:ext cx="1568" cy="714"/>
              </a:xfrm>
              <a:custGeom>
                <a:avLst/>
                <a:gdLst/>
                <a:ahLst/>
                <a:cxnLst>
                  <a:cxn ang="0">
                    <a:pos x="0" y="808"/>
                  </a:cxn>
                  <a:cxn ang="0">
                    <a:pos x="1704" y="0"/>
                  </a:cxn>
                </a:cxnLst>
                <a:rect l="0" t="0" r="r" b="b"/>
                <a:pathLst>
                  <a:path w="1704" h="808">
                    <a:moveTo>
                      <a:pt x="0" y="808"/>
                    </a:moveTo>
                    <a:lnTo>
                      <a:pt x="1704"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sp>
            <p:nvSpPr>
              <p:cNvPr id="52261" name="Freeform 37"/>
              <p:cNvSpPr>
                <a:spLocks/>
              </p:cNvSpPr>
              <p:nvPr/>
            </p:nvSpPr>
            <p:spPr bwMode="auto">
              <a:xfrm>
                <a:off x="1338" y="1472"/>
                <a:ext cx="3865" cy="718"/>
              </a:xfrm>
              <a:custGeom>
                <a:avLst/>
                <a:gdLst/>
                <a:ahLst/>
                <a:cxnLst>
                  <a:cxn ang="0">
                    <a:pos x="0" y="812"/>
                  </a:cxn>
                  <a:cxn ang="0">
                    <a:pos x="4200" y="0"/>
                  </a:cxn>
                </a:cxnLst>
                <a:rect l="0" t="0" r="r" b="b"/>
                <a:pathLst>
                  <a:path w="4200" h="812">
                    <a:moveTo>
                      <a:pt x="0" y="812"/>
                    </a:moveTo>
                    <a:lnTo>
                      <a:pt x="4200"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sp>
            <p:nvSpPr>
              <p:cNvPr id="52263" name="Freeform 39"/>
              <p:cNvSpPr>
                <a:spLocks/>
              </p:cNvSpPr>
              <p:nvPr/>
            </p:nvSpPr>
            <p:spPr bwMode="auto">
              <a:xfrm>
                <a:off x="2195" y="1801"/>
                <a:ext cx="45" cy="120"/>
              </a:xfrm>
              <a:custGeom>
                <a:avLst/>
                <a:gdLst/>
                <a:ahLst/>
                <a:cxnLst>
                  <a:cxn ang="0">
                    <a:pos x="0" y="0"/>
                  </a:cxn>
                  <a:cxn ang="0">
                    <a:pos x="44" y="64"/>
                  </a:cxn>
                  <a:cxn ang="0">
                    <a:pos x="32" y="136"/>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sp>
            <p:nvSpPr>
              <p:cNvPr id="52264" name="Freeform 40"/>
              <p:cNvSpPr>
                <a:spLocks/>
              </p:cNvSpPr>
              <p:nvPr/>
            </p:nvSpPr>
            <p:spPr bwMode="auto">
              <a:xfrm>
                <a:off x="2463" y="1854"/>
                <a:ext cx="45" cy="120"/>
              </a:xfrm>
              <a:custGeom>
                <a:avLst/>
                <a:gdLst/>
                <a:ahLst/>
                <a:cxnLst>
                  <a:cxn ang="0">
                    <a:pos x="0" y="0"/>
                  </a:cxn>
                  <a:cxn ang="0">
                    <a:pos x="44" y="64"/>
                  </a:cxn>
                  <a:cxn ang="0">
                    <a:pos x="32" y="136"/>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grpSp>
        <p:sp>
          <p:nvSpPr>
            <p:cNvPr id="52290" name="AutoShape 66"/>
            <p:cNvSpPr>
              <a:spLocks noChangeArrowheads="1"/>
            </p:cNvSpPr>
            <p:nvPr/>
          </p:nvSpPr>
          <p:spPr bwMode="auto">
            <a:xfrm>
              <a:off x="1824" y="1534"/>
              <a:ext cx="207" cy="24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52265" name="Object 41"/>
            <p:cNvGraphicFramePr>
              <a:graphicFrameLocks noChangeAspect="1"/>
            </p:cNvGraphicFramePr>
            <p:nvPr/>
          </p:nvGraphicFramePr>
          <p:xfrm>
            <a:off x="1824" y="1518"/>
            <a:ext cx="226" cy="304"/>
          </p:xfrm>
          <a:graphic>
            <a:graphicData uri="http://schemas.openxmlformats.org/presentationml/2006/ole">
              <p:oleObj spid="_x0000_s28747" name="Equation" r:id="rId17" imgW="4048560" imgH="5678280" progId="Equation.3">
                <p:embed/>
              </p:oleObj>
            </a:graphicData>
          </a:graphic>
        </p:graphicFrame>
        <p:grpSp>
          <p:nvGrpSpPr>
            <p:cNvPr id="12" name="Group 69"/>
            <p:cNvGrpSpPr>
              <a:grpSpLocks/>
            </p:cNvGrpSpPr>
            <p:nvPr/>
          </p:nvGrpSpPr>
          <p:grpSpPr bwMode="auto">
            <a:xfrm>
              <a:off x="2736" y="1952"/>
              <a:ext cx="240" cy="304"/>
              <a:chOff x="2736" y="1889"/>
              <a:chExt cx="240" cy="304"/>
            </a:xfrm>
          </p:grpSpPr>
          <p:sp>
            <p:nvSpPr>
              <p:cNvPr id="52291" name="AutoShape 67"/>
              <p:cNvSpPr>
                <a:spLocks noChangeArrowheads="1"/>
              </p:cNvSpPr>
              <p:nvPr/>
            </p:nvSpPr>
            <p:spPr bwMode="auto">
              <a:xfrm>
                <a:off x="2736" y="1920"/>
                <a:ext cx="240" cy="240"/>
              </a:xfrm>
              <a:prstGeom prst="wedgeRoundRectCallout">
                <a:avLst>
                  <a:gd name="adj1" fmla="val -130417"/>
                  <a:gd name="adj2" fmla="val -87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52292" name="Object 68"/>
              <p:cNvGraphicFramePr>
                <a:graphicFrameLocks noChangeAspect="1"/>
              </p:cNvGraphicFramePr>
              <p:nvPr/>
            </p:nvGraphicFramePr>
            <p:xfrm>
              <a:off x="2736" y="1889"/>
              <a:ext cx="226" cy="304"/>
            </p:xfrm>
            <a:graphic>
              <a:graphicData uri="http://schemas.openxmlformats.org/presentationml/2006/ole">
                <p:oleObj spid="_x0000_s28748" name="Equation" r:id="rId18" imgW="152280" imgH="228600" progId="Equation.3">
                  <p:embed/>
                </p:oleObj>
              </a:graphicData>
            </a:graphic>
          </p:graphicFrame>
        </p:gr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42"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2284"/>
                                        </p:tgtEl>
                                        <p:attrNameLst>
                                          <p:attrName>style.visibility</p:attrName>
                                        </p:attrNameLst>
                                      </p:cBhvr>
                                      <p:to>
                                        <p:strVal val="visible"/>
                                      </p:to>
                                    </p:set>
                                    <p:animEffect transition="in" filter="blinds(horizontal)">
                                      <p:cBhvr>
                                        <p:cTn id="31" dur="500"/>
                                        <p:tgtEl>
                                          <p:spTgt spid="5228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2285"/>
                                        </p:tgtEl>
                                        <p:attrNameLst>
                                          <p:attrName>style.visibility</p:attrName>
                                        </p:attrNameLst>
                                      </p:cBhvr>
                                      <p:to>
                                        <p:strVal val="visible"/>
                                      </p:to>
                                    </p:set>
                                    <p:animEffect transition="in" filter="blinds(horizontal)">
                                      <p:cBhvr>
                                        <p:cTn id="36" dur="500"/>
                                        <p:tgtEl>
                                          <p:spTgt spid="5228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2286"/>
                                        </p:tgtEl>
                                        <p:attrNameLst>
                                          <p:attrName>style.visibility</p:attrName>
                                        </p:attrNameLst>
                                      </p:cBhvr>
                                      <p:to>
                                        <p:strVal val="visible"/>
                                      </p:to>
                                    </p:set>
                                    <p:animEffect transition="in" filter="blinds(horizontal)">
                                      <p:cBhvr>
                                        <p:cTn id="41" dur="500"/>
                                        <p:tgtEl>
                                          <p:spTgt spid="5228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2287"/>
                                        </p:tgtEl>
                                        <p:attrNameLst>
                                          <p:attrName>style.visibility</p:attrName>
                                        </p:attrNameLst>
                                      </p:cBhvr>
                                      <p:to>
                                        <p:strVal val="visible"/>
                                      </p:to>
                                    </p:set>
                                    <p:animEffect transition="in" filter="blinds(horizontal)">
                                      <p:cBhvr>
                                        <p:cTn id="46" dur="500"/>
                                        <p:tgtEl>
                                          <p:spTgt spid="52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533400" y="1066800"/>
            <a:ext cx="7924800" cy="5029200"/>
            <a:chOff x="432" y="672"/>
            <a:chExt cx="4992" cy="3168"/>
          </a:xfrm>
        </p:grpSpPr>
        <p:grpSp>
          <p:nvGrpSpPr>
            <p:cNvPr id="3" name="Group 103"/>
            <p:cNvGrpSpPr>
              <a:grpSpLocks/>
            </p:cNvGrpSpPr>
            <p:nvPr/>
          </p:nvGrpSpPr>
          <p:grpSpPr bwMode="auto">
            <a:xfrm>
              <a:off x="432" y="672"/>
              <a:ext cx="4992" cy="3168"/>
              <a:chOff x="432" y="672"/>
              <a:chExt cx="4992" cy="3168"/>
            </a:xfrm>
          </p:grpSpPr>
          <p:grpSp>
            <p:nvGrpSpPr>
              <p:cNvPr id="4" name="Group 98"/>
              <p:cNvGrpSpPr>
                <a:grpSpLocks/>
              </p:cNvGrpSpPr>
              <p:nvPr/>
            </p:nvGrpSpPr>
            <p:grpSpPr bwMode="auto">
              <a:xfrm>
                <a:off x="432" y="672"/>
                <a:ext cx="4992" cy="3168"/>
                <a:chOff x="432" y="672"/>
                <a:chExt cx="4992" cy="3168"/>
              </a:xfrm>
            </p:grpSpPr>
            <p:sp>
              <p:nvSpPr>
                <p:cNvPr id="38915" name="Rectangle 3"/>
                <p:cNvSpPr>
                  <a:spLocks noChangeArrowheads="1"/>
                </p:cNvSpPr>
                <p:nvPr/>
              </p:nvSpPr>
              <p:spPr bwMode="auto">
                <a:xfrm>
                  <a:off x="432" y="1931"/>
                  <a:ext cx="4992" cy="1909"/>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5" name="Group 4"/>
                <p:cNvGrpSpPr>
                  <a:grpSpLocks/>
                </p:cNvGrpSpPr>
                <p:nvPr/>
              </p:nvGrpSpPr>
              <p:grpSpPr bwMode="auto">
                <a:xfrm>
                  <a:off x="615" y="1931"/>
                  <a:ext cx="4742" cy="1465"/>
                  <a:chOff x="432" y="1872"/>
                  <a:chExt cx="4970" cy="1731"/>
                </a:xfrm>
              </p:grpSpPr>
              <p:graphicFrame>
                <p:nvGraphicFramePr>
                  <p:cNvPr id="38917" name="Object 5"/>
                  <p:cNvGraphicFramePr>
                    <a:graphicFrameLocks noChangeAspect="1"/>
                  </p:cNvGraphicFramePr>
                  <p:nvPr/>
                </p:nvGraphicFramePr>
                <p:xfrm>
                  <a:off x="4896" y="3072"/>
                  <a:ext cx="506" cy="325"/>
                </p:xfrm>
                <a:graphic>
                  <a:graphicData uri="http://schemas.openxmlformats.org/presentationml/2006/ole">
                    <p:oleObj spid="_x0000_s29819" name="Equation" r:id="rId3" imgW="329914" imgH="177646" progId="Equation.3">
                      <p:embed/>
                    </p:oleObj>
                  </a:graphicData>
                </a:graphic>
              </p:graphicFrame>
              <p:sp>
                <p:nvSpPr>
                  <p:cNvPr id="38918" name="Line 6"/>
                  <p:cNvSpPr>
                    <a:spLocks noChangeShapeType="1"/>
                  </p:cNvSpPr>
                  <p:nvPr/>
                </p:nvSpPr>
                <p:spPr bwMode="auto">
                  <a:xfrm flipV="1">
                    <a:off x="2640" y="1920"/>
                    <a:ext cx="0" cy="1152"/>
                  </a:xfrm>
                  <a:prstGeom prst="line">
                    <a:avLst/>
                  </a:prstGeom>
                  <a:noFill/>
                  <a:ln w="12700">
                    <a:solidFill>
                      <a:schemeClr val="tx1"/>
                    </a:solidFill>
                    <a:round/>
                    <a:headEnd/>
                    <a:tailEnd type="triangle" w="sm" len="lg"/>
                  </a:ln>
                  <a:effectLst/>
                </p:spPr>
                <p:txBody>
                  <a:bodyPr wrap="none" anchor="ctr"/>
                  <a:lstStyle/>
                  <a:p>
                    <a:endParaRPr lang="zh-CN" altLang="en-US"/>
                  </a:p>
                </p:txBody>
              </p:sp>
              <p:grpSp>
                <p:nvGrpSpPr>
                  <p:cNvPr id="6" name="Group 7"/>
                  <p:cNvGrpSpPr>
                    <a:grpSpLocks/>
                  </p:cNvGrpSpPr>
                  <p:nvPr/>
                </p:nvGrpSpPr>
                <p:grpSpPr bwMode="auto">
                  <a:xfrm>
                    <a:off x="720" y="2928"/>
                    <a:ext cx="3888" cy="144"/>
                    <a:chOff x="864" y="1632"/>
                    <a:chExt cx="3888" cy="96"/>
                  </a:xfrm>
                </p:grpSpPr>
                <p:sp>
                  <p:nvSpPr>
                    <p:cNvPr id="38920" name="Line 8"/>
                    <p:cNvSpPr>
                      <a:spLocks noChangeShapeType="1"/>
                    </p:cNvSpPr>
                    <p:nvPr/>
                  </p:nvSpPr>
                  <p:spPr bwMode="auto">
                    <a:xfrm>
                      <a:off x="3408"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8921" name="Line 9"/>
                    <p:cNvSpPr>
                      <a:spLocks noChangeShapeType="1"/>
                    </p:cNvSpPr>
                    <p:nvPr/>
                  </p:nvSpPr>
                  <p:spPr bwMode="auto">
                    <a:xfrm>
                      <a:off x="4080"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8922" name="Line 10"/>
                    <p:cNvSpPr>
                      <a:spLocks noChangeShapeType="1"/>
                    </p:cNvSpPr>
                    <p:nvPr/>
                  </p:nvSpPr>
                  <p:spPr bwMode="auto">
                    <a:xfrm>
                      <a:off x="4752"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8923" name="Line 11"/>
                    <p:cNvSpPr>
                      <a:spLocks noChangeShapeType="1"/>
                    </p:cNvSpPr>
                    <p:nvPr/>
                  </p:nvSpPr>
                  <p:spPr bwMode="auto">
                    <a:xfrm>
                      <a:off x="2174"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8924" name="Line 12"/>
                    <p:cNvSpPr>
                      <a:spLocks noChangeShapeType="1"/>
                    </p:cNvSpPr>
                    <p:nvPr/>
                  </p:nvSpPr>
                  <p:spPr bwMode="auto">
                    <a:xfrm>
                      <a:off x="1488"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8925" name="Line 13"/>
                    <p:cNvSpPr>
                      <a:spLocks noChangeShapeType="1"/>
                    </p:cNvSpPr>
                    <p:nvPr/>
                  </p:nvSpPr>
                  <p:spPr bwMode="auto">
                    <a:xfrm>
                      <a:off x="864" y="1632"/>
                      <a:ext cx="0" cy="96"/>
                    </a:xfrm>
                    <a:prstGeom prst="line">
                      <a:avLst/>
                    </a:prstGeom>
                    <a:noFill/>
                    <a:ln w="12700">
                      <a:solidFill>
                        <a:schemeClr val="tx1"/>
                      </a:solidFill>
                      <a:round/>
                      <a:headEnd/>
                      <a:tailEnd/>
                    </a:ln>
                    <a:effectLst/>
                  </p:spPr>
                  <p:txBody>
                    <a:bodyPr wrap="none" anchor="ctr"/>
                    <a:lstStyle/>
                    <a:p>
                      <a:endParaRPr lang="zh-CN" altLang="en-US"/>
                    </a:p>
                  </p:txBody>
                </p:sp>
              </p:grpSp>
              <p:sp>
                <p:nvSpPr>
                  <p:cNvPr id="38926" name="Freeform 14"/>
                  <p:cNvSpPr>
                    <a:spLocks/>
                  </p:cNvSpPr>
                  <p:nvPr/>
                </p:nvSpPr>
                <p:spPr bwMode="auto">
                  <a:xfrm>
                    <a:off x="2028" y="2064"/>
                    <a:ext cx="1230" cy="1014"/>
                  </a:xfrm>
                  <a:custGeom>
                    <a:avLst/>
                    <a:gdLst/>
                    <a:ahLst/>
                    <a:cxnLst>
                      <a:cxn ang="0">
                        <a:pos x="0" y="1014"/>
                      </a:cxn>
                      <a:cxn ang="0">
                        <a:pos x="192" y="819"/>
                      </a:cxn>
                      <a:cxn ang="0">
                        <a:pos x="605" y="0"/>
                      </a:cxn>
                      <a:cxn ang="0">
                        <a:pos x="1046" y="819"/>
                      </a:cxn>
                      <a:cxn ang="0">
                        <a:pos x="1230" y="1008"/>
                      </a:cxn>
                    </a:cxnLst>
                    <a:rect l="0" t="0" r="r" b="b"/>
                    <a:pathLst>
                      <a:path w="1230" h="1014">
                        <a:moveTo>
                          <a:pt x="0" y="1014"/>
                        </a:moveTo>
                        <a:cubicBezTo>
                          <a:pt x="31" y="982"/>
                          <a:pt x="91" y="988"/>
                          <a:pt x="192" y="819"/>
                        </a:cubicBezTo>
                        <a:cubicBezTo>
                          <a:pt x="293" y="650"/>
                          <a:pt x="463" y="0"/>
                          <a:pt x="605" y="0"/>
                        </a:cubicBezTo>
                        <a:cubicBezTo>
                          <a:pt x="747" y="0"/>
                          <a:pt x="942" y="651"/>
                          <a:pt x="1046" y="819"/>
                        </a:cubicBezTo>
                        <a:cubicBezTo>
                          <a:pt x="1150" y="987"/>
                          <a:pt x="1192" y="969"/>
                          <a:pt x="1230" y="1008"/>
                        </a:cubicBezTo>
                      </a:path>
                    </a:pathLst>
                  </a:custGeom>
                  <a:noFill/>
                  <a:ln w="28575" cmpd="sng">
                    <a:solidFill>
                      <a:srgbClr val="FF0000"/>
                    </a:solidFill>
                    <a:round/>
                    <a:headEnd/>
                    <a:tailEnd/>
                  </a:ln>
                  <a:effectLst/>
                </p:spPr>
                <p:txBody>
                  <a:bodyPr wrap="none" anchor="ctr"/>
                  <a:lstStyle/>
                  <a:p>
                    <a:endParaRPr lang="zh-CN" altLang="en-US"/>
                  </a:p>
                </p:txBody>
              </p:sp>
              <p:graphicFrame>
                <p:nvGraphicFramePr>
                  <p:cNvPr id="38927" name="Object 15"/>
                  <p:cNvGraphicFramePr>
                    <a:graphicFrameLocks noChangeAspect="1"/>
                  </p:cNvGraphicFramePr>
                  <p:nvPr/>
                </p:nvGraphicFramePr>
                <p:xfrm>
                  <a:off x="2164" y="1872"/>
                  <a:ext cx="332" cy="336"/>
                </p:xfrm>
                <a:graphic>
                  <a:graphicData uri="http://schemas.openxmlformats.org/presentationml/2006/ole">
                    <p:oleObj spid="_x0000_s29820" name="公式" r:id="rId4" imgW="165028" imgH="228501" progId="Equation.3">
                      <p:embed/>
                    </p:oleObj>
                  </a:graphicData>
                </a:graphic>
              </p:graphicFrame>
              <p:sp>
                <p:nvSpPr>
                  <p:cNvPr id="38928" name="Line 16"/>
                  <p:cNvSpPr>
                    <a:spLocks noChangeShapeType="1"/>
                  </p:cNvSpPr>
                  <p:nvPr/>
                </p:nvSpPr>
                <p:spPr bwMode="auto">
                  <a:xfrm>
                    <a:off x="432" y="3072"/>
                    <a:ext cx="4800"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38929" name="Freeform 17"/>
                  <p:cNvSpPr>
                    <a:spLocks/>
                  </p:cNvSpPr>
                  <p:nvPr/>
                </p:nvSpPr>
                <p:spPr bwMode="auto">
                  <a:xfrm>
                    <a:off x="3264" y="2919"/>
                    <a:ext cx="1452" cy="161"/>
                  </a:xfrm>
                  <a:custGeom>
                    <a:avLst/>
                    <a:gdLst/>
                    <a:ahLst/>
                    <a:cxnLst>
                      <a:cxn ang="0">
                        <a:pos x="0" y="145"/>
                      </a:cxn>
                      <a:cxn ang="0">
                        <a:pos x="288" y="1"/>
                      </a:cxn>
                      <a:cxn ang="0">
                        <a:pos x="689" y="153"/>
                      </a:cxn>
                      <a:cxn ang="0">
                        <a:pos x="986" y="44"/>
                      </a:cxn>
                      <a:cxn ang="0">
                        <a:pos x="1344" y="145"/>
                      </a:cxn>
                      <a:cxn ang="0">
                        <a:pos x="1452" y="141"/>
                      </a:cxn>
                    </a:cxnLst>
                    <a:rect l="0" t="0" r="r" b="b"/>
                    <a:pathLst>
                      <a:path w="1452" h="161">
                        <a:moveTo>
                          <a:pt x="0" y="145"/>
                        </a:moveTo>
                        <a:cubicBezTo>
                          <a:pt x="88" y="73"/>
                          <a:pt x="173" y="0"/>
                          <a:pt x="288" y="1"/>
                        </a:cubicBezTo>
                        <a:cubicBezTo>
                          <a:pt x="403" y="2"/>
                          <a:pt x="573" y="146"/>
                          <a:pt x="689" y="153"/>
                        </a:cubicBezTo>
                        <a:cubicBezTo>
                          <a:pt x="805" y="160"/>
                          <a:pt x="877" y="45"/>
                          <a:pt x="986" y="44"/>
                        </a:cubicBezTo>
                        <a:cubicBezTo>
                          <a:pt x="1095" y="43"/>
                          <a:pt x="1266" y="129"/>
                          <a:pt x="1344" y="145"/>
                        </a:cubicBezTo>
                        <a:cubicBezTo>
                          <a:pt x="1422" y="161"/>
                          <a:pt x="1430" y="142"/>
                          <a:pt x="1452" y="141"/>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sp>
                <p:nvSpPr>
                  <p:cNvPr id="38930" name="Freeform 18"/>
                  <p:cNvSpPr>
                    <a:spLocks/>
                  </p:cNvSpPr>
                  <p:nvPr/>
                </p:nvSpPr>
                <p:spPr bwMode="auto">
                  <a:xfrm>
                    <a:off x="576" y="2913"/>
                    <a:ext cx="1446" cy="170"/>
                  </a:xfrm>
                  <a:custGeom>
                    <a:avLst/>
                    <a:gdLst/>
                    <a:ahLst/>
                    <a:cxnLst>
                      <a:cxn ang="0">
                        <a:pos x="1446" y="159"/>
                      </a:cxn>
                      <a:cxn ang="0">
                        <a:pos x="1154" y="0"/>
                      </a:cxn>
                      <a:cxn ang="0">
                        <a:pos x="765" y="159"/>
                      </a:cxn>
                      <a:cxn ang="0">
                        <a:pos x="477" y="40"/>
                      </a:cxn>
                      <a:cxn ang="0">
                        <a:pos x="132" y="153"/>
                      </a:cxn>
                      <a:cxn ang="0">
                        <a:pos x="0" y="140"/>
                      </a:cxn>
                    </a:cxnLst>
                    <a:rect l="0" t="0" r="r" b="b"/>
                    <a:pathLst>
                      <a:path w="1446" h="170">
                        <a:moveTo>
                          <a:pt x="1446" y="159"/>
                        </a:moveTo>
                        <a:cubicBezTo>
                          <a:pt x="1397" y="131"/>
                          <a:pt x="1267" y="0"/>
                          <a:pt x="1154" y="0"/>
                        </a:cubicBezTo>
                        <a:cubicBezTo>
                          <a:pt x="1041" y="0"/>
                          <a:pt x="878" y="152"/>
                          <a:pt x="765" y="159"/>
                        </a:cubicBezTo>
                        <a:cubicBezTo>
                          <a:pt x="652" y="166"/>
                          <a:pt x="582" y="41"/>
                          <a:pt x="477" y="40"/>
                        </a:cubicBezTo>
                        <a:cubicBezTo>
                          <a:pt x="372" y="39"/>
                          <a:pt x="211" y="136"/>
                          <a:pt x="132" y="153"/>
                        </a:cubicBezTo>
                        <a:cubicBezTo>
                          <a:pt x="53" y="170"/>
                          <a:pt x="27" y="143"/>
                          <a:pt x="0" y="140"/>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graphicFrame>
                <p:nvGraphicFramePr>
                  <p:cNvPr id="38931" name="Object 19"/>
                  <p:cNvGraphicFramePr>
                    <a:graphicFrameLocks noChangeAspect="1"/>
                  </p:cNvGraphicFramePr>
                  <p:nvPr/>
                </p:nvGraphicFramePr>
                <p:xfrm>
                  <a:off x="2544" y="3168"/>
                  <a:ext cx="208" cy="240"/>
                </p:xfrm>
                <a:graphic>
                  <a:graphicData uri="http://schemas.openxmlformats.org/presentationml/2006/ole">
                    <p:oleObj spid="_x0000_s29821" name="Equation" r:id="rId5" imgW="165172" imgH="190583" progId="Equation.3">
                      <p:embed/>
                    </p:oleObj>
                  </a:graphicData>
                </a:graphic>
              </p:graphicFrame>
              <p:graphicFrame>
                <p:nvGraphicFramePr>
                  <p:cNvPr id="38932" name="Object 20"/>
                  <p:cNvGraphicFramePr>
                    <a:graphicFrameLocks noChangeAspect="1"/>
                  </p:cNvGraphicFramePr>
                  <p:nvPr/>
                </p:nvGraphicFramePr>
                <p:xfrm>
                  <a:off x="3115" y="3072"/>
                  <a:ext cx="245" cy="528"/>
                </p:xfrm>
                <a:graphic>
                  <a:graphicData uri="http://schemas.openxmlformats.org/presentationml/2006/ole">
                    <p:oleObj spid="_x0000_s29822" name="公式" r:id="rId6" imgW="215806" imgH="609336" progId="Equation.3">
                      <p:embed/>
                    </p:oleObj>
                  </a:graphicData>
                </a:graphic>
              </p:graphicFrame>
              <p:graphicFrame>
                <p:nvGraphicFramePr>
                  <p:cNvPr id="38933" name="Object 21"/>
                  <p:cNvGraphicFramePr>
                    <a:graphicFrameLocks noChangeAspect="1"/>
                  </p:cNvGraphicFramePr>
                  <p:nvPr/>
                </p:nvGraphicFramePr>
                <p:xfrm>
                  <a:off x="3648" y="3072"/>
                  <a:ext cx="472" cy="531"/>
                </p:xfrm>
                <a:graphic>
                  <a:graphicData uri="http://schemas.openxmlformats.org/presentationml/2006/ole">
                    <p:oleObj spid="_x0000_s29823" name="Equation" r:id="rId7" imgW="266469" imgH="393359" progId="Equation.3">
                      <p:embed/>
                    </p:oleObj>
                  </a:graphicData>
                </a:graphic>
              </p:graphicFrame>
              <p:graphicFrame>
                <p:nvGraphicFramePr>
                  <p:cNvPr id="38934" name="Object 22"/>
                  <p:cNvGraphicFramePr>
                    <a:graphicFrameLocks noChangeAspect="1"/>
                  </p:cNvGraphicFramePr>
                  <p:nvPr/>
                </p:nvGraphicFramePr>
                <p:xfrm>
                  <a:off x="4368" y="3072"/>
                  <a:ext cx="404" cy="528"/>
                </p:xfrm>
                <a:graphic>
                  <a:graphicData uri="http://schemas.openxmlformats.org/presentationml/2006/ole">
                    <p:oleObj spid="_x0000_s29824" name="公式" r:id="rId8" imgW="355446" imgH="609336" progId="Equation.3">
                      <p:embed/>
                    </p:oleObj>
                  </a:graphicData>
                </a:graphic>
              </p:graphicFrame>
              <p:graphicFrame>
                <p:nvGraphicFramePr>
                  <p:cNvPr id="38935" name="Object 23"/>
                  <p:cNvGraphicFramePr>
                    <a:graphicFrameLocks noChangeAspect="1"/>
                  </p:cNvGraphicFramePr>
                  <p:nvPr/>
                </p:nvGraphicFramePr>
                <p:xfrm>
                  <a:off x="1808" y="3072"/>
                  <a:ext cx="352" cy="528"/>
                </p:xfrm>
                <a:graphic>
                  <a:graphicData uri="http://schemas.openxmlformats.org/presentationml/2006/ole">
                    <p:oleObj spid="_x0000_s29825" name="公式" r:id="rId9" imgW="406224" imgH="609336" progId="Equation.3">
                      <p:embed/>
                    </p:oleObj>
                  </a:graphicData>
                </a:graphic>
              </p:graphicFrame>
              <p:graphicFrame>
                <p:nvGraphicFramePr>
                  <p:cNvPr id="38936" name="Object 24"/>
                  <p:cNvGraphicFramePr>
                    <a:graphicFrameLocks noChangeAspect="1"/>
                  </p:cNvGraphicFramePr>
                  <p:nvPr/>
                </p:nvGraphicFramePr>
                <p:xfrm>
                  <a:off x="1056" y="3072"/>
                  <a:ext cx="411" cy="528"/>
                </p:xfrm>
                <a:graphic>
                  <a:graphicData uri="http://schemas.openxmlformats.org/presentationml/2006/ole">
                    <p:oleObj spid="_x0000_s29826" name="公式" r:id="rId10" imgW="558800" imgH="609600" progId="Equation.3">
                      <p:embed/>
                    </p:oleObj>
                  </a:graphicData>
                </a:graphic>
              </p:graphicFrame>
              <p:graphicFrame>
                <p:nvGraphicFramePr>
                  <p:cNvPr id="38937" name="Object 25"/>
                  <p:cNvGraphicFramePr>
                    <a:graphicFrameLocks noChangeAspect="1"/>
                  </p:cNvGraphicFramePr>
                  <p:nvPr/>
                </p:nvGraphicFramePr>
                <p:xfrm>
                  <a:off x="432" y="3072"/>
                  <a:ext cx="411" cy="528"/>
                </p:xfrm>
                <a:graphic>
                  <a:graphicData uri="http://schemas.openxmlformats.org/presentationml/2006/ole">
                    <p:oleObj spid="_x0000_s29827" name="公式" r:id="rId11" imgW="545863" imgH="609336" progId="Equation.3">
                      <p:embed/>
                    </p:oleObj>
                  </a:graphicData>
                </a:graphic>
              </p:graphicFrame>
            </p:grpSp>
            <p:sp>
              <p:nvSpPr>
                <p:cNvPr id="38939" name="Rectangle 27"/>
                <p:cNvSpPr>
                  <a:spLocks noChangeArrowheads="1"/>
                </p:cNvSpPr>
                <p:nvPr/>
              </p:nvSpPr>
              <p:spPr bwMode="auto">
                <a:xfrm>
                  <a:off x="432" y="672"/>
                  <a:ext cx="4992" cy="121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8940" name="Line 28"/>
                <p:cNvSpPr>
                  <a:spLocks noChangeShapeType="1"/>
                </p:cNvSpPr>
                <p:nvPr/>
              </p:nvSpPr>
              <p:spPr bwMode="auto">
                <a:xfrm>
                  <a:off x="725" y="1362"/>
                  <a:ext cx="4305" cy="0"/>
                </a:xfrm>
                <a:prstGeom prst="line">
                  <a:avLst/>
                </a:prstGeom>
                <a:noFill/>
                <a:ln w="12700">
                  <a:solidFill>
                    <a:schemeClr val="tx1"/>
                  </a:solidFill>
                  <a:prstDash val="lgDashDot"/>
                  <a:round/>
                  <a:headEnd type="none" w="sm" len="lg"/>
                  <a:tailEnd type="none" w="sm" len="lg"/>
                </a:ln>
                <a:effectLst/>
              </p:spPr>
              <p:txBody>
                <a:bodyPr wrap="none" anchor="ctr"/>
                <a:lstStyle/>
                <a:p>
                  <a:endParaRPr lang="zh-CN" altLang="en-US"/>
                </a:p>
              </p:txBody>
            </p:sp>
            <p:grpSp>
              <p:nvGrpSpPr>
                <p:cNvPr id="7" name="Group 29"/>
                <p:cNvGrpSpPr>
                  <a:grpSpLocks/>
                </p:cNvGrpSpPr>
                <p:nvPr/>
              </p:nvGrpSpPr>
              <p:grpSpPr bwMode="auto">
                <a:xfrm>
                  <a:off x="2236" y="1063"/>
                  <a:ext cx="1002" cy="137"/>
                  <a:chOff x="2064" y="3150"/>
                  <a:chExt cx="1050" cy="162"/>
                </a:xfrm>
              </p:grpSpPr>
              <p:sp>
                <p:nvSpPr>
                  <p:cNvPr id="38942" name="Freeform 30"/>
                  <p:cNvSpPr>
                    <a:spLocks/>
                  </p:cNvSpPr>
                  <p:nvPr/>
                </p:nvSpPr>
                <p:spPr bwMode="auto">
                  <a:xfrm>
                    <a:off x="2064" y="3150"/>
                    <a:ext cx="1050" cy="162"/>
                  </a:xfrm>
                  <a:custGeom>
                    <a:avLst/>
                    <a:gdLst/>
                    <a:ahLst/>
                    <a:cxnLst>
                      <a:cxn ang="0">
                        <a:pos x="1044" y="0"/>
                      </a:cxn>
                      <a:cxn ang="0">
                        <a:pos x="0" y="162"/>
                      </a:cxn>
                      <a:cxn ang="0">
                        <a:pos x="1050" y="162"/>
                      </a:cxn>
                      <a:cxn ang="0">
                        <a:pos x="1044" y="0"/>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38943" name="Line 31"/>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p:spPr>
                <p:txBody>
                  <a:bodyPr wrap="none"/>
                  <a:lstStyle/>
                  <a:p>
                    <a:endParaRPr lang="zh-CN" altLang="en-US"/>
                  </a:p>
                </p:txBody>
              </p:sp>
            </p:grpSp>
            <p:grpSp>
              <p:nvGrpSpPr>
                <p:cNvPr id="8" name="Group 32"/>
                <p:cNvGrpSpPr>
                  <a:grpSpLocks/>
                </p:cNvGrpSpPr>
                <p:nvPr/>
              </p:nvGrpSpPr>
              <p:grpSpPr bwMode="auto">
                <a:xfrm>
                  <a:off x="3427" y="1225"/>
                  <a:ext cx="1002" cy="137"/>
                  <a:chOff x="2064" y="3150"/>
                  <a:chExt cx="1050" cy="162"/>
                </a:xfrm>
              </p:grpSpPr>
              <p:sp>
                <p:nvSpPr>
                  <p:cNvPr id="38945" name="Freeform 33"/>
                  <p:cNvSpPr>
                    <a:spLocks/>
                  </p:cNvSpPr>
                  <p:nvPr/>
                </p:nvSpPr>
                <p:spPr bwMode="auto">
                  <a:xfrm>
                    <a:off x="2064" y="3150"/>
                    <a:ext cx="1050" cy="162"/>
                  </a:xfrm>
                  <a:custGeom>
                    <a:avLst/>
                    <a:gdLst/>
                    <a:ahLst/>
                    <a:cxnLst>
                      <a:cxn ang="0">
                        <a:pos x="1044" y="0"/>
                      </a:cxn>
                      <a:cxn ang="0">
                        <a:pos x="0" y="162"/>
                      </a:cxn>
                      <a:cxn ang="0">
                        <a:pos x="1050" y="162"/>
                      </a:cxn>
                      <a:cxn ang="0">
                        <a:pos x="1044" y="0"/>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38946" name="Line 34"/>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p:spPr>
                <p:txBody>
                  <a:bodyPr wrap="none"/>
                  <a:lstStyle/>
                  <a:p>
                    <a:endParaRPr lang="zh-CN" altLang="en-US"/>
                  </a:p>
                </p:txBody>
              </p:sp>
            </p:grpSp>
            <p:sp>
              <p:nvSpPr>
                <p:cNvPr id="38947" name="Rectangle 35"/>
                <p:cNvSpPr>
                  <a:spLocks noChangeArrowheads="1"/>
                </p:cNvSpPr>
                <p:nvPr/>
              </p:nvSpPr>
              <p:spPr bwMode="auto">
                <a:xfrm>
                  <a:off x="2236" y="916"/>
                  <a:ext cx="46" cy="284"/>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38948" name="Rectangle 36"/>
                <p:cNvSpPr>
                  <a:spLocks noChangeArrowheads="1"/>
                </p:cNvSpPr>
                <p:nvPr/>
              </p:nvSpPr>
              <p:spPr bwMode="auto">
                <a:xfrm>
                  <a:off x="2236" y="1525"/>
                  <a:ext cx="46" cy="284"/>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38949" name="Line 37"/>
                <p:cNvSpPr>
                  <a:spLocks noChangeShapeType="1"/>
                </p:cNvSpPr>
                <p:nvPr/>
              </p:nvSpPr>
              <p:spPr bwMode="auto">
                <a:xfrm>
                  <a:off x="1732" y="1200"/>
                  <a:ext cx="55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0" name="Line 38"/>
                <p:cNvSpPr>
                  <a:spLocks noChangeShapeType="1"/>
                </p:cNvSpPr>
                <p:nvPr/>
              </p:nvSpPr>
              <p:spPr bwMode="auto">
                <a:xfrm>
                  <a:off x="1732" y="1281"/>
                  <a:ext cx="55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1" name="Line 39"/>
                <p:cNvSpPr>
                  <a:spLocks noChangeShapeType="1"/>
                </p:cNvSpPr>
                <p:nvPr/>
              </p:nvSpPr>
              <p:spPr bwMode="auto">
                <a:xfrm>
                  <a:off x="1687" y="1362"/>
                  <a:ext cx="549"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2" name="Line 40"/>
                <p:cNvSpPr>
                  <a:spLocks noChangeShapeType="1"/>
                </p:cNvSpPr>
                <p:nvPr/>
              </p:nvSpPr>
              <p:spPr bwMode="auto">
                <a:xfrm>
                  <a:off x="1732" y="1443"/>
                  <a:ext cx="55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3" name="Line 41"/>
                <p:cNvSpPr>
                  <a:spLocks noChangeShapeType="1"/>
                </p:cNvSpPr>
                <p:nvPr/>
              </p:nvSpPr>
              <p:spPr bwMode="auto">
                <a:xfrm>
                  <a:off x="1732" y="1525"/>
                  <a:ext cx="55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4" name="Line 42"/>
                <p:cNvSpPr>
                  <a:spLocks noChangeShapeType="1"/>
                </p:cNvSpPr>
                <p:nvPr/>
              </p:nvSpPr>
              <p:spPr bwMode="auto">
                <a:xfrm flipV="1">
                  <a:off x="2236" y="1037"/>
                  <a:ext cx="1145" cy="163"/>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5" name="Line 43"/>
                <p:cNvSpPr>
                  <a:spLocks noChangeShapeType="1"/>
                </p:cNvSpPr>
                <p:nvPr/>
              </p:nvSpPr>
              <p:spPr bwMode="auto">
                <a:xfrm flipV="1">
                  <a:off x="2236" y="1119"/>
                  <a:ext cx="1145" cy="16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6" name="Line 44"/>
                <p:cNvSpPr>
                  <a:spLocks noChangeShapeType="1"/>
                </p:cNvSpPr>
                <p:nvPr/>
              </p:nvSpPr>
              <p:spPr bwMode="auto">
                <a:xfrm flipV="1">
                  <a:off x="2236" y="1200"/>
                  <a:ext cx="1145" cy="16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7" name="Line 45"/>
                <p:cNvSpPr>
                  <a:spLocks noChangeShapeType="1"/>
                </p:cNvSpPr>
                <p:nvPr/>
              </p:nvSpPr>
              <p:spPr bwMode="auto">
                <a:xfrm flipV="1">
                  <a:off x="2236" y="1281"/>
                  <a:ext cx="1145" cy="16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8" name="Line 46"/>
                <p:cNvSpPr>
                  <a:spLocks noChangeShapeType="1"/>
                </p:cNvSpPr>
                <p:nvPr/>
              </p:nvSpPr>
              <p:spPr bwMode="auto">
                <a:xfrm flipV="1">
                  <a:off x="2236" y="1200"/>
                  <a:ext cx="2382" cy="325"/>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59" name="Rectangle 47"/>
                <p:cNvSpPr>
                  <a:spLocks noChangeArrowheads="1"/>
                </p:cNvSpPr>
                <p:nvPr/>
              </p:nvSpPr>
              <p:spPr bwMode="auto">
                <a:xfrm>
                  <a:off x="4618" y="875"/>
                  <a:ext cx="46" cy="974"/>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p:spPr>
              <p:txBody>
                <a:bodyPr wrap="none" anchor="ctr"/>
                <a:lstStyle/>
                <a:p>
                  <a:endParaRPr lang="zh-CN" altLang="en-US"/>
                </a:p>
              </p:txBody>
            </p:sp>
            <p:sp>
              <p:nvSpPr>
                <p:cNvPr id="38960" name="Line 48"/>
                <p:cNvSpPr>
                  <a:spLocks noChangeShapeType="1"/>
                </p:cNvSpPr>
                <p:nvPr/>
              </p:nvSpPr>
              <p:spPr bwMode="auto">
                <a:xfrm flipV="1">
                  <a:off x="3381" y="1200"/>
                  <a:ext cx="1237" cy="8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1" name="Line 49"/>
                <p:cNvSpPr>
                  <a:spLocks noChangeShapeType="1"/>
                </p:cNvSpPr>
                <p:nvPr/>
              </p:nvSpPr>
              <p:spPr bwMode="auto">
                <a:xfrm>
                  <a:off x="3381" y="1200"/>
                  <a:ext cx="1237"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2" name="Line 50"/>
                <p:cNvSpPr>
                  <a:spLocks noChangeShapeType="1"/>
                </p:cNvSpPr>
                <p:nvPr/>
              </p:nvSpPr>
              <p:spPr bwMode="auto">
                <a:xfrm>
                  <a:off x="3381" y="1119"/>
                  <a:ext cx="1237" cy="8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3" name="Line 51"/>
                <p:cNvSpPr>
                  <a:spLocks noChangeShapeType="1"/>
                </p:cNvSpPr>
                <p:nvPr/>
              </p:nvSpPr>
              <p:spPr bwMode="auto">
                <a:xfrm>
                  <a:off x="3381" y="1037"/>
                  <a:ext cx="1237" cy="163"/>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4" name="Line 52"/>
                <p:cNvSpPr>
                  <a:spLocks noChangeShapeType="1"/>
                </p:cNvSpPr>
                <p:nvPr/>
              </p:nvSpPr>
              <p:spPr bwMode="auto">
                <a:xfrm flipV="1">
                  <a:off x="1046" y="1200"/>
                  <a:ext cx="686" cy="16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5" name="Line 53"/>
                <p:cNvSpPr>
                  <a:spLocks noChangeShapeType="1"/>
                </p:cNvSpPr>
                <p:nvPr/>
              </p:nvSpPr>
              <p:spPr bwMode="auto">
                <a:xfrm>
                  <a:off x="1046" y="1362"/>
                  <a:ext cx="641"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6" name="Line 54"/>
                <p:cNvSpPr>
                  <a:spLocks noChangeShapeType="1"/>
                </p:cNvSpPr>
                <p:nvPr/>
              </p:nvSpPr>
              <p:spPr bwMode="auto">
                <a:xfrm flipV="1">
                  <a:off x="1046" y="1281"/>
                  <a:ext cx="686" cy="8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7" name="Line 55"/>
                <p:cNvSpPr>
                  <a:spLocks noChangeShapeType="1"/>
                </p:cNvSpPr>
                <p:nvPr/>
              </p:nvSpPr>
              <p:spPr bwMode="auto">
                <a:xfrm>
                  <a:off x="1046" y="1362"/>
                  <a:ext cx="686" cy="8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8968" name="Line 56"/>
                <p:cNvSpPr>
                  <a:spLocks noChangeShapeType="1"/>
                </p:cNvSpPr>
                <p:nvPr/>
              </p:nvSpPr>
              <p:spPr bwMode="auto">
                <a:xfrm>
                  <a:off x="1046" y="1362"/>
                  <a:ext cx="686" cy="163"/>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aphicFrame>
              <p:nvGraphicFramePr>
                <p:cNvPr id="38969" name="Object 57"/>
                <p:cNvGraphicFramePr>
                  <a:graphicFrameLocks noChangeAspect="1"/>
                </p:cNvGraphicFramePr>
                <p:nvPr/>
              </p:nvGraphicFramePr>
              <p:xfrm>
                <a:off x="1547" y="834"/>
                <a:ext cx="305" cy="325"/>
              </p:xfrm>
              <a:graphic>
                <a:graphicData uri="http://schemas.openxmlformats.org/presentationml/2006/ole">
                  <p:oleObj spid="_x0000_s29828" name="Equation" r:id="rId12" imgW="177569" imgH="215619" progId="Equation.3">
                    <p:embed/>
                  </p:oleObj>
                </a:graphicData>
              </a:graphic>
            </p:graphicFrame>
            <p:graphicFrame>
              <p:nvGraphicFramePr>
                <p:cNvPr id="38970" name="Object 58"/>
                <p:cNvGraphicFramePr>
                  <a:graphicFrameLocks noChangeAspect="1"/>
                </p:cNvGraphicFramePr>
                <p:nvPr/>
              </p:nvGraphicFramePr>
              <p:xfrm>
                <a:off x="3042" y="674"/>
                <a:ext cx="321" cy="323"/>
              </p:xfrm>
              <a:graphic>
                <a:graphicData uri="http://schemas.openxmlformats.org/presentationml/2006/ole">
                  <p:oleObj spid="_x0000_s29829" name="Equation" r:id="rId13" imgW="190335" imgH="215713" progId="Equation.3">
                    <p:embed/>
                  </p:oleObj>
                </a:graphicData>
              </a:graphic>
            </p:graphicFrame>
            <p:sp>
              <p:nvSpPr>
                <p:cNvPr id="38971" name="Line 59"/>
                <p:cNvSpPr>
                  <a:spLocks noChangeShapeType="1"/>
                </p:cNvSpPr>
                <p:nvPr/>
              </p:nvSpPr>
              <p:spPr bwMode="auto">
                <a:xfrm>
                  <a:off x="3381" y="1768"/>
                  <a:ext cx="1237"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graphicFrame>
              <p:nvGraphicFramePr>
                <p:cNvPr id="38972" name="Object 60"/>
                <p:cNvGraphicFramePr>
                  <a:graphicFrameLocks noChangeAspect="1"/>
                </p:cNvGraphicFramePr>
                <p:nvPr/>
              </p:nvGraphicFramePr>
              <p:xfrm>
                <a:off x="3931" y="1525"/>
                <a:ext cx="356" cy="284"/>
              </p:xfrm>
              <a:graphic>
                <a:graphicData uri="http://schemas.openxmlformats.org/presentationml/2006/ole">
                  <p:oleObj spid="_x0000_s29830" name="公式" r:id="rId14" imgW="215713" imgH="304536" progId="Equation.3">
                    <p:embed/>
                  </p:oleObj>
                </a:graphicData>
              </a:graphic>
            </p:graphicFrame>
            <p:graphicFrame>
              <p:nvGraphicFramePr>
                <p:cNvPr id="38976" name="Object 64"/>
                <p:cNvGraphicFramePr>
                  <a:graphicFrameLocks noChangeAspect="1"/>
                </p:cNvGraphicFramePr>
                <p:nvPr/>
              </p:nvGraphicFramePr>
              <p:xfrm>
                <a:off x="874" y="990"/>
                <a:ext cx="234" cy="291"/>
              </p:xfrm>
              <a:graphic>
                <a:graphicData uri="http://schemas.openxmlformats.org/presentationml/2006/ole">
                  <p:oleObj spid="_x0000_s29831" name="Equation" r:id="rId15" imgW="126725" imgH="177415" progId="Equation.3">
                    <p:embed/>
                  </p:oleObj>
                </a:graphicData>
              </a:graphic>
            </p:graphicFrame>
            <p:sp>
              <p:nvSpPr>
                <p:cNvPr id="38977" name="Oval 65"/>
                <p:cNvSpPr>
                  <a:spLocks noChangeArrowheads="1"/>
                </p:cNvSpPr>
                <p:nvPr/>
              </p:nvSpPr>
              <p:spPr bwMode="auto">
                <a:xfrm>
                  <a:off x="1641" y="1119"/>
                  <a:ext cx="91" cy="527"/>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38978" name="Oval 66"/>
                <p:cNvSpPr>
                  <a:spLocks noChangeArrowheads="1"/>
                </p:cNvSpPr>
                <p:nvPr/>
              </p:nvSpPr>
              <p:spPr bwMode="auto">
                <a:xfrm>
                  <a:off x="3335" y="956"/>
                  <a:ext cx="138" cy="812"/>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graphicFrame>
              <p:nvGraphicFramePr>
                <p:cNvPr id="38979" name="Object 67"/>
                <p:cNvGraphicFramePr>
                  <a:graphicFrameLocks noChangeAspect="1"/>
                </p:cNvGraphicFramePr>
                <p:nvPr/>
              </p:nvGraphicFramePr>
              <p:xfrm>
                <a:off x="1955" y="713"/>
                <a:ext cx="275" cy="243"/>
              </p:xfrm>
              <a:graphic>
                <a:graphicData uri="http://schemas.openxmlformats.org/presentationml/2006/ole">
                  <p:oleObj spid="_x0000_s29832" name="Equation" r:id="rId16" imgW="164885" imgH="164885" progId="Equation.3">
                    <p:embed/>
                  </p:oleObj>
                </a:graphicData>
              </a:graphic>
            </p:graphicFrame>
            <p:graphicFrame>
              <p:nvGraphicFramePr>
                <p:cNvPr id="38980" name="Object 68"/>
                <p:cNvGraphicFramePr>
                  <a:graphicFrameLocks noChangeAspect="1"/>
                </p:cNvGraphicFramePr>
                <p:nvPr/>
              </p:nvGraphicFramePr>
              <p:xfrm>
                <a:off x="4322" y="713"/>
                <a:ext cx="232" cy="243"/>
              </p:xfrm>
              <a:graphic>
                <a:graphicData uri="http://schemas.openxmlformats.org/presentationml/2006/ole">
                  <p:oleObj spid="_x0000_s29833" name="Equation" r:id="rId17" imgW="139579" imgH="164957" progId="Equation.3">
                    <p:embed/>
                  </p:oleObj>
                </a:graphicData>
              </a:graphic>
            </p:graphicFrame>
            <p:graphicFrame>
              <p:nvGraphicFramePr>
                <p:cNvPr id="38981" name="Object 69"/>
                <p:cNvGraphicFramePr>
                  <a:graphicFrameLocks noChangeAspect="1"/>
                </p:cNvGraphicFramePr>
                <p:nvPr/>
              </p:nvGraphicFramePr>
              <p:xfrm>
                <a:off x="4644" y="1362"/>
                <a:ext cx="249" cy="257"/>
              </p:xfrm>
              <a:graphic>
                <a:graphicData uri="http://schemas.openxmlformats.org/presentationml/2006/ole">
                  <p:oleObj spid="_x0000_s29834" name="Equation" r:id="rId18" imgW="152202" imgH="177569" progId="Equation.3">
                    <p:embed/>
                  </p:oleObj>
                </a:graphicData>
              </a:graphic>
            </p:graphicFrame>
            <p:sp>
              <p:nvSpPr>
                <p:cNvPr id="38984" name="Line 72"/>
                <p:cNvSpPr>
                  <a:spLocks noChangeShapeType="1"/>
                </p:cNvSpPr>
                <p:nvPr/>
              </p:nvSpPr>
              <p:spPr bwMode="auto">
                <a:xfrm flipV="1">
                  <a:off x="4664" y="672"/>
                  <a:ext cx="0" cy="1178"/>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graphicFrame>
              <p:nvGraphicFramePr>
                <p:cNvPr id="38985" name="Object 73"/>
                <p:cNvGraphicFramePr>
                  <a:graphicFrameLocks noChangeAspect="1"/>
                </p:cNvGraphicFramePr>
                <p:nvPr/>
              </p:nvGraphicFramePr>
              <p:xfrm>
                <a:off x="4710" y="672"/>
                <a:ext cx="256" cy="244"/>
              </p:xfrm>
              <a:graphic>
                <a:graphicData uri="http://schemas.openxmlformats.org/presentationml/2006/ole">
                  <p:oleObj spid="_x0000_s29835" name="Equation" r:id="rId19" imgW="228600" imgH="241200" progId="Equation.3">
                    <p:embed/>
                  </p:oleObj>
                </a:graphicData>
              </a:graphic>
            </p:graphicFrame>
            <p:sp>
              <p:nvSpPr>
                <p:cNvPr id="38986" name="Line 74"/>
                <p:cNvSpPr>
                  <a:spLocks noChangeShapeType="1"/>
                </p:cNvSpPr>
                <p:nvPr/>
              </p:nvSpPr>
              <p:spPr bwMode="auto">
                <a:xfrm>
                  <a:off x="4618" y="1200"/>
                  <a:ext cx="412" cy="0"/>
                </a:xfrm>
                <a:prstGeom prst="line">
                  <a:avLst/>
                </a:prstGeom>
                <a:noFill/>
                <a:ln w="12700">
                  <a:solidFill>
                    <a:schemeClr val="tx1"/>
                  </a:solidFill>
                  <a:prstDash val="dash"/>
                  <a:round/>
                  <a:headEnd type="none" w="sm" len="lg"/>
                  <a:tailEnd type="none" w="sm" len="lg"/>
                </a:ln>
                <a:effectLst/>
              </p:spPr>
              <p:txBody>
                <a:bodyPr wrap="none"/>
                <a:lstStyle/>
                <a:p>
                  <a:endParaRPr lang="zh-CN" altLang="en-US"/>
                </a:p>
              </p:txBody>
            </p:sp>
            <p:graphicFrame>
              <p:nvGraphicFramePr>
                <p:cNvPr id="38987" name="Object 75"/>
                <p:cNvGraphicFramePr>
                  <a:graphicFrameLocks noChangeAspect="1"/>
                </p:cNvGraphicFramePr>
                <p:nvPr/>
              </p:nvGraphicFramePr>
              <p:xfrm>
                <a:off x="5076" y="1159"/>
                <a:ext cx="256" cy="244"/>
              </p:xfrm>
              <a:graphic>
                <a:graphicData uri="http://schemas.openxmlformats.org/presentationml/2006/ole">
                  <p:oleObj spid="_x0000_s29836" name="Equation" r:id="rId20" imgW="177646" imgH="190335" progId="Equation.3">
                    <p:embed/>
                  </p:oleObj>
                </a:graphicData>
              </a:graphic>
            </p:graphicFrame>
            <p:sp>
              <p:nvSpPr>
                <p:cNvPr id="38988" name="Line 76"/>
                <p:cNvSpPr>
                  <a:spLocks noChangeShapeType="1"/>
                </p:cNvSpPr>
                <p:nvPr/>
              </p:nvSpPr>
              <p:spPr bwMode="auto">
                <a:xfrm>
                  <a:off x="4938" y="1363"/>
                  <a:ext cx="0" cy="243"/>
                </a:xfrm>
                <a:prstGeom prst="line">
                  <a:avLst/>
                </a:prstGeom>
                <a:noFill/>
                <a:ln w="19050">
                  <a:solidFill>
                    <a:srgbClr val="FF0000"/>
                  </a:solidFill>
                  <a:round/>
                  <a:headEnd type="triangle" w="sm" len="lg"/>
                  <a:tailEnd type="none" w="sm" len="lg"/>
                </a:ln>
                <a:effectLst/>
              </p:spPr>
              <p:txBody>
                <a:bodyPr wrap="none"/>
                <a:lstStyle/>
                <a:p>
                  <a:endParaRPr lang="zh-CN" altLang="en-US"/>
                </a:p>
              </p:txBody>
            </p:sp>
            <p:sp>
              <p:nvSpPr>
                <p:cNvPr id="38989" name="Line 77"/>
                <p:cNvSpPr>
                  <a:spLocks noChangeShapeType="1"/>
                </p:cNvSpPr>
                <p:nvPr/>
              </p:nvSpPr>
              <p:spPr bwMode="auto">
                <a:xfrm flipV="1">
                  <a:off x="4938" y="956"/>
                  <a:ext cx="0" cy="244"/>
                </a:xfrm>
                <a:prstGeom prst="line">
                  <a:avLst/>
                </a:prstGeom>
                <a:noFill/>
                <a:ln w="19050">
                  <a:solidFill>
                    <a:srgbClr val="FF0000"/>
                  </a:solidFill>
                  <a:round/>
                  <a:headEnd type="triangle" w="sm" len="lg"/>
                  <a:tailEnd type="none" w="sm" len="lg"/>
                </a:ln>
                <a:effectLst/>
              </p:spPr>
              <p:txBody>
                <a:bodyPr wrap="none"/>
                <a:lstStyle/>
                <a:p>
                  <a:endParaRPr lang="zh-CN" altLang="en-US"/>
                </a:p>
              </p:txBody>
            </p:sp>
            <p:graphicFrame>
              <p:nvGraphicFramePr>
                <p:cNvPr id="38990" name="Object 78"/>
                <p:cNvGraphicFramePr>
                  <a:graphicFrameLocks noChangeAspect="1"/>
                </p:cNvGraphicFramePr>
                <p:nvPr/>
              </p:nvGraphicFramePr>
              <p:xfrm>
                <a:off x="4325" y="2053"/>
                <a:ext cx="1053" cy="261"/>
              </p:xfrm>
              <a:graphic>
                <a:graphicData uri="http://schemas.openxmlformats.org/presentationml/2006/ole">
                  <p:oleObj spid="_x0000_s29837" name="公式" r:id="rId21" imgW="914400" imgH="254000" progId="Equation.3">
                    <p:embed/>
                  </p:oleObj>
                </a:graphicData>
              </a:graphic>
            </p:graphicFrame>
            <p:graphicFrame>
              <p:nvGraphicFramePr>
                <p:cNvPr id="38991" name="Object 79"/>
                <p:cNvGraphicFramePr>
                  <a:graphicFrameLocks noChangeAspect="1"/>
                </p:cNvGraphicFramePr>
                <p:nvPr/>
              </p:nvGraphicFramePr>
              <p:xfrm>
                <a:off x="3729" y="2418"/>
                <a:ext cx="1145" cy="309"/>
              </p:xfrm>
              <a:graphic>
                <a:graphicData uri="http://schemas.openxmlformats.org/presentationml/2006/ole">
                  <p:oleObj spid="_x0000_s29838" name="公式" r:id="rId22" imgW="660113" imgH="304668" progId="Equation.3">
                    <p:embed/>
                  </p:oleObj>
                </a:graphicData>
              </a:graphic>
            </p:graphicFrame>
            <p:sp>
              <p:nvSpPr>
                <p:cNvPr id="38993" name="Text Box 81"/>
                <p:cNvSpPr txBox="1">
                  <a:spLocks noChangeArrowheads="1"/>
                </p:cNvSpPr>
                <p:nvPr/>
              </p:nvSpPr>
              <p:spPr bwMode="auto">
                <a:xfrm>
                  <a:off x="3088" y="2064"/>
                  <a:ext cx="1695" cy="327"/>
                </a:xfrm>
                <a:prstGeom prst="rect">
                  <a:avLst/>
                </a:prstGeom>
                <a:noFill/>
                <a:ln w="9525">
                  <a:noFill/>
                  <a:miter lim="800000"/>
                  <a:headEnd/>
                  <a:tailEnd/>
                </a:ln>
                <a:effectLst/>
              </p:spPr>
              <p:txBody>
                <a:bodyPr>
                  <a:spAutoFit/>
                </a:bodyPr>
                <a:lstStyle/>
                <a:p>
                  <a:pPr>
                    <a:spcBef>
                      <a:spcPct val="50000"/>
                    </a:spcBef>
                  </a:pPr>
                  <a:r>
                    <a:rPr lang="zh-CN" altLang="en-US" sz="2800" b="1" dirty="0">
                      <a:latin typeface="宋体" pitchFamily="2" charset="-122"/>
                      <a:ea typeface="宋体" pitchFamily="2" charset="-122"/>
                    </a:rPr>
                    <a:t>当  较小时</a:t>
                  </a:r>
                  <a:r>
                    <a:rPr lang="zh-CN" altLang="en-US" sz="2800" b="1" dirty="0">
                      <a:latin typeface="宋体" pitchFamily="2" charset="-122"/>
                    </a:rPr>
                    <a:t>，</a:t>
                  </a:r>
                </a:p>
              </p:txBody>
            </p:sp>
            <p:graphicFrame>
              <p:nvGraphicFramePr>
                <p:cNvPr id="38994" name="Object 82"/>
                <p:cNvGraphicFramePr>
                  <a:graphicFrameLocks noChangeAspect="1"/>
                </p:cNvGraphicFramePr>
                <p:nvPr/>
              </p:nvGraphicFramePr>
              <p:xfrm>
                <a:off x="3363" y="2064"/>
                <a:ext cx="261" cy="324"/>
              </p:xfrm>
              <a:graphic>
                <a:graphicData uri="http://schemas.openxmlformats.org/presentationml/2006/ole">
                  <p:oleObj spid="_x0000_s29839" name="Equation" r:id="rId23" imgW="126725" imgH="177415" progId="Equation.3">
                    <p:embed/>
                  </p:oleObj>
                </a:graphicData>
              </a:graphic>
            </p:graphicFrame>
            <p:graphicFrame>
              <p:nvGraphicFramePr>
                <p:cNvPr id="38996" name="Object 84"/>
                <p:cNvGraphicFramePr>
                  <a:graphicFrameLocks noChangeAspect="1"/>
                </p:cNvGraphicFramePr>
                <p:nvPr/>
              </p:nvGraphicFramePr>
              <p:xfrm>
                <a:off x="5058" y="3463"/>
                <a:ext cx="251" cy="213"/>
              </p:xfrm>
              <a:graphic>
                <a:graphicData uri="http://schemas.openxmlformats.org/presentationml/2006/ole">
                  <p:oleObj spid="_x0000_s29840" name="公式" r:id="rId24" imgW="177646" imgH="190335" progId="Equation.3">
                    <p:embed/>
                  </p:oleObj>
                </a:graphicData>
              </a:graphic>
            </p:graphicFrame>
            <p:graphicFrame>
              <p:nvGraphicFramePr>
                <p:cNvPr id="38997" name="Object 85"/>
                <p:cNvGraphicFramePr>
                  <a:graphicFrameLocks noChangeAspect="1"/>
                </p:cNvGraphicFramePr>
                <p:nvPr/>
              </p:nvGraphicFramePr>
              <p:xfrm>
                <a:off x="3180" y="3353"/>
                <a:ext cx="288" cy="446"/>
              </p:xfrm>
              <a:graphic>
                <a:graphicData uri="http://schemas.openxmlformats.org/presentationml/2006/ole">
                  <p:oleObj spid="_x0000_s29841" name="公式" r:id="rId25" imgW="431613" imgH="609336" progId="Equation.3">
                    <p:embed/>
                  </p:oleObj>
                </a:graphicData>
              </a:graphic>
            </p:graphicFrame>
            <p:graphicFrame>
              <p:nvGraphicFramePr>
                <p:cNvPr id="38998" name="Object 86"/>
                <p:cNvGraphicFramePr>
                  <a:graphicFrameLocks noChangeAspect="1"/>
                </p:cNvGraphicFramePr>
                <p:nvPr/>
              </p:nvGraphicFramePr>
              <p:xfrm>
                <a:off x="1943" y="3394"/>
                <a:ext cx="396" cy="446"/>
              </p:xfrm>
              <a:graphic>
                <a:graphicData uri="http://schemas.openxmlformats.org/presentationml/2006/ole">
                  <p:oleObj spid="_x0000_s29842" name="公式" r:id="rId26" imgW="609600" imgH="609600" progId="Equation.3">
                    <p:embed/>
                  </p:oleObj>
                </a:graphicData>
              </a:graphic>
            </p:graphicFrame>
            <p:graphicFrame>
              <p:nvGraphicFramePr>
                <p:cNvPr id="38999" name="Object 87"/>
                <p:cNvGraphicFramePr>
                  <a:graphicFrameLocks noChangeAspect="1"/>
                </p:cNvGraphicFramePr>
                <p:nvPr/>
              </p:nvGraphicFramePr>
              <p:xfrm>
                <a:off x="3712" y="3353"/>
                <a:ext cx="430" cy="487"/>
              </p:xfrm>
              <a:graphic>
                <a:graphicData uri="http://schemas.openxmlformats.org/presentationml/2006/ole">
                  <p:oleObj spid="_x0000_s29843" name="Equation" r:id="rId27" imgW="380835" imgH="393529" progId="Equation.3">
                    <p:embed/>
                  </p:oleObj>
                </a:graphicData>
              </a:graphic>
            </p:graphicFrame>
            <p:graphicFrame>
              <p:nvGraphicFramePr>
                <p:cNvPr id="39000" name="Object 88"/>
                <p:cNvGraphicFramePr>
                  <a:graphicFrameLocks noChangeAspect="1"/>
                </p:cNvGraphicFramePr>
                <p:nvPr/>
              </p:nvGraphicFramePr>
              <p:xfrm>
                <a:off x="1210" y="3353"/>
                <a:ext cx="550" cy="481"/>
              </p:xfrm>
              <a:graphic>
                <a:graphicData uri="http://schemas.openxmlformats.org/presentationml/2006/ole">
                  <p:oleObj spid="_x0000_s29844" name="公式" r:id="rId28" imgW="761669" imgH="609336" progId="Equation.3">
                    <p:embed/>
                  </p:oleObj>
                </a:graphicData>
              </a:graphic>
            </p:graphicFrame>
            <p:graphicFrame>
              <p:nvGraphicFramePr>
                <p:cNvPr id="39001" name="Object 89"/>
                <p:cNvGraphicFramePr>
                  <a:graphicFrameLocks noChangeAspect="1"/>
                </p:cNvGraphicFramePr>
                <p:nvPr/>
              </p:nvGraphicFramePr>
              <p:xfrm>
                <a:off x="615" y="3353"/>
                <a:ext cx="547" cy="487"/>
              </p:xfrm>
              <a:graphic>
                <a:graphicData uri="http://schemas.openxmlformats.org/presentationml/2006/ole">
                  <p:oleObj spid="_x0000_s29845" name="Equation" r:id="rId29" imgW="482391" imgH="393529" progId="Equation.3">
                    <p:embed/>
                  </p:oleObj>
                </a:graphicData>
              </a:graphic>
            </p:graphicFrame>
            <p:graphicFrame>
              <p:nvGraphicFramePr>
                <p:cNvPr id="39002" name="Object 90"/>
                <p:cNvGraphicFramePr>
                  <a:graphicFrameLocks noChangeAspect="1"/>
                </p:cNvGraphicFramePr>
                <p:nvPr/>
              </p:nvGraphicFramePr>
              <p:xfrm>
                <a:off x="4371" y="3353"/>
                <a:ext cx="431" cy="487"/>
              </p:xfrm>
              <a:graphic>
                <a:graphicData uri="http://schemas.openxmlformats.org/presentationml/2006/ole">
                  <p:oleObj spid="_x0000_s29846" name="Equation" r:id="rId30" imgW="380835" imgH="393529" progId="Equation.3">
                    <p:embed/>
                  </p:oleObj>
                </a:graphicData>
              </a:graphic>
            </p:graphicFrame>
          </p:grpSp>
          <p:sp>
            <p:nvSpPr>
              <p:cNvPr id="38974" name="Freeform 62"/>
              <p:cNvSpPr>
                <a:spLocks/>
              </p:cNvSpPr>
              <p:nvPr/>
            </p:nvSpPr>
            <p:spPr bwMode="auto">
              <a:xfrm>
                <a:off x="2012" y="1180"/>
                <a:ext cx="1" cy="355"/>
              </a:xfrm>
              <a:custGeom>
                <a:avLst/>
                <a:gdLst/>
                <a:ahLst/>
                <a:cxnLst>
                  <a:cxn ang="0">
                    <a:pos x="0" y="0"/>
                  </a:cxn>
                  <a:cxn ang="0">
                    <a:pos x="0" y="420"/>
                  </a:cxn>
                </a:cxnLst>
                <a:rect l="0" t="0" r="r" b="b"/>
                <a:pathLst>
                  <a:path w="1" h="420">
                    <a:moveTo>
                      <a:pt x="0" y="0"/>
                    </a:moveTo>
                    <a:lnTo>
                      <a:pt x="0" y="420"/>
                    </a:lnTo>
                  </a:path>
                </a:pathLst>
              </a:custGeom>
              <a:noFill/>
              <a:ln w="9525">
                <a:solidFill>
                  <a:schemeClr val="tx1"/>
                </a:solidFill>
                <a:round/>
                <a:headEnd type="triangle" w="sm" len="lg"/>
                <a:tailEnd type="triangle" w="sm" len="lg"/>
              </a:ln>
              <a:effectLst/>
            </p:spPr>
            <p:txBody>
              <a:bodyPr wrap="none"/>
              <a:lstStyle/>
              <a:p>
                <a:endParaRPr lang="zh-CN" altLang="en-US"/>
              </a:p>
            </p:txBody>
          </p:sp>
          <p:sp>
            <p:nvSpPr>
              <p:cNvPr id="39004" name="AutoShape 92"/>
              <p:cNvSpPr>
                <a:spLocks noChangeArrowheads="1"/>
              </p:cNvSpPr>
              <p:nvPr/>
            </p:nvSpPr>
            <p:spPr bwMode="auto">
              <a:xfrm>
                <a:off x="2640" y="728"/>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39005" name="Object 93"/>
              <p:cNvGraphicFramePr>
                <a:graphicFrameLocks noChangeAspect="1"/>
              </p:cNvGraphicFramePr>
              <p:nvPr/>
            </p:nvGraphicFramePr>
            <p:xfrm>
              <a:off x="2685" y="770"/>
              <a:ext cx="200" cy="249"/>
            </p:xfrm>
            <a:graphic>
              <a:graphicData uri="http://schemas.openxmlformats.org/presentationml/2006/ole">
                <p:oleObj spid="_x0000_s29847" name="Equation" r:id="rId31" imgW="177646" imgH="241091" progId="Equation.3">
                  <p:embed/>
                </p:oleObj>
              </a:graphicData>
            </a:graphic>
          </p:graphicFrame>
          <p:sp>
            <p:nvSpPr>
              <p:cNvPr id="39008" name="AutoShape 96"/>
              <p:cNvSpPr>
                <a:spLocks noChangeArrowheads="1"/>
              </p:cNvSpPr>
              <p:nvPr/>
            </p:nvSpPr>
            <p:spPr bwMode="auto">
              <a:xfrm flipV="1">
                <a:off x="1776" y="720"/>
                <a:ext cx="192" cy="240"/>
              </a:xfrm>
              <a:prstGeom prst="wedgeRoundRectCallout">
                <a:avLst>
                  <a:gd name="adj1" fmla="val 68745"/>
                  <a:gd name="adj2" fmla="val -225417"/>
                  <a:gd name="adj3" fmla="val 16667"/>
                </a:avLst>
              </a:prstGeom>
              <a:solidFill>
                <a:srgbClr val="D3EBED"/>
              </a:solidFill>
              <a:ln w="9525">
                <a:solidFill>
                  <a:schemeClr val="tx1"/>
                </a:solidFill>
                <a:miter lim="800000"/>
                <a:headEnd/>
                <a:tailEnd/>
              </a:ln>
              <a:effectLst/>
            </p:spPr>
            <p:txBody>
              <a:bodyPr rot="10800000"/>
              <a:lstStyle/>
              <a:p>
                <a:pPr algn="ctr"/>
                <a:endParaRPr lang="zh-CN" altLang="zh-CN" sz="2800" b="1">
                  <a:solidFill>
                    <a:srgbClr val="1C1C1C"/>
                  </a:solidFill>
                  <a:latin typeface="Times New Roman" pitchFamily="18" charset="0"/>
                </a:endParaRPr>
              </a:p>
            </p:txBody>
          </p:sp>
        </p:grpSp>
        <p:sp>
          <p:nvSpPr>
            <p:cNvPr id="39011" name="AutoShape 99"/>
            <p:cNvSpPr>
              <a:spLocks noChangeArrowheads="1"/>
            </p:cNvSpPr>
            <p:nvPr/>
          </p:nvSpPr>
          <p:spPr bwMode="auto">
            <a:xfrm flipV="1">
              <a:off x="3600" y="1392"/>
              <a:ext cx="225" cy="258"/>
            </a:xfrm>
            <a:prstGeom prst="wedgeRoundRectCallout">
              <a:avLst>
                <a:gd name="adj1" fmla="val 92218"/>
                <a:gd name="adj2" fmla="val 6472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rot="10800000"/>
            <a:lstStyle/>
            <a:p>
              <a:pPr algn="ctr">
                <a:spcBef>
                  <a:spcPct val="50000"/>
                </a:spcBef>
              </a:pPr>
              <a:endParaRPr lang="zh-CN" altLang="zh-CN" sz="2800" b="1"/>
            </a:p>
          </p:txBody>
        </p:sp>
        <p:graphicFrame>
          <p:nvGraphicFramePr>
            <p:cNvPr id="39012" name="Object 100"/>
            <p:cNvGraphicFramePr>
              <a:graphicFrameLocks noChangeAspect="1"/>
            </p:cNvGraphicFramePr>
            <p:nvPr/>
          </p:nvGraphicFramePr>
          <p:xfrm>
            <a:off x="3607" y="1416"/>
            <a:ext cx="200" cy="249"/>
          </p:xfrm>
          <a:graphic>
            <a:graphicData uri="http://schemas.openxmlformats.org/presentationml/2006/ole">
              <p:oleObj spid="_x0000_s29848" name="Equation" r:id="rId32" imgW="177646" imgH="241091" progId="Equation.3">
                <p:embed/>
              </p:oleObj>
            </a:graphicData>
          </a:graphic>
        </p:graphicFrame>
      </p:grpSp>
      <p:sp>
        <p:nvSpPr>
          <p:cNvPr id="93" name="TextBox 92"/>
          <p:cNvSpPr txBox="1"/>
          <p:nvPr/>
        </p:nvSpPr>
        <p:spPr>
          <a:xfrm>
            <a:off x="2643174" y="1142984"/>
            <a:ext cx="285752" cy="369332"/>
          </a:xfrm>
          <a:prstGeom prst="rect">
            <a:avLst/>
          </a:prstGeom>
          <a:noFill/>
        </p:spPr>
        <p:txBody>
          <a:bodyPr wrap="square" rtlCol="0">
            <a:spAutoFit/>
          </a:bodyPr>
          <a:lstStyle/>
          <a:p>
            <a:r>
              <a:rPr lang="en-US" altLang="zh-CN" i="1" dirty="0" smtClean="0">
                <a:latin typeface="Times New Roman" pitchFamily="18" charset="0"/>
                <a:cs typeface="Times New Roman" pitchFamily="18" charset="0"/>
              </a:rPr>
              <a:t>b</a:t>
            </a:r>
            <a:endParaRPr lang="zh-CN" altLang="en-US" i="1" dirty="0">
              <a:latin typeface="Times New Roman" pitchFamily="18" charset="0"/>
              <a:cs typeface="Times New Roman" pitchFamily="18" charset="0"/>
            </a:endParaRPr>
          </a:p>
        </p:txBody>
      </p:sp>
    </p:spTree>
  </p:cSld>
  <p:clrMapOvr>
    <a:masterClrMapping/>
  </p:clrMapOvr>
  <p:transition spd="med">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71736" y="2643182"/>
            <a:ext cx="990600" cy="358775"/>
            <a:chOff x="3216" y="1392"/>
            <a:chExt cx="624" cy="226"/>
          </a:xfrm>
        </p:grpSpPr>
        <p:sp>
          <p:nvSpPr>
            <p:cNvPr id="88067" name="Line 3"/>
            <p:cNvSpPr>
              <a:spLocks noChangeShapeType="1"/>
            </p:cNvSpPr>
            <p:nvPr/>
          </p:nvSpPr>
          <p:spPr bwMode="auto">
            <a:xfrm>
              <a:off x="3216" y="1584"/>
              <a:ext cx="624" cy="0"/>
            </a:xfrm>
            <a:prstGeom prst="line">
              <a:avLst/>
            </a:prstGeom>
            <a:noFill/>
            <a:ln w="9525">
              <a:solidFill>
                <a:schemeClr val="tx1"/>
              </a:solidFill>
              <a:prstDash val="dash"/>
              <a:round/>
              <a:headEnd/>
              <a:tailEnd/>
            </a:ln>
            <a:effectLst/>
          </p:spPr>
          <p:txBody>
            <a:bodyPr/>
            <a:lstStyle/>
            <a:p>
              <a:endParaRPr lang="zh-CN" altLang="en-US"/>
            </a:p>
          </p:txBody>
        </p:sp>
        <p:grpSp>
          <p:nvGrpSpPr>
            <p:cNvPr id="3" name="Group 4"/>
            <p:cNvGrpSpPr>
              <a:grpSpLocks/>
            </p:cNvGrpSpPr>
            <p:nvPr/>
          </p:nvGrpSpPr>
          <p:grpSpPr bwMode="auto">
            <a:xfrm>
              <a:off x="3552" y="1392"/>
              <a:ext cx="240" cy="226"/>
              <a:chOff x="3216" y="1632"/>
              <a:chExt cx="240" cy="226"/>
            </a:xfrm>
          </p:grpSpPr>
          <p:sp>
            <p:nvSpPr>
              <p:cNvPr id="88069" name="Freeform 5"/>
              <p:cNvSpPr>
                <a:spLocks/>
              </p:cNvSpPr>
              <p:nvPr/>
            </p:nvSpPr>
            <p:spPr bwMode="auto">
              <a:xfrm>
                <a:off x="3216" y="1680"/>
                <a:ext cx="56" cy="144"/>
              </a:xfrm>
              <a:custGeom>
                <a:avLst/>
                <a:gdLst/>
                <a:ahLst/>
                <a:cxnLst>
                  <a:cxn ang="0">
                    <a:pos x="0" y="0"/>
                  </a:cxn>
                  <a:cxn ang="0">
                    <a:pos x="48" y="48"/>
                  </a:cxn>
                  <a:cxn ang="0">
                    <a:pos x="48" y="144"/>
                  </a:cxn>
                </a:cxnLst>
                <a:rect l="0" t="0" r="r" b="b"/>
                <a:pathLst>
                  <a:path w="56" h="144">
                    <a:moveTo>
                      <a:pt x="0" y="0"/>
                    </a:moveTo>
                    <a:cubicBezTo>
                      <a:pt x="20" y="12"/>
                      <a:pt x="40" y="24"/>
                      <a:pt x="48" y="48"/>
                    </a:cubicBezTo>
                    <a:cubicBezTo>
                      <a:pt x="56" y="72"/>
                      <a:pt x="52" y="108"/>
                      <a:pt x="48" y="144"/>
                    </a:cubicBezTo>
                  </a:path>
                </a:pathLst>
              </a:custGeom>
              <a:noFill/>
              <a:ln w="38100" cap="flat" cmpd="sng">
                <a:solidFill>
                  <a:schemeClr val="tx1"/>
                </a:solidFill>
                <a:prstDash val="solid"/>
                <a:round/>
                <a:headEnd/>
                <a:tailEnd/>
              </a:ln>
              <a:effectLst/>
            </p:spPr>
            <p:txBody>
              <a:bodyPr/>
              <a:lstStyle/>
              <a:p>
                <a:endParaRPr lang="zh-CN" altLang="en-US"/>
              </a:p>
            </p:txBody>
          </p:sp>
          <p:graphicFrame>
            <p:nvGraphicFramePr>
              <p:cNvPr id="88070" name="Object 6"/>
              <p:cNvGraphicFramePr>
                <a:graphicFrameLocks noChangeAspect="1"/>
              </p:cNvGraphicFramePr>
              <p:nvPr/>
            </p:nvGraphicFramePr>
            <p:xfrm>
              <a:off x="3273" y="1632"/>
              <a:ext cx="183" cy="226"/>
            </p:xfrm>
            <a:graphic>
              <a:graphicData uri="http://schemas.openxmlformats.org/presentationml/2006/ole">
                <p:oleObj spid="_x0000_s3090" name="Equation" r:id="rId3" imgW="139579" imgH="177646" progId="Equation.3">
                  <p:embed/>
                </p:oleObj>
              </a:graphicData>
            </a:graphic>
          </p:graphicFrame>
        </p:grpSp>
      </p:grpSp>
      <p:grpSp>
        <p:nvGrpSpPr>
          <p:cNvPr id="4" name="Group 9"/>
          <p:cNvGrpSpPr>
            <a:grpSpLocks/>
          </p:cNvGrpSpPr>
          <p:nvPr/>
        </p:nvGrpSpPr>
        <p:grpSpPr bwMode="auto">
          <a:xfrm>
            <a:off x="1827213" y="1992313"/>
            <a:ext cx="762000" cy="914400"/>
            <a:chOff x="2688" y="1008"/>
            <a:chExt cx="480" cy="576"/>
          </a:xfrm>
        </p:grpSpPr>
        <p:sp>
          <p:nvSpPr>
            <p:cNvPr id="88074" name="Line 10"/>
            <p:cNvSpPr>
              <a:spLocks noChangeShapeType="1"/>
            </p:cNvSpPr>
            <p:nvPr/>
          </p:nvSpPr>
          <p:spPr bwMode="auto">
            <a:xfrm>
              <a:off x="2688" y="1008"/>
              <a:ext cx="480" cy="0"/>
            </a:xfrm>
            <a:prstGeom prst="line">
              <a:avLst/>
            </a:prstGeom>
            <a:noFill/>
            <a:ln w="19050">
              <a:solidFill>
                <a:srgbClr val="FF3300"/>
              </a:solidFill>
              <a:round/>
              <a:headEnd/>
              <a:tailEnd type="triangle" w="med" len="med"/>
            </a:ln>
            <a:effectLst/>
          </p:spPr>
          <p:txBody>
            <a:bodyPr/>
            <a:lstStyle/>
            <a:p>
              <a:endParaRPr lang="zh-CN" altLang="en-US"/>
            </a:p>
          </p:txBody>
        </p:sp>
        <p:sp>
          <p:nvSpPr>
            <p:cNvPr id="88075" name="Line 11"/>
            <p:cNvSpPr>
              <a:spLocks noChangeShapeType="1"/>
            </p:cNvSpPr>
            <p:nvPr/>
          </p:nvSpPr>
          <p:spPr bwMode="auto">
            <a:xfrm>
              <a:off x="2688" y="1152"/>
              <a:ext cx="480" cy="0"/>
            </a:xfrm>
            <a:prstGeom prst="line">
              <a:avLst/>
            </a:prstGeom>
            <a:noFill/>
            <a:ln w="19050">
              <a:solidFill>
                <a:srgbClr val="FF3300"/>
              </a:solidFill>
              <a:round/>
              <a:headEnd/>
              <a:tailEnd type="triangle" w="med" len="med"/>
            </a:ln>
            <a:effectLst/>
          </p:spPr>
          <p:txBody>
            <a:bodyPr/>
            <a:lstStyle/>
            <a:p>
              <a:endParaRPr lang="zh-CN" altLang="en-US"/>
            </a:p>
          </p:txBody>
        </p:sp>
        <p:sp>
          <p:nvSpPr>
            <p:cNvPr id="88076" name="Line 12"/>
            <p:cNvSpPr>
              <a:spLocks noChangeShapeType="1"/>
            </p:cNvSpPr>
            <p:nvPr/>
          </p:nvSpPr>
          <p:spPr bwMode="auto">
            <a:xfrm>
              <a:off x="2688" y="1296"/>
              <a:ext cx="480" cy="0"/>
            </a:xfrm>
            <a:prstGeom prst="line">
              <a:avLst/>
            </a:prstGeom>
            <a:noFill/>
            <a:ln w="19050">
              <a:solidFill>
                <a:srgbClr val="FF3300"/>
              </a:solidFill>
              <a:round/>
              <a:headEnd/>
              <a:tailEnd type="triangle" w="med" len="med"/>
            </a:ln>
            <a:effectLst/>
          </p:spPr>
          <p:txBody>
            <a:bodyPr/>
            <a:lstStyle/>
            <a:p>
              <a:endParaRPr lang="zh-CN" altLang="en-US"/>
            </a:p>
          </p:txBody>
        </p:sp>
        <p:sp>
          <p:nvSpPr>
            <p:cNvPr id="88077" name="Line 13"/>
            <p:cNvSpPr>
              <a:spLocks noChangeShapeType="1"/>
            </p:cNvSpPr>
            <p:nvPr/>
          </p:nvSpPr>
          <p:spPr bwMode="auto">
            <a:xfrm>
              <a:off x="2688" y="1440"/>
              <a:ext cx="480" cy="0"/>
            </a:xfrm>
            <a:prstGeom prst="line">
              <a:avLst/>
            </a:prstGeom>
            <a:noFill/>
            <a:ln w="19050">
              <a:solidFill>
                <a:srgbClr val="FF3300"/>
              </a:solidFill>
              <a:round/>
              <a:headEnd/>
              <a:tailEnd type="triangle" w="med" len="med"/>
            </a:ln>
            <a:effectLst/>
          </p:spPr>
          <p:txBody>
            <a:bodyPr/>
            <a:lstStyle/>
            <a:p>
              <a:endParaRPr lang="zh-CN" altLang="en-US"/>
            </a:p>
          </p:txBody>
        </p:sp>
        <p:sp>
          <p:nvSpPr>
            <p:cNvPr id="88078" name="Line 14"/>
            <p:cNvSpPr>
              <a:spLocks noChangeShapeType="1"/>
            </p:cNvSpPr>
            <p:nvPr/>
          </p:nvSpPr>
          <p:spPr bwMode="auto">
            <a:xfrm>
              <a:off x="2688" y="1584"/>
              <a:ext cx="480" cy="0"/>
            </a:xfrm>
            <a:prstGeom prst="line">
              <a:avLst/>
            </a:prstGeom>
            <a:noFill/>
            <a:ln w="19050">
              <a:solidFill>
                <a:srgbClr val="FF3300"/>
              </a:solidFill>
              <a:round/>
              <a:headEnd/>
              <a:tailEnd type="triangle" w="med" len="med"/>
            </a:ln>
            <a:effectLst/>
          </p:spPr>
          <p:txBody>
            <a:bodyPr/>
            <a:lstStyle/>
            <a:p>
              <a:endParaRPr lang="zh-CN" altLang="en-US"/>
            </a:p>
          </p:txBody>
        </p:sp>
      </p:grpSp>
      <p:grpSp>
        <p:nvGrpSpPr>
          <p:cNvPr id="5" name="Group 15"/>
          <p:cNvGrpSpPr>
            <a:grpSpLocks/>
          </p:cNvGrpSpPr>
          <p:nvPr/>
        </p:nvGrpSpPr>
        <p:grpSpPr bwMode="auto">
          <a:xfrm>
            <a:off x="1065213" y="1916113"/>
            <a:ext cx="685800" cy="990600"/>
            <a:chOff x="2208" y="960"/>
            <a:chExt cx="432" cy="624"/>
          </a:xfrm>
        </p:grpSpPr>
        <p:sp>
          <p:nvSpPr>
            <p:cNvPr id="88080" name="Line 16"/>
            <p:cNvSpPr>
              <a:spLocks noChangeShapeType="1"/>
            </p:cNvSpPr>
            <p:nvPr/>
          </p:nvSpPr>
          <p:spPr bwMode="auto">
            <a:xfrm>
              <a:off x="2256" y="1296"/>
              <a:ext cx="384" cy="0"/>
            </a:xfrm>
            <a:prstGeom prst="line">
              <a:avLst/>
            </a:prstGeom>
            <a:noFill/>
            <a:ln w="9525">
              <a:solidFill>
                <a:srgbClr val="FF3300"/>
              </a:solidFill>
              <a:round/>
              <a:headEnd/>
              <a:tailEnd type="triangle" w="med" len="med"/>
            </a:ln>
            <a:effectLst/>
          </p:spPr>
          <p:txBody>
            <a:bodyPr/>
            <a:lstStyle/>
            <a:p>
              <a:endParaRPr lang="zh-CN" altLang="en-US"/>
            </a:p>
          </p:txBody>
        </p:sp>
        <p:sp>
          <p:nvSpPr>
            <p:cNvPr id="88081" name="Line 17"/>
            <p:cNvSpPr>
              <a:spLocks noChangeShapeType="1"/>
            </p:cNvSpPr>
            <p:nvPr/>
          </p:nvSpPr>
          <p:spPr bwMode="auto">
            <a:xfrm flipV="1">
              <a:off x="2208" y="960"/>
              <a:ext cx="432" cy="336"/>
            </a:xfrm>
            <a:prstGeom prst="line">
              <a:avLst/>
            </a:prstGeom>
            <a:noFill/>
            <a:ln w="9525">
              <a:solidFill>
                <a:srgbClr val="FF3300"/>
              </a:solidFill>
              <a:round/>
              <a:headEnd/>
              <a:tailEnd type="triangle" w="med" len="med"/>
            </a:ln>
            <a:effectLst/>
          </p:spPr>
          <p:txBody>
            <a:bodyPr/>
            <a:lstStyle/>
            <a:p>
              <a:endParaRPr lang="zh-CN" altLang="en-US"/>
            </a:p>
          </p:txBody>
        </p:sp>
        <p:sp>
          <p:nvSpPr>
            <p:cNvPr id="88082" name="Line 18"/>
            <p:cNvSpPr>
              <a:spLocks noChangeShapeType="1"/>
            </p:cNvSpPr>
            <p:nvPr/>
          </p:nvSpPr>
          <p:spPr bwMode="auto">
            <a:xfrm>
              <a:off x="2256" y="1344"/>
              <a:ext cx="384" cy="240"/>
            </a:xfrm>
            <a:prstGeom prst="line">
              <a:avLst/>
            </a:prstGeom>
            <a:noFill/>
            <a:ln w="9525">
              <a:solidFill>
                <a:srgbClr val="FF3300"/>
              </a:solidFill>
              <a:round/>
              <a:headEnd/>
              <a:tailEnd type="triangle" w="med" len="med"/>
            </a:ln>
            <a:effectLst/>
          </p:spPr>
          <p:txBody>
            <a:bodyPr/>
            <a:lstStyle/>
            <a:p>
              <a:endParaRPr lang="zh-CN" altLang="en-US"/>
            </a:p>
          </p:txBody>
        </p:sp>
      </p:grpSp>
      <p:sp>
        <p:nvSpPr>
          <p:cNvPr id="88084" name="Rectangle 20"/>
          <p:cNvSpPr>
            <a:spLocks noChangeArrowheads="1"/>
          </p:cNvSpPr>
          <p:nvPr/>
        </p:nvSpPr>
        <p:spPr bwMode="auto">
          <a:xfrm>
            <a:off x="2589213" y="2982913"/>
            <a:ext cx="53961" cy="374649"/>
          </a:xfrm>
          <a:prstGeom prst="rect">
            <a:avLst/>
          </a:prstGeom>
          <a:solidFill>
            <a:schemeClr val="accent2"/>
          </a:solidFill>
          <a:ln w="6350">
            <a:noFill/>
            <a:miter lim="800000"/>
            <a:headEnd/>
            <a:tailEnd/>
          </a:ln>
          <a:effectLst/>
        </p:spPr>
        <p:txBody>
          <a:bodyPr wrap="square" lIns="90000" tIns="46800" rIns="90000" bIns="46800" anchor="ctr">
            <a:spAutoFit/>
          </a:bodyPr>
          <a:lstStyle/>
          <a:p>
            <a:endParaRPr lang="zh-CN" altLang="en-US"/>
          </a:p>
        </p:txBody>
      </p:sp>
      <p:sp>
        <p:nvSpPr>
          <p:cNvPr id="88085" name="Line 21"/>
          <p:cNvSpPr>
            <a:spLocks noChangeShapeType="1"/>
          </p:cNvSpPr>
          <p:nvPr/>
        </p:nvSpPr>
        <p:spPr bwMode="auto">
          <a:xfrm>
            <a:off x="2589213" y="2525713"/>
            <a:ext cx="3429000" cy="0"/>
          </a:xfrm>
          <a:prstGeom prst="line">
            <a:avLst/>
          </a:prstGeom>
          <a:noFill/>
          <a:ln w="6350">
            <a:solidFill>
              <a:srgbClr val="FF00FF"/>
            </a:solidFill>
            <a:prstDash val="dash"/>
            <a:round/>
            <a:headEnd/>
            <a:tailEnd/>
          </a:ln>
          <a:effectLst/>
        </p:spPr>
        <p:txBody>
          <a:bodyPr lIns="90000" tIns="46800" rIns="90000" bIns="46800">
            <a:spAutoFit/>
          </a:bodyPr>
          <a:lstStyle/>
          <a:p>
            <a:endParaRPr lang="zh-CN" altLang="en-US"/>
          </a:p>
        </p:txBody>
      </p:sp>
      <p:sp>
        <p:nvSpPr>
          <p:cNvPr id="88086" name="Rectangle 22"/>
          <p:cNvSpPr>
            <a:spLocks noChangeArrowheads="1"/>
          </p:cNvSpPr>
          <p:nvPr/>
        </p:nvSpPr>
        <p:spPr bwMode="auto">
          <a:xfrm>
            <a:off x="2571736" y="1458913"/>
            <a:ext cx="76200" cy="533400"/>
          </a:xfrm>
          <a:prstGeom prst="rect">
            <a:avLst/>
          </a:prstGeom>
          <a:solidFill>
            <a:schemeClr val="accent2"/>
          </a:solidFill>
          <a:ln w="6350">
            <a:noFill/>
            <a:miter lim="800000"/>
            <a:headEnd/>
            <a:tailEnd/>
          </a:ln>
          <a:effectLst/>
        </p:spPr>
        <p:txBody>
          <a:bodyPr lIns="90000" tIns="46800" rIns="90000" bIns="46800" anchor="ctr">
            <a:spAutoFit/>
          </a:bodyPr>
          <a:lstStyle/>
          <a:p>
            <a:endParaRPr lang="zh-CN" altLang="en-US"/>
          </a:p>
        </p:txBody>
      </p:sp>
      <p:sp>
        <p:nvSpPr>
          <p:cNvPr id="88088" name="Rectangle 24"/>
          <p:cNvSpPr>
            <a:spLocks noChangeArrowheads="1"/>
          </p:cNvSpPr>
          <p:nvPr/>
        </p:nvSpPr>
        <p:spPr bwMode="auto">
          <a:xfrm>
            <a:off x="5942013" y="925513"/>
            <a:ext cx="76200" cy="2895600"/>
          </a:xfrm>
          <a:prstGeom prst="rect">
            <a:avLst/>
          </a:prstGeom>
          <a:solidFill>
            <a:schemeClr val="tx2"/>
          </a:solidFill>
          <a:ln w="6350">
            <a:noFill/>
            <a:miter lim="800000"/>
            <a:headEnd/>
            <a:tailEnd/>
          </a:ln>
          <a:effectLst/>
        </p:spPr>
        <p:txBody>
          <a:bodyPr lIns="90000" tIns="46800" rIns="90000" bIns="46800" anchor="ctr">
            <a:spAutoFit/>
          </a:bodyPr>
          <a:lstStyle/>
          <a:p>
            <a:endParaRPr lang="zh-CN" altLang="en-US"/>
          </a:p>
        </p:txBody>
      </p:sp>
      <p:graphicFrame>
        <p:nvGraphicFramePr>
          <p:cNvPr id="88089" name="Object 25"/>
          <p:cNvGraphicFramePr>
            <a:graphicFrameLocks/>
          </p:cNvGraphicFramePr>
          <p:nvPr/>
        </p:nvGraphicFramePr>
        <p:xfrm>
          <a:off x="6000760" y="857232"/>
          <a:ext cx="427037" cy="481013"/>
        </p:xfrm>
        <a:graphic>
          <a:graphicData uri="http://schemas.openxmlformats.org/presentationml/2006/ole">
            <p:oleObj spid="_x0000_s3091" name="公式" r:id="rId4" imgW="152268" imgH="164957" progId="Equation.3">
              <p:embed/>
            </p:oleObj>
          </a:graphicData>
        </a:graphic>
      </p:graphicFrame>
      <p:sp>
        <p:nvSpPr>
          <p:cNvPr id="88090" name="Line 26"/>
          <p:cNvSpPr>
            <a:spLocks noChangeShapeType="1"/>
          </p:cNvSpPr>
          <p:nvPr/>
        </p:nvSpPr>
        <p:spPr bwMode="auto">
          <a:xfrm>
            <a:off x="3732213" y="1306513"/>
            <a:ext cx="0" cy="2362200"/>
          </a:xfrm>
          <a:prstGeom prst="line">
            <a:avLst/>
          </a:prstGeom>
          <a:noFill/>
          <a:ln w="57150">
            <a:solidFill>
              <a:srgbClr val="687301"/>
            </a:solidFill>
            <a:round/>
            <a:headEnd type="triangle" w="med" len="med"/>
            <a:tailEnd type="triangle" w="med" len="med"/>
          </a:ln>
          <a:effectLst/>
        </p:spPr>
        <p:txBody>
          <a:bodyPr/>
          <a:lstStyle/>
          <a:p>
            <a:endParaRPr lang="zh-CN" altLang="en-US"/>
          </a:p>
        </p:txBody>
      </p:sp>
      <p:graphicFrame>
        <p:nvGraphicFramePr>
          <p:cNvPr id="88095" name="Object 31"/>
          <p:cNvGraphicFramePr>
            <a:graphicFrameLocks noChangeAspect="1"/>
          </p:cNvGraphicFramePr>
          <p:nvPr/>
        </p:nvGraphicFramePr>
        <p:xfrm>
          <a:off x="3579813" y="854075"/>
          <a:ext cx="482600" cy="512763"/>
        </p:xfrm>
        <a:graphic>
          <a:graphicData uri="http://schemas.openxmlformats.org/presentationml/2006/ole">
            <p:oleObj spid="_x0000_s3092" name="Equation" r:id="rId5" imgW="190335" imgH="215713" progId="Equation.3">
              <p:embed/>
            </p:oleObj>
          </a:graphicData>
        </a:graphic>
      </p:graphicFrame>
      <p:sp>
        <p:nvSpPr>
          <p:cNvPr id="88096" name="Line 32"/>
          <p:cNvSpPr>
            <a:spLocks noChangeShapeType="1"/>
          </p:cNvSpPr>
          <p:nvPr/>
        </p:nvSpPr>
        <p:spPr bwMode="auto">
          <a:xfrm>
            <a:off x="1751013" y="1687513"/>
            <a:ext cx="0" cy="1524000"/>
          </a:xfrm>
          <a:prstGeom prst="line">
            <a:avLst/>
          </a:prstGeom>
          <a:noFill/>
          <a:ln w="57150">
            <a:solidFill>
              <a:srgbClr val="687301"/>
            </a:solidFill>
            <a:round/>
            <a:headEnd type="triangle" w="med" len="med"/>
            <a:tailEnd type="triangle" w="med" len="med"/>
          </a:ln>
          <a:effectLst/>
        </p:spPr>
        <p:txBody>
          <a:bodyPr/>
          <a:lstStyle/>
          <a:p>
            <a:endParaRPr lang="zh-CN" altLang="en-US"/>
          </a:p>
        </p:txBody>
      </p:sp>
      <p:grpSp>
        <p:nvGrpSpPr>
          <p:cNvPr id="6" name="Group 33"/>
          <p:cNvGrpSpPr>
            <a:grpSpLocks/>
          </p:cNvGrpSpPr>
          <p:nvPr/>
        </p:nvGrpSpPr>
        <p:grpSpPr bwMode="auto">
          <a:xfrm>
            <a:off x="684213" y="2373313"/>
            <a:ext cx="457200" cy="519112"/>
            <a:chOff x="432" y="2160"/>
            <a:chExt cx="288" cy="327"/>
          </a:xfrm>
        </p:grpSpPr>
        <p:sp>
          <p:nvSpPr>
            <p:cNvPr id="88098" name="AutoShape 34"/>
            <p:cNvSpPr>
              <a:spLocks noChangeArrowheads="1"/>
            </p:cNvSpPr>
            <p:nvPr/>
          </p:nvSpPr>
          <p:spPr bwMode="auto">
            <a:xfrm>
              <a:off x="624" y="2160"/>
              <a:ext cx="96" cy="96"/>
            </a:xfrm>
            <a:prstGeom prst="star5">
              <a:avLst/>
            </a:prstGeom>
            <a:solidFill>
              <a:srgbClr val="FF3300"/>
            </a:solidFill>
            <a:ln w="9525">
              <a:solidFill>
                <a:srgbClr val="FF3300"/>
              </a:solidFill>
              <a:miter lim="800000"/>
              <a:headEnd/>
              <a:tailEnd/>
            </a:ln>
            <a:effectLst/>
          </p:spPr>
          <p:txBody>
            <a:bodyPr wrap="none" anchor="ctr"/>
            <a:lstStyle/>
            <a:p>
              <a:endParaRPr lang="zh-CN" altLang="en-US"/>
            </a:p>
          </p:txBody>
        </p:sp>
        <p:sp>
          <p:nvSpPr>
            <p:cNvPr id="88099" name="Text Box 35"/>
            <p:cNvSpPr txBox="1">
              <a:spLocks noChangeArrowheads="1"/>
            </p:cNvSpPr>
            <p:nvPr/>
          </p:nvSpPr>
          <p:spPr bwMode="auto">
            <a:xfrm>
              <a:off x="432" y="2160"/>
              <a:ext cx="288" cy="327"/>
            </a:xfrm>
            <a:prstGeom prst="rect">
              <a:avLst/>
            </a:prstGeom>
            <a:noFill/>
            <a:ln w="9525">
              <a:noFill/>
              <a:miter lim="800000"/>
              <a:headEnd/>
              <a:tailEnd/>
            </a:ln>
            <a:effectLst/>
          </p:spPr>
          <p:txBody>
            <a:bodyPr>
              <a:spAutoFit/>
            </a:bodyPr>
            <a:lstStyle/>
            <a:p>
              <a:pPr algn="just">
                <a:spcBef>
                  <a:spcPct val="50000"/>
                </a:spcBef>
              </a:pPr>
              <a:r>
                <a:rPr kumimoji="1" lang="en-US" altLang="zh-CN" sz="2800" b="1">
                  <a:latin typeface="仿宋_GB2312" pitchFamily="49" charset="-122"/>
                  <a:ea typeface="仿宋_GB2312" pitchFamily="49" charset="-122"/>
                </a:rPr>
                <a:t>S</a:t>
              </a:r>
            </a:p>
          </p:txBody>
        </p:sp>
      </p:grpSp>
      <p:graphicFrame>
        <p:nvGraphicFramePr>
          <p:cNvPr id="88100" name="Object 36"/>
          <p:cNvGraphicFramePr>
            <a:graphicFrameLocks noChangeAspect="1"/>
          </p:cNvGraphicFramePr>
          <p:nvPr/>
        </p:nvGraphicFramePr>
        <p:xfrm>
          <a:off x="1598613" y="1306513"/>
          <a:ext cx="533400" cy="512762"/>
        </p:xfrm>
        <a:graphic>
          <a:graphicData uri="http://schemas.openxmlformats.org/presentationml/2006/ole">
            <p:oleObj spid="_x0000_s3093" name="Equation" r:id="rId6" imgW="177569" imgH="215619" progId="Equation.3">
              <p:embed/>
            </p:oleObj>
          </a:graphicData>
        </a:graphic>
      </p:graphicFrame>
      <p:grpSp>
        <p:nvGrpSpPr>
          <p:cNvPr id="7" name="Group 37"/>
          <p:cNvGrpSpPr>
            <a:grpSpLocks/>
          </p:cNvGrpSpPr>
          <p:nvPr/>
        </p:nvGrpSpPr>
        <p:grpSpPr bwMode="auto">
          <a:xfrm>
            <a:off x="1903413" y="1992313"/>
            <a:ext cx="685800" cy="990600"/>
            <a:chOff x="2736" y="1008"/>
            <a:chExt cx="432" cy="624"/>
          </a:xfrm>
        </p:grpSpPr>
        <p:sp>
          <p:nvSpPr>
            <p:cNvPr id="88102" name="Line 38"/>
            <p:cNvSpPr>
              <a:spLocks noChangeShapeType="1"/>
            </p:cNvSpPr>
            <p:nvPr/>
          </p:nvSpPr>
          <p:spPr bwMode="auto">
            <a:xfrm>
              <a:off x="3168" y="1008"/>
              <a:ext cx="0" cy="624"/>
            </a:xfrm>
            <a:prstGeom prst="line">
              <a:avLst/>
            </a:prstGeom>
            <a:noFill/>
            <a:ln w="9525">
              <a:solidFill>
                <a:schemeClr val="tx1"/>
              </a:solidFill>
              <a:prstDash val="dash"/>
              <a:round/>
              <a:headEnd/>
              <a:tailEnd/>
            </a:ln>
            <a:effectLst/>
          </p:spPr>
          <p:txBody>
            <a:bodyPr/>
            <a:lstStyle/>
            <a:p>
              <a:endParaRPr lang="zh-CN" altLang="en-US"/>
            </a:p>
          </p:txBody>
        </p:sp>
        <p:sp>
          <p:nvSpPr>
            <p:cNvPr id="88103" name="Line 39"/>
            <p:cNvSpPr>
              <a:spLocks noChangeShapeType="1"/>
            </p:cNvSpPr>
            <p:nvPr/>
          </p:nvSpPr>
          <p:spPr bwMode="auto">
            <a:xfrm>
              <a:off x="2736" y="1008"/>
              <a:ext cx="0" cy="576"/>
            </a:xfrm>
            <a:prstGeom prst="line">
              <a:avLst/>
            </a:prstGeom>
            <a:noFill/>
            <a:ln w="9525">
              <a:solidFill>
                <a:schemeClr val="tx1"/>
              </a:solidFill>
              <a:prstDash val="dash"/>
              <a:round/>
              <a:headEnd/>
              <a:tailEnd/>
            </a:ln>
            <a:effectLst/>
          </p:spPr>
          <p:txBody>
            <a:bodyPr/>
            <a:lstStyle/>
            <a:p>
              <a:endParaRPr lang="zh-CN" altLang="en-US"/>
            </a:p>
          </p:txBody>
        </p:sp>
        <p:sp>
          <p:nvSpPr>
            <p:cNvPr id="88104" name="Line 40"/>
            <p:cNvSpPr>
              <a:spLocks noChangeShapeType="1"/>
            </p:cNvSpPr>
            <p:nvPr/>
          </p:nvSpPr>
          <p:spPr bwMode="auto">
            <a:xfrm>
              <a:off x="2880" y="1008"/>
              <a:ext cx="0" cy="576"/>
            </a:xfrm>
            <a:prstGeom prst="line">
              <a:avLst/>
            </a:prstGeom>
            <a:noFill/>
            <a:ln w="9525">
              <a:solidFill>
                <a:schemeClr val="tx1"/>
              </a:solidFill>
              <a:prstDash val="dash"/>
              <a:round/>
              <a:headEnd/>
              <a:tailEnd/>
            </a:ln>
            <a:effectLst/>
          </p:spPr>
          <p:txBody>
            <a:bodyPr/>
            <a:lstStyle/>
            <a:p>
              <a:endParaRPr lang="zh-CN" altLang="en-US"/>
            </a:p>
          </p:txBody>
        </p:sp>
        <p:sp>
          <p:nvSpPr>
            <p:cNvPr id="88105" name="Line 41"/>
            <p:cNvSpPr>
              <a:spLocks noChangeShapeType="1"/>
            </p:cNvSpPr>
            <p:nvPr/>
          </p:nvSpPr>
          <p:spPr bwMode="auto">
            <a:xfrm>
              <a:off x="3024" y="1008"/>
              <a:ext cx="0" cy="576"/>
            </a:xfrm>
            <a:prstGeom prst="line">
              <a:avLst/>
            </a:prstGeom>
            <a:noFill/>
            <a:ln w="9525">
              <a:solidFill>
                <a:schemeClr val="tx1"/>
              </a:solidFill>
              <a:prstDash val="dash"/>
              <a:round/>
              <a:headEnd/>
              <a:tailEnd/>
            </a:ln>
            <a:effectLst/>
          </p:spPr>
          <p:txBody>
            <a:bodyPr/>
            <a:lstStyle/>
            <a:p>
              <a:endParaRPr lang="zh-CN" altLang="en-US"/>
            </a:p>
          </p:txBody>
        </p:sp>
      </p:grpSp>
      <p:sp>
        <p:nvSpPr>
          <p:cNvPr id="88113" name="Text Box 49"/>
          <p:cNvSpPr txBox="1">
            <a:spLocks noChangeArrowheads="1"/>
          </p:cNvSpPr>
          <p:nvPr/>
        </p:nvSpPr>
        <p:spPr bwMode="auto">
          <a:xfrm>
            <a:off x="642910" y="4643446"/>
            <a:ext cx="7858180" cy="860425"/>
          </a:xfrm>
          <a:prstGeom prst="rect">
            <a:avLst/>
          </a:prstGeom>
          <a:noFill/>
          <a:ln w="9525">
            <a:noFill/>
            <a:miter lim="800000"/>
            <a:headEnd/>
            <a:tailEnd/>
          </a:ln>
          <a:effectLst/>
        </p:spPr>
        <p:txBody>
          <a:bodyPr wrap="square">
            <a:spAutoFit/>
          </a:bodyPr>
          <a:lstStyle/>
          <a:p>
            <a:pPr algn="just">
              <a:lnSpc>
                <a:spcPct val="90000"/>
              </a:lnSpc>
              <a:spcBef>
                <a:spcPct val="30000"/>
              </a:spcBef>
            </a:pPr>
            <a:r>
              <a:rPr kumimoji="1" lang="en-US" altLang="zh-CN" sz="2800" b="1" dirty="0">
                <a:latin typeface="仿宋_GB2312" pitchFamily="49" charset="-122"/>
                <a:ea typeface="仿宋_GB2312" pitchFamily="49" charset="-122"/>
              </a:rPr>
              <a:t>  </a:t>
            </a:r>
            <a:r>
              <a:rPr kumimoji="1" lang="en-US" altLang="zh-CN" sz="2800" b="1" dirty="0" smtClean="0">
                <a:latin typeface="仿宋_GB2312" pitchFamily="49" charset="-122"/>
                <a:ea typeface="仿宋_GB2312" pitchFamily="49" charset="-122"/>
              </a:rPr>
              <a:t>B. </a:t>
            </a:r>
            <a:r>
              <a:rPr kumimoji="1" lang="zh-CN" altLang="en-US" sz="2800" b="1" dirty="0" smtClean="0">
                <a:latin typeface="宋体" pitchFamily="2" charset="-122"/>
                <a:ea typeface="宋体" pitchFamily="2" charset="-122"/>
              </a:rPr>
              <a:t>具有</a:t>
            </a:r>
            <a:r>
              <a:rPr kumimoji="1" lang="zh-CN" altLang="en-US" sz="2800" b="1" dirty="0">
                <a:latin typeface="宋体" pitchFamily="2" charset="-122"/>
                <a:ea typeface="宋体" pitchFamily="2" charset="-122"/>
              </a:rPr>
              <a:t>同一衍射角的平行光经过</a:t>
            </a:r>
            <a:r>
              <a:rPr kumimoji="1" lang="en-US" altLang="zh-CN" sz="2800" b="1" i="1" dirty="0">
                <a:solidFill>
                  <a:srgbClr val="CC6600"/>
                </a:solidFill>
                <a:latin typeface="Times New Roman" pitchFamily="18" charset="0"/>
                <a:ea typeface="宋体" pitchFamily="2" charset="-122"/>
                <a:cs typeface="Times New Roman" pitchFamily="18" charset="0"/>
              </a:rPr>
              <a:t>L</a:t>
            </a:r>
            <a:r>
              <a:rPr kumimoji="1" lang="en-US" altLang="zh-CN" sz="2800" b="1" i="1" baseline="-25000" dirty="0">
                <a:solidFill>
                  <a:srgbClr val="CC6600"/>
                </a:solidFill>
                <a:latin typeface="Times New Roman" pitchFamily="18" charset="0"/>
                <a:ea typeface="宋体" pitchFamily="2" charset="-122"/>
                <a:cs typeface="Times New Roman" pitchFamily="18" charset="0"/>
              </a:rPr>
              <a:t>2</a:t>
            </a:r>
            <a:r>
              <a:rPr kumimoji="1" lang="en-US" altLang="zh-CN" sz="2800" b="1" i="1" dirty="0">
                <a:solidFill>
                  <a:srgbClr val="CC6600"/>
                </a:solidFill>
                <a:latin typeface="Times New Roman" pitchFamily="18" charset="0"/>
                <a:ea typeface="宋体" pitchFamily="2" charset="-122"/>
                <a:cs typeface="Times New Roman" pitchFamily="18" charset="0"/>
              </a:rPr>
              <a:t> </a:t>
            </a:r>
            <a:r>
              <a:rPr kumimoji="1" lang="zh-CN" altLang="en-US" sz="2800" b="1" dirty="0">
                <a:latin typeface="宋体" pitchFamily="2" charset="-122"/>
                <a:ea typeface="宋体" pitchFamily="2" charset="-122"/>
              </a:rPr>
              <a:t>会聚在</a:t>
            </a:r>
            <a:r>
              <a:rPr kumimoji="1" lang="zh-CN" altLang="en-US" sz="2800" b="1" dirty="0">
                <a:solidFill>
                  <a:srgbClr val="CC6600"/>
                </a:solidFill>
                <a:latin typeface="宋体" pitchFamily="2" charset="-122"/>
                <a:ea typeface="宋体" pitchFamily="2" charset="-122"/>
              </a:rPr>
              <a:t>屏</a:t>
            </a:r>
            <a:r>
              <a:rPr kumimoji="1" lang="zh-CN" altLang="en-US" sz="2800" b="1" dirty="0">
                <a:latin typeface="宋体" pitchFamily="2" charset="-122"/>
                <a:ea typeface="宋体" pitchFamily="2" charset="-122"/>
              </a:rPr>
              <a:t>上同一点。</a:t>
            </a:r>
          </a:p>
        </p:txBody>
      </p:sp>
      <p:grpSp>
        <p:nvGrpSpPr>
          <p:cNvPr id="8" name="Group 50"/>
          <p:cNvGrpSpPr>
            <a:grpSpLocks/>
          </p:cNvGrpSpPr>
          <p:nvPr/>
        </p:nvGrpSpPr>
        <p:grpSpPr bwMode="auto">
          <a:xfrm>
            <a:off x="2436813" y="1916113"/>
            <a:ext cx="304800" cy="1143000"/>
            <a:chOff x="3072" y="960"/>
            <a:chExt cx="192" cy="720"/>
          </a:xfrm>
        </p:grpSpPr>
        <p:sp>
          <p:nvSpPr>
            <p:cNvPr id="88115" name="Text Box 51"/>
            <p:cNvSpPr txBox="1">
              <a:spLocks noChangeArrowheads="1"/>
            </p:cNvSpPr>
            <p:nvPr/>
          </p:nvSpPr>
          <p:spPr bwMode="auto">
            <a:xfrm>
              <a:off x="3072" y="1104"/>
              <a:ext cx="192" cy="154"/>
            </a:xfrm>
            <a:prstGeom prst="rect">
              <a:avLst/>
            </a:prstGeom>
            <a:noFill/>
            <a:ln w="9525">
              <a:noFill/>
              <a:miter lim="800000"/>
              <a:headEnd/>
              <a:tailEnd/>
            </a:ln>
            <a:effectLst/>
          </p:spPr>
          <p:txBody>
            <a:bodyPr>
              <a:spAutoFit/>
            </a:bodyPr>
            <a:lstStyle/>
            <a:p>
              <a:pPr algn="just">
                <a:spcBef>
                  <a:spcPct val="50000"/>
                </a:spcBef>
              </a:pPr>
              <a:r>
                <a:rPr kumimoji="1" lang="en-US" altLang="zh-CN" sz="1000" b="1">
                  <a:latin typeface="仿宋_GB2312" pitchFamily="49" charset="-122"/>
                  <a:ea typeface="仿宋_GB2312" pitchFamily="49" charset="-122"/>
                </a:rPr>
                <a:t>●</a:t>
              </a:r>
            </a:p>
          </p:txBody>
        </p:sp>
        <p:sp>
          <p:nvSpPr>
            <p:cNvPr id="88116" name="Text Box 52"/>
            <p:cNvSpPr txBox="1">
              <a:spLocks noChangeArrowheads="1"/>
            </p:cNvSpPr>
            <p:nvPr/>
          </p:nvSpPr>
          <p:spPr bwMode="auto">
            <a:xfrm>
              <a:off x="3072" y="960"/>
              <a:ext cx="192" cy="154"/>
            </a:xfrm>
            <a:prstGeom prst="rect">
              <a:avLst/>
            </a:prstGeom>
            <a:noFill/>
            <a:ln w="9525">
              <a:noFill/>
              <a:miter lim="800000"/>
              <a:headEnd/>
              <a:tailEnd/>
            </a:ln>
            <a:effectLst/>
          </p:spPr>
          <p:txBody>
            <a:bodyPr>
              <a:spAutoFit/>
            </a:bodyPr>
            <a:lstStyle/>
            <a:p>
              <a:pPr algn="just">
                <a:spcBef>
                  <a:spcPct val="50000"/>
                </a:spcBef>
              </a:pPr>
              <a:r>
                <a:rPr kumimoji="1" lang="en-US" altLang="zh-CN" sz="1000" b="1">
                  <a:latin typeface="仿宋_GB2312" pitchFamily="49" charset="-122"/>
                  <a:ea typeface="仿宋_GB2312" pitchFamily="49" charset="-122"/>
                </a:rPr>
                <a:t>●</a:t>
              </a:r>
            </a:p>
          </p:txBody>
        </p:sp>
        <p:sp>
          <p:nvSpPr>
            <p:cNvPr id="88117" name="Text Box 53"/>
            <p:cNvSpPr txBox="1">
              <a:spLocks noChangeArrowheads="1"/>
            </p:cNvSpPr>
            <p:nvPr/>
          </p:nvSpPr>
          <p:spPr bwMode="auto">
            <a:xfrm>
              <a:off x="3072" y="1238"/>
              <a:ext cx="192" cy="154"/>
            </a:xfrm>
            <a:prstGeom prst="rect">
              <a:avLst/>
            </a:prstGeom>
            <a:noFill/>
            <a:ln w="9525">
              <a:noFill/>
              <a:miter lim="800000"/>
              <a:headEnd/>
              <a:tailEnd/>
            </a:ln>
            <a:effectLst/>
          </p:spPr>
          <p:txBody>
            <a:bodyPr>
              <a:spAutoFit/>
            </a:bodyPr>
            <a:lstStyle/>
            <a:p>
              <a:pPr algn="just">
                <a:spcBef>
                  <a:spcPct val="50000"/>
                </a:spcBef>
              </a:pPr>
              <a:r>
                <a:rPr kumimoji="1" lang="en-US" altLang="zh-CN" sz="1000" b="1">
                  <a:latin typeface="仿宋_GB2312" pitchFamily="49" charset="-122"/>
                  <a:ea typeface="仿宋_GB2312" pitchFamily="49" charset="-122"/>
                </a:rPr>
                <a:t>●</a:t>
              </a:r>
            </a:p>
          </p:txBody>
        </p:sp>
        <p:sp>
          <p:nvSpPr>
            <p:cNvPr id="88118" name="Text Box 54"/>
            <p:cNvSpPr txBox="1">
              <a:spLocks noChangeArrowheads="1"/>
            </p:cNvSpPr>
            <p:nvPr/>
          </p:nvSpPr>
          <p:spPr bwMode="auto">
            <a:xfrm>
              <a:off x="3072" y="1382"/>
              <a:ext cx="192" cy="154"/>
            </a:xfrm>
            <a:prstGeom prst="rect">
              <a:avLst/>
            </a:prstGeom>
            <a:noFill/>
            <a:ln w="9525">
              <a:noFill/>
              <a:miter lim="800000"/>
              <a:headEnd/>
              <a:tailEnd/>
            </a:ln>
            <a:effectLst/>
          </p:spPr>
          <p:txBody>
            <a:bodyPr>
              <a:spAutoFit/>
            </a:bodyPr>
            <a:lstStyle/>
            <a:p>
              <a:pPr algn="just">
                <a:spcBef>
                  <a:spcPct val="50000"/>
                </a:spcBef>
              </a:pPr>
              <a:r>
                <a:rPr kumimoji="1" lang="en-US" altLang="zh-CN" sz="1000" b="1">
                  <a:latin typeface="仿宋_GB2312" pitchFamily="49" charset="-122"/>
                  <a:ea typeface="仿宋_GB2312" pitchFamily="49" charset="-122"/>
                </a:rPr>
                <a:t>●</a:t>
              </a:r>
            </a:p>
          </p:txBody>
        </p:sp>
        <p:sp>
          <p:nvSpPr>
            <p:cNvPr id="88119" name="Text Box 55"/>
            <p:cNvSpPr txBox="1">
              <a:spLocks noChangeArrowheads="1"/>
            </p:cNvSpPr>
            <p:nvPr/>
          </p:nvSpPr>
          <p:spPr bwMode="auto">
            <a:xfrm>
              <a:off x="3072" y="1526"/>
              <a:ext cx="192" cy="154"/>
            </a:xfrm>
            <a:prstGeom prst="rect">
              <a:avLst/>
            </a:prstGeom>
            <a:noFill/>
            <a:ln w="9525">
              <a:noFill/>
              <a:miter lim="800000"/>
              <a:headEnd/>
              <a:tailEnd/>
            </a:ln>
            <a:effectLst/>
          </p:spPr>
          <p:txBody>
            <a:bodyPr>
              <a:spAutoFit/>
            </a:bodyPr>
            <a:lstStyle/>
            <a:p>
              <a:pPr algn="just">
                <a:spcBef>
                  <a:spcPct val="50000"/>
                </a:spcBef>
              </a:pPr>
              <a:r>
                <a:rPr kumimoji="1" lang="en-US" altLang="zh-CN" sz="1000" b="1">
                  <a:latin typeface="仿宋_GB2312" pitchFamily="49" charset="-122"/>
                  <a:ea typeface="仿宋_GB2312" pitchFamily="49" charset="-122"/>
                </a:rPr>
                <a:t>●</a:t>
              </a:r>
            </a:p>
          </p:txBody>
        </p:sp>
      </p:grpSp>
      <p:grpSp>
        <p:nvGrpSpPr>
          <p:cNvPr id="9" name="Group 56"/>
          <p:cNvGrpSpPr>
            <a:grpSpLocks/>
          </p:cNvGrpSpPr>
          <p:nvPr/>
        </p:nvGrpSpPr>
        <p:grpSpPr bwMode="auto">
          <a:xfrm>
            <a:off x="2665413" y="1458913"/>
            <a:ext cx="1066800" cy="1447800"/>
            <a:chOff x="3216" y="672"/>
            <a:chExt cx="672" cy="912"/>
          </a:xfrm>
        </p:grpSpPr>
        <p:sp>
          <p:nvSpPr>
            <p:cNvPr id="88121" name="Line 57"/>
            <p:cNvSpPr>
              <a:spLocks noChangeShapeType="1"/>
            </p:cNvSpPr>
            <p:nvPr/>
          </p:nvSpPr>
          <p:spPr bwMode="auto">
            <a:xfrm flipV="1">
              <a:off x="3216" y="672"/>
              <a:ext cx="672" cy="336"/>
            </a:xfrm>
            <a:prstGeom prst="line">
              <a:avLst/>
            </a:prstGeom>
            <a:noFill/>
            <a:ln w="9525">
              <a:solidFill>
                <a:srgbClr val="FF3300"/>
              </a:solidFill>
              <a:round/>
              <a:headEnd/>
              <a:tailEnd type="triangle" w="med" len="med"/>
            </a:ln>
            <a:effectLst/>
          </p:spPr>
          <p:txBody>
            <a:bodyPr/>
            <a:lstStyle/>
            <a:p>
              <a:endParaRPr lang="zh-CN" altLang="en-US"/>
            </a:p>
          </p:txBody>
        </p:sp>
        <p:sp>
          <p:nvSpPr>
            <p:cNvPr id="88122" name="Line 58"/>
            <p:cNvSpPr>
              <a:spLocks noChangeShapeType="1"/>
            </p:cNvSpPr>
            <p:nvPr/>
          </p:nvSpPr>
          <p:spPr bwMode="auto">
            <a:xfrm flipV="1">
              <a:off x="3216" y="816"/>
              <a:ext cx="672" cy="336"/>
            </a:xfrm>
            <a:prstGeom prst="line">
              <a:avLst/>
            </a:prstGeom>
            <a:noFill/>
            <a:ln w="9525">
              <a:solidFill>
                <a:srgbClr val="FF3300"/>
              </a:solidFill>
              <a:round/>
              <a:headEnd/>
              <a:tailEnd type="triangle" w="med" len="med"/>
            </a:ln>
            <a:effectLst/>
          </p:spPr>
          <p:txBody>
            <a:bodyPr/>
            <a:lstStyle/>
            <a:p>
              <a:endParaRPr lang="zh-CN" altLang="en-US"/>
            </a:p>
          </p:txBody>
        </p:sp>
        <p:sp>
          <p:nvSpPr>
            <p:cNvPr id="88123" name="Line 59"/>
            <p:cNvSpPr>
              <a:spLocks noChangeShapeType="1"/>
            </p:cNvSpPr>
            <p:nvPr/>
          </p:nvSpPr>
          <p:spPr bwMode="auto">
            <a:xfrm flipV="1">
              <a:off x="3216" y="960"/>
              <a:ext cx="672" cy="336"/>
            </a:xfrm>
            <a:prstGeom prst="line">
              <a:avLst/>
            </a:prstGeom>
            <a:noFill/>
            <a:ln w="9525">
              <a:solidFill>
                <a:srgbClr val="FF3300"/>
              </a:solidFill>
              <a:round/>
              <a:headEnd/>
              <a:tailEnd type="triangle" w="med" len="med"/>
            </a:ln>
            <a:effectLst/>
          </p:spPr>
          <p:txBody>
            <a:bodyPr/>
            <a:lstStyle/>
            <a:p>
              <a:endParaRPr lang="zh-CN" altLang="en-US"/>
            </a:p>
          </p:txBody>
        </p:sp>
        <p:sp>
          <p:nvSpPr>
            <p:cNvPr id="88124" name="Line 60"/>
            <p:cNvSpPr>
              <a:spLocks noChangeShapeType="1"/>
            </p:cNvSpPr>
            <p:nvPr/>
          </p:nvSpPr>
          <p:spPr bwMode="auto">
            <a:xfrm flipV="1">
              <a:off x="3216" y="1104"/>
              <a:ext cx="672" cy="336"/>
            </a:xfrm>
            <a:prstGeom prst="line">
              <a:avLst/>
            </a:prstGeom>
            <a:noFill/>
            <a:ln w="9525">
              <a:solidFill>
                <a:srgbClr val="FF3300"/>
              </a:solidFill>
              <a:round/>
              <a:headEnd/>
              <a:tailEnd type="triangle" w="med" len="med"/>
            </a:ln>
            <a:effectLst/>
          </p:spPr>
          <p:txBody>
            <a:bodyPr/>
            <a:lstStyle/>
            <a:p>
              <a:endParaRPr lang="zh-CN" altLang="en-US"/>
            </a:p>
          </p:txBody>
        </p:sp>
        <p:sp>
          <p:nvSpPr>
            <p:cNvPr id="88125" name="Line 61"/>
            <p:cNvSpPr>
              <a:spLocks noChangeShapeType="1"/>
            </p:cNvSpPr>
            <p:nvPr/>
          </p:nvSpPr>
          <p:spPr bwMode="auto">
            <a:xfrm flipV="1">
              <a:off x="3216" y="1248"/>
              <a:ext cx="672" cy="336"/>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10" name="Group 62"/>
          <p:cNvGrpSpPr>
            <a:grpSpLocks/>
          </p:cNvGrpSpPr>
          <p:nvPr/>
        </p:nvGrpSpPr>
        <p:grpSpPr bwMode="auto">
          <a:xfrm rot="20989249">
            <a:off x="3685496" y="1264844"/>
            <a:ext cx="2336419" cy="914400"/>
            <a:chOff x="3888" y="672"/>
            <a:chExt cx="1392" cy="576"/>
          </a:xfrm>
        </p:grpSpPr>
        <p:sp>
          <p:nvSpPr>
            <p:cNvPr id="88127" name="Line 63"/>
            <p:cNvSpPr>
              <a:spLocks noChangeShapeType="1"/>
            </p:cNvSpPr>
            <p:nvPr/>
          </p:nvSpPr>
          <p:spPr bwMode="auto">
            <a:xfrm>
              <a:off x="3888" y="672"/>
              <a:ext cx="1392" cy="288"/>
            </a:xfrm>
            <a:prstGeom prst="line">
              <a:avLst/>
            </a:prstGeom>
            <a:noFill/>
            <a:ln w="9525">
              <a:solidFill>
                <a:srgbClr val="FF3300"/>
              </a:solidFill>
              <a:round/>
              <a:headEnd/>
              <a:tailEnd type="triangle" w="med" len="med"/>
            </a:ln>
            <a:effectLst/>
          </p:spPr>
          <p:txBody>
            <a:bodyPr/>
            <a:lstStyle/>
            <a:p>
              <a:endParaRPr lang="zh-CN" altLang="en-US"/>
            </a:p>
          </p:txBody>
        </p:sp>
        <p:sp>
          <p:nvSpPr>
            <p:cNvPr id="88128" name="Line 64"/>
            <p:cNvSpPr>
              <a:spLocks noChangeShapeType="1"/>
            </p:cNvSpPr>
            <p:nvPr/>
          </p:nvSpPr>
          <p:spPr bwMode="auto">
            <a:xfrm>
              <a:off x="3888" y="816"/>
              <a:ext cx="1392" cy="144"/>
            </a:xfrm>
            <a:prstGeom prst="line">
              <a:avLst/>
            </a:prstGeom>
            <a:noFill/>
            <a:ln w="9525">
              <a:solidFill>
                <a:srgbClr val="FF3300"/>
              </a:solidFill>
              <a:round/>
              <a:headEnd/>
              <a:tailEnd type="triangle" w="med" len="med"/>
            </a:ln>
            <a:effectLst/>
          </p:spPr>
          <p:txBody>
            <a:bodyPr/>
            <a:lstStyle/>
            <a:p>
              <a:endParaRPr lang="zh-CN" altLang="en-US"/>
            </a:p>
          </p:txBody>
        </p:sp>
        <p:sp>
          <p:nvSpPr>
            <p:cNvPr id="88129" name="Line 65"/>
            <p:cNvSpPr>
              <a:spLocks noChangeShapeType="1"/>
            </p:cNvSpPr>
            <p:nvPr/>
          </p:nvSpPr>
          <p:spPr bwMode="auto">
            <a:xfrm>
              <a:off x="3888" y="960"/>
              <a:ext cx="1392" cy="0"/>
            </a:xfrm>
            <a:prstGeom prst="line">
              <a:avLst/>
            </a:prstGeom>
            <a:noFill/>
            <a:ln w="9525">
              <a:solidFill>
                <a:srgbClr val="FF3300"/>
              </a:solidFill>
              <a:round/>
              <a:headEnd/>
              <a:tailEnd type="triangle" w="med" len="med"/>
            </a:ln>
            <a:effectLst/>
          </p:spPr>
          <p:txBody>
            <a:bodyPr/>
            <a:lstStyle/>
            <a:p>
              <a:endParaRPr lang="zh-CN" altLang="en-US"/>
            </a:p>
          </p:txBody>
        </p:sp>
        <p:sp>
          <p:nvSpPr>
            <p:cNvPr id="88130" name="Line 66"/>
            <p:cNvSpPr>
              <a:spLocks noChangeShapeType="1"/>
            </p:cNvSpPr>
            <p:nvPr/>
          </p:nvSpPr>
          <p:spPr bwMode="auto">
            <a:xfrm flipV="1">
              <a:off x="3888" y="960"/>
              <a:ext cx="1392" cy="144"/>
            </a:xfrm>
            <a:prstGeom prst="line">
              <a:avLst/>
            </a:prstGeom>
            <a:noFill/>
            <a:ln w="9525">
              <a:solidFill>
                <a:srgbClr val="FF3300"/>
              </a:solidFill>
              <a:round/>
              <a:headEnd/>
              <a:tailEnd type="triangle" w="med" len="med"/>
            </a:ln>
            <a:effectLst/>
          </p:spPr>
          <p:txBody>
            <a:bodyPr/>
            <a:lstStyle/>
            <a:p>
              <a:endParaRPr lang="zh-CN" altLang="en-US"/>
            </a:p>
          </p:txBody>
        </p:sp>
        <p:sp>
          <p:nvSpPr>
            <p:cNvPr id="88131" name="Line 67"/>
            <p:cNvSpPr>
              <a:spLocks noChangeShapeType="1"/>
            </p:cNvSpPr>
            <p:nvPr/>
          </p:nvSpPr>
          <p:spPr bwMode="auto">
            <a:xfrm flipV="1">
              <a:off x="3888" y="968"/>
              <a:ext cx="1384" cy="280"/>
            </a:xfrm>
            <a:prstGeom prst="line">
              <a:avLst/>
            </a:prstGeom>
            <a:noFill/>
            <a:ln w="9525">
              <a:solidFill>
                <a:srgbClr val="FF3300"/>
              </a:solidFill>
              <a:round/>
              <a:headEnd/>
              <a:tailEnd type="triangle" w="med" len="med"/>
            </a:ln>
            <a:effectLst/>
          </p:spPr>
          <p:txBody>
            <a:bodyPr/>
            <a:lstStyle/>
            <a:p>
              <a:endParaRPr lang="zh-CN" altLang="en-US"/>
            </a:p>
          </p:txBody>
        </p:sp>
      </p:grpSp>
      <p:sp>
        <p:nvSpPr>
          <p:cNvPr id="88132" name="Text Box 68"/>
          <p:cNvSpPr txBox="1">
            <a:spLocks noChangeArrowheads="1"/>
          </p:cNvSpPr>
          <p:nvPr/>
        </p:nvSpPr>
        <p:spPr bwMode="auto">
          <a:xfrm>
            <a:off x="714348" y="5500702"/>
            <a:ext cx="8088312" cy="946150"/>
          </a:xfrm>
          <a:prstGeom prst="rect">
            <a:avLst/>
          </a:prstGeom>
          <a:noFill/>
          <a:ln w="9525">
            <a:noFill/>
            <a:miter lim="800000"/>
            <a:headEnd/>
            <a:tailEnd/>
          </a:ln>
          <a:effectLst/>
        </p:spPr>
        <p:txBody>
          <a:bodyPr>
            <a:spAutoFit/>
          </a:bodyPr>
          <a:lstStyle/>
          <a:p>
            <a:r>
              <a:rPr kumimoji="1" lang="zh-CN" altLang="en-US" sz="2800" b="1" dirty="0" smtClean="0">
                <a:latin typeface="宋体" pitchFamily="2" charset="-122"/>
              </a:rPr>
              <a:t>  </a:t>
            </a:r>
            <a:r>
              <a:rPr kumimoji="1" lang="en-US" altLang="zh-CN" sz="2800" b="1" dirty="0" smtClean="0">
                <a:latin typeface="宋体" pitchFamily="2" charset="-122"/>
              </a:rPr>
              <a:t>C.</a:t>
            </a:r>
            <a:r>
              <a:rPr kumimoji="1" lang="zh-CN" altLang="en-US" sz="2800" b="1" dirty="0" smtClean="0">
                <a:latin typeface="宋体" pitchFamily="2" charset="-122"/>
                <a:ea typeface="宋体" pitchFamily="2" charset="-122"/>
              </a:rPr>
              <a:t>不同</a:t>
            </a:r>
            <a:r>
              <a:rPr kumimoji="1" lang="zh-CN" altLang="en-US" sz="2800" b="1" dirty="0">
                <a:latin typeface="宋体" pitchFamily="2" charset="-122"/>
                <a:ea typeface="宋体" pitchFamily="2" charset="-122"/>
              </a:rPr>
              <a:t>衍射角的平行光经过</a:t>
            </a:r>
            <a:r>
              <a:rPr kumimoji="1" lang="en-US" altLang="zh-CN" sz="2800" b="1" i="1" dirty="0" smtClean="0">
                <a:solidFill>
                  <a:srgbClr val="FF9900"/>
                </a:solidFill>
                <a:latin typeface="宋体" pitchFamily="2" charset="-122"/>
                <a:ea typeface="宋体" pitchFamily="2" charset="-122"/>
              </a:rPr>
              <a:t>L</a:t>
            </a:r>
            <a:r>
              <a:rPr kumimoji="1" lang="en-US" altLang="zh-CN" sz="2800" b="1" i="1" baseline="-25000" dirty="0" smtClean="0">
                <a:solidFill>
                  <a:srgbClr val="FF9900"/>
                </a:solidFill>
                <a:latin typeface="宋体" pitchFamily="2" charset="-122"/>
                <a:ea typeface="宋体" pitchFamily="2" charset="-122"/>
              </a:rPr>
              <a:t>2 </a:t>
            </a:r>
            <a:r>
              <a:rPr kumimoji="1" lang="zh-CN" altLang="en-US" sz="2800" b="1" dirty="0" smtClean="0">
                <a:latin typeface="宋体" pitchFamily="2" charset="-122"/>
                <a:ea typeface="宋体" pitchFamily="2" charset="-122"/>
              </a:rPr>
              <a:t>会聚</a:t>
            </a:r>
            <a:r>
              <a:rPr kumimoji="1" lang="zh-CN" altLang="en-US" sz="2800" b="1" dirty="0">
                <a:latin typeface="宋体" pitchFamily="2" charset="-122"/>
                <a:ea typeface="宋体" pitchFamily="2" charset="-122"/>
              </a:rPr>
              <a:t>在屏上不同一点，在屏上出现明暗相间的条纹。</a:t>
            </a:r>
          </a:p>
        </p:txBody>
      </p:sp>
      <p:grpSp>
        <p:nvGrpSpPr>
          <p:cNvPr id="11" name="Group 69"/>
          <p:cNvGrpSpPr>
            <a:grpSpLocks/>
          </p:cNvGrpSpPr>
          <p:nvPr/>
        </p:nvGrpSpPr>
        <p:grpSpPr bwMode="auto">
          <a:xfrm>
            <a:off x="2498725" y="1620838"/>
            <a:ext cx="1250950" cy="1436687"/>
            <a:chOff x="3111" y="774"/>
            <a:chExt cx="788" cy="905"/>
          </a:xfrm>
        </p:grpSpPr>
        <p:sp>
          <p:nvSpPr>
            <p:cNvPr id="88134" name="Line 70"/>
            <p:cNvSpPr>
              <a:spLocks noChangeShapeType="1"/>
            </p:cNvSpPr>
            <p:nvPr/>
          </p:nvSpPr>
          <p:spPr bwMode="auto">
            <a:xfrm rot="716927" flipV="1">
              <a:off x="3227" y="774"/>
              <a:ext cx="672" cy="336"/>
            </a:xfrm>
            <a:prstGeom prst="line">
              <a:avLst/>
            </a:prstGeom>
            <a:noFill/>
            <a:ln w="9525">
              <a:solidFill>
                <a:srgbClr val="0070C0"/>
              </a:solidFill>
              <a:round/>
              <a:headEnd/>
              <a:tailEnd type="triangle" w="med" len="med"/>
            </a:ln>
            <a:effectLst/>
          </p:spPr>
          <p:txBody>
            <a:bodyPr/>
            <a:lstStyle/>
            <a:p>
              <a:endParaRPr lang="zh-CN" altLang="en-US"/>
            </a:p>
          </p:txBody>
        </p:sp>
        <p:sp>
          <p:nvSpPr>
            <p:cNvPr id="88135" name="Line 71"/>
            <p:cNvSpPr>
              <a:spLocks noChangeShapeType="1"/>
            </p:cNvSpPr>
            <p:nvPr/>
          </p:nvSpPr>
          <p:spPr bwMode="auto">
            <a:xfrm rot="716927" flipV="1">
              <a:off x="3197" y="915"/>
              <a:ext cx="672" cy="336"/>
            </a:xfrm>
            <a:prstGeom prst="line">
              <a:avLst/>
            </a:prstGeom>
            <a:noFill/>
            <a:ln w="9525">
              <a:solidFill>
                <a:srgbClr val="0070C0"/>
              </a:solidFill>
              <a:round/>
              <a:headEnd/>
              <a:tailEnd type="triangle" w="med" len="med"/>
            </a:ln>
            <a:effectLst/>
          </p:spPr>
          <p:txBody>
            <a:bodyPr/>
            <a:lstStyle/>
            <a:p>
              <a:endParaRPr lang="zh-CN" altLang="en-US"/>
            </a:p>
          </p:txBody>
        </p:sp>
        <p:sp>
          <p:nvSpPr>
            <p:cNvPr id="88136" name="Line 72"/>
            <p:cNvSpPr>
              <a:spLocks noChangeShapeType="1"/>
            </p:cNvSpPr>
            <p:nvPr/>
          </p:nvSpPr>
          <p:spPr bwMode="auto">
            <a:xfrm rot="716927" flipV="1">
              <a:off x="3168" y="1056"/>
              <a:ext cx="672" cy="336"/>
            </a:xfrm>
            <a:prstGeom prst="line">
              <a:avLst/>
            </a:prstGeom>
            <a:noFill/>
            <a:ln w="9525">
              <a:solidFill>
                <a:srgbClr val="0070C0"/>
              </a:solidFill>
              <a:round/>
              <a:headEnd/>
              <a:tailEnd type="triangle" w="med" len="med"/>
            </a:ln>
            <a:effectLst/>
          </p:spPr>
          <p:txBody>
            <a:bodyPr/>
            <a:lstStyle/>
            <a:p>
              <a:endParaRPr lang="zh-CN" altLang="en-US"/>
            </a:p>
          </p:txBody>
        </p:sp>
        <p:sp>
          <p:nvSpPr>
            <p:cNvPr id="88137" name="Line 73"/>
            <p:cNvSpPr>
              <a:spLocks noChangeShapeType="1"/>
            </p:cNvSpPr>
            <p:nvPr/>
          </p:nvSpPr>
          <p:spPr bwMode="auto">
            <a:xfrm rot="716927" flipV="1">
              <a:off x="3137" y="1198"/>
              <a:ext cx="698" cy="335"/>
            </a:xfrm>
            <a:prstGeom prst="line">
              <a:avLst/>
            </a:prstGeom>
            <a:noFill/>
            <a:ln w="9525">
              <a:solidFill>
                <a:srgbClr val="0070C0"/>
              </a:solidFill>
              <a:round/>
              <a:headEnd/>
              <a:tailEnd type="triangle" w="med" len="med"/>
            </a:ln>
            <a:effectLst/>
          </p:spPr>
          <p:txBody>
            <a:bodyPr/>
            <a:lstStyle/>
            <a:p>
              <a:endParaRPr lang="zh-CN" altLang="en-US"/>
            </a:p>
          </p:txBody>
        </p:sp>
        <p:sp>
          <p:nvSpPr>
            <p:cNvPr id="88138" name="Line 74"/>
            <p:cNvSpPr>
              <a:spLocks noChangeShapeType="1"/>
            </p:cNvSpPr>
            <p:nvPr/>
          </p:nvSpPr>
          <p:spPr bwMode="auto">
            <a:xfrm rot="716927" flipV="1">
              <a:off x="3111" y="1302"/>
              <a:ext cx="732" cy="377"/>
            </a:xfrm>
            <a:prstGeom prst="line">
              <a:avLst/>
            </a:prstGeom>
            <a:noFill/>
            <a:ln w="9525">
              <a:solidFill>
                <a:srgbClr val="0070C0"/>
              </a:solidFill>
              <a:round/>
              <a:headEnd/>
              <a:tailEnd type="triangle" w="med" len="med"/>
            </a:ln>
            <a:effectLst/>
          </p:spPr>
          <p:txBody>
            <a:bodyPr/>
            <a:lstStyle/>
            <a:p>
              <a:endParaRPr lang="zh-CN" altLang="en-US"/>
            </a:p>
          </p:txBody>
        </p:sp>
      </p:grpSp>
      <p:grpSp>
        <p:nvGrpSpPr>
          <p:cNvPr id="12" name="Group 75"/>
          <p:cNvGrpSpPr>
            <a:grpSpLocks/>
          </p:cNvGrpSpPr>
          <p:nvPr/>
        </p:nvGrpSpPr>
        <p:grpSpPr bwMode="auto">
          <a:xfrm rot="20889376">
            <a:off x="3699504" y="1714339"/>
            <a:ext cx="2301255" cy="844550"/>
            <a:chOff x="3857" y="1004"/>
            <a:chExt cx="1447" cy="532"/>
          </a:xfrm>
        </p:grpSpPr>
        <p:sp>
          <p:nvSpPr>
            <p:cNvPr id="88140" name="Line 76"/>
            <p:cNvSpPr>
              <a:spLocks noChangeShapeType="1"/>
            </p:cNvSpPr>
            <p:nvPr/>
          </p:nvSpPr>
          <p:spPr bwMode="auto">
            <a:xfrm rot="714452">
              <a:off x="3883" y="1004"/>
              <a:ext cx="1421" cy="243"/>
            </a:xfrm>
            <a:prstGeom prst="line">
              <a:avLst/>
            </a:prstGeom>
            <a:noFill/>
            <a:ln w="19050">
              <a:solidFill>
                <a:srgbClr val="0070C0"/>
              </a:solidFill>
              <a:round/>
              <a:headEnd/>
              <a:tailEnd type="triangle" w="med" len="med"/>
            </a:ln>
            <a:effectLst/>
          </p:spPr>
          <p:txBody>
            <a:bodyPr/>
            <a:lstStyle/>
            <a:p>
              <a:endParaRPr lang="zh-CN" altLang="en-US"/>
            </a:p>
          </p:txBody>
        </p:sp>
        <p:sp>
          <p:nvSpPr>
            <p:cNvPr id="88141" name="Line 77"/>
            <p:cNvSpPr>
              <a:spLocks noChangeShapeType="1"/>
            </p:cNvSpPr>
            <p:nvPr/>
          </p:nvSpPr>
          <p:spPr bwMode="auto">
            <a:xfrm rot="714452">
              <a:off x="3883" y="1150"/>
              <a:ext cx="1406" cy="97"/>
            </a:xfrm>
            <a:prstGeom prst="line">
              <a:avLst/>
            </a:prstGeom>
            <a:noFill/>
            <a:ln w="19050">
              <a:solidFill>
                <a:srgbClr val="0070C0"/>
              </a:solidFill>
              <a:round/>
              <a:headEnd/>
              <a:tailEnd type="triangle" w="med" len="med"/>
            </a:ln>
            <a:effectLst/>
          </p:spPr>
          <p:txBody>
            <a:bodyPr/>
            <a:lstStyle/>
            <a:p>
              <a:endParaRPr lang="zh-CN" altLang="en-US"/>
            </a:p>
          </p:txBody>
        </p:sp>
        <p:sp>
          <p:nvSpPr>
            <p:cNvPr id="88142" name="Line 78"/>
            <p:cNvSpPr>
              <a:spLocks noChangeShapeType="1"/>
            </p:cNvSpPr>
            <p:nvPr/>
          </p:nvSpPr>
          <p:spPr bwMode="auto">
            <a:xfrm rot="714452" flipV="1">
              <a:off x="3883" y="1247"/>
              <a:ext cx="1392" cy="48"/>
            </a:xfrm>
            <a:prstGeom prst="line">
              <a:avLst/>
            </a:prstGeom>
            <a:noFill/>
            <a:ln w="19050">
              <a:solidFill>
                <a:srgbClr val="0070C0"/>
              </a:solidFill>
              <a:round/>
              <a:headEnd/>
              <a:tailEnd type="triangle" w="med" len="med"/>
            </a:ln>
            <a:effectLst/>
          </p:spPr>
          <p:txBody>
            <a:bodyPr/>
            <a:lstStyle/>
            <a:p>
              <a:endParaRPr lang="zh-CN" altLang="en-US"/>
            </a:p>
          </p:txBody>
        </p:sp>
        <p:sp>
          <p:nvSpPr>
            <p:cNvPr id="88143" name="Line 79"/>
            <p:cNvSpPr>
              <a:spLocks noChangeShapeType="1"/>
            </p:cNvSpPr>
            <p:nvPr/>
          </p:nvSpPr>
          <p:spPr bwMode="auto">
            <a:xfrm rot="714452" flipV="1">
              <a:off x="3873" y="1246"/>
              <a:ext cx="1392" cy="144"/>
            </a:xfrm>
            <a:prstGeom prst="line">
              <a:avLst/>
            </a:prstGeom>
            <a:noFill/>
            <a:ln w="19050">
              <a:solidFill>
                <a:srgbClr val="0070C0"/>
              </a:solidFill>
              <a:round/>
              <a:headEnd/>
              <a:tailEnd type="triangle" w="med" len="med"/>
            </a:ln>
            <a:effectLst/>
          </p:spPr>
          <p:txBody>
            <a:bodyPr/>
            <a:lstStyle/>
            <a:p>
              <a:endParaRPr lang="zh-CN" altLang="en-US"/>
            </a:p>
          </p:txBody>
        </p:sp>
        <p:sp>
          <p:nvSpPr>
            <p:cNvPr id="88144" name="Line 80"/>
            <p:cNvSpPr>
              <a:spLocks noChangeShapeType="1"/>
            </p:cNvSpPr>
            <p:nvPr/>
          </p:nvSpPr>
          <p:spPr bwMode="auto">
            <a:xfrm rot="714452" flipV="1">
              <a:off x="3857" y="1252"/>
              <a:ext cx="1427" cy="284"/>
            </a:xfrm>
            <a:prstGeom prst="line">
              <a:avLst/>
            </a:prstGeom>
            <a:noFill/>
            <a:ln w="19050">
              <a:solidFill>
                <a:srgbClr val="0070C0"/>
              </a:solidFill>
              <a:round/>
              <a:headEnd/>
              <a:tailEnd type="triangle" w="med" len="med"/>
            </a:ln>
            <a:effectLst/>
          </p:spPr>
          <p:txBody>
            <a:bodyPr/>
            <a:lstStyle/>
            <a:p>
              <a:endParaRPr lang="zh-CN" altLang="en-US"/>
            </a:p>
          </p:txBody>
        </p:sp>
      </p:grpSp>
      <p:sp>
        <p:nvSpPr>
          <p:cNvPr id="88147" name="Text Box 83"/>
          <p:cNvSpPr txBox="1">
            <a:spLocks noChangeArrowheads="1"/>
          </p:cNvSpPr>
          <p:nvPr/>
        </p:nvSpPr>
        <p:spPr bwMode="auto">
          <a:xfrm>
            <a:off x="6000760" y="1357298"/>
            <a:ext cx="574675" cy="519113"/>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49" charset="-122"/>
                <a:ea typeface="黑体" pitchFamily="49" charset="-122"/>
              </a:rPr>
              <a:t>Q</a:t>
            </a:r>
          </a:p>
        </p:txBody>
      </p:sp>
      <p:sp>
        <p:nvSpPr>
          <p:cNvPr id="88148" name="Text Box 84"/>
          <p:cNvSpPr txBox="1">
            <a:spLocks noChangeArrowheads="1"/>
          </p:cNvSpPr>
          <p:nvPr/>
        </p:nvSpPr>
        <p:spPr bwMode="auto">
          <a:xfrm>
            <a:off x="6072198" y="1857364"/>
            <a:ext cx="574675" cy="519113"/>
          </a:xfrm>
          <a:prstGeom prst="rect">
            <a:avLst/>
          </a:prstGeom>
          <a:noFill/>
          <a:ln w="9525">
            <a:noFill/>
            <a:miter lim="800000"/>
            <a:headEnd/>
            <a:tailEnd/>
          </a:ln>
          <a:effectLst/>
        </p:spPr>
        <p:txBody>
          <a:bodyPr>
            <a:spAutoFit/>
          </a:bodyPr>
          <a:lstStyle/>
          <a:p>
            <a:pPr>
              <a:spcBef>
                <a:spcPct val="50000"/>
              </a:spcBef>
            </a:pPr>
            <a:r>
              <a:rPr lang="en-US" altLang="zh-CN" sz="2800" b="1" dirty="0">
                <a:latin typeface="黑体" pitchFamily="49" charset="-122"/>
                <a:ea typeface="黑体" pitchFamily="49" charset="-122"/>
              </a:rPr>
              <a:t>R</a:t>
            </a:r>
          </a:p>
        </p:txBody>
      </p:sp>
      <p:sp>
        <p:nvSpPr>
          <p:cNvPr id="69" name="Text Box 56"/>
          <p:cNvSpPr txBox="1">
            <a:spLocks noChangeArrowheads="1"/>
          </p:cNvSpPr>
          <p:nvPr/>
        </p:nvSpPr>
        <p:spPr bwMode="auto">
          <a:xfrm>
            <a:off x="1285852" y="0"/>
            <a:ext cx="5529276" cy="646331"/>
          </a:xfrm>
          <a:prstGeom prst="rect">
            <a:avLst/>
          </a:prstGeom>
          <a:noFill/>
          <a:ln w="9525">
            <a:noFill/>
            <a:miter lim="800000"/>
            <a:headEnd/>
            <a:tailEnd/>
          </a:ln>
          <a:effectLst/>
        </p:spPr>
        <p:txBody>
          <a:bodyPr wrap="square">
            <a:spAutoFit/>
          </a:bodyPr>
          <a:lstStyle/>
          <a:p>
            <a:pPr>
              <a:spcBef>
                <a:spcPct val="50000"/>
              </a:spcBef>
            </a:pPr>
            <a:r>
              <a:rPr kumimoji="1" lang="zh-CN" altLang="en-US" sz="3600" dirty="0" smtClean="0">
                <a:solidFill>
                  <a:srgbClr val="FF0000"/>
                </a:solidFill>
                <a:latin typeface="黑体" pitchFamily="49" charset="-122"/>
                <a:ea typeface="黑体" pitchFamily="49" charset="-122"/>
              </a:rPr>
              <a:t>单缝衍射</a:t>
            </a:r>
            <a:endParaRPr kumimoji="1" lang="zh-CN" altLang="en-US" sz="3600" dirty="0">
              <a:solidFill>
                <a:srgbClr val="FF0000"/>
              </a:solidFill>
              <a:latin typeface="黑体" pitchFamily="49" charset="-122"/>
              <a:ea typeface="黑体" pitchFamily="49" charset="-122"/>
            </a:endParaRPr>
          </a:p>
        </p:txBody>
      </p:sp>
      <p:sp>
        <p:nvSpPr>
          <p:cNvPr id="71" name="Rectangle 75"/>
          <p:cNvSpPr>
            <a:spLocks noChangeArrowheads="1"/>
          </p:cNvSpPr>
          <p:nvPr/>
        </p:nvSpPr>
        <p:spPr bwMode="auto">
          <a:xfrm>
            <a:off x="928662" y="4000504"/>
            <a:ext cx="6859570" cy="523220"/>
          </a:xfrm>
          <a:prstGeom prst="rect">
            <a:avLst/>
          </a:prstGeom>
          <a:noFill/>
          <a:ln w="9525">
            <a:noFill/>
            <a:miter lim="800000"/>
            <a:headEnd/>
            <a:tailEnd/>
          </a:ln>
        </p:spPr>
        <p:txBody>
          <a:bodyPr wrap="none">
            <a:spAutoFit/>
          </a:bodyPr>
          <a:lstStyle/>
          <a:p>
            <a:pPr>
              <a:spcBef>
                <a:spcPct val="50000"/>
              </a:spcBef>
            </a:pPr>
            <a:r>
              <a:rPr lang="en-US" altLang="zh-CN" sz="2800" b="1" dirty="0" smtClean="0">
                <a:latin typeface="宋体" pitchFamily="2" charset="-122"/>
                <a:ea typeface="宋体" pitchFamily="2" charset="-122"/>
              </a:rPr>
              <a:t>A. </a:t>
            </a:r>
            <a:r>
              <a:rPr lang="zh-CN" altLang="en-US" sz="2800" b="1" dirty="0" smtClean="0">
                <a:latin typeface="宋体" pitchFamily="2" charset="-122"/>
                <a:ea typeface="宋体" pitchFamily="2" charset="-122"/>
              </a:rPr>
              <a:t>单缝上每</a:t>
            </a:r>
            <a:r>
              <a:rPr lang="zh-CN" altLang="en-US" sz="2800" b="1" dirty="0">
                <a:latin typeface="宋体" pitchFamily="2" charset="-122"/>
                <a:ea typeface="宋体" pitchFamily="2" charset="-122"/>
              </a:rPr>
              <a:t>一点均为子波源，发出衍射光</a:t>
            </a:r>
          </a:p>
        </p:txBody>
      </p:sp>
      <p:sp>
        <p:nvSpPr>
          <p:cNvPr id="72" name="椭圆形标注 71"/>
          <p:cNvSpPr/>
          <p:nvPr/>
        </p:nvSpPr>
        <p:spPr bwMode="auto">
          <a:xfrm flipH="1">
            <a:off x="2571736" y="3500438"/>
            <a:ext cx="1071570" cy="428628"/>
          </a:xfrm>
          <a:prstGeom prst="wedgeEllipseCallout">
            <a:avLst>
              <a:gd name="adj1" fmla="val -6766"/>
              <a:gd name="adj2" fmla="val -162546"/>
            </a:avLst>
          </a:pr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Verdana" pitchFamily="34" charset="0"/>
                <a:ea typeface="宋体" pitchFamily="2" charset="-122"/>
              </a:rPr>
              <a:t>衍射角</a:t>
            </a:r>
          </a:p>
        </p:txBody>
      </p:sp>
      <p:grpSp>
        <p:nvGrpSpPr>
          <p:cNvPr id="75" name="Group 4"/>
          <p:cNvGrpSpPr>
            <a:grpSpLocks/>
          </p:cNvGrpSpPr>
          <p:nvPr/>
        </p:nvGrpSpPr>
        <p:grpSpPr bwMode="auto">
          <a:xfrm>
            <a:off x="6643702" y="857232"/>
            <a:ext cx="1143000" cy="3124200"/>
            <a:chOff x="432" y="1440"/>
            <a:chExt cx="720" cy="1968"/>
          </a:xfrm>
        </p:grpSpPr>
        <p:sp>
          <p:nvSpPr>
            <p:cNvPr id="76" name="Rectangle 5"/>
            <p:cNvSpPr>
              <a:spLocks noChangeArrowheads="1"/>
            </p:cNvSpPr>
            <p:nvPr/>
          </p:nvSpPr>
          <p:spPr bwMode="auto">
            <a:xfrm>
              <a:off x="432" y="2112"/>
              <a:ext cx="720" cy="622"/>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77" name="Rectangle 6"/>
            <p:cNvSpPr>
              <a:spLocks noChangeArrowheads="1"/>
            </p:cNvSpPr>
            <p:nvPr/>
          </p:nvSpPr>
          <p:spPr bwMode="auto">
            <a:xfrm>
              <a:off x="432" y="273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78" name="Rectangle 7"/>
            <p:cNvSpPr>
              <a:spLocks noChangeArrowheads="1"/>
            </p:cNvSpPr>
            <p:nvPr/>
          </p:nvSpPr>
          <p:spPr bwMode="auto">
            <a:xfrm>
              <a:off x="432" y="1776"/>
              <a:ext cx="720" cy="336"/>
            </a:xfrm>
            <a:prstGeom prst="rect">
              <a:avLst/>
            </a:prstGeom>
            <a:gradFill rotWithShape="0">
              <a:gsLst>
                <a:gs pos="0">
                  <a:srgbClr val="FF66FF">
                    <a:gamma/>
                    <a:shade val="0"/>
                    <a:invGamma/>
                  </a:srgbClr>
                </a:gs>
                <a:gs pos="50000">
                  <a:srgbClr val="FF66FF"/>
                </a:gs>
                <a:gs pos="100000">
                  <a:srgbClr val="FF66FF">
                    <a:gamma/>
                    <a:shade val="0"/>
                    <a:invGamma/>
                  </a:srgbClr>
                </a:gs>
              </a:gsLst>
              <a:lin ang="5400000" scaled="1"/>
            </a:gradFill>
            <a:ln w="9525">
              <a:noFill/>
              <a:miter lim="800000"/>
              <a:headEnd/>
              <a:tailEnd/>
            </a:ln>
            <a:effectLst/>
          </p:spPr>
          <p:txBody>
            <a:bodyPr wrap="none" anchor="ctr"/>
            <a:lstStyle/>
            <a:p>
              <a:endParaRPr lang="zh-CN" altLang="en-US"/>
            </a:p>
          </p:txBody>
        </p:sp>
        <p:sp>
          <p:nvSpPr>
            <p:cNvPr id="79" name="Rectangle 8"/>
            <p:cNvSpPr>
              <a:spLocks noChangeArrowheads="1"/>
            </p:cNvSpPr>
            <p:nvPr/>
          </p:nvSpPr>
          <p:spPr bwMode="auto">
            <a:xfrm>
              <a:off x="432" y="3072"/>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sp>
          <p:nvSpPr>
            <p:cNvPr id="80" name="Rectangle 9"/>
            <p:cNvSpPr>
              <a:spLocks noChangeArrowheads="1"/>
            </p:cNvSpPr>
            <p:nvPr/>
          </p:nvSpPr>
          <p:spPr bwMode="auto">
            <a:xfrm>
              <a:off x="432" y="1440"/>
              <a:ext cx="720" cy="336"/>
            </a:xfrm>
            <a:prstGeom prst="rect">
              <a:avLst/>
            </a:prstGeom>
            <a:gradFill rotWithShape="0">
              <a:gsLst>
                <a:gs pos="0">
                  <a:srgbClr val="000000"/>
                </a:gs>
                <a:gs pos="50000">
                  <a:srgbClr val="660066"/>
                </a:gs>
                <a:gs pos="100000">
                  <a:srgbClr val="000000"/>
                </a:gs>
              </a:gsLst>
              <a:lin ang="5400000" scaled="1"/>
            </a:gradFill>
            <a:ln w="9525">
              <a:noFill/>
              <a:miter lim="800000"/>
              <a:headEnd/>
              <a:tailEnd/>
            </a:ln>
            <a:effectLst/>
          </p:spPr>
          <p:txBody>
            <a:bodyPr wrap="none" anchor="ct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blinds(horizontal)">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blinds(horizontal)">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113"/>
                                        </p:tgtEl>
                                        <p:attrNameLst>
                                          <p:attrName>style.visibility</p:attrName>
                                        </p:attrNameLst>
                                      </p:cBhvr>
                                      <p:to>
                                        <p:strVal val="visible"/>
                                      </p:to>
                                    </p:set>
                                    <p:animEffect transition="in" filter="blinds(horizontal)">
                                      <p:cBhvr>
                                        <p:cTn id="32" dur="500"/>
                                        <p:tgtEl>
                                          <p:spTgt spid="881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132"/>
                                        </p:tgtEl>
                                        <p:attrNameLst>
                                          <p:attrName>style.visibility</p:attrName>
                                        </p:attrNameLst>
                                      </p:cBhvr>
                                      <p:to>
                                        <p:strVal val="visible"/>
                                      </p:to>
                                    </p:set>
                                    <p:animEffect transition="in" filter="wipe(left)">
                                      <p:cBhvr>
                                        <p:cTn id="42" dur="500"/>
                                        <p:tgtEl>
                                          <p:spTgt spid="881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13" grpId="0"/>
      <p:bldP spid="88132" grpId="0" autoUpdateAnimBg="0"/>
      <p:bldP spid="71" grpId="0"/>
      <p:bldP spid="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ChangeArrowheads="1"/>
          </p:cNvSpPr>
          <p:nvPr/>
        </p:nvSpPr>
        <p:spPr bwMode="auto">
          <a:xfrm>
            <a:off x="1000100" y="928670"/>
            <a:ext cx="7643866" cy="342902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3" name="Group 5"/>
          <p:cNvGrpSpPr>
            <a:grpSpLocks/>
          </p:cNvGrpSpPr>
          <p:nvPr/>
        </p:nvGrpSpPr>
        <p:grpSpPr bwMode="auto">
          <a:xfrm>
            <a:off x="1395440" y="2347919"/>
            <a:ext cx="3449638" cy="1109663"/>
            <a:chOff x="768" y="2112"/>
            <a:chExt cx="2448" cy="768"/>
          </a:xfrm>
        </p:grpSpPr>
        <p:sp>
          <p:nvSpPr>
            <p:cNvPr id="99334" name="Line 6"/>
            <p:cNvSpPr>
              <a:spLocks noChangeShapeType="1"/>
            </p:cNvSpPr>
            <p:nvPr/>
          </p:nvSpPr>
          <p:spPr bwMode="auto">
            <a:xfrm flipV="1">
              <a:off x="1056" y="2112"/>
              <a:ext cx="2112"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5" name="Line 7"/>
            <p:cNvSpPr>
              <a:spLocks noChangeShapeType="1"/>
            </p:cNvSpPr>
            <p:nvPr/>
          </p:nvSpPr>
          <p:spPr bwMode="auto">
            <a:xfrm flipV="1">
              <a:off x="1008" y="2304"/>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6" name="Line 8"/>
            <p:cNvSpPr>
              <a:spLocks noChangeShapeType="1"/>
            </p:cNvSpPr>
            <p:nvPr/>
          </p:nvSpPr>
          <p:spPr bwMode="auto">
            <a:xfrm>
              <a:off x="1008" y="2496"/>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7" name="Line 9"/>
            <p:cNvSpPr>
              <a:spLocks noChangeShapeType="1"/>
            </p:cNvSpPr>
            <p:nvPr/>
          </p:nvSpPr>
          <p:spPr bwMode="auto">
            <a:xfrm flipV="1">
              <a:off x="1008" y="2688"/>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8" name="Line 10"/>
            <p:cNvSpPr>
              <a:spLocks noChangeShapeType="1"/>
            </p:cNvSpPr>
            <p:nvPr/>
          </p:nvSpPr>
          <p:spPr bwMode="auto">
            <a:xfrm>
              <a:off x="1056" y="2880"/>
              <a:ext cx="216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9" name="Line 11"/>
            <p:cNvSpPr>
              <a:spLocks noChangeShapeType="1"/>
            </p:cNvSpPr>
            <p:nvPr/>
          </p:nvSpPr>
          <p:spPr bwMode="auto">
            <a:xfrm flipH="1">
              <a:off x="768" y="2112"/>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0" name="Line 12"/>
            <p:cNvSpPr>
              <a:spLocks noChangeShapeType="1"/>
            </p:cNvSpPr>
            <p:nvPr/>
          </p:nvSpPr>
          <p:spPr bwMode="auto">
            <a:xfrm flipH="1">
              <a:off x="768" y="2304"/>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1" name="Line 13"/>
            <p:cNvSpPr>
              <a:spLocks noChangeShapeType="1"/>
            </p:cNvSpPr>
            <p:nvPr/>
          </p:nvSpPr>
          <p:spPr bwMode="auto">
            <a:xfrm flipH="1">
              <a:off x="768" y="2496"/>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2" name="Line 14"/>
            <p:cNvSpPr>
              <a:spLocks noChangeShapeType="1"/>
            </p:cNvSpPr>
            <p:nvPr/>
          </p:nvSpPr>
          <p:spPr bwMode="auto">
            <a:xfrm flipH="1">
              <a:off x="768" y="2688"/>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3" name="Line 15"/>
            <p:cNvSpPr>
              <a:spLocks noChangeShapeType="1"/>
            </p:cNvSpPr>
            <p:nvPr/>
          </p:nvSpPr>
          <p:spPr bwMode="auto">
            <a:xfrm flipH="1">
              <a:off x="768" y="2880"/>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pSp>
        <p:nvGrpSpPr>
          <p:cNvPr id="4" name="Group 16"/>
          <p:cNvGrpSpPr>
            <a:grpSpLocks/>
          </p:cNvGrpSpPr>
          <p:nvPr/>
        </p:nvGrpSpPr>
        <p:grpSpPr bwMode="auto">
          <a:xfrm>
            <a:off x="4778403" y="2347919"/>
            <a:ext cx="2097087" cy="1109663"/>
            <a:chOff x="3168" y="2112"/>
            <a:chExt cx="1488" cy="768"/>
          </a:xfrm>
        </p:grpSpPr>
        <p:sp>
          <p:nvSpPr>
            <p:cNvPr id="99345" name="Line 17"/>
            <p:cNvSpPr>
              <a:spLocks noChangeShapeType="1"/>
            </p:cNvSpPr>
            <p:nvPr/>
          </p:nvSpPr>
          <p:spPr bwMode="auto">
            <a:xfrm flipV="1">
              <a:off x="3168" y="2496"/>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6" name="Line 18"/>
            <p:cNvSpPr>
              <a:spLocks noChangeShapeType="1"/>
            </p:cNvSpPr>
            <p:nvPr/>
          </p:nvSpPr>
          <p:spPr bwMode="auto">
            <a:xfrm flipV="1">
              <a:off x="3168" y="2496"/>
              <a:ext cx="1488"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7" name="Line 19"/>
            <p:cNvSpPr>
              <a:spLocks noChangeShapeType="1"/>
            </p:cNvSpPr>
            <p:nvPr/>
          </p:nvSpPr>
          <p:spPr bwMode="auto">
            <a:xfrm>
              <a:off x="3216" y="2304"/>
              <a:ext cx="1440"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8" name="Line 20"/>
            <p:cNvSpPr>
              <a:spLocks noChangeShapeType="1"/>
            </p:cNvSpPr>
            <p:nvPr/>
          </p:nvSpPr>
          <p:spPr bwMode="auto">
            <a:xfrm>
              <a:off x="3168" y="2112"/>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9" name="Line 21"/>
            <p:cNvSpPr>
              <a:spLocks noChangeShapeType="1"/>
            </p:cNvSpPr>
            <p:nvPr/>
          </p:nvSpPr>
          <p:spPr bwMode="auto">
            <a:xfrm>
              <a:off x="3216" y="2496"/>
              <a:ext cx="144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5" name="Group 22"/>
          <p:cNvGrpSpPr>
            <a:grpSpLocks/>
          </p:cNvGrpSpPr>
          <p:nvPr/>
        </p:nvGrpSpPr>
        <p:grpSpPr bwMode="auto">
          <a:xfrm>
            <a:off x="2681315" y="1792294"/>
            <a:ext cx="4210050" cy="1690688"/>
            <a:chOff x="1668" y="1744"/>
            <a:chExt cx="2988" cy="1169"/>
          </a:xfrm>
        </p:grpSpPr>
        <p:sp>
          <p:nvSpPr>
            <p:cNvPr id="99351" name="Line 23"/>
            <p:cNvSpPr>
              <a:spLocks noChangeShapeType="1"/>
            </p:cNvSpPr>
            <p:nvPr/>
          </p:nvSpPr>
          <p:spPr bwMode="auto">
            <a:xfrm flipV="1">
              <a:off x="1668" y="1744"/>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2" name="Line 24"/>
            <p:cNvSpPr>
              <a:spLocks noChangeShapeType="1"/>
            </p:cNvSpPr>
            <p:nvPr/>
          </p:nvSpPr>
          <p:spPr bwMode="auto">
            <a:xfrm flipV="1">
              <a:off x="1668" y="1939"/>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3" name="Line 25"/>
            <p:cNvSpPr>
              <a:spLocks noChangeShapeType="1"/>
            </p:cNvSpPr>
            <p:nvPr/>
          </p:nvSpPr>
          <p:spPr bwMode="auto">
            <a:xfrm flipV="1">
              <a:off x="1668" y="2134"/>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4" name="Line 26"/>
            <p:cNvSpPr>
              <a:spLocks noChangeShapeType="1"/>
            </p:cNvSpPr>
            <p:nvPr/>
          </p:nvSpPr>
          <p:spPr bwMode="auto">
            <a:xfrm flipV="1">
              <a:off x="1668" y="2329"/>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5" name="Line 27"/>
            <p:cNvSpPr>
              <a:spLocks noChangeShapeType="1"/>
            </p:cNvSpPr>
            <p:nvPr/>
          </p:nvSpPr>
          <p:spPr bwMode="auto">
            <a:xfrm flipV="1">
              <a:off x="1668" y="2134"/>
              <a:ext cx="2953" cy="77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nvGrpSpPr>
            <p:cNvPr id="6" name="Group 28"/>
            <p:cNvGrpSpPr>
              <a:grpSpLocks/>
            </p:cNvGrpSpPr>
            <p:nvPr/>
          </p:nvGrpSpPr>
          <p:grpSpPr bwMode="auto">
            <a:xfrm>
              <a:off x="3088" y="1744"/>
              <a:ext cx="1568" cy="585"/>
              <a:chOff x="3088" y="1744"/>
              <a:chExt cx="1533" cy="585"/>
            </a:xfrm>
          </p:grpSpPr>
          <p:sp>
            <p:nvSpPr>
              <p:cNvPr id="99357" name="Line 29"/>
              <p:cNvSpPr>
                <a:spLocks noChangeShapeType="1"/>
              </p:cNvSpPr>
              <p:nvPr/>
            </p:nvSpPr>
            <p:spPr bwMode="auto">
              <a:xfrm flipV="1">
                <a:off x="3088" y="2134"/>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8" name="Line 30"/>
              <p:cNvSpPr>
                <a:spLocks noChangeShapeType="1"/>
              </p:cNvSpPr>
              <p:nvPr/>
            </p:nvSpPr>
            <p:spPr bwMode="auto">
              <a:xfrm>
                <a:off x="3088" y="2134"/>
                <a:ext cx="1533" cy="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9" name="Line 31"/>
              <p:cNvSpPr>
                <a:spLocks noChangeShapeType="1"/>
              </p:cNvSpPr>
              <p:nvPr/>
            </p:nvSpPr>
            <p:spPr bwMode="auto">
              <a:xfrm>
                <a:off x="3088" y="1939"/>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60" name="Line 32"/>
              <p:cNvSpPr>
                <a:spLocks noChangeShapeType="1"/>
              </p:cNvSpPr>
              <p:nvPr/>
            </p:nvSpPr>
            <p:spPr bwMode="auto">
              <a:xfrm>
                <a:off x="3088" y="1744"/>
                <a:ext cx="1533"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grpSp>
      <p:grpSp>
        <p:nvGrpSpPr>
          <p:cNvPr id="8" name="Group 37"/>
          <p:cNvGrpSpPr>
            <a:grpSpLocks/>
          </p:cNvGrpSpPr>
          <p:nvPr/>
        </p:nvGrpSpPr>
        <p:grpSpPr bwMode="auto">
          <a:xfrm>
            <a:off x="1057303" y="2901957"/>
            <a:ext cx="6426200" cy="417512"/>
            <a:chOff x="816" y="1968"/>
            <a:chExt cx="4560" cy="288"/>
          </a:xfrm>
        </p:grpSpPr>
        <p:sp>
          <p:nvSpPr>
            <p:cNvPr id="99366" name="Line 38"/>
            <p:cNvSpPr>
              <a:spLocks noChangeShapeType="1"/>
            </p:cNvSpPr>
            <p:nvPr/>
          </p:nvSpPr>
          <p:spPr bwMode="auto">
            <a:xfrm>
              <a:off x="816" y="1968"/>
              <a:ext cx="4560"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graphicFrame>
          <p:nvGraphicFramePr>
            <p:cNvPr id="99367" name="Object 39"/>
            <p:cNvGraphicFramePr>
              <a:graphicFrameLocks noChangeAspect="1"/>
            </p:cNvGraphicFramePr>
            <p:nvPr/>
          </p:nvGraphicFramePr>
          <p:xfrm>
            <a:off x="5031" y="1968"/>
            <a:ext cx="249" cy="288"/>
          </p:xfrm>
          <a:graphic>
            <a:graphicData uri="http://schemas.openxmlformats.org/presentationml/2006/ole">
              <p:oleObj spid="_x0000_s30782" name="Equation" r:id="rId3" imgW="164957" imgH="190335" progId="Equation.3">
                <p:embed/>
              </p:oleObj>
            </a:graphicData>
          </a:graphic>
        </p:graphicFrame>
      </p:grpSp>
      <p:grpSp>
        <p:nvGrpSpPr>
          <p:cNvPr id="9" name="Group 40"/>
          <p:cNvGrpSpPr>
            <a:grpSpLocks/>
          </p:cNvGrpSpPr>
          <p:nvPr/>
        </p:nvGrpSpPr>
        <p:grpSpPr bwMode="auto">
          <a:xfrm>
            <a:off x="2263803" y="889007"/>
            <a:ext cx="4678362" cy="3540125"/>
            <a:chOff x="1672" y="576"/>
            <a:chExt cx="3320" cy="2448"/>
          </a:xfrm>
        </p:grpSpPr>
        <p:sp>
          <p:nvSpPr>
            <p:cNvPr id="99369" name="Line 41"/>
            <p:cNvSpPr>
              <a:spLocks noChangeShapeType="1"/>
            </p:cNvSpPr>
            <p:nvPr/>
          </p:nvSpPr>
          <p:spPr bwMode="auto">
            <a:xfrm>
              <a:off x="3456" y="1104"/>
              <a:ext cx="1536" cy="0"/>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99370" name="Object 42"/>
            <p:cNvGraphicFramePr>
              <a:graphicFrameLocks noChangeAspect="1"/>
            </p:cNvGraphicFramePr>
            <p:nvPr/>
          </p:nvGraphicFramePr>
          <p:xfrm>
            <a:off x="4063" y="768"/>
            <a:ext cx="305" cy="336"/>
          </p:xfrm>
          <a:graphic>
            <a:graphicData uri="http://schemas.openxmlformats.org/presentationml/2006/ole">
              <p:oleObj spid="_x0000_s30783" name="公式" r:id="rId4" imgW="215713" imgH="304536" progId="Equation.3">
                <p:embed/>
              </p:oleObj>
            </a:graphicData>
          </a:graphic>
        </p:graphicFrame>
        <p:graphicFrame>
          <p:nvGraphicFramePr>
            <p:cNvPr id="99371" name="Object 43"/>
            <p:cNvGraphicFramePr>
              <a:graphicFrameLocks noChangeAspect="1"/>
            </p:cNvGraphicFramePr>
            <p:nvPr/>
          </p:nvGraphicFramePr>
          <p:xfrm>
            <a:off x="3232" y="672"/>
            <a:ext cx="320" cy="336"/>
          </p:xfrm>
          <a:graphic>
            <a:graphicData uri="http://schemas.openxmlformats.org/presentationml/2006/ole">
              <p:oleObj spid="_x0000_s30784" name="Equation" r:id="rId5" imgW="139579" imgH="164957" progId="Equation.3">
                <p:embed/>
              </p:oleObj>
            </a:graphicData>
          </a:graphic>
        </p:graphicFrame>
        <p:sp>
          <p:nvSpPr>
            <p:cNvPr id="99372" name="Oval 44"/>
            <p:cNvSpPr>
              <a:spLocks noChangeArrowheads="1"/>
            </p:cNvSpPr>
            <p:nvPr/>
          </p:nvSpPr>
          <p:spPr bwMode="auto">
            <a:xfrm>
              <a:off x="3319" y="1022"/>
              <a:ext cx="170" cy="1947"/>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99373" name="Rectangle 45"/>
            <p:cNvSpPr>
              <a:spLocks noChangeArrowheads="1"/>
            </p:cNvSpPr>
            <p:nvPr/>
          </p:nvSpPr>
          <p:spPr bwMode="auto">
            <a:xfrm>
              <a:off x="4944" y="816"/>
              <a:ext cx="48" cy="2208"/>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99374" name="Object 46"/>
            <p:cNvGraphicFramePr>
              <a:graphicFrameLocks noChangeAspect="1"/>
            </p:cNvGraphicFramePr>
            <p:nvPr/>
          </p:nvGraphicFramePr>
          <p:xfrm>
            <a:off x="4623" y="576"/>
            <a:ext cx="328" cy="388"/>
          </p:xfrm>
          <a:graphic>
            <a:graphicData uri="http://schemas.openxmlformats.org/presentationml/2006/ole">
              <p:oleObj spid="_x0000_s30785" name="Equation" r:id="rId6" imgW="139579" imgH="164957" progId="Equation.3">
                <p:embed/>
              </p:oleObj>
            </a:graphicData>
          </a:graphic>
        </p:graphicFrame>
        <p:sp>
          <p:nvSpPr>
            <p:cNvPr id="99375" name="Rectangle 47" descr="栎木"/>
            <p:cNvSpPr>
              <a:spLocks noChangeArrowheads="1"/>
            </p:cNvSpPr>
            <p:nvPr/>
          </p:nvSpPr>
          <p:spPr bwMode="auto">
            <a:xfrm>
              <a:off x="1956" y="1056"/>
              <a:ext cx="60" cy="528"/>
            </a:xfrm>
            <a:prstGeom prst="rect">
              <a:avLst/>
            </a:prstGeom>
            <a:blipFill dpi="0" rotWithShape="0">
              <a:blip r:embed="rId7"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sp>
          <p:nvSpPr>
            <p:cNvPr id="99376" name="Rectangle 48" descr="栎木"/>
            <p:cNvSpPr>
              <a:spLocks noChangeArrowheads="1"/>
            </p:cNvSpPr>
            <p:nvPr/>
          </p:nvSpPr>
          <p:spPr bwMode="auto">
            <a:xfrm>
              <a:off x="1968" y="2352"/>
              <a:ext cx="48" cy="576"/>
            </a:xfrm>
            <a:prstGeom prst="rect">
              <a:avLst/>
            </a:prstGeom>
            <a:blipFill dpi="0" rotWithShape="0">
              <a:blip r:embed="rId7"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graphicFrame>
          <p:nvGraphicFramePr>
            <p:cNvPr id="99377" name="Object 49"/>
            <p:cNvGraphicFramePr>
              <a:graphicFrameLocks noChangeAspect="1"/>
            </p:cNvGraphicFramePr>
            <p:nvPr/>
          </p:nvGraphicFramePr>
          <p:xfrm>
            <a:off x="1672" y="672"/>
            <a:ext cx="344" cy="344"/>
          </p:xfrm>
          <a:graphic>
            <a:graphicData uri="http://schemas.openxmlformats.org/presentationml/2006/ole">
              <p:oleObj spid="_x0000_s30786" name="Equation" r:id="rId8" imgW="164885" imgH="164885" progId="Equation.3">
                <p:embed/>
              </p:oleObj>
            </a:graphicData>
          </a:graphic>
        </p:graphicFrame>
      </p:grpSp>
      <p:grpSp>
        <p:nvGrpSpPr>
          <p:cNvPr id="10" name="Group 50"/>
          <p:cNvGrpSpPr>
            <a:grpSpLocks/>
          </p:cNvGrpSpPr>
          <p:nvPr/>
        </p:nvGrpSpPr>
        <p:grpSpPr bwMode="auto">
          <a:xfrm>
            <a:off x="2422553" y="2012957"/>
            <a:ext cx="282575" cy="1752600"/>
            <a:chOff x="1891" y="1440"/>
            <a:chExt cx="178" cy="1104"/>
          </a:xfrm>
        </p:grpSpPr>
        <p:graphicFrame>
          <p:nvGraphicFramePr>
            <p:cNvPr id="99379" name="Object 51"/>
            <p:cNvGraphicFramePr>
              <a:graphicFrameLocks noChangeAspect="1"/>
            </p:cNvGraphicFramePr>
            <p:nvPr/>
          </p:nvGraphicFramePr>
          <p:xfrm>
            <a:off x="1895" y="1440"/>
            <a:ext cx="174" cy="192"/>
          </p:xfrm>
          <a:graphic>
            <a:graphicData uri="http://schemas.openxmlformats.org/presentationml/2006/ole">
              <p:oleObj spid="_x0000_s30787" name="Equation" r:id="rId9" imgW="4860720" imgH="5271840" progId="Equation.3">
                <p:embed/>
              </p:oleObj>
            </a:graphicData>
          </a:graphic>
        </p:graphicFrame>
        <p:graphicFrame>
          <p:nvGraphicFramePr>
            <p:cNvPr id="99380" name="Object 52"/>
            <p:cNvGraphicFramePr>
              <a:graphicFrameLocks noChangeAspect="1"/>
            </p:cNvGraphicFramePr>
            <p:nvPr/>
          </p:nvGraphicFramePr>
          <p:xfrm>
            <a:off x="1891" y="2352"/>
            <a:ext cx="173" cy="192"/>
          </p:xfrm>
          <a:graphic>
            <a:graphicData uri="http://schemas.openxmlformats.org/presentationml/2006/ole">
              <p:oleObj spid="_x0000_s30788" name="Equation" r:id="rId10" imgW="4860720" imgH="5271840" progId="Equation.3">
                <p:embed/>
              </p:oleObj>
            </a:graphicData>
          </a:graphic>
        </p:graphicFrame>
      </p:grpSp>
      <p:graphicFrame>
        <p:nvGraphicFramePr>
          <p:cNvPr id="99381" name="Object 53"/>
          <p:cNvGraphicFramePr>
            <a:graphicFrameLocks noChangeAspect="1"/>
          </p:cNvGraphicFramePr>
          <p:nvPr/>
        </p:nvGraphicFramePr>
        <p:xfrm>
          <a:off x="6959628" y="2070107"/>
          <a:ext cx="404812" cy="555625"/>
        </p:xfrm>
        <a:graphic>
          <a:graphicData uri="http://schemas.openxmlformats.org/presentationml/2006/ole">
            <p:oleObj spid="_x0000_s30789" name="Equation" r:id="rId11" imgW="152268" imgH="203024" progId="Equation.3">
              <p:embed/>
            </p:oleObj>
          </a:graphicData>
        </a:graphic>
      </p:graphicFrame>
      <p:grpSp>
        <p:nvGrpSpPr>
          <p:cNvPr id="14" name="Group 67"/>
          <p:cNvGrpSpPr>
            <a:grpSpLocks/>
          </p:cNvGrpSpPr>
          <p:nvPr/>
        </p:nvGrpSpPr>
        <p:grpSpPr bwMode="auto">
          <a:xfrm>
            <a:off x="2862290" y="1397007"/>
            <a:ext cx="1487488" cy="950912"/>
            <a:chOff x="2256" y="1031"/>
            <a:chExt cx="937" cy="599"/>
          </a:xfrm>
        </p:grpSpPr>
        <p:sp>
          <p:nvSpPr>
            <p:cNvPr id="99396" name="Arc 68"/>
            <p:cNvSpPr>
              <a:spLocks/>
            </p:cNvSpPr>
            <p:nvPr/>
          </p:nvSpPr>
          <p:spPr bwMode="auto">
            <a:xfrm>
              <a:off x="2605" y="1498"/>
              <a:ext cx="42" cy="1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none" w="sm" len="lg"/>
              <a:tailEnd type="none" w="sm" len="lg"/>
            </a:ln>
            <a:effectLst/>
          </p:spPr>
          <p:txBody>
            <a:bodyPr wrap="none" anchor="ctr"/>
            <a:lstStyle/>
            <a:p>
              <a:endParaRPr lang="zh-CN" altLang="en-US"/>
            </a:p>
          </p:txBody>
        </p:sp>
        <p:grpSp>
          <p:nvGrpSpPr>
            <p:cNvPr id="15" name="Group 69"/>
            <p:cNvGrpSpPr>
              <a:grpSpLocks/>
            </p:cNvGrpSpPr>
            <p:nvPr/>
          </p:nvGrpSpPr>
          <p:grpSpPr bwMode="auto">
            <a:xfrm>
              <a:off x="2256" y="1031"/>
              <a:ext cx="937" cy="265"/>
              <a:chOff x="2304" y="1007"/>
              <a:chExt cx="937" cy="265"/>
            </a:xfrm>
          </p:grpSpPr>
          <p:sp>
            <p:nvSpPr>
              <p:cNvPr id="99398" name="AutoShape 70"/>
              <p:cNvSpPr>
                <a:spLocks noChangeArrowheads="1"/>
              </p:cNvSpPr>
              <p:nvPr/>
            </p:nvSpPr>
            <p:spPr bwMode="auto">
              <a:xfrm>
                <a:off x="2304" y="1008"/>
                <a:ext cx="816" cy="264"/>
              </a:xfrm>
              <a:prstGeom prst="wedgeRoundRectCallout">
                <a:avLst>
                  <a:gd name="adj1" fmla="val 4532"/>
                  <a:gd name="adj2" fmla="val 143181"/>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pSp>
            <p:nvGrpSpPr>
              <p:cNvPr id="16" name="Group 71"/>
              <p:cNvGrpSpPr>
                <a:grpSpLocks/>
              </p:cNvGrpSpPr>
              <p:nvPr/>
            </p:nvGrpSpPr>
            <p:grpSpPr bwMode="auto">
              <a:xfrm>
                <a:off x="2337" y="1007"/>
                <a:ext cx="904" cy="250"/>
                <a:chOff x="2312" y="1056"/>
                <a:chExt cx="904" cy="250"/>
              </a:xfrm>
            </p:grpSpPr>
            <p:graphicFrame>
              <p:nvGraphicFramePr>
                <p:cNvPr id="99400" name="Object 72"/>
                <p:cNvGraphicFramePr>
                  <a:graphicFrameLocks noChangeAspect="1"/>
                </p:cNvGraphicFramePr>
                <p:nvPr/>
              </p:nvGraphicFramePr>
              <p:xfrm>
                <a:off x="2851" y="1089"/>
                <a:ext cx="153" cy="217"/>
              </p:xfrm>
              <a:graphic>
                <a:graphicData uri="http://schemas.openxmlformats.org/presentationml/2006/ole">
                  <p:oleObj spid="_x0000_s30790" name="公式" r:id="rId12" imgW="5672880" imgH="7710840" progId="Equation.3">
                    <p:embed/>
                  </p:oleObj>
                </a:graphicData>
              </a:graphic>
            </p:graphicFrame>
            <p:sp>
              <p:nvSpPr>
                <p:cNvPr id="99401" name="Text Box 73"/>
                <p:cNvSpPr txBox="1">
                  <a:spLocks noChangeArrowheads="1"/>
                </p:cNvSpPr>
                <p:nvPr/>
              </p:nvSpPr>
              <p:spPr bwMode="auto">
                <a:xfrm>
                  <a:off x="2312" y="1056"/>
                  <a:ext cx="904"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Times New Roman" pitchFamily="18" charset="0"/>
                    </a:rPr>
                    <a:t>衍射角</a:t>
                  </a:r>
                  <a:endParaRPr lang="zh-CN" altLang="en-US" sz="2000" b="1">
                    <a:latin typeface="Times New Roman" pitchFamily="18" charset="0"/>
                  </a:endParaRPr>
                </a:p>
              </p:txBody>
            </p:sp>
          </p:grpSp>
        </p:grpSp>
      </p:grpSp>
      <p:sp>
        <p:nvSpPr>
          <p:cNvPr id="99404" name="Text Box 76"/>
          <p:cNvSpPr txBox="1">
            <a:spLocks noChangeArrowheads="1"/>
          </p:cNvSpPr>
          <p:nvPr/>
        </p:nvSpPr>
        <p:spPr bwMode="auto">
          <a:xfrm>
            <a:off x="7358082" y="2714620"/>
            <a:ext cx="1211262" cy="304800"/>
          </a:xfrm>
          <a:prstGeom prst="rect">
            <a:avLst/>
          </a:prstGeom>
          <a:noFill/>
          <a:ln w="9525">
            <a:noFill/>
            <a:miter lim="800000"/>
            <a:headEnd/>
            <a:tailEnd/>
          </a:ln>
          <a:effectLst/>
        </p:spPr>
        <p:txBody>
          <a:bodyPr lIns="0" tIns="0" rIns="0" bIns="0">
            <a:spAutoFit/>
          </a:bodyPr>
          <a:lstStyle/>
          <a:p>
            <a:pPr algn="ctr"/>
            <a:r>
              <a:rPr kumimoji="1" lang="zh-CN" altLang="en-US" sz="2000" b="1" dirty="0">
                <a:solidFill>
                  <a:srgbClr val="FF0000"/>
                </a:solidFill>
                <a:effectLst>
                  <a:outerShdw blurRad="38100" dist="38100" dir="2700000" algn="tl">
                    <a:srgbClr val="C0C0C0"/>
                  </a:outerShdw>
                </a:effectLst>
                <a:latin typeface="Times New Roman" pitchFamily="18" charset="0"/>
              </a:rPr>
              <a:t>中央明纹</a:t>
            </a:r>
            <a:endParaRPr kumimoji="1" lang="zh-CN" altLang="en-US" sz="2000" b="1" dirty="0">
              <a:solidFill>
                <a:srgbClr val="FF0000"/>
              </a:solidFill>
              <a:latin typeface="Times New Roman" pitchFamily="18" charset="0"/>
            </a:endParaRPr>
          </a:p>
        </p:txBody>
      </p:sp>
      <p:sp>
        <p:nvSpPr>
          <p:cNvPr id="77" name="Text Box 56"/>
          <p:cNvSpPr txBox="1">
            <a:spLocks noChangeArrowheads="1"/>
          </p:cNvSpPr>
          <p:nvPr/>
        </p:nvSpPr>
        <p:spPr bwMode="auto">
          <a:xfrm>
            <a:off x="1357290" y="142852"/>
            <a:ext cx="5529276" cy="646331"/>
          </a:xfrm>
          <a:prstGeom prst="rect">
            <a:avLst/>
          </a:prstGeom>
          <a:noFill/>
          <a:ln w="9525">
            <a:noFill/>
            <a:miter lim="800000"/>
            <a:headEnd/>
            <a:tailEnd/>
          </a:ln>
          <a:effectLst/>
        </p:spPr>
        <p:txBody>
          <a:bodyPr wrap="square">
            <a:spAutoFit/>
          </a:bodyPr>
          <a:lstStyle/>
          <a:p>
            <a:pPr>
              <a:spcBef>
                <a:spcPct val="50000"/>
              </a:spcBef>
            </a:pPr>
            <a:r>
              <a:rPr kumimoji="1" lang="zh-CN" altLang="en-US" sz="3600" b="1" dirty="0" smtClean="0">
                <a:solidFill>
                  <a:srgbClr val="FF0000"/>
                </a:solidFill>
                <a:latin typeface="黑体" pitchFamily="49" charset="-122"/>
                <a:ea typeface="黑体" pitchFamily="49" charset="-122"/>
              </a:rPr>
              <a:t>单缝衍射</a:t>
            </a:r>
            <a:endParaRPr kumimoji="1" lang="zh-CN" altLang="en-US" sz="3600" b="1" dirty="0">
              <a:solidFill>
                <a:srgbClr val="FF0000"/>
              </a:solidFill>
              <a:latin typeface="黑体" pitchFamily="49" charset="-122"/>
              <a:ea typeface="黑体" pitchFamily="49" charset="-122"/>
            </a:endParaRPr>
          </a:p>
        </p:txBody>
      </p:sp>
      <p:graphicFrame>
        <p:nvGraphicFramePr>
          <p:cNvPr id="89" name="Object 11"/>
          <p:cNvGraphicFramePr>
            <a:graphicFrameLocks noChangeAspect="1"/>
          </p:cNvGraphicFramePr>
          <p:nvPr/>
        </p:nvGraphicFramePr>
        <p:xfrm>
          <a:off x="571472" y="5429264"/>
          <a:ext cx="941388" cy="539751"/>
        </p:xfrm>
        <a:graphic>
          <a:graphicData uri="http://schemas.openxmlformats.org/presentationml/2006/ole">
            <p:oleObj spid="_x0000_s30791" name="Equation" r:id="rId13" imgW="355138" imgH="177569" progId="">
              <p:embed/>
            </p:oleObj>
          </a:graphicData>
        </a:graphic>
      </p:graphicFrame>
      <p:grpSp>
        <p:nvGrpSpPr>
          <p:cNvPr id="86" name="Group 13"/>
          <p:cNvGrpSpPr>
            <a:grpSpLocks/>
          </p:cNvGrpSpPr>
          <p:nvPr/>
        </p:nvGrpSpPr>
        <p:grpSpPr bwMode="auto">
          <a:xfrm>
            <a:off x="3428982" y="5357834"/>
            <a:ext cx="5029200" cy="947738"/>
            <a:chOff x="2340" y="2910"/>
            <a:chExt cx="3168" cy="597"/>
          </a:xfrm>
        </p:grpSpPr>
        <p:graphicFrame>
          <p:nvGraphicFramePr>
            <p:cNvPr id="87" name="Object 14"/>
            <p:cNvGraphicFramePr>
              <a:graphicFrameLocks noChangeAspect="1"/>
            </p:cNvGraphicFramePr>
            <p:nvPr/>
          </p:nvGraphicFramePr>
          <p:xfrm>
            <a:off x="4635" y="2910"/>
            <a:ext cx="639" cy="294"/>
          </p:xfrm>
          <a:graphic>
            <a:graphicData uri="http://schemas.openxmlformats.org/presentationml/2006/ole">
              <p:oleObj spid="_x0000_s30792" name="公式" r:id="rId14" imgW="380670" imgH="177646" progId="Equation.3">
                <p:embed/>
              </p:oleObj>
            </a:graphicData>
          </a:graphic>
        </p:graphicFrame>
        <p:sp>
          <p:nvSpPr>
            <p:cNvPr id="88" name="Text Box 15"/>
            <p:cNvSpPr txBox="1">
              <a:spLocks noChangeArrowheads="1"/>
            </p:cNvSpPr>
            <p:nvPr/>
          </p:nvSpPr>
          <p:spPr bwMode="auto">
            <a:xfrm>
              <a:off x="2340" y="3180"/>
              <a:ext cx="3168" cy="327"/>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latin typeface="宋体" pitchFamily="2" charset="-122"/>
                  <a:ea typeface="宋体" pitchFamily="2" charset="-122"/>
                </a:rPr>
                <a:t>Q</a:t>
              </a:r>
              <a:r>
                <a:rPr lang="zh-CN" altLang="en-US" sz="2800" b="1" dirty="0">
                  <a:solidFill>
                    <a:srgbClr val="FF0000"/>
                  </a:solidFill>
                  <a:latin typeface="宋体" pitchFamily="2" charset="-122"/>
                  <a:ea typeface="宋体" pitchFamily="2" charset="-122"/>
                </a:rPr>
                <a:t>处光强可由菲涅耳公式计算</a:t>
              </a:r>
            </a:p>
          </p:txBody>
        </p:sp>
      </p:grpSp>
      <p:grpSp>
        <p:nvGrpSpPr>
          <p:cNvPr id="93" name="组合 92"/>
          <p:cNvGrpSpPr/>
          <p:nvPr/>
        </p:nvGrpSpPr>
        <p:grpSpPr>
          <a:xfrm>
            <a:off x="500034" y="4572008"/>
            <a:ext cx="8358214" cy="546101"/>
            <a:chOff x="500034" y="4572008"/>
            <a:chExt cx="8358214" cy="546101"/>
          </a:xfrm>
        </p:grpSpPr>
        <p:graphicFrame>
          <p:nvGraphicFramePr>
            <p:cNvPr id="79" name="Object 4"/>
            <p:cNvGraphicFramePr>
              <a:graphicFrameLocks noChangeAspect="1"/>
            </p:cNvGraphicFramePr>
            <p:nvPr/>
          </p:nvGraphicFramePr>
          <p:xfrm>
            <a:off x="500034" y="4643446"/>
            <a:ext cx="1066800" cy="474663"/>
          </p:xfrm>
          <a:graphic>
            <a:graphicData uri="http://schemas.openxmlformats.org/presentationml/2006/ole">
              <p:oleObj spid="_x0000_s30793" name="Equation" r:id="rId15" imgW="355138" imgH="177569" progId="">
                <p:embed/>
              </p:oleObj>
            </a:graphicData>
          </a:graphic>
        </p:graphicFrame>
        <p:graphicFrame>
          <p:nvGraphicFramePr>
            <p:cNvPr id="82" name="Object 7"/>
            <p:cNvGraphicFramePr>
              <a:graphicFrameLocks noChangeAspect="1"/>
            </p:cNvGraphicFramePr>
            <p:nvPr/>
          </p:nvGraphicFramePr>
          <p:xfrm>
            <a:off x="5214942" y="4643446"/>
            <a:ext cx="990600" cy="461962"/>
          </p:xfrm>
          <a:graphic>
            <a:graphicData uri="http://schemas.openxmlformats.org/presentationml/2006/ole">
              <p:oleObj spid="_x0000_s30794" name="公式" r:id="rId16" imgW="380670" imgH="177646" progId="Equation.3">
                <p:embed/>
              </p:oleObj>
            </a:graphicData>
          </a:graphic>
        </p:graphicFrame>
        <p:sp>
          <p:nvSpPr>
            <p:cNvPr id="83" name="Text Box 8"/>
            <p:cNvSpPr txBox="1">
              <a:spLocks noChangeArrowheads="1"/>
            </p:cNvSpPr>
            <p:nvPr/>
          </p:nvSpPr>
          <p:spPr bwMode="auto">
            <a:xfrm>
              <a:off x="6286512" y="4572008"/>
              <a:ext cx="2571736" cy="519112"/>
            </a:xfrm>
            <a:prstGeom prst="rect">
              <a:avLst/>
            </a:prstGeom>
            <a:noFill/>
            <a:ln w="9525">
              <a:noFill/>
              <a:miter lim="800000"/>
              <a:headEnd/>
              <a:tailEnd/>
            </a:ln>
          </p:spPr>
          <p:txBody>
            <a:bodyPr wrap="square">
              <a:spAutoFit/>
            </a:bodyPr>
            <a:lstStyle/>
            <a:p>
              <a:pPr>
                <a:spcBef>
                  <a:spcPct val="50000"/>
                </a:spcBef>
              </a:pPr>
              <a:r>
                <a:rPr lang="zh-CN" altLang="en-US" sz="2800" b="1" dirty="0">
                  <a:solidFill>
                    <a:srgbClr val="FF0000"/>
                  </a:solidFill>
                  <a:latin typeface="宋体" pitchFamily="2" charset="-122"/>
                  <a:ea typeface="宋体" pitchFamily="2" charset="-122"/>
                </a:rPr>
                <a:t>中央明纹中心</a:t>
              </a:r>
              <a:endParaRPr lang="zh-CN" altLang="en-US" dirty="0">
                <a:solidFill>
                  <a:srgbClr val="FF0000"/>
                </a:solidFill>
                <a:latin typeface="宋体" pitchFamily="2" charset="-122"/>
                <a:ea typeface="宋体" pitchFamily="2" charset="-122"/>
              </a:endParaRPr>
            </a:p>
          </p:txBody>
        </p:sp>
        <p:sp>
          <p:nvSpPr>
            <p:cNvPr id="91" name="Rectangle 75"/>
            <p:cNvSpPr>
              <a:spLocks noChangeArrowheads="1"/>
            </p:cNvSpPr>
            <p:nvPr/>
          </p:nvSpPr>
          <p:spPr bwMode="auto">
            <a:xfrm>
              <a:off x="1571604" y="4572008"/>
              <a:ext cx="3611886" cy="523220"/>
            </a:xfrm>
            <a:prstGeom prst="rect">
              <a:avLst/>
            </a:prstGeom>
            <a:noFill/>
            <a:ln w="9525">
              <a:noFill/>
              <a:miter lim="800000"/>
              <a:headEnd/>
              <a:tailEnd/>
            </a:ln>
          </p:spPr>
          <p:txBody>
            <a:bodyPr wrap="none">
              <a:spAutoFit/>
            </a:bodyPr>
            <a:lstStyle/>
            <a:p>
              <a:pPr>
                <a:spcBef>
                  <a:spcPct val="50000"/>
                </a:spcBef>
              </a:pPr>
              <a:r>
                <a:rPr lang="zh-CN" altLang="en-US" sz="2800" b="1" dirty="0">
                  <a:latin typeface="宋体" pitchFamily="2" charset="-122"/>
                  <a:ea typeface="宋体" pitchFamily="2" charset="-122"/>
                </a:rPr>
                <a:t>衍射</a:t>
              </a:r>
              <a:r>
                <a:rPr lang="zh-CN" altLang="en-US" sz="2800" b="1" dirty="0" smtClean="0">
                  <a:latin typeface="宋体" pitchFamily="2" charset="-122"/>
                  <a:ea typeface="宋体" pitchFamily="2" charset="-122"/>
                </a:rPr>
                <a:t>光汇聚于</a:t>
              </a:r>
              <a:r>
                <a:rPr lang="en-US" altLang="zh-CN" sz="2800" b="1" dirty="0" smtClean="0">
                  <a:latin typeface="宋体" pitchFamily="2" charset="-122"/>
                  <a:ea typeface="宋体" pitchFamily="2" charset="-122"/>
                </a:rPr>
                <a:t>L</a:t>
              </a:r>
              <a:r>
                <a:rPr lang="zh-CN" altLang="en-US" sz="2800" b="1" dirty="0" smtClean="0">
                  <a:latin typeface="宋体" pitchFamily="2" charset="-122"/>
                  <a:ea typeface="宋体" pitchFamily="2" charset="-122"/>
                </a:rPr>
                <a:t>的焦点</a:t>
              </a:r>
              <a:endParaRPr lang="zh-CN" altLang="en-US" sz="2800" b="1" dirty="0">
                <a:latin typeface="宋体" pitchFamily="2" charset="-122"/>
                <a:ea typeface="宋体" pitchFamily="2" charset="-122"/>
              </a:endParaRPr>
            </a:p>
          </p:txBody>
        </p:sp>
      </p:grpSp>
      <p:sp>
        <p:nvSpPr>
          <p:cNvPr id="92" name="Rectangle 75"/>
          <p:cNvSpPr>
            <a:spLocks noChangeArrowheads="1"/>
          </p:cNvSpPr>
          <p:nvPr/>
        </p:nvSpPr>
        <p:spPr bwMode="auto">
          <a:xfrm>
            <a:off x="1643042" y="5357826"/>
            <a:ext cx="5235729" cy="523220"/>
          </a:xfrm>
          <a:prstGeom prst="rect">
            <a:avLst/>
          </a:prstGeom>
          <a:noFill/>
          <a:ln w="9525">
            <a:noFill/>
            <a:miter lim="800000"/>
            <a:headEnd/>
            <a:tailEnd/>
          </a:ln>
        </p:spPr>
        <p:txBody>
          <a:bodyPr wrap="none">
            <a:spAutoFit/>
          </a:bodyPr>
          <a:lstStyle/>
          <a:p>
            <a:pPr>
              <a:spcBef>
                <a:spcPct val="50000"/>
              </a:spcBef>
            </a:pPr>
            <a:r>
              <a:rPr lang="zh-CN" altLang="en-US" sz="2800" b="1" dirty="0">
                <a:latin typeface="宋体" pitchFamily="2" charset="-122"/>
                <a:ea typeface="宋体" pitchFamily="2" charset="-122"/>
              </a:rPr>
              <a:t>衍射</a:t>
            </a:r>
            <a:r>
              <a:rPr lang="zh-CN" altLang="en-US" sz="2800" b="1" dirty="0" smtClean="0">
                <a:latin typeface="宋体" pitchFamily="2" charset="-122"/>
                <a:ea typeface="宋体" pitchFamily="2" charset="-122"/>
              </a:rPr>
              <a:t>光汇聚于</a:t>
            </a:r>
            <a:r>
              <a:rPr lang="en-US" altLang="zh-CN" sz="2800" b="1" dirty="0" smtClean="0">
                <a:latin typeface="宋体" pitchFamily="2" charset="-122"/>
                <a:ea typeface="宋体" pitchFamily="2" charset="-122"/>
              </a:rPr>
              <a:t>L</a:t>
            </a:r>
            <a:r>
              <a:rPr lang="zh-CN" altLang="en-US" sz="2800" b="1" dirty="0" smtClean="0">
                <a:latin typeface="宋体" pitchFamily="2" charset="-122"/>
                <a:ea typeface="宋体" pitchFamily="2" charset="-122"/>
              </a:rPr>
              <a:t>的焦平面上某点</a:t>
            </a:r>
            <a:r>
              <a:rPr lang="en-US" altLang="zh-CN" sz="2800" b="1" dirty="0" smtClean="0">
                <a:latin typeface="宋体" pitchFamily="2" charset="-122"/>
                <a:ea typeface="宋体" pitchFamily="2" charset="-122"/>
              </a:rPr>
              <a:t>Q</a:t>
            </a:r>
            <a:endParaRPr lang="zh-CN" altLang="en-US" sz="2800" b="1" dirty="0">
              <a:latin typeface="宋体" pitchFamily="2" charset="-122"/>
              <a:ea typeface="宋体"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ppt_w/2"/>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ppt_x</p:attrName>
                                        </p:attrNameLst>
                                      </p:cBhvr>
                                      <p:tavLst>
                                        <p:tav tm="0">
                                          <p:val>
                                            <p:strVal val="#ppt_x-#ppt_w/2"/>
                                          </p:val>
                                        </p:tav>
                                        <p:tav tm="100000">
                                          <p:val>
                                            <p:strVal val="#ppt_x"/>
                                          </p:val>
                                        </p:tav>
                                      </p:tavLst>
                                    </p:anim>
                                    <p:anim calcmode="lin" valueType="num">
                                      <p:cBhvr>
                                        <p:cTn id="31" dur="500" fill="hold"/>
                                        <p:tgtEl>
                                          <p:spTgt spid="4"/>
                                        </p:tgtEl>
                                        <p:attrNameLst>
                                          <p:attrName>ppt_y</p:attrName>
                                        </p:attrNameLst>
                                      </p:cBhvr>
                                      <p:tavLst>
                                        <p:tav tm="0">
                                          <p:val>
                                            <p:strVal val="#ppt_y"/>
                                          </p:val>
                                        </p:tav>
                                        <p:tav tm="100000">
                                          <p:val>
                                            <p:strVal val="#ppt_y"/>
                                          </p:val>
                                        </p:tav>
                                      </p:tavLst>
                                    </p:anim>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9404"/>
                                        </p:tgtEl>
                                        <p:attrNameLst>
                                          <p:attrName>style.visibility</p:attrName>
                                        </p:attrNameLst>
                                      </p:cBhvr>
                                      <p:to>
                                        <p:strVal val="visible"/>
                                      </p:to>
                                    </p:set>
                                    <p:animEffect transition="in" filter="blinds(horizontal)">
                                      <p:cBhvr>
                                        <p:cTn id="38" dur="500"/>
                                        <p:tgtEl>
                                          <p:spTgt spid="99404"/>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strips(upRigh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strips(down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9381"/>
                                        </p:tgtEl>
                                        <p:attrNameLst>
                                          <p:attrName>style.visibility</p:attrName>
                                        </p:attrNameLst>
                                      </p:cBhvr>
                                      <p:to>
                                        <p:strVal val="visible"/>
                                      </p:to>
                                    </p:set>
                                    <p:animEffect transition="in" filter="blinds(horizontal)">
                                      <p:cBhvr>
                                        <p:cTn id="53" dur="500"/>
                                        <p:tgtEl>
                                          <p:spTgt spid="9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ChangeArrowheads="1"/>
          </p:cNvSpPr>
          <p:nvPr/>
        </p:nvSpPr>
        <p:spPr bwMode="auto">
          <a:xfrm>
            <a:off x="888889" y="839799"/>
            <a:ext cx="7507399" cy="4303713"/>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3" name="Group 5"/>
          <p:cNvGrpSpPr>
            <a:grpSpLocks/>
          </p:cNvGrpSpPr>
          <p:nvPr/>
        </p:nvGrpSpPr>
        <p:grpSpPr bwMode="auto">
          <a:xfrm>
            <a:off x="1409675" y="2311381"/>
            <a:ext cx="3449638" cy="1109663"/>
            <a:chOff x="768" y="2112"/>
            <a:chExt cx="2448" cy="768"/>
          </a:xfrm>
        </p:grpSpPr>
        <p:sp>
          <p:nvSpPr>
            <p:cNvPr id="99334" name="Line 6"/>
            <p:cNvSpPr>
              <a:spLocks noChangeShapeType="1"/>
            </p:cNvSpPr>
            <p:nvPr/>
          </p:nvSpPr>
          <p:spPr bwMode="auto">
            <a:xfrm flipV="1">
              <a:off x="1056" y="2112"/>
              <a:ext cx="2112"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5" name="Line 7"/>
            <p:cNvSpPr>
              <a:spLocks noChangeShapeType="1"/>
            </p:cNvSpPr>
            <p:nvPr/>
          </p:nvSpPr>
          <p:spPr bwMode="auto">
            <a:xfrm flipV="1">
              <a:off x="1008" y="2304"/>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6" name="Line 8"/>
            <p:cNvSpPr>
              <a:spLocks noChangeShapeType="1"/>
            </p:cNvSpPr>
            <p:nvPr/>
          </p:nvSpPr>
          <p:spPr bwMode="auto">
            <a:xfrm>
              <a:off x="1008" y="2496"/>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7" name="Line 9"/>
            <p:cNvSpPr>
              <a:spLocks noChangeShapeType="1"/>
            </p:cNvSpPr>
            <p:nvPr/>
          </p:nvSpPr>
          <p:spPr bwMode="auto">
            <a:xfrm flipV="1">
              <a:off x="1008" y="2688"/>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8" name="Line 10"/>
            <p:cNvSpPr>
              <a:spLocks noChangeShapeType="1"/>
            </p:cNvSpPr>
            <p:nvPr/>
          </p:nvSpPr>
          <p:spPr bwMode="auto">
            <a:xfrm>
              <a:off x="1056" y="2880"/>
              <a:ext cx="216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39" name="Line 11"/>
            <p:cNvSpPr>
              <a:spLocks noChangeShapeType="1"/>
            </p:cNvSpPr>
            <p:nvPr/>
          </p:nvSpPr>
          <p:spPr bwMode="auto">
            <a:xfrm flipH="1">
              <a:off x="768" y="2112"/>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0" name="Line 12"/>
            <p:cNvSpPr>
              <a:spLocks noChangeShapeType="1"/>
            </p:cNvSpPr>
            <p:nvPr/>
          </p:nvSpPr>
          <p:spPr bwMode="auto">
            <a:xfrm flipH="1">
              <a:off x="768" y="2304"/>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1" name="Line 13"/>
            <p:cNvSpPr>
              <a:spLocks noChangeShapeType="1"/>
            </p:cNvSpPr>
            <p:nvPr/>
          </p:nvSpPr>
          <p:spPr bwMode="auto">
            <a:xfrm flipH="1">
              <a:off x="768" y="2496"/>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2" name="Line 14"/>
            <p:cNvSpPr>
              <a:spLocks noChangeShapeType="1"/>
            </p:cNvSpPr>
            <p:nvPr/>
          </p:nvSpPr>
          <p:spPr bwMode="auto">
            <a:xfrm flipH="1">
              <a:off x="768" y="2688"/>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99343" name="Line 15"/>
            <p:cNvSpPr>
              <a:spLocks noChangeShapeType="1"/>
            </p:cNvSpPr>
            <p:nvPr/>
          </p:nvSpPr>
          <p:spPr bwMode="auto">
            <a:xfrm flipH="1">
              <a:off x="768" y="2880"/>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pSp>
        <p:nvGrpSpPr>
          <p:cNvPr id="4" name="Group 16"/>
          <p:cNvGrpSpPr>
            <a:grpSpLocks/>
          </p:cNvGrpSpPr>
          <p:nvPr/>
        </p:nvGrpSpPr>
        <p:grpSpPr bwMode="auto">
          <a:xfrm>
            <a:off x="4792638" y="2311381"/>
            <a:ext cx="2097087" cy="1109663"/>
            <a:chOff x="3168" y="2112"/>
            <a:chExt cx="1488" cy="768"/>
          </a:xfrm>
        </p:grpSpPr>
        <p:sp>
          <p:nvSpPr>
            <p:cNvPr id="99345" name="Line 17"/>
            <p:cNvSpPr>
              <a:spLocks noChangeShapeType="1"/>
            </p:cNvSpPr>
            <p:nvPr/>
          </p:nvSpPr>
          <p:spPr bwMode="auto">
            <a:xfrm flipV="1">
              <a:off x="3168" y="2496"/>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6" name="Line 18"/>
            <p:cNvSpPr>
              <a:spLocks noChangeShapeType="1"/>
            </p:cNvSpPr>
            <p:nvPr/>
          </p:nvSpPr>
          <p:spPr bwMode="auto">
            <a:xfrm flipV="1">
              <a:off x="3168" y="2496"/>
              <a:ext cx="1488"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7" name="Line 19"/>
            <p:cNvSpPr>
              <a:spLocks noChangeShapeType="1"/>
            </p:cNvSpPr>
            <p:nvPr/>
          </p:nvSpPr>
          <p:spPr bwMode="auto">
            <a:xfrm>
              <a:off x="3216" y="2304"/>
              <a:ext cx="1440"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8" name="Line 20"/>
            <p:cNvSpPr>
              <a:spLocks noChangeShapeType="1"/>
            </p:cNvSpPr>
            <p:nvPr/>
          </p:nvSpPr>
          <p:spPr bwMode="auto">
            <a:xfrm>
              <a:off x="3168" y="2112"/>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99349" name="Line 21"/>
            <p:cNvSpPr>
              <a:spLocks noChangeShapeType="1"/>
            </p:cNvSpPr>
            <p:nvPr/>
          </p:nvSpPr>
          <p:spPr bwMode="auto">
            <a:xfrm>
              <a:off x="3216" y="2496"/>
              <a:ext cx="144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5" name="Group 22"/>
          <p:cNvGrpSpPr>
            <a:grpSpLocks/>
          </p:cNvGrpSpPr>
          <p:nvPr/>
        </p:nvGrpSpPr>
        <p:grpSpPr bwMode="auto">
          <a:xfrm>
            <a:off x="2695550" y="1755756"/>
            <a:ext cx="4210050" cy="1690688"/>
            <a:chOff x="1668" y="1744"/>
            <a:chExt cx="2988" cy="1169"/>
          </a:xfrm>
        </p:grpSpPr>
        <p:sp>
          <p:nvSpPr>
            <p:cNvPr id="99351" name="Line 23"/>
            <p:cNvSpPr>
              <a:spLocks noChangeShapeType="1"/>
            </p:cNvSpPr>
            <p:nvPr/>
          </p:nvSpPr>
          <p:spPr bwMode="auto">
            <a:xfrm flipV="1">
              <a:off x="1668" y="1744"/>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2" name="Line 24"/>
            <p:cNvSpPr>
              <a:spLocks noChangeShapeType="1"/>
            </p:cNvSpPr>
            <p:nvPr/>
          </p:nvSpPr>
          <p:spPr bwMode="auto">
            <a:xfrm flipV="1">
              <a:off x="1668" y="1939"/>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3" name="Line 25"/>
            <p:cNvSpPr>
              <a:spLocks noChangeShapeType="1"/>
            </p:cNvSpPr>
            <p:nvPr/>
          </p:nvSpPr>
          <p:spPr bwMode="auto">
            <a:xfrm flipV="1">
              <a:off x="1668" y="2134"/>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4" name="Line 26"/>
            <p:cNvSpPr>
              <a:spLocks noChangeShapeType="1"/>
            </p:cNvSpPr>
            <p:nvPr/>
          </p:nvSpPr>
          <p:spPr bwMode="auto">
            <a:xfrm flipV="1">
              <a:off x="1668" y="2329"/>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5" name="Line 27"/>
            <p:cNvSpPr>
              <a:spLocks noChangeShapeType="1"/>
            </p:cNvSpPr>
            <p:nvPr/>
          </p:nvSpPr>
          <p:spPr bwMode="auto">
            <a:xfrm flipV="1">
              <a:off x="1668" y="2134"/>
              <a:ext cx="2953" cy="77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nvGrpSpPr>
            <p:cNvPr id="6" name="Group 28"/>
            <p:cNvGrpSpPr>
              <a:grpSpLocks/>
            </p:cNvGrpSpPr>
            <p:nvPr/>
          </p:nvGrpSpPr>
          <p:grpSpPr bwMode="auto">
            <a:xfrm>
              <a:off x="3088" y="1744"/>
              <a:ext cx="1568" cy="585"/>
              <a:chOff x="3088" y="1744"/>
              <a:chExt cx="1533" cy="585"/>
            </a:xfrm>
          </p:grpSpPr>
          <p:sp>
            <p:nvSpPr>
              <p:cNvPr id="99357" name="Line 29"/>
              <p:cNvSpPr>
                <a:spLocks noChangeShapeType="1"/>
              </p:cNvSpPr>
              <p:nvPr/>
            </p:nvSpPr>
            <p:spPr bwMode="auto">
              <a:xfrm flipV="1">
                <a:off x="3088" y="2134"/>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8" name="Line 30"/>
              <p:cNvSpPr>
                <a:spLocks noChangeShapeType="1"/>
              </p:cNvSpPr>
              <p:nvPr/>
            </p:nvSpPr>
            <p:spPr bwMode="auto">
              <a:xfrm>
                <a:off x="3088" y="2134"/>
                <a:ext cx="1533" cy="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59" name="Line 31"/>
              <p:cNvSpPr>
                <a:spLocks noChangeShapeType="1"/>
              </p:cNvSpPr>
              <p:nvPr/>
            </p:nvSpPr>
            <p:spPr bwMode="auto">
              <a:xfrm>
                <a:off x="3088" y="1939"/>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99360" name="Line 32"/>
              <p:cNvSpPr>
                <a:spLocks noChangeShapeType="1"/>
              </p:cNvSpPr>
              <p:nvPr/>
            </p:nvSpPr>
            <p:spPr bwMode="auto">
              <a:xfrm>
                <a:off x="3088" y="1744"/>
                <a:ext cx="1533"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grpSp>
      <p:grpSp>
        <p:nvGrpSpPr>
          <p:cNvPr id="7" name="Group 33"/>
          <p:cNvGrpSpPr>
            <a:grpSpLocks/>
          </p:cNvGrpSpPr>
          <p:nvPr/>
        </p:nvGrpSpPr>
        <p:grpSpPr bwMode="auto">
          <a:xfrm>
            <a:off x="1135038" y="4532290"/>
            <a:ext cx="6389687" cy="527049"/>
            <a:chOff x="1332" y="3029"/>
            <a:chExt cx="3792" cy="332"/>
          </a:xfrm>
        </p:grpSpPr>
        <p:sp>
          <p:nvSpPr>
            <p:cNvPr id="99362" name="Rectangle 34"/>
            <p:cNvSpPr>
              <a:spLocks noChangeArrowheads="1"/>
            </p:cNvSpPr>
            <p:nvPr/>
          </p:nvSpPr>
          <p:spPr bwMode="auto">
            <a:xfrm>
              <a:off x="1332" y="3029"/>
              <a:ext cx="3792" cy="327"/>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000000"/>
                  </a:solidFill>
                  <a:latin typeface="宋体" pitchFamily="2" charset="-122"/>
                  <a:ea typeface="宋体" pitchFamily="2" charset="-122"/>
                </a:rPr>
                <a:t>（衍射角  ：向上为正，向下为负）</a:t>
              </a:r>
            </a:p>
          </p:txBody>
        </p:sp>
        <p:graphicFrame>
          <p:nvGraphicFramePr>
            <p:cNvPr id="99363" name="Object 35"/>
            <p:cNvGraphicFramePr>
              <a:graphicFrameLocks noChangeAspect="1"/>
            </p:cNvGraphicFramePr>
            <p:nvPr/>
          </p:nvGraphicFramePr>
          <p:xfrm>
            <a:off x="2235" y="3099"/>
            <a:ext cx="188" cy="262"/>
          </p:xfrm>
          <a:graphic>
            <a:graphicData uri="http://schemas.openxmlformats.org/presentationml/2006/ole">
              <p:oleObj spid="_x0000_s32830" name="公式" r:id="rId3" imgW="177646" imgH="241091" progId="Equation.3">
                <p:embed/>
              </p:oleObj>
            </a:graphicData>
          </a:graphic>
        </p:graphicFrame>
      </p:grpSp>
      <p:graphicFrame>
        <p:nvGraphicFramePr>
          <p:cNvPr id="99364" name="Object 36"/>
          <p:cNvGraphicFramePr>
            <a:graphicFrameLocks noChangeAspect="1"/>
          </p:cNvGraphicFramePr>
          <p:nvPr/>
        </p:nvGraphicFramePr>
        <p:xfrm>
          <a:off x="5000628" y="5786454"/>
          <a:ext cx="2663825" cy="655637"/>
        </p:xfrm>
        <a:graphic>
          <a:graphicData uri="http://schemas.openxmlformats.org/presentationml/2006/ole">
            <p:oleObj spid="_x0000_s32831" name="Equation" r:id="rId4" imgW="787058" imgH="177723" progId="Equation.3">
              <p:embed/>
            </p:oleObj>
          </a:graphicData>
        </a:graphic>
      </p:graphicFrame>
      <p:grpSp>
        <p:nvGrpSpPr>
          <p:cNvPr id="8" name="Group 37"/>
          <p:cNvGrpSpPr>
            <a:grpSpLocks/>
          </p:cNvGrpSpPr>
          <p:nvPr/>
        </p:nvGrpSpPr>
        <p:grpSpPr bwMode="auto">
          <a:xfrm>
            <a:off x="1071538" y="2865419"/>
            <a:ext cx="6426200" cy="417512"/>
            <a:chOff x="816" y="1968"/>
            <a:chExt cx="4560" cy="288"/>
          </a:xfrm>
        </p:grpSpPr>
        <p:sp>
          <p:nvSpPr>
            <p:cNvPr id="99366" name="Line 38"/>
            <p:cNvSpPr>
              <a:spLocks noChangeShapeType="1"/>
            </p:cNvSpPr>
            <p:nvPr/>
          </p:nvSpPr>
          <p:spPr bwMode="auto">
            <a:xfrm>
              <a:off x="816" y="1968"/>
              <a:ext cx="4560"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graphicFrame>
          <p:nvGraphicFramePr>
            <p:cNvPr id="99367" name="Object 39"/>
            <p:cNvGraphicFramePr>
              <a:graphicFrameLocks noChangeAspect="1"/>
            </p:cNvGraphicFramePr>
            <p:nvPr/>
          </p:nvGraphicFramePr>
          <p:xfrm>
            <a:off x="5031" y="1968"/>
            <a:ext cx="249" cy="288"/>
          </p:xfrm>
          <a:graphic>
            <a:graphicData uri="http://schemas.openxmlformats.org/presentationml/2006/ole">
              <p:oleObj spid="_x0000_s32832" name="Equation" r:id="rId5" imgW="164957" imgH="190335" progId="Equation.3">
                <p:embed/>
              </p:oleObj>
            </a:graphicData>
          </a:graphic>
        </p:graphicFrame>
      </p:grpSp>
      <p:grpSp>
        <p:nvGrpSpPr>
          <p:cNvPr id="9" name="Group 40"/>
          <p:cNvGrpSpPr>
            <a:grpSpLocks/>
          </p:cNvGrpSpPr>
          <p:nvPr/>
        </p:nvGrpSpPr>
        <p:grpSpPr bwMode="auto">
          <a:xfrm>
            <a:off x="2278038" y="852469"/>
            <a:ext cx="4678362" cy="3540125"/>
            <a:chOff x="1672" y="576"/>
            <a:chExt cx="3320" cy="2448"/>
          </a:xfrm>
        </p:grpSpPr>
        <p:sp>
          <p:nvSpPr>
            <p:cNvPr id="99369" name="Line 41"/>
            <p:cNvSpPr>
              <a:spLocks noChangeShapeType="1"/>
            </p:cNvSpPr>
            <p:nvPr/>
          </p:nvSpPr>
          <p:spPr bwMode="auto">
            <a:xfrm>
              <a:off x="3456" y="1104"/>
              <a:ext cx="1536" cy="0"/>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99370" name="Object 42"/>
            <p:cNvGraphicFramePr>
              <a:graphicFrameLocks noChangeAspect="1"/>
            </p:cNvGraphicFramePr>
            <p:nvPr/>
          </p:nvGraphicFramePr>
          <p:xfrm>
            <a:off x="4063" y="768"/>
            <a:ext cx="305" cy="336"/>
          </p:xfrm>
          <a:graphic>
            <a:graphicData uri="http://schemas.openxmlformats.org/presentationml/2006/ole">
              <p:oleObj spid="_x0000_s32833" name="公式" r:id="rId6" imgW="215713" imgH="304536" progId="Equation.3">
                <p:embed/>
              </p:oleObj>
            </a:graphicData>
          </a:graphic>
        </p:graphicFrame>
        <p:graphicFrame>
          <p:nvGraphicFramePr>
            <p:cNvPr id="99371" name="Object 43"/>
            <p:cNvGraphicFramePr>
              <a:graphicFrameLocks noChangeAspect="1"/>
            </p:cNvGraphicFramePr>
            <p:nvPr/>
          </p:nvGraphicFramePr>
          <p:xfrm>
            <a:off x="3232" y="672"/>
            <a:ext cx="320" cy="336"/>
          </p:xfrm>
          <a:graphic>
            <a:graphicData uri="http://schemas.openxmlformats.org/presentationml/2006/ole">
              <p:oleObj spid="_x0000_s32834" name="Equation" r:id="rId7" imgW="139579" imgH="164957" progId="Equation.3">
                <p:embed/>
              </p:oleObj>
            </a:graphicData>
          </a:graphic>
        </p:graphicFrame>
        <p:sp>
          <p:nvSpPr>
            <p:cNvPr id="99372" name="Oval 44"/>
            <p:cNvSpPr>
              <a:spLocks noChangeArrowheads="1"/>
            </p:cNvSpPr>
            <p:nvPr/>
          </p:nvSpPr>
          <p:spPr bwMode="auto">
            <a:xfrm>
              <a:off x="3319" y="1022"/>
              <a:ext cx="170" cy="1947"/>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99373" name="Rectangle 45"/>
            <p:cNvSpPr>
              <a:spLocks noChangeArrowheads="1"/>
            </p:cNvSpPr>
            <p:nvPr/>
          </p:nvSpPr>
          <p:spPr bwMode="auto">
            <a:xfrm>
              <a:off x="4944" y="816"/>
              <a:ext cx="48" cy="2208"/>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99374" name="Object 46"/>
            <p:cNvGraphicFramePr>
              <a:graphicFrameLocks noChangeAspect="1"/>
            </p:cNvGraphicFramePr>
            <p:nvPr/>
          </p:nvGraphicFramePr>
          <p:xfrm>
            <a:off x="4623" y="576"/>
            <a:ext cx="328" cy="388"/>
          </p:xfrm>
          <a:graphic>
            <a:graphicData uri="http://schemas.openxmlformats.org/presentationml/2006/ole">
              <p:oleObj spid="_x0000_s32835" name="Equation" r:id="rId8" imgW="139579" imgH="164957" progId="Equation.3">
                <p:embed/>
              </p:oleObj>
            </a:graphicData>
          </a:graphic>
        </p:graphicFrame>
        <p:sp>
          <p:nvSpPr>
            <p:cNvPr id="99375" name="Rectangle 47" descr="栎木"/>
            <p:cNvSpPr>
              <a:spLocks noChangeArrowheads="1"/>
            </p:cNvSpPr>
            <p:nvPr/>
          </p:nvSpPr>
          <p:spPr bwMode="auto">
            <a:xfrm>
              <a:off x="1956" y="1056"/>
              <a:ext cx="60" cy="528"/>
            </a:xfrm>
            <a:prstGeom prst="rect">
              <a:avLst/>
            </a:prstGeom>
            <a:blipFill dpi="0" rotWithShape="0">
              <a:blip r:embed="rId9"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sp>
          <p:nvSpPr>
            <p:cNvPr id="99376" name="Rectangle 48" descr="栎木"/>
            <p:cNvSpPr>
              <a:spLocks noChangeArrowheads="1"/>
            </p:cNvSpPr>
            <p:nvPr/>
          </p:nvSpPr>
          <p:spPr bwMode="auto">
            <a:xfrm>
              <a:off x="1968" y="2352"/>
              <a:ext cx="48" cy="576"/>
            </a:xfrm>
            <a:prstGeom prst="rect">
              <a:avLst/>
            </a:prstGeom>
            <a:blipFill dpi="0" rotWithShape="0">
              <a:blip r:embed="rId9"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graphicFrame>
          <p:nvGraphicFramePr>
            <p:cNvPr id="99377" name="Object 49"/>
            <p:cNvGraphicFramePr>
              <a:graphicFrameLocks noChangeAspect="1"/>
            </p:cNvGraphicFramePr>
            <p:nvPr/>
          </p:nvGraphicFramePr>
          <p:xfrm>
            <a:off x="1672" y="672"/>
            <a:ext cx="344" cy="344"/>
          </p:xfrm>
          <a:graphic>
            <a:graphicData uri="http://schemas.openxmlformats.org/presentationml/2006/ole">
              <p:oleObj spid="_x0000_s32836" name="Equation" r:id="rId10" imgW="164885" imgH="164885" progId="Equation.3">
                <p:embed/>
              </p:oleObj>
            </a:graphicData>
          </a:graphic>
        </p:graphicFrame>
      </p:grpSp>
      <p:grpSp>
        <p:nvGrpSpPr>
          <p:cNvPr id="10" name="Group 50"/>
          <p:cNvGrpSpPr>
            <a:grpSpLocks/>
          </p:cNvGrpSpPr>
          <p:nvPr/>
        </p:nvGrpSpPr>
        <p:grpSpPr bwMode="auto">
          <a:xfrm>
            <a:off x="2436788" y="1976419"/>
            <a:ext cx="282575" cy="1752600"/>
            <a:chOff x="1891" y="1440"/>
            <a:chExt cx="178" cy="1104"/>
          </a:xfrm>
        </p:grpSpPr>
        <p:graphicFrame>
          <p:nvGraphicFramePr>
            <p:cNvPr id="99379" name="Object 51"/>
            <p:cNvGraphicFramePr>
              <a:graphicFrameLocks noChangeAspect="1"/>
            </p:cNvGraphicFramePr>
            <p:nvPr/>
          </p:nvGraphicFramePr>
          <p:xfrm>
            <a:off x="1895" y="1440"/>
            <a:ext cx="174" cy="192"/>
          </p:xfrm>
          <a:graphic>
            <a:graphicData uri="http://schemas.openxmlformats.org/presentationml/2006/ole">
              <p:oleObj spid="_x0000_s32837" name="Equation" r:id="rId11" imgW="190440" imgH="203400" progId="Equation.3">
                <p:embed/>
              </p:oleObj>
            </a:graphicData>
          </a:graphic>
        </p:graphicFrame>
        <p:graphicFrame>
          <p:nvGraphicFramePr>
            <p:cNvPr id="99380" name="Object 52"/>
            <p:cNvGraphicFramePr>
              <a:graphicFrameLocks noChangeAspect="1"/>
            </p:cNvGraphicFramePr>
            <p:nvPr/>
          </p:nvGraphicFramePr>
          <p:xfrm>
            <a:off x="1891" y="2352"/>
            <a:ext cx="173" cy="192"/>
          </p:xfrm>
          <a:graphic>
            <a:graphicData uri="http://schemas.openxmlformats.org/presentationml/2006/ole">
              <p:oleObj spid="_x0000_s32838" name="Equation" r:id="rId12" imgW="190440" imgH="203400" progId="Equation.3">
                <p:embed/>
              </p:oleObj>
            </a:graphicData>
          </a:graphic>
        </p:graphicFrame>
      </p:grpSp>
      <p:graphicFrame>
        <p:nvGraphicFramePr>
          <p:cNvPr id="99381" name="Object 53"/>
          <p:cNvGraphicFramePr>
            <a:graphicFrameLocks noChangeAspect="1"/>
          </p:cNvGraphicFramePr>
          <p:nvPr/>
        </p:nvGraphicFramePr>
        <p:xfrm>
          <a:off x="6973863" y="2033569"/>
          <a:ext cx="404812" cy="555625"/>
        </p:xfrm>
        <a:graphic>
          <a:graphicData uri="http://schemas.openxmlformats.org/presentationml/2006/ole">
            <p:oleObj spid="_x0000_s32839" name="Equation" r:id="rId13" imgW="152268" imgH="203024" progId="Equation.3">
              <p:embed/>
            </p:oleObj>
          </a:graphicData>
        </a:graphic>
      </p:graphicFrame>
      <p:grpSp>
        <p:nvGrpSpPr>
          <p:cNvPr id="11" name="Group 75"/>
          <p:cNvGrpSpPr>
            <a:grpSpLocks/>
          </p:cNvGrpSpPr>
          <p:nvPr/>
        </p:nvGrpSpPr>
        <p:grpSpPr bwMode="auto">
          <a:xfrm>
            <a:off x="2492350" y="2309794"/>
            <a:ext cx="2028825" cy="1944687"/>
            <a:chOff x="1966" y="1629"/>
            <a:chExt cx="1278" cy="1225"/>
          </a:xfrm>
        </p:grpSpPr>
        <p:sp>
          <p:nvSpPr>
            <p:cNvPr id="99383" name="Line 55"/>
            <p:cNvSpPr>
              <a:spLocks noChangeShapeType="1"/>
            </p:cNvSpPr>
            <p:nvPr/>
          </p:nvSpPr>
          <p:spPr bwMode="auto">
            <a:xfrm>
              <a:off x="2094" y="1629"/>
              <a:ext cx="426" cy="1137"/>
            </a:xfrm>
            <a:prstGeom prst="line">
              <a:avLst/>
            </a:prstGeom>
            <a:noFill/>
            <a:ln w="19050">
              <a:solidFill>
                <a:schemeClr val="tx1"/>
              </a:solidFill>
              <a:prstDash val="dash"/>
              <a:round/>
              <a:headEnd type="none" w="sm" len="lg"/>
              <a:tailEnd type="none" w="sm" len="lg"/>
            </a:ln>
            <a:effectLst/>
          </p:spPr>
          <p:txBody>
            <a:bodyPr wrap="none" anchor="ctr"/>
            <a:lstStyle/>
            <a:p>
              <a:endParaRPr lang="zh-CN" altLang="en-US"/>
            </a:p>
          </p:txBody>
        </p:sp>
        <p:sp>
          <p:nvSpPr>
            <p:cNvPr id="99384" name="Freeform 56"/>
            <p:cNvSpPr>
              <a:spLocks/>
            </p:cNvSpPr>
            <p:nvPr/>
          </p:nvSpPr>
          <p:spPr bwMode="auto">
            <a:xfrm>
              <a:off x="2137" y="2329"/>
              <a:ext cx="191" cy="514"/>
            </a:xfrm>
            <a:custGeom>
              <a:avLst/>
              <a:gdLst/>
              <a:ahLst/>
              <a:cxnLst>
                <a:cxn ang="0">
                  <a:pos x="0" y="0"/>
                </a:cxn>
                <a:cxn ang="0">
                  <a:pos x="216" y="564"/>
                </a:cxn>
              </a:cxnLst>
              <a:rect l="0" t="0" r="r" b="b"/>
              <a:pathLst>
                <a:path w="216" h="564">
                  <a:moveTo>
                    <a:pt x="0" y="0"/>
                  </a:moveTo>
                  <a:lnTo>
                    <a:pt x="216" y="564"/>
                  </a:lnTo>
                </a:path>
              </a:pathLst>
            </a:custGeom>
            <a:noFill/>
            <a:ln w="19050" cmpd="sng">
              <a:solidFill>
                <a:schemeClr val="tx1"/>
              </a:solidFill>
              <a:prstDash val="dash"/>
              <a:round/>
              <a:headEnd type="none" w="sm" len="lg"/>
              <a:tailEnd type="none" w="sm" len="lg"/>
            </a:ln>
            <a:effectLst/>
          </p:spPr>
          <p:txBody>
            <a:bodyPr wrap="none" anchor="ctr"/>
            <a:lstStyle/>
            <a:p>
              <a:endParaRPr lang="zh-CN" altLang="en-US"/>
            </a:p>
          </p:txBody>
        </p:sp>
        <p:grpSp>
          <p:nvGrpSpPr>
            <p:cNvPr id="12" name="Group 57"/>
            <p:cNvGrpSpPr>
              <a:grpSpLocks/>
            </p:cNvGrpSpPr>
            <p:nvPr/>
          </p:nvGrpSpPr>
          <p:grpSpPr bwMode="auto">
            <a:xfrm>
              <a:off x="1966" y="2484"/>
              <a:ext cx="1278" cy="370"/>
              <a:chOff x="1824" y="2522"/>
              <a:chExt cx="1440" cy="406"/>
            </a:xfrm>
          </p:grpSpPr>
          <p:graphicFrame>
            <p:nvGraphicFramePr>
              <p:cNvPr id="99386" name="Object 58"/>
              <p:cNvGraphicFramePr>
                <a:graphicFrameLocks noChangeAspect="1"/>
              </p:cNvGraphicFramePr>
              <p:nvPr/>
            </p:nvGraphicFramePr>
            <p:xfrm>
              <a:off x="2448" y="2617"/>
              <a:ext cx="816" cy="311"/>
            </p:xfrm>
            <a:graphic>
              <a:graphicData uri="http://schemas.openxmlformats.org/presentationml/2006/ole">
                <p:oleObj spid="_x0000_s32840" name="公式" r:id="rId14" imgW="21105720" imgH="8117280" progId="Equation.3">
                  <p:embed/>
                </p:oleObj>
              </a:graphicData>
            </a:graphic>
          </p:graphicFrame>
          <p:sp>
            <p:nvSpPr>
              <p:cNvPr id="99387" name="Line 59"/>
              <p:cNvSpPr>
                <a:spLocks noChangeShapeType="1"/>
              </p:cNvSpPr>
              <p:nvPr/>
            </p:nvSpPr>
            <p:spPr bwMode="auto">
              <a:xfrm flipV="1">
                <a:off x="1824" y="2688"/>
                <a:ext cx="336" cy="144"/>
              </a:xfrm>
              <a:prstGeom prst="line">
                <a:avLst/>
              </a:prstGeom>
              <a:noFill/>
              <a:ln w="28575">
                <a:solidFill>
                  <a:srgbClr val="CC00CC"/>
                </a:solidFill>
                <a:round/>
                <a:headEnd/>
                <a:tailEnd type="triangle" w="sm" len="lg"/>
              </a:ln>
              <a:effectLst/>
            </p:spPr>
            <p:txBody>
              <a:bodyPr wrap="none"/>
              <a:lstStyle/>
              <a:p>
                <a:endParaRPr lang="zh-CN" altLang="en-US"/>
              </a:p>
            </p:txBody>
          </p:sp>
          <p:sp>
            <p:nvSpPr>
              <p:cNvPr id="99388" name="Line 60"/>
              <p:cNvSpPr>
                <a:spLocks noChangeShapeType="1"/>
              </p:cNvSpPr>
              <p:nvPr/>
            </p:nvSpPr>
            <p:spPr bwMode="auto">
              <a:xfrm flipH="1">
                <a:off x="2352" y="2522"/>
                <a:ext cx="288" cy="96"/>
              </a:xfrm>
              <a:prstGeom prst="line">
                <a:avLst/>
              </a:prstGeom>
              <a:noFill/>
              <a:ln w="28575">
                <a:solidFill>
                  <a:srgbClr val="CC00CC"/>
                </a:solidFill>
                <a:round/>
                <a:headEnd/>
                <a:tailEnd type="triangle" w="sm" len="lg"/>
              </a:ln>
              <a:effectLst/>
            </p:spPr>
            <p:txBody>
              <a:bodyPr wrap="none"/>
              <a:lstStyle/>
              <a:p>
                <a:endParaRPr lang="zh-CN" altLang="en-US"/>
              </a:p>
            </p:txBody>
          </p:sp>
        </p:grpSp>
        <p:graphicFrame>
          <p:nvGraphicFramePr>
            <p:cNvPr id="99389" name="Object 61"/>
            <p:cNvGraphicFramePr>
              <a:graphicFrameLocks noChangeAspect="1"/>
            </p:cNvGraphicFramePr>
            <p:nvPr/>
          </p:nvGraphicFramePr>
          <p:xfrm>
            <a:off x="2381" y="2205"/>
            <a:ext cx="171" cy="204"/>
          </p:xfrm>
          <a:graphic>
            <a:graphicData uri="http://schemas.openxmlformats.org/presentationml/2006/ole">
              <p:oleObj spid="_x0000_s32841" name="Equation" r:id="rId15" imgW="4860720" imgH="5678280" progId="Equation.3">
                <p:embed/>
              </p:oleObj>
            </a:graphicData>
          </a:graphic>
        </p:graphicFrame>
      </p:grpSp>
      <p:sp>
        <p:nvSpPr>
          <p:cNvPr id="99390" name="Text Box 62"/>
          <p:cNvSpPr txBox="1">
            <a:spLocks noChangeArrowheads="1"/>
          </p:cNvSpPr>
          <p:nvPr/>
        </p:nvSpPr>
        <p:spPr bwMode="auto">
          <a:xfrm>
            <a:off x="571472" y="5643578"/>
            <a:ext cx="4572032" cy="954107"/>
          </a:xfrm>
          <a:prstGeom prst="rect">
            <a:avLst/>
          </a:prstGeom>
          <a:noFill/>
          <a:ln w="9525">
            <a:noFill/>
            <a:miter lim="800000"/>
            <a:headEnd/>
            <a:tailEnd type="none" w="sm" len="lg"/>
          </a:ln>
          <a:effectLst/>
        </p:spPr>
        <p:txBody>
          <a:bodyPr wrap="square">
            <a:spAutoFit/>
          </a:bodyPr>
          <a:lstStyle/>
          <a:p>
            <a:pPr>
              <a:spcBef>
                <a:spcPct val="50000"/>
              </a:spcBef>
            </a:pPr>
            <a:r>
              <a:rPr lang="zh-CN" altLang="en-US" sz="2800" b="1" dirty="0" smtClean="0">
                <a:latin typeface="宋体" pitchFamily="2" charset="-122"/>
                <a:ea typeface="宋体" pitchFamily="2" charset="-122"/>
              </a:rPr>
              <a:t>波面</a:t>
            </a:r>
            <a:r>
              <a:rPr lang="en-US" altLang="zh-CN" sz="2800" b="1" dirty="0" smtClean="0">
                <a:latin typeface="宋体" pitchFamily="2" charset="-122"/>
                <a:ea typeface="宋体" pitchFamily="2" charset="-122"/>
              </a:rPr>
              <a:t>AB</a:t>
            </a:r>
            <a:r>
              <a:rPr lang="zh-CN" altLang="en-US" sz="2800" b="1" dirty="0" smtClean="0">
                <a:latin typeface="宋体" pitchFamily="2" charset="-122"/>
                <a:ea typeface="宋体" pitchFamily="2" charset="-122"/>
              </a:rPr>
              <a:t>上</a:t>
            </a:r>
            <a:r>
              <a:rPr lang="zh-CN" altLang="en-US" sz="2800" b="1" dirty="0" smtClean="0">
                <a:latin typeface="宋体" pitchFamily="2" charset="-122"/>
                <a:ea typeface="宋体" pitchFamily="2" charset="-122"/>
              </a:rPr>
              <a:t>各</a:t>
            </a:r>
            <a:r>
              <a:rPr lang="zh-CN" altLang="en-US" sz="2800" b="1" dirty="0" smtClean="0">
                <a:latin typeface="宋体" pitchFamily="2" charset="-122"/>
                <a:ea typeface="宋体" pitchFamily="2" charset="-122"/>
              </a:rPr>
              <a:t>点发的</a:t>
            </a:r>
            <a:r>
              <a:rPr lang="zh-CN" altLang="en-US" sz="2800" b="1" dirty="0" smtClean="0">
                <a:solidFill>
                  <a:srgbClr val="000000"/>
                </a:solidFill>
                <a:latin typeface="宋体" pitchFamily="2" charset="-122"/>
                <a:ea typeface="宋体" pitchFamily="2" charset="-122"/>
              </a:rPr>
              <a:t>沿</a:t>
            </a:r>
            <a:r>
              <a:rPr lang="zh-CN" altLang="en-US" sz="2800" b="1" dirty="0" smtClean="0">
                <a:solidFill>
                  <a:srgbClr val="000000"/>
                </a:solidFill>
                <a:latin typeface="宋体" pitchFamily="2" charset="-122"/>
                <a:ea typeface="宋体" pitchFamily="2" charset="-122"/>
                <a:sym typeface="Symbol" pitchFamily="18" charset="2"/>
              </a:rPr>
              <a:t>角方向各子波的最大光程差：</a:t>
            </a:r>
            <a:endParaRPr lang="zh-CN" altLang="en-US" sz="2800" b="1" dirty="0">
              <a:solidFill>
                <a:srgbClr val="000000"/>
              </a:solidFill>
              <a:latin typeface="宋体" pitchFamily="2" charset="-122"/>
              <a:ea typeface="宋体" pitchFamily="2" charset="-122"/>
              <a:sym typeface="Symbol" pitchFamily="18" charset="2"/>
            </a:endParaRPr>
          </a:p>
        </p:txBody>
      </p:sp>
      <p:grpSp>
        <p:nvGrpSpPr>
          <p:cNvPr id="13" name="Group 63"/>
          <p:cNvGrpSpPr>
            <a:grpSpLocks/>
          </p:cNvGrpSpPr>
          <p:nvPr/>
        </p:nvGrpSpPr>
        <p:grpSpPr bwMode="auto">
          <a:xfrm>
            <a:off x="1428725" y="1400156"/>
            <a:ext cx="661988" cy="2020888"/>
            <a:chOff x="1344" y="1056"/>
            <a:chExt cx="417" cy="1273"/>
          </a:xfrm>
        </p:grpSpPr>
        <p:sp>
          <p:nvSpPr>
            <p:cNvPr id="99392" name="Freeform 64"/>
            <p:cNvSpPr>
              <a:spLocks/>
            </p:cNvSpPr>
            <p:nvPr/>
          </p:nvSpPr>
          <p:spPr bwMode="auto">
            <a:xfrm>
              <a:off x="1759" y="1624"/>
              <a:ext cx="2" cy="705"/>
            </a:xfrm>
            <a:custGeom>
              <a:avLst/>
              <a:gdLst/>
              <a:ahLst/>
              <a:cxnLst>
                <a:cxn ang="0">
                  <a:pos x="2" y="0"/>
                </a:cxn>
                <a:cxn ang="0">
                  <a:pos x="0" y="774"/>
                </a:cxn>
              </a:cxnLst>
              <a:rect l="0" t="0" r="r" b="b"/>
              <a:pathLst>
                <a:path w="2" h="774">
                  <a:moveTo>
                    <a:pt x="2" y="0"/>
                  </a:moveTo>
                  <a:lnTo>
                    <a:pt x="0" y="774"/>
                  </a:lnTo>
                </a:path>
              </a:pathLst>
            </a:custGeom>
            <a:noFill/>
            <a:ln w="19050">
              <a:solidFill>
                <a:schemeClr val="tx1"/>
              </a:solidFill>
              <a:prstDash val="dash"/>
              <a:round/>
              <a:headEnd type="triangle" w="sm" len="lg"/>
              <a:tailEnd type="triangle" w="sm" len="lg"/>
            </a:ln>
            <a:effectLst/>
          </p:spPr>
          <p:txBody>
            <a:bodyPr wrap="none" anchor="ctr"/>
            <a:lstStyle/>
            <a:p>
              <a:endParaRPr lang="zh-CN" altLang="en-US"/>
            </a:p>
          </p:txBody>
        </p:sp>
        <p:sp>
          <p:nvSpPr>
            <p:cNvPr id="99393" name="AutoShape 65"/>
            <p:cNvSpPr>
              <a:spLocks noChangeArrowheads="1"/>
            </p:cNvSpPr>
            <p:nvPr/>
          </p:nvSpPr>
          <p:spPr bwMode="auto">
            <a:xfrm>
              <a:off x="1344" y="1056"/>
              <a:ext cx="273" cy="289"/>
            </a:xfrm>
            <a:prstGeom prst="wedgeRoundRectCallout">
              <a:avLst>
                <a:gd name="adj1" fmla="val 101282"/>
                <a:gd name="adj2" fmla="val 250347"/>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aphicFrame>
          <p:nvGraphicFramePr>
            <p:cNvPr id="99394" name="Object 66"/>
            <p:cNvGraphicFramePr>
              <a:graphicFrameLocks noChangeAspect="1"/>
            </p:cNvGraphicFramePr>
            <p:nvPr/>
          </p:nvGraphicFramePr>
          <p:xfrm>
            <a:off x="1392" y="1056"/>
            <a:ext cx="182" cy="288"/>
          </p:xfrm>
          <a:graphic>
            <a:graphicData uri="http://schemas.openxmlformats.org/presentationml/2006/ole">
              <p:oleObj spid="_x0000_s32842" name="Equation" r:id="rId16" imgW="165100" imgH="254000" progId="Equation.3">
                <p:embed/>
              </p:oleObj>
            </a:graphicData>
          </a:graphic>
        </p:graphicFrame>
      </p:grpSp>
      <p:grpSp>
        <p:nvGrpSpPr>
          <p:cNvPr id="14" name="Group 67"/>
          <p:cNvGrpSpPr>
            <a:grpSpLocks/>
          </p:cNvGrpSpPr>
          <p:nvPr/>
        </p:nvGrpSpPr>
        <p:grpSpPr bwMode="auto">
          <a:xfrm>
            <a:off x="2876525" y="1360469"/>
            <a:ext cx="1487488" cy="950912"/>
            <a:chOff x="2256" y="1031"/>
            <a:chExt cx="937" cy="599"/>
          </a:xfrm>
        </p:grpSpPr>
        <p:sp>
          <p:nvSpPr>
            <p:cNvPr id="99396" name="Arc 68"/>
            <p:cNvSpPr>
              <a:spLocks/>
            </p:cNvSpPr>
            <p:nvPr/>
          </p:nvSpPr>
          <p:spPr bwMode="auto">
            <a:xfrm>
              <a:off x="2605" y="1498"/>
              <a:ext cx="42" cy="1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none" w="sm" len="lg"/>
              <a:tailEnd type="none" w="sm" len="lg"/>
            </a:ln>
            <a:effectLst/>
          </p:spPr>
          <p:txBody>
            <a:bodyPr wrap="none" anchor="ctr"/>
            <a:lstStyle/>
            <a:p>
              <a:endParaRPr lang="zh-CN" altLang="en-US"/>
            </a:p>
          </p:txBody>
        </p:sp>
        <p:grpSp>
          <p:nvGrpSpPr>
            <p:cNvPr id="15" name="Group 69"/>
            <p:cNvGrpSpPr>
              <a:grpSpLocks/>
            </p:cNvGrpSpPr>
            <p:nvPr/>
          </p:nvGrpSpPr>
          <p:grpSpPr bwMode="auto">
            <a:xfrm>
              <a:off x="2256" y="1031"/>
              <a:ext cx="937" cy="265"/>
              <a:chOff x="2304" y="1007"/>
              <a:chExt cx="937" cy="265"/>
            </a:xfrm>
          </p:grpSpPr>
          <p:sp>
            <p:nvSpPr>
              <p:cNvPr id="99398" name="AutoShape 70"/>
              <p:cNvSpPr>
                <a:spLocks noChangeArrowheads="1"/>
              </p:cNvSpPr>
              <p:nvPr/>
            </p:nvSpPr>
            <p:spPr bwMode="auto">
              <a:xfrm>
                <a:off x="2304" y="1008"/>
                <a:ext cx="816" cy="264"/>
              </a:xfrm>
              <a:prstGeom prst="wedgeRoundRectCallout">
                <a:avLst>
                  <a:gd name="adj1" fmla="val 4532"/>
                  <a:gd name="adj2" fmla="val 143181"/>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pSp>
            <p:nvGrpSpPr>
              <p:cNvPr id="16" name="Group 71"/>
              <p:cNvGrpSpPr>
                <a:grpSpLocks/>
              </p:cNvGrpSpPr>
              <p:nvPr/>
            </p:nvGrpSpPr>
            <p:grpSpPr bwMode="auto">
              <a:xfrm>
                <a:off x="2337" y="1007"/>
                <a:ext cx="904" cy="250"/>
                <a:chOff x="2312" y="1056"/>
                <a:chExt cx="904" cy="250"/>
              </a:xfrm>
            </p:grpSpPr>
            <p:graphicFrame>
              <p:nvGraphicFramePr>
                <p:cNvPr id="99400" name="Object 72"/>
                <p:cNvGraphicFramePr>
                  <a:graphicFrameLocks noChangeAspect="1"/>
                </p:cNvGraphicFramePr>
                <p:nvPr/>
              </p:nvGraphicFramePr>
              <p:xfrm>
                <a:off x="2851" y="1089"/>
                <a:ext cx="153" cy="217"/>
              </p:xfrm>
              <a:graphic>
                <a:graphicData uri="http://schemas.openxmlformats.org/presentationml/2006/ole">
                  <p:oleObj spid="_x0000_s32843" name="公式" r:id="rId17" imgW="228600" imgH="304920" progId="Equation.3">
                    <p:embed/>
                  </p:oleObj>
                </a:graphicData>
              </a:graphic>
            </p:graphicFrame>
            <p:sp>
              <p:nvSpPr>
                <p:cNvPr id="99401" name="Text Box 73"/>
                <p:cNvSpPr txBox="1">
                  <a:spLocks noChangeArrowheads="1"/>
                </p:cNvSpPr>
                <p:nvPr/>
              </p:nvSpPr>
              <p:spPr bwMode="auto">
                <a:xfrm>
                  <a:off x="2312" y="1056"/>
                  <a:ext cx="904"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Times New Roman" pitchFamily="18" charset="0"/>
                    </a:rPr>
                    <a:t>衍射角</a:t>
                  </a:r>
                  <a:endParaRPr lang="zh-CN" altLang="en-US" sz="2000" b="1">
                    <a:latin typeface="Times New Roman" pitchFamily="18" charset="0"/>
                  </a:endParaRPr>
                </a:p>
              </p:txBody>
            </p:sp>
          </p:grpSp>
        </p:grpSp>
      </p:grpSp>
      <p:sp>
        <p:nvSpPr>
          <p:cNvPr id="99404" name="Text Box 76"/>
          <p:cNvSpPr txBox="1">
            <a:spLocks noChangeArrowheads="1"/>
          </p:cNvSpPr>
          <p:nvPr/>
        </p:nvSpPr>
        <p:spPr bwMode="auto">
          <a:xfrm>
            <a:off x="7358082" y="2714620"/>
            <a:ext cx="1211262" cy="304800"/>
          </a:xfrm>
          <a:prstGeom prst="rect">
            <a:avLst/>
          </a:prstGeom>
          <a:noFill/>
          <a:ln w="9525">
            <a:noFill/>
            <a:miter lim="800000"/>
            <a:headEnd/>
            <a:tailEnd/>
          </a:ln>
          <a:effectLst/>
        </p:spPr>
        <p:txBody>
          <a:bodyPr lIns="0" tIns="0" rIns="0" bIns="0">
            <a:spAutoFit/>
          </a:bodyPr>
          <a:lstStyle/>
          <a:p>
            <a:pPr algn="ctr"/>
            <a:r>
              <a:rPr kumimoji="1" lang="zh-CN" altLang="en-US" sz="2000" b="1" dirty="0">
                <a:solidFill>
                  <a:srgbClr val="FF0000"/>
                </a:solidFill>
                <a:effectLst>
                  <a:outerShdw blurRad="38100" dist="38100" dir="2700000" algn="tl">
                    <a:srgbClr val="C0C0C0"/>
                  </a:outerShdw>
                </a:effectLst>
                <a:latin typeface="Times New Roman" pitchFamily="18" charset="0"/>
              </a:rPr>
              <a:t>中央明纹</a:t>
            </a:r>
            <a:endParaRPr kumimoji="1" lang="zh-CN" altLang="en-US" sz="2000" b="1" dirty="0">
              <a:solidFill>
                <a:srgbClr val="FF0000"/>
              </a:solidFill>
              <a:latin typeface="Times New Roman" pitchFamily="18" charset="0"/>
            </a:endParaRPr>
          </a:p>
        </p:txBody>
      </p:sp>
      <p:graphicFrame>
        <p:nvGraphicFramePr>
          <p:cNvPr id="99405" name="Object 77"/>
          <p:cNvGraphicFramePr>
            <a:graphicFrameLocks noChangeAspect="1"/>
          </p:cNvGraphicFramePr>
          <p:nvPr/>
        </p:nvGraphicFramePr>
        <p:xfrm>
          <a:off x="7399313" y="2000231"/>
          <a:ext cx="415925" cy="431800"/>
        </p:xfrm>
        <a:graphic>
          <a:graphicData uri="http://schemas.openxmlformats.org/presentationml/2006/ole">
            <p:oleObj spid="_x0000_s32844" name="公式" r:id="rId18" imgW="3642480" imgH="5678280" progId="Equation.3">
              <p:embed/>
            </p:oleObj>
          </a:graphicData>
        </a:graphic>
      </p:graphicFrame>
      <p:sp>
        <p:nvSpPr>
          <p:cNvPr id="78" name="Text Box 56"/>
          <p:cNvSpPr txBox="1">
            <a:spLocks noChangeArrowheads="1"/>
          </p:cNvSpPr>
          <p:nvPr/>
        </p:nvSpPr>
        <p:spPr bwMode="auto">
          <a:xfrm>
            <a:off x="1357290" y="142852"/>
            <a:ext cx="5529276" cy="646331"/>
          </a:xfrm>
          <a:prstGeom prst="rect">
            <a:avLst/>
          </a:prstGeom>
          <a:noFill/>
          <a:ln w="9525">
            <a:noFill/>
            <a:miter lim="800000"/>
            <a:headEnd/>
            <a:tailEnd/>
          </a:ln>
          <a:effectLst/>
        </p:spPr>
        <p:txBody>
          <a:bodyPr wrap="square">
            <a:spAutoFit/>
          </a:bodyPr>
          <a:lstStyle/>
          <a:p>
            <a:pPr>
              <a:spcBef>
                <a:spcPct val="50000"/>
              </a:spcBef>
            </a:pPr>
            <a:r>
              <a:rPr kumimoji="1" lang="zh-CN" altLang="en-US" sz="3600" b="1" dirty="0" smtClean="0">
                <a:solidFill>
                  <a:srgbClr val="FF0000"/>
                </a:solidFill>
                <a:latin typeface="黑体" pitchFamily="49" charset="-122"/>
                <a:ea typeface="黑体" pitchFamily="49" charset="-122"/>
              </a:rPr>
              <a:t>单缝衍射</a:t>
            </a:r>
            <a:endParaRPr kumimoji="1" lang="zh-CN" altLang="en-US" sz="3600" b="1" dirty="0">
              <a:solidFill>
                <a:srgbClr val="FF0000"/>
              </a:solidFill>
              <a:latin typeface="黑体" pitchFamily="49" charset="-122"/>
              <a:ea typeface="黑体" pitchFamily="49" charset="-122"/>
            </a:endParaRPr>
          </a:p>
        </p:txBody>
      </p:sp>
      <p:graphicFrame>
        <p:nvGraphicFramePr>
          <p:cNvPr id="32845" name="Object 77"/>
          <p:cNvGraphicFramePr>
            <a:graphicFrameLocks noChangeAspect="1"/>
          </p:cNvGraphicFramePr>
          <p:nvPr/>
        </p:nvGraphicFramePr>
        <p:xfrm>
          <a:off x="6786578" y="4643446"/>
          <a:ext cx="1616075" cy="357188"/>
        </p:xfrm>
        <a:graphic>
          <a:graphicData uri="http://schemas.openxmlformats.org/presentationml/2006/ole">
            <p:oleObj spid="_x0000_s32845" name="Equation" r:id="rId19" imgW="977760" imgH="215640" progId="Equation.DSMT4">
              <p:embed/>
            </p:oleObj>
          </a:graphicData>
        </a:graphic>
      </p:graphicFrame>
      <p:sp>
        <p:nvSpPr>
          <p:cNvPr id="77" name="矩形 76"/>
          <p:cNvSpPr/>
          <p:nvPr/>
        </p:nvSpPr>
        <p:spPr>
          <a:xfrm>
            <a:off x="857224" y="5214950"/>
            <a:ext cx="5416868" cy="523220"/>
          </a:xfrm>
          <a:prstGeom prst="rect">
            <a:avLst/>
          </a:prstGeom>
        </p:spPr>
        <p:txBody>
          <a:bodyPr wrap="none">
            <a:spAutoFit/>
          </a:bodyPr>
          <a:lstStyle/>
          <a:p>
            <a:r>
              <a:rPr lang="zh-CN" altLang="en-US" sz="2800" b="1" dirty="0" smtClean="0">
                <a:solidFill>
                  <a:srgbClr val="000066"/>
                </a:solidFill>
                <a:latin typeface="宋体" pitchFamily="2" charset="-122"/>
                <a:ea typeface="宋体" pitchFamily="2" charset="-122"/>
              </a:rPr>
              <a:t>波面</a:t>
            </a:r>
            <a:r>
              <a:rPr lang="en-US" altLang="zh-CN" sz="2800" b="1" dirty="0" smtClean="0">
                <a:solidFill>
                  <a:srgbClr val="000066"/>
                </a:solidFill>
                <a:latin typeface="宋体" pitchFamily="2" charset="-122"/>
                <a:ea typeface="宋体" pitchFamily="2" charset="-122"/>
              </a:rPr>
              <a:t>AC</a:t>
            </a:r>
            <a:r>
              <a:rPr lang="zh-CN" altLang="en-US" sz="2800" b="1" dirty="0" smtClean="0">
                <a:solidFill>
                  <a:srgbClr val="000066"/>
                </a:solidFill>
                <a:latin typeface="宋体" pitchFamily="2" charset="-122"/>
                <a:ea typeface="宋体" pitchFamily="2" charset="-122"/>
              </a:rPr>
              <a:t>上</a:t>
            </a:r>
            <a:r>
              <a:rPr lang="zh-CN" altLang="en-US" sz="2800" b="1" dirty="0" smtClean="0">
                <a:solidFill>
                  <a:srgbClr val="000066"/>
                </a:solidFill>
                <a:latin typeface="宋体" pitchFamily="2" charset="-122"/>
                <a:ea typeface="宋体" pitchFamily="2" charset="-122"/>
              </a:rPr>
              <a:t>各点到点</a:t>
            </a:r>
            <a:r>
              <a:rPr lang="en-US" altLang="zh-CN" sz="2800" b="1" dirty="0" smtClean="0">
                <a:solidFill>
                  <a:srgbClr val="000066"/>
                </a:solidFill>
                <a:latin typeface="宋体" pitchFamily="2" charset="-122"/>
                <a:ea typeface="宋体" pitchFamily="2" charset="-122"/>
              </a:rPr>
              <a:t>P</a:t>
            </a:r>
            <a:r>
              <a:rPr lang="zh-CN" altLang="en-US" sz="2800" b="1" dirty="0" smtClean="0">
                <a:solidFill>
                  <a:srgbClr val="000066"/>
                </a:solidFill>
                <a:latin typeface="宋体" pitchFamily="2" charset="-122"/>
                <a:ea typeface="宋体" pitchFamily="2" charset="-122"/>
              </a:rPr>
              <a:t>的光程都相等</a:t>
            </a:r>
            <a:endParaRPr lang="zh-CN" altLang="en-US" sz="2800" dirty="0">
              <a:latin typeface="宋体" pitchFamily="2" charset="-122"/>
              <a:ea typeface="宋体" pitchFamily="2" charset="-122"/>
            </a:endParaRPr>
          </a:p>
        </p:txBody>
      </p:sp>
      <p:sp>
        <p:nvSpPr>
          <p:cNvPr id="80" name="Freeform 103"/>
          <p:cNvSpPr>
            <a:spLocks/>
          </p:cNvSpPr>
          <p:nvPr/>
        </p:nvSpPr>
        <p:spPr bwMode="auto">
          <a:xfrm>
            <a:off x="2714612" y="2285992"/>
            <a:ext cx="3175" cy="1228725"/>
          </a:xfrm>
          <a:custGeom>
            <a:avLst/>
            <a:gdLst/>
            <a:ahLst/>
            <a:cxnLst>
              <a:cxn ang="0">
                <a:pos x="2" y="0"/>
              </a:cxn>
              <a:cxn ang="0">
                <a:pos x="0" y="774"/>
              </a:cxn>
            </a:cxnLst>
            <a:rect l="0" t="0" r="r" b="b"/>
            <a:pathLst>
              <a:path w="2" h="774">
                <a:moveTo>
                  <a:pt x="2" y="0"/>
                </a:moveTo>
                <a:lnTo>
                  <a:pt x="0" y="774"/>
                </a:lnTo>
              </a:path>
            </a:pathLst>
          </a:custGeom>
          <a:noFill/>
          <a:ln w="19050">
            <a:solidFill>
              <a:schemeClr val="tx1"/>
            </a:solidFill>
            <a:prstDash val="dash"/>
            <a:round/>
            <a:headEnd type="triangle" w="sm" len="lg"/>
            <a:tailEnd type="triangle" w="sm" len="lg"/>
          </a:ln>
          <a:effectLst/>
        </p:spPr>
        <p:txBody>
          <a:bodyPr wrap="none" anchor="ctr"/>
          <a:lstStyle/>
          <a:p>
            <a:endParaRPr lang="zh-CN" altLang="en-US"/>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ppt_w/2"/>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out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ppt_w/2"/>
                                          </p:val>
                                        </p:tav>
                                        <p:tav tm="100000">
                                          <p:val>
                                            <p:strVal val="#ppt_x"/>
                                          </p:val>
                                        </p:tav>
                                      </p:tavLst>
                                    </p:anim>
                                    <p:anim calcmode="lin" valueType="num">
                                      <p:cBhvr>
                                        <p:cTn id="36" dur="500" fill="hold"/>
                                        <p:tgtEl>
                                          <p:spTgt spid="4"/>
                                        </p:tgtEl>
                                        <p:attrNameLst>
                                          <p:attrName>ppt_y</p:attrName>
                                        </p:attrNameLst>
                                      </p:cBhvr>
                                      <p:tavLst>
                                        <p:tav tm="0">
                                          <p:val>
                                            <p:strVal val="#ppt_y"/>
                                          </p:val>
                                        </p:tav>
                                        <p:tav tm="100000">
                                          <p:val>
                                            <p:strVal val="#ppt_y"/>
                                          </p:val>
                                        </p:tav>
                                      </p:tavLst>
                                    </p:anim>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9404"/>
                                        </p:tgtEl>
                                        <p:attrNameLst>
                                          <p:attrName>style.visibility</p:attrName>
                                        </p:attrNameLst>
                                      </p:cBhvr>
                                      <p:to>
                                        <p:strVal val="visible"/>
                                      </p:to>
                                    </p:set>
                                    <p:animEffect transition="in" filter="blinds(horizontal)">
                                      <p:cBhvr>
                                        <p:cTn id="43" dur="500"/>
                                        <p:tgtEl>
                                          <p:spTgt spid="99404"/>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strips(upRight)">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strips(downLef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linds(horizontal)">
                                      <p:cBhvr>
                                        <p:cTn id="58" dur="10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linds(horizont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2845"/>
                                        </p:tgtEl>
                                        <p:attrNameLst>
                                          <p:attrName>style.visibility</p:attrName>
                                        </p:attrNameLst>
                                      </p:cBhvr>
                                      <p:to>
                                        <p:strVal val="visible"/>
                                      </p:to>
                                    </p:set>
                                    <p:animEffect transition="in" filter="blinds(horizontal)">
                                      <p:cBhvr>
                                        <p:cTn id="68" dur="500"/>
                                        <p:tgtEl>
                                          <p:spTgt spid="3284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9381"/>
                                        </p:tgtEl>
                                        <p:attrNameLst>
                                          <p:attrName>style.visibility</p:attrName>
                                        </p:attrNameLst>
                                      </p:cBhvr>
                                      <p:to>
                                        <p:strVal val="visible"/>
                                      </p:to>
                                    </p:set>
                                    <p:animEffect transition="in" filter="blinds(horizontal)">
                                      <p:cBhvr>
                                        <p:cTn id="73" dur="500"/>
                                        <p:tgtEl>
                                          <p:spTgt spid="9938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9405"/>
                                        </p:tgtEl>
                                        <p:attrNameLst>
                                          <p:attrName>style.visibility</p:attrName>
                                        </p:attrNameLst>
                                      </p:cBhvr>
                                      <p:to>
                                        <p:strVal val="visible"/>
                                      </p:to>
                                    </p:set>
                                    <p:anim calcmode="lin" valueType="num">
                                      <p:cBhvr additive="base">
                                        <p:cTn id="78" dur="500" fill="hold"/>
                                        <p:tgtEl>
                                          <p:spTgt spid="99405"/>
                                        </p:tgtEl>
                                        <p:attrNameLst>
                                          <p:attrName>ppt_x</p:attrName>
                                        </p:attrNameLst>
                                      </p:cBhvr>
                                      <p:tavLst>
                                        <p:tav tm="0">
                                          <p:val>
                                            <p:strVal val="#ppt_x"/>
                                          </p:val>
                                        </p:tav>
                                        <p:tav tm="100000">
                                          <p:val>
                                            <p:strVal val="#ppt_x"/>
                                          </p:val>
                                        </p:tav>
                                      </p:tavLst>
                                    </p:anim>
                                    <p:anim calcmode="lin" valueType="num">
                                      <p:cBhvr additive="base">
                                        <p:cTn id="79" dur="500" fill="hold"/>
                                        <p:tgtEl>
                                          <p:spTgt spid="99405"/>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blinds(horizontal)">
                                      <p:cBhvr>
                                        <p:cTn id="84" dur="500"/>
                                        <p:tgtEl>
                                          <p:spTgt spid="7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99390"/>
                                        </p:tgtEl>
                                        <p:attrNameLst>
                                          <p:attrName>style.visibility</p:attrName>
                                        </p:attrNameLst>
                                      </p:cBhvr>
                                      <p:to>
                                        <p:strVal val="visible"/>
                                      </p:to>
                                    </p:set>
                                    <p:animEffect transition="in" filter="blinds(horizontal)">
                                      <p:cBhvr>
                                        <p:cTn id="89" dur="500"/>
                                        <p:tgtEl>
                                          <p:spTgt spid="9939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99364"/>
                                        </p:tgtEl>
                                        <p:attrNameLst>
                                          <p:attrName>style.visibility</p:attrName>
                                        </p:attrNameLst>
                                      </p:cBhvr>
                                      <p:to>
                                        <p:strVal val="visible"/>
                                      </p:to>
                                    </p:set>
                                    <p:animEffect transition="in" filter="blinds(horizontal)">
                                      <p:cBhvr>
                                        <p:cTn id="94" dur="500"/>
                                        <p:tgtEl>
                                          <p:spTgt spid="9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90" grpId="0"/>
      <p:bldP spid="99404"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Box 62"/>
          <p:cNvSpPr txBox="1">
            <a:spLocks noChangeArrowheads="1"/>
          </p:cNvSpPr>
          <p:nvPr/>
        </p:nvSpPr>
        <p:spPr bwMode="auto">
          <a:xfrm>
            <a:off x="1142976" y="142852"/>
            <a:ext cx="3284537"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CC0000"/>
                </a:solidFill>
                <a:latin typeface="黑体" pitchFamily="49" charset="-122"/>
                <a:ea typeface="黑体" pitchFamily="49" charset="-122"/>
              </a:rPr>
              <a:t>半波</a:t>
            </a:r>
            <a:r>
              <a:rPr lang="zh-CN" altLang="en-US" sz="3600" dirty="0">
                <a:solidFill>
                  <a:srgbClr val="CC0000"/>
                </a:solidFill>
                <a:latin typeface="黑体" pitchFamily="49" charset="-122"/>
                <a:ea typeface="黑体" pitchFamily="49" charset="-122"/>
              </a:rPr>
              <a:t>带法</a:t>
            </a:r>
          </a:p>
        </p:txBody>
      </p:sp>
      <p:sp>
        <p:nvSpPr>
          <p:cNvPr id="94" name="Text Box 70"/>
          <p:cNvSpPr txBox="1">
            <a:spLocks noChangeArrowheads="1"/>
          </p:cNvSpPr>
          <p:nvPr/>
        </p:nvSpPr>
        <p:spPr bwMode="auto">
          <a:xfrm>
            <a:off x="428596" y="4071942"/>
            <a:ext cx="8429684" cy="2031325"/>
          </a:xfrm>
          <a:prstGeom prst="rect">
            <a:avLst/>
          </a:prstGeom>
          <a:noFill/>
          <a:ln w="9525">
            <a:noFill/>
            <a:miter lim="800000"/>
            <a:headEnd/>
            <a:tailEnd/>
          </a:ln>
          <a:effectLst/>
        </p:spPr>
        <p:txBody>
          <a:bodyPr wrap="square">
            <a:spAutoFit/>
          </a:bodyPr>
          <a:lstStyle/>
          <a:p>
            <a:pPr>
              <a:lnSpc>
                <a:spcPct val="150000"/>
              </a:lnSpc>
            </a:pPr>
            <a:r>
              <a:rPr kumimoji="1" lang="zh-CN" altLang="en-US" sz="2800" b="1" dirty="0">
                <a:latin typeface="宋体" pitchFamily="2" charset="-122"/>
                <a:ea typeface="宋体" pitchFamily="2" charset="-122"/>
              </a:rPr>
              <a:t>作一些平行于</a:t>
            </a:r>
            <a:r>
              <a:rPr kumimoji="1" lang="en-US" altLang="zh-CN" sz="2800" b="1" dirty="0">
                <a:latin typeface="Times New Roman" pitchFamily="18" charset="0"/>
                <a:ea typeface="宋体" pitchFamily="2" charset="-122"/>
                <a:cs typeface="Times New Roman" pitchFamily="18" charset="0"/>
              </a:rPr>
              <a:t>AC</a:t>
            </a:r>
            <a:r>
              <a:rPr kumimoji="1" lang="zh-CN" altLang="en-US" sz="2800" b="1" dirty="0">
                <a:latin typeface="宋体" pitchFamily="2" charset="-122"/>
                <a:ea typeface="宋体" pitchFamily="2" charset="-122"/>
              </a:rPr>
              <a:t>的平面，相邻两平面间的距离是入射光的半波长，即</a:t>
            </a:r>
            <a:r>
              <a:rPr kumimoji="1" lang="en-US" altLang="zh-CN" sz="2800" b="1" dirty="0">
                <a:latin typeface="Times New Roman" pitchFamily="18" charset="0"/>
                <a:ea typeface="宋体" pitchFamily="2" charset="-122"/>
                <a:cs typeface="Times New Roman" pitchFamily="18" charset="0"/>
              </a:rPr>
              <a:t>λ/2</a:t>
            </a:r>
            <a:r>
              <a:rPr kumimoji="1" lang="en-US" altLang="zh-CN" sz="2800" b="1" dirty="0">
                <a:latin typeface="宋体" pitchFamily="2" charset="-122"/>
                <a:ea typeface="宋体" pitchFamily="2" charset="-122"/>
              </a:rPr>
              <a:t>,</a:t>
            </a:r>
            <a:r>
              <a:rPr kumimoji="1" lang="zh-CN" altLang="en-US" sz="2800" b="1" dirty="0">
                <a:latin typeface="宋体" pitchFamily="2" charset="-122"/>
                <a:ea typeface="宋体" pitchFamily="2" charset="-122"/>
              </a:rPr>
              <a:t>这些平面将</a:t>
            </a:r>
            <a:r>
              <a:rPr kumimoji="1" lang="en-US" altLang="zh-CN" sz="2800" b="1" dirty="0">
                <a:latin typeface="Times New Roman" pitchFamily="18" charset="0"/>
                <a:ea typeface="宋体" pitchFamily="2" charset="-122"/>
                <a:cs typeface="Times New Roman" pitchFamily="18" charset="0"/>
              </a:rPr>
              <a:t>AB</a:t>
            </a:r>
            <a:r>
              <a:rPr kumimoji="1" lang="zh-CN" altLang="en-US" sz="2800" b="1" dirty="0">
                <a:latin typeface="宋体" pitchFamily="2" charset="-122"/>
                <a:ea typeface="宋体" pitchFamily="2" charset="-122"/>
              </a:rPr>
              <a:t>分成面积相等的整数个半波带</a:t>
            </a:r>
          </a:p>
        </p:txBody>
      </p:sp>
      <p:grpSp>
        <p:nvGrpSpPr>
          <p:cNvPr id="95" name="Group 138"/>
          <p:cNvGrpSpPr>
            <a:grpSpLocks/>
          </p:cNvGrpSpPr>
          <p:nvPr/>
        </p:nvGrpSpPr>
        <p:grpSpPr bwMode="auto">
          <a:xfrm>
            <a:off x="928662" y="928670"/>
            <a:ext cx="5113337" cy="3101975"/>
            <a:chOff x="2539" y="0"/>
            <a:chExt cx="3221" cy="1954"/>
          </a:xfrm>
        </p:grpSpPr>
        <p:sp>
          <p:nvSpPr>
            <p:cNvPr id="96" name="Rectangle 75"/>
            <p:cNvSpPr>
              <a:spLocks noChangeArrowheads="1"/>
            </p:cNvSpPr>
            <p:nvPr/>
          </p:nvSpPr>
          <p:spPr bwMode="auto">
            <a:xfrm>
              <a:off x="2561" y="4"/>
              <a:ext cx="3175" cy="195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aphicFrame>
          <p:nvGraphicFramePr>
            <p:cNvPr id="97" name="Object 76"/>
            <p:cNvGraphicFramePr>
              <a:graphicFrameLocks noChangeAspect="1"/>
            </p:cNvGraphicFramePr>
            <p:nvPr/>
          </p:nvGraphicFramePr>
          <p:xfrm>
            <a:off x="3169" y="675"/>
            <a:ext cx="202" cy="245"/>
          </p:xfrm>
          <a:graphic>
            <a:graphicData uri="http://schemas.openxmlformats.org/presentationml/2006/ole">
              <p:oleObj spid="_x0000_s6221" name="Equation" r:id="rId3" imgW="177569" imgH="215619" progId="Equation.3">
                <p:embed/>
              </p:oleObj>
            </a:graphicData>
          </a:graphic>
        </p:graphicFrame>
        <p:graphicFrame>
          <p:nvGraphicFramePr>
            <p:cNvPr id="98" name="Object 77"/>
            <p:cNvGraphicFramePr>
              <a:graphicFrameLocks noChangeAspect="1"/>
            </p:cNvGraphicFramePr>
            <p:nvPr/>
          </p:nvGraphicFramePr>
          <p:xfrm>
            <a:off x="3151" y="931"/>
            <a:ext cx="200" cy="227"/>
          </p:xfrm>
          <a:graphic>
            <a:graphicData uri="http://schemas.openxmlformats.org/presentationml/2006/ole">
              <p:oleObj spid="_x0000_s6222" name="Equation" r:id="rId4" imgW="190335" imgH="215713" progId="Equation.3">
                <p:embed/>
              </p:oleObj>
            </a:graphicData>
          </a:graphic>
        </p:graphicFrame>
        <p:grpSp>
          <p:nvGrpSpPr>
            <p:cNvPr id="99" name="Group 78"/>
            <p:cNvGrpSpPr>
              <a:grpSpLocks/>
            </p:cNvGrpSpPr>
            <p:nvPr/>
          </p:nvGrpSpPr>
          <p:grpSpPr bwMode="auto">
            <a:xfrm>
              <a:off x="3299" y="625"/>
              <a:ext cx="1012" cy="1248"/>
              <a:chOff x="3164" y="2880"/>
              <a:chExt cx="1012" cy="1248"/>
            </a:xfrm>
          </p:grpSpPr>
          <p:grpSp>
            <p:nvGrpSpPr>
              <p:cNvPr id="139" name="Group 79"/>
              <p:cNvGrpSpPr>
                <a:grpSpLocks/>
              </p:cNvGrpSpPr>
              <p:nvPr/>
            </p:nvGrpSpPr>
            <p:grpSpPr bwMode="auto">
              <a:xfrm>
                <a:off x="3216" y="2880"/>
                <a:ext cx="460" cy="1204"/>
                <a:chOff x="3216" y="2880"/>
                <a:chExt cx="460" cy="1204"/>
              </a:xfrm>
            </p:grpSpPr>
            <p:sp>
              <p:nvSpPr>
                <p:cNvPr id="144" name="Freeform 80" descr="浅色上对角线"/>
                <p:cNvSpPr>
                  <a:spLocks/>
                </p:cNvSpPr>
                <p:nvPr/>
              </p:nvSpPr>
              <p:spPr bwMode="auto">
                <a:xfrm>
                  <a:off x="3230" y="3388"/>
                  <a:ext cx="280" cy="686"/>
                </a:xfrm>
                <a:custGeom>
                  <a:avLst/>
                  <a:gdLst/>
                  <a:ahLst/>
                  <a:cxnLst>
                    <a:cxn ang="0">
                      <a:pos x="0" y="0"/>
                    </a:cxn>
                    <a:cxn ang="0">
                      <a:pos x="280" y="668"/>
                    </a:cxn>
                    <a:cxn ang="0">
                      <a:pos x="200" y="686"/>
                    </a:cxn>
                    <a:cxn ang="0">
                      <a:pos x="20" y="244"/>
                    </a:cxn>
                    <a:cxn ang="0">
                      <a:pos x="0" y="0"/>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w="9525" cap="flat" cmpd="sng">
                  <a:noFill/>
                  <a:prstDash val="solid"/>
                  <a:round/>
                  <a:headEnd type="none" w="med" len="med"/>
                  <a:tailEnd type="none" w="sm" len="lg"/>
                </a:ln>
                <a:effectLst/>
              </p:spPr>
              <p:txBody>
                <a:bodyPr wrap="none"/>
                <a:lstStyle/>
                <a:p>
                  <a:endParaRPr lang="zh-CN" altLang="en-US"/>
                </a:p>
              </p:txBody>
            </p:sp>
            <p:sp>
              <p:nvSpPr>
                <p:cNvPr id="145" name="Freeform 81" descr="浅色上对角线"/>
                <p:cNvSpPr>
                  <a:spLocks/>
                </p:cNvSpPr>
                <p:nvPr/>
              </p:nvSpPr>
              <p:spPr bwMode="auto">
                <a:xfrm>
                  <a:off x="3216" y="2888"/>
                  <a:ext cx="460" cy="1124"/>
                </a:xfrm>
                <a:custGeom>
                  <a:avLst/>
                  <a:gdLst/>
                  <a:ahLst/>
                  <a:cxnLst>
                    <a:cxn ang="0">
                      <a:pos x="12" y="0"/>
                    </a:cxn>
                    <a:cxn ang="0">
                      <a:pos x="460" y="1084"/>
                    </a:cxn>
                    <a:cxn ang="0">
                      <a:pos x="380" y="1124"/>
                    </a:cxn>
                    <a:cxn ang="0">
                      <a:pos x="0" y="259"/>
                    </a:cxn>
                    <a:cxn ang="0">
                      <a:pos x="12" y="0"/>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p:spPr>
              <p:txBody>
                <a:bodyPr wrap="none"/>
                <a:lstStyle/>
                <a:p>
                  <a:endParaRPr lang="zh-CN" altLang="en-US"/>
                </a:p>
              </p:txBody>
            </p:sp>
            <p:sp>
              <p:nvSpPr>
                <p:cNvPr id="146" name="Freeform 82" descr="浅色横线"/>
                <p:cNvSpPr>
                  <a:spLocks/>
                </p:cNvSpPr>
                <p:nvPr/>
              </p:nvSpPr>
              <p:spPr bwMode="auto">
                <a:xfrm>
                  <a:off x="3230" y="3152"/>
                  <a:ext cx="376" cy="892"/>
                </a:xfrm>
                <a:custGeom>
                  <a:avLst/>
                  <a:gdLst/>
                  <a:ahLst/>
                  <a:cxnLst>
                    <a:cxn ang="0">
                      <a:pos x="0" y="0"/>
                    </a:cxn>
                    <a:cxn ang="0">
                      <a:pos x="376" y="864"/>
                    </a:cxn>
                    <a:cxn ang="0">
                      <a:pos x="274" y="892"/>
                    </a:cxn>
                    <a:cxn ang="0">
                      <a:pos x="48" y="344"/>
                    </a:cxn>
                    <a:cxn ang="0">
                      <a:pos x="0" y="240"/>
                    </a:cxn>
                    <a:cxn ang="0">
                      <a:pos x="0" y="0"/>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w="9525" cap="flat" cmpd="sng">
                  <a:noFill/>
                  <a:prstDash val="solid"/>
                  <a:round/>
                  <a:headEnd type="none" w="med" len="med"/>
                  <a:tailEnd type="none" w="sm" len="lg"/>
                </a:ln>
                <a:effectLst/>
              </p:spPr>
              <p:txBody>
                <a:bodyPr wrap="none"/>
                <a:lstStyle/>
                <a:p>
                  <a:endParaRPr lang="zh-CN" altLang="en-US"/>
                </a:p>
              </p:txBody>
            </p:sp>
            <p:grpSp>
              <p:nvGrpSpPr>
                <p:cNvPr id="147" name="Group 83"/>
                <p:cNvGrpSpPr>
                  <a:grpSpLocks/>
                </p:cNvGrpSpPr>
                <p:nvPr/>
              </p:nvGrpSpPr>
              <p:grpSpPr bwMode="auto">
                <a:xfrm>
                  <a:off x="3216" y="2880"/>
                  <a:ext cx="460" cy="1204"/>
                  <a:chOff x="3236" y="2880"/>
                  <a:chExt cx="460" cy="1204"/>
                </a:xfrm>
              </p:grpSpPr>
              <p:sp>
                <p:nvSpPr>
                  <p:cNvPr id="148" name="Freeform 84" descr="宽上对角线"/>
                  <p:cNvSpPr>
                    <a:spLocks/>
                  </p:cNvSpPr>
                  <p:nvPr/>
                </p:nvSpPr>
                <p:spPr bwMode="auto">
                  <a:xfrm>
                    <a:off x="3252" y="3624"/>
                    <a:ext cx="188" cy="460"/>
                  </a:xfrm>
                  <a:custGeom>
                    <a:avLst/>
                    <a:gdLst/>
                    <a:ahLst/>
                    <a:cxnLst>
                      <a:cxn ang="0">
                        <a:pos x="0" y="0"/>
                      </a:cxn>
                      <a:cxn ang="0">
                        <a:pos x="188" y="460"/>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49" name="Freeform 85" descr="宽上对角线"/>
                  <p:cNvSpPr>
                    <a:spLocks/>
                  </p:cNvSpPr>
                  <p:nvPr/>
                </p:nvSpPr>
                <p:spPr bwMode="auto">
                  <a:xfrm>
                    <a:off x="3252" y="2880"/>
                    <a:ext cx="444" cy="1092"/>
                  </a:xfrm>
                  <a:custGeom>
                    <a:avLst/>
                    <a:gdLst/>
                    <a:ahLst/>
                    <a:cxnLst>
                      <a:cxn ang="0">
                        <a:pos x="0" y="0"/>
                      </a:cxn>
                      <a:cxn ang="0">
                        <a:pos x="444" y="1092"/>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50" name="Freeform 86" descr="宽上对角线"/>
                  <p:cNvSpPr>
                    <a:spLocks/>
                  </p:cNvSpPr>
                  <p:nvPr/>
                </p:nvSpPr>
                <p:spPr bwMode="auto">
                  <a:xfrm>
                    <a:off x="3236" y="3122"/>
                    <a:ext cx="380" cy="890"/>
                  </a:xfrm>
                  <a:custGeom>
                    <a:avLst/>
                    <a:gdLst/>
                    <a:ahLst/>
                    <a:cxnLst>
                      <a:cxn ang="0">
                        <a:pos x="0" y="0"/>
                      </a:cxn>
                      <a:cxn ang="0">
                        <a:pos x="380" y="890"/>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51" name="Freeform 87" descr="宽上对角线"/>
                  <p:cNvSpPr>
                    <a:spLocks/>
                  </p:cNvSpPr>
                  <p:nvPr/>
                </p:nvSpPr>
                <p:spPr bwMode="auto">
                  <a:xfrm>
                    <a:off x="3236" y="3374"/>
                    <a:ext cx="280" cy="676"/>
                  </a:xfrm>
                  <a:custGeom>
                    <a:avLst/>
                    <a:gdLst/>
                    <a:ahLst/>
                    <a:cxnLst>
                      <a:cxn ang="0">
                        <a:pos x="0" y="0"/>
                      </a:cxn>
                      <a:cxn ang="0">
                        <a:pos x="280" y="676"/>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grpSp>
          </p:grpSp>
          <p:grpSp>
            <p:nvGrpSpPr>
              <p:cNvPr id="140" name="Group 88"/>
              <p:cNvGrpSpPr>
                <a:grpSpLocks/>
              </p:cNvGrpSpPr>
              <p:nvPr/>
            </p:nvGrpSpPr>
            <p:grpSpPr bwMode="auto">
              <a:xfrm>
                <a:off x="3164" y="3640"/>
                <a:ext cx="1012" cy="488"/>
                <a:chOff x="3164" y="3640"/>
                <a:chExt cx="1012" cy="488"/>
              </a:xfrm>
            </p:grpSpPr>
            <p:sp>
              <p:nvSpPr>
                <p:cNvPr id="141" name="Freeform 89"/>
                <p:cNvSpPr>
                  <a:spLocks/>
                </p:cNvSpPr>
                <p:nvPr/>
              </p:nvSpPr>
              <p:spPr bwMode="auto">
                <a:xfrm>
                  <a:off x="3164" y="3792"/>
                  <a:ext cx="340" cy="132"/>
                </a:xfrm>
                <a:custGeom>
                  <a:avLst/>
                  <a:gdLst/>
                  <a:ahLst/>
                  <a:cxnLst>
                    <a:cxn ang="0">
                      <a:pos x="0" y="132"/>
                    </a:cxn>
                    <a:cxn ang="0">
                      <a:pos x="340" y="0"/>
                    </a:cxn>
                  </a:cxnLst>
                  <a:rect l="0" t="0" r="r" b="b"/>
                  <a:pathLst>
                    <a:path w="340" h="132">
                      <a:moveTo>
                        <a:pt x="0" y="132"/>
                      </a:moveTo>
                      <a:lnTo>
                        <a:pt x="340" y="0"/>
                      </a:lnTo>
                    </a:path>
                  </a:pathLst>
                </a:custGeom>
                <a:noFill/>
                <a:ln w="38100">
                  <a:solidFill>
                    <a:srgbClr val="FF0000"/>
                  </a:solidFill>
                  <a:round/>
                  <a:headEnd/>
                  <a:tailEnd type="triangle" w="sm" len="lg"/>
                </a:ln>
                <a:effectLst/>
              </p:spPr>
              <p:txBody>
                <a:bodyPr wrap="none" anchor="ctr"/>
                <a:lstStyle/>
                <a:p>
                  <a:endParaRPr lang="zh-CN" altLang="en-US"/>
                </a:p>
              </p:txBody>
            </p:sp>
            <p:sp>
              <p:nvSpPr>
                <p:cNvPr id="142" name="Freeform 90"/>
                <p:cNvSpPr>
                  <a:spLocks/>
                </p:cNvSpPr>
                <p:nvPr/>
              </p:nvSpPr>
              <p:spPr bwMode="auto">
                <a:xfrm>
                  <a:off x="3596" y="3640"/>
                  <a:ext cx="308" cy="120"/>
                </a:xfrm>
                <a:custGeom>
                  <a:avLst/>
                  <a:gdLst/>
                  <a:ahLst/>
                  <a:cxnLst>
                    <a:cxn ang="0">
                      <a:pos x="308" y="0"/>
                    </a:cxn>
                    <a:cxn ang="0">
                      <a:pos x="0" y="120"/>
                    </a:cxn>
                  </a:cxnLst>
                  <a:rect l="0" t="0" r="r" b="b"/>
                  <a:pathLst>
                    <a:path w="308" h="120">
                      <a:moveTo>
                        <a:pt x="308" y="0"/>
                      </a:moveTo>
                      <a:lnTo>
                        <a:pt x="0" y="120"/>
                      </a:lnTo>
                    </a:path>
                  </a:pathLst>
                </a:custGeom>
                <a:noFill/>
                <a:ln w="38100">
                  <a:solidFill>
                    <a:srgbClr val="FF0000"/>
                  </a:solidFill>
                  <a:round/>
                  <a:headEnd/>
                  <a:tailEnd type="triangle" w="sm" len="lg"/>
                </a:ln>
                <a:effectLst/>
              </p:spPr>
              <p:txBody>
                <a:bodyPr wrap="none" anchor="ctr"/>
                <a:lstStyle/>
                <a:p>
                  <a:endParaRPr lang="zh-CN" altLang="en-US"/>
                </a:p>
              </p:txBody>
            </p:sp>
            <p:graphicFrame>
              <p:nvGraphicFramePr>
                <p:cNvPr id="143" name="Object 91"/>
                <p:cNvGraphicFramePr>
                  <a:graphicFrameLocks noChangeAspect="1"/>
                </p:cNvGraphicFramePr>
                <p:nvPr/>
              </p:nvGraphicFramePr>
              <p:xfrm>
                <a:off x="3643" y="3817"/>
                <a:ext cx="533" cy="311"/>
              </p:xfrm>
              <a:graphic>
                <a:graphicData uri="http://schemas.openxmlformats.org/presentationml/2006/ole">
                  <p:oleObj spid="_x0000_s6223" name="Equation" r:id="rId5" imgW="9734400" imgH="5678280" progId="Equation.3">
                    <p:embed/>
                  </p:oleObj>
                </a:graphicData>
              </a:graphic>
            </p:graphicFrame>
          </p:grpSp>
        </p:grpSp>
        <p:sp>
          <p:nvSpPr>
            <p:cNvPr id="100" name="Line 92"/>
            <p:cNvSpPr>
              <a:spLocks noChangeShapeType="1"/>
            </p:cNvSpPr>
            <p:nvPr/>
          </p:nvSpPr>
          <p:spPr bwMode="auto">
            <a:xfrm>
              <a:off x="2539" y="0"/>
              <a:ext cx="3221" cy="0"/>
            </a:xfrm>
            <a:prstGeom prst="line">
              <a:avLst/>
            </a:prstGeom>
            <a:noFill/>
            <a:ln w="9525">
              <a:solidFill>
                <a:schemeClr val="tx2"/>
              </a:solidFill>
              <a:round/>
              <a:headEnd/>
              <a:tailEnd type="none" w="sm" len="lg"/>
            </a:ln>
            <a:effectLst/>
          </p:spPr>
          <p:txBody>
            <a:bodyPr wrap="none"/>
            <a:lstStyle/>
            <a:p>
              <a:endParaRPr lang="zh-CN" altLang="en-US"/>
            </a:p>
          </p:txBody>
        </p:sp>
        <p:grpSp>
          <p:nvGrpSpPr>
            <p:cNvPr id="101" name="Group 93"/>
            <p:cNvGrpSpPr>
              <a:grpSpLocks/>
            </p:cNvGrpSpPr>
            <p:nvPr/>
          </p:nvGrpSpPr>
          <p:grpSpPr bwMode="auto">
            <a:xfrm rot="-83261">
              <a:off x="3306" y="335"/>
              <a:ext cx="1105" cy="1055"/>
              <a:chOff x="3120" y="2688"/>
              <a:chExt cx="912" cy="1008"/>
            </a:xfrm>
          </p:grpSpPr>
          <p:sp>
            <p:nvSpPr>
              <p:cNvPr id="135" name="Line 94"/>
              <p:cNvSpPr>
                <a:spLocks noChangeShapeType="1"/>
              </p:cNvSpPr>
              <p:nvPr/>
            </p:nvSpPr>
            <p:spPr bwMode="auto">
              <a:xfrm flipV="1">
                <a:off x="3120" y="2688"/>
                <a:ext cx="864" cy="272"/>
              </a:xfrm>
              <a:prstGeom prst="line">
                <a:avLst/>
              </a:prstGeom>
              <a:noFill/>
              <a:ln w="19050">
                <a:solidFill>
                  <a:srgbClr val="0000FF"/>
                </a:solidFill>
                <a:round/>
                <a:headEnd/>
                <a:tailEnd/>
              </a:ln>
              <a:effectLst/>
            </p:spPr>
            <p:txBody>
              <a:bodyPr wrap="none" anchor="ctr"/>
              <a:lstStyle/>
              <a:p>
                <a:endParaRPr lang="zh-CN" altLang="en-US"/>
              </a:p>
            </p:txBody>
          </p:sp>
          <p:sp>
            <p:nvSpPr>
              <p:cNvPr id="136" name="Line 95"/>
              <p:cNvSpPr>
                <a:spLocks noChangeShapeType="1"/>
              </p:cNvSpPr>
              <p:nvPr/>
            </p:nvSpPr>
            <p:spPr bwMode="auto">
              <a:xfrm flipV="1">
                <a:off x="3120" y="292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137" name="Line 96"/>
              <p:cNvSpPr>
                <a:spLocks noChangeShapeType="1"/>
              </p:cNvSpPr>
              <p:nvPr/>
            </p:nvSpPr>
            <p:spPr bwMode="auto">
              <a:xfrm flipV="1">
                <a:off x="3120" y="316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138" name="Line 97"/>
              <p:cNvSpPr>
                <a:spLocks noChangeShapeType="1"/>
              </p:cNvSpPr>
              <p:nvPr/>
            </p:nvSpPr>
            <p:spPr bwMode="auto">
              <a:xfrm flipV="1">
                <a:off x="3120" y="3408"/>
                <a:ext cx="912" cy="288"/>
              </a:xfrm>
              <a:prstGeom prst="line">
                <a:avLst/>
              </a:prstGeom>
              <a:noFill/>
              <a:ln w="19050">
                <a:solidFill>
                  <a:srgbClr val="0000FF"/>
                </a:solidFill>
                <a:round/>
                <a:headEnd/>
                <a:tailEnd/>
              </a:ln>
              <a:effectLst/>
            </p:spPr>
            <p:txBody>
              <a:bodyPr wrap="none" anchor="ctr"/>
              <a:lstStyle/>
              <a:p>
                <a:endParaRPr lang="zh-CN" altLang="en-US"/>
              </a:p>
            </p:txBody>
          </p:sp>
        </p:grpSp>
        <p:grpSp>
          <p:nvGrpSpPr>
            <p:cNvPr id="102" name="Group 98"/>
            <p:cNvGrpSpPr>
              <a:grpSpLocks/>
            </p:cNvGrpSpPr>
            <p:nvPr/>
          </p:nvGrpSpPr>
          <p:grpSpPr bwMode="auto">
            <a:xfrm>
              <a:off x="4363" y="336"/>
              <a:ext cx="1056" cy="720"/>
              <a:chOff x="4224" y="2592"/>
              <a:chExt cx="1056" cy="720"/>
            </a:xfrm>
          </p:grpSpPr>
          <p:sp>
            <p:nvSpPr>
              <p:cNvPr id="131" name="Line 99"/>
              <p:cNvSpPr>
                <a:spLocks noChangeShapeType="1"/>
              </p:cNvSpPr>
              <p:nvPr/>
            </p:nvSpPr>
            <p:spPr bwMode="auto">
              <a:xfrm>
                <a:off x="4272" y="2832"/>
                <a:ext cx="1008" cy="0"/>
              </a:xfrm>
              <a:prstGeom prst="line">
                <a:avLst/>
              </a:prstGeom>
              <a:noFill/>
              <a:ln w="19050">
                <a:solidFill>
                  <a:srgbClr val="0000FF"/>
                </a:solidFill>
                <a:round/>
                <a:headEnd/>
                <a:tailEnd/>
              </a:ln>
              <a:effectLst/>
            </p:spPr>
            <p:txBody>
              <a:bodyPr wrap="none" anchor="ctr"/>
              <a:lstStyle/>
              <a:p>
                <a:endParaRPr lang="zh-CN" altLang="en-US"/>
              </a:p>
            </p:txBody>
          </p:sp>
          <p:sp>
            <p:nvSpPr>
              <p:cNvPr id="132" name="Line 100"/>
              <p:cNvSpPr>
                <a:spLocks noChangeShapeType="1"/>
              </p:cNvSpPr>
              <p:nvPr/>
            </p:nvSpPr>
            <p:spPr bwMode="auto">
              <a:xfrm flipV="1">
                <a:off x="4272" y="2832"/>
                <a:ext cx="1008" cy="233"/>
              </a:xfrm>
              <a:prstGeom prst="line">
                <a:avLst/>
              </a:prstGeom>
              <a:noFill/>
              <a:ln w="19050">
                <a:solidFill>
                  <a:srgbClr val="0000FF"/>
                </a:solidFill>
                <a:round/>
                <a:headEnd/>
                <a:tailEnd/>
              </a:ln>
              <a:effectLst/>
            </p:spPr>
            <p:txBody>
              <a:bodyPr wrap="none" anchor="ctr"/>
              <a:lstStyle/>
              <a:p>
                <a:endParaRPr lang="zh-CN" altLang="en-US"/>
              </a:p>
            </p:txBody>
          </p:sp>
          <p:sp>
            <p:nvSpPr>
              <p:cNvPr id="133" name="Line 101"/>
              <p:cNvSpPr>
                <a:spLocks noChangeShapeType="1"/>
              </p:cNvSpPr>
              <p:nvPr/>
            </p:nvSpPr>
            <p:spPr bwMode="auto">
              <a:xfrm>
                <a:off x="4224" y="2592"/>
                <a:ext cx="1056" cy="240"/>
              </a:xfrm>
              <a:prstGeom prst="line">
                <a:avLst/>
              </a:prstGeom>
              <a:noFill/>
              <a:ln w="19050">
                <a:solidFill>
                  <a:srgbClr val="0000FF"/>
                </a:solidFill>
                <a:round/>
                <a:headEnd/>
                <a:tailEnd/>
              </a:ln>
              <a:effectLst/>
            </p:spPr>
            <p:txBody>
              <a:bodyPr wrap="none" anchor="ctr"/>
              <a:lstStyle/>
              <a:p>
                <a:endParaRPr lang="zh-CN" altLang="en-US"/>
              </a:p>
            </p:txBody>
          </p:sp>
          <p:sp>
            <p:nvSpPr>
              <p:cNvPr id="134" name="Line 102"/>
              <p:cNvSpPr>
                <a:spLocks noChangeShapeType="1"/>
              </p:cNvSpPr>
              <p:nvPr/>
            </p:nvSpPr>
            <p:spPr bwMode="auto">
              <a:xfrm flipV="1">
                <a:off x="4272" y="2832"/>
                <a:ext cx="1008" cy="480"/>
              </a:xfrm>
              <a:prstGeom prst="line">
                <a:avLst/>
              </a:prstGeom>
              <a:noFill/>
              <a:ln w="19050">
                <a:solidFill>
                  <a:srgbClr val="0000FF"/>
                </a:solidFill>
                <a:round/>
                <a:headEnd/>
                <a:tailEnd/>
              </a:ln>
              <a:effectLst/>
            </p:spPr>
            <p:txBody>
              <a:bodyPr wrap="none" anchor="ctr"/>
              <a:lstStyle/>
              <a:p>
                <a:endParaRPr lang="zh-CN" altLang="en-US"/>
              </a:p>
            </p:txBody>
          </p:sp>
        </p:grpSp>
        <p:sp>
          <p:nvSpPr>
            <p:cNvPr id="103" name="Line 103"/>
            <p:cNvSpPr>
              <a:spLocks noChangeShapeType="1"/>
            </p:cNvSpPr>
            <p:nvPr/>
          </p:nvSpPr>
          <p:spPr bwMode="auto">
            <a:xfrm>
              <a:off x="2779" y="1008"/>
              <a:ext cx="2928"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104" name="Rectangle 104"/>
            <p:cNvSpPr>
              <a:spLocks noChangeArrowheads="1"/>
            </p:cNvSpPr>
            <p:nvPr/>
          </p:nvSpPr>
          <p:spPr bwMode="auto">
            <a:xfrm>
              <a:off x="5402" y="49"/>
              <a:ext cx="34" cy="177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5" name="Object 105"/>
            <p:cNvGraphicFramePr>
              <a:graphicFrameLocks noChangeAspect="1"/>
            </p:cNvGraphicFramePr>
            <p:nvPr/>
          </p:nvGraphicFramePr>
          <p:xfrm>
            <a:off x="5483" y="994"/>
            <a:ext cx="176" cy="277"/>
          </p:xfrm>
          <a:graphic>
            <a:graphicData uri="http://schemas.openxmlformats.org/presentationml/2006/ole">
              <p:oleObj spid="_x0000_s6224" name="公式" r:id="rId6" imgW="165028" imgH="228501" progId="Equation.3">
                <p:embed/>
              </p:oleObj>
            </a:graphicData>
          </a:graphic>
        </p:graphicFrame>
        <p:sp>
          <p:nvSpPr>
            <p:cNvPr id="106" name="Rectangle 106"/>
            <p:cNvSpPr>
              <a:spLocks noChangeArrowheads="1"/>
            </p:cNvSpPr>
            <p:nvPr/>
          </p:nvSpPr>
          <p:spPr bwMode="auto">
            <a:xfrm>
              <a:off x="3295" y="242"/>
              <a:ext cx="60" cy="382"/>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sp>
          <p:nvSpPr>
            <p:cNvPr id="107" name="Rectangle 107"/>
            <p:cNvSpPr>
              <a:spLocks noChangeArrowheads="1"/>
            </p:cNvSpPr>
            <p:nvPr/>
          </p:nvSpPr>
          <p:spPr bwMode="auto">
            <a:xfrm>
              <a:off x="3303" y="1392"/>
              <a:ext cx="52" cy="355"/>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8" name="Object 108"/>
            <p:cNvGraphicFramePr>
              <a:graphicFrameLocks noChangeAspect="1"/>
            </p:cNvGraphicFramePr>
            <p:nvPr/>
          </p:nvGraphicFramePr>
          <p:xfrm>
            <a:off x="5419" y="324"/>
            <a:ext cx="288" cy="312"/>
          </p:xfrm>
          <a:graphic>
            <a:graphicData uri="http://schemas.openxmlformats.org/presentationml/2006/ole">
              <p:oleObj spid="_x0000_s6225" name="Equation" r:id="rId7" imgW="152268" imgH="164957" progId="">
                <p:embed/>
              </p:oleObj>
            </a:graphicData>
          </a:graphic>
        </p:graphicFrame>
        <p:graphicFrame>
          <p:nvGraphicFramePr>
            <p:cNvPr id="109" name="Object 109"/>
            <p:cNvGraphicFramePr>
              <a:graphicFrameLocks noChangeAspect="1"/>
            </p:cNvGraphicFramePr>
            <p:nvPr/>
          </p:nvGraphicFramePr>
          <p:xfrm>
            <a:off x="3034" y="360"/>
            <a:ext cx="205" cy="222"/>
          </p:xfrm>
          <a:graphic>
            <a:graphicData uri="http://schemas.openxmlformats.org/presentationml/2006/ole">
              <p:oleObj spid="_x0000_s6226" name="Equation" r:id="rId8" imgW="152268" imgH="164957" progId="Equation.3">
                <p:embed/>
              </p:oleObj>
            </a:graphicData>
          </a:graphic>
        </p:graphicFrame>
        <p:graphicFrame>
          <p:nvGraphicFramePr>
            <p:cNvPr id="110" name="Object 110"/>
            <p:cNvGraphicFramePr>
              <a:graphicFrameLocks noChangeAspect="1"/>
            </p:cNvGraphicFramePr>
            <p:nvPr/>
          </p:nvGraphicFramePr>
          <p:xfrm>
            <a:off x="3117" y="1406"/>
            <a:ext cx="211" cy="227"/>
          </p:xfrm>
          <a:graphic>
            <a:graphicData uri="http://schemas.openxmlformats.org/presentationml/2006/ole">
              <p:oleObj spid="_x0000_s6227" name="Equation" r:id="rId9" imgW="152268" imgH="164957" progId="Equation.3">
                <p:embed/>
              </p:oleObj>
            </a:graphicData>
          </a:graphic>
        </p:graphicFrame>
        <p:sp>
          <p:nvSpPr>
            <p:cNvPr id="111" name="Line 111"/>
            <p:cNvSpPr>
              <a:spLocks noChangeShapeType="1"/>
            </p:cNvSpPr>
            <p:nvPr/>
          </p:nvSpPr>
          <p:spPr bwMode="auto">
            <a:xfrm>
              <a:off x="3355" y="624"/>
              <a:ext cx="720" cy="0"/>
            </a:xfrm>
            <a:prstGeom prst="line">
              <a:avLst/>
            </a:prstGeom>
            <a:noFill/>
            <a:ln w="9525">
              <a:solidFill>
                <a:schemeClr val="tx1"/>
              </a:solidFill>
              <a:prstDash val="dash"/>
              <a:round/>
              <a:headEnd/>
              <a:tailEnd/>
            </a:ln>
            <a:effectLst/>
          </p:spPr>
          <p:txBody>
            <a:bodyPr wrap="none"/>
            <a:lstStyle/>
            <a:p>
              <a:endParaRPr lang="zh-CN" altLang="en-US"/>
            </a:p>
          </p:txBody>
        </p:sp>
        <p:graphicFrame>
          <p:nvGraphicFramePr>
            <p:cNvPr id="112" name="Object 112"/>
            <p:cNvGraphicFramePr>
              <a:graphicFrameLocks noChangeAspect="1"/>
            </p:cNvGraphicFramePr>
            <p:nvPr/>
          </p:nvGraphicFramePr>
          <p:xfrm>
            <a:off x="3862" y="384"/>
            <a:ext cx="213" cy="288"/>
          </p:xfrm>
          <a:graphic>
            <a:graphicData uri="http://schemas.openxmlformats.org/presentationml/2006/ole">
              <p:oleObj spid="_x0000_s6228" name="Equation" r:id="rId10" imgW="177646" imgH="241091" progId="Equation.3">
                <p:embed/>
              </p:oleObj>
            </a:graphicData>
          </a:graphic>
        </p:graphicFrame>
        <p:grpSp>
          <p:nvGrpSpPr>
            <p:cNvPr id="113" name="Group 113"/>
            <p:cNvGrpSpPr>
              <a:grpSpLocks/>
            </p:cNvGrpSpPr>
            <p:nvPr/>
          </p:nvGrpSpPr>
          <p:grpSpPr bwMode="auto">
            <a:xfrm>
              <a:off x="2657" y="611"/>
              <a:ext cx="643" cy="768"/>
              <a:chOff x="2592" y="2880"/>
              <a:chExt cx="643" cy="768"/>
            </a:xfrm>
          </p:grpSpPr>
          <p:sp>
            <p:nvSpPr>
              <p:cNvPr id="123" name="Line 114"/>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4" name="Line 115"/>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5" name="Line 116"/>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6" name="Line 117"/>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7" name="Line 118"/>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28" name="Line 119"/>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29" name="Line 120"/>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30" name="Line 121"/>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aphicFrame>
          <p:nvGraphicFramePr>
            <p:cNvPr id="114" name="Object 122"/>
            <p:cNvGraphicFramePr>
              <a:graphicFrameLocks noChangeAspect="1"/>
            </p:cNvGraphicFramePr>
            <p:nvPr/>
          </p:nvGraphicFramePr>
          <p:xfrm>
            <a:off x="3151" y="0"/>
            <a:ext cx="215" cy="245"/>
          </p:xfrm>
          <a:graphic>
            <a:graphicData uri="http://schemas.openxmlformats.org/presentationml/2006/ole">
              <p:oleObj spid="_x0000_s6229" name="Equation" r:id="rId11" imgW="164885" imgH="164885" progId="">
                <p:embed/>
              </p:oleObj>
            </a:graphicData>
          </a:graphic>
        </p:graphicFrame>
        <p:graphicFrame>
          <p:nvGraphicFramePr>
            <p:cNvPr id="115" name="Object 123"/>
            <p:cNvGraphicFramePr>
              <a:graphicFrameLocks noChangeAspect="1"/>
            </p:cNvGraphicFramePr>
            <p:nvPr/>
          </p:nvGraphicFramePr>
          <p:xfrm>
            <a:off x="3931" y="96"/>
            <a:ext cx="241" cy="288"/>
          </p:xfrm>
          <a:graphic>
            <a:graphicData uri="http://schemas.openxmlformats.org/presentationml/2006/ole">
              <p:oleObj spid="_x0000_s6230" name="Equation" r:id="rId12" imgW="139579" imgH="164957" progId="Equation.3">
                <p:embed/>
              </p:oleObj>
            </a:graphicData>
          </a:graphic>
        </p:graphicFrame>
        <p:graphicFrame>
          <p:nvGraphicFramePr>
            <p:cNvPr id="116" name="Object 124"/>
            <p:cNvGraphicFramePr>
              <a:graphicFrameLocks noChangeAspect="1"/>
            </p:cNvGraphicFramePr>
            <p:nvPr/>
          </p:nvGraphicFramePr>
          <p:xfrm>
            <a:off x="5103" y="60"/>
            <a:ext cx="191" cy="336"/>
          </p:xfrm>
          <a:graphic>
            <a:graphicData uri="http://schemas.openxmlformats.org/presentationml/2006/ole">
              <p:oleObj spid="_x0000_s6231" name="Equation" r:id="rId13" imgW="114102" imgH="177492" progId="">
                <p:embed/>
              </p:oleObj>
            </a:graphicData>
          </a:graphic>
        </p:graphicFrame>
        <p:sp>
          <p:nvSpPr>
            <p:cNvPr id="117" name="Oval 125"/>
            <p:cNvSpPr>
              <a:spLocks noChangeArrowheads="1"/>
            </p:cNvSpPr>
            <p:nvPr/>
          </p:nvSpPr>
          <p:spPr bwMode="auto">
            <a:xfrm>
              <a:off x="4160" y="96"/>
              <a:ext cx="251" cy="1658"/>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grpSp>
          <p:nvGrpSpPr>
            <p:cNvPr id="118" name="Group 126"/>
            <p:cNvGrpSpPr>
              <a:grpSpLocks/>
            </p:cNvGrpSpPr>
            <p:nvPr/>
          </p:nvGrpSpPr>
          <p:grpSpPr bwMode="auto">
            <a:xfrm>
              <a:off x="3375" y="635"/>
              <a:ext cx="470" cy="850"/>
              <a:chOff x="3220" y="2432"/>
              <a:chExt cx="470" cy="850"/>
            </a:xfrm>
          </p:grpSpPr>
          <p:sp>
            <p:nvSpPr>
              <p:cNvPr id="121" name="Line 127"/>
              <p:cNvSpPr>
                <a:spLocks noChangeShapeType="1"/>
              </p:cNvSpPr>
              <p:nvPr/>
            </p:nvSpPr>
            <p:spPr bwMode="auto">
              <a:xfrm>
                <a:off x="3220" y="2432"/>
                <a:ext cx="318" cy="775"/>
              </a:xfrm>
              <a:prstGeom prst="line">
                <a:avLst/>
              </a:prstGeom>
              <a:noFill/>
              <a:ln w="9525">
                <a:solidFill>
                  <a:schemeClr val="tx1"/>
                </a:solidFill>
                <a:round/>
                <a:headEnd/>
                <a:tailEnd type="none" w="sm" len="lg"/>
              </a:ln>
              <a:effectLst/>
            </p:spPr>
            <p:txBody>
              <a:bodyPr/>
              <a:lstStyle/>
              <a:p>
                <a:endParaRPr lang="zh-CN" altLang="en-US"/>
              </a:p>
            </p:txBody>
          </p:sp>
          <p:graphicFrame>
            <p:nvGraphicFramePr>
              <p:cNvPr id="122" name="Object 128"/>
              <p:cNvGraphicFramePr>
                <a:graphicFrameLocks noChangeAspect="1"/>
              </p:cNvGraphicFramePr>
              <p:nvPr/>
            </p:nvGraphicFramePr>
            <p:xfrm>
              <a:off x="3509" y="3057"/>
              <a:ext cx="181" cy="225"/>
            </p:xfrm>
            <a:graphic>
              <a:graphicData uri="http://schemas.openxmlformats.org/presentationml/2006/ole">
                <p:oleObj spid="_x0000_s6232" name="公式" r:id="rId14" imgW="4860720" imgH="5678280" progId="Equation.3">
                  <p:embed/>
                </p:oleObj>
              </a:graphicData>
            </a:graphic>
          </p:graphicFrame>
        </p:grpSp>
        <p:graphicFrame>
          <p:nvGraphicFramePr>
            <p:cNvPr id="119" name="Object 135"/>
            <p:cNvGraphicFramePr>
              <a:graphicFrameLocks noChangeAspect="1"/>
            </p:cNvGraphicFramePr>
            <p:nvPr/>
          </p:nvGraphicFramePr>
          <p:xfrm>
            <a:off x="5283" y="1044"/>
            <a:ext cx="135" cy="169"/>
          </p:xfrm>
          <a:graphic>
            <a:graphicData uri="http://schemas.openxmlformats.org/presentationml/2006/ole">
              <p:oleObj spid="_x0000_s6233" name="Equation" r:id="rId15" imgW="126835" imgH="139518" progId="">
                <p:embed/>
              </p:oleObj>
            </a:graphicData>
          </a:graphic>
        </p:graphicFrame>
      </p:grpSp>
      <p:graphicFrame>
        <p:nvGraphicFramePr>
          <p:cNvPr id="157" name="Object 71"/>
          <p:cNvGraphicFramePr>
            <a:graphicFrameLocks noChangeAspect="1"/>
          </p:cNvGraphicFramePr>
          <p:nvPr/>
        </p:nvGraphicFramePr>
        <p:xfrm>
          <a:off x="3143240" y="5572140"/>
          <a:ext cx="2044466" cy="500065"/>
        </p:xfrm>
        <a:graphic>
          <a:graphicData uri="http://schemas.openxmlformats.org/presentationml/2006/ole">
            <p:oleObj spid="_x0000_s6234" name="Equation" r:id="rId16" imgW="24354720" imgH="7304400" progId="">
              <p:embed/>
            </p:oleObj>
          </a:graphicData>
        </a:graphic>
      </p:graphicFrame>
      <p:sp>
        <p:nvSpPr>
          <p:cNvPr id="158" name="Rectangle 139"/>
          <p:cNvSpPr>
            <a:spLocks noChangeArrowheads="1"/>
          </p:cNvSpPr>
          <p:nvPr/>
        </p:nvSpPr>
        <p:spPr bwMode="auto">
          <a:xfrm>
            <a:off x="4357686" y="6000768"/>
            <a:ext cx="4333238" cy="523220"/>
          </a:xfrm>
          <a:prstGeom prst="rect">
            <a:avLst/>
          </a:prstGeom>
          <a:noFill/>
          <a:ln w="9525" algn="ctr">
            <a:noFill/>
            <a:miter lim="800000"/>
            <a:headEnd/>
            <a:tailEnd/>
          </a:ln>
          <a:effectLst/>
        </p:spPr>
        <p:txBody>
          <a:bodyPr wrap="none">
            <a:spAutoFit/>
          </a:bodyPr>
          <a:lstStyle/>
          <a:p>
            <a:r>
              <a:rPr kumimoji="1" lang="zh-CN" altLang="en-US" sz="2800" b="1" dirty="0">
                <a:latin typeface="宋体" pitchFamily="2" charset="-122"/>
                <a:ea typeface="宋体" pitchFamily="2" charset="-122"/>
              </a:rPr>
              <a:t>衍射角</a:t>
            </a:r>
            <a:r>
              <a:rPr kumimoji="1" lang="en-US" altLang="zh-CN" sz="2800" b="1" i="1" dirty="0">
                <a:latin typeface="宋体" pitchFamily="2" charset="-122"/>
                <a:ea typeface="宋体" pitchFamily="2" charset="-122"/>
              </a:rPr>
              <a:t>θ</a:t>
            </a:r>
            <a:r>
              <a:rPr kumimoji="1" lang="zh-CN" altLang="en-US" sz="2800" b="1" dirty="0">
                <a:latin typeface="宋体" pitchFamily="2" charset="-122"/>
                <a:ea typeface="宋体" pitchFamily="2" charset="-122"/>
              </a:rPr>
              <a:t>越大</a:t>
            </a:r>
            <a:r>
              <a:rPr kumimoji="1" lang="en-US" altLang="zh-CN" sz="2800" b="1" dirty="0">
                <a:latin typeface="宋体" pitchFamily="2" charset="-122"/>
                <a:ea typeface="宋体" pitchFamily="2" charset="-122"/>
              </a:rPr>
              <a:t>,</a:t>
            </a:r>
            <a:r>
              <a:rPr kumimoji="1" lang="zh-CN" altLang="en-US" sz="2800" b="1" dirty="0">
                <a:latin typeface="宋体" pitchFamily="2" charset="-122"/>
                <a:ea typeface="宋体" pitchFamily="2" charset="-122"/>
              </a:rPr>
              <a:t>半波带越多</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6"/>
          <p:cNvGrpSpPr>
            <a:grpSpLocks/>
          </p:cNvGrpSpPr>
          <p:nvPr/>
        </p:nvGrpSpPr>
        <p:grpSpPr bwMode="auto">
          <a:xfrm>
            <a:off x="2714612" y="785794"/>
            <a:ext cx="3886200" cy="5943600"/>
            <a:chOff x="3312" y="0"/>
            <a:chExt cx="2448" cy="4320"/>
          </a:xfrm>
        </p:grpSpPr>
        <p:sp>
          <p:nvSpPr>
            <p:cNvPr id="3" name="Rectangle 1347"/>
            <p:cNvSpPr>
              <a:spLocks noChangeArrowheads="1"/>
            </p:cNvSpPr>
            <p:nvPr/>
          </p:nvSpPr>
          <p:spPr bwMode="auto">
            <a:xfrm>
              <a:off x="3312" y="0"/>
              <a:ext cx="2448" cy="4320"/>
            </a:xfrm>
            <a:prstGeom prst="rect">
              <a:avLst/>
            </a:prstGeom>
            <a:noFill/>
            <a:ln w="9525">
              <a:solidFill>
                <a:schemeClr val="tx1"/>
              </a:solidFill>
              <a:miter lim="800000"/>
              <a:headEnd/>
              <a:tailEnd/>
            </a:ln>
            <a:effectLst/>
          </p:spPr>
          <p:txBody>
            <a:bodyPr wrap="none" anchor="ctr"/>
            <a:lstStyle/>
            <a:p>
              <a:endParaRPr lang="zh-CN" altLang="en-US"/>
            </a:p>
          </p:txBody>
        </p:sp>
        <p:sp>
          <p:nvSpPr>
            <p:cNvPr id="4" name="Line 1348"/>
            <p:cNvSpPr>
              <a:spLocks noChangeShapeType="1"/>
            </p:cNvSpPr>
            <p:nvPr/>
          </p:nvSpPr>
          <p:spPr bwMode="auto">
            <a:xfrm>
              <a:off x="3696" y="4320"/>
              <a:ext cx="62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5" name="Group 1089"/>
          <p:cNvGrpSpPr>
            <a:grpSpLocks/>
          </p:cNvGrpSpPr>
          <p:nvPr/>
        </p:nvGrpSpPr>
        <p:grpSpPr bwMode="auto">
          <a:xfrm>
            <a:off x="4695812" y="861994"/>
            <a:ext cx="1905000" cy="2971800"/>
            <a:chOff x="3552" y="960"/>
            <a:chExt cx="1296" cy="1872"/>
          </a:xfrm>
        </p:grpSpPr>
        <p:sp>
          <p:nvSpPr>
            <p:cNvPr id="6" name="Line 1090"/>
            <p:cNvSpPr>
              <a:spLocks noChangeShapeType="1"/>
            </p:cNvSpPr>
            <p:nvPr/>
          </p:nvSpPr>
          <p:spPr bwMode="auto">
            <a:xfrm flipV="1">
              <a:off x="3552" y="960"/>
              <a:ext cx="1296" cy="912"/>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7" name="Line 1091"/>
            <p:cNvSpPr>
              <a:spLocks noChangeShapeType="1"/>
            </p:cNvSpPr>
            <p:nvPr/>
          </p:nvSpPr>
          <p:spPr bwMode="auto">
            <a:xfrm flipV="1">
              <a:off x="3552" y="1920"/>
              <a:ext cx="1296" cy="912"/>
            </a:xfrm>
            <a:prstGeom prst="line">
              <a:avLst/>
            </a:prstGeom>
            <a:noFill/>
            <a:ln w="38100">
              <a:solidFill>
                <a:srgbClr val="FF3300"/>
              </a:solidFill>
              <a:round/>
              <a:headEnd/>
              <a:tailEnd type="triangle" w="med" len="med"/>
            </a:ln>
            <a:effectLst/>
          </p:spPr>
          <p:txBody>
            <a:bodyPr wrap="none" anchor="ctr"/>
            <a:lstStyle/>
            <a:p>
              <a:endParaRPr lang="zh-CN" altLang="en-US"/>
            </a:p>
          </p:txBody>
        </p:sp>
      </p:grpSp>
      <p:sp>
        <p:nvSpPr>
          <p:cNvPr id="8" name="Line 1028"/>
          <p:cNvSpPr>
            <a:spLocks noChangeShapeType="1"/>
          </p:cNvSpPr>
          <p:nvPr/>
        </p:nvSpPr>
        <p:spPr bwMode="auto">
          <a:xfrm>
            <a:off x="3400412" y="3605194"/>
            <a:ext cx="0" cy="1524000"/>
          </a:xfrm>
          <a:prstGeom prst="line">
            <a:avLst/>
          </a:prstGeom>
          <a:noFill/>
          <a:ln w="9525">
            <a:solidFill>
              <a:srgbClr val="FF3300"/>
            </a:solidFill>
            <a:round/>
            <a:headEnd/>
            <a:tailEnd/>
          </a:ln>
          <a:effectLst/>
          <a:scene3d>
            <a:camera prst="legacyObliqueTopRight"/>
            <a:lightRig rig="legacyFlat3" dir="b"/>
          </a:scene3d>
          <a:sp3d extrusionH="3630600" prstMaterial="legacyMatte">
            <a:bevelT w="13500" h="13500" prst="angle"/>
            <a:bevelB w="13500" h="13500" prst="angle"/>
            <a:extrusionClr>
              <a:srgbClr val="FF3300"/>
            </a:extrusionClr>
          </a:sp3d>
        </p:spPr>
        <p:txBody>
          <a:bodyPr wrap="none" anchor="ctr">
            <a:flatTx/>
          </a:bodyPr>
          <a:lstStyle/>
          <a:p>
            <a:endParaRPr lang="zh-CN" altLang="en-US"/>
          </a:p>
        </p:txBody>
      </p:sp>
      <p:grpSp>
        <p:nvGrpSpPr>
          <p:cNvPr id="9" name="Group 1039"/>
          <p:cNvGrpSpPr>
            <a:grpSpLocks/>
          </p:cNvGrpSpPr>
          <p:nvPr/>
        </p:nvGrpSpPr>
        <p:grpSpPr bwMode="auto">
          <a:xfrm>
            <a:off x="2790812" y="3605194"/>
            <a:ext cx="533400" cy="1524000"/>
            <a:chOff x="624" y="960"/>
            <a:chExt cx="336" cy="912"/>
          </a:xfrm>
        </p:grpSpPr>
        <p:sp>
          <p:nvSpPr>
            <p:cNvPr id="10" name="Line 1040"/>
            <p:cNvSpPr>
              <a:spLocks noChangeShapeType="1"/>
            </p:cNvSpPr>
            <p:nvPr/>
          </p:nvSpPr>
          <p:spPr bwMode="auto">
            <a:xfrm flipH="1">
              <a:off x="624" y="960"/>
              <a:ext cx="336" cy="0"/>
            </a:xfrm>
            <a:prstGeom prst="line">
              <a:avLst/>
            </a:prstGeom>
            <a:noFill/>
            <a:ln w="9525">
              <a:solidFill>
                <a:schemeClr val="tx1"/>
              </a:solidFill>
              <a:round/>
              <a:headEnd/>
              <a:tailEnd/>
            </a:ln>
            <a:effectLst/>
          </p:spPr>
          <p:txBody>
            <a:bodyPr wrap="none" anchor="ctr"/>
            <a:lstStyle/>
            <a:p>
              <a:endParaRPr lang="zh-CN" altLang="en-US"/>
            </a:p>
          </p:txBody>
        </p:sp>
        <p:sp>
          <p:nvSpPr>
            <p:cNvPr id="11" name="Line 1041"/>
            <p:cNvSpPr>
              <a:spLocks noChangeShapeType="1"/>
            </p:cNvSpPr>
            <p:nvPr/>
          </p:nvSpPr>
          <p:spPr bwMode="auto">
            <a:xfrm flipH="1">
              <a:off x="624" y="1872"/>
              <a:ext cx="336" cy="0"/>
            </a:xfrm>
            <a:prstGeom prst="line">
              <a:avLst/>
            </a:prstGeom>
            <a:noFill/>
            <a:ln w="9525">
              <a:solidFill>
                <a:schemeClr val="tx1"/>
              </a:solidFill>
              <a:round/>
              <a:headEnd/>
              <a:tailEnd/>
            </a:ln>
            <a:effectLst/>
          </p:spPr>
          <p:txBody>
            <a:bodyPr wrap="none" anchor="ctr"/>
            <a:lstStyle/>
            <a:p>
              <a:endParaRPr lang="zh-CN" altLang="en-US"/>
            </a:p>
          </p:txBody>
        </p:sp>
        <p:sp>
          <p:nvSpPr>
            <p:cNvPr id="12" name="Line 1042"/>
            <p:cNvSpPr>
              <a:spLocks noChangeShapeType="1"/>
            </p:cNvSpPr>
            <p:nvPr/>
          </p:nvSpPr>
          <p:spPr bwMode="auto">
            <a:xfrm flipV="1">
              <a:off x="720" y="960"/>
              <a:ext cx="0" cy="33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 name="Line 1043"/>
            <p:cNvSpPr>
              <a:spLocks noChangeShapeType="1"/>
            </p:cNvSpPr>
            <p:nvPr/>
          </p:nvSpPr>
          <p:spPr bwMode="auto">
            <a:xfrm flipV="1">
              <a:off x="720" y="1536"/>
              <a:ext cx="0" cy="336"/>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14" name="Text Box 1044"/>
            <p:cNvSpPr txBox="1">
              <a:spLocks noChangeArrowheads="1"/>
            </p:cNvSpPr>
            <p:nvPr/>
          </p:nvSpPr>
          <p:spPr bwMode="auto">
            <a:xfrm>
              <a:off x="656" y="1311"/>
              <a:ext cx="197" cy="221"/>
            </a:xfrm>
            <a:prstGeom prst="rect">
              <a:avLst/>
            </a:prstGeom>
            <a:noFill/>
            <a:ln w="9525">
              <a:noFill/>
              <a:miter lim="800000"/>
              <a:headEnd/>
              <a:tailEnd/>
            </a:ln>
            <a:effectLst/>
          </p:spPr>
          <p:txBody>
            <a:bodyPr wrap="none">
              <a:spAutoFit/>
            </a:bodyPr>
            <a:lstStyle/>
            <a:p>
              <a:r>
                <a:rPr lang="en-US" altLang="zh-CN" dirty="0" smtClean="0"/>
                <a:t>b</a:t>
              </a:r>
              <a:endParaRPr lang="en-US" altLang="zh-CN" dirty="0"/>
            </a:p>
          </p:txBody>
        </p:sp>
      </p:grpSp>
      <p:grpSp>
        <p:nvGrpSpPr>
          <p:cNvPr id="15" name="Group 1077"/>
          <p:cNvGrpSpPr>
            <a:grpSpLocks/>
          </p:cNvGrpSpPr>
          <p:nvPr/>
        </p:nvGrpSpPr>
        <p:grpSpPr bwMode="auto">
          <a:xfrm>
            <a:off x="2846375" y="2081194"/>
            <a:ext cx="554037" cy="4648200"/>
            <a:chOff x="3203" y="912"/>
            <a:chExt cx="349" cy="2928"/>
          </a:xfrm>
        </p:grpSpPr>
        <p:grpSp>
          <p:nvGrpSpPr>
            <p:cNvPr id="16" name="Group 1037"/>
            <p:cNvGrpSpPr>
              <a:grpSpLocks/>
            </p:cNvGrpSpPr>
            <p:nvPr/>
          </p:nvGrpSpPr>
          <p:grpSpPr bwMode="auto">
            <a:xfrm>
              <a:off x="3504" y="912"/>
              <a:ext cx="48" cy="2928"/>
              <a:chOff x="3504" y="912"/>
              <a:chExt cx="48" cy="2928"/>
            </a:xfrm>
          </p:grpSpPr>
          <p:sp>
            <p:nvSpPr>
              <p:cNvPr id="19" name="Rectangle 1026"/>
              <p:cNvSpPr>
                <a:spLocks noChangeArrowheads="1"/>
              </p:cNvSpPr>
              <p:nvPr/>
            </p:nvSpPr>
            <p:spPr bwMode="auto">
              <a:xfrm>
                <a:off x="3504" y="912"/>
                <a:ext cx="48" cy="960"/>
              </a:xfrm>
              <a:prstGeom prst="rect">
                <a:avLst/>
              </a:prstGeom>
              <a:solidFill>
                <a:srgbClr val="CCFFFF"/>
              </a:solidFill>
              <a:ln w="9525">
                <a:miter lim="800000"/>
                <a:headEnd/>
                <a:tailEnd/>
              </a:ln>
              <a:effectLst/>
              <a:scene3d>
                <a:camera prst="legacyObliqueTopRight"/>
                <a:lightRig rig="legacyFlat3" dir="b"/>
              </a:scene3d>
              <a:sp3d extrusionH="3630600" prstMaterial="legacyMatte">
                <a:bevelT w="13500" h="13500" prst="angle"/>
                <a:bevelB w="13500" h="13500" prst="angle"/>
                <a:extrusionClr>
                  <a:srgbClr val="CCFFFF"/>
                </a:extrusionClr>
              </a:sp3d>
            </p:spPr>
            <p:txBody>
              <a:bodyPr wrap="none" anchor="ctr">
                <a:flatTx/>
              </a:bodyPr>
              <a:lstStyle/>
              <a:p>
                <a:endParaRPr lang="zh-CN" altLang="en-US"/>
              </a:p>
            </p:txBody>
          </p:sp>
          <p:sp>
            <p:nvSpPr>
              <p:cNvPr id="20" name="Rectangle 1027"/>
              <p:cNvSpPr>
                <a:spLocks noChangeArrowheads="1"/>
              </p:cNvSpPr>
              <p:nvPr/>
            </p:nvSpPr>
            <p:spPr bwMode="auto">
              <a:xfrm>
                <a:off x="3504" y="2880"/>
                <a:ext cx="48" cy="960"/>
              </a:xfrm>
              <a:prstGeom prst="rect">
                <a:avLst/>
              </a:prstGeom>
              <a:solidFill>
                <a:srgbClr val="CCFFFF"/>
              </a:solidFill>
              <a:ln w="9525">
                <a:miter lim="800000"/>
                <a:headEnd/>
                <a:tailEnd/>
              </a:ln>
              <a:effectLst/>
              <a:scene3d>
                <a:camera prst="legacyObliqueTopRight"/>
                <a:lightRig rig="legacyFlat3" dir="b"/>
              </a:scene3d>
              <a:sp3d extrusionH="3630600" prstMaterial="legacyMatte">
                <a:bevelT w="13500" h="13500" prst="angle"/>
                <a:bevelB w="13500" h="13500" prst="angle"/>
                <a:extrusionClr>
                  <a:srgbClr val="CCFFFF"/>
                </a:extrusionClr>
              </a:sp3d>
            </p:spPr>
            <p:txBody>
              <a:bodyPr wrap="none" anchor="ctr">
                <a:flatTx/>
              </a:bodyPr>
              <a:lstStyle/>
              <a:p>
                <a:endParaRPr lang="zh-CN" altLang="en-US"/>
              </a:p>
            </p:txBody>
          </p:sp>
        </p:grpSp>
        <p:sp>
          <p:nvSpPr>
            <p:cNvPr id="17" name="Text Box 1062"/>
            <p:cNvSpPr txBox="1">
              <a:spLocks noChangeArrowheads="1"/>
            </p:cNvSpPr>
            <p:nvPr/>
          </p:nvSpPr>
          <p:spPr bwMode="auto">
            <a:xfrm>
              <a:off x="3203" y="1536"/>
              <a:ext cx="301" cy="365"/>
            </a:xfrm>
            <a:prstGeom prst="rect">
              <a:avLst/>
            </a:prstGeom>
            <a:noFill/>
            <a:ln w="9525">
              <a:noFill/>
              <a:miter lim="800000"/>
              <a:headEnd/>
              <a:tailEnd/>
            </a:ln>
            <a:effectLst/>
          </p:spPr>
          <p:txBody>
            <a:bodyPr wrap="none">
              <a:spAutoFit/>
            </a:bodyPr>
            <a:lstStyle/>
            <a:p>
              <a:r>
                <a:rPr lang="en-US" altLang="zh-CN" dirty="0"/>
                <a:t>A</a:t>
              </a:r>
            </a:p>
          </p:txBody>
        </p:sp>
        <p:sp>
          <p:nvSpPr>
            <p:cNvPr id="18" name="Text Box 1063"/>
            <p:cNvSpPr txBox="1">
              <a:spLocks noChangeArrowheads="1"/>
            </p:cNvSpPr>
            <p:nvPr/>
          </p:nvSpPr>
          <p:spPr bwMode="auto">
            <a:xfrm>
              <a:off x="3217" y="2832"/>
              <a:ext cx="287" cy="365"/>
            </a:xfrm>
            <a:prstGeom prst="rect">
              <a:avLst/>
            </a:prstGeom>
            <a:noFill/>
            <a:ln w="9525">
              <a:noFill/>
              <a:miter lim="800000"/>
              <a:headEnd/>
              <a:tailEnd/>
            </a:ln>
            <a:effectLst/>
          </p:spPr>
          <p:txBody>
            <a:bodyPr wrap="none">
              <a:spAutoFit/>
            </a:bodyPr>
            <a:lstStyle/>
            <a:p>
              <a:r>
                <a:rPr lang="en-US" altLang="zh-CN"/>
                <a:t>B</a:t>
              </a:r>
            </a:p>
          </p:txBody>
        </p:sp>
      </p:grpSp>
      <p:sp>
        <p:nvSpPr>
          <p:cNvPr id="21" name="Line 1036"/>
          <p:cNvSpPr>
            <a:spLocks noChangeShapeType="1"/>
          </p:cNvSpPr>
          <p:nvPr/>
        </p:nvSpPr>
        <p:spPr bwMode="auto">
          <a:xfrm>
            <a:off x="3400412" y="4824394"/>
            <a:ext cx="228600" cy="228600"/>
          </a:xfrm>
          <a:prstGeom prst="line">
            <a:avLst/>
          </a:prstGeom>
          <a:noFill/>
          <a:ln w="9525">
            <a:solidFill>
              <a:srgbClr val="FFFF00"/>
            </a:solidFill>
            <a:round/>
            <a:headEnd/>
            <a:tailEnd/>
          </a:ln>
          <a:effectLst/>
          <a:scene3d>
            <a:camera prst="legacyObliqueTopRight"/>
            <a:lightRig rig="legacyFlat3" dir="b"/>
          </a:scene3d>
          <a:sp3d extrusionH="36306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22" name="Line 1035"/>
          <p:cNvSpPr>
            <a:spLocks noChangeShapeType="1"/>
          </p:cNvSpPr>
          <p:nvPr/>
        </p:nvSpPr>
        <p:spPr bwMode="auto">
          <a:xfrm>
            <a:off x="3400412" y="4519594"/>
            <a:ext cx="381000" cy="381000"/>
          </a:xfrm>
          <a:prstGeom prst="line">
            <a:avLst/>
          </a:prstGeom>
          <a:noFill/>
          <a:ln w="9525">
            <a:solidFill>
              <a:schemeClr val="bg1"/>
            </a:solidFill>
            <a:round/>
            <a:headEnd/>
            <a:tailEnd/>
          </a:ln>
          <a:effectLst/>
          <a:scene3d>
            <a:camera prst="legacyObliqueTopRight"/>
            <a:lightRig rig="legacyFlat3" dir="b"/>
          </a:scene3d>
          <a:sp3d extrusionH="36306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3" name="Line 1033"/>
          <p:cNvSpPr>
            <a:spLocks noChangeShapeType="1"/>
          </p:cNvSpPr>
          <p:nvPr/>
        </p:nvSpPr>
        <p:spPr bwMode="auto">
          <a:xfrm>
            <a:off x="3400412" y="4214794"/>
            <a:ext cx="533400" cy="609600"/>
          </a:xfrm>
          <a:prstGeom prst="line">
            <a:avLst/>
          </a:prstGeom>
          <a:noFill/>
          <a:ln w="9525">
            <a:solidFill>
              <a:srgbClr val="CCFF33"/>
            </a:solidFill>
            <a:round/>
            <a:headEnd/>
            <a:tailEnd/>
          </a:ln>
          <a:effectLst/>
          <a:scene3d>
            <a:camera prst="legacyObliqueTopRight"/>
            <a:lightRig rig="legacyFlat3" dir="b"/>
          </a:scene3d>
          <a:sp3d extrusionH="3630600" prstMaterial="legacyMatte">
            <a:bevelT w="13500" h="13500" prst="angle"/>
            <a:bevelB w="13500" h="13500" prst="angle"/>
            <a:extrusionClr>
              <a:srgbClr val="CCFF33"/>
            </a:extrusionClr>
          </a:sp3d>
        </p:spPr>
        <p:txBody>
          <a:bodyPr wrap="none" anchor="ctr">
            <a:flatTx/>
          </a:bodyPr>
          <a:lstStyle/>
          <a:p>
            <a:endParaRPr lang="zh-CN" altLang="en-US"/>
          </a:p>
        </p:txBody>
      </p:sp>
      <p:sp>
        <p:nvSpPr>
          <p:cNvPr id="24" name="Line 1032"/>
          <p:cNvSpPr>
            <a:spLocks noChangeShapeType="1"/>
          </p:cNvSpPr>
          <p:nvPr/>
        </p:nvSpPr>
        <p:spPr bwMode="auto">
          <a:xfrm>
            <a:off x="3400412" y="3909994"/>
            <a:ext cx="685800" cy="762000"/>
          </a:xfrm>
          <a:prstGeom prst="line">
            <a:avLst/>
          </a:prstGeom>
          <a:noFill/>
          <a:ln w="9525">
            <a:solidFill>
              <a:srgbClr val="FFD6D5"/>
            </a:solidFill>
            <a:round/>
            <a:headEnd/>
            <a:tailEnd/>
          </a:ln>
          <a:effectLst/>
          <a:scene3d>
            <a:camera prst="legacyObliqueTopRight"/>
            <a:lightRig rig="legacyFlat3" dir="b"/>
          </a:scene3d>
          <a:sp3d extrusionH="3630600" prstMaterial="legacyMatte">
            <a:bevelT w="13500" h="13500" prst="angle"/>
            <a:bevelB w="13500" h="13500" prst="angle"/>
            <a:extrusionClr>
              <a:srgbClr val="FFD6D5"/>
            </a:extrusionClr>
          </a:sp3d>
        </p:spPr>
        <p:txBody>
          <a:bodyPr wrap="none" anchor="ctr">
            <a:flatTx/>
          </a:bodyPr>
          <a:lstStyle/>
          <a:p>
            <a:endParaRPr lang="zh-CN" altLang="en-US"/>
          </a:p>
        </p:txBody>
      </p:sp>
      <p:sp>
        <p:nvSpPr>
          <p:cNvPr id="25" name="Line 1031"/>
          <p:cNvSpPr>
            <a:spLocks noChangeShapeType="1"/>
          </p:cNvSpPr>
          <p:nvPr/>
        </p:nvSpPr>
        <p:spPr bwMode="auto">
          <a:xfrm>
            <a:off x="3400412" y="3605194"/>
            <a:ext cx="838200" cy="914400"/>
          </a:xfrm>
          <a:prstGeom prst="line">
            <a:avLst/>
          </a:prstGeom>
          <a:noFill/>
          <a:ln w="9525">
            <a:solidFill>
              <a:srgbClr val="33CCFF"/>
            </a:solidFill>
            <a:round/>
            <a:headEnd/>
            <a:tailEnd/>
          </a:ln>
          <a:effectLst/>
          <a:scene3d>
            <a:camera prst="legacyObliqueTopRight"/>
            <a:lightRig rig="legacyFlat3" dir="b"/>
          </a:scene3d>
          <a:sp3d extrusionH="3630600" prstMaterial="legacyMatte">
            <a:bevelT w="13500" h="13500" prst="angle"/>
            <a:bevelB w="13500" h="13500" prst="angle"/>
            <a:extrusionClr>
              <a:srgbClr val="33CCFF"/>
            </a:extrusionClr>
          </a:sp3d>
        </p:spPr>
        <p:txBody>
          <a:bodyPr wrap="none" anchor="ctr">
            <a:flatTx/>
          </a:bodyPr>
          <a:lstStyle/>
          <a:p>
            <a:endParaRPr lang="zh-CN" altLang="en-US"/>
          </a:p>
        </p:txBody>
      </p:sp>
      <p:grpSp>
        <p:nvGrpSpPr>
          <p:cNvPr id="26" name="Group 1038"/>
          <p:cNvGrpSpPr>
            <a:grpSpLocks/>
          </p:cNvGrpSpPr>
          <p:nvPr/>
        </p:nvGrpSpPr>
        <p:grpSpPr bwMode="auto">
          <a:xfrm>
            <a:off x="3400412" y="2157394"/>
            <a:ext cx="1905000" cy="2971800"/>
            <a:chOff x="3552" y="960"/>
            <a:chExt cx="1296" cy="1872"/>
          </a:xfrm>
        </p:grpSpPr>
        <p:sp>
          <p:nvSpPr>
            <p:cNvPr id="27" name="Line 1029"/>
            <p:cNvSpPr>
              <a:spLocks noChangeShapeType="1"/>
            </p:cNvSpPr>
            <p:nvPr/>
          </p:nvSpPr>
          <p:spPr bwMode="auto">
            <a:xfrm flipV="1">
              <a:off x="3552" y="960"/>
              <a:ext cx="1296" cy="912"/>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28" name="Line 1030"/>
            <p:cNvSpPr>
              <a:spLocks noChangeShapeType="1"/>
            </p:cNvSpPr>
            <p:nvPr/>
          </p:nvSpPr>
          <p:spPr bwMode="auto">
            <a:xfrm flipV="1">
              <a:off x="3552" y="1920"/>
              <a:ext cx="1296" cy="912"/>
            </a:xfrm>
            <a:prstGeom prst="line">
              <a:avLst/>
            </a:prstGeom>
            <a:noFill/>
            <a:ln w="38100">
              <a:solidFill>
                <a:srgbClr val="FF3300"/>
              </a:solidFill>
              <a:round/>
              <a:headEnd/>
              <a:tailEnd type="triangle" w="med" len="med"/>
            </a:ln>
            <a:effectLst/>
          </p:spPr>
          <p:txBody>
            <a:bodyPr wrap="none" anchor="ctr"/>
            <a:lstStyle/>
            <a:p>
              <a:endParaRPr lang="zh-CN" altLang="en-US"/>
            </a:p>
          </p:txBody>
        </p:sp>
      </p:grpSp>
      <p:grpSp>
        <p:nvGrpSpPr>
          <p:cNvPr id="29" name="Group 1080"/>
          <p:cNvGrpSpPr>
            <a:grpSpLocks/>
          </p:cNvGrpSpPr>
          <p:nvPr/>
        </p:nvGrpSpPr>
        <p:grpSpPr bwMode="auto">
          <a:xfrm>
            <a:off x="3400412" y="4519594"/>
            <a:ext cx="1219200" cy="1524000"/>
            <a:chOff x="3552" y="2448"/>
            <a:chExt cx="816" cy="912"/>
          </a:xfrm>
        </p:grpSpPr>
        <p:grpSp>
          <p:nvGrpSpPr>
            <p:cNvPr id="30" name="Group 1071"/>
            <p:cNvGrpSpPr>
              <a:grpSpLocks/>
            </p:cNvGrpSpPr>
            <p:nvPr/>
          </p:nvGrpSpPr>
          <p:grpSpPr bwMode="auto">
            <a:xfrm>
              <a:off x="3610" y="2448"/>
              <a:ext cx="614" cy="620"/>
              <a:chOff x="3610" y="2448"/>
              <a:chExt cx="614" cy="620"/>
            </a:xfrm>
          </p:grpSpPr>
          <p:sp>
            <p:nvSpPr>
              <p:cNvPr id="39" name="Line 1058"/>
              <p:cNvSpPr>
                <a:spLocks noChangeShapeType="1"/>
              </p:cNvSpPr>
              <p:nvPr/>
            </p:nvSpPr>
            <p:spPr bwMode="auto">
              <a:xfrm rot="-767510">
                <a:off x="4063" y="2448"/>
                <a:ext cx="161" cy="288"/>
              </a:xfrm>
              <a:prstGeom prst="line">
                <a:avLst/>
              </a:prstGeom>
              <a:noFill/>
              <a:ln w="19050">
                <a:solidFill>
                  <a:srgbClr val="CC6600"/>
                </a:solidFill>
                <a:round/>
                <a:headEnd/>
                <a:tailEnd/>
              </a:ln>
              <a:effectLst/>
            </p:spPr>
            <p:txBody>
              <a:bodyPr wrap="none" anchor="ctr"/>
              <a:lstStyle/>
              <a:p>
                <a:endParaRPr lang="zh-CN" altLang="en-US"/>
              </a:p>
            </p:txBody>
          </p:sp>
          <p:sp>
            <p:nvSpPr>
              <p:cNvPr id="40" name="Line 1065"/>
              <p:cNvSpPr>
                <a:spLocks noChangeShapeType="1"/>
              </p:cNvSpPr>
              <p:nvPr/>
            </p:nvSpPr>
            <p:spPr bwMode="auto">
              <a:xfrm rot="-767510">
                <a:off x="3967" y="2496"/>
                <a:ext cx="161" cy="288"/>
              </a:xfrm>
              <a:prstGeom prst="line">
                <a:avLst/>
              </a:prstGeom>
              <a:noFill/>
              <a:ln w="19050">
                <a:solidFill>
                  <a:srgbClr val="CC6600"/>
                </a:solidFill>
                <a:round/>
                <a:headEnd/>
                <a:tailEnd/>
              </a:ln>
              <a:effectLst/>
            </p:spPr>
            <p:txBody>
              <a:bodyPr wrap="none" anchor="ctr"/>
              <a:lstStyle/>
              <a:p>
                <a:endParaRPr lang="zh-CN" altLang="en-US"/>
              </a:p>
            </p:txBody>
          </p:sp>
          <p:sp>
            <p:nvSpPr>
              <p:cNvPr id="41" name="Line 1066"/>
              <p:cNvSpPr>
                <a:spLocks noChangeShapeType="1"/>
              </p:cNvSpPr>
              <p:nvPr/>
            </p:nvSpPr>
            <p:spPr bwMode="auto">
              <a:xfrm rot="-767510">
                <a:off x="3871" y="2592"/>
                <a:ext cx="161" cy="288"/>
              </a:xfrm>
              <a:prstGeom prst="line">
                <a:avLst/>
              </a:prstGeom>
              <a:noFill/>
              <a:ln w="19050">
                <a:solidFill>
                  <a:srgbClr val="CC6600"/>
                </a:solidFill>
                <a:round/>
                <a:headEnd/>
                <a:tailEnd/>
              </a:ln>
              <a:effectLst/>
            </p:spPr>
            <p:txBody>
              <a:bodyPr wrap="none" anchor="ctr"/>
              <a:lstStyle/>
              <a:p>
                <a:endParaRPr lang="zh-CN" altLang="en-US"/>
              </a:p>
            </p:txBody>
          </p:sp>
          <p:sp>
            <p:nvSpPr>
              <p:cNvPr id="42" name="Line 1067"/>
              <p:cNvSpPr>
                <a:spLocks noChangeShapeType="1"/>
              </p:cNvSpPr>
              <p:nvPr/>
            </p:nvSpPr>
            <p:spPr bwMode="auto">
              <a:xfrm rot="-767510">
                <a:off x="3792" y="2685"/>
                <a:ext cx="139" cy="244"/>
              </a:xfrm>
              <a:prstGeom prst="line">
                <a:avLst/>
              </a:prstGeom>
              <a:noFill/>
              <a:ln w="19050">
                <a:solidFill>
                  <a:srgbClr val="CC6600"/>
                </a:solidFill>
                <a:round/>
                <a:headEnd/>
                <a:tailEnd/>
              </a:ln>
              <a:effectLst/>
            </p:spPr>
            <p:txBody>
              <a:bodyPr wrap="none" anchor="ctr"/>
              <a:lstStyle/>
              <a:p>
                <a:endParaRPr lang="zh-CN" altLang="en-US"/>
              </a:p>
            </p:txBody>
          </p:sp>
          <p:sp>
            <p:nvSpPr>
              <p:cNvPr id="43" name="Line 1068"/>
              <p:cNvSpPr>
                <a:spLocks noChangeShapeType="1"/>
              </p:cNvSpPr>
              <p:nvPr/>
            </p:nvSpPr>
            <p:spPr bwMode="auto">
              <a:xfrm rot="-767510">
                <a:off x="3652" y="2684"/>
                <a:ext cx="192" cy="336"/>
              </a:xfrm>
              <a:prstGeom prst="line">
                <a:avLst/>
              </a:prstGeom>
              <a:noFill/>
              <a:ln w="19050">
                <a:solidFill>
                  <a:srgbClr val="CC6600"/>
                </a:solidFill>
                <a:round/>
                <a:headEnd/>
                <a:tailEnd/>
              </a:ln>
              <a:effectLst/>
            </p:spPr>
            <p:txBody>
              <a:bodyPr wrap="none" anchor="ctr"/>
              <a:lstStyle/>
              <a:p>
                <a:endParaRPr lang="zh-CN" altLang="en-US"/>
              </a:p>
            </p:txBody>
          </p:sp>
          <p:sp>
            <p:nvSpPr>
              <p:cNvPr id="44" name="Line 1070"/>
              <p:cNvSpPr>
                <a:spLocks noChangeShapeType="1"/>
              </p:cNvSpPr>
              <p:nvPr/>
            </p:nvSpPr>
            <p:spPr bwMode="auto">
              <a:xfrm rot="-690485">
                <a:off x="3610" y="2832"/>
                <a:ext cx="144" cy="236"/>
              </a:xfrm>
              <a:prstGeom prst="line">
                <a:avLst/>
              </a:prstGeom>
              <a:noFill/>
              <a:ln w="19050">
                <a:solidFill>
                  <a:srgbClr val="CC6600"/>
                </a:solidFill>
                <a:round/>
                <a:headEnd/>
                <a:tailEnd/>
              </a:ln>
              <a:effectLst/>
            </p:spPr>
            <p:txBody>
              <a:bodyPr wrap="none" anchor="ctr"/>
              <a:lstStyle/>
              <a:p>
                <a:endParaRPr lang="zh-CN" altLang="en-US"/>
              </a:p>
            </p:txBody>
          </p:sp>
        </p:grpSp>
        <p:grpSp>
          <p:nvGrpSpPr>
            <p:cNvPr id="31" name="Group 1078"/>
            <p:cNvGrpSpPr>
              <a:grpSpLocks/>
            </p:cNvGrpSpPr>
            <p:nvPr/>
          </p:nvGrpSpPr>
          <p:grpSpPr bwMode="auto">
            <a:xfrm>
              <a:off x="3552" y="2448"/>
              <a:ext cx="816" cy="912"/>
              <a:chOff x="3552" y="2448"/>
              <a:chExt cx="816" cy="912"/>
            </a:xfrm>
          </p:grpSpPr>
          <p:grpSp>
            <p:nvGrpSpPr>
              <p:cNvPr id="32" name="Group 1076"/>
              <p:cNvGrpSpPr>
                <a:grpSpLocks/>
              </p:cNvGrpSpPr>
              <p:nvPr/>
            </p:nvGrpSpPr>
            <p:grpSpPr bwMode="auto">
              <a:xfrm>
                <a:off x="3706" y="2496"/>
                <a:ext cx="662" cy="864"/>
                <a:chOff x="3633" y="2448"/>
                <a:chExt cx="735" cy="960"/>
              </a:xfrm>
            </p:grpSpPr>
            <p:graphicFrame>
              <p:nvGraphicFramePr>
                <p:cNvPr id="34" name="Object 1024"/>
                <p:cNvGraphicFramePr>
                  <a:graphicFrameLocks noChangeAspect="1"/>
                </p:cNvGraphicFramePr>
                <p:nvPr/>
              </p:nvGraphicFramePr>
              <p:xfrm>
                <a:off x="4161" y="2448"/>
                <a:ext cx="207" cy="512"/>
              </p:xfrm>
              <a:graphic>
                <a:graphicData uri="http://schemas.openxmlformats.org/presentationml/2006/ole">
                  <p:oleObj spid="_x0000_s82946" name="公式" r:id="rId3" imgW="164880" imgH="393480" progId="Equation.3">
                    <p:embed/>
                  </p:oleObj>
                </a:graphicData>
              </a:graphic>
            </p:graphicFrame>
            <p:graphicFrame>
              <p:nvGraphicFramePr>
                <p:cNvPr id="35" name="Object 1025"/>
                <p:cNvGraphicFramePr>
                  <a:graphicFrameLocks noChangeAspect="1"/>
                </p:cNvGraphicFramePr>
                <p:nvPr/>
              </p:nvGraphicFramePr>
              <p:xfrm>
                <a:off x="4032" y="2544"/>
                <a:ext cx="207" cy="512"/>
              </p:xfrm>
              <a:graphic>
                <a:graphicData uri="http://schemas.openxmlformats.org/presentationml/2006/ole">
                  <p:oleObj spid="_x0000_s82947" name="公式" r:id="rId4" imgW="164880" imgH="393480" progId="Equation.3">
                    <p:embed/>
                  </p:oleObj>
                </a:graphicData>
              </a:graphic>
            </p:graphicFrame>
            <p:graphicFrame>
              <p:nvGraphicFramePr>
                <p:cNvPr id="36" name="Object 1026"/>
                <p:cNvGraphicFramePr>
                  <a:graphicFrameLocks noChangeAspect="1"/>
                </p:cNvGraphicFramePr>
                <p:nvPr/>
              </p:nvGraphicFramePr>
              <p:xfrm>
                <a:off x="3921" y="2640"/>
                <a:ext cx="207" cy="512"/>
              </p:xfrm>
              <a:graphic>
                <a:graphicData uri="http://schemas.openxmlformats.org/presentationml/2006/ole">
                  <p:oleObj spid="_x0000_s82948" name="公式" r:id="rId5" imgW="164880" imgH="393480" progId="Equation.3">
                    <p:embed/>
                  </p:oleObj>
                </a:graphicData>
              </a:graphic>
            </p:graphicFrame>
            <p:graphicFrame>
              <p:nvGraphicFramePr>
                <p:cNvPr id="37" name="Object 1027"/>
                <p:cNvGraphicFramePr>
                  <a:graphicFrameLocks noChangeAspect="1"/>
                </p:cNvGraphicFramePr>
                <p:nvPr/>
              </p:nvGraphicFramePr>
              <p:xfrm>
                <a:off x="3777" y="2752"/>
                <a:ext cx="207" cy="512"/>
              </p:xfrm>
              <a:graphic>
                <a:graphicData uri="http://schemas.openxmlformats.org/presentationml/2006/ole">
                  <p:oleObj spid="_x0000_s82949" name="公式" r:id="rId6" imgW="164880" imgH="393480" progId="Equation.3">
                    <p:embed/>
                  </p:oleObj>
                </a:graphicData>
              </a:graphic>
            </p:graphicFrame>
            <p:graphicFrame>
              <p:nvGraphicFramePr>
                <p:cNvPr id="38" name="Object 1028"/>
                <p:cNvGraphicFramePr>
                  <a:graphicFrameLocks noChangeAspect="1"/>
                </p:cNvGraphicFramePr>
                <p:nvPr/>
              </p:nvGraphicFramePr>
              <p:xfrm>
                <a:off x="3633" y="2896"/>
                <a:ext cx="207" cy="512"/>
              </p:xfrm>
              <a:graphic>
                <a:graphicData uri="http://schemas.openxmlformats.org/presentationml/2006/ole">
                  <p:oleObj spid="_x0000_s82950" name="公式" r:id="rId7" imgW="164880" imgH="393480" progId="Equation.3">
                    <p:embed/>
                  </p:oleObj>
                </a:graphicData>
              </a:graphic>
            </p:graphicFrame>
          </p:grpSp>
          <p:sp>
            <p:nvSpPr>
              <p:cNvPr id="33" name="Line 1061"/>
              <p:cNvSpPr>
                <a:spLocks noChangeShapeType="1"/>
              </p:cNvSpPr>
              <p:nvPr/>
            </p:nvSpPr>
            <p:spPr bwMode="auto">
              <a:xfrm flipV="1">
                <a:off x="3552" y="2448"/>
                <a:ext cx="528" cy="384"/>
              </a:xfrm>
              <a:prstGeom prst="line">
                <a:avLst/>
              </a:prstGeom>
              <a:noFill/>
              <a:ln w="57150">
                <a:solidFill>
                  <a:srgbClr val="FFFF00"/>
                </a:solidFill>
                <a:round/>
                <a:headEnd/>
                <a:tailEnd/>
              </a:ln>
              <a:effectLst/>
            </p:spPr>
            <p:txBody>
              <a:bodyPr wrap="none" anchor="ctr"/>
              <a:lstStyle/>
              <a:p>
                <a:endParaRPr lang="zh-CN" altLang="en-US"/>
              </a:p>
            </p:txBody>
          </p:sp>
        </p:grpSp>
      </p:grpSp>
      <p:grpSp>
        <p:nvGrpSpPr>
          <p:cNvPr id="45" name="Group 1088"/>
          <p:cNvGrpSpPr>
            <a:grpSpLocks/>
          </p:cNvGrpSpPr>
          <p:nvPr/>
        </p:nvGrpSpPr>
        <p:grpSpPr bwMode="auto">
          <a:xfrm>
            <a:off x="3400412" y="3605194"/>
            <a:ext cx="990600" cy="914400"/>
            <a:chOff x="3552" y="1872"/>
            <a:chExt cx="624" cy="576"/>
          </a:xfrm>
        </p:grpSpPr>
        <p:sp>
          <p:nvSpPr>
            <p:cNvPr id="46" name="Line 1079"/>
            <p:cNvSpPr>
              <a:spLocks noChangeShapeType="1"/>
            </p:cNvSpPr>
            <p:nvPr/>
          </p:nvSpPr>
          <p:spPr bwMode="auto">
            <a:xfrm>
              <a:off x="3552" y="1872"/>
              <a:ext cx="528" cy="576"/>
            </a:xfrm>
            <a:prstGeom prst="line">
              <a:avLst/>
            </a:prstGeom>
            <a:noFill/>
            <a:ln w="38100">
              <a:solidFill>
                <a:srgbClr val="66FF33"/>
              </a:solidFill>
              <a:prstDash val="dash"/>
              <a:round/>
              <a:headEnd/>
              <a:tailEnd/>
            </a:ln>
            <a:effectLst/>
          </p:spPr>
          <p:txBody>
            <a:bodyPr wrap="none" anchor="ctr"/>
            <a:lstStyle/>
            <a:p>
              <a:endParaRPr lang="zh-CN" altLang="en-US"/>
            </a:p>
          </p:txBody>
        </p:sp>
        <p:grpSp>
          <p:nvGrpSpPr>
            <p:cNvPr id="47" name="Group 1087"/>
            <p:cNvGrpSpPr>
              <a:grpSpLocks/>
            </p:cNvGrpSpPr>
            <p:nvPr/>
          </p:nvGrpSpPr>
          <p:grpSpPr bwMode="auto">
            <a:xfrm>
              <a:off x="3936" y="2190"/>
              <a:ext cx="240" cy="172"/>
              <a:chOff x="3888" y="2112"/>
              <a:chExt cx="336" cy="240"/>
            </a:xfrm>
          </p:grpSpPr>
          <p:sp>
            <p:nvSpPr>
              <p:cNvPr id="48" name="Line 1085"/>
              <p:cNvSpPr>
                <a:spLocks noChangeShapeType="1"/>
              </p:cNvSpPr>
              <p:nvPr/>
            </p:nvSpPr>
            <p:spPr bwMode="auto">
              <a:xfrm flipV="1">
                <a:off x="3888" y="2112"/>
                <a:ext cx="144" cy="144"/>
              </a:xfrm>
              <a:prstGeom prst="line">
                <a:avLst/>
              </a:prstGeom>
              <a:noFill/>
              <a:ln w="9525">
                <a:solidFill>
                  <a:srgbClr val="66FF33"/>
                </a:solidFill>
                <a:round/>
                <a:headEnd/>
                <a:tailEnd/>
              </a:ln>
              <a:effectLst/>
            </p:spPr>
            <p:txBody>
              <a:bodyPr wrap="none" anchor="ctr"/>
              <a:lstStyle/>
              <a:p>
                <a:endParaRPr lang="zh-CN" altLang="en-US"/>
              </a:p>
            </p:txBody>
          </p:sp>
          <p:sp>
            <p:nvSpPr>
              <p:cNvPr id="49" name="Line 1086"/>
              <p:cNvSpPr>
                <a:spLocks noChangeShapeType="1"/>
              </p:cNvSpPr>
              <p:nvPr/>
            </p:nvSpPr>
            <p:spPr bwMode="auto">
              <a:xfrm>
                <a:off x="4032" y="2112"/>
                <a:ext cx="192" cy="240"/>
              </a:xfrm>
              <a:prstGeom prst="line">
                <a:avLst/>
              </a:prstGeom>
              <a:noFill/>
              <a:ln w="9525">
                <a:solidFill>
                  <a:srgbClr val="66FF33"/>
                </a:solidFill>
                <a:round/>
                <a:headEnd/>
                <a:tailEnd/>
              </a:ln>
              <a:effectLst/>
            </p:spPr>
            <p:txBody>
              <a:bodyPr wrap="none" anchor="ctr"/>
              <a:lstStyle/>
              <a:p>
                <a:endParaRPr lang="zh-CN" altLang="en-US"/>
              </a:p>
            </p:txBody>
          </p:sp>
        </p:grpSp>
      </p:grpSp>
      <p:sp>
        <p:nvSpPr>
          <p:cNvPr id="50" name="Text Box 1064"/>
          <p:cNvSpPr txBox="1">
            <a:spLocks noChangeArrowheads="1"/>
          </p:cNvSpPr>
          <p:nvPr/>
        </p:nvSpPr>
        <p:spPr bwMode="auto">
          <a:xfrm>
            <a:off x="4143372" y="4429132"/>
            <a:ext cx="477838" cy="579438"/>
          </a:xfrm>
          <a:prstGeom prst="rect">
            <a:avLst/>
          </a:prstGeom>
          <a:noFill/>
          <a:ln w="9525">
            <a:noFill/>
            <a:miter lim="800000"/>
            <a:headEnd/>
            <a:tailEnd/>
          </a:ln>
          <a:effectLst/>
        </p:spPr>
        <p:txBody>
          <a:bodyPr wrap="none">
            <a:spAutoFit/>
          </a:bodyPr>
          <a:lstStyle/>
          <a:p>
            <a:r>
              <a:rPr lang="en-US" altLang="zh-CN" dirty="0"/>
              <a:t>C</a:t>
            </a:r>
          </a:p>
        </p:txBody>
      </p:sp>
      <p:grpSp>
        <p:nvGrpSpPr>
          <p:cNvPr id="58" name="组合 57"/>
          <p:cNvGrpSpPr/>
          <p:nvPr/>
        </p:nvGrpSpPr>
        <p:grpSpPr>
          <a:xfrm>
            <a:off x="3071802" y="3643314"/>
            <a:ext cx="423514" cy="1369464"/>
            <a:chOff x="3071802" y="3643314"/>
            <a:chExt cx="423514" cy="1369464"/>
          </a:xfrm>
        </p:grpSpPr>
        <p:sp>
          <p:nvSpPr>
            <p:cNvPr id="54" name="Text Box 1062"/>
            <p:cNvSpPr txBox="1">
              <a:spLocks noChangeArrowheads="1"/>
            </p:cNvSpPr>
            <p:nvPr/>
          </p:nvSpPr>
          <p:spPr bwMode="auto">
            <a:xfrm>
              <a:off x="3071802" y="3643314"/>
              <a:ext cx="423514" cy="369332"/>
            </a:xfrm>
            <a:prstGeom prst="rect">
              <a:avLst/>
            </a:prstGeom>
            <a:noFill/>
            <a:ln w="9525">
              <a:noFill/>
              <a:miter lim="800000"/>
              <a:headEnd/>
              <a:tailEnd/>
            </a:ln>
            <a:effectLst/>
          </p:spPr>
          <p:txBody>
            <a:bodyPr wrap="none">
              <a:spAutoFit/>
            </a:bodyPr>
            <a:lstStyle/>
            <a:p>
              <a:r>
                <a:rPr lang="en-US" altLang="zh-CN" dirty="0" smtClean="0"/>
                <a:t>A</a:t>
              </a:r>
              <a:r>
                <a:rPr lang="en-US" altLang="zh-CN" baseline="-25000" dirty="0" smtClean="0"/>
                <a:t>1</a:t>
              </a:r>
              <a:endParaRPr lang="en-US" altLang="zh-CN" baseline="-25000" dirty="0"/>
            </a:p>
          </p:txBody>
        </p:sp>
        <p:sp>
          <p:nvSpPr>
            <p:cNvPr id="55" name="Text Box 1062"/>
            <p:cNvSpPr txBox="1">
              <a:spLocks noChangeArrowheads="1"/>
            </p:cNvSpPr>
            <p:nvPr/>
          </p:nvSpPr>
          <p:spPr bwMode="auto">
            <a:xfrm>
              <a:off x="3071802" y="4000504"/>
              <a:ext cx="423514" cy="369332"/>
            </a:xfrm>
            <a:prstGeom prst="rect">
              <a:avLst/>
            </a:prstGeom>
            <a:noFill/>
            <a:ln w="9525">
              <a:noFill/>
              <a:miter lim="800000"/>
              <a:headEnd/>
              <a:tailEnd/>
            </a:ln>
            <a:effectLst/>
          </p:spPr>
          <p:txBody>
            <a:bodyPr wrap="none">
              <a:spAutoFit/>
            </a:bodyPr>
            <a:lstStyle/>
            <a:p>
              <a:r>
                <a:rPr lang="en-US" altLang="zh-CN" dirty="0" smtClean="0"/>
                <a:t>A</a:t>
              </a:r>
              <a:r>
                <a:rPr lang="en-US" altLang="zh-CN" baseline="-25000" dirty="0" smtClean="0"/>
                <a:t>2</a:t>
              </a:r>
              <a:endParaRPr lang="en-US" altLang="zh-CN" baseline="-25000" dirty="0"/>
            </a:p>
          </p:txBody>
        </p:sp>
        <p:sp>
          <p:nvSpPr>
            <p:cNvPr id="56" name="Text Box 1062"/>
            <p:cNvSpPr txBox="1">
              <a:spLocks noChangeArrowheads="1"/>
            </p:cNvSpPr>
            <p:nvPr/>
          </p:nvSpPr>
          <p:spPr bwMode="auto">
            <a:xfrm>
              <a:off x="3071802" y="4286256"/>
              <a:ext cx="423514" cy="369332"/>
            </a:xfrm>
            <a:prstGeom prst="rect">
              <a:avLst/>
            </a:prstGeom>
            <a:noFill/>
            <a:ln w="9525">
              <a:noFill/>
              <a:miter lim="800000"/>
              <a:headEnd/>
              <a:tailEnd/>
            </a:ln>
            <a:effectLst/>
          </p:spPr>
          <p:txBody>
            <a:bodyPr wrap="none">
              <a:spAutoFit/>
            </a:bodyPr>
            <a:lstStyle/>
            <a:p>
              <a:r>
                <a:rPr lang="en-US" altLang="zh-CN" dirty="0" smtClean="0"/>
                <a:t>A</a:t>
              </a:r>
              <a:r>
                <a:rPr lang="en-US" altLang="zh-CN" baseline="-25000" dirty="0" smtClean="0"/>
                <a:t>3</a:t>
              </a:r>
              <a:endParaRPr lang="en-US" altLang="zh-CN" baseline="-25000" dirty="0"/>
            </a:p>
          </p:txBody>
        </p:sp>
        <p:sp>
          <p:nvSpPr>
            <p:cNvPr id="57" name="Text Box 1062"/>
            <p:cNvSpPr txBox="1">
              <a:spLocks noChangeArrowheads="1"/>
            </p:cNvSpPr>
            <p:nvPr/>
          </p:nvSpPr>
          <p:spPr bwMode="auto">
            <a:xfrm>
              <a:off x="3071802" y="4643446"/>
              <a:ext cx="423514" cy="369332"/>
            </a:xfrm>
            <a:prstGeom prst="rect">
              <a:avLst/>
            </a:prstGeom>
            <a:noFill/>
            <a:ln w="9525">
              <a:noFill/>
              <a:miter lim="800000"/>
              <a:headEnd/>
              <a:tailEnd/>
            </a:ln>
            <a:effectLst/>
          </p:spPr>
          <p:txBody>
            <a:bodyPr wrap="none">
              <a:spAutoFit/>
            </a:bodyPr>
            <a:lstStyle/>
            <a:p>
              <a:r>
                <a:rPr lang="en-US" altLang="zh-CN" dirty="0" smtClean="0"/>
                <a:t>A</a:t>
              </a:r>
              <a:r>
                <a:rPr lang="en-US" altLang="zh-CN" baseline="-25000" dirty="0" smtClean="0"/>
                <a:t>4</a:t>
              </a:r>
              <a:endParaRPr lang="en-US" altLang="zh-CN" baseline="-25000" dirty="0"/>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up)">
                                      <p:cBhvr>
                                        <p:cTn id="26" dur="500"/>
                                        <p:tgtEl>
                                          <p:spTgt spid="45"/>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up)">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linds(horizontal)">
                                      <p:cBhvr>
                                        <p:cTn id="6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3" grpId="0" animBg="1"/>
      <p:bldP spid="24" grpId="0" animBg="1"/>
      <p:bldP spid="25" grpId="0" animBg="1"/>
      <p:bldP spid="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8"/>
          <p:cNvGrpSpPr>
            <a:grpSpLocks/>
          </p:cNvGrpSpPr>
          <p:nvPr/>
        </p:nvGrpSpPr>
        <p:grpSpPr bwMode="auto">
          <a:xfrm>
            <a:off x="3744943" y="1000108"/>
            <a:ext cx="5113337" cy="3101975"/>
            <a:chOff x="2539" y="0"/>
            <a:chExt cx="3221" cy="1954"/>
          </a:xfrm>
        </p:grpSpPr>
        <p:sp>
          <p:nvSpPr>
            <p:cNvPr id="96" name="Rectangle 75"/>
            <p:cNvSpPr>
              <a:spLocks noChangeArrowheads="1"/>
            </p:cNvSpPr>
            <p:nvPr/>
          </p:nvSpPr>
          <p:spPr bwMode="auto">
            <a:xfrm>
              <a:off x="2561" y="4"/>
              <a:ext cx="3175" cy="195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aphicFrame>
          <p:nvGraphicFramePr>
            <p:cNvPr id="97" name="Object 76"/>
            <p:cNvGraphicFramePr>
              <a:graphicFrameLocks noChangeAspect="1"/>
            </p:cNvGraphicFramePr>
            <p:nvPr/>
          </p:nvGraphicFramePr>
          <p:xfrm>
            <a:off x="3106" y="635"/>
            <a:ext cx="202" cy="245"/>
          </p:xfrm>
          <a:graphic>
            <a:graphicData uri="http://schemas.openxmlformats.org/presentationml/2006/ole">
              <p:oleObj spid="_x0000_s69694" name="Equation" r:id="rId3" imgW="177569" imgH="215619" progId="Equation.3">
                <p:embed/>
              </p:oleObj>
            </a:graphicData>
          </a:graphic>
        </p:graphicFrame>
        <p:graphicFrame>
          <p:nvGraphicFramePr>
            <p:cNvPr id="98" name="Object 77"/>
            <p:cNvGraphicFramePr>
              <a:graphicFrameLocks noChangeAspect="1"/>
            </p:cNvGraphicFramePr>
            <p:nvPr/>
          </p:nvGraphicFramePr>
          <p:xfrm>
            <a:off x="3151" y="998"/>
            <a:ext cx="200" cy="227"/>
          </p:xfrm>
          <a:graphic>
            <a:graphicData uri="http://schemas.openxmlformats.org/presentationml/2006/ole">
              <p:oleObj spid="_x0000_s69695" name="Equation" r:id="rId4" imgW="190335" imgH="215713" progId="Equation.3">
                <p:embed/>
              </p:oleObj>
            </a:graphicData>
          </a:graphic>
        </p:graphicFrame>
        <p:grpSp>
          <p:nvGrpSpPr>
            <p:cNvPr id="3" name="Group 78"/>
            <p:cNvGrpSpPr>
              <a:grpSpLocks/>
            </p:cNvGrpSpPr>
            <p:nvPr/>
          </p:nvGrpSpPr>
          <p:grpSpPr bwMode="auto">
            <a:xfrm>
              <a:off x="3299" y="625"/>
              <a:ext cx="1012" cy="1248"/>
              <a:chOff x="3164" y="2880"/>
              <a:chExt cx="1012" cy="1248"/>
            </a:xfrm>
          </p:grpSpPr>
          <p:grpSp>
            <p:nvGrpSpPr>
              <p:cNvPr id="4" name="Group 79"/>
              <p:cNvGrpSpPr>
                <a:grpSpLocks/>
              </p:cNvGrpSpPr>
              <p:nvPr/>
            </p:nvGrpSpPr>
            <p:grpSpPr bwMode="auto">
              <a:xfrm>
                <a:off x="3216" y="2880"/>
                <a:ext cx="460" cy="1204"/>
                <a:chOff x="3216" y="2880"/>
                <a:chExt cx="460" cy="1204"/>
              </a:xfrm>
            </p:grpSpPr>
            <p:sp>
              <p:nvSpPr>
                <p:cNvPr id="144" name="Freeform 80" descr="浅色上对角线"/>
                <p:cNvSpPr>
                  <a:spLocks/>
                </p:cNvSpPr>
                <p:nvPr/>
              </p:nvSpPr>
              <p:spPr bwMode="auto">
                <a:xfrm>
                  <a:off x="3230" y="3388"/>
                  <a:ext cx="280" cy="686"/>
                </a:xfrm>
                <a:custGeom>
                  <a:avLst/>
                  <a:gdLst/>
                  <a:ahLst/>
                  <a:cxnLst>
                    <a:cxn ang="0">
                      <a:pos x="0" y="0"/>
                    </a:cxn>
                    <a:cxn ang="0">
                      <a:pos x="280" y="668"/>
                    </a:cxn>
                    <a:cxn ang="0">
                      <a:pos x="200" y="686"/>
                    </a:cxn>
                    <a:cxn ang="0">
                      <a:pos x="20" y="244"/>
                    </a:cxn>
                    <a:cxn ang="0">
                      <a:pos x="0" y="0"/>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w="9525" cap="flat" cmpd="sng">
                  <a:noFill/>
                  <a:prstDash val="solid"/>
                  <a:round/>
                  <a:headEnd type="none" w="med" len="med"/>
                  <a:tailEnd type="none" w="sm" len="lg"/>
                </a:ln>
                <a:effectLst/>
              </p:spPr>
              <p:txBody>
                <a:bodyPr wrap="none"/>
                <a:lstStyle/>
                <a:p>
                  <a:endParaRPr lang="zh-CN" altLang="en-US"/>
                </a:p>
              </p:txBody>
            </p:sp>
            <p:sp>
              <p:nvSpPr>
                <p:cNvPr id="145" name="Freeform 81" descr="浅色上对角线"/>
                <p:cNvSpPr>
                  <a:spLocks/>
                </p:cNvSpPr>
                <p:nvPr/>
              </p:nvSpPr>
              <p:spPr bwMode="auto">
                <a:xfrm>
                  <a:off x="3216" y="2888"/>
                  <a:ext cx="460" cy="1124"/>
                </a:xfrm>
                <a:custGeom>
                  <a:avLst/>
                  <a:gdLst/>
                  <a:ahLst/>
                  <a:cxnLst>
                    <a:cxn ang="0">
                      <a:pos x="12" y="0"/>
                    </a:cxn>
                    <a:cxn ang="0">
                      <a:pos x="460" y="1084"/>
                    </a:cxn>
                    <a:cxn ang="0">
                      <a:pos x="380" y="1124"/>
                    </a:cxn>
                    <a:cxn ang="0">
                      <a:pos x="0" y="259"/>
                    </a:cxn>
                    <a:cxn ang="0">
                      <a:pos x="12" y="0"/>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p:spPr>
              <p:txBody>
                <a:bodyPr wrap="none"/>
                <a:lstStyle/>
                <a:p>
                  <a:endParaRPr lang="zh-CN" altLang="en-US"/>
                </a:p>
              </p:txBody>
            </p:sp>
            <p:sp>
              <p:nvSpPr>
                <p:cNvPr id="146" name="Freeform 82" descr="浅色横线"/>
                <p:cNvSpPr>
                  <a:spLocks/>
                </p:cNvSpPr>
                <p:nvPr/>
              </p:nvSpPr>
              <p:spPr bwMode="auto">
                <a:xfrm>
                  <a:off x="3230" y="3152"/>
                  <a:ext cx="376" cy="892"/>
                </a:xfrm>
                <a:custGeom>
                  <a:avLst/>
                  <a:gdLst/>
                  <a:ahLst/>
                  <a:cxnLst>
                    <a:cxn ang="0">
                      <a:pos x="0" y="0"/>
                    </a:cxn>
                    <a:cxn ang="0">
                      <a:pos x="376" y="864"/>
                    </a:cxn>
                    <a:cxn ang="0">
                      <a:pos x="274" y="892"/>
                    </a:cxn>
                    <a:cxn ang="0">
                      <a:pos x="48" y="344"/>
                    </a:cxn>
                    <a:cxn ang="0">
                      <a:pos x="0" y="240"/>
                    </a:cxn>
                    <a:cxn ang="0">
                      <a:pos x="0" y="0"/>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w="9525" cap="flat" cmpd="sng">
                  <a:noFill/>
                  <a:prstDash val="solid"/>
                  <a:round/>
                  <a:headEnd type="none" w="med" len="med"/>
                  <a:tailEnd type="none" w="sm" len="lg"/>
                </a:ln>
                <a:effectLst/>
              </p:spPr>
              <p:txBody>
                <a:bodyPr wrap="none"/>
                <a:lstStyle/>
                <a:p>
                  <a:endParaRPr lang="zh-CN" altLang="en-US"/>
                </a:p>
              </p:txBody>
            </p:sp>
            <p:grpSp>
              <p:nvGrpSpPr>
                <p:cNvPr id="5" name="Group 83"/>
                <p:cNvGrpSpPr>
                  <a:grpSpLocks/>
                </p:cNvGrpSpPr>
                <p:nvPr/>
              </p:nvGrpSpPr>
              <p:grpSpPr bwMode="auto">
                <a:xfrm>
                  <a:off x="3216" y="2880"/>
                  <a:ext cx="460" cy="1204"/>
                  <a:chOff x="3236" y="2880"/>
                  <a:chExt cx="460" cy="1204"/>
                </a:xfrm>
              </p:grpSpPr>
              <p:sp>
                <p:nvSpPr>
                  <p:cNvPr id="148" name="Freeform 84" descr="宽上对角线"/>
                  <p:cNvSpPr>
                    <a:spLocks/>
                  </p:cNvSpPr>
                  <p:nvPr/>
                </p:nvSpPr>
                <p:spPr bwMode="auto">
                  <a:xfrm>
                    <a:off x="3252" y="3624"/>
                    <a:ext cx="188" cy="460"/>
                  </a:xfrm>
                  <a:custGeom>
                    <a:avLst/>
                    <a:gdLst/>
                    <a:ahLst/>
                    <a:cxnLst>
                      <a:cxn ang="0">
                        <a:pos x="0" y="0"/>
                      </a:cxn>
                      <a:cxn ang="0">
                        <a:pos x="188" y="460"/>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49" name="Freeform 85" descr="宽上对角线"/>
                  <p:cNvSpPr>
                    <a:spLocks/>
                  </p:cNvSpPr>
                  <p:nvPr/>
                </p:nvSpPr>
                <p:spPr bwMode="auto">
                  <a:xfrm>
                    <a:off x="3252" y="2880"/>
                    <a:ext cx="444" cy="1092"/>
                  </a:xfrm>
                  <a:custGeom>
                    <a:avLst/>
                    <a:gdLst/>
                    <a:ahLst/>
                    <a:cxnLst>
                      <a:cxn ang="0">
                        <a:pos x="0" y="0"/>
                      </a:cxn>
                      <a:cxn ang="0">
                        <a:pos x="444" y="1092"/>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50" name="Freeform 86" descr="宽上对角线"/>
                  <p:cNvSpPr>
                    <a:spLocks/>
                  </p:cNvSpPr>
                  <p:nvPr/>
                </p:nvSpPr>
                <p:spPr bwMode="auto">
                  <a:xfrm>
                    <a:off x="3236" y="3122"/>
                    <a:ext cx="380" cy="890"/>
                  </a:xfrm>
                  <a:custGeom>
                    <a:avLst/>
                    <a:gdLst/>
                    <a:ahLst/>
                    <a:cxnLst>
                      <a:cxn ang="0">
                        <a:pos x="0" y="0"/>
                      </a:cxn>
                      <a:cxn ang="0">
                        <a:pos x="380" y="890"/>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151" name="Freeform 87" descr="宽上对角线"/>
                  <p:cNvSpPr>
                    <a:spLocks/>
                  </p:cNvSpPr>
                  <p:nvPr/>
                </p:nvSpPr>
                <p:spPr bwMode="auto">
                  <a:xfrm>
                    <a:off x="3236" y="3374"/>
                    <a:ext cx="280" cy="676"/>
                  </a:xfrm>
                  <a:custGeom>
                    <a:avLst/>
                    <a:gdLst/>
                    <a:ahLst/>
                    <a:cxnLst>
                      <a:cxn ang="0">
                        <a:pos x="0" y="0"/>
                      </a:cxn>
                      <a:cxn ang="0">
                        <a:pos x="280" y="676"/>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grpSp>
          </p:grpSp>
          <p:grpSp>
            <p:nvGrpSpPr>
              <p:cNvPr id="6" name="Group 88"/>
              <p:cNvGrpSpPr>
                <a:grpSpLocks/>
              </p:cNvGrpSpPr>
              <p:nvPr/>
            </p:nvGrpSpPr>
            <p:grpSpPr bwMode="auto">
              <a:xfrm>
                <a:off x="3164" y="3640"/>
                <a:ext cx="1012" cy="488"/>
                <a:chOff x="3164" y="3640"/>
                <a:chExt cx="1012" cy="488"/>
              </a:xfrm>
            </p:grpSpPr>
            <p:sp>
              <p:nvSpPr>
                <p:cNvPr id="141" name="Freeform 89"/>
                <p:cNvSpPr>
                  <a:spLocks/>
                </p:cNvSpPr>
                <p:nvPr/>
              </p:nvSpPr>
              <p:spPr bwMode="auto">
                <a:xfrm>
                  <a:off x="3164" y="3792"/>
                  <a:ext cx="340" cy="132"/>
                </a:xfrm>
                <a:custGeom>
                  <a:avLst/>
                  <a:gdLst/>
                  <a:ahLst/>
                  <a:cxnLst>
                    <a:cxn ang="0">
                      <a:pos x="0" y="132"/>
                    </a:cxn>
                    <a:cxn ang="0">
                      <a:pos x="340" y="0"/>
                    </a:cxn>
                  </a:cxnLst>
                  <a:rect l="0" t="0" r="r" b="b"/>
                  <a:pathLst>
                    <a:path w="340" h="132">
                      <a:moveTo>
                        <a:pt x="0" y="132"/>
                      </a:moveTo>
                      <a:lnTo>
                        <a:pt x="340" y="0"/>
                      </a:lnTo>
                    </a:path>
                  </a:pathLst>
                </a:custGeom>
                <a:noFill/>
                <a:ln w="38100">
                  <a:solidFill>
                    <a:srgbClr val="FF0000"/>
                  </a:solidFill>
                  <a:round/>
                  <a:headEnd/>
                  <a:tailEnd type="triangle" w="sm" len="lg"/>
                </a:ln>
                <a:effectLst/>
              </p:spPr>
              <p:txBody>
                <a:bodyPr wrap="none" anchor="ctr"/>
                <a:lstStyle/>
                <a:p>
                  <a:endParaRPr lang="zh-CN" altLang="en-US"/>
                </a:p>
              </p:txBody>
            </p:sp>
            <p:sp>
              <p:nvSpPr>
                <p:cNvPr id="142" name="Freeform 90"/>
                <p:cNvSpPr>
                  <a:spLocks/>
                </p:cNvSpPr>
                <p:nvPr/>
              </p:nvSpPr>
              <p:spPr bwMode="auto">
                <a:xfrm>
                  <a:off x="3596" y="3640"/>
                  <a:ext cx="308" cy="120"/>
                </a:xfrm>
                <a:custGeom>
                  <a:avLst/>
                  <a:gdLst/>
                  <a:ahLst/>
                  <a:cxnLst>
                    <a:cxn ang="0">
                      <a:pos x="308" y="0"/>
                    </a:cxn>
                    <a:cxn ang="0">
                      <a:pos x="0" y="120"/>
                    </a:cxn>
                  </a:cxnLst>
                  <a:rect l="0" t="0" r="r" b="b"/>
                  <a:pathLst>
                    <a:path w="308" h="120">
                      <a:moveTo>
                        <a:pt x="308" y="0"/>
                      </a:moveTo>
                      <a:lnTo>
                        <a:pt x="0" y="120"/>
                      </a:lnTo>
                    </a:path>
                  </a:pathLst>
                </a:custGeom>
                <a:noFill/>
                <a:ln w="38100">
                  <a:solidFill>
                    <a:srgbClr val="FF0000"/>
                  </a:solidFill>
                  <a:round/>
                  <a:headEnd/>
                  <a:tailEnd type="triangle" w="sm" len="lg"/>
                </a:ln>
                <a:effectLst/>
              </p:spPr>
              <p:txBody>
                <a:bodyPr wrap="none" anchor="ctr"/>
                <a:lstStyle/>
                <a:p>
                  <a:endParaRPr lang="zh-CN" altLang="en-US"/>
                </a:p>
              </p:txBody>
            </p:sp>
            <p:graphicFrame>
              <p:nvGraphicFramePr>
                <p:cNvPr id="143" name="Object 91"/>
                <p:cNvGraphicFramePr>
                  <a:graphicFrameLocks noChangeAspect="1"/>
                </p:cNvGraphicFramePr>
                <p:nvPr/>
              </p:nvGraphicFramePr>
              <p:xfrm>
                <a:off x="3643" y="3817"/>
                <a:ext cx="533" cy="311"/>
              </p:xfrm>
              <a:graphic>
                <a:graphicData uri="http://schemas.openxmlformats.org/presentationml/2006/ole">
                  <p:oleObj spid="_x0000_s69696" name="Equation" r:id="rId5" imgW="393480" imgH="228600" progId="Equation.3">
                    <p:embed/>
                  </p:oleObj>
                </a:graphicData>
              </a:graphic>
            </p:graphicFrame>
          </p:grpSp>
        </p:grpSp>
        <p:sp>
          <p:nvSpPr>
            <p:cNvPr id="100" name="Line 92"/>
            <p:cNvSpPr>
              <a:spLocks noChangeShapeType="1"/>
            </p:cNvSpPr>
            <p:nvPr/>
          </p:nvSpPr>
          <p:spPr bwMode="auto">
            <a:xfrm>
              <a:off x="2539" y="0"/>
              <a:ext cx="3221" cy="0"/>
            </a:xfrm>
            <a:prstGeom prst="line">
              <a:avLst/>
            </a:prstGeom>
            <a:noFill/>
            <a:ln w="9525">
              <a:solidFill>
                <a:schemeClr val="tx2"/>
              </a:solidFill>
              <a:round/>
              <a:headEnd/>
              <a:tailEnd type="none" w="sm" len="lg"/>
            </a:ln>
            <a:effectLst/>
          </p:spPr>
          <p:txBody>
            <a:bodyPr wrap="none"/>
            <a:lstStyle/>
            <a:p>
              <a:endParaRPr lang="zh-CN" altLang="en-US"/>
            </a:p>
          </p:txBody>
        </p:sp>
        <p:grpSp>
          <p:nvGrpSpPr>
            <p:cNvPr id="7" name="Group 93"/>
            <p:cNvGrpSpPr>
              <a:grpSpLocks/>
            </p:cNvGrpSpPr>
            <p:nvPr/>
          </p:nvGrpSpPr>
          <p:grpSpPr bwMode="auto">
            <a:xfrm rot="-83261">
              <a:off x="3306" y="335"/>
              <a:ext cx="1105" cy="1055"/>
              <a:chOff x="3120" y="2688"/>
              <a:chExt cx="912" cy="1008"/>
            </a:xfrm>
          </p:grpSpPr>
          <p:sp>
            <p:nvSpPr>
              <p:cNvPr id="135" name="Line 94"/>
              <p:cNvSpPr>
                <a:spLocks noChangeShapeType="1"/>
              </p:cNvSpPr>
              <p:nvPr/>
            </p:nvSpPr>
            <p:spPr bwMode="auto">
              <a:xfrm flipV="1">
                <a:off x="3120" y="2688"/>
                <a:ext cx="864" cy="272"/>
              </a:xfrm>
              <a:prstGeom prst="line">
                <a:avLst/>
              </a:prstGeom>
              <a:noFill/>
              <a:ln w="19050">
                <a:solidFill>
                  <a:srgbClr val="0000FF"/>
                </a:solidFill>
                <a:round/>
                <a:headEnd/>
                <a:tailEnd/>
              </a:ln>
              <a:effectLst/>
            </p:spPr>
            <p:txBody>
              <a:bodyPr wrap="none" anchor="ctr"/>
              <a:lstStyle/>
              <a:p>
                <a:endParaRPr lang="zh-CN" altLang="en-US"/>
              </a:p>
            </p:txBody>
          </p:sp>
          <p:sp>
            <p:nvSpPr>
              <p:cNvPr id="136" name="Line 95"/>
              <p:cNvSpPr>
                <a:spLocks noChangeShapeType="1"/>
              </p:cNvSpPr>
              <p:nvPr/>
            </p:nvSpPr>
            <p:spPr bwMode="auto">
              <a:xfrm flipV="1">
                <a:off x="3120" y="292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137" name="Line 96"/>
              <p:cNvSpPr>
                <a:spLocks noChangeShapeType="1"/>
              </p:cNvSpPr>
              <p:nvPr/>
            </p:nvSpPr>
            <p:spPr bwMode="auto">
              <a:xfrm flipV="1">
                <a:off x="3120" y="316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138" name="Line 97"/>
              <p:cNvSpPr>
                <a:spLocks noChangeShapeType="1"/>
              </p:cNvSpPr>
              <p:nvPr/>
            </p:nvSpPr>
            <p:spPr bwMode="auto">
              <a:xfrm flipV="1">
                <a:off x="3120" y="3408"/>
                <a:ext cx="912" cy="288"/>
              </a:xfrm>
              <a:prstGeom prst="line">
                <a:avLst/>
              </a:prstGeom>
              <a:noFill/>
              <a:ln w="19050">
                <a:solidFill>
                  <a:srgbClr val="0000FF"/>
                </a:solidFill>
                <a:round/>
                <a:headEnd/>
                <a:tailEnd/>
              </a:ln>
              <a:effectLst/>
            </p:spPr>
            <p:txBody>
              <a:bodyPr wrap="none" anchor="ctr"/>
              <a:lstStyle/>
              <a:p>
                <a:endParaRPr lang="zh-CN" altLang="en-US"/>
              </a:p>
            </p:txBody>
          </p:sp>
        </p:grpSp>
        <p:grpSp>
          <p:nvGrpSpPr>
            <p:cNvPr id="8" name="Group 98"/>
            <p:cNvGrpSpPr>
              <a:grpSpLocks/>
            </p:cNvGrpSpPr>
            <p:nvPr/>
          </p:nvGrpSpPr>
          <p:grpSpPr bwMode="auto">
            <a:xfrm>
              <a:off x="4363" y="336"/>
              <a:ext cx="1056" cy="720"/>
              <a:chOff x="4224" y="2592"/>
              <a:chExt cx="1056" cy="720"/>
            </a:xfrm>
          </p:grpSpPr>
          <p:sp>
            <p:nvSpPr>
              <p:cNvPr id="131" name="Line 99"/>
              <p:cNvSpPr>
                <a:spLocks noChangeShapeType="1"/>
              </p:cNvSpPr>
              <p:nvPr/>
            </p:nvSpPr>
            <p:spPr bwMode="auto">
              <a:xfrm>
                <a:off x="4272" y="2832"/>
                <a:ext cx="1008" cy="0"/>
              </a:xfrm>
              <a:prstGeom prst="line">
                <a:avLst/>
              </a:prstGeom>
              <a:noFill/>
              <a:ln w="19050">
                <a:solidFill>
                  <a:srgbClr val="0000FF"/>
                </a:solidFill>
                <a:round/>
                <a:headEnd/>
                <a:tailEnd/>
              </a:ln>
              <a:effectLst/>
            </p:spPr>
            <p:txBody>
              <a:bodyPr wrap="none" anchor="ctr"/>
              <a:lstStyle/>
              <a:p>
                <a:endParaRPr lang="zh-CN" altLang="en-US"/>
              </a:p>
            </p:txBody>
          </p:sp>
          <p:sp>
            <p:nvSpPr>
              <p:cNvPr id="132" name="Line 100"/>
              <p:cNvSpPr>
                <a:spLocks noChangeShapeType="1"/>
              </p:cNvSpPr>
              <p:nvPr/>
            </p:nvSpPr>
            <p:spPr bwMode="auto">
              <a:xfrm flipV="1">
                <a:off x="4272" y="2832"/>
                <a:ext cx="1008" cy="233"/>
              </a:xfrm>
              <a:prstGeom prst="line">
                <a:avLst/>
              </a:prstGeom>
              <a:noFill/>
              <a:ln w="19050">
                <a:solidFill>
                  <a:srgbClr val="0000FF"/>
                </a:solidFill>
                <a:round/>
                <a:headEnd/>
                <a:tailEnd/>
              </a:ln>
              <a:effectLst/>
            </p:spPr>
            <p:txBody>
              <a:bodyPr wrap="none" anchor="ctr"/>
              <a:lstStyle/>
              <a:p>
                <a:endParaRPr lang="zh-CN" altLang="en-US"/>
              </a:p>
            </p:txBody>
          </p:sp>
          <p:sp>
            <p:nvSpPr>
              <p:cNvPr id="133" name="Line 101"/>
              <p:cNvSpPr>
                <a:spLocks noChangeShapeType="1"/>
              </p:cNvSpPr>
              <p:nvPr/>
            </p:nvSpPr>
            <p:spPr bwMode="auto">
              <a:xfrm>
                <a:off x="4224" y="2592"/>
                <a:ext cx="1056" cy="240"/>
              </a:xfrm>
              <a:prstGeom prst="line">
                <a:avLst/>
              </a:prstGeom>
              <a:noFill/>
              <a:ln w="19050">
                <a:solidFill>
                  <a:srgbClr val="0000FF"/>
                </a:solidFill>
                <a:round/>
                <a:headEnd/>
                <a:tailEnd/>
              </a:ln>
              <a:effectLst/>
            </p:spPr>
            <p:txBody>
              <a:bodyPr wrap="none" anchor="ctr"/>
              <a:lstStyle/>
              <a:p>
                <a:endParaRPr lang="zh-CN" altLang="en-US"/>
              </a:p>
            </p:txBody>
          </p:sp>
          <p:sp>
            <p:nvSpPr>
              <p:cNvPr id="134" name="Line 102"/>
              <p:cNvSpPr>
                <a:spLocks noChangeShapeType="1"/>
              </p:cNvSpPr>
              <p:nvPr/>
            </p:nvSpPr>
            <p:spPr bwMode="auto">
              <a:xfrm flipV="1">
                <a:off x="4272" y="2832"/>
                <a:ext cx="1008" cy="480"/>
              </a:xfrm>
              <a:prstGeom prst="line">
                <a:avLst/>
              </a:prstGeom>
              <a:noFill/>
              <a:ln w="19050">
                <a:solidFill>
                  <a:srgbClr val="0000FF"/>
                </a:solidFill>
                <a:round/>
                <a:headEnd/>
                <a:tailEnd/>
              </a:ln>
              <a:effectLst/>
            </p:spPr>
            <p:txBody>
              <a:bodyPr wrap="none" anchor="ctr"/>
              <a:lstStyle/>
              <a:p>
                <a:endParaRPr lang="zh-CN" altLang="en-US"/>
              </a:p>
            </p:txBody>
          </p:sp>
        </p:grpSp>
        <p:sp>
          <p:nvSpPr>
            <p:cNvPr id="103" name="Line 103"/>
            <p:cNvSpPr>
              <a:spLocks noChangeShapeType="1"/>
            </p:cNvSpPr>
            <p:nvPr/>
          </p:nvSpPr>
          <p:spPr bwMode="auto">
            <a:xfrm>
              <a:off x="2779" y="1008"/>
              <a:ext cx="2928"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104" name="Rectangle 104"/>
            <p:cNvSpPr>
              <a:spLocks noChangeArrowheads="1"/>
            </p:cNvSpPr>
            <p:nvPr/>
          </p:nvSpPr>
          <p:spPr bwMode="auto">
            <a:xfrm>
              <a:off x="5402" y="49"/>
              <a:ext cx="34" cy="177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5" name="Object 105"/>
            <p:cNvGraphicFramePr>
              <a:graphicFrameLocks noChangeAspect="1"/>
            </p:cNvGraphicFramePr>
            <p:nvPr/>
          </p:nvGraphicFramePr>
          <p:xfrm>
            <a:off x="5483" y="994"/>
            <a:ext cx="176" cy="277"/>
          </p:xfrm>
          <a:graphic>
            <a:graphicData uri="http://schemas.openxmlformats.org/presentationml/2006/ole">
              <p:oleObj spid="_x0000_s69697" name="公式" r:id="rId6" imgW="165028" imgH="228501" progId="Equation.3">
                <p:embed/>
              </p:oleObj>
            </a:graphicData>
          </a:graphic>
        </p:graphicFrame>
        <p:sp>
          <p:nvSpPr>
            <p:cNvPr id="106" name="Rectangle 106"/>
            <p:cNvSpPr>
              <a:spLocks noChangeArrowheads="1"/>
            </p:cNvSpPr>
            <p:nvPr/>
          </p:nvSpPr>
          <p:spPr bwMode="auto">
            <a:xfrm>
              <a:off x="3295" y="242"/>
              <a:ext cx="60" cy="382"/>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sp>
          <p:nvSpPr>
            <p:cNvPr id="107" name="Rectangle 107"/>
            <p:cNvSpPr>
              <a:spLocks noChangeArrowheads="1"/>
            </p:cNvSpPr>
            <p:nvPr/>
          </p:nvSpPr>
          <p:spPr bwMode="auto">
            <a:xfrm>
              <a:off x="3303" y="1392"/>
              <a:ext cx="52" cy="355"/>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8" name="Object 108"/>
            <p:cNvGraphicFramePr>
              <a:graphicFrameLocks noChangeAspect="1"/>
            </p:cNvGraphicFramePr>
            <p:nvPr/>
          </p:nvGraphicFramePr>
          <p:xfrm>
            <a:off x="5419" y="324"/>
            <a:ext cx="288" cy="312"/>
          </p:xfrm>
          <a:graphic>
            <a:graphicData uri="http://schemas.openxmlformats.org/presentationml/2006/ole">
              <p:oleObj spid="_x0000_s69698" name="Equation" r:id="rId7" imgW="152268" imgH="164957" progId="">
                <p:embed/>
              </p:oleObj>
            </a:graphicData>
          </a:graphic>
        </p:graphicFrame>
        <p:graphicFrame>
          <p:nvGraphicFramePr>
            <p:cNvPr id="109" name="Object 109"/>
            <p:cNvGraphicFramePr>
              <a:graphicFrameLocks noChangeAspect="1"/>
            </p:cNvGraphicFramePr>
            <p:nvPr/>
          </p:nvGraphicFramePr>
          <p:xfrm>
            <a:off x="3015" y="273"/>
            <a:ext cx="311" cy="336"/>
          </p:xfrm>
          <a:graphic>
            <a:graphicData uri="http://schemas.openxmlformats.org/presentationml/2006/ole">
              <p:oleObj spid="_x0000_s69699" name="Equation" r:id="rId8" imgW="152268" imgH="164957" progId="Equation.3">
                <p:embed/>
              </p:oleObj>
            </a:graphicData>
          </a:graphic>
        </p:graphicFrame>
        <p:graphicFrame>
          <p:nvGraphicFramePr>
            <p:cNvPr id="110" name="Object 110"/>
            <p:cNvGraphicFramePr>
              <a:graphicFrameLocks noChangeAspect="1"/>
            </p:cNvGraphicFramePr>
            <p:nvPr/>
          </p:nvGraphicFramePr>
          <p:xfrm>
            <a:off x="3117" y="1406"/>
            <a:ext cx="211" cy="227"/>
          </p:xfrm>
          <a:graphic>
            <a:graphicData uri="http://schemas.openxmlformats.org/presentationml/2006/ole">
              <p:oleObj spid="_x0000_s69700" name="Equation" r:id="rId9" imgW="152268" imgH="164957" progId="Equation.3">
                <p:embed/>
              </p:oleObj>
            </a:graphicData>
          </a:graphic>
        </p:graphicFrame>
        <p:sp>
          <p:nvSpPr>
            <p:cNvPr id="111" name="Line 111"/>
            <p:cNvSpPr>
              <a:spLocks noChangeShapeType="1"/>
            </p:cNvSpPr>
            <p:nvPr/>
          </p:nvSpPr>
          <p:spPr bwMode="auto">
            <a:xfrm>
              <a:off x="3355" y="624"/>
              <a:ext cx="720" cy="0"/>
            </a:xfrm>
            <a:prstGeom prst="line">
              <a:avLst/>
            </a:prstGeom>
            <a:noFill/>
            <a:ln w="9525">
              <a:solidFill>
                <a:schemeClr val="tx1"/>
              </a:solidFill>
              <a:prstDash val="dash"/>
              <a:round/>
              <a:headEnd/>
              <a:tailEnd/>
            </a:ln>
            <a:effectLst/>
          </p:spPr>
          <p:txBody>
            <a:bodyPr wrap="none"/>
            <a:lstStyle/>
            <a:p>
              <a:endParaRPr lang="zh-CN" altLang="en-US"/>
            </a:p>
          </p:txBody>
        </p:sp>
        <p:graphicFrame>
          <p:nvGraphicFramePr>
            <p:cNvPr id="112" name="Object 112"/>
            <p:cNvGraphicFramePr>
              <a:graphicFrameLocks noChangeAspect="1"/>
            </p:cNvGraphicFramePr>
            <p:nvPr/>
          </p:nvGraphicFramePr>
          <p:xfrm>
            <a:off x="3862" y="384"/>
            <a:ext cx="213" cy="288"/>
          </p:xfrm>
          <a:graphic>
            <a:graphicData uri="http://schemas.openxmlformats.org/presentationml/2006/ole">
              <p:oleObj spid="_x0000_s69701" name="Equation" r:id="rId10" imgW="177646" imgH="241091" progId="Equation.3">
                <p:embed/>
              </p:oleObj>
            </a:graphicData>
          </a:graphic>
        </p:graphicFrame>
        <p:grpSp>
          <p:nvGrpSpPr>
            <p:cNvPr id="9" name="Group 113"/>
            <p:cNvGrpSpPr>
              <a:grpSpLocks/>
            </p:cNvGrpSpPr>
            <p:nvPr/>
          </p:nvGrpSpPr>
          <p:grpSpPr bwMode="auto">
            <a:xfrm>
              <a:off x="2657" y="611"/>
              <a:ext cx="643" cy="768"/>
              <a:chOff x="2592" y="2880"/>
              <a:chExt cx="643" cy="768"/>
            </a:xfrm>
          </p:grpSpPr>
          <p:sp>
            <p:nvSpPr>
              <p:cNvPr id="123" name="Line 114"/>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4" name="Line 115"/>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5" name="Line 116"/>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6" name="Line 117"/>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27" name="Line 118"/>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28" name="Line 119"/>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29" name="Line 120"/>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30" name="Line 121"/>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aphicFrame>
          <p:nvGraphicFramePr>
            <p:cNvPr id="114" name="Object 122"/>
            <p:cNvGraphicFramePr>
              <a:graphicFrameLocks noChangeAspect="1"/>
            </p:cNvGraphicFramePr>
            <p:nvPr/>
          </p:nvGraphicFramePr>
          <p:xfrm>
            <a:off x="3151" y="0"/>
            <a:ext cx="215" cy="245"/>
          </p:xfrm>
          <a:graphic>
            <a:graphicData uri="http://schemas.openxmlformats.org/presentationml/2006/ole">
              <p:oleObj spid="_x0000_s69702" name="Equation" r:id="rId11" imgW="164885" imgH="164885" progId="">
                <p:embed/>
              </p:oleObj>
            </a:graphicData>
          </a:graphic>
        </p:graphicFrame>
        <p:graphicFrame>
          <p:nvGraphicFramePr>
            <p:cNvPr id="115" name="Object 123"/>
            <p:cNvGraphicFramePr>
              <a:graphicFrameLocks noChangeAspect="1"/>
            </p:cNvGraphicFramePr>
            <p:nvPr/>
          </p:nvGraphicFramePr>
          <p:xfrm>
            <a:off x="3931" y="96"/>
            <a:ext cx="241" cy="288"/>
          </p:xfrm>
          <a:graphic>
            <a:graphicData uri="http://schemas.openxmlformats.org/presentationml/2006/ole">
              <p:oleObj spid="_x0000_s69703" name="Equation" r:id="rId12" imgW="139579" imgH="164957" progId="Equation.3">
                <p:embed/>
              </p:oleObj>
            </a:graphicData>
          </a:graphic>
        </p:graphicFrame>
        <p:graphicFrame>
          <p:nvGraphicFramePr>
            <p:cNvPr id="116" name="Object 124"/>
            <p:cNvGraphicFramePr>
              <a:graphicFrameLocks noChangeAspect="1"/>
            </p:cNvGraphicFramePr>
            <p:nvPr/>
          </p:nvGraphicFramePr>
          <p:xfrm>
            <a:off x="5103" y="60"/>
            <a:ext cx="191" cy="336"/>
          </p:xfrm>
          <a:graphic>
            <a:graphicData uri="http://schemas.openxmlformats.org/presentationml/2006/ole">
              <p:oleObj spid="_x0000_s69704" name="Equation" r:id="rId13" imgW="114102" imgH="177492" progId="">
                <p:embed/>
              </p:oleObj>
            </a:graphicData>
          </a:graphic>
        </p:graphicFrame>
        <p:sp>
          <p:nvSpPr>
            <p:cNvPr id="117" name="Oval 125"/>
            <p:cNvSpPr>
              <a:spLocks noChangeArrowheads="1"/>
            </p:cNvSpPr>
            <p:nvPr/>
          </p:nvSpPr>
          <p:spPr bwMode="auto">
            <a:xfrm>
              <a:off x="4160" y="96"/>
              <a:ext cx="251" cy="1658"/>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grpSp>
          <p:nvGrpSpPr>
            <p:cNvPr id="10" name="Group 126"/>
            <p:cNvGrpSpPr>
              <a:grpSpLocks/>
            </p:cNvGrpSpPr>
            <p:nvPr/>
          </p:nvGrpSpPr>
          <p:grpSpPr bwMode="auto">
            <a:xfrm>
              <a:off x="3375" y="635"/>
              <a:ext cx="490" cy="775"/>
              <a:chOff x="3220" y="2432"/>
              <a:chExt cx="490" cy="775"/>
            </a:xfrm>
          </p:grpSpPr>
          <p:sp>
            <p:nvSpPr>
              <p:cNvPr id="121" name="Line 127"/>
              <p:cNvSpPr>
                <a:spLocks noChangeShapeType="1"/>
              </p:cNvSpPr>
              <p:nvPr/>
            </p:nvSpPr>
            <p:spPr bwMode="auto">
              <a:xfrm>
                <a:off x="3220" y="2432"/>
                <a:ext cx="318" cy="775"/>
              </a:xfrm>
              <a:prstGeom prst="line">
                <a:avLst/>
              </a:prstGeom>
              <a:noFill/>
              <a:ln w="9525">
                <a:solidFill>
                  <a:schemeClr val="tx1"/>
                </a:solidFill>
                <a:round/>
                <a:headEnd/>
                <a:tailEnd type="none" w="sm" len="lg"/>
              </a:ln>
              <a:effectLst/>
            </p:spPr>
            <p:txBody>
              <a:bodyPr/>
              <a:lstStyle/>
              <a:p>
                <a:endParaRPr lang="zh-CN" altLang="en-US"/>
              </a:p>
            </p:txBody>
          </p:sp>
          <p:graphicFrame>
            <p:nvGraphicFramePr>
              <p:cNvPr id="122" name="Object 128"/>
              <p:cNvGraphicFramePr>
                <a:graphicFrameLocks noChangeAspect="1"/>
              </p:cNvGraphicFramePr>
              <p:nvPr/>
            </p:nvGraphicFramePr>
            <p:xfrm>
              <a:off x="3461" y="2786"/>
              <a:ext cx="249" cy="310"/>
            </p:xfrm>
            <a:graphic>
              <a:graphicData uri="http://schemas.openxmlformats.org/presentationml/2006/ole">
                <p:oleObj spid="_x0000_s69705" name="公式" r:id="rId14" imgW="190440" imgH="228600" progId="Equation.3">
                  <p:embed/>
                </p:oleObj>
              </a:graphicData>
            </a:graphic>
          </p:graphicFrame>
        </p:grpSp>
        <p:graphicFrame>
          <p:nvGraphicFramePr>
            <p:cNvPr id="119" name="Object 135"/>
            <p:cNvGraphicFramePr>
              <a:graphicFrameLocks noChangeAspect="1"/>
            </p:cNvGraphicFramePr>
            <p:nvPr/>
          </p:nvGraphicFramePr>
          <p:xfrm>
            <a:off x="5283" y="1044"/>
            <a:ext cx="135" cy="169"/>
          </p:xfrm>
          <a:graphic>
            <a:graphicData uri="http://schemas.openxmlformats.org/presentationml/2006/ole">
              <p:oleObj spid="_x0000_s69706" name="Equation" r:id="rId15" imgW="126835" imgH="139518" progId="">
                <p:embed/>
              </p:oleObj>
            </a:graphicData>
          </a:graphic>
        </p:graphicFrame>
      </p:grpSp>
      <p:grpSp>
        <p:nvGrpSpPr>
          <p:cNvPr id="11" name="Group 144"/>
          <p:cNvGrpSpPr>
            <a:grpSpLocks/>
          </p:cNvGrpSpPr>
          <p:nvPr/>
        </p:nvGrpSpPr>
        <p:grpSpPr bwMode="auto">
          <a:xfrm>
            <a:off x="4557743" y="2412983"/>
            <a:ext cx="504825" cy="836613"/>
            <a:chOff x="2888" y="1311"/>
            <a:chExt cx="318" cy="527"/>
          </a:xfrm>
        </p:grpSpPr>
        <p:sp>
          <p:nvSpPr>
            <p:cNvPr id="153" name="Oval 145"/>
            <p:cNvSpPr>
              <a:spLocks noChangeAspect="1" noChangeArrowheads="1"/>
            </p:cNvSpPr>
            <p:nvPr/>
          </p:nvSpPr>
          <p:spPr bwMode="auto">
            <a:xfrm>
              <a:off x="3152" y="1661"/>
              <a:ext cx="54" cy="54"/>
            </a:xfrm>
            <a:prstGeom prst="ellipse">
              <a:avLst/>
            </a:prstGeom>
            <a:solidFill>
              <a:srgbClr val="00B0F0"/>
            </a:solidFill>
            <a:ln w="9525" algn="ctr">
              <a:solidFill>
                <a:srgbClr val="00B0F0"/>
              </a:solidFill>
              <a:round/>
              <a:headEnd/>
              <a:tailEnd/>
            </a:ln>
            <a:effectLst/>
          </p:spPr>
          <p:txBody>
            <a:bodyPr wrap="none" anchor="ctr"/>
            <a:lstStyle/>
            <a:p>
              <a:endParaRPr lang="zh-CN" altLang="en-US"/>
            </a:p>
          </p:txBody>
        </p:sp>
        <p:graphicFrame>
          <p:nvGraphicFramePr>
            <p:cNvPr id="154" name="Object 146"/>
            <p:cNvGraphicFramePr>
              <a:graphicFrameLocks noChangeAspect="1"/>
            </p:cNvGraphicFramePr>
            <p:nvPr/>
          </p:nvGraphicFramePr>
          <p:xfrm>
            <a:off x="2925" y="1616"/>
            <a:ext cx="186" cy="222"/>
          </p:xfrm>
          <a:graphic>
            <a:graphicData uri="http://schemas.openxmlformats.org/presentationml/2006/ole">
              <p:oleObj spid="_x0000_s69707" name="Equation" r:id="rId16" imgW="190500" imgH="228600" progId="">
                <p:embed/>
              </p:oleObj>
            </a:graphicData>
          </a:graphic>
        </p:graphicFrame>
        <p:sp>
          <p:nvSpPr>
            <p:cNvPr id="155" name="Oval 147"/>
            <p:cNvSpPr>
              <a:spLocks noChangeAspect="1" noChangeArrowheads="1"/>
            </p:cNvSpPr>
            <p:nvPr/>
          </p:nvSpPr>
          <p:spPr bwMode="auto">
            <a:xfrm>
              <a:off x="3152" y="1434"/>
              <a:ext cx="54" cy="54"/>
            </a:xfrm>
            <a:prstGeom prst="ellipse">
              <a:avLst/>
            </a:prstGeom>
            <a:solidFill>
              <a:srgbClr val="00B0F0"/>
            </a:solidFill>
            <a:ln w="9525" algn="ctr">
              <a:solidFill>
                <a:srgbClr val="00B0F0"/>
              </a:solidFill>
              <a:round/>
              <a:headEnd/>
              <a:tailEnd/>
            </a:ln>
            <a:effectLst/>
          </p:spPr>
          <p:txBody>
            <a:bodyPr wrap="none" anchor="ctr"/>
            <a:lstStyle/>
            <a:p>
              <a:endParaRPr lang="zh-CN" altLang="en-US"/>
            </a:p>
          </p:txBody>
        </p:sp>
        <p:graphicFrame>
          <p:nvGraphicFramePr>
            <p:cNvPr id="156" name="Object 148"/>
            <p:cNvGraphicFramePr>
              <a:graphicFrameLocks noChangeAspect="1"/>
            </p:cNvGraphicFramePr>
            <p:nvPr/>
          </p:nvGraphicFramePr>
          <p:xfrm>
            <a:off x="2888" y="1311"/>
            <a:ext cx="173" cy="222"/>
          </p:xfrm>
          <a:graphic>
            <a:graphicData uri="http://schemas.openxmlformats.org/presentationml/2006/ole">
              <p:oleObj spid="_x0000_s69708" name="Equation" r:id="rId17" imgW="177646" imgH="228402" progId="">
                <p:embed/>
              </p:oleObj>
            </a:graphicData>
          </a:graphic>
        </p:graphicFrame>
      </p:grpSp>
      <p:sp>
        <p:nvSpPr>
          <p:cNvPr id="159" name="Text Box 140"/>
          <p:cNvSpPr txBox="1">
            <a:spLocks noChangeArrowheads="1"/>
          </p:cNvSpPr>
          <p:nvPr/>
        </p:nvSpPr>
        <p:spPr bwMode="auto">
          <a:xfrm>
            <a:off x="428596" y="4357694"/>
            <a:ext cx="8464578" cy="532453"/>
          </a:xfrm>
          <a:prstGeom prst="rect">
            <a:avLst/>
          </a:prstGeom>
          <a:noFill/>
          <a:ln w="9525">
            <a:noFill/>
            <a:miter lim="800000"/>
            <a:headEnd/>
            <a:tailEnd/>
          </a:ln>
          <a:effectLst/>
        </p:spPr>
        <p:txBody>
          <a:bodyPr wrap="square">
            <a:spAutoFit/>
          </a:bodyPr>
          <a:lstStyle/>
          <a:p>
            <a:pPr>
              <a:lnSpc>
                <a:spcPct val="110000"/>
              </a:lnSpc>
            </a:pPr>
            <a:r>
              <a:rPr kumimoji="1" lang="en-US" altLang="zh-CN" sz="2600" b="1" dirty="0">
                <a:solidFill>
                  <a:srgbClr val="000000"/>
                </a:solidFill>
                <a:latin typeface="宋体" pitchFamily="2" charset="-122"/>
                <a:ea typeface="宋体" pitchFamily="2" charset="-122"/>
              </a:rPr>
              <a:t>(2</a:t>
            </a:r>
            <a:r>
              <a:rPr kumimoji="1" lang="en-US" altLang="zh-CN" sz="2600" b="1" dirty="0" smtClean="0">
                <a:solidFill>
                  <a:srgbClr val="000000"/>
                </a:solidFill>
                <a:latin typeface="宋体" pitchFamily="2" charset="-122"/>
                <a:ea typeface="宋体" pitchFamily="2" charset="-122"/>
              </a:rPr>
              <a:t>)</a:t>
            </a:r>
            <a:r>
              <a:rPr kumimoji="1" lang="zh-CN" altLang="en-US" sz="2600" b="1" dirty="0" smtClean="0">
                <a:solidFill>
                  <a:srgbClr val="FF0000"/>
                </a:solidFill>
                <a:latin typeface="宋体" pitchFamily="2" charset="-122"/>
                <a:ea typeface="宋体" pitchFamily="2" charset="-122"/>
              </a:rPr>
              <a:t>相邻两波带在</a:t>
            </a:r>
            <a:r>
              <a:rPr kumimoji="1" lang="en-US" altLang="zh-CN" sz="2600" b="1" i="1" dirty="0" smtClean="0">
                <a:solidFill>
                  <a:srgbClr val="FF0000"/>
                </a:solidFill>
                <a:latin typeface="Times New Roman" pitchFamily="18" charset="0"/>
                <a:ea typeface="宋体" pitchFamily="2" charset="-122"/>
                <a:cs typeface="Times New Roman" pitchFamily="18" charset="0"/>
              </a:rPr>
              <a:t>P</a:t>
            </a:r>
            <a:r>
              <a:rPr kumimoji="1" lang="zh-CN" altLang="en-US" sz="2600" b="1" dirty="0" smtClean="0">
                <a:solidFill>
                  <a:srgbClr val="FF0000"/>
                </a:solidFill>
                <a:latin typeface="宋体" pitchFamily="2" charset="-122"/>
                <a:ea typeface="宋体" pitchFamily="2" charset="-122"/>
              </a:rPr>
              <a:t>点所产生的光振动完全</a:t>
            </a:r>
            <a:r>
              <a:rPr kumimoji="1" lang="zh-CN" altLang="en-US" sz="2600" b="1" dirty="0" smtClean="0">
                <a:solidFill>
                  <a:srgbClr val="FF0000"/>
                </a:solidFill>
                <a:latin typeface="宋体" pitchFamily="2" charset="-122"/>
                <a:ea typeface="宋体" pitchFamily="2" charset="-122"/>
              </a:rPr>
              <a:t>抵消</a:t>
            </a:r>
            <a:r>
              <a:rPr kumimoji="1" lang="en-US" altLang="zh-CN" sz="2600" b="1" dirty="0" smtClean="0">
                <a:solidFill>
                  <a:srgbClr val="000000"/>
                </a:solidFill>
                <a:latin typeface="宋体" pitchFamily="2" charset="-122"/>
                <a:ea typeface="宋体" pitchFamily="2" charset="-122"/>
              </a:rPr>
              <a:t>.</a:t>
            </a:r>
            <a:r>
              <a:rPr kumimoji="1" lang="zh-CN" altLang="en-US" sz="2600" b="1" dirty="0" smtClean="0">
                <a:latin typeface="宋体" pitchFamily="2" charset="-122"/>
                <a:ea typeface="宋体" pitchFamily="2" charset="-122"/>
              </a:rPr>
              <a:t> </a:t>
            </a:r>
            <a:endParaRPr kumimoji="1" lang="zh-CN" altLang="en-US" sz="2600" b="1" dirty="0">
              <a:latin typeface="宋体" pitchFamily="2" charset="-122"/>
              <a:ea typeface="宋体" pitchFamily="2" charset="-122"/>
            </a:endParaRPr>
          </a:p>
        </p:txBody>
      </p:sp>
      <p:sp>
        <p:nvSpPr>
          <p:cNvPr id="160" name="Text Box 141"/>
          <p:cNvSpPr txBox="1">
            <a:spLocks noChangeArrowheads="1"/>
          </p:cNvSpPr>
          <p:nvPr/>
        </p:nvSpPr>
        <p:spPr bwMode="auto">
          <a:xfrm>
            <a:off x="357158" y="2285992"/>
            <a:ext cx="3357554" cy="1852815"/>
          </a:xfrm>
          <a:prstGeom prst="rect">
            <a:avLst/>
          </a:prstGeom>
          <a:noFill/>
          <a:ln w="9525">
            <a:noFill/>
            <a:miter lim="800000"/>
            <a:headEnd/>
            <a:tailEnd/>
          </a:ln>
          <a:effectLst/>
        </p:spPr>
        <p:txBody>
          <a:bodyPr wrap="square">
            <a:spAutoFit/>
          </a:bodyPr>
          <a:lstStyle/>
          <a:p>
            <a:pPr>
              <a:lnSpc>
                <a:spcPct val="110000"/>
              </a:lnSpc>
            </a:pPr>
            <a:r>
              <a:rPr kumimoji="1" lang="en-US" altLang="zh-CN" sz="2600" b="1" dirty="0">
                <a:solidFill>
                  <a:srgbClr val="000000"/>
                </a:solidFill>
                <a:latin typeface="宋体" pitchFamily="2" charset="-122"/>
                <a:ea typeface="宋体" pitchFamily="2" charset="-122"/>
              </a:rPr>
              <a:t>(1)</a:t>
            </a:r>
            <a:r>
              <a:rPr kumimoji="1" lang="zh-CN" altLang="en-US" sz="2600" b="1" dirty="0">
                <a:solidFill>
                  <a:srgbClr val="000000"/>
                </a:solidFill>
                <a:latin typeface="宋体" pitchFamily="2" charset="-122"/>
                <a:ea typeface="宋体" pitchFamily="2" charset="-122"/>
              </a:rPr>
              <a:t>各个半波带的面积相等</a:t>
            </a:r>
            <a:r>
              <a:rPr kumimoji="1" lang="en-US" altLang="zh-CN" sz="2600" b="1" dirty="0">
                <a:solidFill>
                  <a:srgbClr val="000000"/>
                </a:solidFill>
                <a:latin typeface="宋体" pitchFamily="2" charset="-122"/>
                <a:ea typeface="宋体" pitchFamily="2" charset="-122"/>
              </a:rPr>
              <a:t>,</a:t>
            </a:r>
            <a:r>
              <a:rPr kumimoji="1" lang="zh-CN" altLang="en-US" sz="2600" b="1" dirty="0">
                <a:solidFill>
                  <a:srgbClr val="000000"/>
                </a:solidFill>
                <a:latin typeface="宋体" pitchFamily="2" charset="-122"/>
                <a:ea typeface="宋体" pitchFamily="2" charset="-122"/>
              </a:rPr>
              <a:t>所以各个半波带在</a:t>
            </a:r>
            <a:r>
              <a:rPr kumimoji="1" lang="en-US" altLang="zh-CN" sz="2600" b="1" i="1" dirty="0">
                <a:solidFill>
                  <a:srgbClr val="000000"/>
                </a:solidFill>
                <a:latin typeface="Times New Roman" pitchFamily="18" charset="0"/>
                <a:ea typeface="宋体" pitchFamily="2" charset="-122"/>
                <a:cs typeface="Times New Roman" pitchFamily="18" charset="0"/>
              </a:rPr>
              <a:t>P</a:t>
            </a:r>
            <a:r>
              <a:rPr kumimoji="1" lang="zh-CN" altLang="en-US" sz="2600" b="1" dirty="0">
                <a:solidFill>
                  <a:srgbClr val="000000"/>
                </a:solidFill>
                <a:latin typeface="宋体" pitchFamily="2" charset="-122"/>
                <a:ea typeface="宋体" pitchFamily="2" charset="-122"/>
              </a:rPr>
              <a:t>点</a:t>
            </a:r>
            <a:r>
              <a:rPr kumimoji="1" lang="zh-CN" altLang="en-US" sz="2600" b="1" dirty="0" smtClean="0">
                <a:solidFill>
                  <a:srgbClr val="000000"/>
                </a:solidFill>
                <a:latin typeface="宋体" pitchFamily="2" charset="-122"/>
                <a:ea typeface="宋体" pitchFamily="2" charset="-122"/>
              </a:rPr>
              <a:t>引起的</a:t>
            </a:r>
            <a:r>
              <a:rPr kumimoji="1" lang="zh-CN" altLang="en-US" sz="2600" b="1" dirty="0">
                <a:solidFill>
                  <a:srgbClr val="000000"/>
                </a:solidFill>
                <a:latin typeface="宋体" pitchFamily="2" charset="-122"/>
                <a:ea typeface="宋体" pitchFamily="2" charset="-122"/>
              </a:rPr>
              <a:t>光振幅接近相等。</a:t>
            </a:r>
          </a:p>
        </p:txBody>
      </p:sp>
      <p:sp>
        <p:nvSpPr>
          <p:cNvPr id="161" name="Text Box 142"/>
          <p:cNvSpPr txBox="1">
            <a:spLocks noChangeArrowheads="1"/>
          </p:cNvSpPr>
          <p:nvPr/>
        </p:nvSpPr>
        <p:spPr bwMode="auto">
          <a:xfrm>
            <a:off x="357158" y="1142984"/>
            <a:ext cx="3357585" cy="892552"/>
          </a:xfrm>
          <a:prstGeom prst="rect">
            <a:avLst/>
          </a:prstGeom>
          <a:noFill/>
          <a:ln w="9525" algn="ctr">
            <a:noFill/>
            <a:miter lim="800000"/>
            <a:headEnd/>
            <a:tailEnd/>
          </a:ln>
          <a:effectLst/>
        </p:spPr>
        <p:txBody>
          <a:bodyPr wrap="square">
            <a:spAutoFit/>
          </a:bodyPr>
          <a:lstStyle/>
          <a:p>
            <a:r>
              <a:rPr lang="zh-CN" altLang="en-US" sz="2600" b="1" dirty="0">
                <a:solidFill>
                  <a:srgbClr val="1C1C1C"/>
                </a:solidFill>
                <a:latin typeface="宋体" pitchFamily="2" charset="-122"/>
                <a:ea typeface="宋体" pitchFamily="2" charset="-122"/>
              </a:rPr>
              <a:t>半波带在</a:t>
            </a:r>
            <a:r>
              <a:rPr lang="en-US" altLang="zh-CN" sz="2600" b="1" dirty="0">
                <a:solidFill>
                  <a:srgbClr val="1C1C1C"/>
                </a:solidFill>
                <a:latin typeface="宋体" pitchFamily="2" charset="-122"/>
                <a:ea typeface="宋体" pitchFamily="2" charset="-122"/>
              </a:rPr>
              <a:t>P</a:t>
            </a:r>
            <a:r>
              <a:rPr lang="zh-CN" altLang="en-US" sz="2600" b="1" dirty="0">
                <a:solidFill>
                  <a:srgbClr val="1C1C1C"/>
                </a:solidFill>
                <a:latin typeface="宋体" pitchFamily="2" charset="-122"/>
                <a:ea typeface="宋体" pitchFamily="2" charset="-122"/>
              </a:rPr>
              <a:t>点引起的光振动的</a:t>
            </a:r>
            <a:r>
              <a:rPr lang="zh-CN" altLang="en-US" sz="2600" b="1" dirty="0">
                <a:solidFill>
                  <a:srgbClr val="FF0000"/>
                </a:solidFill>
                <a:latin typeface="宋体" pitchFamily="2" charset="-122"/>
                <a:ea typeface="宋体" pitchFamily="2" charset="-122"/>
              </a:rPr>
              <a:t>特点</a:t>
            </a:r>
            <a:r>
              <a:rPr lang="zh-CN" altLang="en-US" sz="2600" b="1" dirty="0">
                <a:solidFill>
                  <a:srgbClr val="1C1C1C"/>
                </a:solidFill>
                <a:latin typeface="宋体" pitchFamily="2" charset="-122"/>
                <a:ea typeface="宋体" pitchFamily="2" charset="-122"/>
              </a:rPr>
              <a:t>：</a:t>
            </a:r>
          </a:p>
        </p:txBody>
      </p:sp>
      <p:sp>
        <p:nvSpPr>
          <p:cNvPr id="68" name="Text Box 62"/>
          <p:cNvSpPr txBox="1">
            <a:spLocks noChangeArrowheads="1"/>
          </p:cNvSpPr>
          <p:nvPr/>
        </p:nvSpPr>
        <p:spPr bwMode="auto">
          <a:xfrm>
            <a:off x="1142976" y="142852"/>
            <a:ext cx="3284537"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CC0000"/>
                </a:solidFill>
                <a:latin typeface="黑体" pitchFamily="49" charset="-122"/>
                <a:ea typeface="黑体" pitchFamily="49" charset="-122"/>
              </a:rPr>
              <a:t>半波</a:t>
            </a:r>
            <a:r>
              <a:rPr lang="zh-CN" altLang="en-US" sz="3600" dirty="0">
                <a:solidFill>
                  <a:srgbClr val="CC0000"/>
                </a:solidFill>
                <a:latin typeface="黑体" pitchFamily="49" charset="-122"/>
                <a:ea typeface="黑体" pitchFamily="49" charset="-122"/>
              </a:rPr>
              <a:t>带法</a:t>
            </a:r>
          </a:p>
        </p:txBody>
      </p:sp>
      <p:sp>
        <p:nvSpPr>
          <p:cNvPr id="71" name="Text Box 140"/>
          <p:cNvSpPr txBox="1">
            <a:spLocks noChangeArrowheads="1"/>
          </p:cNvSpPr>
          <p:nvPr/>
        </p:nvSpPr>
        <p:spPr bwMode="auto">
          <a:xfrm>
            <a:off x="571472" y="4857760"/>
            <a:ext cx="8464578" cy="972574"/>
          </a:xfrm>
          <a:prstGeom prst="rect">
            <a:avLst/>
          </a:prstGeom>
          <a:noFill/>
          <a:ln w="9525">
            <a:noFill/>
            <a:miter lim="800000"/>
            <a:headEnd/>
            <a:tailEnd/>
          </a:ln>
          <a:effectLst/>
        </p:spPr>
        <p:txBody>
          <a:bodyPr wrap="square">
            <a:spAutoFit/>
          </a:bodyPr>
          <a:lstStyle/>
          <a:p>
            <a:pPr>
              <a:lnSpc>
                <a:spcPct val="110000"/>
              </a:lnSpc>
            </a:pPr>
            <a:r>
              <a:rPr kumimoji="1" lang="zh-CN" altLang="en-US" sz="2600" b="1" dirty="0" smtClean="0">
                <a:latin typeface="宋体" pitchFamily="2" charset="-122"/>
                <a:ea typeface="宋体" pitchFamily="2" charset="-122"/>
              </a:rPr>
              <a:t>相邻</a:t>
            </a:r>
            <a:r>
              <a:rPr kumimoji="1" lang="zh-CN" altLang="en-US" sz="2600" b="1" dirty="0">
                <a:latin typeface="宋体" pitchFamily="2" charset="-122"/>
                <a:ea typeface="宋体" pitchFamily="2" charset="-122"/>
              </a:rPr>
              <a:t>半波带</a:t>
            </a:r>
            <a:r>
              <a:rPr kumimoji="1" lang="zh-CN" altLang="en-US" sz="2600" b="1" dirty="0" smtClean="0">
                <a:latin typeface="宋体" pitchFamily="2" charset="-122"/>
                <a:ea typeface="宋体" pitchFamily="2" charset="-122"/>
              </a:rPr>
              <a:t>上对应</a:t>
            </a:r>
            <a:r>
              <a:rPr kumimoji="1" lang="zh-CN" altLang="en-US" sz="2600" b="1" dirty="0">
                <a:latin typeface="宋体" pitchFamily="2" charset="-122"/>
                <a:ea typeface="宋体" pitchFamily="2" charset="-122"/>
              </a:rPr>
              <a:t>点</a:t>
            </a:r>
            <a:r>
              <a:rPr kumimoji="1" lang="en-US" altLang="zh-CN" sz="2600" b="1" dirty="0">
                <a:solidFill>
                  <a:srgbClr val="000000"/>
                </a:solidFill>
                <a:latin typeface="宋体" pitchFamily="2" charset="-122"/>
                <a:ea typeface="宋体" pitchFamily="2" charset="-122"/>
              </a:rPr>
              <a:t>(</a:t>
            </a:r>
            <a:r>
              <a:rPr kumimoji="1" lang="zh-CN" altLang="en-US" sz="2600" b="1" dirty="0" smtClean="0">
                <a:solidFill>
                  <a:srgbClr val="000000"/>
                </a:solidFill>
                <a:latin typeface="宋体" pitchFamily="2" charset="-122"/>
                <a:ea typeface="宋体" pitchFamily="2" charset="-122"/>
              </a:rPr>
              <a:t>如点</a:t>
            </a:r>
            <a:r>
              <a:rPr kumimoji="1" lang="en-US" altLang="zh-CN" sz="2600" b="1" i="1" dirty="0">
                <a:solidFill>
                  <a:srgbClr val="000000"/>
                </a:solidFill>
                <a:latin typeface="Times New Roman" pitchFamily="18" charset="0"/>
                <a:ea typeface="宋体" pitchFamily="2" charset="-122"/>
                <a:cs typeface="Times New Roman" pitchFamily="18" charset="0"/>
              </a:rPr>
              <a:t>G</a:t>
            </a:r>
            <a:r>
              <a:rPr kumimoji="1" lang="en-US" altLang="zh-CN" sz="2600" b="1" i="1" baseline="-25000" dirty="0">
                <a:solidFill>
                  <a:srgbClr val="000000"/>
                </a:solidFill>
                <a:latin typeface="Times New Roman" pitchFamily="18" charset="0"/>
                <a:ea typeface="宋体" pitchFamily="2" charset="-122"/>
                <a:cs typeface="Times New Roman" pitchFamily="18" charset="0"/>
              </a:rPr>
              <a:t>1</a:t>
            </a:r>
            <a:r>
              <a:rPr kumimoji="1" lang="zh-CN" altLang="en-US" sz="2600" b="1" dirty="0" smtClean="0">
                <a:solidFill>
                  <a:srgbClr val="000000"/>
                </a:solidFill>
                <a:latin typeface="宋体" pitchFamily="2" charset="-122"/>
                <a:ea typeface="宋体" pitchFamily="2" charset="-122"/>
              </a:rPr>
              <a:t>与点</a:t>
            </a:r>
            <a:r>
              <a:rPr kumimoji="1" lang="en-US" altLang="zh-CN" sz="2600" b="1" i="1" dirty="0">
                <a:solidFill>
                  <a:srgbClr val="000000"/>
                </a:solidFill>
                <a:latin typeface="Times New Roman" pitchFamily="18" charset="0"/>
                <a:ea typeface="宋体" pitchFamily="2" charset="-122"/>
                <a:cs typeface="Times New Roman" pitchFamily="18" charset="0"/>
              </a:rPr>
              <a:t>G</a:t>
            </a:r>
            <a:r>
              <a:rPr kumimoji="1" lang="en-US" altLang="zh-CN" sz="2600" b="1" i="1" baseline="-25000" dirty="0">
                <a:solidFill>
                  <a:srgbClr val="000000"/>
                </a:solidFill>
                <a:latin typeface="Times New Roman" pitchFamily="18" charset="0"/>
                <a:ea typeface="宋体" pitchFamily="2" charset="-122"/>
                <a:cs typeface="Times New Roman" pitchFamily="18" charset="0"/>
              </a:rPr>
              <a:t>2</a:t>
            </a:r>
            <a:r>
              <a:rPr kumimoji="1" lang="en-US" altLang="zh-CN" sz="2600" b="1" dirty="0">
                <a:solidFill>
                  <a:srgbClr val="000000"/>
                </a:solidFill>
                <a:latin typeface="宋体" pitchFamily="2" charset="-122"/>
                <a:ea typeface="宋体" pitchFamily="2" charset="-122"/>
              </a:rPr>
              <a:t>)</a:t>
            </a:r>
            <a:r>
              <a:rPr kumimoji="1" lang="zh-CN" altLang="en-US" sz="2600" b="1" dirty="0">
                <a:latin typeface="宋体" pitchFamily="2" charset="-122"/>
                <a:ea typeface="宋体" pitchFamily="2" charset="-122"/>
              </a:rPr>
              <a:t>所发出的</a:t>
            </a:r>
            <a:r>
              <a:rPr kumimoji="1" lang="zh-CN" altLang="en-US" sz="2600" b="1" dirty="0" smtClean="0">
                <a:latin typeface="宋体" pitchFamily="2" charset="-122"/>
                <a:ea typeface="宋体" pitchFamily="2" charset="-122"/>
              </a:rPr>
              <a:t>光</a:t>
            </a:r>
            <a:r>
              <a:rPr kumimoji="1" lang="zh-CN" altLang="en-US" sz="2600" b="1" dirty="0" smtClean="0">
                <a:latin typeface="宋体" pitchFamily="2" charset="-122"/>
                <a:ea typeface="宋体" pitchFamily="2" charset="-122"/>
              </a:rPr>
              <a:t>振动</a:t>
            </a:r>
            <a:r>
              <a:rPr kumimoji="1" lang="zh-CN" altLang="en-US" sz="2600" b="1" dirty="0" smtClean="0">
                <a:latin typeface="宋体" pitchFamily="2" charset="-122"/>
                <a:ea typeface="宋体" pitchFamily="2" charset="-122"/>
              </a:rPr>
              <a:t>到达</a:t>
            </a:r>
            <a:r>
              <a:rPr kumimoji="1" lang="en-US" altLang="zh-CN" sz="2600" b="1" i="1" dirty="0">
                <a:latin typeface="Times New Roman" pitchFamily="18" charset="0"/>
                <a:ea typeface="宋体" pitchFamily="2" charset="-122"/>
                <a:cs typeface="Times New Roman" pitchFamily="18" charset="0"/>
              </a:rPr>
              <a:t>AC</a:t>
            </a:r>
            <a:r>
              <a:rPr kumimoji="1" lang="zh-CN" altLang="en-US" sz="2600" b="1" dirty="0">
                <a:latin typeface="宋体" pitchFamily="2" charset="-122"/>
                <a:ea typeface="宋体" pitchFamily="2" charset="-122"/>
              </a:rPr>
              <a:t>面</a:t>
            </a:r>
            <a:r>
              <a:rPr kumimoji="1" lang="zh-CN" altLang="en-US" sz="2600" b="1" dirty="0" smtClean="0">
                <a:latin typeface="宋体" pitchFamily="2" charset="-122"/>
                <a:ea typeface="宋体" pitchFamily="2" charset="-122"/>
              </a:rPr>
              <a:t>时，光程差</a:t>
            </a:r>
            <a:r>
              <a:rPr kumimoji="1" lang="zh-CN" altLang="en-US" sz="2600" b="1" dirty="0">
                <a:latin typeface="宋体" pitchFamily="2" charset="-122"/>
                <a:ea typeface="宋体" pitchFamily="2" charset="-122"/>
              </a:rPr>
              <a:t>为</a:t>
            </a:r>
            <a:r>
              <a:rPr kumimoji="1" lang="el-GR" altLang="zh-CN" sz="2600" b="1" dirty="0">
                <a:latin typeface="Times New Roman" pitchFamily="18" charset="0"/>
                <a:ea typeface="宋体" pitchFamily="2" charset="-122"/>
                <a:cs typeface="Times New Roman" pitchFamily="18" charset="0"/>
              </a:rPr>
              <a:t>λ</a:t>
            </a:r>
            <a:r>
              <a:rPr kumimoji="1" lang="en-US" altLang="zh-CN" sz="2600" b="1" dirty="0">
                <a:latin typeface="宋体" pitchFamily="2" charset="-122"/>
                <a:ea typeface="宋体" pitchFamily="2" charset="-122"/>
                <a:cs typeface="Times New Roman" pitchFamily="18" charset="0"/>
              </a:rPr>
              <a:t>/2</a:t>
            </a:r>
            <a:r>
              <a:rPr kumimoji="1" lang="en-US" altLang="zh-CN" sz="2600" b="1" dirty="0">
                <a:latin typeface="宋体" pitchFamily="2" charset="-122"/>
                <a:ea typeface="宋体" pitchFamily="2" charset="-122"/>
              </a:rPr>
              <a:t>,</a:t>
            </a:r>
            <a:r>
              <a:rPr kumimoji="1" lang="zh-CN" altLang="en-US" sz="2600" b="1" dirty="0">
                <a:latin typeface="宋体" pitchFamily="2" charset="-122"/>
                <a:ea typeface="宋体" pitchFamily="2" charset="-122"/>
              </a:rPr>
              <a:t>相位差为</a:t>
            </a:r>
            <a:r>
              <a:rPr kumimoji="1" lang="zh-CN" altLang="en-US" sz="2600" b="1" i="1" dirty="0">
                <a:latin typeface="宋体" pitchFamily="2" charset="-122"/>
                <a:ea typeface="宋体" pitchFamily="2" charset="-122"/>
                <a:sym typeface="Symbol" pitchFamily="18" charset="2"/>
              </a:rPr>
              <a:t></a:t>
            </a:r>
            <a:r>
              <a:rPr kumimoji="1" lang="en-US" altLang="zh-CN" sz="2600" b="1" dirty="0">
                <a:latin typeface="宋体" pitchFamily="2" charset="-122"/>
                <a:ea typeface="宋体" pitchFamily="2" charset="-122"/>
                <a:sym typeface="Symbol" pitchFamily="18" charset="2"/>
              </a:rPr>
              <a:t>,</a:t>
            </a:r>
            <a:r>
              <a:rPr kumimoji="1" lang="zh-CN" altLang="en-US" sz="2600" b="1" dirty="0">
                <a:solidFill>
                  <a:srgbClr val="000000"/>
                </a:solidFill>
                <a:latin typeface="宋体" pitchFamily="2" charset="-122"/>
                <a:ea typeface="宋体" pitchFamily="2" charset="-122"/>
              </a:rPr>
              <a:t>在</a:t>
            </a:r>
            <a:r>
              <a:rPr kumimoji="1" lang="en-US" altLang="zh-CN" sz="2600" b="1" i="1" dirty="0">
                <a:solidFill>
                  <a:srgbClr val="000000"/>
                </a:solidFill>
                <a:latin typeface="Times New Roman" pitchFamily="18" charset="0"/>
                <a:ea typeface="宋体" pitchFamily="2" charset="-122"/>
                <a:cs typeface="Times New Roman" pitchFamily="18" charset="0"/>
              </a:rPr>
              <a:t>P</a:t>
            </a:r>
            <a:r>
              <a:rPr kumimoji="1" lang="zh-CN" altLang="en-US" sz="2600" b="1" dirty="0">
                <a:solidFill>
                  <a:srgbClr val="000000"/>
                </a:solidFill>
                <a:latin typeface="宋体" pitchFamily="2" charset="-122"/>
                <a:ea typeface="宋体" pitchFamily="2" charset="-122"/>
              </a:rPr>
              <a:t>点会聚</a:t>
            </a:r>
            <a:r>
              <a:rPr kumimoji="1" lang="zh-CN" altLang="en-US" sz="2600" b="1" dirty="0" smtClean="0">
                <a:solidFill>
                  <a:srgbClr val="000000"/>
                </a:solidFill>
                <a:latin typeface="宋体" pitchFamily="2" charset="-122"/>
                <a:ea typeface="宋体" pitchFamily="2" charset="-122"/>
              </a:rPr>
              <a:t>时抵消</a:t>
            </a:r>
            <a:r>
              <a:rPr kumimoji="1" lang="en-US" altLang="zh-CN" sz="2600" b="1" dirty="0" smtClean="0">
                <a:latin typeface="宋体" pitchFamily="2" charset="-122"/>
                <a:ea typeface="宋体" pitchFamily="2" charset="-122"/>
                <a:sym typeface="Symbol" pitchFamily="18" charset="2"/>
              </a:rPr>
              <a:t>.</a:t>
            </a:r>
            <a:endParaRPr kumimoji="1" lang="zh-CN" altLang="en-US" sz="2600" b="1" dirty="0">
              <a:latin typeface="宋体" pitchFamily="2" charset="-122"/>
              <a:ea typeface="宋体"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161"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24319" y="928670"/>
            <a:ext cx="4784725" cy="2808287"/>
            <a:chOff x="2426" y="845"/>
            <a:chExt cx="3014" cy="1769"/>
          </a:xfrm>
        </p:grpSpPr>
        <p:sp>
          <p:nvSpPr>
            <p:cNvPr id="101379" name="Rectangle 3"/>
            <p:cNvSpPr>
              <a:spLocks noChangeArrowheads="1"/>
            </p:cNvSpPr>
            <p:nvPr/>
          </p:nvSpPr>
          <p:spPr bwMode="auto">
            <a:xfrm>
              <a:off x="2426" y="845"/>
              <a:ext cx="3014" cy="1769"/>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101380" name="Line 4"/>
            <p:cNvSpPr>
              <a:spLocks noChangeShapeType="1"/>
            </p:cNvSpPr>
            <p:nvPr/>
          </p:nvSpPr>
          <p:spPr bwMode="auto">
            <a:xfrm>
              <a:off x="2561" y="1758"/>
              <a:ext cx="2834"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101381" name="Rectangle 5"/>
            <p:cNvSpPr>
              <a:spLocks noChangeArrowheads="1"/>
            </p:cNvSpPr>
            <p:nvPr/>
          </p:nvSpPr>
          <p:spPr bwMode="auto">
            <a:xfrm>
              <a:off x="5109" y="887"/>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1382" name="Object 6"/>
            <p:cNvGraphicFramePr>
              <a:graphicFrameLocks noChangeAspect="1"/>
            </p:cNvGraphicFramePr>
            <p:nvPr/>
          </p:nvGraphicFramePr>
          <p:xfrm>
            <a:off x="5185" y="1807"/>
            <a:ext cx="165" cy="200"/>
          </p:xfrm>
          <a:graphic>
            <a:graphicData uri="http://schemas.openxmlformats.org/presentationml/2006/ole">
              <p:oleObj spid="_x0000_s59462" name="Equation" r:id="rId3" imgW="164957" imgH="190335" progId="Equation.3">
                <p:embed/>
              </p:oleObj>
            </a:graphicData>
          </a:graphic>
        </p:graphicFrame>
        <p:graphicFrame>
          <p:nvGraphicFramePr>
            <p:cNvPr id="101383" name="Object 7"/>
            <p:cNvGraphicFramePr>
              <a:graphicFrameLocks noChangeAspect="1"/>
            </p:cNvGraphicFramePr>
            <p:nvPr/>
          </p:nvGraphicFramePr>
          <p:xfrm>
            <a:off x="4820" y="866"/>
            <a:ext cx="217" cy="269"/>
          </p:xfrm>
          <a:graphic>
            <a:graphicData uri="http://schemas.openxmlformats.org/presentationml/2006/ole">
              <p:oleObj spid="_x0000_s59463" name="Equation" r:id="rId4" imgW="139579" imgH="164957" progId="Equation.3">
                <p:embed/>
              </p:oleObj>
            </a:graphicData>
          </a:graphic>
        </p:graphicFrame>
        <p:sp>
          <p:nvSpPr>
            <p:cNvPr id="101384" name="Rectangle 8"/>
            <p:cNvSpPr>
              <a:spLocks noChangeArrowheads="1"/>
            </p:cNvSpPr>
            <p:nvPr/>
          </p:nvSpPr>
          <p:spPr bwMode="auto">
            <a:xfrm>
              <a:off x="3135" y="1096"/>
              <a:ext cx="56" cy="330"/>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101385" name="Object 9"/>
            <p:cNvGraphicFramePr>
              <a:graphicFrameLocks noChangeAspect="1"/>
            </p:cNvGraphicFramePr>
            <p:nvPr/>
          </p:nvGraphicFramePr>
          <p:xfrm>
            <a:off x="2892" y="862"/>
            <a:ext cx="228" cy="240"/>
          </p:xfrm>
          <a:graphic>
            <a:graphicData uri="http://schemas.openxmlformats.org/presentationml/2006/ole">
              <p:oleObj spid="_x0000_s59464" name="Equation" r:id="rId5" imgW="164885" imgH="164885" progId="Equation.3">
                <p:embed/>
              </p:oleObj>
            </a:graphicData>
          </a:graphic>
        </p:graphicFrame>
        <p:sp>
          <p:nvSpPr>
            <p:cNvPr id="101386" name="Line 10"/>
            <p:cNvSpPr>
              <a:spLocks noChangeShapeType="1"/>
            </p:cNvSpPr>
            <p:nvPr/>
          </p:nvSpPr>
          <p:spPr bwMode="auto">
            <a:xfrm>
              <a:off x="2702" y="1755"/>
              <a:ext cx="489" cy="3"/>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1387" name="Line 11"/>
            <p:cNvSpPr>
              <a:spLocks noChangeShapeType="1"/>
            </p:cNvSpPr>
            <p:nvPr/>
          </p:nvSpPr>
          <p:spPr bwMode="auto">
            <a:xfrm flipH="1">
              <a:off x="2543" y="1421"/>
              <a:ext cx="25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1388" name="Line 12"/>
            <p:cNvSpPr>
              <a:spLocks noChangeShapeType="1"/>
            </p:cNvSpPr>
            <p:nvPr/>
          </p:nvSpPr>
          <p:spPr bwMode="auto">
            <a:xfrm flipH="1">
              <a:off x="2543" y="1755"/>
              <a:ext cx="25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101389" name="Line 13"/>
            <p:cNvSpPr>
              <a:spLocks noChangeShapeType="1"/>
            </p:cNvSpPr>
            <p:nvPr/>
          </p:nvSpPr>
          <p:spPr bwMode="auto">
            <a:xfrm flipH="1">
              <a:off x="2543" y="2090"/>
              <a:ext cx="25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aphicFrame>
          <p:nvGraphicFramePr>
            <p:cNvPr id="101390" name="Object 14"/>
            <p:cNvGraphicFramePr>
              <a:graphicFrameLocks noChangeAspect="1"/>
            </p:cNvGraphicFramePr>
            <p:nvPr/>
          </p:nvGraphicFramePr>
          <p:xfrm>
            <a:off x="2851" y="1135"/>
            <a:ext cx="295" cy="294"/>
          </p:xfrm>
          <a:graphic>
            <a:graphicData uri="http://schemas.openxmlformats.org/presentationml/2006/ole">
              <p:oleObj spid="_x0000_s59465" name="Equation" r:id="rId6" imgW="190440" imgH="203400" progId="Equation.3">
                <p:embed/>
              </p:oleObj>
            </a:graphicData>
          </a:graphic>
        </p:graphicFrame>
        <p:graphicFrame>
          <p:nvGraphicFramePr>
            <p:cNvPr id="101391" name="Object 15"/>
            <p:cNvGraphicFramePr>
              <a:graphicFrameLocks noChangeAspect="1"/>
            </p:cNvGraphicFramePr>
            <p:nvPr/>
          </p:nvGraphicFramePr>
          <p:xfrm>
            <a:off x="2851" y="2048"/>
            <a:ext cx="295" cy="294"/>
          </p:xfrm>
          <a:graphic>
            <a:graphicData uri="http://schemas.openxmlformats.org/presentationml/2006/ole">
              <p:oleObj spid="_x0000_s59466" name="Equation" r:id="rId7" imgW="152268" imgH="164957" progId="Equation.3">
                <p:embed/>
              </p:oleObj>
            </a:graphicData>
          </a:graphic>
        </p:graphicFrame>
        <p:sp>
          <p:nvSpPr>
            <p:cNvPr id="101392" name="Rectangle 16"/>
            <p:cNvSpPr>
              <a:spLocks noChangeArrowheads="1"/>
            </p:cNvSpPr>
            <p:nvPr/>
          </p:nvSpPr>
          <p:spPr bwMode="auto">
            <a:xfrm>
              <a:off x="3142" y="2090"/>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pSp>
          <p:nvGrpSpPr>
            <p:cNvPr id="3" name="Group 17"/>
            <p:cNvGrpSpPr>
              <a:grpSpLocks/>
            </p:cNvGrpSpPr>
            <p:nvPr/>
          </p:nvGrpSpPr>
          <p:grpSpPr bwMode="auto">
            <a:xfrm>
              <a:off x="3416" y="969"/>
              <a:ext cx="270" cy="291"/>
              <a:chOff x="3456" y="528"/>
              <a:chExt cx="288" cy="336"/>
            </a:xfrm>
          </p:grpSpPr>
          <p:sp>
            <p:nvSpPr>
              <p:cNvPr id="101394" name="AutoShape 18"/>
              <p:cNvSpPr>
                <a:spLocks noChangeArrowheads="1"/>
              </p:cNvSpPr>
              <p:nvPr/>
            </p:nvSpPr>
            <p:spPr bwMode="auto">
              <a:xfrm>
                <a:off x="3456" y="528"/>
                <a:ext cx="288" cy="336"/>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101395" name="Object 19"/>
              <p:cNvGraphicFramePr>
                <a:graphicFrameLocks noChangeAspect="1"/>
              </p:cNvGraphicFramePr>
              <p:nvPr/>
            </p:nvGraphicFramePr>
            <p:xfrm>
              <a:off x="3504" y="576"/>
              <a:ext cx="213" cy="288"/>
            </p:xfrm>
            <a:graphic>
              <a:graphicData uri="http://schemas.openxmlformats.org/presentationml/2006/ole">
                <p:oleObj spid="_x0000_s59467" name="Equation" r:id="rId8" imgW="177646" imgH="241091" progId="Equation.3">
                  <p:embed/>
                </p:oleObj>
              </a:graphicData>
            </a:graphic>
          </p:graphicFrame>
        </p:grpSp>
        <p:grpSp>
          <p:nvGrpSpPr>
            <p:cNvPr id="4" name="Group 20"/>
            <p:cNvGrpSpPr>
              <a:grpSpLocks/>
            </p:cNvGrpSpPr>
            <p:nvPr/>
          </p:nvGrpSpPr>
          <p:grpSpPr bwMode="auto">
            <a:xfrm>
              <a:off x="2712" y="1421"/>
              <a:ext cx="434" cy="669"/>
              <a:chOff x="2705" y="1050"/>
              <a:chExt cx="463" cy="774"/>
            </a:xfrm>
          </p:grpSpPr>
          <p:sp>
            <p:nvSpPr>
              <p:cNvPr id="101397" name="Line 21"/>
              <p:cNvSpPr>
                <a:spLocks noChangeShapeType="1"/>
              </p:cNvSpPr>
              <p:nvPr/>
            </p:nvSpPr>
            <p:spPr bwMode="auto">
              <a:xfrm flipV="1">
                <a:off x="2705" y="1050"/>
                <a:ext cx="45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1398" name="Line 22"/>
              <p:cNvSpPr>
                <a:spLocks noChangeShapeType="1"/>
              </p:cNvSpPr>
              <p:nvPr/>
            </p:nvSpPr>
            <p:spPr bwMode="auto">
              <a:xfrm>
                <a:off x="2705" y="1824"/>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sp>
          <p:nvSpPr>
            <p:cNvPr id="101399" name="Line 23"/>
            <p:cNvSpPr>
              <a:spLocks noChangeShapeType="1"/>
            </p:cNvSpPr>
            <p:nvPr/>
          </p:nvSpPr>
          <p:spPr bwMode="auto">
            <a:xfrm>
              <a:off x="3191" y="1426"/>
              <a:ext cx="720" cy="0"/>
            </a:xfrm>
            <a:prstGeom prst="line">
              <a:avLst/>
            </a:prstGeom>
            <a:noFill/>
            <a:ln w="28575">
              <a:solidFill>
                <a:schemeClr val="tx1"/>
              </a:solidFill>
              <a:prstDash val="dash"/>
              <a:round/>
              <a:headEnd/>
              <a:tailEnd/>
            </a:ln>
            <a:effectLst/>
          </p:spPr>
          <p:txBody>
            <a:bodyPr wrap="none"/>
            <a:lstStyle/>
            <a:p>
              <a:endParaRPr lang="zh-CN" altLang="en-US"/>
            </a:p>
          </p:txBody>
        </p:sp>
        <p:grpSp>
          <p:nvGrpSpPr>
            <p:cNvPr id="5" name="Group 24"/>
            <p:cNvGrpSpPr>
              <a:grpSpLocks/>
            </p:cNvGrpSpPr>
            <p:nvPr/>
          </p:nvGrpSpPr>
          <p:grpSpPr bwMode="auto">
            <a:xfrm>
              <a:off x="3146" y="1182"/>
              <a:ext cx="1979" cy="908"/>
              <a:chOff x="3168" y="773"/>
              <a:chExt cx="2160" cy="1051"/>
            </a:xfrm>
          </p:grpSpPr>
          <p:sp>
            <p:nvSpPr>
              <p:cNvPr id="101401" name="Freeform 25"/>
              <p:cNvSpPr>
                <a:spLocks/>
              </p:cNvSpPr>
              <p:nvPr/>
            </p:nvSpPr>
            <p:spPr bwMode="auto">
              <a:xfrm>
                <a:off x="3168" y="816"/>
                <a:ext cx="1056" cy="240"/>
              </a:xfrm>
              <a:custGeom>
                <a:avLst/>
                <a:gdLst/>
                <a:ahLst/>
                <a:cxnLst>
                  <a:cxn ang="0">
                    <a:pos x="0" y="432"/>
                  </a:cxn>
                  <a:cxn ang="0">
                    <a:pos x="959" y="0"/>
                  </a:cxn>
                </a:cxnLst>
                <a:rect l="0" t="0" r="r" b="b"/>
                <a:pathLst>
                  <a:path w="959" h="432">
                    <a:moveTo>
                      <a:pt x="0" y="432"/>
                    </a:moveTo>
                    <a:lnTo>
                      <a:pt x="959" y="0"/>
                    </a:lnTo>
                  </a:path>
                </a:pathLst>
              </a:custGeom>
              <a:noFill/>
              <a:ln w="19050" cmpd="sng">
                <a:solidFill>
                  <a:srgbClr val="0000FF"/>
                </a:solidFill>
                <a:round/>
                <a:headEnd type="none" w="sm" len="lg"/>
                <a:tailEnd type="none" w="sm" len="lg"/>
              </a:ln>
              <a:effectLst/>
            </p:spPr>
            <p:txBody>
              <a:bodyPr wrap="none" anchor="ctr"/>
              <a:lstStyle/>
              <a:p>
                <a:endParaRPr lang="zh-CN" altLang="en-US"/>
              </a:p>
            </p:txBody>
          </p:sp>
          <p:sp>
            <p:nvSpPr>
              <p:cNvPr id="101402" name="Line 26"/>
              <p:cNvSpPr>
                <a:spLocks noChangeShapeType="1"/>
              </p:cNvSpPr>
              <p:nvPr/>
            </p:nvSpPr>
            <p:spPr bwMode="auto">
              <a:xfrm rot="21317352" flipV="1">
                <a:off x="4270" y="1151"/>
                <a:ext cx="1058" cy="38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1403" name="Line 27"/>
              <p:cNvSpPr>
                <a:spLocks noChangeShapeType="1"/>
              </p:cNvSpPr>
              <p:nvPr/>
            </p:nvSpPr>
            <p:spPr bwMode="auto">
              <a:xfrm rot="-282648">
                <a:off x="4271" y="773"/>
                <a:ext cx="1008" cy="377"/>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1404" name="Freeform 28"/>
              <p:cNvSpPr>
                <a:spLocks/>
              </p:cNvSpPr>
              <p:nvPr/>
            </p:nvSpPr>
            <p:spPr bwMode="auto">
              <a:xfrm>
                <a:off x="3216" y="1200"/>
                <a:ext cx="1056" cy="240"/>
              </a:xfrm>
              <a:custGeom>
                <a:avLst/>
                <a:gdLst/>
                <a:ahLst/>
                <a:cxnLst>
                  <a:cxn ang="0">
                    <a:pos x="0" y="432"/>
                  </a:cxn>
                  <a:cxn ang="0">
                    <a:pos x="959" y="0"/>
                  </a:cxn>
                </a:cxnLst>
                <a:rect l="0" t="0" r="r" b="b"/>
                <a:pathLst>
                  <a:path w="959" h="432">
                    <a:moveTo>
                      <a:pt x="0" y="432"/>
                    </a:moveTo>
                    <a:lnTo>
                      <a:pt x="959" y="0"/>
                    </a:lnTo>
                  </a:path>
                </a:pathLst>
              </a:custGeom>
              <a:noFill/>
              <a:ln w="19050" cmpd="sng">
                <a:solidFill>
                  <a:srgbClr val="0000FF"/>
                </a:solidFill>
                <a:round/>
                <a:headEnd type="none" w="sm" len="lg"/>
                <a:tailEnd type="none" w="sm" len="lg"/>
              </a:ln>
              <a:effectLst/>
            </p:spPr>
            <p:txBody>
              <a:bodyPr wrap="none" anchor="ctr"/>
              <a:lstStyle/>
              <a:p>
                <a:endParaRPr lang="zh-CN" altLang="en-US"/>
              </a:p>
            </p:txBody>
          </p:sp>
          <p:sp>
            <p:nvSpPr>
              <p:cNvPr id="101405" name="Freeform 29"/>
              <p:cNvSpPr>
                <a:spLocks/>
              </p:cNvSpPr>
              <p:nvPr/>
            </p:nvSpPr>
            <p:spPr bwMode="auto">
              <a:xfrm>
                <a:off x="3216" y="1584"/>
                <a:ext cx="1056" cy="240"/>
              </a:xfrm>
              <a:custGeom>
                <a:avLst/>
                <a:gdLst/>
                <a:ahLst/>
                <a:cxnLst>
                  <a:cxn ang="0">
                    <a:pos x="0" y="432"/>
                  </a:cxn>
                  <a:cxn ang="0">
                    <a:pos x="959" y="0"/>
                  </a:cxn>
                </a:cxnLst>
                <a:rect l="0" t="0" r="r" b="b"/>
                <a:pathLst>
                  <a:path w="959" h="432">
                    <a:moveTo>
                      <a:pt x="0" y="432"/>
                    </a:moveTo>
                    <a:lnTo>
                      <a:pt x="959" y="0"/>
                    </a:lnTo>
                  </a:path>
                </a:pathLst>
              </a:custGeom>
              <a:noFill/>
              <a:ln w="19050" cmpd="sng">
                <a:solidFill>
                  <a:srgbClr val="0000FF"/>
                </a:solidFill>
                <a:round/>
                <a:headEnd type="none" w="sm" len="lg"/>
                <a:tailEnd type="none" w="sm" len="lg"/>
              </a:ln>
              <a:effectLst/>
            </p:spPr>
            <p:txBody>
              <a:bodyPr wrap="none" anchor="ctr"/>
              <a:lstStyle/>
              <a:p>
                <a:endParaRPr lang="zh-CN" altLang="en-US"/>
              </a:p>
            </p:txBody>
          </p:sp>
          <p:sp>
            <p:nvSpPr>
              <p:cNvPr id="101406" name="Line 30"/>
              <p:cNvSpPr>
                <a:spLocks noChangeShapeType="1"/>
              </p:cNvSpPr>
              <p:nvPr/>
            </p:nvSpPr>
            <p:spPr bwMode="auto">
              <a:xfrm rot="-282648">
                <a:off x="4286" y="1150"/>
                <a:ext cx="99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6" name="Group 31"/>
            <p:cNvGrpSpPr>
              <a:grpSpLocks/>
            </p:cNvGrpSpPr>
            <p:nvPr/>
          </p:nvGrpSpPr>
          <p:grpSpPr bwMode="auto">
            <a:xfrm>
              <a:off x="3776" y="845"/>
              <a:ext cx="415" cy="1558"/>
              <a:chOff x="3840" y="384"/>
              <a:chExt cx="443" cy="1802"/>
            </a:xfrm>
          </p:grpSpPr>
          <p:graphicFrame>
            <p:nvGraphicFramePr>
              <p:cNvPr id="101408" name="Object 32"/>
              <p:cNvGraphicFramePr>
                <a:graphicFrameLocks noChangeAspect="1"/>
              </p:cNvGraphicFramePr>
              <p:nvPr/>
            </p:nvGraphicFramePr>
            <p:xfrm>
              <a:off x="3840" y="384"/>
              <a:ext cx="241" cy="288"/>
            </p:xfrm>
            <a:graphic>
              <a:graphicData uri="http://schemas.openxmlformats.org/presentationml/2006/ole">
                <p:oleObj spid="_x0000_s59468" name="Equation" r:id="rId9" imgW="139579" imgH="164957" progId="Equation.3">
                  <p:embed/>
                </p:oleObj>
              </a:graphicData>
            </a:graphic>
          </p:graphicFrame>
          <p:sp>
            <p:nvSpPr>
              <p:cNvPr id="101409" name="Oval 33"/>
              <p:cNvSpPr>
                <a:spLocks noChangeArrowheads="1"/>
              </p:cNvSpPr>
              <p:nvPr/>
            </p:nvSpPr>
            <p:spPr bwMode="auto">
              <a:xfrm>
                <a:off x="4032" y="528"/>
                <a:ext cx="251" cy="1658"/>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grpSp>
        <p:grpSp>
          <p:nvGrpSpPr>
            <p:cNvPr id="7" name="Group 34"/>
            <p:cNvGrpSpPr>
              <a:grpSpLocks noChangeAspect="1"/>
            </p:cNvGrpSpPr>
            <p:nvPr/>
          </p:nvGrpSpPr>
          <p:grpSpPr bwMode="auto">
            <a:xfrm>
              <a:off x="5125" y="1260"/>
              <a:ext cx="270" cy="332"/>
              <a:chOff x="5125" y="1260"/>
              <a:chExt cx="270" cy="332"/>
            </a:xfrm>
          </p:grpSpPr>
          <p:sp>
            <p:nvSpPr>
              <p:cNvPr id="101411" name="AutoShape 35"/>
              <p:cNvSpPr>
                <a:spLocks noChangeAspect="1" noChangeArrowheads="1" noTextEdit="1"/>
              </p:cNvSpPr>
              <p:nvPr/>
            </p:nvSpPr>
            <p:spPr bwMode="auto">
              <a:xfrm>
                <a:off x="5125" y="1260"/>
                <a:ext cx="270" cy="332"/>
              </a:xfrm>
              <a:prstGeom prst="rect">
                <a:avLst/>
              </a:prstGeom>
              <a:noFill/>
              <a:ln w="9525">
                <a:noFill/>
                <a:miter lim="800000"/>
                <a:headEnd/>
                <a:tailEnd/>
              </a:ln>
            </p:spPr>
            <p:txBody>
              <a:bodyPr/>
              <a:lstStyle/>
              <a:p>
                <a:endParaRPr lang="zh-CN" altLang="en-US"/>
              </a:p>
            </p:txBody>
          </p:sp>
          <p:sp>
            <p:nvSpPr>
              <p:cNvPr id="101412" name="Rectangle 36"/>
              <p:cNvSpPr>
                <a:spLocks noChangeArrowheads="1"/>
              </p:cNvSpPr>
              <p:nvPr/>
            </p:nvSpPr>
            <p:spPr bwMode="auto">
              <a:xfrm>
                <a:off x="5157" y="1266"/>
                <a:ext cx="179" cy="298"/>
              </a:xfrm>
              <a:prstGeom prst="rect">
                <a:avLst/>
              </a:prstGeom>
              <a:noFill/>
              <a:ln w="9525">
                <a:noFill/>
                <a:miter lim="800000"/>
                <a:headEnd/>
                <a:tailEnd/>
              </a:ln>
            </p:spPr>
            <p:txBody>
              <a:bodyPr wrap="none" lIns="0" tIns="0" rIns="0" bIns="0">
                <a:spAutoFit/>
              </a:bodyPr>
              <a:lstStyle/>
              <a:p>
                <a:r>
                  <a:rPr lang="en-US" altLang="zh-CN" sz="3100" i="1">
                    <a:solidFill>
                      <a:srgbClr val="000000"/>
                    </a:solidFill>
                    <a:latin typeface="Times New Roman" pitchFamily="18" charset="0"/>
                  </a:rPr>
                  <a:t>Q</a:t>
                </a:r>
                <a:endParaRPr lang="en-US" altLang="zh-CN"/>
              </a:p>
            </p:txBody>
          </p:sp>
        </p:grpSp>
      </p:grpSp>
      <p:grpSp>
        <p:nvGrpSpPr>
          <p:cNvPr id="8" name="Group 39"/>
          <p:cNvGrpSpPr>
            <a:grpSpLocks/>
          </p:cNvGrpSpPr>
          <p:nvPr/>
        </p:nvGrpSpPr>
        <p:grpSpPr bwMode="auto">
          <a:xfrm>
            <a:off x="4743457" y="1793857"/>
            <a:ext cx="1687512" cy="1671638"/>
            <a:chOff x="2807" y="1144"/>
            <a:chExt cx="1063" cy="1053"/>
          </a:xfrm>
        </p:grpSpPr>
        <p:grpSp>
          <p:nvGrpSpPr>
            <p:cNvPr id="9" name="Group 40"/>
            <p:cNvGrpSpPr>
              <a:grpSpLocks/>
            </p:cNvGrpSpPr>
            <p:nvPr/>
          </p:nvGrpSpPr>
          <p:grpSpPr bwMode="auto">
            <a:xfrm>
              <a:off x="2807" y="1144"/>
              <a:ext cx="720" cy="1037"/>
              <a:chOff x="2855" y="1144"/>
              <a:chExt cx="720" cy="1037"/>
            </a:xfrm>
          </p:grpSpPr>
          <p:graphicFrame>
            <p:nvGraphicFramePr>
              <p:cNvPr id="101417" name="Object 41"/>
              <p:cNvGraphicFramePr>
                <a:graphicFrameLocks noChangeAspect="1"/>
              </p:cNvGraphicFramePr>
              <p:nvPr/>
            </p:nvGraphicFramePr>
            <p:xfrm>
              <a:off x="3343" y="1559"/>
              <a:ext cx="232" cy="249"/>
            </p:xfrm>
            <a:graphic>
              <a:graphicData uri="http://schemas.openxmlformats.org/presentationml/2006/ole">
                <p:oleObj spid="_x0000_s59469" name="Equation" r:id="rId10" imgW="152202" imgH="177569" progId="Equation.3">
                  <p:embed/>
                </p:oleObj>
              </a:graphicData>
            </a:graphic>
          </p:graphicFrame>
          <p:graphicFrame>
            <p:nvGraphicFramePr>
              <p:cNvPr id="101418" name="Object 42"/>
              <p:cNvGraphicFramePr>
                <a:graphicFrameLocks noChangeAspect="1"/>
              </p:cNvGraphicFramePr>
              <p:nvPr/>
            </p:nvGraphicFramePr>
            <p:xfrm>
              <a:off x="2855" y="1227"/>
              <a:ext cx="360" cy="332"/>
            </p:xfrm>
            <a:graphic>
              <a:graphicData uri="http://schemas.openxmlformats.org/presentationml/2006/ole">
                <p:oleObj spid="_x0000_s59470" name="Equation" r:id="rId11" imgW="228600" imgH="279360" progId="Equation.3">
                  <p:embed/>
                </p:oleObj>
              </a:graphicData>
            </a:graphic>
          </p:graphicFrame>
          <p:sp>
            <p:nvSpPr>
              <p:cNvPr id="101419" name="Freeform 43" descr="浅色上对角线"/>
              <p:cNvSpPr>
                <a:spLocks/>
              </p:cNvSpPr>
              <p:nvPr/>
            </p:nvSpPr>
            <p:spPr bwMode="auto">
              <a:xfrm>
                <a:off x="3160" y="1144"/>
                <a:ext cx="270" cy="1037"/>
              </a:xfrm>
              <a:custGeom>
                <a:avLst/>
                <a:gdLst/>
                <a:ahLst/>
                <a:cxnLst>
                  <a:cxn ang="0">
                    <a:pos x="0" y="0"/>
                  </a:cxn>
                  <a:cxn ang="0">
                    <a:pos x="288" y="1152"/>
                  </a:cxn>
                  <a:cxn ang="0">
                    <a:pos x="192" y="1200"/>
                  </a:cxn>
                  <a:cxn ang="0">
                    <a:pos x="0" y="432"/>
                  </a:cxn>
                  <a:cxn ang="0">
                    <a:pos x="0" y="48"/>
                  </a:cxn>
                </a:cxnLst>
                <a:rect l="0" t="0" r="r" b="b"/>
                <a:pathLst>
                  <a:path w="288" h="1200">
                    <a:moveTo>
                      <a:pt x="0" y="0"/>
                    </a:moveTo>
                    <a:lnTo>
                      <a:pt x="288" y="1152"/>
                    </a:lnTo>
                    <a:lnTo>
                      <a:pt x="192" y="1200"/>
                    </a:lnTo>
                    <a:lnTo>
                      <a:pt x="0" y="432"/>
                    </a:lnTo>
                    <a:lnTo>
                      <a:pt x="0" y="48"/>
                    </a:lnTo>
                  </a:path>
                </a:pathLst>
              </a:custGeom>
              <a:pattFill prst="ltUpDiag">
                <a:fgClr>
                  <a:schemeClr val="tx1"/>
                </a:fgClr>
                <a:bgClr>
                  <a:srgbClr val="FFDDFF"/>
                </a:bgClr>
              </a:pattFill>
              <a:ln w="9525" cap="flat" cmpd="sng">
                <a:noFill/>
                <a:prstDash val="solid"/>
                <a:round/>
                <a:headEnd type="none" w="med" len="med"/>
                <a:tailEnd type="triangle" w="sm" len="lg"/>
              </a:ln>
              <a:effectLst/>
            </p:spPr>
            <p:txBody>
              <a:bodyPr wrap="none"/>
              <a:lstStyle/>
              <a:p>
                <a:endParaRPr lang="zh-CN" altLang="en-US"/>
              </a:p>
            </p:txBody>
          </p:sp>
          <p:sp>
            <p:nvSpPr>
              <p:cNvPr id="101420" name="Freeform 44" descr="浅色下对角线"/>
              <p:cNvSpPr>
                <a:spLocks/>
              </p:cNvSpPr>
              <p:nvPr/>
            </p:nvSpPr>
            <p:spPr bwMode="auto">
              <a:xfrm>
                <a:off x="3160" y="1517"/>
                <a:ext cx="180" cy="664"/>
              </a:xfrm>
              <a:custGeom>
                <a:avLst/>
                <a:gdLst/>
                <a:ahLst/>
                <a:cxnLst>
                  <a:cxn ang="0">
                    <a:pos x="192" y="768"/>
                  </a:cxn>
                  <a:cxn ang="0">
                    <a:pos x="0" y="0"/>
                  </a:cxn>
                  <a:cxn ang="0">
                    <a:pos x="0" y="384"/>
                  </a:cxn>
                  <a:cxn ang="0">
                    <a:pos x="96" y="768"/>
                  </a:cxn>
                  <a:cxn ang="0">
                    <a:pos x="192" y="768"/>
                  </a:cxn>
                </a:cxnLst>
                <a:rect l="0" t="0" r="r" b="b"/>
                <a:pathLst>
                  <a:path w="192" h="768">
                    <a:moveTo>
                      <a:pt x="192" y="768"/>
                    </a:moveTo>
                    <a:lnTo>
                      <a:pt x="0" y="0"/>
                    </a:lnTo>
                    <a:lnTo>
                      <a:pt x="0" y="384"/>
                    </a:lnTo>
                    <a:lnTo>
                      <a:pt x="96" y="768"/>
                    </a:lnTo>
                    <a:lnTo>
                      <a:pt x="192" y="768"/>
                    </a:lnTo>
                    <a:close/>
                  </a:path>
                </a:pathLst>
              </a:custGeom>
              <a:pattFill prst="ltDnDiag">
                <a:fgClr>
                  <a:schemeClr val="tx1"/>
                </a:fgClr>
                <a:bgClr>
                  <a:srgbClr val="FFDDFF"/>
                </a:bgClr>
              </a:pattFill>
              <a:ln w="9525" cap="flat" cmpd="sng">
                <a:noFill/>
                <a:prstDash val="solid"/>
                <a:round/>
                <a:headEnd type="none" w="med" len="med"/>
                <a:tailEnd type="none" w="sm" len="lg"/>
              </a:ln>
              <a:effectLst/>
            </p:spPr>
            <p:txBody>
              <a:bodyPr wrap="none"/>
              <a:lstStyle/>
              <a:p>
                <a:endParaRPr lang="zh-CN" altLang="en-US"/>
              </a:p>
            </p:txBody>
          </p:sp>
          <p:sp>
            <p:nvSpPr>
              <p:cNvPr id="101421" name="Line 45"/>
              <p:cNvSpPr>
                <a:spLocks noChangeShapeType="1"/>
              </p:cNvSpPr>
              <p:nvPr/>
            </p:nvSpPr>
            <p:spPr bwMode="auto">
              <a:xfrm>
                <a:off x="3160" y="1185"/>
                <a:ext cx="270" cy="955"/>
              </a:xfrm>
              <a:prstGeom prst="line">
                <a:avLst/>
              </a:prstGeom>
              <a:noFill/>
              <a:ln w="19050">
                <a:solidFill>
                  <a:schemeClr val="tx1"/>
                </a:solidFill>
                <a:round/>
                <a:headEnd/>
                <a:tailEnd type="none" w="sm" len="lg"/>
              </a:ln>
              <a:effectLst/>
            </p:spPr>
            <p:txBody>
              <a:bodyPr wrap="none"/>
              <a:lstStyle/>
              <a:p>
                <a:endParaRPr lang="zh-CN" altLang="en-US"/>
              </a:p>
            </p:txBody>
          </p:sp>
          <p:sp>
            <p:nvSpPr>
              <p:cNvPr id="101422" name="Line 46"/>
              <p:cNvSpPr>
                <a:spLocks noChangeShapeType="1"/>
              </p:cNvSpPr>
              <p:nvPr/>
            </p:nvSpPr>
            <p:spPr bwMode="auto">
              <a:xfrm>
                <a:off x="3160" y="1517"/>
                <a:ext cx="180" cy="664"/>
              </a:xfrm>
              <a:prstGeom prst="line">
                <a:avLst/>
              </a:prstGeom>
              <a:noFill/>
              <a:ln w="19050">
                <a:solidFill>
                  <a:schemeClr val="tx1"/>
                </a:solidFill>
                <a:round/>
                <a:headEnd/>
                <a:tailEnd type="none" w="sm" len="lg"/>
              </a:ln>
              <a:effectLst/>
            </p:spPr>
            <p:txBody>
              <a:bodyPr wrap="none"/>
              <a:lstStyle/>
              <a:p>
                <a:endParaRPr lang="zh-CN" altLang="en-US"/>
              </a:p>
            </p:txBody>
          </p:sp>
          <p:sp>
            <p:nvSpPr>
              <p:cNvPr id="101423" name="Line 47"/>
              <p:cNvSpPr>
                <a:spLocks noChangeShapeType="1"/>
              </p:cNvSpPr>
              <p:nvPr/>
            </p:nvSpPr>
            <p:spPr bwMode="auto">
              <a:xfrm>
                <a:off x="3169" y="1849"/>
                <a:ext cx="90" cy="332"/>
              </a:xfrm>
              <a:prstGeom prst="line">
                <a:avLst/>
              </a:prstGeom>
              <a:noFill/>
              <a:ln w="19050">
                <a:solidFill>
                  <a:schemeClr val="tx1"/>
                </a:solidFill>
                <a:round/>
                <a:headEnd/>
                <a:tailEnd type="none" w="sm" len="lg"/>
              </a:ln>
              <a:effectLst/>
            </p:spPr>
            <p:txBody>
              <a:bodyPr wrap="none"/>
              <a:lstStyle/>
              <a:p>
                <a:endParaRPr lang="zh-CN" altLang="en-US"/>
              </a:p>
            </p:txBody>
          </p:sp>
        </p:grpSp>
        <p:grpSp>
          <p:nvGrpSpPr>
            <p:cNvPr id="10" name="Group 48"/>
            <p:cNvGrpSpPr>
              <a:grpSpLocks/>
            </p:cNvGrpSpPr>
            <p:nvPr/>
          </p:nvGrpSpPr>
          <p:grpSpPr bwMode="auto">
            <a:xfrm>
              <a:off x="3057" y="1968"/>
              <a:ext cx="813" cy="229"/>
              <a:chOff x="3075" y="1968"/>
              <a:chExt cx="813" cy="229"/>
            </a:xfrm>
          </p:grpSpPr>
          <p:graphicFrame>
            <p:nvGraphicFramePr>
              <p:cNvPr id="101425" name="Object 49"/>
              <p:cNvGraphicFramePr>
                <a:graphicFrameLocks noChangeAspect="1"/>
              </p:cNvGraphicFramePr>
              <p:nvPr/>
            </p:nvGraphicFramePr>
            <p:xfrm>
              <a:off x="3456" y="2016"/>
              <a:ext cx="432" cy="181"/>
            </p:xfrm>
            <a:graphic>
              <a:graphicData uri="http://schemas.openxmlformats.org/presentationml/2006/ole">
                <p:oleObj spid="_x0000_s59471" name="Equation" r:id="rId12" imgW="9734400" imgH="5678280" progId="Equation.3">
                  <p:embed/>
                </p:oleObj>
              </a:graphicData>
            </a:graphic>
          </p:graphicFrame>
          <p:grpSp>
            <p:nvGrpSpPr>
              <p:cNvPr id="11" name="Group 50"/>
              <p:cNvGrpSpPr>
                <a:grpSpLocks/>
              </p:cNvGrpSpPr>
              <p:nvPr/>
            </p:nvGrpSpPr>
            <p:grpSpPr bwMode="auto">
              <a:xfrm>
                <a:off x="3075" y="1968"/>
                <a:ext cx="528" cy="144"/>
                <a:chOff x="3120" y="1968"/>
                <a:chExt cx="535" cy="159"/>
              </a:xfrm>
            </p:grpSpPr>
            <p:sp>
              <p:nvSpPr>
                <p:cNvPr id="101427" name="Line 51"/>
                <p:cNvSpPr>
                  <a:spLocks noChangeShapeType="1"/>
                </p:cNvSpPr>
                <p:nvPr/>
              </p:nvSpPr>
              <p:spPr bwMode="auto">
                <a:xfrm flipV="1">
                  <a:off x="3120" y="2060"/>
                  <a:ext cx="223" cy="67"/>
                </a:xfrm>
                <a:prstGeom prst="line">
                  <a:avLst/>
                </a:prstGeom>
                <a:noFill/>
                <a:ln w="38100">
                  <a:solidFill>
                    <a:srgbClr val="FF0000"/>
                  </a:solidFill>
                  <a:round/>
                  <a:headEnd/>
                  <a:tailEnd type="triangle" w="sm" len="lg"/>
                </a:ln>
                <a:effectLst/>
              </p:spPr>
              <p:txBody>
                <a:bodyPr wrap="none" anchor="ctr"/>
                <a:lstStyle/>
                <a:p>
                  <a:endParaRPr lang="zh-CN" altLang="en-US"/>
                </a:p>
              </p:txBody>
            </p:sp>
            <p:sp>
              <p:nvSpPr>
                <p:cNvPr id="101428" name="Line 52"/>
                <p:cNvSpPr>
                  <a:spLocks noChangeShapeType="1"/>
                </p:cNvSpPr>
                <p:nvPr/>
              </p:nvSpPr>
              <p:spPr bwMode="auto">
                <a:xfrm flipH="1">
                  <a:off x="3418" y="1968"/>
                  <a:ext cx="237" cy="71"/>
                </a:xfrm>
                <a:prstGeom prst="line">
                  <a:avLst/>
                </a:prstGeom>
                <a:noFill/>
                <a:ln w="38100">
                  <a:solidFill>
                    <a:srgbClr val="FF0000"/>
                  </a:solidFill>
                  <a:round/>
                  <a:headEnd/>
                  <a:tailEnd type="triangle" w="sm" len="lg"/>
                </a:ln>
                <a:effectLst/>
              </p:spPr>
              <p:txBody>
                <a:bodyPr wrap="none" anchor="ctr"/>
                <a:lstStyle/>
                <a:p>
                  <a:endParaRPr lang="zh-CN" altLang="en-US"/>
                </a:p>
              </p:txBody>
            </p:sp>
          </p:grpSp>
        </p:grpSp>
      </p:grpSp>
      <p:grpSp>
        <p:nvGrpSpPr>
          <p:cNvPr id="12" name="Group 57"/>
          <p:cNvGrpSpPr>
            <a:grpSpLocks/>
          </p:cNvGrpSpPr>
          <p:nvPr/>
        </p:nvGrpSpPr>
        <p:grpSpPr bwMode="auto">
          <a:xfrm>
            <a:off x="5233994" y="1792270"/>
            <a:ext cx="2967038" cy="863600"/>
            <a:chOff x="3188" y="1389"/>
            <a:chExt cx="1869" cy="544"/>
          </a:xfrm>
        </p:grpSpPr>
        <p:sp>
          <p:nvSpPr>
            <p:cNvPr id="101434" name="Line 58"/>
            <p:cNvSpPr>
              <a:spLocks noChangeShapeType="1"/>
            </p:cNvSpPr>
            <p:nvPr/>
          </p:nvSpPr>
          <p:spPr bwMode="auto">
            <a:xfrm flipV="1">
              <a:off x="3188" y="1706"/>
              <a:ext cx="1007" cy="227"/>
            </a:xfrm>
            <a:prstGeom prst="line">
              <a:avLst/>
            </a:prstGeom>
            <a:noFill/>
            <a:ln w="28575">
              <a:solidFill>
                <a:srgbClr val="009900"/>
              </a:solidFill>
              <a:prstDash val="dash"/>
              <a:round/>
              <a:headEnd/>
              <a:tailEnd/>
            </a:ln>
            <a:effectLst/>
          </p:spPr>
          <p:txBody>
            <a:bodyPr/>
            <a:lstStyle/>
            <a:p>
              <a:endParaRPr lang="zh-CN" altLang="en-US"/>
            </a:p>
          </p:txBody>
        </p:sp>
        <p:sp>
          <p:nvSpPr>
            <p:cNvPr id="101435" name="Line 59"/>
            <p:cNvSpPr>
              <a:spLocks noChangeShapeType="1"/>
            </p:cNvSpPr>
            <p:nvPr/>
          </p:nvSpPr>
          <p:spPr bwMode="auto">
            <a:xfrm flipV="1">
              <a:off x="3192" y="1389"/>
              <a:ext cx="1003" cy="227"/>
            </a:xfrm>
            <a:prstGeom prst="line">
              <a:avLst/>
            </a:prstGeom>
            <a:noFill/>
            <a:ln w="28575">
              <a:solidFill>
                <a:srgbClr val="009900"/>
              </a:solidFill>
              <a:prstDash val="dash"/>
              <a:round/>
              <a:headEnd/>
              <a:tailEnd/>
            </a:ln>
            <a:effectLst/>
          </p:spPr>
          <p:txBody>
            <a:bodyPr/>
            <a:lstStyle/>
            <a:p>
              <a:endParaRPr lang="zh-CN" altLang="en-US"/>
            </a:p>
          </p:txBody>
        </p:sp>
        <p:sp>
          <p:nvSpPr>
            <p:cNvPr id="101436" name="Line 60"/>
            <p:cNvSpPr>
              <a:spLocks noChangeShapeType="1"/>
            </p:cNvSpPr>
            <p:nvPr/>
          </p:nvSpPr>
          <p:spPr bwMode="auto">
            <a:xfrm>
              <a:off x="4195" y="1389"/>
              <a:ext cx="862" cy="91"/>
            </a:xfrm>
            <a:prstGeom prst="line">
              <a:avLst/>
            </a:prstGeom>
            <a:noFill/>
            <a:ln w="28575">
              <a:solidFill>
                <a:srgbClr val="009900"/>
              </a:solidFill>
              <a:prstDash val="dash"/>
              <a:round/>
              <a:headEnd/>
              <a:tailEnd/>
            </a:ln>
            <a:effectLst/>
          </p:spPr>
          <p:txBody>
            <a:bodyPr/>
            <a:lstStyle/>
            <a:p>
              <a:endParaRPr lang="zh-CN" altLang="en-US"/>
            </a:p>
          </p:txBody>
        </p:sp>
        <p:sp>
          <p:nvSpPr>
            <p:cNvPr id="101437" name="Line 61"/>
            <p:cNvSpPr>
              <a:spLocks noChangeShapeType="1"/>
            </p:cNvSpPr>
            <p:nvPr/>
          </p:nvSpPr>
          <p:spPr bwMode="auto">
            <a:xfrm flipV="1">
              <a:off x="4195" y="1480"/>
              <a:ext cx="862" cy="226"/>
            </a:xfrm>
            <a:prstGeom prst="line">
              <a:avLst/>
            </a:prstGeom>
            <a:noFill/>
            <a:ln w="28575">
              <a:solidFill>
                <a:srgbClr val="009900"/>
              </a:solidFill>
              <a:prstDash val="dash"/>
              <a:round/>
              <a:headEnd/>
              <a:tailEnd/>
            </a:ln>
            <a:effectLst/>
          </p:spPr>
          <p:txBody>
            <a:bodyPr/>
            <a:lstStyle/>
            <a:p>
              <a:endParaRPr lang="zh-CN" altLang="en-US"/>
            </a:p>
          </p:txBody>
        </p:sp>
      </p:grpSp>
      <p:sp>
        <p:nvSpPr>
          <p:cNvPr id="101438" name="Text Box 62"/>
          <p:cNvSpPr txBox="1">
            <a:spLocks noChangeArrowheads="1"/>
          </p:cNvSpPr>
          <p:nvPr/>
        </p:nvSpPr>
        <p:spPr bwMode="auto">
          <a:xfrm>
            <a:off x="8567770" y="1714488"/>
            <a:ext cx="576262" cy="519113"/>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rPr>
              <a:t>暗</a:t>
            </a:r>
          </a:p>
        </p:txBody>
      </p:sp>
      <p:grpSp>
        <p:nvGrpSpPr>
          <p:cNvPr id="13" name="Group 63"/>
          <p:cNvGrpSpPr>
            <a:grpSpLocks/>
          </p:cNvGrpSpPr>
          <p:nvPr/>
        </p:nvGrpSpPr>
        <p:grpSpPr bwMode="auto">
          <a:xfrm>
            <a:off x="5219707" y="1500174"/>
            <a:ext cx="3052762" cy="863600"/>
            <a:chOff x="3016" y="1298"/>
            <a:chExt cx="1860" cy="544"/>
          </a:xfrm>
        </p:grpSpPr>
        <p:sp>
          <p:nvSpPr>
            <p:cNvPr id="101440" name="Line 64"/>
            <p:cNvSpPr>
              <a:spLocks noChangeShapeType="1"/>
            </p:cNvSpPr>
            <p:nvPr/>
          </p:nvSpPr>
          <p:spPr bwMode="auto">
            <a:xfrm flipV="1">
              <a:off x="3016" y="1616"/>
              <a:ext cx="998" cy="226"/>
            </a:xfrm>
            <a:prstGeom prst="line">
              <a:avLst/>
            </a:prstGeom>
            <a:noFill/>
            <a:ln w="28575">
              <a:solidFill>
                <a:srgbClr val="FF0000"/>
              </a:solidFill>
              <a:prstDash val="dash"/>
              <a:round/>
              <a:headEnd/>
              <a:tailEnd/>
            </a:ln>
            <a:effectLst/>
          </p:spPr>
          <p:txBody>
            <a:bodyPr/>
            <a:lstStyle/>
            <a:p>
              <a:endParaRPr lang="zh-CN" altLang="en-US"/>
            </a:p>
          </p:txBody>
        </p:sp>
        <p:sp>
          <p:nvSpPr>
            <p:cNvPr id="101441" name="Line 65"/>
            <p:cNvSpPr>
              <a:spLocks noChangeShapeType="1"/>
            </p:cNvSpPr>
            <p:nvPr/>
          </p:nvSpPr>
          <p:spPr bwMode="auto">
            <a:xfrm flipV="1">
              <a:off x="4014" y="1570"/>
              <a:ext cx="862" cy="46"/>
            </a:xfrm>
            <a:prstGeom prst="line">
              <a:avLst/>
            </a:prstGeom>
            <a:noFill/>
            <a:ln w="28575">
              <a:solidFill>
                <a:srgbClr val="FF0000"/>
              </a:solidFill>
              <a:prstDash val="dash"/>
              <a:round/>
              <a:headEnd/>
              <a:tailEnd/>
            </a:ln>
            <a:effectLst/>
          </p:spPr>
          <p:txBody>
            <a:bodyPr/>
            <a:lstStyle/>
            <a:p>
              <a:endParaRPr lang="zh-CN" altLang="en-US"/>
            </a:p>
          </p:txBody>
        </p:sp>
        <p:sp>
          <p:nvSpPr>
            <p:cNvPr id="101442" name="Line 66"/>
            <p:cNvSpPr>
              <a:spLocks noChangeShapeType="1"/>
            </p:cNvSpPr>
            <p:nvPr/>
          </p:nvSpPr>
          <p:spPr bwMode="auto">
            <a:xfrm flipV="1">
              <a:off x="3016" y="1298"/>
              <a:ext cx="907" cy="227"/>
            </a:xfrm>
            <a:prstGeom prst="line">
              <a:avLst/>
            </a:prstGeom>
            <a:noFill/>
            <a:ln w="28575">
              <a:solidFill>
                <a:srgbClr val="FF0000"/>
              </a:solidFill>
              <a:prstDash val="dash"/>
              <a:round/>
              <a:headEnd/>
              <a:tailEnd/>
            </a:ln>
            <a:effectLst/>
          </p:spPr>
          <p:txBody>
            <a:bodyPr/>
            <a:lstStyle/>
            <a:p>
              <a:endParaRPr lang="zh-CN" altLang="en-US"/>
            </a:p>
          </p:txBody>
        </p:sp>
        <p:sp>
          <p:nvSpPr>
            <p:cNvPr id="101443" name="Line 67"/>
            <p:cNvSpPr>
              <a:spLocks noChangeShapeType="1"/>
            </p:cNvSpPr>
            <p:nvPr/>
          </p:nvSpPr>
          <p:spPr bwMode="auto">
            <a:xfrm>
              <a:off x="3969" y="1298"/>
              <a:ext cx="907" cy="272"/>
            </a:xfrm>
            <a:prstGeom prst="line">
              <a:avLst/>
            </a:prstGeom>
            <a:noFill/>
            <a:ln w="28575">
              <a:solidFill>
                <a:srgbClr val="FF0000"/>
              </a:solidFill>
              <a:prstDash val="dash"/>
              <a:round/>
              <a:headEnd/>
              <a:tailEnd/>
            </a:ln>
            <a:effectLst/>
          </p:spPr>
          <p:txBody>
            <a:bodyPr/>
            <a:lstStyle/>
            <a:p>
              <a:endParaRPr lang="zh-CN" altLang="en-US"/>
            </a:p>
          </p:txBody>
        </p:sp>
      </p:grpSp>
      <p:sp>
        <p:nvSpPr>
          <p:cNvPr id="101444" name="Rectangle 68"/>
          <p:cNvSpPr>
            <a:spLocks noChangeArrowheads="1"/>
          </p:cNvSpPr>
          <p:nvPr/>
        </p:nvSpPr>
        <p:spPr bwMode="auto">
          <a:xfrm>
            <a:off x="357158" y="1000108"/>
            <a:ext cx="3579812" cy="519113"/>
          </a:xfrm>
          <a:prstGeom prst="rect">
            <a:avLst/>
          </a:prstGeom>
          <a:noFill/>
          <a:ln w="9525">
            <a:noFill/>
            <a:miter lim="800000"/>
            <a:headEnd/>
            <a:tailEnd/>
          </a:ln>
          <a:effectLst/>
        </p:spPr>
        <p:txBody>
          <a:bodyPr wrap="none">
            <a:spAutoFit/>
          </a:bodyPr>
          <a:lstStyle/>
          <a:p>
            <a:pPr>
              <a:buClr>
                <a:srgbClr val="FF0000"/>
              </a:buClr>
              <a:buFont typeface="Wingdings" pitchFamily="2" charset="2"/>
              <a:buChar char="Ø"/>
            </a:pPr>
            <a:r>
              <a:rPr lang="en-US" altLang="zh-CN" sz="2800" b="1" dirty="0">
                <a:solidFill>
                  <a:srgbClr val="0000CC"/>
                </a:solidFill>
              </a:rPr>
              <a:t> </a:t>
            </a:r>
            <a:r>
              <a:rPr lang="en-US" altLang="zh-CN" sz="2800" b="1" dirty="0">
                <a:solidFill>
                  <a:srgbClr val="FF0000"/>
                </a:solidFill>
                <a:latin typeface="黑体" pitchFamily="49" charset="-122"/>
                <a:ea typeface="黑体" pitchFamily="49" charset="-122"/>
              </a:rPr>
              <a:t>AB</a:t>
            </a:r>
            <a:r>
              <a:rPr lang="zh-CN" altLang="en-US" sz="2800" b="1" dirty="0">
                <a:solidFill>
                  <a:srgbClr val="FF0000"/>
                </a:solidFill>
                <a:latin typeface="黑体" pitchFamily="49" charset="-122"/>
                <a:ea typeface="黑体" pitchFamily="49" charset="-122"/>
              </a:rPr>
              <a:t>分成两个半波带</a:t>
            </a:r>
          </a:p>
        </p:txBody>
      </p:sp>
      <p:sp>
        <p:nvSpPr>
          <p:cNvPr id="101445" name="Text Box 69"/>
          <p:cNvSpPr txBox="1">
            <a:spLocks noChangeArrowheads="1"/>
          </p:cNvSpPr>
          <p:nvPr/>
        </p:nvSpPr>
        <p:spPr bwMode="auto">
          <a:xfrm>
            <a:off x="7553332" y="1360470"/>
            <a:ext cx="863600" cy="457200"/>
          </a:xfrm>
          <a:prstGeom prst="rect">
            <a:avLst/>
          </a:prstGeom>
          <a:noFill/>
          <a:ln w="9525">
            <a:noFill/>
            <a:miter lim="800000"/>
            <a:headEnd/>
            <a:tailEnd/>
          </a:ln>
          <a:effectLst/>
        </p:spPr>
        <p:txBody>
          <a:bodyPr>
            <a:spAutoFit/>
          </a:bodyPr>
          <a:lstStyle/>
          <a:p>
            <a:pPr>
              <a:spcBef>
                <a:spcPct val="50000"/>
              </a:spcBef>
            </a:pPr>
            <a:r>
              <a:rPr lang="zh-CN" altLang="en-US" sz="2400" dirty="0">
                <a:solidFill>
                  <a:srgbClr val="FF0000"/>
                </a:solidFill>
              </a:rPr>
              <a:t>相消</a:t>
            </a:r>
          </a:p>
        </p:txBody>
      </p:sp>
      <p:grpSp>
        <p:nvGrpSpPr>
          <p:cNvPr id="14" name="Group 74"/>
          <p:cNvGrpSpPr>
            <a:grpSpLocks/>
          </p:cNvGrpSpPr>
          <p:nvPr/>
        </p:nvGrpSpPr>
        <p:grpSpPr bwMode="auto">
          <a:xfrm>
            <a:off x="5175257" y="3276582"/>
            <a:ext cx="912812" cy="774700"/>
            <a:chOff x="3061" y="2414"/>
            <a:chExt cx="575" cy="488"/>
          </a:xfrm>
        </p:grpSpPr>
        <p:sp>
          <p:nvSpPr>
            <p:cNvPr id="101451" name="Line 75"/>
            <p:cNvSpPr>
              <a:spLocks noChangeShapeType="1"/>
            </p:cNvSpPr>
            <p:nvPr/>
          </p:nvSpPr>
          <p:spPr bwMode="auto">
            <a:xfrm>
              <a:off x="3183" y="2478"/>
              <a:ext cx="60" cy="226"/>
            </a:xfrm>
            <a:prstGeom prst="line">
              <a:avLst/>
            </a:prstGeom>
            <a:noFill/>
            <a:ln w="9525">
              <a:solidFill>
                <a:schemeClr val="tx1"/>
              </a:solidFill>
              <a:round/>
              <a:headEnd/>
              <a:tailEnd/>
            </a:ln>
            <a:effectLst/>
          </p:spPr>
          <p:txBody>
            <a:bodyPr/>
            <a:lstStyle/>
            <a:p>
              <a:endParaRPr lang="zh-CN" altLang="en-US"/>
            </a:p>
          </p:txBody>
        </p:sp>
        <p:sp>
          <p:nvSpPr>
            <p:cNvPr id="101452" name="Line 76"/>
            <p:cNvSpPr>
              <a:spLocks noChangeShapeType="1"/>
            </p:cNvSpPr>
            <p:nvPr/>
          </p:nvSpPr>
          <p:spPr bwMode="auto">
            <a:xfrm>
              <a:off x="3346" y="2414"/>
              <a:ext cx="90" cy="272"/>
            </a:xfrm>
            <a:prstGeom prst="line">
              <a:avLst/>
            </a:prstGeom>
            <a:noFill/>
            <a:ln w="9525">
              <a:solidFill>
                <a:schemeClr val="tx1"/>
              </a:solidFill>
              <a:round/>
              <a:headEnd/>
              <a:tailEnd/>
            </a:ln>
            <a:effectLst/>
          </p:spPr>
          <p:txBody>
            <a:bodyPr/>
            <a:lstStyle/>
            <a:p>
              <a:endParaRPr lang="zh-CN" altLang="en-US"/>
            </a:p>
          </p:txBody>
        </p:sp>
        <p:grpSp>
          <p:nvGrpSpPr>
            <p:cNvPr id="15" name="Group 77"/>
            <p:cNvGrpSpPr>
              <a:grpSpLocks/>
            </p:cNvGrpSpPr>
            <p:nvPr/>
          </p:nvGrpSpPr>
          <p:grpSpPr bwMode="auto">
            <a:xfrm>
              <a:off x="3061" y="2614"/>
              <a:ext cx="575" cy="288"/>
              <a:chOff x="3061" y="2614"/>
              <a:chExt cx="575" cy="288"/>
            </a:xfrm>
          </p:grpSpPr>
          <p:graphicFrame>
            <p:nvGraphicFramePr>
              <p:cNvPr id="101454" name="Object 78"/>
              <p:cNvGraphicFramePr>
                <a:graphicFrameLocks noChangeAspect="1"/>
              </p:cNvGraphicFramePr>
              <p:nvPr/>
            </p:nvGraphicFramePr>
            <p:xfrm>
              <a:off x="3061" y="2659"/>
              <a:ext cx="575" cy="243"/>
            </p:xfrm>
            <a:graphic>
              <a:graphicData uri="http://schemas.openxmlformats.org/presentationml/2006/ole">
                <p:oleObj spid="_x0000_s59472" name="公式" r:id="rId13" imgW="13389480" imgH="5678280" progId="Equation.3">
                  <p:embed/>
                </p:oleObj>
              </a:graphicData>
            </a:graphic>
          </p:graphicFrame>
          <p:sp>
            <p:nvSpPr>
              <p:cNvPr id="101455" name="Line 79"/>
              <p:cNvSpPr>
                <a:spLocks noChangeShapeType="1"/>
              </p:cNvSpPr>
              <p:nvPr/>
            </p:nvSpPr>
            <p:spPr bwMode="auto">
              <a:xfrm flipV="1">
                <a:off x="3243" y="2614"/>
                <a:ext cx="181" cy="45"/>
              </a:xfrm>
              <a:prstGeom prst="line">
                <a:avLst/>
              </a:prstGeom>
              <a:noFill/>
              <a:ln w="28575">
                <a:solidFill>
                  <a:srgbClr val="FF00FF"/>
                </a:solidFill>
                <a:round/>
                <a:headEnd type="triangle" w="med" len="med"/>
                <a:tailEnd type="triangle" w="med" len="med"/>
              </a:ln>
              <a:effectLst/>
            </p:spPr>
            <p:txBody>
              <a:bodyPr/>
              <a:lstStyle/>
              <a:p>
                <a:endParaRPr lang="zh-CN" altLang="en-US"/>
              </a:p>
            </p:txBody>
          </p:sp>
        </p:grpSp>
      </p:grpSp>
      <p:grpSp>
        <p:nvGrpSpPr>
          <p:cNvPr id="16" name="Group 80"/>
          <p:cNvGrpSpPr>
            <a:grpSpLocks/>
          </p:cNvGrpSpPr>
          <p:nvPr/>
        </p:nvGrpSpPr>
        <p:grpSpPr bwMode="auto">
          <a:xfrm>
            <a:off x="4095757" y="1865295"/>
            <a:ext cx="360362" cy="1008062"/>
            <a:chOff x="2381" y="1525"/>
            <a:chExt cx="227" cy="635"/>
          </a:xfrm>
        </p:grpSpPr>
        <p:sp>
          <p:nvSpPr>
            <p:cNvPr id="101457" name="Line 81"/>
            <p:cNvSpPr>
              <a:spLocks noChangeShapeType="1"/>
            </p:cNvSpPr>
            <p:nvPr/>
          </p:nvSpPr>
          <p:spPr bwMode="auto">
            <a:xfrm>
              <a:off x="2562" y="1525"/>
              <a:ext cx="0" cy="635"/>
            </a:xfrm>
            <a:prstGeom prst="line">
              <a:avLst/>
            </a:prstGeom>
            <a:noFill/>
            <a:ln w="38100">
              <a:solidFill>
                <a:srgbClr val="FF0000"/>
              </a:solidFill>
              <a:round/>
              <a:headEnd type="triangle" w="med" len="med"/>
              <a:tailEnd type="triangle" w="med" len="med"/>
            </a:ln>
            <a:effectLst/>
          </p:spPr>
          <p:txBody>
            <a:bodyPr/>
            <a:lstStyle/>
            <a:p>
              <a:endParaRPr lang="zh-CN" altLang="en-US"/>
            </a:p>
          </p:txBody>
        </p:sp>
        <p:graphicFrame>
          <p:nvGraphicFramePr>
            <p:cNvPr id="101458" name="Object 82"/>
            <p:cNvGraphicFramePr>
              <a:graphicFrameLocks noChangeAspect="1"/>
            </p:cNvGraphicFramePr>
            <p:nvPr/>
          </p:nvGraphicFramePr>
          <p:xfrm>
            <a:off x="2381" y="1570"/>
            <a:ext cx="227" cy="318"/>
          </p:xfrm>
          <a:graphic>
            <a:graphicData uri="http://schemas.openxmlformats.org/presentationml/2006/ole">
              <p:oleObj spid="_x0000_s59473" name="公式" r:id="rId14" imgW="4048560" imgH="5678280" progId="Equation.3">
                <p:embed/>
              </p:oleObj>
            </a:graphicData>
          </a:graphic>
        </p:graphicFrame>
      </p:grpSp>
      <p:grpSp>
        <p:nvGrpSpPr>
          <p:cNvPr id="17" name="Group 100"/>
          <p:cNvGrpSpPr>
            <a:grpSpLocks/>
          </p:cNvGrpSpPr>
          <p:nvPr/>
        </p:nvGrpSpPr>
        <p:grpSpPr bwMode="auto">
          <a:xfrm>
            <a:off x="285720" y="1571612"/>
            <a:ext cx="3168650" cy="1900237"/>
            <a:chOff x="249" y="845"/>
            <a:chExt cx="1828" cy="1197"/>
          </a:xfrm>
        </p:grpSpPr>
        <p:grpSp>
          <p:nvGrpSpPr>
            <p:cNvPr id="18" name="Group 83"/>
            <p:cNvGrpSpPr>
              <a:grpSpLocks/>
            </p:cNvGrpSpPr>
            <p:nvPr/>
          </p:nvGrpSpPr>
          <p:grpSpPr bwMode="auto">
            <a:xfrm>
              <a:off x="521" y="845"/>
              <a:ext cx="1556" cy="1197"/>
              <a:chOff x="431" y="1570"/>
              <a:chExt cx="1556" cy="1197"/>
            </a:xfrm>
          </p:grpSpPr>
          <p:grpSp>
            <p:nvGrpSpPr>
              <p:cNvPr id="19" name="Group 84"/>
              <p:cNvGrpSpPr>
                <a:grpSpLocks/>
              </p:cNvGrpSpPr>
              <p:nvPr/>
            </p:nvGrpSpPr>
            <p:grpSpPr bwMode="auto">
              <a:xfrm>
                <a:off x="431" y="1570"/>
                <a:ext cx="1556" cy="1197"/>
                <a:chOff x="288" y="1152"/>
                <a:chExt cx="1660" cy="1385"/>
              </a:xfrm>
            </p:grpSpPr>
            <p:sp>
              <p:nvSpPr>
                <p:cNvPr id="101461" name="Rectangle 85" descr="浅色上对角线"/>
                <p:cNvSpPr>
                  <a:spLocks noChangeArrowheads="1"/>
                </p:cNvSpPr>
                <p:nvPr/>
              </p:nvSpPr>
              <p:spPr bwMode="auto">
                <a:xfrm>
                  <a:off x="624" y="1296"/>
                  <a:ext cx="1008" cy="384"/>
                </a:xfrm>
                <a:prstGeom prst="rect">
                  <a:avLst/>
                </a:prstGeom>
                <a:pattFill prst="ltUpDiag">
                  <a:fgClr>
                    <a:srgbClr val="CC00CC"/>
                  </a:fgClr>
                  <a:bgClr>
                    <a:schemeClr val="bg1"/>
                  </a:bgClr>
                </a:pattFill>
                <a:ln w="19050">
                  <a:solidFill>
                    <a:schemeClr val="tx1"/>
                  </a:solidFill>
                  <a:miter lim="800000"/>
                  <a:headEnd/>
                  <a:tailEnd/>
                </a:ln>
                <a:effectLst/>
              </p:spPr>
              <p:txBody>
                <a:bodyPr wrap="none" anchor="ctr"/>
                <a:lstStyle/>
                <a:p>
                  <a:endParaRPr lang="zh-CN" altLang="en-US"/>
                </a:p>
              </p:txBody>
            </p:sp>
            <p:sp>
              <p:nvSpPr>
                <p:cNvPr id="101462" name="Line 86"/>
                <p:cNvSpPr>
                  <a:spLocks noChangeShapeType="1"/>
                </p:cNvSpPr>
                <p:nvPr/>
              </p:nvSpPr>
              <p:spPr bwMode="auto">
                <a:xfrm flipH="1">
                  <a:off x="288" y="1296"/>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01463" name="Line 87"/>
                <p:cNvSpPr>
                  <a:spLocks noChangeShapeType="1"/>
                </p:cNvSpPr>
                <p:nvPr/>
              </p:nvSpPr>
              <p:spPr bwMode="auto">
                <a:xfrm flipH="1">
                  <a:off x="288" y="2064"/>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01464" name="Line 88"/>
                <p:cNvSpPr>
                  <a:spLocks noChangeShapeType="1"/>
                </p:cNvSpPr>
                <p:nvPr/>
              </p:nvSpPr>
              <p:spPr bwMode="auto">
                <a:xfrm>
                  <a:off x="384" y="1296"/>
                  <a:ext cx="0" cy="768"/>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101465" name="Object 89"/>
                <p:cNvGraphicFramePr>
                  <a:graphicFrameLocks noChangeAspect="1"/>
                </p:cNvGraphicFramePr>
                <p:nvPr/>
              </p:nvGraphicFramePr>
              <p:xfrm>
                <a:off x="374" y="1488"/>
                <a:ext cx="202" cy="314"/>
              </p:xfrm>
              <a:graphic>
                <a:graphicData uri="http://schemas.openxmlformats.org/presentationml/2006/ole">
                  <p:oleObj spid="_x0000_s59474" name="公式" r:id="rId15" imgW="165100" imgH="254000" progId="Equation.3">
                    <p:embed/>
                  </p:oleObj>
                </a:graphicData>
              </a:graphic>
            </p:graphicFrame>
            <p:sp>
              <p:nvSpPr>
                <p:cNvPr id="101466" name="Line 90"/>
                <p:cNvSpPr>
                  <a:spLocks noChangeShapeType="1"/>
                </p:cNvSpPr>
                <p:nvPr/>
              </p:nvSpPr>
              <p:spPr bwMode="auto">
                <a:xfrm>
                  <a:off x="624" y="2208"/>
                  <a:ext cx="1008"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sp>
              <p:nvSpPr>
                <p:cNvPr id="101467" name="Text Box 91"/>
                <p:cNvSpPr txBox="1">
                  <a:spLocks noChangeArrowheads="1"/>
                </p:cNvSpPr>
                <p:nvPr/>
              </p:nvSpPr>
              <p:spPr bwMode="auto">
                <a:xfrm>
                  <a:off x="816" y="2159"/>
                  <a:ext cx="604" cy="378"/>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000000"/>
                      </a:solidFill>
                      <a:latin typeface="宋体" pitchFamily="2" charset="-122"/>
                      <a:ea typeface="宋体" pitchFamily="2" charset="-122"/>
                    </a:rPr>
                    <a:t>缝长</a:t>
                  </a:r>
                </a:p>
              </p:txBody>
            </p:sp>
            <p:graphicFrame>
              <p:nvGraphicFramePr>
                <p:cNvPr id="101468" name="Object 92"/>
                <p:cNvGraphicFramePr>
                  <a:graphicFrameLocks noChangeAspect="1"/>
                </p:cNvGraphicFramePr>
                <p:nvPr/>
              </p:nvGraphicFramePr>
              <p:xfrm>
                <a:off x="1637" y="1152"/>
                <a:ext cx="311" cy="336"/>
              </p:xfrm>
              <a:graphic>
                <a:graphicData uri="http://schemas.openxmlformats.org/presentationml/2006/ole">
                  <p:oleObj spid="_x0000_s59475" name="Equation" r:id="rId16" imgW="190440" imgH="203400" progId="Equation.3">
                    <p:embed/>
                  </p:oleObj>
                </a:graphicData>
              </a:graphic>
            </p:graphicFrame>
            <p:graphicFrame>
              <p:nvGraphicFramePr>
                <p:cNvPr id="101469" name="Object 93"/>
                <p:cNvGraphicFramePr>
                  <a:graphicFrameLocks noChangeAspect="1"/>
                </p:cNvGraphicFramePr>
                <p:nvPr/>
              </p:nvGraphicFramePr>
              <p:xfrm>
                <a:off x="1633" y="1872"/>
                <a:ext cx="267" cy="288"/>
              </p:xfrm>
              <a:graphic>
                <a:graphicData uri="http://schemas.openxmlformats.org/presentationml/2006/ole">
                  <p:oleObj spid="_x0000_s59476" name="Equation" r:id="rId17" imgW="152268" imgH="164957" progId="Equation.3">
                    <p:embed/>
                  </p:oleObj>
                </a:graphicData>
              </a:graphic>
            </p:graphicFrame>
            <p:sp>
              <p:nvSpPr>
                <p:cNvPr id="101470" name="Rectangle 94" descr="浅色下对角线"/>
                <p:cNvSpPr>
                  <a:spLocks noChangeArrowheads="1"/>
                </p:cNvSpPr>
                <p:nvPr/>
              </p:nvSpPr>
              <p:spPr bwMode="auto">
                <a:xfrm>
                  <a:off x="624" y="1680"/>
                  <a:ext cx="1008" cy="384"/>
                </a:xfrm>
                <a:prstGeom prst="rect">
                  <a:avLst/>
                </a:prstGeom>
                <a:pattFill prst="ltDnDiag">
                  <a:fgClr>
                    <a:srgbClr val="CC00CC"/>
                  </a:fgClr>
                  <a:bgClr>
                    <a:schemeClr val="bg1"/>
                  </a:bgClr>
                </a:pattFill>
                <a:ln w="19050">
                  <a:solidFill>
                    <a:schemeClr val="tx1"/>
                  </a:solidFill>
                  <a:miter lim="800000"/>
                  <a:headEnd/>
                  <a:tailEnd/>
                </a:ln>
                <a:effectLst/>
              </p:spPr>
              <p:txBody>
                <a:bodyPr wrap="none" anchor="ctr"/>
                <a:lstStyle/>
                <a:p>
                  <a:endParaRPr lang="zh-CN" altLang="en-US"/>
                </a:p>
              </p:txBody>
            </p:sp>
            <p:sp>
              <p:nvSpPr>
                <p:cNvPr id="101471" name="Line 95"/>
                <p:cNvSpPr>
                  <a:spLocks noChangeShapeType="1"/>
                </p:cNvSpPr>
                <p:nvPr/>
              </p:nvSpPr>
              <p:spPr bwMode="auto">
                <a:xfrm>
                  <a:off x="624" y="2064"/>
                  <a:ext cx="0" cy="24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101472" name="Line 96"/>
                <p:cNvSpPr>
                  <a:spLocks noChangeShapeType="1"/>
                </p:cNvSpPr>
                <p:nvPr/>
              </p:nvSpPr>
              <p:spPr bwMode="auto">
                <a:xfrm>
                  <a:off x="1630" y="2064"/>
                  <a:ext cx="2" cy="240"/>
                </a:xfrm>
                <a:prstGeom prst="line">
                  <a:avLst/>
                </a:prstGeom>
                <a:noFill/>
                <a:ln w="12700">
                  <a:solidFill>
                    <a:schemeClr val="tx1"/>
                  </a:solidFill>
                  <a:prstDash val="dash"/>
                  <a:round/>
                  <a:headEnd/>
                  <a:tailEnd type="none" w="sm" len="lg"/>
                </a:ln>
                <a:effectLst/>
              </p:spPr>
              <p:txBody>
                <a:bodyPr wrap="none"/>
                <a:lstStyle/>
                <a:p>
                  <a:endParaRPr lang="zh-CN" altLang="en-US"/>
                </a:p>
              </p:txBody>
            </p:sp>
          </p:grpSp>
          <p:graphicFrame>
            <p:nvGraphicFramePr>
              <p:cNvPr id="101473" name="Object 97"/>
              <p:cNvGraphicFramePr>
                <a:graphicFrameLocks noChangeAspect="1"/>
              </p:cNvGraphicFramePr>
              <p:nvPr/>
            </p:nvGraphicFramePr>
            <p:xfrm>
              <a:off x="1701" y="1842"/>
              <a:ext cx="262" cy="318"/>
            </p:xfrm>
            <a:graphic>
              <a:graphicData uri="http://schemas.openxmlformats.org/presentationml/2006/ole">
                <p:oleObj spid="_x0000_s59477" name="公式" r:id="rId18" imgW="177569" imgH="215619" progId="Equation.3">
                  <p:embed/>
                </p:oleObj>
              </a:graphicData>
            </a:graphic>
          </p:graphicFrame>
        </p:grpSp>
        <p:sp>
          <p:nvSpPr>
            <p:cNvPr id="101475" name="Text Box 99"/>
            <p:cNvSpPr txBox="1">
              <a:spLocks noChangeArrowheads="1"/>
            </p:cNvSpPr>
            <p:nvPr/>
          </p:nvSpPr>
          <p:spPr bwMode="auto">
            <a:xfrm>
              <a:off x="249" y="1026"/>
              <a:ext cx="454" cy="523"/>
            </a:xfrm>
            <a:prstGeom prst="rect">
              <a:avLst/>
            </a:prstGeom>
            <a:noFill/>
            <a:ln w="9525">
              <a:noFill/>
              <a:miter lim="800000"/>
              <a:headEnd/>
              <a:tailEnd/>
            </a:ln>
            <a:effectLst/>
          </p:spPr>
          <p:txBody>
            <a:bodyPr>
              <a:spAutoFit/>
            </a:bodyPr>
            <a:lstStyle/>
            <a:p>
              <a:pPr>
                <a:spcBef>
                  <a:spcPct val="50000"/>
                </a:spcBef>
              </a:pPr>
              <a:r>
                <a:rPr lang="zh-CN" altLang="en-US" sz="2400" b="1" dirty="0">
                  <a:latin typeface="宋体" pitchFamily="2" charset="-122"/>
                  <a:ea typeface="宋体" pitchFamily="2" charset="-122"/>
                </a:rPr>
                <a:t>缝宽</a:t>
              </a:r>
            </a:p>
          </p:txBody>
        </p:sp>
      </p:grpSp>
      <p:graphicFrame>
        <p:nvGraphicFramePr>
          <p:cNvPr id="102190" name="Object 814"/>
          <p:cNvGraphicFramePr>
            <a:graphicFrameLocks noChangeAspect="1"/>
          </p:cNvGraphicFramePr>
          <p:nvPr/>
        </p:nvGraphicFramePr>
        <p:xfrm>
          <a:off x="928662" y="3714752"/>
          <a:ext cx="3313112" cy="1223962"/>
        </p:xfrm>
        <a:graphic>
          <a:graphicData uri="http://schemas.openxmlformats.org/presentationml/2006/ole">
            <p:oleObj spid="_x0000_s59478" name="公式" r:id="rId19" imgW="1155700" imgH="393700" progId="Equation.3">
              <p:embed/>
            </p:oleObj>
          </a:graphicData>
        </a:graphic>
      </p:graphicFrame>
      <p:sp>
        <p:nvSpPr>
          <p:cNvPr id="102191" name="Text Box 815"/>
          <p:cNvSpPr txBox="1">
            <a:spLocks noChangeArrowheads="1"/>
          </p:cNvSpPr>
          <p:nvPr/>
        </p:nvSpPr>
        <p:spPr bwMode="auto">
          <a:xfrm>
            <a:off x="785786" y="4786322"/>
            <a:ext cx="7816878" cy="1772793"/>
          </a:xfrm>
          <a:prstGeom prst="rect">
            <a:avLst/>
          </a:prstGeom>
          <a:noFill/>
          <a:ln w="9525">
            <a:noFill/>
            <a:miter lim="800000"/>
            <a:headEnd/>
            <a:tailEnd/>
          </a:ln>
          <a:effectLst/>
        </p:spPr>
        <p:txBody>
          <a:bodyPr wrap="square">
            <a:spAutoFit/>
          </a:bodyPr>
          <a:lstStyle/>
          <a:p>
            <a:pPr eaLnBrk="0" hangingPunct="0">
              <a:lnSpc>
                <a:spcPct val="130000"/>
              </a:lnSpc>
            </a:pPr>
            <a:r>
              <a:rPr lang="en-US" altLang="zh-CN" sz="2800" b="1" dirty="0" smtClean="0">
                <a:solidFill>
                  <a:srgbClr val="FF0000"/>
                </a:solidFill>
                <a:latin typeface="宋体" pitchFamily="2" charset="-122"/>
                <a:ea typeface="宋体" pitchFamily="2" charset="-122"/>
              </a:rPr>
              <a:t>AA</a:t>
            </a:r>
            <a:r>
              <a:rPr lang="en-US" altLang="zh-CN" sz="2800" b="1" baseline="-25000" dirty="0" smtClean="0">
                <a:solidFill>
                  <a:srgbClr val="FF0000"/>
                </a:solidFill>
                <a:latin typeface="宋体" pitchFamily="2" charset="-122"/>
                <a:ea typeface="宋体" pitchFamily="2" charset="-122"/>
              </a:rPr>
              <a:t>1</a:t>
            </a:r>
            <a:r>
              <a:rPr lang="zh-CN" altLang="en-US" sz="2800" b="1" dirty="0" smtClean="0">
                <a:latin typeface="宋体" pitchFamily="2" charset="-122"/>
                <a:ea typeface="宋体" pitchFamily="2" charset="-122"/>
              </a:rPr>
              <a:t>与</a:t>
            </a:r>
            <a:r>
              <a:rPr lang="en-US" altLang="zh-CN" sz="2800" b="1" dirty="0" smtClean="0">
                <a:solidFill>
                  <a:srgbClr val="FF0000"/>
                </a:solidFill>
                <a:latin typeface="宋体" pitchFamily="2" charset="-122"/>
                <a:ea typeface="宋体" pitchFamily="2" charset="-122"/>
              </a:rPr>
              <a:t>A</a:t>
            </a:r>
            <a:r>
              <a:rPr lang="en-US" altLang="zh-CN" sz="2800" b="1" baseline="-25000" dirty="0" smtClean="0">
                <a:solidFill>
                  <a:srgbClr val="FF0000"/>
                </a:solidFill>
                <a:latin typeface="宋体" pitchFamily="2" charset="-122"/>
                <a:ea typeface="宋体" pitchFamily="2" charset="-122"/>
              </a:rPr>
              <a:t>1</a:t>
            </a:r>
            <a:r>
              <a:rPr lang="en-US" altLang="zh-CN" sz="2800" b="1" dirty="0" smtClean="0">
                <a:solidFill>
                  <a:srgbClr val="FF0000"/>
                </a:solidFill>
                <a:latin typeface="宋体" pitchFamily="2" charset="-122"/>
                <a:ea typeface="宋体" pitchFamily="2" charset="-122"/>
              </a:rPr>
              <a:t>B</a:t>
            </a:r>
            <a:r>
              <a:rPr lang="zh-CN" altLang="en-US" sz="2800" b="1" dirty="0" smtClean="0">
                <a:latin typeface="宋体" pitchFamily="2" charset="-122"/>
                <a:ea typeface="宋体" pitchFamily="2" charset="-122"/>
              </a:rPr>
              <a:t>波</a:t>
            </a:r>
            <a:r>
              <a:rPr lang="zh-CN" altLang="en-US" sz="2800" b="1" dirty="0">
                <a:latin typeface="宋体" pitchFamily="2" charset="-122"/>
                <a:ea typeface="宋体" pitchFamily="2" charset="-122"/>
              </a:rPr>
              <a:t>带上每一对应点所发射的沿</a:t>
            </a:r>
            <a:r>
              <a:rPr lang="zh-CN" altLang="en-US" sz="2800" b="1" i="1" dirty="0">
                <a:latin typeface="宋体" pitchFamily="2" charset="-122"/>
                <a:ea typeface="宋体" pitchFamily="2" charset="-122"/>
                <a:sym typeface="Symbol" pitchFamily="18" charset="2"/>
              </a:rPr>
              <a:t></a:t>
            </a:r>
            <a:r>
              <a:rPr lang="zh-CN" altLang="en-US" sz="2800" dirty="0">
                <a:latin typeface="宋体" pitchFamily="2" charset="-122"/>
                <a:ea typeface="宋体" pitchFamily="2" charset="-122"/>
              </a:rPr>
              <a:t> </a:t>
            </a:r>
            <a:r>
              <a:rPr lang="zh-CN" altLang="en-US" sz="2800" b="1" dirty="0">
                <a:latin typeface="宋体" pitchFamily="2" charset="-122"/>
                <a:ea typeface="宋体" pitchFamily="2" charset="-122"/>
              </a:rPr>
              <a:t>方向的</a:t>
            </a:r>
            <a:r>
              <a:rPr lang="zh-CN" altLang="en-US" sz="2800" b="1" dirty="0">
                <a:solidFill>
                  <a:srgbClr val="FF0000"/>
                </a:solidFill>
                <a:latin typeface="宋体" pitchFamily="2" charset="-122"/>
                <a:ea typeface="宋体" pitchFamily="2" charset="-122"/>
              </a:rPr>
              <a:t>子波</a:t>
            </a:r>
            <a:r>
              <a:rPr lang="zh-CN" altLang="en-US" sz="2800" b="1" dirty="0">
                <a:latin typeface="宋体" pitchFamily="2" charset="-122"/>
                <a:ea typeface="宋体" pitchFamily="2" charset="-122"/>
              </a:rPr>
              <a:t>，在</a:t>
            </a:r>
            <a:r>
              <a:rPr lang="en-US" altLang="zh-CN" sz="2800" b="1" dirty="0">
                <a:latin typeface="宋体" pitchFamily="2" charset="-122"/>
                <a:ea typeface="宋体" pitchFamily="2" charset="-122"/>
              </a:rPr>
              <a:t>Q</a:t>
            </a:r>
            <a:r>
              <a:rPr lang="zh-CN" altLang="en-US" sz="2800" b="1" dirty="0">
                <a:latin typeface="宋体" pitchFamily="2" charset="-122"/>
                <a:ea typeface="宋体" pitchFamily="2" charset="-122"/>
              </a:rPr>
              <a:t>点相位相反，强度（振幅）近似相等，互相抵消，形成暗</a:t>
            </a:r>
            <a:r>
              <a:rPr lang="zh-CN" altLang="en-US" sz="2800" b="1" dirty="0" smtClean="0">
                <a:latin typeface="宋体" pitchFamily="2" charset="-122"/>
                <a:ea typeface="宋体" pitchFamily="2" charset="-122"/>
              </a:rPr>
              <a:t>纹（第一级暗纹）</a:t>
            </a:r>
            <a:endParaRPr lang="zh-CN" altLang="en-US" sz="2800" b="1" dirty="0">
              <a:latin typeface="宋体" pitchFamily="2" charset="-122"/>
              <a:ea typeface="宋体" pitchFamily="2" charset="-122"/>
            </a:endParaRPr>
          </a:p>
        </p:txBody>
      </p:sp>
      <p:sp>
        <p:nvSpPr>
          <p:cNvPr id="94" name="Text Box 69"/>
          <p:cNvSpPr txBox="1">
            <a:spLocks noChangeArrowheads="1"/>
          </p:cNvSpPr>
          <p:nvPr/>
        </p:nvSpPr>
        <p:spPr bwMode="auto">
          <a:xfrm>
            <a:off x="500034" y="3500438"/>
            <a:ext cx="3276600" cy="523220"/>
          </a:xfrm>
          <a:prstGeom prst="rect">
            <a:avLst/>
          </a:prstGeom>
          <a:noFill/>
          <a:ln w="9525">
            <a:noFill/>
            <a:miter lim="800000"/>
            <a:headEnd/>
            <a:tailEnd/>
          </a:ln>
          <a:effectLst/>
        </p:spPr>
        <p:txBody>
          <a:bodyPr>
            <a:spAutoFit/>
          </a:bodyPr>
          <a:lstStyle/>
          <a:p>
            <a:pPr algn="ctr"/>
            <a:r>
              <a:rPr kumimoji="1" lang="zh-CN" altLang="en-US" sz="2800" b="1" dirty="0">
                <a:solidFill>
                  <a:srgbClr val="000000"/>
                </a:solidFill>
                <a:latin typeface="宋体" pitchFamily="2" charset="-122"/>
                <a:ea typeface="宋体" pitchFamily="2" charset="-122"/>
              </a:rPr>
              <a:t>衍射角满足</a:t>
            </a:r>
            <a:r>
              <a:rPr kumimoji="1" lang="zh-CN" altLang="en-US" sz="2800" dirty="0">
                <a:latin typeface="宋体" pitchFamily="2" charset="-122"/>
                <a:ea typeface="宋体" pitchFamily="2" charset="-122"/>
              </a:rPr>
              <a:t> </a:t>
            </a:r>
          </a:p>
        </p:txBody>
      </p:sp>
      <p:sp>
        <p:nvSpPr>
          <p:cNvPr id="95" name="Text Box 62"/>
          <p:cNvSpPr txBox="1">
            <a:spLocks noChangeArrowheads="1"/>
          </p:cNvSpPr>
          <p:nvPr/>
        </p:nvSpPr>
        <p:spPr bwMode="auto">
          <a:xfrm>
            <a:off x="1142976" y="142852"/>
            <a:ext cx="3284537" cy="641350"/>
          </a:xfrm>
          <a:prstGeom prst="rect">
            <a:avLst/>
          </a:prstGeom>
          <a:noFill/>
          <a:ln w="9525">
            <a:noFill/>
            <a:miter lim="800000"/>
            <a:headEnd/>
            <a:tailEnd/>
          </a:ln>
          <a:effectLst/>
        </p:spPr>
        <p:txBody>
          <a:bodyPr>
            <a:spAutoFit/>
          </a:bodyPr>
          <a:lstStyle/>
          <a:p>
            <a:pPr>
              <a:spcBef>
                <a:spcPct val="50000"/>
              </a:spcBef>
            </a:pPr>
            <a:r>
              <a:rPr lang="zh-CN" altLang="en-US" sz="3600" dirty="0" smtClean="0">
                <a:solidFill>
                  <a:srgbClr val="CC0000"/>
                </a:solidFill>
                <a:latin typeface="黑体" pitchFamily="49" charset="-122"/>
                <a:ea typeface="黑体" pitchFamily="49" charset="-122"/>
              </a:rPr>
              <a:t>半波</a:t>
            </a:r>
            <a:r>
              <a:rPr lang="zh-CN" altLang="en-US" sz="3600" dirty="0">
                <a:solidFill>
                  <a:srgbClr val="CC0000"/>
                </a:solidFill>
                <a:latin typeface="黑体" pitchFamily="49" charset="-122"/>
                <a:ea typeface="黑体" pitchFamily="49" charset="-122"/>
              </a:rPr>
              <a:t>带法</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1444"/>
                                        </p:tgtEl>
                                        <p:attrNameLst>
                                          <p:attrName>style.visibility</p:attrName>
                                        </p:attrNameLst>
                                      </p:cBhvr>
                                      <p:to>
                                        <p:strVal val="visible"/>
                                      </p:to>
                                    </p:set>
                                    <p:anim calcmode="lin" valueType="num">
                                      <p:cBhvr additive="base">
                                        <p:cTn id="7" dur="500" fill="hold"/>
                                        <p:tgtEl>
                                          <p:spTgt spid="101444"/>
                                        </p:tgtEl>
                                        <p:attrNameLst>
                                          <p:attrName>ppt_x</p:attrName>
                                        </p:attrNameLst>
                                      </p:cBhvr>
                                      <p:tavLst>
                                        <p:tav tm="0">
                                          <p:val>
                                            <p:strVal val="#ppt_x"/>
                                          </p:val>
                                        </p:tav>
                                        <p:tav tm="100000">
                                          <p:val>
                                            <p:strVal val="#ppt_x"/>
                                          </p:val>
                                        </p:tav>
                                      </p:tavLst>
                                    </p:anim>
                                    <p:anim calcmode="lin" valueType="num">
                                      <p:cBhvr additive="base">
                                        <p:cTn id="8" dur="500" fill="hold"/>
                                        <p:tgtEl>
                                          <p:spTgt spid="10144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blinds(horizontal)">
                                      <p:cBhvr>
                                        <p:cTn id="26" dur="500"/>
                                        <p:tgtEl>
                                          <p:spTgt spid="94"/>
                                        </p:tgtEl>
                                      </p:cBhvr>
                                    </p:animEffect>
                                  </p:childTnLst>
                                </p:cTn>
                              </p:par>
                              <p:par>
                                <p:cTn id="27" presetID="3" presetClass="entr" presetSubtype="10" fill="hold" nodeType="withEffect">
                                  <p:stCondLst>
                                    <p:cond delay="0"/>
                                  </p:stCondLst>
                                  <p:childTnLst>
                                    <p:set>
                                      <p:cBhvr>
                                        <p:cTn id="28" dur="1" fill="hold">
                                          <p:stCondLst>
                                            <p:cond delay="0"/>
                                          </p:stCondLst>
                                        </p:cTn>
                                        <p:tgtEl>
                                          <p:spTgt spid="102190"/>
                                        </p:tgtEl>
                                        <p:attrNameLst>
                                          <p:attrName>style.visibility</p:attrName>
                                        </p:attrNameLst>
                                      </p:cBhvr>
                                      <p:to>
                                        <p:strVal val="visible"/>
                                      </p:to>
                                    </p:set>
                                    <p:animEffect transition="in" filter="blinds(horizontal)">
                                      <p:cBhvr>
                                        <p:cTn id="29" dur="500"/>
                                        <p:tgtEl>
                                          <p:spTgt spid="10219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02191"/>
                                        </p:tgtEl>
                                        <p:attrNameLst>
                                          <p:attrName>style.visibility</p:attrName>
                                        </p:attrNameLst>
                                      </p:cBhvr>
                                      <p:to>
                                        <p:strVal val="visible"/>
                                      </p:to>
                                    </p:set>
                                    <p:animEffect transition="in" filter="barn(outHorizontal)">
                                      <p:cBhvr>
                                        <p:cTn id="34" dur="500"/>
                                        <p:tgtEl>
                                          <p:spTgt spid="10219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1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1438"/>
                                        </p:tgtEl>
                                        <p:attrNameLst>
                                          <p:attrName>style.visibility</p:attrName>
                                        </p:attrNameLst>
                                      </p:cBhvr>
                                      <p:to>
                                        <p:strVal val="visible"/>
                                      </p:to>
                                    </p:set>
                                    <p:anim calcmode="lin" valueType="num">
                                      <p:cBhvr additive="base">
                                        <p:cTn id="49" dur="500" fill="hold"/>
                                        <p:tgtEl>
                                          <p:spTgt spid="101438"/>
                                        </p:tgtEl>
                                        <p:attrNameLst>
                                          <p:attrName>ppt_x</p:attrName>
                                        </p:attrNameLst>
                                      </p:cBhvr>
                                      <p:tavLst>
                                        <p:tav tm="0">
                                          <p:val>
                                            <p:strVal val="1+#ppt_w/2"/>
                                          </p:val>
                                        </p:tav>
                                        <p:tav tm="100000">
                                          <p:val>
                                            <p:strVal val="#ppt_x"/>
                                          </p:val>
                                        </p:tav>
                                      </p:tavLst>
                                    </p:anim>
                                    <p:anim calcmode="lin" valueType="num">
                                      <p:cBhvr additive="base">
                                        <p:cTn id="50" dur="500" fill="hold"/>
                                        <p:tgtEl>
                                          <p:spTgt spid="101438"/>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01445"/>
                                        </p:tgtEl>
                                        <p:attrNameLst>
                                          <p:attrName>style.visibility</p:attrName>
                                        </p:attrNameLst>
                                      </p:cBhvr>
                                      <p:to>
                                        <p:strVal val="visible"/>
                                      </p:to>
                                    </p:set>
                                    <p:anim calcmode="lin" valueType="num">
                                      <p:cBhvr additive="base">
                                        <p:cTn id="54" dur="500" fill="hold"/>
                                        <p:tgtEl>
                                          <p:spTgt spid="101445"/>
                                        </p:tgtEl>
                                        <p:attrNameLst>
                                          <p:attrName>ppt_x</p:attrName>
                                        </p:attrNameLst>
                                      </p:cBhvr>
                                      <p:tavLst>
                                        <p:tav tm="0">
                                          <p:val>
                                            <p:strVal val="1+#ppt_w/2"/>
                                          </p:val>
                                        </p:tav>
                                        <p:tav tm="100000">
                                          <p:val>
                                            <p:strVal val="#ppt_x"/>
                                          </p:val>
                                        </p:tav>
                                      </p:tavLst>
                                    </p:anim>
                                    <p:anim calcmode="lin" valueType="num">
                                      <p:cBhvr additive="base">
                                        <p:cTn id="55" dur="500" fill="hold"/>
                                        <p:tgtEl>
                                          <p:spTgt spid="101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38" grpId="0"/>
      <p:bldP spid="101444" grpId="0"/>
      <p:bldP spid="101445" grpId="0"/>
      <p:bldP spid="102191" grpId="0" autoUpdateAnimBg="0"/>
      <p:bldP spid="94" grpId="0"/>
    </p:bldLst>
  </p:timing>
</p:sld>
</file>

<file path=ppt/theme/theme1.xml><?xml version="1.0" encoding="utf-8"?>
<a:theme xmlns:a="http://schemas.openxmlformats.org/drawingml/2006/main" name="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主题3</Template>
  <TotalTime>1413</TotalTime>
  <Words>1151</Words>
  <Application>Microsoft Office PowerPoint</Application>
  <PresentationFormat>全屏显示(4:3)</PresentationFormat>
  <Paragraphs>178</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28</vt:i4>
      </vt:variant>
    </vt:vector>
  </HeadingPairs>
  <TitlesOfParts>
    <vt:vector size="34" baseType="lpstr">
      <vt:lpstr>主题4</vt:lpstr>
      <vt:lpstr>公式</vt:lpstr>
      <vt:lpstr>Equation</vt:lpstr>
      <vt:lpstr>Microsoft 公式 3.0</vt:lpstr>
      <vt:lpstr>MathType 5.0 Equation</vt:lpstr>
      <vt:lpstr>Microsoft Equation 3.0</vt:lpstr>
      <vt:lpstr>11-6  夫琅禾费单缝衍射</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11-7  单缝衍射</dc:title>
  <dc:creator>jinxin</dc:creator>
  <cp:lastModifiedBy>微软用户</cp:lastModifiedBy>
  <cp:revision>91</cp:revision>
  <dcterms:created xsi:type="dcterms:W3CDTF">2014-10-14T07:18:06Z</dcterms:created>
  <dcterms:modified xsi:type="dcterms:W3CDTF">2020-10-26T03:26:18Z</dcterms:modified>
</cp:coreProperties>
</file>