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5" r:id="rId8"/>
    <p:sldId id="274" r:id="rId9"/>
    <p:sldId id="269" r:id="rId10"/>
    <p:sldId id="270" r:id="rId11"/>
    <p:sldId id="271" r:id="rId12"/>
    <p:sldId id="272" r:id="rId13"/>
    <p:sldId id="273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emf"/><Relationship Id="rId5" Type="http://schemas.openxmlformats.org/officeDocument/2006/relationships/image" Target="../media/image6.wmf"/><Relationship Id="rId10" Type="http://schemas.openxmlformats.org/officeDocument/2006/relationships/image" Target="../media/image11.e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8.wmf"/><Relationship Id="rId7" Type="http://schemas.openxmlformats.org/officeDocument/2006/relationships/image" Target="../media/image24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3.wmf"/><Relationship Id="rId5" Type="http://schemas.openxmlformats.org/officeDocument/2006/relationships/image" Target="../media/image22.emf"/><Relationship Id="rId10" Type="http://schemas.openxmlformats.org/officeDocument/2006/relationships/image" Target="../media/image27.wmf"/><Relationship Id="rId4" Type="http://schemas.openxmlformats.org/officeDocument/2006/relationships/image" Target="../media/image21.emf"/><Relationship Id="rId9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0.wmf"/><Relationship Id="rId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25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 spd="med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1116013" y="725488"/>
            <a:ext cx="7524750" cy="39687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1800" b="0">
              <a:latin typeface="Arial" charset="0"/>
            </a:endParaRP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0" y="6669088"/>
            <a:ext cx="9144000" cy="215900"/>
          </a:xfrm>
          <a:prstGeom prst="rect">
            <a:avLst/>
          </a:prstGeom>
          <a:gradFill rotWithShape="1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1800" b="0">
              <a:latin typeface="Arial" charset="0"/>
            </a:endParaRPr>
          </a:p>
        </p:txBody>
      </p:sp>
      <p:sp>
        <p:nvSpPr>
          <p:cNvPr id="96265" name="Oval 9"/>
          <p:cNvSpPr>
            <a:spLocks noChangeArrowheads="1"/>
          </p:cNvSpPr>
          <p:nvPr/>
        </p:nvSpPr>
        <p:spPr bwMode="auto">
          <a:xfrm>
            <a:off x="5530850" y="5783263"/>
            <a:ext cx="361950" cy="28733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" name="Picture 2" descr="http://www.szu.edu.cn/images/szulogo.gif"/>
          <p:cNvPicPr>
            <a:picLocks noChangeAspect="1" noChangeArrowheads="1"/>
          </p:cNvPicPr>
          <p:nvPr/>
        </p:nvPicPr>
        <p:blipFill>
          <a:blip r:embed="rId14"/>
          <a:srcRect l="4614" r="63078"/>
          <a:stretch>
            <a:fillRect/>
          </a:stretch>
        </p:blipFill>
        <p:spPr bwMode="auto">
          <a:xfrm>
            <a:off x="142844" y="142852"/>
            <a:ext cx="1000132" cy="928694"/>
          </a:xfrm>
          <a:prstGeom prst="rect">
            <a:avLst/>
          </a:prstGeom>
          <a:noFill/>
        </p:spPr>
      </p:pic>
      <p:sp>
        <p:nvSpPr>
          <p:cNvPr id="6" name="Freeform 8"/>
          <p:cNvSpPr>
            <a:spLocks/>
          </p:cNvSpPr>
          <p:nvPr/>
        </p:nvSpPr>
        <p:spPr bwMode="auto">
          <a:xfrm>
            <a:off x="214282" y="6391318"/>
            <a:ext cx="7954963" cy="323830"/>
          </a:xfrm>
          <a:custGeom>
            <a:avLst/>
            <a:gdLst/>
            <a:ahLst/>
            <a:cxnLst>
              <a:cxn ang="0">
                <a:pos x="0" y="524"/>
              </a:cxn>
              <a:cxn ang="0">
                <a:pos x="610" y="516"/>
              </a:cxn>
              <a:cxn ang="0">
                <a:pos x="686" y="465"/>
              </a:cxn>
              <a:cxn ang="0">
                <a:pos x="889" y="457"/>
              </a:cxn>
              <a:cxn ang="0">
                <a:pos x="1093" y="448"/>
              </a:cxn>
              <a:cxn ang="0">
                <a:pos x="1160" y="440"/>
              </a:cxn>
              <a:cxn ang="0">
                <a:pos x="1211" y="423"/>
              </a:cxn>
              <a:cxn ang="0">
                <a:pos x="1262" y="389"/>
              </a:cxn>
              <a:cxn ang="0">
                <a:pos x="1287" y="380"/>
              </a:cxn>
              <a:cxn ang="0">
                <a:pos x="1364" y="330"/>
              </a:cxn>
              <a:cxn ang="0">
                <a:pos x="1440" y="304"/>
              </a:cxn>
              <a:cxn ang="0">
                <a:pos x="1491" y="279"/>
              </a:cxn>
              <a:cxn ang="0">
                <a:pos x="1626" y="287"/>
              </a:cxn>
              <a:cxn ang="0">
                <a:pos x="1702" y="330"/>
              </a:cxn>
              <a:cxn ang="0">
                <a:pos x="1813" y="355"/>
              </a:cxn>
              <a:cxn ang="0">
                <a:pos x="1863" y="397"/>
              </a:cxn>
              <a:cxn ang="0">
                <a:pos x="1880" y="490"/>
              </a:cxn>
              <a:cxn ang="0">
                <a:pos x="2050" y="397"/>
              </a:cxn>
              <a:cxn ang="0">
                <a:pos x="2126" y="355"/>
              </a:cxn>
              <a:cxn ang="0">
                <a:pos x="2202" y="313"/>
              </a:cxn>
              <a:cxn ang="0">
                <a:pos x="2414" y="304"/>
              </a:cxn>
              <a:cxn ang="0">
                <a:pos x="2422" y="423"/>
              </a:cxn>
              <a:cxn ang="0">
                <a:pos x="2533" y="389"/>
              </a:cxn>
              <a:cxn ang="0">
                <a:pos x="2660" y="321"/>
              </a:cxn>
              <a:cxn ang="0">
                <a:pos x="2888" y="363"/>
              </a:cxn>
              <a:cxn ang="0">
                <a:pos x="2897" y="457"/>
              </a:cxn>
              <a:cxn ang="0">
                <a:pos x="2948" y="431"/>
              </a:cxn>
              <a:cxn ang="0">
                <a:pos x="3244" y="423"/>
              </a:cxn>
              <a:cxn ang="0">
                <a:pos x="3303" y="414"/>
              </a:cxn>
              <a:cxn ang="0">
                <a:pos x="3405" y="355"/>
              </a:cxn>
              <a:cxn ang="0">
                <a:pos x="3456" y="321"/>
              </a:cxn>
              <a:cxn ang="0">
                <a:pos x="3490" y="270"/>
              </a:cxn>
              <a:cxn ang="0">
                <a:pos x="3549" y="92"/>
              </a:cxn>
              <a:cxn ang="0">
                <a:pos x="3558" y="16"/>
              </a:cxn>
              <a:cxn ang="0">
                <a:pos x="3642" y="25"/>
              </a:cxn>
              <a:cxn ang="0">
                <a:pos x="3634" y="101"/>
              </a:cxn>
              <a:cxn ang="0">
                <a:pos x="3541" y="152"/>
              </a:cxn>
              <a:cxn ang="0">
                <a:pos x="3693" y="202"/>
              </a:cxn>
              <a:cxn ang="0">
                <a:pos x="3727" y="346"/>
              </a:cxn>
              <a:cxn ang="0">
                <a:pos x="3812" y="431"/>
              </a:cxn>
              <a:cxn ang="0">
                <a:pos x="3854" y="490"/>
              </a:cxn>
              <a:cxn ang="0">
                <a:pos x="3922" y="440"/>
              </a:cxn>
              <a:cxn ang="0">
                <a:pos x="3990" y="330"/>
              </a:cxn>
              <a:cxn ang="0">
                <a:pos x="4040" y="228"/>
              </a:cxn>
              <a:cxn ang="0">
                <a:pos x="4091" y="194"/>
              </a:cxn>
              <a:cxn ang="0">
                <a:pos x="4117" y="177"/>
              </a:cxn>
              <a:cxn ang="0">
                <a:pos x="4167" y="186"/>
              </a:cxn>
              <a:cxn ang="0">
                <a:pos x="4201" y="236"/>
              </a:cxn>
              <a:cxn ang="0">
                <a:pos x="4294" y="346"/>
              </a:cxn>
              <a:cxn ang="0">
                <a:pos x="4930" y="372"/>
              </a:cxn>
              <a:cxn ang="0">
                <a:pos x="4964" y="423"/>
              </a:cxn>
              <a:cxn ang="0">
                <a:pos x="4981" y="524"/>
              </a:cxn>
              <a:cxn ang="0">
                <a:pos x="0" y="524"/>
              </a:cxn>
            </a:cxnLst>
            <a:rect l="0" t="0" r="r" b="b"/>
            <a:pathLst>
              <a:path w="4992" h="529">
                <a:moveTo>
                  <a:pt x="0" y="524"/>
                </a:moveTo>
                <a:cubicBezTo>
                  <a:pt x="203" y="521"/>
                  <a:pt x="407" y="529"/>
                  <a:pt x="610" y="516"/>
                </a:cubicBezTo>
                <a:cubicBezTo>
                  <a:pt x="611" y="516"/>
                  <a:pt x="673" y="474"/>
                  <a:pt x="686" y="465"/>
                </a:cubicBezTo>
                <a:cubicBezTo>
                  <a:pt x="742" y="427"/>
                  <a:pt x="821" y="460"/>
                  <a:pt x="889" y="457"/>
                </a:cubicBezTo>
                <a:cubicBezTo>
                  <a:pt x="957" y="454"/>
                  <a:pt x="1025" y="451"/>
                  <a:pt x="1093" y="448"/>
                </a:cubicBezTo>
                <a:cubicBezTo>
                  <a:pt x="1115" y="445"/>
                  <a:pt x="1138" y="445"/>
                  <a:pt x="1160" y="440"/>
                </a:cubicBezTo>
                <a:cubicBezTo>
                  <a:pt x="1178" y="436"/>
                  <a:pt x="1211" y="423"/>
                  <a:pt x="1211" y="423"/>
                </a:cubicBezTo>
                <a:cubicBezTo>
                  <a:pt x="1228" y="412"/>
                  <a:pt x="1243" y="396"/>
                  <a:pt x="1262" y="389"/>
                </a:cubicBezTo>
                <a:cubicBezTo>
                  <a:pt x="1270" y="386"/>
                  <a:pt x="1279" y="384"/>
                  <a:pt x="1287" y="380"/>
                </a:cubicBezTo>
                <a:cubicBezTo>
                  <a:pt x="1314" y="365"/>
                  <a:pt x="1335" y="340"/>
                  <a:pt x="1364" y="330"/>
                </a:cubicBezTo>
                <a:cubicBezTo>
                  <a:pt x="1389" y="321"/>
                  <a:pt x="1418" y="319"/>
                  <a:pt x="1440" y="304"/>
                </a:cubicBezTo>
                <a:cubicBezTo>
                  <a:pt x="1472" y="282"/>
                  <a:pt x="1455" y="290"/>
                  <a:pt x="1491" y="279"/>
                </a:cubicBezTo>
                <a:cubicBezTo>
                  <a:pt x="1536" y="282"/>
                  <a:pt x="1581" y="282"/>
                  <a:pt x="1626" y="287"/>
                </a:cubicBezTo>
                <a:cubicBezTo>
                  <a:pt x="1652" y="290"/>
                  <a:pt x="1686" y="319"/>
                  <a:pt x="1702" y="330"/>
                </a:cubicBezTo>
                <a:cubicBezTo>
                  <a:pt x="1724" y="345"/>
                  <a:pt x="1791" y="352"/>
                  <a:pt x="1813" y="355"/>
                </a:cubicBezTo>
                <a:cubicBezTo>
                  <a:pt x="1824" y="363"/>
                  <a:pt x="1858" y="383"/>
                  <a:pt x="1863" y="397"/>
                </a:cubicBezTo>
                <a:cubicBezTo>
                  <a:pt x="1874" y="427"/>
                  <a:pt x="1880" y="490"/>
                  <a:pt x="1880" y="490"/>
                </a:cubicBezTo>
                <a:cubicBezTo>
                  <a:pt x="1935" y="456"/>
                  <a:pt x="1995" y="430"/>
                  <a:pt x="2050" y="397"/>
                </a:cubicBezTo>
                <a:cubicBezTo>
                  <a:pt x="2122" y="354"/>
                  <a:pt x="2076" y="371"/>
                  <a:pt x="2126" y="355"/>
                </a:cubicBezTo>
                <a:cubicBezTo>
                  <a:pt x="2184" y="316"/>
                  <a:pt x="2158" y="327"/>
                  <a:pt x="2202" y="313"/>
                </a:cubicBezTo>
                <a:cubicBezTo>
                  <a:pt x="2265" y="272"/>
                  <a:pt x="2309" y="236"/>
                  <a:pt x="2414" y="304"/>
                </a:cubicBezTo>
                <a:cubicBezTo>
                  <a:pt x="2447" y="326"/>
                  <a:pt x="2419" y="383"/>
                  <a:pt x="2422" y="423"/>
                </a:cubicBezTo>
                <a:cubicBezTo>
                  <a:pt x="2490" y="413"/>
                  <a:pt x="2479" y="406"/>
                  <a:pt x="2533" y="389"/>
                </a:cubicBezTo>
                <a:cubicBezTo>
                  <a:pt x="2574" y="361"/>
                  <a:pt x="2613" y="337"/>
                  <a:pt x="2660" y="321"/>
                </a:cubicBezTo>
                <a:cubicBezTo>
                  <a:pt x="2699" y="323"/>
                  <a:pt x="2864" y="287"/>
                  <a:pt x="2888" y="363"/>
                </a:cubicBezTo>
                <a:cubicBezTo>
                  <a:pt x="2891" y="394"/>
                  <a:pt x="2884" y="428"/>
                  <a:pt x="2897" y="457"/>
                </a:cubicBezTo>
                <a:cubicBezTo>
                  <a:pt x="2898" y="460"/>
                  <a:pt x="2923" y="432"/>
                  <a:pt x="2948" y="431"/>
                </a:cubicBezTo>
                <a:cubicBezTo>
                  <a:pt x="3047" y="426"/>
                  <a:pt x="3145" y="426"/>
                  <a:pt x="3244" y="423"/>
                </a:cubicBezTo>
                <a:cubicBezTo>
                  <a:pt x="3264" y="420"/>
                  <a:pt x="3284" y="421"/>
                  <a:pt x="3303" y="414"/>
                </a:cubicBezTo>
                <a:cubicBezTo>
                  <a:pt x="3342" y="399"/>
                  <a:pt x="3365" y="368"/>
                  <a:pt x="3405" y="355"/>
                </a:cubicBezTo>
                <a:cubicBezTo>
                  <a:pt x="3422" y="344"/>
                  <a:pt x="3445" y="338"/>
                  <a:pt x="3456" y="321"/>
                </a:cubicBezTo>
                <a:cubicBezTo>
                  <a:pt x="3467" y="304"/>
                  <a:pt x="3490" y="270"/>
                  <a:pt x="3490" y="270"/>
                </a:cubicBezTo>
                <a:cubicBezTo>
                  <a:pt x="3510" y="211"/>
                  <a:pt x="3531" y="152"/>
                  <a:pt x="3549" y="92"/>
                </a:cubicBezTo>
                <a:cubicBezTo>
                  <a:pt x="3552" y="67"/>
                  <a:pt x="3537" y="31"/>
                  <a:pt x="3558" y="16"/>
                </a:cubicBezTo>
                <a:cubicBezTo>
                  <a:pt x="3581" y="0"/>
                  <a:pt x="3623" y="4"/>
                  <a:pt x="3642" y="25"/>
                </a:cubicBezTo>
                <a:cubicBezTo>
                  <a:pt x="3659" y="44"/>
                  <a:pt x="3638" y="76"/>
                  <a:pt x="3634" y="101"/>
                </a:cubicBezTo>
                <a:cubicBezTo>
                  <a:pt x="3627" y="141"/>
                  <a:pt x="3574" y="143"/>
                  <a:pt x="3541" y="152"/>
                </a:cubicBezTo>
                <a:cubicBezTo>
                  <a:pt x="3609" y="157"/>
                  <a:pt x="3671" y="134"/>
                  <a:pt x="3693" y="202"/>
                </a:cubicBezTo>
                <a:cubicBezTo>
                  <a:pt x="3700" y="271"/>
                  <a:pt x="3693" y="296"/>
                  <a:pt x="3727" y="346"/>
                </a:cubicBezTo>
                <a:cubicBezTo>
                  <a:pt x="3740" y="387"/>
                  <a:pt x="3782" y="402"/>
                  <a:pt x="3812" y="431"/>
                </a:cubicBezTo>
                <a:cubicBezTo>
                  <a:pt x="3823" y="468"/>
                  <a:pt x="3815" y="478"/>
                  <a:pt x="3854" y="490"/>
                </a:cubicBezTo>
                <a:cubicBezTo>
                  <a:pt x="3887" y="479"/>
                  <a:pt x="3902" y="469"/>
                  <a:pt x="3922" y="440"/>
                </a:cubicBezTo>
                <a:cubicBezTo>
                  <a:pt x="3934" y="390"/>
                  <a:pt x="3962" y="371"/>
                  <a:pt x="3990" y="330"/>
                </a:cubicBezTo>
                <a:cubicBezTo>
                  <a:pt x="3997" y="308"/>
                  <a:pt x="4023" y="243"/>
                  <a:pt x="4040" y="228"/>
                </a:cubicBezTo>
                <a:cubicBezTo>
                  <a:pt x="4055" y="215"/>
                  <a:pt x="4074" y="205"/>
                  <a:pt x="4091" y="194"/>
                </a:cubicBezTo>
                <a:cubicBezTo>
                  <a:pt x="4100" y="188"/>
                  <a:pt x="4117" y="177"/>
                  <a:pt x="4117" y="177"/>
                </a:cubicBezTo>
                <a:cubicBezTo>
                  <a:pt x="4134" y="180"/>
                  <a:pt x="4152" y="179"/>
                  <a:pt x="4167" y="186"/>
                </a:cubicBezTo>
                <a:cubicBezTo>
                  <a:pt x="4200" y="201"/>
                  <a:pt x="4189" y="211"/>
                  <a:pt x="4201" y="236"/>
                </a:cubicBezTo>
                <a:cubicBezTo>
                  <a:pt x="4223" y="281"/>
                  <a:pt x="4243" y="330"/>
                  <a:pt x="4294" y="346"/>
                </a:cubicBezTo>
                <a:cubicBezTo>
                  <a:pt x="4495" y="477"/>
                  <a:pt x="4223" y="306"/>
                  <a:pt x="4930" y="372"/>
                </a:cubicBezTo>
                <a:cubicBezTo>
                  <a:pt x="4950" y="374"/>
                  <a:pt x="4964" y="423"/>
                  <a:pt x="4964" y="423"/>
                </a:cubicBezTo>
                <a:cubicBezTo>
                  <a:pt x="4974" y="473"/>
                  <a:pt x="4992" y="476"/>
                  <a:pt x="4981" y="524"/>
                </a:cubicBezTo>
                <a:cubicBezTo>
                  <a:pt x="1276" y="514"/>
                  <a:pt x="2936" y="512"/>
                  <a:pt x="0" y="524"/>
                </a:cubicBezTo>
                <a:close/>
              </a:path>
            </a:pathLst>
          </a:cu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ransition spd="med">
    <p:pull dir="ru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7.png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5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8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18" Type="http://schemas.openxmlformats.org/officeDocument/2006/relationships/image" Target="../media/image8.wmf"/><Relationship Id="rId26" Type="http://schemas.openxmlformats.org/officeDocument/2006/relationships/image" Target="../media/image11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20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12.jpeg"/><Relationship Id="rId15" Type="http://schemas.openxmlformats.org/officeDocument/2006/relationships/image" Target="../media/image7.emf"/><Relationship Id="rId23" Type="http://schemas.openxmlformats.org/officeDocument/2006/relationships/oleObject" Target="../embeddings/oleObject11.bin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Relationship Id="rId22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17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5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2.e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1.e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3.wmf"/><Relationship Id="rId22" Type="http://schemas.openxmlformats.org/officeDocument/2006/relationships/image" Target="../media/image2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27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2.jpeg"/><Relationship Id="rId4" Type="http://schemas.openxmlformats.org/officeDocument/2006/relationships/image" Target="../media/image3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874639"/>
          </a:xfrm>
        </p:spPr>
        <p:txBody>
          <a:bodyPr/>
          <a:lstStyle/>
          <a:p>
            <a:r>
              <a:rPr lang="en-US" altLang="zh-CN" sz="5400" dirty="0" smtClean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11-7 </a:t>
            </a:r>
            <a:r>
              <a:rPr kumimoji="1" lang="zh-CN" altLang="en-US" sz="54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夫</a:t>
            </a:r>
            <a:r>
              <a:rPr kumimoji="1" lang="zh-CN" altLang="en-US" sz="54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琅禾费</a:t>
            </a:r>
            <a:r>
              <a:rPr lang="zh-CN" altLang="en-US" sz="5400" dirty="0" smtClean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圆孔衍射  </a:t>
            </a:r>
            <a:r>
              <a:rPr lang="zh-CN" altLang="en-US" sz="5400" dirty="0" smtClean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光学仪器的分辨本领</a:t>
            </a:r>
            <a:endParaRPr lang="zh-CN" altLang="en-US" sz="5400" dirty="0">
              <a:solidFill>
                <a:schemeClr val="bg2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685800" y="1219200"/>
            <a:ext cx="8001000" cy="1844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3200" b="1" dirty="0"/>
              <a:t>       </a:t>
            </a:r>
            <a:r>
              <a:rPr lang="zh-CN" altLang="en-US" sz="3200" b="1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3200" b="1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设人眼在正常照度下的瞳孔直径约为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3 mm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，而在可见光中，人眼最敏感的波长为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550 nm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3200" b="1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问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	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457200" y="3124200"/>
            <a:ext cx="7848600" cy="683264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      </a:t>
            </a:r>
            <a:r>
              <a:rPr lang="en-US" altLang="zh-CN" sz="3200" b="1" dirty="0" smtClean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3200" b="1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1)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人眼的最小分辨角有多大？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685800" y="3886200"/>
            <a:ext cx="8001000" cy="1195712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     (2)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若物体放在距人眼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25 cm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（明视距离）处，则两物点间距为多大时才能被分辨？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" name="Text Box 1030"/>
          <p:cNvSpPr txBox="1">
            <a:spLocks noChangeArrowheads="1"/>
          </p:cNvSpPr>
          <p:nvPr/>
        </p:nvSpPr>
        <p:spPr bwMode="auto">
          <a:xfrm>
            <a:off x="1485900" y="2967058"/>
            <a:ext cx="198120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</a:rPr>
              <a:t>解  </a:t>
            </a:r>
            <a:r>
              <a:rPr lang="en-US" altLang="zh-CN" sz="3200" b="1">
                <a:solidFill>
                  <a:srgbClr val="CC0000"/>
                </a:solidFill>
                <a:latin typeface="宋体" pitchFamily="2" charset="-122"/>
              </a:rPr>
              <a:t>(</a:t>
            </a:r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1</a:t>
            </a:r>
            <a:r>
              <a:rPr lang="en-US" altLang="zh-CN" sz="3200" b="1">
                <a:solidFill>
                  <a:srgbClr val="CC0000"/>
                </a:solidFill>
                <a:latin typeface="宋体" pitchFamily="2" charset="-122"/>
              </a:rPr>
              <a:t>)</a:t>
            </a:r>
          </a:p>
        </p:txBody>
      </p:sp>
      <p:graphicFrame>
        <p:nvGraphicFramePr>
          <p:cNvPr id="45063" name="Object 1031"/>
          <p:cNvGraphicFramePr>
            <a:graphicFrameLocks noChangeAspect="1"/>
          </p:cNvGraphicFramePr>
          <p:nvPr/>
        </p:nvGraphicFramePr>
        <p:xfrm>
          <a:off x="3048000" y="2855933"/>
          <a:ext cx="220980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公式" r:id="rId3" imgW="1180800" imgH="609480" progId="Equation.3">
                  <p:embed/>
                </p:oleObj>
              </mc:Choice>
              <mc:Fallback>
                <p:oleObj name="公式" r:id="rId3" imgW="1180800" imgH="609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855933"/>
                        <a:ext cx="2209800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CCFF">
                                    <a:gamma/>
                                    <a:shade val="76078"/>
                                    <a:invGamma/>
                                  </a:srgbClr>
                                </a:gs>
                                <a:gs pos="50000">
                                  <a:srgbClr val="FFCCFF"/>
                                </a:gs>
                                <a:gs pos="100000">
                                  <a:srgbClr val="FFCCFF">
                                    <a:gamma/>
                                    <a:shade val="76078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CC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1032"/>
          <p:cNvGraphicFramePr>
            <a:graphicFrameLocks noChangeAspect="1"/>
          </p:cNvGraphicFramePr>
          <p:nvPr/>
        </p:nvGraphicFramePr>
        <p:xfrm>
          <a:off x="3498850" y="3922733"/>
          <a:ext cx="24447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5" imgW="927000" imgH="203040" progId="Equation.3">
                  <p:embed/>
                </p:oleObj>
              </mc:Choice>
              <mc:Fallback>
                <p:oleObj name="Equation" r:id="rId5" imgW="92700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850" y="3922733"/>
                        <a:ext cx="244475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5" name="Text Box 1033"/>
          <p:cNvSpPr txBox="1">
            <a:spLocks noChangeArrowheads="1"/>
          </p:cNvSpPr>
          <p:nvPr/>
        </p:nvSpPr>
        <p:spPr bwMode="auto">
          <a:xfrm>
            <a:off x="1863725" y="5100658"/>
            <a:ext cx="152400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CC0000"/>
                </a:solidFill>
                <a:latin typeface="宋体" pitchFamily="2" charset="-122"/>
              </a:rPr>
              <a:t> (</a:t>
            </a:r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2</a:t>
            </a:r>
            <a:r>
              <a:rPr lang="en-US" altLang="zh-CN" sz="3200" b="1">
                <a:solidFill>
                  <a:srgbClr val="CC0000"/>
                </a:solidFill>
                <a:latin typeface="宋体" pitchFamily="2" charset="-122"/>
              </a:rPr>
              <a:t>)</a:t>
            </a:r>
          </a:p>
        </p:txBody>
      </p:sp>
      <p:graphicFrame>
        <p:nvGraphicFramePr>
          <p:cNvPr id="45066" name="Object 1034"/>
          <p:cNvGraphicFramePr>
            <a:graphicFrameLocks noChangeAspect="1"/>
          </p:cNvGraphicFramePr>
          <p:nvPr/>
        </p:nvGraphicFramePr>
        <p:xfrm>
          <a:off x="5181600" y="2779733"/>
          <a:ext cx="32766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7" imgW="1244520" imgH="419040" progId="Equation.3">
                  <p:embed/>
                </p:oleObj>
              </mc:Choice>
              <mc:Fallback>
                <p:oleObj name="Equation" r:id="rId7" imgW="124452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779733"/>
                        <a:ext cx="3276600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Object 1035"/>
          <p:cNvGraphicFramePr>
            <a:graphicFrameLocks noChangeAspect="1"/>
          </p:cNvGraphicFramePr>
          <p:nvPr/>
        </p:nvGraphicFramePr>
        <p:xfrm>
          <a:off x="3078163" y="5019695"/>
          <a:ext cx="43465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9" imgW="1663560" imgH="241200" progId="Equation.3">
                  <p:embed/>
                </p:oleObj>
              </mc:Choice>
              <mc:Fallback>
                <p:oleObj name="Equation" r:id="rId9" imgW="166356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163" y="5019695"/>
                        <a:ext cx="4346575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8" name="Object 1036"/>
          <p:cNvGraphicFramePr>
            <a:graphicFrameLocks noChangeAspect="1"/>
          </p:cNvGraphicFramePr>
          <p:nvPr/>
        </p:nvGraphicFramePr>
        <p:xfrm>
          <a:off x="3308350" y="5816620"/>
          <a:ext cx="42306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11" imgW="1600200" imgH="177480" progId="Equation.3">
                  <p:embed/>
                </p:oleObj>
              </mc:Choice>
              <mc:Fallback>
                <p:oleObj name="Equation" r:id="rId11" imgW="1600200" imgH="177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5816620"/>
                        <a:ext cx="4230688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9" descr="16-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714612" y="785794"/>
            <a:ext cx="3400412" cy="191170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838200" y="914400"/>
            <a:ext cx="7924800" cy="1844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3200" b="1" dirty="0" smtClean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3200" b="1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毫米波雷达发出的波束比常用的雷达波束窄，这使得毫米波雷达不易受到反雷达导弹的袭击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.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838200" y="2727325"/>
            <a:ext cx="7854950" cy="1844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3200" b="1" dirty="0" smtClean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3200" b="1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1)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有一毫米波雷达，其圆形天线直径为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55 cm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，发射频率为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220 GHz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的毫米波，计算其波束的角宽度；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838200" y="4419600"/>
            <a:ext cx="7854950" cy="1844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CC0000"/>
                </a:solidFill>
              </a:rPr>
              <a:t>       </a:t>
            </a:r>
            <a:r>
              <a:rPr lang="en-US" altLang="zh-CN" sz="3200" b="1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(2)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将此结果与普通船用雷达发射的波束的角宽度进行比较，设船用雷达波长为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1.57 cm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，圆形天线直径为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2.33 m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.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762000" y="1143000"/>
            <a:ext cx="19812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</a:rPr>
              <a:t>解  </a:t>
            </a:r>
            <a:r>
              <a:rPr lang="en-US" altLang="zh-CN" sz="3200" b="1">
                <a:solidFill>
                  <a:srgbClr val="CC0000"/>
                </a:solidFill>
                <a:latin typeface="宋体" pitchFamily="2" charset="-122"/>
              </a:rPr>
              <a:t>(</a:t>
            </a:r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1</a:t>
            </a:r>
            <a:r>
              <a:rPr lang="en-US" altLang="zh-CN" sz="3200" b="1">
                <a:solidFill>
                  <a:srgbClr val="CC0000"/>
                </a:solidFill>
                <a:latin typeface="宋体" pitchFamily="2" charset="-122"/>
              </a:rPr>
              <a:t>)</a:t>
            </a:r>
          </a:p>
        </p:txBody>
      </p:sp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2557463" y="998538"/>
          <a:ext cx="601027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3" imgW="2260440" imgH="419040" progId="Equation.3">
                  <p:embed/>
                </p:oleObj>
              </mc:Choice>
              <mc:Fallback>
                <p:oleObj name="Equation" r:id="rId3" imgW="226044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998538"/>
                        <a:ext cx="6010275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427038" y="2268538"/>
          <a:ext cx="8748712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5" imgW="3124080" imgH="457200" progId="Equation.3">
                  <p:embed/>
                </p:oleObj>
              </mc:Choice>
              <mc:Fallback>
                <p:oleObj name="Equation" r:id="rId5" imgW="312408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2268538"/>
                        <a:ext cx="8748712" cy="1230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1028700" y="3584575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CC0000"/>
                </a:solidFill>
                <a:latin typeface="宋体" pitchFamily="2" charset="-122"/>
              </a:rPr>
              <a:t>  (</a:t>
            </a:r>
            <a:r>
              <a:rPr lang="en-US" altLang="zh-CN" sz="3200" b="1">
                <a:solidFill>
                  <a:srgbClr val="CC0000"/>
                </a:solidFill>
                <a:latin typeface="Times New Roman" pitchFamily="18" charset="0"/>
              </a:rPr>
              <a:t>2</a:t>
            </a:r>
            <a:r>
              <a:rPr lang="en-US" altLang="zh-CN" sz="3200" b="1">
                <a:solidFill>
                  <a:srgbClr val="CC0000"/>
                </a:solidFill>
                <a:latin typeface="宋体" pitchFamily="2" charset="-122"/>
              </a:rPr>
              <a:t>)</a:t>
            </a:r>
          </a:p>
        </p:txBody>
      </p:sp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490538" y="4148138"/>
          <a:ext cx="8316912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7" imgW="3098520" imgH="457200" progId="Equation.3">
                  <p:embed/>
                </p:oleObj>
              </mc:Choice>
              <mc:Fallback>
                <p:oleObj name="Equation" r:id="rId7" imgW="309852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4148138"/>
                        <a:ext cx="8316912" cy="122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1214414" y="0"/>
            <a:ext cx="365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圆孔衍射</a:t>
            </a:r>
            <a:endParaRPr lang="zh-CN" altLang="en-US" sz="3600" dirty="0">
              <a:solidFill>
                <a:srgbClr val="CC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38200" y="901701"/>
            <a:ext cx="7627938" cy="2670175"/>
            <a:chOff x="288" y="768"/>
            <a:chExt cx="5328" cy="1872"/>
          </a:xfrm>
        </p:grpSpPr>
        <p:sp>
          <p:nvSpPr>
            <p:cNvPr id="34819" name="Rectangle 3"/>
            <p:cNvSpPr>
              <a:spLocks noChangeArrowheads="1"/>
            </p:cNvSpPr>
            <p:nvPr/>
          </p:nvSpPr>
          <p:spPr bwMode="auto">
            <a:xfrm>
              <a:off x="288" y="768"/>
              <a:ext cx="5328" cy="1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960" y="816"/>
              <a:ext cx="2352" cy="1560"/>
              <a:chOff x="960" y="816"/>
              <a:chExt cx="2352" cy="1560"/>
            </a:xfrm>
          </p:grpSpPr>
          <p:sp>
            <p:nvSpPr>
              <p:cNvPr id="34821" name="AutoShape 5"/>
              <p:cNvSpPr>
                <a:spLocks noChangeArrowheads="1"/>
              </p:cNvSpPr>
              <p:nvPr/>
            </p:nvSpPr>
            <p:spPr bwMode="auto">
              <a:xfrm rot="5400000">
                <a:off x="2064" y="1128"/>
                <a:ext cx="1536" cy="960"/>
              </a:xfrm>
              <a:prstGeom prst="parallelogram">
                <a:avLst>
                  <a:gd name="adj" fmla="val 40000"/>
                </a:avLst>
              </a:prstGeom>
              <a:solidFill>
                <a:srgbClr val="333333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4822" name="Object 6"/>
              <p:cNvGraphicFramePr>
                <a:graphicFrameLocks noChangeAspect="1"/>
              </p:cNvGraphicFramePr>
              <p:nvPr/>
            </p:nvGraphicFramePr>
            <p:xfrm>
              <a:off x="2016" y="816"/>
              <a:ext cx="288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2" name="Equation" r:id="rId3" imgW="139680" imgH="164880" progId="Equation.3">
                      <p:embed/>
                    </p:oleObj>
                  </mc:Choice>
                  <mc:Fallback>
                    <p:oleObj name="Equation" r:id="rId3" imgW="139680" imgH="164880" progId="Equation.3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6" y="816"/>
                            <a:ext cx="288" cy="3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960" y="892"/>
                <a:ext cx="528" cy="1176"/>
                <a:chOff x="960" y="892"/>
                <a:chExt cx="528" cy="1176"/>
              </a:xfrm>
            </p:grpSpPr>
            <p:sp>
              <p:nvSpPr>
                <p:cNvPr id="34824" name="AutoShape 8" descr="棕色大理石"/>
                <p:cNvSpPr>
                  <a:spLocks noChangeArrowheads="1"/>
                </p:cNvSpPr>
                <p:nvPr/>
              </p:nvSpPr>
              <p:spPr bwMode="auto">
                <a:xfrm rot="5400000">
                  <a:off x="744" y="1324"/>
                  <a:ext cx="960" cy="528"/>
                </a:xfrm>
                <a:prstGeom prst="parallelogram">
                  <a:avLst>
                    <a:gd name="adj" fmla="val 42416"/>
                  </a:avLst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25" name="Oval 9"/>
                <p:cNvSpPr>
                  <a:spLocks noChangeArrowheads="1"/>
                </p:cNvSpPr>
                <p:nvPr/>
              </p:nvSpPr>
              <p:spPr bwMode="auto">
                <a:xfrm>
                  <a:off x="1152" y="1492"/>
                  <a:ext cx="96" cy="19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34826" name="Object 10"/>
                <p:cNvGraphicFramePr>
                  <a:graphicFrameLocks noChangeAspect="1"/>
                </p:cNvGraphicFramePr>
                <p:nvPr/>
              </p:nvGraphicFramePr>
              <p:xfrm>
                <a:off x="1068" y="892"/>
                <a:ext cx="312" cy="3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53" name="Equation" r:id="rId6" imgW="164880" imgH="164880" progId="Equation.3">
                        <p:embed/>
                      </p:oleObj>
                    </mc:Choice>
                    <mc:Fallback>
                      <p:oleObj name="Equation" r:id="rId6" imgW="164880" imgH="164880" progId="Equation.3">
                        <p:embed/>
                        <p:pic>
                          <p:nvPicPr>
                            <p:cNvPr id="0" name="Picture 14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68" y="892"/>
                              <a:ext cx="312" cy="31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34827" name="Object 11"/>
              <p:cNvGraphicFramePr>
                <a:graphicFrameLocks noChangeAspect="1"/>
              </p:cNvGraphicFramePr>
              <p:nvPr/>
            </p:nvGraphicFramePr>
            <p:xfrm>
              <a:off x="1632" y="1100"/>
              <a:ext cx="251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4" name="Equation" r:id="rId8" imgW="139680" imgH="164880" progId="Equation.3">
                      <p:embed/>
                    </p:oleObj>
                  </mc:Choice>
                  <mc:Fallback>
                    <p:oleObj name="Equation" r:id="rId8" imgW="139680" imgH="164880" progId="Equation.3">
                      <p:embed/>
                      <p:pic>
                        <p:nvPicPr>
                          <p:cNvPr id="0" name="Picture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2" y="1100"/>
                            <a:ext cx="251" cy="2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28" name="Oval 12"/>
              <p:cNvSpPr>
                <a:spLocks noChangeArrowheads="1"/>
              </p:cNvSpPr>
              <p:nvPr/>
            </p:nvSpPr>
            <p:spPr bwMode="auto">
              <a:xfrm>
                <a:off x="1872" y="1252"/>
                <a:ext cx="96" cy="672"/>
              </a:xfrm>
              <a:prstGeom prst="ellipse">
                <a:avLst/>
              </a:prstGeom>
              <a:solidFill>
                <a:srgbClr val="00FFFF">
                  <a:alpha val="50000"/>
                </a:srgbClr>
              </a:solidFill>
              <a:ln w="9525">
                <a:solidFill>
                  <a:srgbClr val="0066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5648325" y="1106489"/>
            <a:ext cx="2062163" cy="1849437"/>
            <a:chOff x="3648" y="912"/>
            <a:chExt cx="1440" cy="1296"/>
          </a:xfrm>
        </p:grpSpPr>
        <p:sp>
          <p:nvSpPr>
            <p:cNvPr id="34830" name="Rectangle 14"/>
            <p:cNvSpPr>
              <a:spLocks noChangeArrowheads="1"/>
            </p:cNvSpPr>
            <p:nvPr/>
          </p:nvSpPr>
          <p:spPr bwMode="auto">
            <a:xfrm>
              <a:off x="3648" y="912"/>
              <a:ext cx="1440" cy="1296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1" name="Oval 15"/>
            <p:cNvSpPr>
              <a:spLocks noChangeArrowheads="1"/>
            </p:cNvSpPr>
            <p:nvPr/>
          </p:nvSpPr>
          <p:spPr bwMode="auto">
            <a:xfrm>
              <a:off x="3790" y="1005"/>
              <a:ext cx="1154" cy="1154"/>
            </a:xfrm>
            <a:prstGeom prst="ellipse">
              <a:avLst/>
            </a:prstGeom>
            <a:solidFill>
              <a:srgbClr val="FFD48F">
                <a:alpha val="5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2" name="Oval 16"/>
            <p:cNvSpPr>
              <a:spLocks noChangeArrowheads="1"/>
            </p:cNvSpPr>
            <p:nvPr/>
          </p:nvSpPr>
          <p:spPr bwMode="auto">
            <a:xfrm>
              <a:off x="3840" y="1056"/>
              <a:ext cx="1056" cy="1056"/>
            </a:xfrm>
            <a:prstGeom prst="ellipse">
              <a:avLst/>
            </a:prstGeom>
            <a:solidFill>
              <a:srgbClr val="634701"/>
            </a:solidFill>
            <a:ln w="9525">
              <a:solidFill>
                <a:schemeClr val="tx1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3" name="Oval 17"/>
            <p:cNvSpPr>
              <a:spLocks noChangeArrowheads="1"/>
            </p:cNvSpPr>
            <p:nvPr/>
          </p:nvSpPr>
          <p:spPr bwMode="auto">
            <a:xfrm>
              <a:off x="4006" y="1222"/>
              <a:ext cx="746" cy="746"/>
            </a:xfrm>
            <a:prstGeom prst="ellipse">
              <a:avLst/>
            </a:prstGeom>
            <a:solidFill>
              <a:srgbClr val="FFD48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4" name="Oval 18"/>
            <p:cNvSpPr>
              <a:spLocks noChangeArrowheads="1"/>
            </p:cNvSpPr>
            <p:nvPr/>
          </p:nvSpPr>
          <p:spPr bwMode="auto">
            <a:xfrm>
              <a:off x="4112" y="1343"/>
              <a:ext cx="521" cy="521"/>
            </a:xfrm>
            <a:prstGeom prst="ellipse">
              <a:avLst/>
            </a:prstGeom>
            <a:solidFill>
              <a:srgbClr val="634701"/>
            </a:solidFill>
            <a:ln w="9525">
              <a:solidFill>
                <a:schemeClr val="tx1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5" name="Oval 19"/>
            <p:cNvSpPr>
              <a:spLocks noChangeArrowheads="1"/>
            </p:cNvSpPr>
            <p:nvPr/>
          </p:nvSpPr>
          <p:spPr bwMode="auto">
            <a:xfrm>
              <a:off x="4164" y="1389"/>
              <a:ext cx="433" cy="432"/>
            </a:xfrm>
            <a:prstGeom prst="ellipse">
              <a:avLst/>
            </a:prstGeom>
            <a:solidFill>
              <a:srgbClr val="FFD48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6678613" y="1654176"/>
            <a:ext cx="1855787" cy="1373188"/>
            <a:chOff x="4368" y="1296"/>
            <a:chExt cx="1296" cy="962"/>
          </a:xfrm>
        </p:grpSpPr>
        <p:sp>
          <p:nvSpPr>
            <p:cNvPr id="34838" name="Line 22"/>
            <p:cNvSpPr>
              <a:spLocks noChangeShapeType="1"/>
            </p:cNvSpPr>
            <p:nvPr/>
          </p:nvSpPr>
          <p:spPr bwMode="auto">
            <a:xfrm flipH="1" flipV="1">
              <a:off x="4368" y="1584"/>
              <a:ext cx="864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9" name="Text Box 23"/>
            <p:cNvSpPr txBox="1">
              <a:spLocks noChangeArrowheads="1"/>
            </p:cNvSpPr>
            <p:nvPr/>
          </p:nvSpPr>
          <p:spPr bwMode="auto">
            <a:xfrm>
              <a:off x="5184" y="1296"/>
              <a:ext cx="480" cy="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艾里斑</a:t>
              </a:r>
              <a:endParaRPr lang="zh-CN" altLang="en-US" sz="2400" b="1" dirty="0">
                <a:solidFill>
                  <a:schemeClr val="bg2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6396038" y="2057401"/>
            <a:ext cx="627062" cy="1514475"/>
            <a:chOff x="4170" y="1578"/>
            <a:chExt cx="438" cy="1062"/>
          </a:xfrm>
        </p:grpSpPr>
        <p:sp>
          <p:nvSpPr>
            <p:cNvPr id="34841" name="Freeform 25"/>
            <p:cNvSpPr>
              <a:spLocks/>
            </p:cNvSpPr>
            <p:nvPr/>
          </p:nvSpPr>
          <p:spPr bwMode="auto">
            <a:xfrm>
              <a:off x="4170" y="1578"/>
              <a:ext cx="1" cy="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76"/>
                </a:cxn>
              </a:cxnLst>
              <a:rect l="0" t="0" r="r" b="b"/>
              <a:pathLst>
                <a:path w="1" h="876">
                  <a:moveTo>
                    <a:pt x="0" y="0"/>
                  </a:moveTo>
                  <a:lnTo>
                    <a:pt x="0" y="87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2" name="Freeform 26"/>
            <p:cNvSpPr>
              <a:spLocks/>
            </p:cNvSpPr>
            <p:nvPr/>
          </p:nvSpPr>
          <p:spPr bwMode="auto">
            <a:xfrm>
              <a:off x="4590" y="1590"/>
              <a:ext cx="1" cy="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2"/>
                </a:cxn>
              </a:cxnLst>
              <a:rect l="0" t="0" r="r" b="b"/>
              <a:pathLst>
                <a:path w="1" h="852">
                  <a:moveTo>
                    <a:pt x="0" y="0"/>
                  </a:moveTo>
                  <a:lnTo>
                    <a:pt x="0" y="852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3" name="Line 27"/>
            <p:cNvSpPr>
              <a:spLocks noChangeShapeType="1"/>
            </p:cNvSpPr>
            <p:nvPr/>
          </p:nvSpPr>
          <p:spPr bwMode="auto">
            <a:xfrm>
              <a:off x="4176" y="230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4844" name="Object 28"/>
            <p:cNvGraphicFramePr>
              <a:graphicFrameLocks noChangeAspect="1"/>
            </p:cNvGraphicFramePr>
            <p:nvPr/>
          </p:nvGraphicFramePr>
          <p:xfrm>
            <a:off x="4272" y="2304"/>
            <a:ext cx="25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" name="公式" r:id="rId10" imgW="190440" imgH="253800" progId="Equation.3">
                    <p:embed/>
                  </p:oleObj>
                </mc:Choice>
                <mc:Fallback>
                  <p:oleObj name="公式" r:id="rId10" imgW="190440" imgH="25380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304"/>
                          <a:ext cx="254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845" name="Object 29"/>
          <p:cNvGraphicFramePr>
            <a:graphicFrameLocks noChangeAspect="1"/>
          </p:cNvGraphicFramePr>
          <p:nvPr/>
        </p:nvGraphicFramePr>
        <p:xfrm>
          <a:off x="5662613" y="5008563"/>
          <a:ext cx="2871787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12" imgW="2082600" imgH="787320" progId="Equation.3">
                  <p:embed/>
                </p:oleObj>
              </mc:Choice>
              <mc:Fallback>
                <p:oleObj name="Equation" r:id="rId12" imgW="2082600" imgH="7873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2613" y="5008563"/>
                        <a:ext cx="2871787" cy="1077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5678488" y="4322763"/>
            <a:ext cx="2855912" cy="571500"/>
            <a:chOff x="3669" y="2784"/>
            <a:chExt cx="1995" cy="400"/>
          </a:xfrm>
        </p:grpSpPr>
        <p:sp>
          <p:nvSpPr>
            <p:cNvPr id="34847" name="Rectangle 31"/>
            <p:cNvSpPr>
              <a:spLocks noChangeArrowheads="1"/>
            </p:cNvSpPr>
            <p:nvPr/>
          </p:nvSpPr>
          <p:spPr bwMode="auto">
            <a:xfrm>
              <a:off x="3984" y="2799"/>
              <a:ext cx="1680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bg2"/>
                  </a:solidFill>
                  <a:latin typeface="Times New Roman" pitchFamily="18" charset="0"/>
                </a:rPr>
                <a:t>：</a:t>
              </a:r>
              <a:r>
                <a:rPr lang="zh-CN" altLang="en-US" sz="2800" b="1" dirty="0">
                  <a:solidFill>
                    <a:schemeClr val="bg2"/>
                  </a:solidFill>
                  <a:latin typeface="宋体" pitchFamily="2" charset="-122"/>
                  <a:ea typeface="宋体" pitchFamily="2" charset="-122"/>
                </a:rPr>
                <a:t>艾里斑直径</a:t>
              </a:r>
            </a:p>
          </p:txBody>
        </p:sp>
        <p:graphicFrame>
          <p:nvGraphicFramePr>
            <p:cNvPr id="34848" name="Object 32"/>
            <p:cNvGraphicFramePr>
              <a:graphicFrameLocks noChangeAspect="1"/>
            </p:cNvGraphicFramePr>
            <p:nvPr/>
          </p:nvGraphicFramePr>
          <p:xfrm>
            <a:off x="3669" y="2784"/>
            <a:ext cx="315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" name="Equation" r:id="rId14" imgW="139680" imgH="177480" progId="Equation.3">
                    <p:embed/>
                  </p:oleObj>
                </mc:Choice>
                <mc:Fallback>
                  <p:oleObj name="Equation" r:id="rId14" imgW="139680" imgH="17748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9" y="2784"/>
                          <a:ext cx="315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4165600" y="1358901"/>
            <a:ext cx="711200" cy="1431925"/>
            <a:chOff x="2448" y="1153"/>
            <a:chExt cx="732" cy="864"/>
          </a:xfrm>
        </p:grpSpPr>
        <p:sp>
          <p:nvSpPr>
            <p:cNvPr id="34850" name="Oval 34"/>
            <p:cNvSpPr>
              <a:spLocks noChangeArrowheads="1"/>
            </p:cNvSpPr>
            <p:nvPr/>
          </p:nvSpPr>
          <p:spPr bwMode="auto">
            <a:xfrm rot="-211580">
              <a:off x="2544" y="1272"/>
              <a:ext cx="529" cy="650"/>
            </a:xfrm>
            <a:prstGeom prst="ellipse">
              <a:avLst/>
            </a:prstGeom>
            <a:solidFill>
              <a:srgbClr val="FFD48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1" name="Oval 35"/>
            <p:cNvSpPr>
              <a:spLocks noChangeArrowheads="1"/>
            </p:cNvSpPr>
            <p:nvPr/>
          </p:nvSpPr>
          <p:spPr bwMode="auto">
            <a:xfrm rot="-211580">
              <a:off x="2629" y="1365"/>
              <a:ext cx="371" cy="447"/>
            </a:xfrm>
            <a:prstGeom prst="ellipse">
              <a:avLst/>
            </a:prstGeom>
            <a:solidFill>
              <a:srgbClr val="63470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2" name="Oval 36"/>
            <p:cNvSpPr>
              <a:spLocks noChangeArrowheads="1"/>
            </p:cNvSpPr>
            <p:nvPr/>
          </p:nvSpPr>
          <p:spPr bwMode="auto">
            <a:xfrm rot="-211580">
              <a:off x="2665" y="1415"/>
              <a:ext cx="299" cy="358"/>
            </a:xfrm>
            <a:prstGeom prst="ellipse">
              <a:avLst/>
            </a:prstGeom>
            <a:solidFill>
              <a:srgbClr val="FFD48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3" name="AutoShape 37"/>
            <p:cNvSpPr>
              <a:spLocks noChangeArrowheads="1"/>
            </p:cNvSpPr>
            <p:nvPr/>
          </p:nvSpPr>
          <p:spPr bwMode="auto">
            <a:xfrm>
              <a:off x="2448" y="1153"/>
              <a:ext cx="732" cy="864"/>
            </a:xfrm>
            <a:custGeom>
              <a:avLst/>
              <a:gdLst>
                <a:gd name="G0" fmla="+- 591 0 0"/>
                <a:gd name="G1" fmla="+- 21600 0 591"/>
                <a:gd name="G2" fmla="+- 21600 0 59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91" y="10800"/>
                  </a:moveTo>
                  <a:cubicBezTo>
                    <a:pt x="591" y="16438"/>
                    <a:pt x="5162" y="21009"/>
                    <a:pt x="10800" y="21009"/>
                  </a:cubicBezTo>
                  <a:cubicBezTo>
                    <a:pt x="16438" y="21009"/>
                    <a:pt x="21009" y="16438"/>
                    <a:pt x="21009" y="10800"/>
                  </a:cubicBezTo>
                  <a:cubicBezTo>
                    <a:pt x="21009" y="5162"/>
                    <a:pt x="16438" y="591"/>
                    <a:pt x="10800" y="591"/>
                  </a:cubicBezTo>
                  <a:cubicBezTo>
                    <a:pt x="5162" y="591"/>
                    <a:pt x="591" y="5162"/>
                    <a:pt x="591" y="10800"/>
                  </a:cubicBezTo>
                  <a:close/>
                </a:path>
              </a:pathLst>
            </a:custGeom>
            <a:solidFill>
              <a:srgbClr val="FFD48F">
                <a:alpha val="50000"/>
              </a:srgbClr>
            </a:solidFill>
            <a:ln w="9525">
              <a:noFill/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4" name="AutoShape 38"/>
            <p:cNvSpPr>
              <a:spLocks noChangeArrowheads="1"/>
            </p:cNvSpPr>
            <p:nvPr/>
          </p:nvSpPr>
          <p:spPr bwMode="auto">
            <a:xfrm>
              <a:off x="2459" y="1176"/>
              <a:ext cx="698" cy="816"/>
            </a:xfrm>
            <a:custGeom>
              <a:avLst/>
              <a:gdLst>
                <a:gd name="G0" fmla="+- 3868 0 0"/>
                <a:gd name="G1" fmla="+- 21600 0 3868"/>
                <a:gd name="G2" fmla="+- 21600 0 3868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868" y="10800"/>
                  </a:moveTo>
                  <a:cubicBezTo>
                    <a:pt x="3868" y="14628"/>
                    <a:pt x="6972" y="17732"/>
                    <a:pt x="10800" y="17732"/>
                  </a:cubicBezTo>
                  <a:cubicBezTo>
                    <a:pt x="14628" y="17732"/>
                    <a:pt x="17732" y="14628"/>
                    <a:pt x="17732" y="10800"/>
                  </a:cubicBezTo>
                  <a:cubicBezTo>
                    <a:pt x="17732" y="6972"/>
                    <a:pt x="14628" y="3868"/>
                    <a:pt x="10800" y="3868"/>
                  </a:cubicBezTo>
                  <a:cubicBezTo>
                    <a:pt x="6972" y="3868"/>
                    <a:pt x="3868" y="6972"/>
                    <a:pt x="3868" y="10800"/>
                  </a:cubicBezTo>
                  <a:close/>
                </a:path>
              </a:pathLst>
            </a:custGeom>
            <a:solidFill>
              <a:srgbClr val="634701"/>
            </a:solidFill>
            <a:ln w="9525">
              <a:solidFill>
                <a:schemeClr val="tx1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39"/>
          <p:cNvGrpSpPr>
            <a:grpSpLocks/>
          </p:cNvGrpSpPr>
          <p:nvPr/>
        </p:nvGrpSpPr>
        <p:grpSpPr bwMode="auto">
          <a:xfrm>
            <a:off x="906463" y="1592264"/>
            <a:ext cx="1512887" cy="958850"/>
            <a:chOff x="336" y="1252"/>
            <a:chExt cx="1056" cy="672"/>
          </a:xfrm>
        </p:grpSpPr>
        <p:sp>
          <p:nvSpPr>
            <p:cNvPr id="34856" name="Line 40"/>
            <p:cNvSpPr>
              <a:spLocks noChangeShapeType="1"/>
            </p:cNvSpPr>
            <p:nvPr/>
          </p:nvSpPr>
          <p:spPr bwMode="auto">
            <a:xfrm>
              <a:off x="336" y="1492"/>
              <a:ext cx="720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7" name="Line 41"/>
            <p:cNvSpPr>
              <a:spLocks noChangeShapeType="1"/>
            </p:cNvSpPr>
            <p:nvPr/>
          </p:nvSpPr>
          <p:spPr bwMode="auto">
            <a:xfrm flipV="1">
              <a:off x="720" y="1684"/>
              <a:ext cx="624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8" name="Line 42"/>
            <p:cNvSpPr>
              <a:spLocks noChangeShapeType="1"/>
            </p:cNvSpPr>
            <p:nvPr/>
          </p:nvSpPr>
          <p:spPr bwMode="auto">
            <a:xfrm>
              <a:off x="528" y="1588"/>
              <a:ext cx="672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9" name="Line 43"/>
            <p:cNvSpPr>
              <a:spLocks noChangeShapeType="1"/>
            </p:cNvSpPr>
            <p:nvPr/>
          </p:nvSpPr>
          <p:spPr bwMode="auto">
            <a:xfrm>
              <a:off x="384" y="1252"/>
              <a:ext cx="720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0" name="Line 44"/>
            <p:cNvSpPr>
              <a:spLocks noChangeShapeType="1"/>
            </p:cNvSpPr>
            <p:nvPr/>
          </p:nvSpPr>
          <p:spPr bwMode="auto">
            <a:xfrm flipV="1">
              <a:off x="768" y="1444"/>
              <a:ext cx="624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1" name="Line 45"/>
            <p:cNvSpPr>
              <a:spLocks noChangeShapeType="1"/>
            </p:cNvSpPr>
            <p:nvPr/>
          </p:nvSpPr>
          <p:spPr bwMode="auto">
            <a:xfrm>
              <a:off x="576" y="1348"/>
              <a:ext cx="672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2" name="Line 46"/>
            <p:cNvSpPr>
              <a:spLocks noChangeShapeType="1"/>
            </p:cNvSpPr>
            <p:nvPr/>
          </p:nvSpPr>
          <p:spPr bwMode="auto">
            <a:xfrm>
              <a:off x="384" y="1732"/>
              <a:ext cx="720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3" name="Line 47"/>
            <p:cNvSpPr>
              <a:spLocks noChangeShapeType="1"/>
            </p:cNvSpPr>
            <p:nvPr/>
          </p:nvSpPr>
          <p:spPr bwMode="auto">
            <a:xfrm flipV="1">
              <a:off x="768" y="1924"/>
              <a:ext cx="624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4" name="Line 48"/>
            <p:cNvSpPr>
              <a:spLocks noChangeShapeType="1"/>
            </p:cNvSpPr>
            <p:nvPr/>
          </p:nvSpPr>
          <p:spPr bwMode="auto">
            <a:xfrm>
              <a:off x="576" y="1828"/>
              <a:ext cx="672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49"/>
          <p:cNvGrpSpPr>
            <a:grpSpLocks/>
          </p:cNvGrpSpPr>
          <p:nvPr/>
        </p:nvGrpSpPr>
        <p:grpSpPr bwMode="auto">
          <a:xfrm>
            <a:off x="2555875" y="1935164"/>
            <a:ext cx="1924050" cy="273050"/>
            <a:chOff x="1488" y="1492"/>
            <a:chExt cx="1344" cy="192"/>
          </a:xfrm>
        </p:grpSpPr>
        <p:sp>
          <p:nvSpPr>
            <p:cNvPr id="34866" name="Line 50"/>
            <p:cNvSpPr>
              <a:spLocks noChangeShapeType="1"/>
            </p:cNvSpPr>
            <p:nvPr/>
          </p:nvSpPr>
          <p:spPr bwMode="auto">
            <a:xfrm>
              <a:off x="1488" y="1588"/>
              <a:ext cx="1344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7" name="Line 51"/>
            <p:cNvSpPr>
              <a:spLocks noChangeShapeType="1"/>
            </p:cNvSpPr>
            <p:nvPr/>
          </p:nvSpPr>
          <p:spPr bwMode="auto">
            <a:xfrm>
              <a:off x="1488" y="1492"/>
              <a:ext cx="432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8" name="Line 52"/>
            <p:cNvSpPr>
              <a:spLocks noChangeShapeType="1"/>
            </p:cNvSpPr>
            <p:nvPr/>
          </p:nvSpPr>
          <p:spPr bwMode="auto">
            <a:xfrm>
              <a:off x="1488" y="1684"/>
              <a:ext cx="432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9" name="Line 53"/>
            <p:cNvSpPr>
              <a:spLocks noChangeShapeType="1"/>
            </p:cNvSpPr>
            <p:nvPr/>
          </p:nvSpPr>
          <p:spPr bwMode="auto">
            <a:xfrm>
              <a:off x="1920" y="1492"/>
              <a:ext cx="864" cy="9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0" name="Line 54"/>
            <p:cNvSpPr>
              <a:spLocks noChangeShapeType="1"/>
            </p:cNvSpPr>
            <p:nvPr/>
          </p:nvSpPr>
          <p:spPr bwMode="auto">
            <a:xfrm flipV="1">
              <a:off x="1920" y="1588"/>
              <a:ext cx="912" cy="9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55"/>
          <p:cNvGrpSpPr>
            <a:grpSpLocks/>
          </p:cNvGrpSpPr>
          <p:nvPr/>
        </p:nvGrpSpPr>
        <p:grpSpPr bwMode="auto">
          <a:xfrm>
            <a:off x="838200" y="4254500"/>
            <a:ext cx="4397375" cy="1917700"/>
            <a:chOff x="240" y="2736"/>
            <a:chExt cx="3072" cy="1344"/>
          </a:xfrm>
        </p:grpSpPr>
        <p:sp>
          <p:nvSpPr>
            <p:cNvPr id="34872" name="Rectangle 56"/>
            <p:cNvSpPr>
              <a:spLocks noChangeArrowheads="1"/>
            </p:cNvSpPr>
            <p:nvPr/>
          </p:nvSpPr>
          <p:spPr bwMode="auto">
            <a:xfrm>
              <a:off x="240" y="2736"/>
              <a:ext cx="3072" cy="1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3" name="Rectangle 57"/>
            <p:cNvSpPr>
              <a:spLocks noChangeArrowheads="1"/>
            </p:cNvSpPr>
            <p:nvPr/>
          </p:nvSpPr>
          <p:spPr bwMode="auto">
            <a:xfrm>
              <a:off x="960" y="2928"/>
              <a:ext cx="48" cy="288"/>
            </a:xfrm>
            <a:prstGeom prst="rect">
              <a:avLst/>
            </a:prstGeom>
            <a:solidFill>
              <a:srgbClr val="66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4" name="Rectangle 58"/>
            <p:cNvSpPr>
              <a:spLocks noChangeArrowheads="1"/>
            </p:cNvSpPr>
            <p:nvPr/>
          </p:nvSpPr>
          <p:spPr bwMode="auto">
            <a:xfrm>
              <a:off x="960" y="3600"/>
              <a:ext cx="48" cy="288"/>
            </a:xfrm>
            <a:prstGeom prst="rect">
              <a:avLst/>
            </a:prstGeom>
            <a:solidFill>
              <a:srgbClr val="66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5" name="Line 59"/>
            <p:cNvSpPr>
              <a:spLocks noChangeShapeType="1"/>
            </p:cNvSpPr>
            <p:nvPr/>
          </p:nvSpPr>
          <p:spPr bwMode="auto">
            <a:xfrm>
              <a:off x="336" y="3408"/>
              <a:ext cx="27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6" name="Rectangle 60"/>
            <p:cNvSpPr>
              <a:spLocks noChangeArrowheads="1"/>
            </p:cNvSpPr>
            <p:nvPr/>
          </p:nvSpPr>
          <p:spPr bwMode="auto">
            <a:xfrm>
              <a:off x="2688" y="2832"/>
              <a:ext cx="48" cy="120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7" name="Line 61"/>
            <p:cNvSpPr>
              <a:spLocks noChangeShapeType="1"/>
            </p:cNvSpPr>
            <p:nvPr/>
          </p:nvSpPr>
          <p:spPr bwMode="auto">
            <a:xfrm>
              <a:off x="672" y="3216"/>
              <a:ext cx="33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8" name="Line 62"/>
            <p:cNvSpPr>
              <a:spLocks noChangeShapeType="1"/>
            </p:cNvSpPr>
            <p:nvPr/>
          </p:nvSpPr>
          <p:spPr bwMode="auto">
            <a:xfrm>
              <a:off x="672" y="3600"/>
              <a:ext cx="33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9" name="Line 63"/>
            <p:cNvSpPr>
              <a:spLocks noChangeShapeType="1"/>
            </p:cNvSpPr>
            <p:nvPr/>
          </p:nvSpPr>
          <p:spPr bwMode="auto">
            <a:xfrm>
              <a:off x="336" y="3216"/>
              <a:ext cx="38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0" name="Line 64"/>
            <p:cNvSpPr>
              <a:spLocks noChangeShapeType="1"/>
            </p:cNvSpPr>
            <p:nvPr/>
          </p:nvSpPr>
          <p:spPr bwMode="auto">
            <a:xfrm>
              <a:off x="336" y="3600"/>
              <a:ext cx="38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1" name="Line 65"/>
            <p:cNvSpPr>
              <a:spLocks noChangeShapeType="1"/>
            </p:cNvSpPr>
            <p:nvPr/>
          </p:nvSpPr>
          <p:spPr bwMode="auto">
            <a:xfrm>
              <a:off x="912" y="3216"/>
              <a:ext cx="0" cy="384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2" name="Line 66"/>
            <p:cNvSpPr>
              <a:spLocks noChangeShapeType="1"/>
            </p:cNvSpPr>
            <p:nvPr/>
          </p:nvSpPr>
          <p:spPr bwMode="auto">
            <a:xfrm flipV="1">
              <a:off x="1200" y="3072"/>
              <a:ext cx="1488" cy="33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3" name="Line 67"/>
            <p:cNvSpPr>
              <a:spLocks noChangeShapeType="1"/>
            </p:cNvSpPr>
            <p:nvPr/>
          </p:nvSpPr>
          <p:spPr bwMode="auto">
            <a:xfrm>
              <a:off x="1152" y="3408"/>
              <a:ext cx="1536" cy="2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4" name="Line 68"/>
            <p:cNvSpPr>
              <a:spLocks noChangeShapeType="1"/>
            </p:cNvSpPr>
            <p:nvPr/>
          </p:nvSpPr>
          <p:spPr bwMode="auto">
            <a:xfrm>
              <a:off x="2688" y="307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5" name="Line 69"/>
            <p:cNvSpPr>
              <a:spLocks noChangeShapeType="1"/>
            </p:cNvSpPr>
            <p:nvPr/>
          </p:nvSpPr>
          <p:spPr bwMode="auto">
            <a:xfrm>
              <a:off x="2736" y="369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6" name="Line 70"/>
            <p:cNvSpPr>
              <a:spLocks noChangeShapeType="1"/>
            </p:cNvSpPr>
            <p:nvPr/>
          </p:nvSpPr>
          <p:spPr bwMode="auto">
            <a:xfrm>
              <a:off x="2880" y="3072"/>
              <a:ext cx="0" cy="624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4887" name="Object 71"/>
            <p:cNvGraphicFramePr>
              <a:graphicFrameLocks noChangeAspect="1"/>
            </p:cNvGraphicFramePr>
            <p:nvPr/>
          </p:nvGraphicFramePr>
          <p:xfrm>
            <a:off x="2880" y="3216"/>
            <a:ext cx="242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" name="公式" r:id="rId16" imgW="190440" imgH="253800" progId="Equation.3">
                    <p:embed/>
                  </p:oleObj>
                </mc:Choice>
                <mc:Fallback>
                  <p:oleObj name="公式" r:id="rId16" imgW="190440" imgH="253800" progId="Equation.3">
                    <p:embed/>
                    <p:pic>
                      <p:nvPicPr>
                        <p:cNvPr id="0" name="Picture 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216"/>
                          <a:ext cx="242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88" name="Line 72"/>
            <p:cNvSpPr>
              <a:spLocks noChangeShapeType="1"/>
            </p:cNvSpPr>
            <p:nvPr/>
          </p:nvSpPr>
          <p:spPr bwMode="auto">
            <a:xfrm>
              <a:off x="1200" y="384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4889" name="Object 73"/>
            <p:cNvGraphicFramePr>
              <a:graphicFrameLocks noChangeAspect="1"/>
            </p:cNvGraphicFramePr>
            <p:nvPr/>
          </p:nvGraphicFramePr>
          <p:xfrm>
            <a:off x="1776" y="3696"/>
            <a:ext cx="31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" name="公式" r:id="rId17" imgW="215640" imgH="304560" progId="Equation.3">
                    <p:embed/>
                  </p:oleObj>
                </mc:Choice>
                <mc:Fallback>
                  <p:oleObj name="公式" r:id="rId17" imgW="215640" imgH="304560" progId="Equation.3">
                    <p:embed/>
                    <p:pic>
                      <p:nvPicPr>
                        <p:cNvPr id="0" name="Picture 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696"/>
                          <a:ext cx="313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90" name="Object 74"/>
            <p:cNvGraphicFramePr>
              <a:graphicFrameLocks noChangeAspect="1"/>
            </p:cNvGraphicFramePr>
            <p:nvPr/>
          </p:nvGraphicFramePr>
          <p:xfrm>
            <a:off x="2112" y="3168"/>
            <a:ext cx="19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" name="Equation" r:id="rId19" imgW="203040" imgH="279360" progId="Equation.3">
                    <p:embed/>
                  </p:oleObj>
                </mc:Choice>
                <mc:Fallback>
                  <p:oleObj name="Equation" r:id="rId19" imgW="203040" imgH="279360" progId="Equation.3">
                    <p:embed/>
                    <p:pic>
                      <p:nvPicPr>
                        <p:cNvPr id="0" name="Picture 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168"/>
                          <a:ext cx="192" cy="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91" name="Object 75"/>
            <p:cNvGraphicFramePr>
              <a:graphicFrameLocks noChangeAspect="1"/>
            </p:cNvGraphicFramePr>
            <p:nvPr/>
          </p:nvGraphicFramePr>
          <p:xfrm>
            <a:off x="576" y="3264"/>
            <a:ext cx="2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" name="Equation" r:id="rId21" imgW="241200" imgH="228600" progId="Equation.3">
                    <p:embed/>
                  </p:oleObj>
                </mc:Choice>
                <mc:Fallback>
                  <p:oleObj name="Equation" r:id="rId21" imgW="241200" imgH="228600" progId="Equation.3">
                    <p:embed/>
                    <p:pic>
                      <p:nvPicPr>
                        <p:cNvPr id="0" name="Picture 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264"/>
                          <a:ext cx="28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92" name="Line 76"/>
            <p:cNvSpPr>
              <a:spLocks noChangeShapeType="1"/>
            </p:cNvSpPr>
            <p:nvPr/>
          </p:nvSpPr>
          <p:spPr bwMode="auto">
            <a:xfrm>
              <a:off x="1200" y="374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93" name="Line 77"/>
            <p:cNvSpPr>
              <a:spLocks noChangeShapeType="1"/>
            </p:cNvSpPr>
            <p:nvPr/>
          </p:nvSpPr>
          <p:spPr bwMode="auto">
            <a:xfrm flipH="1">
              <a:off x="2112" y="384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4894" name="Object 78"/>
            <p:cNvGraphicFramePr>
              <a:graphicFrameLocks noChangeAspect="1"/>
            </p:cNvGraphicFramePr>
            <p:nvPr/>
          </p:nvGraphicFramePr>
          <p:xfrm>
            <a:off x="1141" y="2832"/>
            <a:ext cx="25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" name="Equation" r:id="rId23" imgW="139680" imgH="164880" progId="Equation.3">
                    <p:embed/>
                  </p:oleObj>
                </mc:Choice>
                <mc:Fallback>
                  <p:oleObj name="Equation" r:id="rId23" imgW="139680" imgH="16488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1" y="2832"/>
                          <a:ext cx="251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95" name="Object 79"/>
            <p:cNvGraphicFramePr>
              <a:graphicFrameLocks noChangeAspect="1"/>
            </p:cNvGraphicFramePr>
            <p:nvPr/>
          </p:nvGraphicFramePr>
          <p:xfrm>
            <a:off x="2339" y="2780"/>
            <a:ext cx="288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" name="Equation" r:id="rId24" imgW="139680" imgH="164880" progId="Equation.3">
                    <p:embed/>
                  </p:oleObj>
                </mc:Choice>
                <mc:Fallback>
                  <p:oleObj name="Equation" r:id="rId24" imgW="139680" imgH="16488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9" y="2780"/>
                          <a:ext cx="288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96" name="Freeform 80"/>
            <p:cNvSpPr>
              <a:spLocks/>
            </p:cNvSpPr>
            <p:nvPr/>
          </p:nvSpPr>
          <p:spPr bwMode="auto">
            <a:xfrm>
              <a:off x="1872" y="3264"/>
              <a:ext cx="48" cy="14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42" y="126"/>
                </a:cxn>
                <a:cxn ang="0">
                  <a:pos x="0" y="252"/>
                </a:cxn>
              </a:cxnLst>
              <a:rect l="0" t="0" r="r" b="b"/>
              <a:pathLst>
                <a:path w="45" h="252">
                  <a:moveTo>
                    <a:pt x="18" y="0"/>
                  </a:moveTo>
                  <a:cubicBezTo>
                    <a:pt x="22" y="21"/>
                    <a:pt x="45" y="84"/>
                    <a:pt x="42" y="126"/>
                  </a:cubicBezTo>
                  <a:cubicBezTo>
                    <a:pt x="39" y="168"/>
                    <a:pt x="9" y="226"/>
                    <a:pt x="0" y="252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97" name="Oval 81"/>
            <p:cNvSpPr>
              <a:spLocks noChangeArrowheads="1"/>
            </p:cNvSpPr>
            <p:nvPr/>
          </p:nvSpPr>
          <p:spPr bwMode="auto">
            <a:xfrm>
              <a:off x="1152" y="3120"/>
              <a:ext cx="96" cy="624"/>
            </a:xfrm>
            <a:prstGeom prst="ellipse">
              <a:avLst/>
            </a:prstGeom>
            <a:solidFill>
              <a:srgbClr val="00FFFF">
                <a:alpha val="50000"/>
              </a:srgbClr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4898" name="Object 82"/>
            <p:cNvGraphicFramePr>
              <a:graphicFrameLocks noChangeAspect="1"/>
            </p:cNvGraphicFramePr>
            <p:nvPr/>
          </p:nvGraphicFramePr>
          <p:xfrm>
            <a:off x="2112" y="3408"/>
            <a:ext cx="17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" name="Equation" r:id="rId25" imgW="203040" imgH="279360" progId="Equation.3">
                    <p:embed/>
                  </p:oleObj>
                </mc:Choice>
                <mc:Fallback>
                  <p:oleObj name="Equation" r:id="rId25" imgW="203040" imgH="279360" progId="Equation.3">
                    <p:embed/>
                    <p:pic>
                      <p:nvPicPr>
                        <p:cNvPr id="0" name="Picture 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408"/>
                          <a:ext cx="175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99" name="Freeform 83"/>
            <p:cNvSpPr>
              <a:spLocks/>
            </p:cNvSpPr>
            <p:nvPr/>
          </p:nvSpPr>
          <p:spPr bwMode="auto">
            <a:xfrm>
              <a:off x="1872" y="3408"/>
              <a:ext cx="48" cy="14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42" y="126"/>
                </a:cxn>
                <a:cxn ang="0">
                  <a:pos x="0" y="252"/>
                </a:cxn>
              </a:cxnLst>
              <a:rect l="0" t="0" r="r" b="b"/>
              <a:pathLst>
                <a:path w="45" h="252">
                  <a:moveTo>
                    <a:pt x="18" y="0"/>
                  </a:moveTo>
                  <a:cubicBezTo>
                    <a:pt x="22" y="21"/>
                    <a:pt x="45" y="84"/>
                    <a:pt x="42" y="126"/>
                  </a:cubicBezTo>
                  <a:cubicBezTo>
                    <a:pt x="39" y="168"/>
                    <a:pt x="9" y="226"/>
                    <a:pt x="0" y="252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5" name="Rectangle 13"/>
          <p:cNvSpPr>
            <a:spLocks noChangeArrowheads="1"/>
          </p:cNvSpPr>
          <p:nvPr/>
        </p:nvSpPr>
        <p:spPr bwMode="auto">
          <a:xfrm>
            <a:off x="4929190" y="3571876"/>
            <a:ext cx="379270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zh-CN" altLang="en-US" sz="2800" b="1" dirty="0">
                <a:latin typeface="宋体" pitchFamily="2" charset="-122"/>
                <a:ea typeface="宋体" pitchFamily="2" charset="-122"/>
              </a:rPr>
              <a:t>由第一暗环围成的光斑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3" dur="500"/>
                                        <p:tgtEl>
                                          <p:spTgt spid="3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1095330" y="1071546"/>
            <a:ext cx="865188" cy="1944687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50000">
                <a:srgbClr val="FFFFFF"/>
              </a:gs>
              <a:gs pos="100000">
                <a:srgbClr val="CCFFCC"/>
              </a:gs>
            </a:gsLst>
            <a:lin ang="0" scaled="1"/>
          </a:gradFill>
          <a:ln w="25400">
            <a:solidFill>
              <a:srgbClr val="00808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夫琅禾费圆孔衍射图样</a:t>
            </a:r>
          </a:p>
        </p:txBody>
      </p:sp>
      <p:pic>
        <p:nvPicPr>
          <p:cNvPr id="48131" name="Picture 3" descr="Ô²¿×-fraunhof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5211" y="928670"/>
            <a:ext cx="2737771" cy="240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785786" y="3357563"/>
            <a:ext cx="6408737" cy="3168650"/>
          </a:xfrm>
          <a:prstGeom prst="rect">
            <a:avLst/>
          </a:prstGeom>
          <a:solidFill>
            <a:schemeClr val="bg1"/>
          </a:solidFill>
          <a:ln w="38100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000598" y="3357563"/>
            <a:ext cx="2195513" cy="865187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50000">
                <a:srgbClr val="FFFFFF"/>
              </a:gs>
              <a:gs pos="100000">
                <a:srgbClr val="CCFFCC"/>
              </a:gs>
            </a:gsLst>
            <a:lin ang="5400000" scaled="1"/>
          </a:gradFill>
          <a:ln w="38100">
            <a:solidFill>
              <a:srgbClr val="00808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夫琅禾费圆孔衍射光强分布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35011" y="3517900"/>
            <a:ext cx="5703887" cy="2466975"/>
            <a:chOff x="5400" y="11512"/>
            <a:chExt cx="4320" cy="2768"/>
          </a:xfrm>
        </p:grpSpPr>
        <p:sp>
          <p:nvSpPr>
            <p:cNvPr id="48135" name="Freeform 7"/>
            <p:cNvSpPr>
              <a:spLocks/>
            </p:cNvSpPr>
            <p:nvPr/>
          </p:nvSpPr>
          <p:spPr bwMode="auto">
            <a:xfrm>
              <a:off x="7455" y="11921"/>
              <a:ext cx="1824" cy="2355"/>
            </a:xfrm>
            <a:custGeom>
              <a:avLst/>
              <a:gdLst/>
              <a:ahLst/>
              <a:cxnLst>
                <a:cxn ang="0">
                  <a:pos x="1824" y="2315"/>
                </a:cxn>
                <a:cxn ang="0">
                  <a:pos x="1500" y="2249"/>
                </a:cxn>
                <a:cxn ang="0">
                  <a:pos x="1224" y="2305"/>
                </a:cxn>
                <a:cxn ang="0">
                  <a:pos x="957" y="2233"/>
                </a:cxn>
                <a:cxn ang="0">
                  <a:pos x="642" y="2284"/>
                </a:cxn>
                <a:cxn ang="0">
                  <a:pos x="465" y="1805"/>
                </a:cxn>
                <a:cxn ang="0">
                  <a:pos x="330" y="1181"/>
                </a:cxn>
                <a:cxn ang="0">
                  <a:pos x="129" y="194"/>
                </a:cxn>
                <a:cxn ang="0">
                  <a:pos x="0" y="19"/>
                </a:cxn>
              </a:cxnLst>
              <a:rect l="0" t="0" r="r" b="b"/>
              <a:pathLst>
                <a:path w="1824" h="2355">
                  <a:moveTo>
                    <a:pt x="1824" y="2315"/>
                  </a:moveTo>
                  <a:cubicBezTo>
                    <a:pt x="1770" y="2304"/>
                    <a:pt x="1600" y="2251"/>
                    <a:pt x="1500" y="2249"/>
                  </a:cubicBezTo>
                  <a:cubicBezTo>
                    <a:pt x="1400" y="2247"/>
                    <a:pt x="1314" y="2308"/>
                    <a:pt x="1224" y="2305"/>
                  </a:cubicBezTo>
                  <a:cubicBezTo>
                    <a:pt x="1134" y="2302"/>
                    <a:pt x="1054" y="2237"/>
                    <a:pt x="957" y="2233"/>
                  </a:cubicBezTo>
                  <a:cubicBezTo>
                    <a:pt x="860" y="2229"/>
                    <a:pt x="724" y="2355"/>
                    <a:pt x="642" y="2284"/>
                  </a:cubicBezTo>
                  <a:cubicBezTo>
                    <a:pt x="560" y="2213"/>
                    <a:pt x="517" y="1989"/>
                    <a:pt x="465" y="1805"/>
                  </a:cubicBezTo>
                  <a:cubicBezTo>
                    <a:pt x="413" y="1621"/>
                    <a:pt x="386" y="1449"/>
                    <a:pt x="330" y="1181"/>
                  </a:cubicBezTo>
                  <a:cubicBezTo>
                    <a:pt x="274" y="913"/>
                    <a:pt x="184" y="388"/>
                    <a:pt x="129" y="194"/>
                  </a:cubicBezTo>
                  <a:cubicBezTo>
                    <a:pt x="74" y="0"/>
                    <a:pt x="27" y="55"/>
                    <a:pt x="0" y="19"/>
                  </a:cubicBez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6" name="Line 8"/>
            <p:cNvSpPr>
              <a:spLocks noChangeShapeType="1"/>
            </p:cNvSpPr>
            <p:nvPr/>
          </p:nvSpPr>
          <p:spPr bwMode="auto">
            <a:xfrm>
              <a:off x="5400" y="14232"/>
              <a:ext cx="43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7" name="Line 9"/>
            <p:cNvSpPr>
              <a:spLocks noChangeShapeType="1"/>
            </p:cNvSpPr>
            <p:nvPr/>
          </p:nvSpPr>
          <p:spPr bwMode="auto">
            <a:xfrm flipV="1">
              <a:off x="7456" y="11512"/>
              <a:ext cx="0" cy="27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8" name="Freeform 10"/>
            <p:cNvSpPr>
              <a:spLocks/>
            </p:cNvSpPr>
            <p:nvPr/>
          </p:nvSpPr>
          <p:spPr bwMode="auto">
            <a:xfrm flipH="1">
              <a:off x="5628" y="11925"/>
              <a:ext cx="1824" cy="2355"/>
            </a:xfrm>
            <a:custGeom>
              <a:avLst/>
              <a:gdLst/>
              <a:ahLst/>
              <a:cxnLst>
                <a:cxn ang="0">
                  <a:pos x="1824" y="2315"/>
                </a:cxn>
                <a:cxn ang="0">
                  <a:pos x="1500" y="2249"/>
                </a:cxn>
                <a:cxn ang="0">
                  <a:pos x="1224" y="2305"/>
                </a:cxn>
                <a:cxn ang="0">
                  <a:pos x="957" y="2233"/>
                </a:cxn>
                <a:cxn ang="0">
                  <a:pos x="642" y="2284"/>
                </a:cxn>
                <a:cxn ang="0">
                  <a:pos x="465" y="1805"/>
                </a:cxn>
                <a:cxn ang="0">
                  <a:pos x="330" y="1181"/>
                </a:cxn>
                <a:cxn ang="0">
                  <a:pos x="129" y="194"/>
                </a:cxn>
                <a:cxn ang="0">
                  <a:pos x="0" y="19"/>
                </a:cxn>
              </a:cxnLst>
              <a:rect l="0" t="0" r="r" b="b"/>
              <a:pathLst>
                <a:path w="1824" h="2355">
                  <a:moveTo>
                    <a:pt x="1824" y="2315"/>
                  </a:moveTo>
                  <a:cubicBezTo>
                    <a:pt x="1770" y="2304"/>
                    <a:pt x="1600" y="2251"/>
                    <a:pt x="1500" y="2249"/>
                  </a:cubicBezTo>
                  <a:cubicBezTo>
                    <a:pt x="1400" y="2247"/>
                    <a:pt x="1314" y="2308"/>
                    <a:pt x="1224" y="2305"/>
                  </a:cubicBezTo>
                  <a:cubicBezTo>
                    <a:pt x="1134" y="2302"/>
                    <a:pt x="1054" y="2237"/>
                    <a:pt x="957" y="2233"/>
                  </a:cubicBezTo>
                  <a:cubicBezTo>
                    <a:pt x="860" y="2229"/>
                    <a:pt x="724" y="2355"/>
                    <a:pt x="642" y="2284"/>
                  </a:cubicBezTo>
                  <a:cubicBezTo>
                    <a:pt x="560" y="2213"/>
                    <a:pt x="517" y="1989"/>
                    <a:pt x="465" y="1805"/>
                  </a:cubicBezTo>
                  <a:cubicBezTo>
                    <a:pt x="413" y="1621"/>
                    <a:pt x="386" y="1449"/>
                    <a:pt x="330" y="1181"/>
                  </a:cubicBezTo>
                  <a:cubicBezTo>
                    <a:pt x="274" y="913"/>
                    <a:pt x="184" y="388"/>
                    <a:pt x="129" y="194"/>
                  </a:cubicBezTo>
                  <a:cubicBezTo>
                    <a:pt x="74" y="0"/>
                    <a:pt x="27" y="55"/>
                    <a:pt x="0" y="19"/>
                  </a:cubicBez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9" name="Line 11"/>
            <p:cNvSpPr>
              <a:spLocks noChangeShapeType="1"/>
            </p:cNvSpPr>
            <p:nvPr/>
          </p:nvSpPr>
          <p:spPr bwMode="auto">
            <a:xfrm>
              <a:off x="6504" y="14157"/>
              <a:ext cx="19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8140" name="Object 12"/>
          <p:cNvGraphicFramePr>
            <a:graphicFrameLocks noChangeAspect="1"/>
          </p:cNvGraphicFramePr>
          <p:nvPr/>
        </p:nvGraphicFramePr>
        <p:xfrm>
          <a:off x="6402361" y="5949950"/>
          <a:ext cx="66198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4" imgW="330120" imgH="177480" progId="">
                  <p:embed/>
                </p:oleObj>
              </mc:Choice>
              <mc:Fallback>
                <p:oleObj name="Equation" r:id="rId4" imgW="330120" imgH="1774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2361" y="5949950"/>
                        <a:ext cx="661987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1" name="Object 13"/>
          <p:cNvGraphicFramePr>
            <a:graphicFrameLocks noChangeAspect="1"/>
          </p:cNvGraphicFramePr>
          <p:nvPr/>
        </p:nvGraphicFramePr>
        <p:xfrm>
          <a:off x="5019648" y="5864225"/>
          <a:ext cx="6619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6" imgW="444240" imgH="393480" progId="">
                  <p:embed/>
                </p:oleObj>
              </mc:Choice>
              <mc:Fallback>
                <p:oleObj name="Equation" r:id="rId6" imgW="444240" imgH="39348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648" y="5864225"/>
                        <a:ext cx="661988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2" name="Object 14"/>
          <p:cNvGraphicFramePr>
            <a:graphicFrameLocks noChangeAspect="1"/>
          </p:cNvGraphicFramePr>
          <p:nvPr/>
        </p:nvGraphicFramePr>
        <p:xfrm>
          <a:off x="4097311" y="5878513"/>
          <a:ext cx="66198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8" imgW="444240" imgH="393480" progId="">
                  <p:embed/>
                </p:oleObj>
              </mc:Choice>
              <mc:Fallback>
                <p:oleObj name="Equation" r:id="rId8" imgW="444240" imgH="39348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7311" y="5878513"/>
                        <a:ext cx="661987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3" name="Object 15"/>
          <p:cNvGraphicFramePr>
            <a:graphicFrameLocks noChangeAspect="1"/>
          </p:cNvGraphicFramePr>
          <p:nvPr/>
        </p:nvGraphicFramePr>
        <p:xfrm>
          <a:off x="3673448" y="3379788"/>
          <a:ext cx="78898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10" imgW="393480" imgH="228600" progId="">
                  <p:embed/>
                </p:oleObj>
              </mc:Choice>
              <mc:Fallback>
                <p:oleObj name="Equation" r:id="rId10" imgW="393480" imgH="2286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3448" y="3379788"/>
                        <a:ext cx="788988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3378173" y="3573463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3522636" y="594995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5214942" y="1357298"/>
            <a:ext cx="35719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kumimoji="1" lang="zh-CN" altLang="en-US" sz="2800" b="1" dirty="0" smtClean="0">
                <a:solidFill>
                  <a:schemeClr val="bg2"/>
                </a:solidFill>
                <a:latin typeface="宋体" pitchFamily="2" charset="-122"/>
                <a:ea typeface="宋体" pitchFamily="2" charset="-122"/>
              </a:rPr>
              <a:t>艾里斑内的光强</a:t>
            </a:r>
            <a:r>
              <a:rPr kumimoji="1" lang="zh-CN" altLang="en-US" sz="2800" b="1" dirty="0" smtClean="0">
                <a:latin typeface="宋体" pitchFamily="2" charset="-122"/>
                <a:ea typeface="宋体" pitchFamily="2" charset="-122"/>
              </a:rPr>
              <a:t>占整个入射光束总光强的</a:t>
            </a:r>
            <a:r>
              <a:rPr kumimoji="1" lang="en-US" altLang="zh-CN" sz="2800" dirty="0" smtClean="0">
                <a:latin typeface="Times New Roman" pitchFamily="18" charset="0"/>
                <a:ea typeface="楷体_GB2312" pitchFamily="49" charset="-122"/>
              </a:rPr>
              <a:t>84</a:t>
            </a: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</a:rPr>
              <a:t>%</a:t>
            </a:r>
          </a:p>
          <a:p>
            <a:pPr eaLnBrk="0" hangingPunct="0"/>
            <a:endParaRPr kumimoji="1" lang="zh-CN" altLang="en-US" sz="2800" b="1" dirty="0">
              <a:solidFill>
                <a:schemeClr val="bg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1214414" y="0"/>
            <a:ext cx="365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圆孔衍射</a:t>
            </a:r>
            <a:endParaRPr lang="zh-CN" altLang="en-US" sz="3600" dirty="0">
              <a:solidFill>
                <a:srgbClr val="CC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900112" y="981075"/>
            <a:ext cx="77438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latin typeface="宋体" pitchFamily="2" charset="-122"/>
                <a:ea typeface="宋体" pitchFamily="2" charset="-122"/>
              </a:rPr>
              <a:t>光学仪器对点物成像是一个有</a:t>
            </a:r>
            <a:r>
              <a:rPr kumimoji="1" lang="zh-CN" altLang="en-US" sz="2800" b="1" dirty="0">
                <a:solidFill>
                  <a:srgbClr val="FF00FF"/>
                </a:solidFill>
                <a:latin typeface="宋体" pitchFamily="2" charset="-122"/>
                <a:ea typeface="宋体" pitchFamily="2" charset="-122"/>
              </a:rPr>
              <a:t>一定大小的艾里斑</a:t>
            </a:r>
            <a:endParaRPr kumimoji="1" lang="zh-CN" altLang="en-US" sz="2800" dirty="0">
              <a:solidFill>
                <a:srgbClr val="FF00FF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785786" y="1857364"/>
            <a:ext cx="5349875" cy="2220913"/>
            <a:chOff x="2403" y="1392"/>
            <a:chExt cx="2965" cy="863"/>
          </a:xfrm>
        </p:grpSpPr>
        <p:sp>
          <p:nvSpPr>
            <p:cNvPr id="50195" name="Oval 19"/>
            <p:cNvSpPr>
              <a:spLocks noChangeArrowheads="1"/>
            </p:cNvSpPr>
            <p:nvPr/>
          </p:nvSpPr>
          <p:spPr bwMode="auto">
            <a:xfrm>
              <a:off x="3590" y="1392"/>
              <a:ext cx="96" cy="720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6" name="Line 20"/>
            <p:cNvSpPr>
              <a:spLocks noChangeShapeType="1"/>
            </p:cNvSpPr>
            <p:nvPr/>
          </p:nvSpPr>
          <p:spPr bwMode="auto">
            <a:xfrm flipV="1">
              <a:off x="2571" y="1743"/>
              <a:ext cx="2400" cy="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7" name="Line 21"/>
            <p:cNvSpPr>
              <a:spLocks noChangeShapeType="1"/>
            </p:cNvSpPr>
            <p:nvPr/>
          </p:nvSpPr>
          <p:spPr bwMode="auto">
            <a:xfrm flipV="1">
              <a:off x="2690" y="1488"/>
              <a:ext cx="923" cy="2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8" name="Line 22"/>
            <p:cNvSpPr>
              <a:spLocks noChangeShapeType="1"/>
            </p:cNvSpPr>
            <p:nvPr/>
          </p:nvSpPr>
          <p:spPr bwMode="auto">
            <a:xfrm>
              <a:off x="3661" y="1495"/>
              <a:ext cx="1206" cy="2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9" name="Text Box 23"/>
            <p:cNvSpPr txBox="1">
              <a:spLocks noChangeArrowheads="1"/>
            </p:cNvSpPr>
            <p:nvPr/>
          </p:nvSpPr>
          <p:spPr bwMode="auto">
            <a:xfrm>
              <a:off x="2403" y="1440"/>
              <a:ext cx="536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点物</a:t>
              </a:r>
              <a:r>
                <a:rPr kumimoji="1" lang="en-US" altLang="zh-CN" sz="240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50200" name="Text Box 24"/>
            <p:cNvSpPr txBox="1">
              <a:spLocks noChangeArrowheads="1"/>
            </p:cNvSpPr>
            <p:nvPr/>
          </p:nvSpPr>
          <p:spPr bwMode="auto">
            <a:xfrm>
              <a:off x="4945" y="1632"/>
              <a:ext cx="423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像</a:t>
              </a:r>
              <a:r>
                <a:rPr kumimoji="1" lang="en-US" altLang="zh-CN" sz="2400">
                  <a:latin typeface="Times New Roman" pitchFamily="18" charset="0"/>
                </a:rPr>
                <a:t>S’</a:t>
              </a:r>
            </a:p>
          </p:txBody>
        </p:sp>
        <p:sp>
          <p:nvSpPr>
            <p:cNvPr id="50201" name="Line 25"/>
            <p:cNvSpPr>
              <a:spLocks noChangeShapeType="1"/>
            </p:cNvSpPr>
            <p:nvPr/>
          </p:nvSpPr>
          <p:spPr bwMode="auto">
            <a:xfrm flipV="1">
              <a:off x="3680" y="1740"/>
              <a:ext cx="1188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2" name="Line 26"/>
            <p:cNvSpPr>
              <a:spLocks noChangeShapeType="1"/>
            </p:cNvSpPr>
            <p:nvPr/>
          </p:nvSpPr>
          <p:spPr bwMode="auto">
            <a:xfrm>
              <a:off x="2690" y="1757"/>
              <a:ext cx="901" cy="2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3" name="Text Box 27"/>
            <p:cNvSpPr txBox="1">
              <a:spLocks noChangeArrowheads="1"/>
            </p:cNvSpPr>
            <p:nvPr/>
          </p:nvSpPr>
          <p:spPr bwMode="auto">
            <a:xfrm>
              <a:off x="3539" y="2077"/>
              <a:ext cx="205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itchFamily="18" charset="0"/>
                </a:rPr>
                <a:t>L</a:t>
              </a:r>
            </a:p>
          </p:txBody>
        </p:sp>
      </p:grpSp>
      <p:sp>
        <p:nvSpPr>
          <p:cNvPr id="50258" name="Text Box 82"/>
          <p:cNvSpPr txBox="1">
            <a:spLocks noChangeArrowheads="1"/>
          </p:cNvSpPr>
          <p:nvPr/>
        </p:nvSpPr>
        <p:spPr bwMode="auto">
          <a:xfrm>
            <a:off x="469900" y="4068787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en-US" sz="2400">
                <a:latin typeface="Times New Roman" pitchFamily="18" charset="0"/>
              </a:rPr>
              <a:t>S</a:t>
            </a:r>
            <a:r>
              <a:rPr kumimoji="1" lang="en-US" altLang="en-US" sz="2400" baseline="-25000">
                <a:latin typeface="Times New Roman" pitchFamily="18" charset="0"/>
              </a:rPr>
              <a:t>1</a:t>
            </a:r>
            <a:endParaRPr kumimoji="1" lang="en-US" altLang="zh-CN" sz="2400">
              <a:latin typeface="Times New Roman" pitchFamily="18" charset="0"/>
            </a:endParaRPr>
          </a:p>
        </p:txBody>
      </p:sp>
      <p:grpSp>
        <p:nvGrpSpPr>
          <p:cNvPr id="3" name="Group 83"/>
          <p:cNvGrpSpPr>
            <a:grpSpLocks/>
          </p:cNvGrpSpPr>
          <p:nvPr/>
        </p:nvGrpSpPr>
        <p:grpSpPr bwMode="auto">
          <a:xfrm>
            <a:off x="468313" y="4429150"/>
            <a:ext cx="4492625" cy="1905000"/>
            <a:chOff x="2369" y="288"/>
            <a:chExt cx="2830" cy="1200"/>
          </a:xfrm>
        </p:grpSpPr>
        <p:sp>
          <p:nvSpPr>
            <p:cNvPr id="50260" name="Line 84"/>
            <p:cNvSpPr>
              <a:spLocks noChangeShapeType="1"/>
            </p:cNvSpPr>
            <p:nvPr/>
          </p:nvSpPr>
          <p:spPr bwMode="auto">
            <a:xfrm>
              <a:off x="2592" y="288"/>
              <a:ext cx="0" cy="8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61" name="Oval 85"/>
            <p:cNvSpPr>
              <a:spLocks noChangeArrowheads="1"/>
            </p:cNvSpPr>
            <p:nvPr/>
          </p:nvSpPr>
          <p:spPr bwMode="auto">
            <a:xfrm>
              <a:off x="3454" y="432"/>
              <a:ext cx="96" cy="720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62" name="Line 86"/>
            <p:cNvSpPr>
              <a:spLocks noChangeShapeType="1"/>
            </p:cNvSpPr>
            <p:nvPr/>
          </p:nvSpPr>
          <p:spPr bwMode="auto">
            <a:xfrm>
              <a:off x="2596" y="790"/>
              <a:ext cx="2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63" name="Line 87"/>
            <p:cNvSpPr>
              <a:spLocks noChangeShapeType="1"/>
            </p:cNvSpPr>
            <p:nvPr/>
          </p:nvSpPr>
          <p:spPr bwMode="auto">
            <a:xfrm>
              <a:off x="2592" y="480"/>
              <a:ext cx="2208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64" name="Line 88"/>
            <p:cNvSpPr>
              <a:spLocks noChangeShapeType="1"/>
            </p:cNvSpPr>
            <p:nvPr/>
          </p:nvSpPr>
          <p:spPr bwMode="auto">
            <a:xfrm>
              <a:off x="3552" y="1056"/>
              <a:ext cx="124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65" name="Line 89"/>
            <p:cNvSpPr>
              <a:spLocks noChangeShapeType="1"/>
            </p:cNvSpPr>
            <p:nvPr/>
          </p:nvSpPr>
          <p:spPr bwMode="auto">
            <a:xfrm>
              <a:off x="2592" y="480"/>
              <a:ext cx="912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66" name="Text Box 90"/>
            <p:cNvSpPr txBox="1">
              <a:spLocks noChangeArrowheads="1"/>
            </p:cNvSpPr>
            <p:nvPr/>
          </p:nvSpPr>
          <p:spPr bwMode="auto">
            <a:xfrm>
              <a:off x="2369" y="62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en-US" sz="2400">
                  <a:latin typeface="Times New Roman" pitchFamily="18" charset="0"/>
                </a:rPr>
                <a:t>S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0267" name="Text Box 91"/>
            <p:cNvSpPr txBox="1">
              <a:spLocks noChangeArrowheads="1"/>
            </p:cNvSpPr>
            <p:nvPr/>
          </p:nvSpPr>
          <p:spPr bwMode="auto">
            <a:xfrm>
              <a:off x="4849" y="576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en-US" sz="2400">
                  <a:latin typeface="Times New Roman" pitchFamily="18" charset="0"/>
                </a:rPr>
                <a:t>S’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0268" name="Oval 92"/>
            <p:cNvSpPr>
              <a:spLocks noChangeArrowheads="1"/>
            </p:cNvSpPr>
            <p:nvPr/>
          </p:nvSpPr>
          <p:spPr bwMode="auto">
            <a:xfrm>
              <a:off x="2568" y="768"/>
              <a:ext cx="48" cy="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69" name="Oval 93"/>
            <p:cNvSpPr>
              <a:spLocks noChangeArrowheads="1"/>
            </p:cNvSpPr>
            <p:nvPr/>
          </p:nvSpPr>
          <p:spPr bwMode="auto">
            <a:xfrm>
              <a:off x="2568" y="462"/>
              <a:ext cx="48" cy="48"/>
            </a:xfrm>
            <a:prstGeom prst="ellipse">
              <a:avLst/>
            </a:prstGeom>
            <a:solidFill>
              <a:schemeClr val="tx1"/>
            </a:solidFill>
            <a:ln w="317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70" name="Oval 94"/>
            <p:cNvSpPr>
              <a:spLocks noChangeArrowheads="1"/>
            </p:cNvSpPr>
            <p:nvPr/>
          </p:nvSpPr>
          <p:spPr bwMode="auto">
            <a:xfrm>
              <a:off x="4722" y="1164"/>
              <a:ext cx="154" cy="154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71" name="Oval 95"/>
            <p:cNvSpPr>
              <a:spLocks noChangeArrowheads="1"/>
            </p:cNvSpPr>
            <p:nvPr/>
          </p:nvSpPr>
          <p:spPr bwMode="auto">
            <a:xfrm>
              <a:off x="4704" y="684"/>
              <a:ext cx="192" cy="192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72" name="Text Box 96"/>
            <p:cNvSpPr txBox="1">
              <a:spLocks noChangeArrowheads="1"/>
            </p:cNvSpPr>
            <p:nvPr/>
          </p:nvSpPr>
          <p:spPr bwMode="auto">
            <a:xfrm>
              <a:off x="4848" y="1200"/>
              <a:ext cx="3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itchFamily="18" charset="0"/>
                </a:rPr>
                <a:t>S</a:t>
              </a:r>
              <a:r>
                <a:rPr kumimoji="1" lang="en-US" altLang="zh-CN" sz="2400" baseline="-25000">
                  <a:latin typeface="Times New Roman" pitchFamily="18" charset="0"/>
                </a:rPr>
                <a:t>1</a:t>
              </a:r>
              <a:r>
                <a:rPr kumimoji="1" lang="en-US" altLang="zh-CN" sz="2400">
                  <a:latin typeface="Times New Roman" pitchFamily="18" charset="0"/>
                </a:rPr>
                <a:t>’</a:t>
              </a:r>
            </a:p>
          </p:txBody>
        </p:sp>
        <p:sp>
          <p:nvSpPr>
            <p:cNvPr id="50273" name="Text Box 97"/>
            <p:cNvSpPr txBox="1">
              <a:spLocks noChangeArrowheads="1"/>
            </p:cNvSpPr>
            <p:nvPr/>
          </p:nvSpPr>
          <p:spPr bwMode="auto">
            <a:xfrm>
              <a:off x="3428" y="1161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50274" name="Line 98"/>
            <p:cNvSpPr>
              <a:spLocks noChangeShapeType="1"/>
            </p:cNvSpPr>
            <p:nvPr/>
          </p:nvSpPr>
          <p:spPr bwMode="auto">
            <a:xfrm>
              <a:off x="3552" y="541"/>
              <a:ext cx="120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75" name="Line 99"/>
            <p:cNvSpPr>
              <a:spLocks noChangeShapeType="1"/>
            </p:cNvSpPr>
            <p:nvPr/>
          </p:nvSpPr>
          <p:spPr bwMode="auto">
            <a:xfrm flipV="1">
              <a:off x="3539" y="790"/>
              <a:ext cx="120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76" name="Line 100"/>
            <p:cNvSpPr>
              <a:spLocks noChangeShapeType="1"/>
            </p:cNvSpPr>
            <p:nvPr/>
          </p:nvSpPr>
          <p:spPr bwMode="auto">
            <a:xfrm flipV="1">
              <a:off x="2601" y="528"/>
              <a:ext cx="8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77" name="Line 101"/>
            <p:cNvSpPr>
              <a:spLocks noChangeShapeType="1"/>
            </p:cNvSpPr>
            <p:nvPr/>
          </p:nvSpPr>
          <p:spPr bwMode="auto">
            <a:xfrm>
              <a:off x="2592" y="790"/>
              <a:ext cx="86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78" name="Text Box 102"/>
            <p:cNvSpPr txBox="1">
              <a:spLocks noChangeArrowheads="1"/>
            </p:cNvSpPr>
            <p:nvPr/>
          </p:nvSpPr>
          <p:spPr bwMode="auto">
            <a:xfrm>
              <a:off x="3504" y="57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en-US" sz="2400">
                  <a:latin typeface="Times New Roman" pitchFamily="18" charset="0"/>
                </a:rPr>
                <a:t>O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50279" name="Text Box 103"/>
          <p:cNvSpPr txBox="1">
            <a:spLocks noChangeArrowheads="1"/>
          </p:cNvSpPr>
          <p:nvPr/>
        </p:nvSpPr>
        <p:spPr bwMode="auto">
          <a:xfrm>
            <a:off x="5219700" y="4789512"/>
            <a:ext cx="35290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问：</a:t>
            </a:r>
            <a:r>
              <a:rPr kumimoji="1" lang="zh-CN" altLang="en-US" sz="2800" b="1" dirty="0">
                <a:latin typeface="宋体" pitchFamily="2" charset="-122"/>
                <a:ea typeface="宋体" pitchFamily="2" charset="-122"/>
              </a:rPr>
              <a:t>当两个物点距离足够小时能否分辨</a:t>
            </a:r>
            <a:r>
              <a:rPr kumimoji="1" lang="en-US" altLang="zh-CN" sz="2800" b="1" dirty="0">
                <a:latin typeface="宋体" pitchFamily="2" charset="-122"/>
                <a:ea typeface="宋体" pitchFamily="2" charset="-122"/>
              </a:rPr>
              <a:t>?</a:t>
            </a: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1214414" y="142852"/>
            <a:ext cx="41434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光学仪器的分辨率</a:t>
            </a:r>
            <a:endParaRPr lang="zh-CN" altLang="en-US" sz="3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8" name="Picture 3" descr="Ô²¿×-fraunhof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2071678"/>
            <a:ext cx="1139241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4429124" y="3286124"/>
            <a:ext cx="4305304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物镜 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— 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圆孔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物点的象 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— 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衍射图样 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  <p:bldP spid="50258" grpId="0"/>
      <p:bldP spid="50279" grpId="0"/>
      <p:bldP spid="36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57158" y="5572140"/>
            <a:ext cx="8604250" cy="9461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50000">
                <a:srgbClr val="FFCC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宋体" pitchFamily="2" charset="-122"/>
                <a:ea typeface="宋体" pitchFamily="2" charset="-122"/>
              </a:rPr>
              <a:t>点物</a:t>
            </a:r>
            <a:r>
              <a:rPr kumimoji="1" lang="en-US" altLang="en-US" sz="2800" b="1" dirty="0">
                <a:latin typeface="宋体" pitchFamily="2" charset="-122"/>
                <a:ea typeface="宋体" pitchFamily="2" charset="-122"/>
              </a:rPr>
              <a:t>S</a:t>
            </a:r>
            <a:r>
              <a:rPr kumimoji="1" lang="en-US" altLang="en-US" sz="2800" b="1" baseline="-25000" dirty="0"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2800" b="1" dirty="0">
                <a:latin typeface="宋体" pitchFamily="2" charset="-122"/>
                <a:ea typeface="宋体" pitchFamily="2" charset="-122"/>
              </a:rPr>
              <a:t>的艾里斑中心恰好与另一个点物</a:t>
            </a:r>
            <a:r>
              <a:rPr kumimoji="1" lang="en-US" altLang="en-US" sz="2800" b="1" dirty="0">
                <a:latin typeface="宋体" pitchFamily="2" charset="-122"/>
                <a:ea typeface="宋体" pitchFamily="2" charset="-122"/>
              </a:rPr>
              <a:t>S</a:t>
            </a:r>
            <a:r>
              <a:rPr kumimoji="1" lang="en-US" altLang="en-US" sz="2800" b="1" baseline="-25000" dirty="0"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2800" b="1" dirty="0">
                <a:latin typeface="宋体" pitchFamily="2" charset="-122"/>
                <a:ea typeface="宋体" pitchFamily="2" charset="-122"/>
              </a:rPr>
              <a:t>的艾里斑边缘（第一衍射极小）相重合时，恰可分辨两物点。</a:t>
            </a: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685800" y="2486007"/>
            <a:ext cx="3421063" cy="1384300"/>
            <a:chOff x="127" y="1855"/>
            <a:chExt cx="2155" cy="872"/>
          </a:xfrm>
        </p:grpSpPr>
        <p:sp>
          <p:nvSpPr>
            <p:cNvPr id="51269" name="Oval 69"/>
            <p:cNvSpPr>
              <a:spLocks noChangeArrowheads="1"/>
            </p:cNvSpPr>
            <p:nvPr/>
          </p:nvSpPr>
          <p:spPr bwMode="auto">
            <a:xfrm>
              <a:off x="1204" y="2038"/>
              <a:ext cx="73" cy="4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70" name="Line 70"/>
            <p:cNvSpPr>
              <a:spLocks noChangeShapeType="1"/>
            </p:cNvSpPr>
            <p:nvPr/>
          </p:nvSpPr>
          <p:spPr bwMode="auto">
            <a:xfrm rot="-118140">
              <a:off x="362" y="2160"/>
              <a:ext cx="16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71"/>
            <p:cNvGrpSpPr>
              <a:grpSpLocks/>
            </p:cNvGrpSpPr>
            <p:nvPr/>
          </p:nvGrpSpPr>
          <p:grpSpPr bwMode="auto">
            <a:xfrm>
              <a:off x="1850" y="1855"/>
              <a:ext cx="432" cy="872"/>
              <a:chOff x="2784" y="1584"/>
              <a:chExt cx="432" cy="872"/>
            </a:xfrm>
          </p:grpSpPr>
          <p:sp>
            <p:nvSpPr>
              <p:cNvPr id="51272" name="Line 72"/>
              <p:cNvSpPr>
                <a:spLocks noChangeShapeType="1"/>
              </p:cNvSpPr>
              <p:nvPr/>
            </p:nvSpPr>
            <p:spPr bwMode="auto">
              <a:xfrm>
                <a:off x="2784" y="1584"/>
                <a:ext cx="0" cy="6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73" name="Line 73"/>
              <p:cNvSpPr>
                <a:spLocks noChangeShapeType="1"/>
              </p:cNvSpPr>
              <p:nvPr/>
            </p:nvSpPr>
            <p:spPr bwMode="auto">
              <a:xfrm>
                <a:off x="3216" y="1780"/>
                <a:ext cx="0" cy="6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74" name="Line 74"/>
              <p:cNvSpPr>
                <a:spLocks noChangeShapeType="1"/>
              </p:cNvSpPr>
              <p:nvPr/>
            </p:nvSpPr>
            <p:spPr bwMode="auto">
              <a:xfrm>
                <a:off x="2784" y="1584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75" name="Line 75"/>
              <p:cNvSpPr>
                <a:spLocks noChangeShapeType="1"/>
              </p:cNvSpPr>
              <p:nvPr/>
            </p:nvSpPr>
            <p:spPr bwMode="auto">
              <a:xfrm>
                <a:off x="2784" y="2256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276" name="Oval 76"/>
            <p:cNvSpPr>
              <a:spLocks noChangeArrowheads="1"/>
            </p:cNvSpPr>
            <p:nvPr/>
          </p:nvSpPr>
          <p:spPr bwMode="auto">
            <a:xfrm>
              <a:off x="1972" y="2099"/>
              <a:ext cx="172" cy="218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77" name="Oval 77"/>
            <p:cNvSpPr>
              <a:spLocks noChangeArrowheads="1"/>
            </p:cNvSpPr>
            <p:nvPr/>
          </p:nvSpPr>
          <p:spPr bwMode="auto">
            <a:xfrm>
              <a:off x="1968" y="2256"/>
              <a:ext cx="172" cy="218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78" name="Line 78"/>
            <p:cNvSpPr>
              <a:spLocks noChangeShapeType="1"/>
            </p:cNvSpPr>
            <p:nvPr/>
          </p:nvSpPr>
          <p:spPr bwMode="auto">
            <a:xfrm rot="118140" flipV="1">
              <a:off x="380" y="2160"/>
              <a:ext cx="16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79" name="Text Box 79"/>
            <p:cNvSpPr txBox="1">
              <a:spLocks noChangeArrowheads="1"/>
            </p:cNvSpPr>
            <p:nvPr/>
          </p:nvSpPr>
          <p:spPr bwMode="auto">
            <a:xfrm>
              <a:off x="127" y="2003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en-US" sz="2400">
                  <a:latin typeface="Times New Roman" pitchFamily="18" charset="0"/>
                </a:rPr>
                <a:t>S</a:t>
              </a:r>
              <a:r>
                <a:rPr kumimoji="1" lang="en-US" altLang="en-US" sz="2400" baseline="-25000">
                  <a:latin typeface="Times New Roman" pitchFamily="18" charset="0"/>
                </a:rPr>
                <a:t>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1280" name="Text Box 80"/>
            <p:cNvSpPr txBox="1">
              <a:spLocks noChangeArrowheads="1"/>
            </p:cNvSpPr>
            <p:nvPr/>
          </p:nvSpPr>
          <p:spPr bwMode="auto">
            <a:xfrm>
              <a:off x="127" y="2261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itchFamily="18" charset="0"/>
                </a:rPr>
                <a:t>S</a:t>
              </a:r>
              <a:r>
                <a:rPr kumimoji="1" lang="en-US" altLang="zh-CN" sz="2400" baseline="-25000"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642910" y="4214818"/>
            <a:ext cx="3408363" cy="1384300"/>
            <a:chOff x="144" y="2823"/>
            <a:chExt cx="2147" cy="872"/>
          </a:xfrm>
        </p:grpSpPr>
        <p:sp>
          <p:nvSpPr>
            <p:cNvPr id="51282" name="Oval 82"/>
            <p:cNvSpPr>
              <a:spLocks noChangeArrowheads="1"/>
            </p:cNvSpPr>
            <p:nvPr/>
          </p:nvSpPr>
          <p:spPr bwMode="auto">
            <a:xfrm>
              <a:off x="1213" y="3006"/>
              <a:ext cx="73" cy="4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83" name="Line 83"/>
            <p:cNvSpPr>
              <a:spLocks noChangeShapeType="1"/>
            </p:cNvSpPr>
            <p:nvPr/>
          </p:nvSpPr>
          <p:spPr bwMode="auto">
            <a:xfrm rot="-202831">
              <a:off x="371" y="3128"/>
              <a:ext cx="16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Group 84"/>
            <p:cNvGrpSpPr>
              <a:grpSpLocks/>
            </p:cNvGrpSpPr>
            <p:nvPr/>
          </p:nvGrpSpPr>
          <p:grpSpPr bwMode="auto">
            <a:xfrm>
              <a:off x="1859" y="2823"/>
              <a:ext cx="432" cy="872"/>
              <a:chOff x="2784" y="1584"/>
              <a:chExt cx="432" cy="872"/>
            </a:xfrm>
          </p:grpSpPr>
          <p:sp>
            <p:nvSpPr>
              <p:cNvPr id="51285" name="Line 85"/>
              <p:cNvSpPr>
                <a:spLocks noChangeShapeType="1"/>
              </p:cNvSpPr>
              <p:nvPr/>
            </p:nvSpPr>
            <p:spPr bwMode="auto">
              <a:xfrm>
                <a:off x="2784" y="1584"/>
                <a:ext cx="0" cy="6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86" name="Line 86"/>
              <p:cNvSpPr>
                <a:spLocks noChangeShapeType="1"/>
              </p:cNvSpPr>
              <p:nvPr/>
            </p:nvSpPr>
            <p:spPr bwMode="auto">
              <a:xfrm>
                <a:off x="3216" y="1780"/>
                <a:ext cx="0" cy="6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87" name="Line 87"/>
              <p:cNvSpPr>
                <a:spLocks noChangeShapeType="1"/>
              </p:cNvSpPr>
              <p:nvPr/>
            </p:nvSpPr>
            <p:spPr bwMode="auto">
              <a:xfrm>
                <a:off x="2784" y="1584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88" name="Line 88"/>
              <p:cNvSpPr>
                <a:spLocks noChangeShapeType="1"/>
              </p:cNvSpPr>
              <p:nvPr/>
            </p:nvSpPr>
            <p:spPr bwMode="auto">
              <a:xfrm>
                <a:off x="2784" y="2256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289" name="Oval 89"/>
            <p:cNvSpPr>
              <a:spLocks noChangeArrowheads="1"/>
            </p:cNvSpPr>
            <p:nvPr/>
          </p:nvSpPr>
          <p:spPr bwMode="auto">
            <a:xfrm>
              <a:off x="1981" y="3093"/>
              <a:ext cx="172" cy="218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0" name="Oval 90"/>
            <p:cNvSpPr>
              <a:spLocks noChangeArrowheads="1"/>
            </p:cNvSpPr>
            <p:nvPr/>
          </p:nvSpPr>
          <p:spPr bwMode="auto">
            <a:xfrm>
              <a:off x="1990" y="3211"/>
              <a:ext cx="172" cy="218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1" name="Line 91"/>
            <p:cNvSpPr>
              <a:spLocks noChangeShapeType="1"/>
            </p:cNvSpPr>
            <p:nvPr/>
          </p:nvSpPr>
          <p:spPr bwMode="auto">
            <a:xfrm rot="202831" flipV="1">
              <a:off x="363" y="3133"/>
              <a:ext cx="16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2" name="Text Box 92"/>
            <p:cNvSpPr txBox="1">
              <a:spLocks noChangeArrowheads="1"/>
            </p:cNvSpPr>
            <p:nvPr/>
          </p:nvSpPr>
          <p:spPr bwMode="auto">
            <a:xfrm>
              <a:off x="145" y="2963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en-US" sz="2400">
                  <a:latin typeface="Times New Roman" pitchFamily="18" charset="0"/>
                </a:rPr>
                <a:t>S</a:t>
              </a:r>
              <a:r>
                <a:rPr kumimoji="1" lang="en-US" altLang="en-US" sz="2400" baseline="-25000">
                  <a:latin typeface="Times New Roman" pitchFamily="18" charset="0"/>
                </a:rPr>
                <a:t>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1293" name="Text Box 93"/>
            <p:cNvSpPr txBox="1">
              <a:spLocks noChangeArrowheads="1"/>
            </p:cNvSpPr>
            <p:nvPr/>
          </p:nvSpPr>
          <p:spPr bwMode="auto">
            <a:xfrm>
              <a:off x="144" y="3216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itchFamily="18" charset="0"/>
                </a:rPr>
                <a:t>S</a:t>
              </a:r>
              <a:r>
                <a:rPr kumimoji="1" lang="en-US" altLang="zh-CN" sz="2400" baseline="-25000"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6" name="Group 94"/>
          <p:cNvGrpSpPr>
            <a:grpSpLocks/>
          </p:cNvGrpSpPr>
          <p:nvPr/>
        </p:nvGrpSpPr>
        <p:grpSpPr bwMode="auto">
          <a:xfrm>
            <a:off x="533400" y="962007"/>
            <a:ext cx="3387725" cy="1384300"/>
            <a:chOff x="144" y="1017"/>
            <a:chExt cx="2134" cy="872"/>
          </a:xfrm>
        </p:grpSpPr>
        <p:sp>
          <p:nvSpPr>
            <p:cNvPr id="51295" name="Oval 95"/>
            <p:cNvSpPr>
              <a:spLocks noChangeArrowheads="1"/>
            </p:cNvSpPr>
            <p:nvPr/>
          </p:nvSpPr>
          <p:spPr bwMode="auto">
            <a:xfrm>
              <a:off x="1200" y="1200"/>
              <a:ext cx="73" cy="4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6" name="Line 96"/>
            <p:cNvSpPr>
              <a:spLocks noChangeShapeType="1"/>
            </p:cNvSpPr>
            <p:nvPr/>
          </p:nvSpPr>
          <p:spPr bwMode="auto">
            <a:xfrm rot="21476764" flipV="1">
              <a:off x="377" y="1331"/>
              <a:ext cx="16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97"/>
            <p:cNvGrpSpPr>
              <a:grpSpLocks/>
            </p:cNvGrpSpPr>
            <p:nvPr/>
          </p:nvGrpSpPr>
          <p:grpSpPr bwMode="auto">
            <a:xfrm>
              <a:off x="1846" y="1017"/>
              <a:ext cx="432" cy="872"/>
              <a:chOff x="2784" y="1584"/>
              <a:chExt cx="432" cy="872"/>
            </a:xfrm>
          </p:grpSpPr>
          <p:sp>
            <p:nvSpPr>
              <p:cNvPr id="51298" name="Line 98"/>
              <p:cNvSpPr>
                <a:spLocks noChangeShapeType="1"/>
              </p:cNvSpPr>
              <p:nvPr/>
            </p:nvSpPr>
            <p:spPr bwMode="auto">
              <a:xfrm>
                <a:off x="2784" y="1584"/>
                <a:ext cx="0" cy="6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99" name="Line 99"/>
              <p:cNvSpPr>
                <a:spLocks noChangeShapeType="1"/>
              </p:cNvSpPr>
              <p:nvPr/>
            </p:nvSpPr>
            <p:spPr bwMode="auto">
              <a:xfrm>
                <a:off x="3216" y="1780"/>
                <a:ext cx="0" cy="6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300" name="Line 100"/>
              <p:cNvSpPr>
                <a:spLocks noChangeShapeType="1"/>
              </p:cNvSpPr>
              <p:nvPr/>
            </p:nvSpPr>
            <p:spPr bwMode="auto">
              <a:xfrm>
                <a:off x="2784" y="1584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301" name="Line 101"/>
              <p:cNvSpPr>
                <a:spLocks noChangeShapeType="1"/>
              </p:cNvSpPr>
              <p:nvPr/>
            </p:nvSpPr>
            <p:spPr bwMode="auto">
              <a:xfrm>
                <a:off x="2784" y="2256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302" name="Oval 102"/>
            <p:cNvSpPr>
              <a:spLocks noChangeArrowheads="1"/>
            </p:cNvSpPr>
            <p:nvPr/>
          </p:nvSpPr>
          <p:spPr bwMode="auto">
            <a:xfrm>
              <a:off x="1968" y="1196"/>
              <a:ext cx="150" cy="218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3" name="Oval 103"/>
            <p:cNvSpPr>
              <a:spLocks noChangeArrowheads="1"/>
            </p:cNvSpPr>
            <p:nvPr/>
          </p:nvSpPr>
          <p:spPr bwMode="auto">
            <a:xfrm>
              <a:off x="1977" y="1457"/>
              <a:ext cx="150" cy="218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4" name="Line 104"/>
            <p:cNvSpPr>
              <a:spLocks noChangeShapeType="1"/>
            </p:cNvSpPr>
            <p:nvPr/>
          </p:nvSpPr>
          <p:spPr bwMode="auto">
            <a:xfrm rot="123236">
              <a:off x="384" y="1318"/>
              <a:ext cx="16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5" name="Text Box 105"/>
            <p:cNvSpPr txBox="1">
              <a:spLocks noChangeArrowheads="1"/>
            </p:cNvSpPr>
            <p:nvPr/>
          </p:nvSpPr>
          <p:spPr bwMode="auto">
            <a:xfrm>
              <a:off x="144" y="1104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en-US" sz="2400">
                  <a:latin typeface="Times New Roman" pitchFamily="18" charset="0"/>
                </a:rPr>
                <a:t>S</a:t>
              </a:r>
              <a:r>
                <a:rPr kumimoji="1" lang="en-US" altLang="en-US" sz="2400" baseline="-25000">
                  <a:latin typeface="Times New Roman" pitchFamily="18" charset="0"/>
                </a:rPr>
                <a:t>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1306" name="Text Box 106"/>
            <p:cNvSpPr txBox="1">
              <a:spLocks noChangeArrowheads="1"/>
            </p:cNvSpPr>
            <p:nvPr/>
          </p:nvSpPr>
          <p:spPr bwMode="auto">
            <a:xfrm>
              <a:off x="144" y="1462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itchFamily="18" charset="0"/>
                </a:rPr>
                <a:t>S</a:t>
              </a:r>
              <a:r>
                <a:rPr kumimoji="1" lang="en-US" altLang="zh-CN" sz="2400" baseline="-25000"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8" name="Group 107"/>
          <p:cNvGrpSpPr>
            <a:grpSpLocks/>
          </p:cNvGrpSpPr>
          <p:nvPr/>
        </p:nvGrpSpPr>
        <p:grpSpPr bwMode="auto">
          <a:xfrm>
            <a:off x="5272088" y="2505057"/>
            <a:ext cx="2286000" cy="1285875"/>
            <a:chOff x="3321" y="2124"/>
            <a:chExt cx="1440" cy="810"/>
          </a:xfrm>
        </p:grpSpPr>
        <p:sp>
          <p:nvSpPr>
            <p:cNvPr id="51308" name="Line 108"/>
            <p:cNvSpPr>
              <a:spLocks noChangeShapeType="1"/>
            </p:cNvSpPr>
            <p:nvPr/>
          </p:nvSpPr>
          <p:spPr bwMode="auto">
            <a:xfrm>
              <a:off x="3321" y="2928"/>
              <a:ext cx="144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9" name="Freeform 109"/>
            <p:cNvSpPr>
              <a:spLocks/>
            </p:cNvSpPr>
            <p:nvPr/>
          </p:nvSpPr>
          <p:spPr bwMode="auto">
            <a:xfrm>
              <a:off x="3861" y="2125"/>
              <a:ext cx="627" cy="802"/>
            </a:xfrm>
            <a:custGeom>
              <a:avLst/>
              <a:gdLst/>
              <a:ahLst/>
              <a:cxnLst>
                <a:cxn ang="0">
                  <a:pos x="0" y="789"/>
                </a:cxn>
                <a:cxn ang="0">
                  <a:pos x="187" y="549"/>
                </a:cxn>
                <a:cxn ang="0">
                  <a:pos x="320" y="2"/>
                </a:cxn>
                <a:cxn ang="0">
                  <a:pos x="467" y="549"/>
                </a:cxn>
                <a:cxn ang="0">
                  <a:pos x="627" y="802"/>
                </a:cxn>
              </a:cxnLst>
              <a:rect l="0" t="0" r="r" b="b"/>
              <a:pathLst>
                <a:path w="627" h="802">
                  <a:moveTo>
                    <a:pt x="0" y="789"/>
                  </a:moveTo>
                  <a:cubicBezTo>
                    <a:pt x="19" y="797"/>
                    <a:pt x="134" y="680"/>
                    <a:pt x="187" y="549"/>
                  </a:cubicBezTo>
                  <a:cubicBezTo>
                    <a:pt x="240" y="418"/>
                    <a:pt x="273" y="2"/>
                    <a:pt x="320" y="2"/>
                  </a:cubicBezTo>
                  <a:cubicBezTo>
                    <a:pt x="358" y="0"/>
                    <a:pt x="453" y="469"/>
                    <a:pt x="467" y="549"/>
                  </a:cubicBezTo>
                  <a:cubicBezTo>
                    <a:pt x="481" y="629"/>
                    <a:pt x="623" y="799"/>
                    <a:pt x="627" y="802"/>
                  </a:cubicBezTo>
                </a:path>
              </a:pathLst>
            </a:custGeom>
            <a:noFill/>
            <a:ln w="41275">
              <a:solidFill>
                <a:schemeClr val="accent2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0" name="Freeform 110"/>
            <p:cNvSpPr>
              <a:spLocks/>
            </p:cNvSpPr>
            <p:nvPr/>
          </p:nvSpPr>
          <p:spPr bwMode="auto">
            <a:xfrm>
              <a:off x="3537" y="2124"/>
              <a:ext cx="672" cy="810"/>
            </a:xfrm>
            <a:custGeom>
              <a:avLst/>
              <a:gdLst/>
              <a:ahLst/>
              <a:cxnLst>
                <a:cxn ang="0">
                  <a:pos x="0" y="798"/>
                </a:cxn>
                <a:cxn ang="0">
                  <a:pos x="211" y="549"/>
                </a:cxn>
                <a:cxn ang="0">
                  <a:pos x="344" y="2"/>
                </a:cxn>
                <a:cxn ang="0">
                  <a:pos x="491" y="549"/>
                </a:cxn>
                <a:cxn ang="0">
                  <a:pos x="672" y="810"/>
                </a:cxn>
              </a:cxnLst>
              <a:rect l="0" t="0" r="r" b="b"/>
              <a:pathLst>
                <a:path w="672" h="810">
                  <a:moveTo>
                    <a:pt x="0" y="798"/>
                  </a:moveTo>
                  <a:cubicBezTo>
                    <a:pt x="19" y="806"/>
                    <a:pt x="154" y="682"/>
                    <a:pt x="211" y="549"/>
                  </a:cubicBezTo>
                  <a:cubicBezTo>
                    <a:pt x="268" y="416"/>
                    <a:pt x="297" y="2"/>
                    <a:pt x="344" y="2"/>
                  </a:cubicBezTo>
                  <a:cubicBezTo>
                    <a:pt x="382" y="0"/>
                    <a:pt x="477" y="469"/>
                    <a:pt x="491" y="549"/>
                  </a:cubicBezTo>
                  <a:cubicBezTo>
                    <a:pt x="505" y="629"/>
                    <a:pt x="668" y="807"/>
                    <a:pt x="672" y="810"/>
                  </a:cubicBezTo>
                </a:path>
              </a:pathLst>
            </a:custGeom>
            <a:noFill/>
            <a:ln w="41275">
              <a:solidFill>
                <a:schemeClr val="accent2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311" name="Freeform 111"/>
          <p:cNvSpPr>
            <a:spLocks/>
          </p:cNvSpPr>
          <p:nvPr/>
        </p:nvSpPr>
        <p:spPr bwMode="auto">
          <a:xfrm>
            <a:off x="5638800" y="2409807"/>
            <a:ext cx="1504950" cy="1360487"/>
          </a:xfrm>
          <a:custGeom>
            <a:avLst/>
            <a:gdLst/>
            <a:ahLst/>
            <a:cxnLst>
              <a:cxn ang="0">
                <a:pos x="0" y="851"/>
              </a:cxn>
              <a:cxn ang="0">
                <a:pos x="156" y="701"/>
              </a:cxn>
              <a:cxn ang="0">
                <a:pos x="222" y="557"/>
              </a:cxn>
              <a:cxn ang="0">
                <a:pos x="336" y="71"/>
              </a:cxn>
              <a:cxn ang="0">
                <a:pos x="498" y="215"/>
              </a:cxn>
              <a:cxn ang="0">
                <a:pos x="648" y="71"/>
              </a:cxn>
              <a:cxn ang="0">
                <a:pos x="792" y="641"/>
              </a:cxn>
              <a:cxn ang="0">
                <a:pos x="948" y="857"/>
              </a:cxn>
            </a:cxnLst>
            <a:rect l="0" t="0" r="r" b="b"/>
            <a:pathLst>
              <a:path w="948" h="857">
                <a:moveTo>
                  <a:pt x="0" y="851"/>
                </a:moveTo>
                <a:cubicBezTo>
                  <a:pt x="22" y="824"/>
                  <a:pt x="119" y="750"/>
                  <a:pt x="156" y="701"/>
                </a:cubicBezTo>
                <a:cubicBezTo>
                  <a:pt x="193" y="652"/>
                  <a:pt x="192" y="662"/>
                  <a:pt x="222" y="557"/>
                </a:cubicBezTo>
                <a:cubicBezTo>
                  <a:pt x="252" y="452"/>
                  <a:pt x="290" y="128"/>
                  <a:pt x="336" y="71"/>
                </a:cubicBezTo>
                <a:cubicBezTo>
                  <a:pt x="361" y="3"/>
                  <a:pt x="446" y="215"/>
                  <a:pt x="498" y="215"/>
                </a:cubicBezTo>
                <a:cubicBezTo>
                  <a:pt x="550" y="215"/>
                  <a:pt x="599" y="0"/>
                  <a:pt x="648" y="71"/>
                </a:cubicBezTo>
                <a:cubicBezTo>
                  <a:pt x="697" y="142"/>
                  <a:pt x="742" y="510"/>
                  <a:pt x="792" y="641"/>
                </a:cubicBezTo>
                <a:cubicBezTo>
                  <a:pt x="806" y="721"/>
                  <a:pt x="944" y="854"/>
                  <a:pt x="948" y="857"/>
                </a:cubicBezTo>
              </a:path>
            </a:pathLst>
          </a:custGeom>
          <a:noFill/>
          <a:ln w="41275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112"/>
          <p:cNvGrpSpPr>
            <a:grpSpLocks/>
          </p:cNvGrpSpPr>
          <p:nvPr/>
        </p:nvGrpSpPr>
        <p:grpSpPr bwMode="auto">
          <a:xfrm>
            <a:off x="5181600" y="909619"/>
            <a:ext cx="2286000" cy="1285875"/>
            <a:chOff x="3264" y="1119"/>
            <a:chExt cx="1440" cy="810"/>
          </a:xfrm>
        </p:grpSpPr>
        <p:sp>
          <p:nvSpPr>
            <p:cNvPr id="51313" name="Line 113"/>
            <p:cNvSpPr>
              <a:spLocks noChangeShapeType="1"/>
            </p:cNvSpPr>
            <p:nvPr/>
          </p:nvSpPr>
          <p:spPr bwMode="auto">
            <a:xfrm>
              <a:off x="3264" y="1923"/>
              <a:ext cx="14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4" name="Freeform 114"/>
            <p:cNvSpPr>
              <a:spLocks/>
            </p:cNvSpPr>
            <p:nvPr/>
          </p:nvSpPr>
          <p:spPr bwMode="auto">
            <a:xfrm>
              <a:off x="3933" y="1120"/>
              <a:ext cx="627" cy="802"/>
            </a:xfrm>
            <a:custGeom>
              <a:avLst/>
              <a:gdLst/>
              <a:ahLst/>
              <a:cxnLst>
                <a:cxn ang="0">
                  <a:pos x="0" y="789"/>
                </a:cxn>
                <a:cxn ang="0">
                  <a:pos x="187" y="549"/>
                </a:cxn>
                <a:cxn ang="0">
                  <a:pos x="320" y="2"/>
                </a:cxn>
                <a:cxn ang="0">
                  <a:pos x="467" y="549"/>
                </a:cxn>
                <a:cxn ang="0">
                  <a:pos x="627" y="802"/>
                </a:cxn>
              </a:cxnLst>
              <a:rect l="0" t="0" r="r" b="b"/>
              <a:pathLst>
                <a:path w="627" h="802">
                  <a:moveTo>
                    <a:pt x="0" y="789"/>
                  </a:moveTo>
                  <a:cubicBezTo>
                    <a:pt x="19" y="797"/>
                    <a:pt x="134" y="680"/>
                    <a:pt x="187" y="549"/>
                  </a:cubicBezTo>
                  <a:cubicBezTo>
                    <a:pt x="240" y="418"/>
                    <a:pt x="273" y="2"/>
                    <a:pt x="320" y="2"/>
                  </a:cubicBezTo>
                  <a:cubicBezTo>
                    <a:pt x="358" y="0"/>
                    <a:pt x="453" y="469"/>
                    <a:pt x="467" y="549"/>
                  </a:cubicBezTo>
                  <a:cubicBezTo>
                    <a:pt x="481" y="629"/>
                    <a:pt x="623" y="799"/>
                    <a:pt x="627" y="802"/>
                  </a:cubicBezTo>
                </a:path>
              </a:pathLst>
            </a:custGeom>
            <a:noFill/>
            <a:ln w="412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5" name="Freeform 115"/>
            <p:cNvSpPr>
              <a:spLocks/>
            </p:cNvSpPr>
            <p:nvPr/>
          </p:nvSpPr>
          <p:spPr bwMode="auto">
            <a:xfrm>
              <a:off x="3480" y="1119"/>
              <a:ext cx="672" cy="810"/>
            </a:xfrm>
            <a:custGeom>
              <a:avLst/>
              <a:gdLst/>
              <a:ahLst/>
              <a:cxnLst>
                <a:cxn ang="0">
                  <a:pos x="0" y="798"/>
                </a:cxn>
                <a:cxn ang="0">
                  <a:pos x="211" y="549"/>
                </a:cxn>
                <a:cxn ang="0">
                  <a:pos x="344" y="2"/>
                </a:cxn>
                <a:cxn ang="0">
                  <a:pos x="491" y="549"/>
                </a:cxn>
                <a:cxn ang="0">
                  <a:pos x="672" y="810"/>
                </a:cxn>
              </a:cxnLst>
              <a:rect l="0" t="0" r="r" b="b"/>
              <a:pathLst>
                <a:path w="672" h="810">
                  <a:moveTo>
                    <a:pt x="0" y="798"/>
                  </a:moveTo>
                  <a:cubicBezTo>
                    <a:pt x="19" y="806"/>
                    <a:pt x="154" y="682"/>
                    <a:pt x="211" y="549"/>
                  </a:cubicBezTo>
                  <a:cubicBezTo>
                    <a:pt x="268" y="416"/>
                    <a:pt x="297" y="2"/>
                    <a:pt x="344" y="2"/>
                  </a:cubicBezTo>
                  <a:cubicBezTo>
                    <a:pt x="382" y="0"/>
                    <a:pt x="477" y="469"/>
                    <a:pt x="491" y="549"/>
                  </a:cubicBezTo>
                  <a:cubicBezTo>
                    <a:pt x="505" y="629"/>
                    <a:pt x="668" y="807"/>
                    <a:pt x="672" y="810"/>
                  </a:cubicBezTo>
                </a:path>
              </a:pathLst>
            </a:custGeom>
            <a:noFill/>
            <a:ln w="412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316" name="Freeform 116"/>
          <p:cNvSpPr>
            <a:spLocks/>
          </p:cNvSpPr>
          <p:nvPr/>
        </p:nvSpPr>
        <p:spPr bwMode="auto">
          <a:xfrm>
            <a:off x="5583238" y="857232"/>
            <a:ext cx="1671637" cy="1355725"/>
          </a:xfrm>
          <a:custGeom>
            <a:avLst/>
            <a:gdLst/>
            <a:ahLst/>
            <a:cxnLst>
              <a:cxn ang="0">
                <a:pos x="0" y="845"/>
              </a:cxn>
              <a:cxn ang="0">
                <a:pos x="200" y="521"/>
              </a:cxn>
              <a:cxn ang="0">
                <a:pos x="307" y="68"/>
              </a:cxn>
              <a:cxn ang="0">
                <a:pos x="533" y="508"/>
              </a:cxn>
              <a:cxn ang="0">
                <a:pos x="747" y="68"/>
              </a:cxn>
              <a:cxn ang="0">
                <a:pos x="907" y="574"/>
              </a:cxn>
              <a:cxn ang="0">
                <a:pos x="1053" y="854"/>
              </a:cxn>
            </a:cxnLst>
            <a:rect l="0" t="0" r="r" b="b"/>
            <a:pathLst>
              <a:path w="1053" h="854">
                <a:moveTo>
                  <a:pt x="0" y="845"/>
                </a:moveTo>
                <a:cubicBezTo>
                  <a:pt x="33" y="790"/>
                  <a:pt x="149" y="650"/>
                  <a:pt x="200" y="521"/>
                </a:cubicBezTo>
                <a:cubicBezTo>
                  <a:pt x="251" y="392"/>
                  <a:pt x="252" y="70"/>
                  <a:pt x="307" y="68"/>
                </a:cubicBezTo>
                <a:cubicBezTo>
                  <a:pt x="332" y="0"/>
                  <a:pt x="460" y="508"/>
                  <a:pt x="533" y="508"/>
                </a:cubicBezTo>
                <a:cubicBezTo>
                  <a:pt x="606" y="508"/>
                  <a:pt x="685" y="57"/>
                  <a:pt x="747" y="68"/>
                </a:cubicBezTo>
                <a:cubicBezTo>
                  <a:pt x="809" y="79"/>
                  <a:pt x="856" y="443"/>
                  <a:pt x="907" y="574"/>
                </a:cubicBezTo>
                <a:cubicBezTo>
                  <a:pt x="921" y="654"/>
                  <a:pt x="1049" y="851"/>
                  <a:pt x="1053" y="854"/>
                </a:cubicBezTo>
              </a:path>
            </a:pathLst>
          </a:custGeom>
          <a:noFill/>
          <a:ln w="41275">
            <a:solidFill>
              <a:schemeClr val="accent2"/>
            </a:solidFill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Group 117"/>
          <p:cNvGrpSpPr>
            <a:grpSpLocks/>
          </p:cNvGrpSpPr>
          <p:nvPr/>
        </p:nvGrpSpPr>
        <p:grpSpPr bwMode="auto">
          <a:xfrm>
            <a:off x="5334000" y="4162407"/>
            <a:ext cx="2286000" cy="1285875"/>
            <a:chOff x="3360" y="3168"/>
            <a:chExt cx="1440" cy="810"/>
          </a:xfrm>
        </p:grpSpPr>
        <p:sp>
          <p:nvSpPr>
            <p:cNvPr id="51318" name="Line 118"/>
            <p:cNvSpPr>
              <a:spLocks noChangeShapeType="1"/>
            </p:cNvSpPr>
            <p:nvPr/>
          </p:nvSpPr>
          <p:spPr bwMode="auto">
            <a:xfrm>
              <a:off x="3360" y="3972"/>
              <a:ext cx="144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9" name="Freeform 119"/>
            <p:cNvSpPr>
              <a:spLocks/>
            </p:cNvSpPr>
            <p:nvPr/>
          </p:nvSpPr>
          <p:spPr bwMode="auto">
            <a:xfrm>
              <a:off x="3818" y="3169"/>
              <a:ext cx="627" cy="802"/>
            </a:xfrm>
            <a:custGeom>
              <a:avLst/>
              <a:gdLst/>
              <a:ahLst/>
              <a:cxnLst>
                <a:cxn ang="0">
                  <a:pos x="0" y="789"/>
                </a:cxn>
                <a:cxn ang="0">
                  <a:pos x="187" y="549"/>
                </a:cxn>
                <a:cxn ang="0">
                  <a:pos x="320" y="2"/>
                </a:cxn>
                <a:cxn ang="0">
                  <a:pos x="467" y="549"/>
                </a:cxn>
                <a:cxn ang="0">
                  <a:pos x="627" y="802"/>
                </a:cxn>
              </a:cxnLst>
              <a:rect l="0" t="0" r="r" b="b"/>
              <a:pathLst>
                <a:path w="627" h="802">
                  <a:moveTo>
                    <a:pt x="0" y="789"/>
                  </a:moveTo>
                  <a:cubicBezTo>
                    <a:pt x="19" y="797"/>
                    <a:pt x="134" y="680"/>
                    <a:pt x="187" y="549"/>
                  </a:cubicBezTo>
                  <a:cubicBezTo>
                    <a:pt x="240" y="418"/>
                    <a:pt x="273" y="2"/>
                    <a:pt x="320" y="2"/>
                  </a:cubicBezTo>
                  <a:cubicBezTo>
                    <a:pt x="358" y="0"/>
                    <a:pt x="453" y="469"/>
                    <a:pt x="467" y="549"/>
                  </a:cubicBezTo>
                  <a:cubicBezTo>
                    <a:pt x="481" y="629"/>
                    <a:pt x="623" y="799"/>
                    <a:pt x="627" y="802"/>
                  </a:cubicBezTo>
                </a:path>
              </a:pathLst>
            </a:custGeom>
            <a:noFill/>
            <a:ln w="41275">
              <a:solidFill>
                <a:schemeClr val="accent2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0" name="Freeform 120"/>
            <p:cNvSpPr>
              <a:spLocks/>
            </p:cNvSpPr>
            <p:nvPr/>
          </p:nvSpPr>
          <p:spPr bwMode="auto">
            <a:xfrm>
              <a:off x="3602" y="3168"/>
              <a:ext cx="672" cy="810"/>
            </a:xfrm>
            <a:custGeom>
              <a:avLst/>
              <a:gdLst/>
              <a:ahLst/>
              <a:cxnLst>
                <a:cxn ang="0">
                  <a:pos x="0" y="798"/>
                </a:cxn>
                <a:cxn ang="0">
                  <a:pos x="211" y="549"/>
                </a:cxn>
                <a:cxn ang="0">
                  <a:pos x="344" y="2"/>
                </a:cxn>
                <a:cxn ang="0">
                  <a:pos x="491" y="549"/>
                </a:cxn>
                <a:cxn ang="0">
                  <a:pos x="672" y="810"/>
                </a:cxn>
              </a:cxnLst>
              <a:rect l="0" t="0" r="r" b="b"/>
              <a:pathLst>
                <a:path w="672" h="810">
                  <a:moveTo>
                    <a:pt x="0" y="798"/>
                  </a:moveTo>
                  <a:cubicBezTo>
                    <a:pt x="19" y="806"/>
                    <a:pt x="154" y="682"/>
                    <a:pt x="211" y="549"/>
                  </a:cubicBezTo>
                  <a:cubicBezTo>
                    <a:pt x="268" y="416"/>
                    <a:pt x="297" y="2"/>
                    <a:pt x="344" y="2"/>
                  </a:cubicBezTo>
                  <a:cubicBezTo>
                    <a:pt x="382" y="0"/>
                    <a:pt x="477" y="469"/>
                    <a:pt x="491" y="549"/>
                  </a:cubicBezTo>
                  <a:cubicBezTo>
                    <a:pt x="505" y="629"/>
                    <a:pt x="668" y="807"/>
                    <a:pt x="672" y="810"/>
                  </a:cubicBezTo>
                </a:path>
              </a:pathLst>
            </a:custGeom>
            <a:noFill/>
            <a:ln w="41275">
              <a:solidFill>
                <a:schemeClr val="accent2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321" name="Freeform 121"/>
          <p:cNvSpPr>
            <a:spLocks/>
          </p:cNvSpPr>
          <p:nvPr/>
        </p:nvSpPr>
        <p:spPr bwMode="auto">
          <a:xfrm>
            <a:off x="5694363" y="3916344"/>
            <a:ext cx="1374775" cy="1544638"/>
          </a:xfrm>
          <a:custGeom>
            <a:avLst/>
            <a:gdLst/>
            <a:ahLst/>
            <a:cxnLst>
              <a:cxn ang="0">
                <a:pos x="0" y="960"/>
              </a:cxn>
              <a:cxn ang="0">
                <a:pos x="146" y="800"/>
              </a:cxn>
              <a:cxn ang="0">
                <a:pos x="226" y="654"/>
              </a:cxn>
              <a:cxn ang="0">
                <a:pos x="333" y="160"/>
              </a:cxn>
              <a:cxn ang="0">
                <a:pos x="453" y="0"/>
              </a:cxn>
              <a:cxn ang="0">
                <a:pos x="573" y="160"/>
              </a:cxn>
              <a:cxn ang="0">
                <a:pos x="693" y="734"/>
              </a:cxn>
              <a:cxn ang="0">
                <a:pos x="866" y="947"/>
              </a:cxn>
            </a:cxnLst>
            <a:rect l="0" t="0" r="r" b="b"/>
            <a:pathLst>
              <a:path w="866" h="973">
                <a:moveTo>
                  <a:pt x="0" y="960"/>
                </a:moveTo>
                <a:cubicBezTo>
                  <a:pt x="67" y="973"/>
                  <a:pt x="108" y="851"/>
                  <a:pt x="146" y="800"/>
                </a:cubicBezTo>
                <a:cubicBezTo>
                  <a:pt x="184" y="749"/>
                  <a:pt x="195" y="761"/>
                  <a:pt x="226" y="654"/>
                </a:cubicBezTo>
                <a:cubicBezTo>
                  <a:pt x="257" y="547"/>
                  <a:pt x="295" y="269"/>
                  <a:pt x="333" y="160"/>
                </a:cubicBezTo>
                <a:cubicBezTo>
                  <a:pt x="358" y="92"/>
                  <a:pt x="413" y="0"/>
                  <a:pt x="453" y="0"/>
                </a:cubicBezTo>
                <a:cubicBezTo>
                  <a:pt x="493" y="0"/>
                  <a:pt x="533" y="38"/>
                  <a:pt x="573" y="160"/>
                </a:cubicBezTo>
                <a:cubicBezTo>
                  <a:pt x="613" y="282"/>
                  <a:pt x="644" y="603"/>
                  <a:pt x="693" y="734"/>
                </a:cubicBezTo>
                <a:cubicBezTo>
                  <a:pt x="707" y="814"/>
                  <a:pt x="862" y="944"/>
                  <a:pt x="866" y="947"/>
                </a:cubicBezTo>
              </a:path>
            </a:pathLst>
          </a:custGeom>
          <a:noFill/>
          <a:ln w="41275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22" name="Text Box 122"/>
          <p:cNvSpPr txBox="1">
            <a:spLocks noChangeArrowheads="1"/>
          </p:cNvSpPr>
          <p:nvPr/>
        </p:nvSpPr>
        <p:spPr bwMode="auto">
          <a:xfrm>
            <a:off x="3794125" y="1235057"/>
            <a:ext cx="1255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可分辨</a:t>
            </a:r>
            <a:endParaRPr kumimoji="1" lang="zh-CN" altLang="en-US" sz="2400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323" name="Text Box 123"/>
          <p:cNvSpPr txBox="1">
            <a:spLocks noChangeArrowheads="1"/>
          </p:cNvSpPr>
          <p:nvPr/>
        </p:nvSpPr>
        <p:spPr bwMode="auto">
          <a:xfrm>
            <a:off x="4038600" y="2867007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恰可分辨</a:t>
            </a:r>
            <a:endParaRPr kumimoji="1" lang="zh-CN" altLang="en-US" sz="24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324" name="Text Box 124"/>
          <p:cNvSpPr txBox="1">
            <a:spLocks noChangeArrowheads="1"/>
          </p:cNvSpPr>
          <p:nvPr/>
        </p:nvSpPr>
        <p:spPr bwMode="auto">
          <a:xfrm>
            <a:off x="4191000" y="4543407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不可分辨</a:t>
            </a:r>
          </a:p>
        </p:txBody>
      </p:sp>
      <p:grpSp>
        <p:nvGrpSpPr>
          <p:cNvPr id="11" name="Group 125"/>
          <p:cNvGrpSpPr>
            <a:grpSpLocks/>
          </p:cNvGrpSpPr>
          <p:nvPr/>
        </p:nvGrpSpPr>
        <p:grpSpPr bwMode="auto">
          <a:xfrm>
            <a:off x="6324600" y="2257407"/>
            <a:ext cx="1352550" cy="457200"/>
            <a:chOff x="3984" y="1968"/>
            <a:chExt cx="852" cy="288"/>
          </a:xfrm>
        </p:grpSpPr>
        <p:sp>
          <p:nvSpPr>
            <p:cNvPr id="51326" name="Text Box 126"/>
            <p:cNvSpPr txBox="1">
              <a:spLocks noChangeArrowheads="1"/>
            </p:cNvSpPr>
            <p:nvPr/>
          </p:nvSpPr>
          <p:spPr bwMode="auto">
            <a:xfrm>
              <a:off x="4272" y="1968"/>
              <a:ext cx="5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</a:rPr>
                <a:t>100%</a:t>
              </a:r>
            </a:p>
          </p:txBody>
        </p:sp>
        <p:sp>
          <p:nvSpPr>
            <p:cNvPr id="51327" name="Line 127"/>
            <p:cNvSpPr>
              <a:spLocks noChangeShapeType="1"/>
            </p:cNvSpPr>
            <p:nvPr/>
          </p:nvSpPr>
          <p:spPr bwMode="auto">
            <a:xfrm>
              <a:off x="3984" y="2112"/>
              <a:ext cx="384" cy="0"/>
            </a:xfrm>
            <a:prstGeom prst="line">
              <a:avLst/>
            </a:prstGeom>
            <a:noFill/>
            <a:ln w="9525">
              <a:noFill/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128"/>
          <p:cNvGrpSpPr>
            <a:grpSpLocks/>
          </p:cNvGrpSpPr>
          <p:nvPr/>
        </p:nvGrpSpPr>
        <p:grpSpPr bwMode="auto">
          <a:xfrm>
            <a:off x="6453188" y="2586019"/>
            <a:ext cx="1219200" cy="457200"/>
            <a:chOff x="4416" y="2160"/>
            <a:chExt cx="768" cy="288"/>
          </a:xfrm>
        </p:grpSpPr>
        <p:sp>
          <p:nvSpPr>
            <p:cNvPr id="51329" name="Text Box 129"/>
            <p:cNvSpPr txBox="1">
              <a:spLocks noChangeArrowheads="1"/>
            </p:cNvSpPr>
            <p:nvPr/>
          </p:nvSpPr>
          <p:spPr bwMode="auto">
            <a:xfrm>
              <a:off x="4716" y="2160"/>
              <a:ext cx="4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FF0000"/>
                  </a:solidFill>
                  <a:latin typeface="Times New Roman" pitchFamily="18" charset="0"/>
                </a:rPr>
                <a:t>80%</a:t>
              </a:r>
            </a:p>
          </p:txBody>
        </p:sp>
        <p:sp>
          <p:nvSpPr>
            <p:cNvPr id="51330" name="Line 130"/>
            <p:cNvSpPr>
              <a:spLocks noChangeShapeType="1"/>
            </p:cNvSpPr>
            <p:nvPr/>
          </p:nvSpPr>
          <p:spPr bwMode="auto">
            <a:xfrm>
              <a:off x="4416" y="2289"/>
              <a:ext cx="384" cy="0"/>
            </a:xfrm>
            <a:prstGeom prst="line">
              <a:avLst/>
            </a:prstGeom>
            <a:noFill/>
            <a:ln w="9525">
              <a:noFill/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" name="Text Box 91"/>
          <p:cNvSpPr txBox="1">
            <a:spLocks noChangeArrowheads="1"/>
          </p:cNvSpPr>
          <p:nvPr/>
        </p:nvSpPr>
        <p:spPr bwMode="auto">
          <a:xfrm>
            <a:off x="1071538" y="142852"/>
            <a:ext cx="3200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瑞利判据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1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1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1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1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11" grpId="0" animBg="1"/>
      <p:bldP spid="51316" grpId="0" animBg="1"/>
      <p:bldP spid="51321" grpId="0" animBg="1"/>
      <p:bldP spid="51322" grpId="0" autoUpdateAnimBg="0"/>
      <p:bldP spid="51323" grpId="0" autoUpdateAnimBg="0"/>
      <p:bldP spid="5132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85800" y="938218"/>
            <a:ext cx="7924800" cy="3276600"/>
            <a:chOff x="240" y="720"/>
            <a:chExt cx="5328" cy="2256"/>
          </a:xfrm>
        </p:grpSpPr>
        <p:sp>
          <p:nvSpPr>
            <p:cNvPr id="35843" name="Rectangle 3"/>
            <p:cNvSpPr>
              <a:spLocks noChangeArrowheads="1"/>
            </p:cNvSpPr>
            <p:nvPr/>
          </p:nvSpPr>
          <p:spPr bwMode="auto">
            <a:xfrm>
              <a:off x="240" y="720"/>
              <a:ext cx="5328" cy="2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32" y="1048"/>
              <a:ext cx="1584" cy="968"/>
              <a:chOff x="432" y="1048"/>
              <a:chExt cx="1584" cy="968"/>
            </a:xfrm>
          </p:grpSpPr>
          <p:sp>
            <p:nvSpPr>
              <p:cNvPr id="35845" name="Line 5"/>
              <p:cNvSpPr>
                <a:spLocks noChangeShapeType="1"/>
              </p:cNvSpPr>
              <p:nvPr/>
            </p:nvSpPr>
            <p:spPr bwMode="auto">
              <a:xfrm>
                <a:off x="432" y="2008"/>
                <a:ext cx="14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528" y="1048"/>
                <a:ext cx="960" cy="960"/>
                <a:chOff x="576" y="856"/>
                <a:chExt cx="960" cy="960"/>
              </a:xfrm>
            </p:grpSpPr>
            <p:sp>
              <p:nvSpPr>
                <p:cNvPr id="35847" name="Freeform 7"/>
                <p:cNvSpPr>
                  <a:spLocks/>
                </p:cNvSpPr>
                <p:nvPr/>
              </p:nvSpPr>
              <p:spPr bwMode="auto">
                <a:xfrm>
                  <a:off x="816" y="856"/>
                  <a:ext cx="480" cy="960"/>
                </a:xfrm>
                <a:custGeom>
                  <a:avLst/>
                  <a:gdLst/>
                  <a:ahLst/>
                  <a:cxnLst>
                    <a:cxn ang="0">
                      <a:pos x="0" y="960"/>
                    </a:cxn>
                    <a:cxn ang="0">
                      <a:pos x="84" y="764"/>
                    </a:cxn>
                    <a:cxn ang="0">
                      <a:pos x="240" y="0"/>
                    </a:cxn>
                    <a:cxn ang="0">
                      <a:pos x="392" y="764"/>
                    </a:cxn>
                    <a:cxn ang="0">
                      <a:pos x="480" y="960"/>
                    </a:cxn>
                  </a:cxnLst>
                  <a:rect l="0" t="0" r="r" b="b"/>
                  <a:pathLst>
                    <a:path w="480" h="960">
                      <a:moveTo>
                        <a:pt x="0" y="960"/>
                      </a:moveTo>
                      <a:cubicBezTo>
                        <a:pt x="14" y="927"/>
                        <a:pt x="44" y="924"/>
                        <a:pt x="84" y="764"/>
                      </a:cubicBezTo>
                      <a:cubicBezTo>
                        <a:pt x="124" y="604"/>
                        <a:pt x="189" y="0"/>
                        <a:pt x="240" y="0"/>
                      </a:cubicBezTo>
                      <a:cubicBezTo>
                        <a:pt x="291" y="0"/>
                        <a:pt x="352" y="604"/>
                        <a:pt x="392" y="764"/>
                      </a:cubicBezTo>
                      <a:cubicBezTo>
                        <a:pt x="432" y="924"/>
                        <a:pt x="462" y="919"/>
                        <a:pt x="480" y="960"/>
                      </a:cubicBezTo>
                    </a:path>
                  </a:pathLst>
                </a:custGeom>
                <a:noFill/>
                <a:ln w="28575" cmpd="sng">
                  <a:solidFill>
                    <a:srgbClr val="0099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48" name="Freeform 8"/>
                <p:cNvSpPr>
                  <a:spLocks/>
                </p:cNvSpPr>
                <p:nvPr/>
              </p:nvSpPr>
              <p:spPr bwMode="auto">
                <a:xfrm>
                  <a:off x="1296" y="1768"/>
                  <a:ext cx="240" cy="48"/>
                </a:xfrm>
                <a:custGeom>
                  <a:avLst/>
                  <a:gdLst/>
                  <a:ahLst/>
                  <a:cxnLst>
                    <a:cxn ang="0">
                      <a:pos x="0" y="48"/>
                    </a:cxn>
                    <a:cxn ang="0">
                      <a:pos x="96" y="0"/>
                    </a:cxn>
                    <a:cxn ang="0">
                      <a:pos x="240" y="48"/>
                    </a:cxn>
                  </a:cxnLst>
                  <a:rect l="0" t="0" r="r" b="b"/>
                  <a:pathLst>
                    <a:path w="240" h="48">
                      <a:moveTo>
                        <a:pt x="0" y="48"/>
                      </a:moveTo>
                      <a:cubicBezTo>
                        <a:pt x="28" y="24"/>
                        <a:pt x="56" y="0"/>
                        <a:pt x="96" y="0"/>
                      </a:cubicBezTo>
                      <a:cubicBezTo>
                        <a:pt x="136" y="0"/>
                        <a:pt x="216" y="40"/>
                        <a:pt x="240" y="48"/>
                      </a:cubicBezTo>
                    </a:path>
                  </a:pathLst>
                </a:custGeom>
                <a:noFill/>
                <a:ln w="28575" cmpd="sng">
                  <a:solidFill>
                    <a:srgbClr val="0099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49" name="Freeform 9"/>
                <p:cNvSpPr>
                  <a:spLocks/>
                </p:cNvSpPr>
                <p:nvPr/>
              </p:nvSpPr>
              <p:spPr bwMode="auto">
                <a:xfrm>
                  <a:off x="576" y="1768"/>
                  <a:ext cx="240" cy="48"/>
                </a:xfrm>
                <a:custGeom>
                  <a:avLst/>
                  <a:gdLst/>
                  <a:ahLst/>
                  <a:cxnLst>
                    <a:cxn ang="0">
                      <a:pos x="240" y="48"/>
                    </a:cxn>
                    <a:cxn ang="0">
                      <a:pos x="144" y="0"/>
                    </a:cxn>
                    <a:cxn ang="0">
                      <a:pos x="0" y="48"/>
                    </a:cxn>
                  </a:cxnLst>
                  <a:rect l="0" t="0" r="r" b="b"/>
                  <a:pathLst>
                    <a:path w="240" h="48">
                      <a:moveTo>
                        <a:pt x="240" y="48"/>
                      </a:moveTo>
                      <a:cubicBezTo>
                        <a:pt x="212" y="24"/>
                        <a:pt x="184" y="0"/>
                        <a:pt x="144" y="0"/>
                      </a:cubicBezTo>
                      <a:cubicBezTo>
                        <a:pt x="104" y="0"/>
                        <a:pt x="24" y="40"/>
                        <a:pt x="0" y="48"/>
                      </a:cubicBezTo>
                    </a:path>
                  </a:pathLst>
                </a:custGeom>
                <a:noFill/>
                <a:ln w="28575" cmpd="sng">
                  <a:solidFill>
                    <a:srgbClr val="0099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850" name="Line 10"/>
              <p:cNvSpPr>
                <a:spLocks noChangeShapeType="1"/>
              </p:cNvSpPr>
              <p:nvPr/>
            </p:nvSpPr>
            <p:spPr bwMode="auto">
              <a:xfrm>
                <a:off x="720" y="2008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1008" y="1048"/>
                <a:ext cx="432" cy="968"/>
                <a:chOff x="1056" y="1048"/>
                <a:chExt cx="432" cy="960"/>
              </a:xfrm>
            </p:grpSpPr>
            <p:sp>
              <p:nvSpPr>
                <p:cNvPr id="35852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056" y="1048"/>
                  <a:ext cx="0" cy="9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53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488" y="1048"/>
                  <a:ext cx="0" cy="9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960" y="1056"/>
                <a:ext cx="960" cy="960"/>
                <a:chOff x="576" y="856"/>
                <a:chExt cx="960" cy="960"/>
              </a:xfrm>
            </p:grpSpPr>
            <p:sp>
              <p:nvSpPr>
                <p:cNvPr id="35855" name="Freeform 15"/>
                <p:cNvSpPr>
                  <a:spLocks/>
                </p:cNvSpPr>
                <p:nvPr/>
              </p:nvSpPr>
              <p:spPr bwMode="auto">
                <a:xfrm>
                  <a:off x="816" y="856"/>
                  <a:ext cx="480" cy="960"/>
                </a:xfrm>
                <a:custGeom>
                  <a:avLst/>
                  <a:gdLst/>
                  <a:ahLst/>
                  <a:cxnLst>
                    <a:cxn ang="0">
                      <a:pos x="0" y="960"/>
                    </a:cxn>
                    <a:cxn ang="0">
                      <a:pos x="84" y="764"/>
                    </a:cxn>
                    <a:cxn ang="0">
                      <a:pos x="240" y="0"/>
                    </a:cxn>
                    <a:cxn ang="0">
                      <a:pos x="392" y="764"/>
                    </a:cxn>
                    <a:cxn ang="0">
                      <a:pos x="480" y="960"/>
                    </a:cxn>
                  </a:cxnLst>
                  <a:rect l="0" t="0" r="r" b="b"/>
                  <a:pathLst>
                    <a:path w="480" h="960">
                      <a:moveTo>
                        <a:pt x="0" y="960"/>
                      </a:moveTo>
                      <a:cubicBezTo>
                        <a:pt x="14" y="927"/>
                        <a:pt x="44" y="924"/>
                        <a:pt x="84" y="764"/>
                      </a:cubicBezTo>
                      <a:cubicBezTo>
                        <a:pt x="124" y="604"/>
                        <a:pt x="189" y="0"/>
                        <a:pt x="240" y="0"/>
                      </a:cubicBezTo>
                      <a:cubicBezTo>
                        <a:pt x="291" y="0"/>
                        <a:pt x="352" y="604"/>
                        <a:pt x="392" y="764"/>
                      </a:cubicBezTo>
                      <a:cubicBezTo>
                        <a:pt x="432" y="924"/>
                        <a:pt x="462" y="919"/>
                        <a:pt x="480" y="960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56" name="Freeform 16"/>
                <p:cNvSpPr>
                  <a:spLocks/>
                </p:cNvSpPr>
                <p:nvPr/>
              </p:nvSpPr>
              <p:spPr bwMode="auto">
                <a:xfrm>
                  <a:off x="1296" y="1768"/>
                  <a:ext cx="240" cy="48"/>
                </a:xfrm>
                <a:custGeom>
                  <a:avLst/>
                  <a:gdLst/>
                  <a:ahLst/>
                  <a:cxnLst>
                    <a:cxn ang="0">
                      <a:pos x="0" y="48"/>
                    </a:cxn>
                    <a:cxn ang="0">
                      <a:pos x="96" y="0"/>
                    </a:cxn>
                    <a:cxn ang="0">
                      <a:pos x="240" y="48"/>
                    </a:cxn>
                  </a:cxnLst>
                  <a:rect l="0" t="0" r="r" b="b"/>
                  <a:pathLst>
                    <a:path w="240" h="48">
                      <a:moveTo>
                        <a:pt x="0" y="48"/>
                      </a:moveTo>
                      <a:cubicBezTo>
                        <a:pt x="28" y="24"/>
                        <a:pt x="56" y="0"/>
                        <a:pt x="96" y="0"/>
                      </a:cubicBezTo>
                      <a:cubicBezTo>
                        <a:pt x="136" y="0"/>
                        <a:pt x="216" y="40"/>
                        <a:pt x="240" y="48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857" name="Freeform 17"/>
                <p:cNvSpPr>
                  <a:spLocks/>
                </p:cNvSpPr>
                <p:nvPr/>
              </p:nvSpPr>
              <p:spPr bwMode="auto">
                <a:xfrm>
                  <a:off x="576" y="1768"/>
                  <a:ext cx="240" cy="48"/>
                </a:xfrm>
                <a:custGeom>
                  <a:avLst/>
                  <a:gdLst/>
                  <a:ahLst/>
                  <a:cxnLst>
                    <a:cxn ang="0">
                      <a:pos x="240" y="48"/>
                    </a:cxn>
                    <a:cxn ang="0">
                      <a:pos x="144" y="0"/>
                    </a:cxn>
                    <a:cxn ang="0">
                      <a:pos x="0" y="48"/>
                    </a:cxn>
                  </a:cxnLst>
                  <a:rect l="0" t="0" r="r" b="b"/>
                  <a:pathLst>
                    <a:path w="240" h="48">
                      <a:moveTo>
                        <a:pt x="240" y="48"/>
                      </a:moveTo>
                      <a:cubicBezTo>
                        <a:pt x="212" y="24"/>
                        <a:pt x="184" y="0"/>
                        <a:pt x="144" y="0"/>
                      </a:cubicBezTo>
                      <a:cubicBezTo>
                        <a:pt x="104" y="0"/>
                        <a:pt x="24" y="40"/>
                        <a:pt x="0" y="48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1185863" y="2960693"/>
            <a:ext cx="1927225" cy="1184275"/>
            <a:chOff x="624" y="2112"/>
            <a:chExt cx="1296" cy="816"/>
          </a:xfrm>
        </p:grpSpPr>
        <p:sp>
          <p:nvSpPr>
            <p:cNvPr id="35859" name="Rectangle 19"/>
            <p:cNvSpPr>
              <a:spLocks noChangeArrowheads="1"/>
            </p:cNvSpPr>
            <p:nvPr/>
          </p:nvSpPr>
          <p:spPr bwMode="auto">
            <a:xfrm>
              <a:off x="624" y="2112"/>
              <a:ext cx="1296" cy="816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0" name="Oval 20"/>
            <p:cNvSpPr>
              <a:spLocks noChangeArrowheads="1"/>
            </p:cNvSpPr>
            <p:nvPr/>
          </p:nvSpPr>
          <p:spPr bwMode="auto">
            <a:xfrm>
              <a:off x="768" y="2256"/>
              <a:ext cx="576" cy="576"/>
            </a:xfrm>
            <a:prstGeom prst="ellipse">
              <a:avLst/>
            </a:prstGeom>
            <a:solidFill>
              <a:srgbClr val="FFD48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1" name="Oval 21"/>
            <p:cNvSpPr>
              <a:spLocks noChangeArrowheads="1"/>
            </p:cNvSpPr>
            <p:nvPr/>
          </p:nvSpPr>
          <p:spPr bwMode="auto">
            <a:xfrm>
              <a:off x="1200" y="2256"/>
              <a:ext cx="576" cy="576"/>
            </a:xfrm>
            <a:prstGeom prst="ellipse">
              <a:avLst/>
            </a:prstGeom>
            <a:solidFill>
              <a:srgbClr val="FFD48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2" name="Oval 22"/>
            <p:cNvSpPr>
              <a:spLocks noChangeArrowheads="1"/>
            </p:cNvSpPr>
            <p:nvPr/>
          </p:nvSpPr>
          <p:spPr bwMode="auto">
            <a:xfrm>
              <a:off x="820" y="2308"/>
              <a:ext cx="472" cy="472"/>
            </a:xfrm>
            <a:prstGeom prst="ellipse">
              <a:avLst/>
            </a:prstGeom>
            <a:solidFill>
              <a:srgbClr val="63470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3" name="Oval 23"/>
            <p:cNvSpPr>
              <a:spLocks noChangeArrowheads="1"/>
            </p:cNvSpPr>
            <p:nvPr/>
          </p:nvSpPr>
          <p:spPr bwMode="auto">
            <a:xfrm>
              <a:off x="1252" y="2308"/>
              <a:ext cx="472" cy="472"/>
            </a:xfrm>
            <a:prstGeom prst="ellipse">
              <a:avLst/>
            </a:prstGeom>
            <a:solidFill>
              <a:srgbClr val="63470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4" name="Oval 24"/>
            <p:cNvSpPr>
              <a:spLocks noChangeArrowheads="1"/>
            </p:cNvSpPr>
            <p:nvPr/>
          </p:nvSpPr>
          <p:spPr bwMode="auto">
            <a:xfrm>
              <a:off x="1305" y="2361"/>
              <a:ext cx="366" cy="366"/>
            </a:xfrm>
            <a:prstGeom prst="ellipse">
              <a:avLst/>
            </a:prstGeom>
            <a:solidFill>
              <a:srgbClr val="FFD48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5" name="Oval 25"/>
            <p:cNvSpPr>
              <a:spLocks noChangeArrowheads="1"/>
            </p:cNvSpPr>
            <p:nvPr/>
          </p:nvSpPr>
          <p:spPr bwMode="auto">
            <a:xfrm>
              <a:off x="873" y="2361"/>
              <a:ext cx="366" cy="366"/>
            </a:xfrm>
            <a:prstGeom prst="ellipse">
              <a:avLst/>
            </a:prstGeom>
            <a:solidFill>
              <a:srgbClr val="FFD48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6469063" y="2960693"/>
            <a:ext cx="1641475" cy="1184275"/>
            <a:chOff x="4176" y="2112"/>
            <a:chExt cx="1104" cy="816"/>
          </a:xfrm>
        </p:grpSpPr>
        <p:sp>
          <p:nvSpPr>
            <p:cNvPr id="35869" name="Rectangle 29"/>
            <p:cNvSpPr>
              <a:spLocks noChangeArrowheads="1"/>
            </p:cNvSpPr>
            <p:nvPr/>
          </p:nvSpPr>
          <p:spPr bwMode="auto">
            <a:xfrm>
              <a:off x="4176" y="2112"/>
              <a:ext cx="1104" cy="816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0" name="Oval 30"/>
            <p:cNvSpPr>
              <a:spLocks noChangeArrowheads="1"/>
            </p:cNvSpPr>
            <p:nvPr/>
          </p:nvSpPr>
          <p:spPr bwMode="auto">
            <a:xfrm>
              <a:off x="4512" y="2256"/>
              <a:ext cx="528" cy="528"/>
            </a:xfrm>
            <a:prstGeom prst="ellipse">
              <a:avLst/>
            </a:prstGeom>
            <a:solidFill>
              <a:srgbClr val="FFD48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1" name="Oval 31"/>
            <p:cNvSpPr>
              <a:spLocks noChangeArrowheads="1"/>
            </p:cNvSpPr>
            <p:nvPr/>
          </p:nvSpPr>
          <p:spPr bwMode="auto">
            <a:xfrm>
              <a:off x="4416" y="2256"/>
              <a:ext cx="528" cy="528"/>
            </a:xfrm>
            <a:prstGeom prst="ellipse">
              <a:avLst/>
            </a:prstGeom>
            <a:solidFill>
              <a:srgbClr val="FFD48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2" name="Oval 32"/>
            <p:cNvSpPr>
              <a:spLocks noChangeArrowheads="1"/>
            </p:cNvSpPr>
            <p:nvPr/>
          </p:nvSpPr>
          <p:spPr bwMode="auto">
            <a:xfrm>
              <a:off x="4560" y="2304"/>
              <a:ext cx="432" cy="432"/>
            </a:xfrm>
            <a:prstGeom prst="ellipse">
              <a:avLst/>
            </a:prstGeom>
            <a:solidFill>
              <a:srgbClr val="63470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3" name="Oval 33"/>
            <p:cNvSpPr>
              <a:spLocks noChangeArrowheads="1"/>
            </p:cNvSpPr>
            <p:nvPr/>
          </p:nvSpPr>
          <p:spPr bwMode="auto">
            <a:xfrm>
              <a:off x="4464" y="2304"/>
              <a:ext cx="432" cy="432"/>
            </a:xfrm>
            <a:prstGeom prst="ellipse">
              <a:avLst/>
            </a:prstGeom>
            <a:solidFill>
              <a:srgbClr val="63470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4" name="Oval 34"/>
            <p:cNvSpPr>
              <a:spLocks noChangeArrowheads="1"/>
            </p:cNvSpPr>
            <p:nvPr/>
          </p:nvSpPr>
          <p:spPr bwMode="auto">
            <a:xfrm>
              <a:off x="4512" y="2352"/>
              <a:ext cx="336" cy="336"/>
            </a:xfrm>
            <a:prstGeom prst="ellipse">
              <a:avLst/>
            </a:prstGeom>
            <a:solidFill>
              <a:srgbClr val="FFD48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5" name="Oval 35"/>
            <p:cNvSpPr>
              <a:spLocks noChangeArrowheads="1"/>
            </p:cNvSpPr>
            <p:nvPr/>
          </p:nvSpPr>
          <p:spPr bwMode="auto">
            <a:xfrm>
              <a:off x="4608" y="2352"/>
              <a:ext cx="336" cy="336"/>
            </a:xfrm>
            <a:prstGeom prst="ellipse">
              <a:avLst/>
            </a:prstGeom>
            <a:solidFill>
              <a:srgbClr val="FFD48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1114425" y="1273181"/>
            <a:ext cx="2058988" cy="1547812"/>
            <a:chOff x="528" y="951"/>
            <a:chExt cx="1384" cy="1065"/>
          </a:xfrm>
        </p:grpSpPr>
        <p:sp>
          <p:nvSpPr>
            <p:cNvPr id="35877" name="Freeform 37"/>
            <p:cNvSpPr>
              <a:spLocks/>
            </p:cNvSpPr>
            <p:nvPr/>
          </p:nvSpPr>
          <p:spPr bwMode="auto">
            <a:xfrm>
              <a:off x="528" y="1960"/>
              <a:ext cx="240" cy="48"/>
            </a:xfrm>
            <a:custGeom>
              <a:avLst/>
              <a:gdLst/>
              <a:ahLst/>
              <a:cxnLst>
                <a:cxn ang="0">
                  <a:pos x="240" y="48"/>
                </a:cxn>
                <a:cxn ang="0">
                  <a:pos x="144" y="0"/>
                </a:cxn>
                <a:cxn ang="0">
                  <a:pos x="0" y="48"/>
                </a:cxn>
              </a:cxnLst>
              <a:rect l="0" t="0" r="r" b="b"/>
              <a:pathLst>
                <a:path w="240" h="48">
                  <a:moveTo>
                    <a:pt x="240" y="48"/>
                  </a:moveTo>
                  <a:cubicBezTo>
                    <a:pt x="212" y="24"/>
                    <a:pt x="184" y="0"/>
                    <a:pt x="144" y="0"/>
                  </a:cubicBezTo>
                  <a:cubicBezTo>
                    <a:pt x="104" y="0"/>
                    <a:pt x="24" y="40"/>
                    <a:pt x="0" y="4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8" name="Freeform 38"/>
            <p:cNvSpPr>
              <a:spLocks/>
            </p:cNvSpPr>
            <p:nvPr/>
          </p:nvSpPr>
          <p:spPr bwMode="auto">
            <a:xfrm>
              <a:off x="768" y="951"/>
              <a:ext cx="912" cy="1065"/>
            </a:xfrm>
            <a:custGeom>
              <a:avLst/>
              <a:gdLst/>
              <a:ahLst/>
              <a:cxnLst>
                <a:cxn ang="0">
                  <a:pos x="0" y="1065"/>
                </a:cxn>
                <a:cxn ang="0">
                  <a:pos x="92" y="845"/>
                </a:cxn>
                <a:cxn ang="0">
                  <a:pos x="242" y="74"/>
                </a:cxn>
                <a:cxn ang="0">
                  <a:pos x="347" y="410"/>
                </a:cxn>
                <a:cxn ang="0">
                  <a:pos x="459" y="882"/>
                </a:cxn>
                <a:cxn ang="0">
                  <a:pos x="571" y="373"/>
                </a:cxn>
                <a:cxn ang="0">
                  <a:pos x="676" y="81"/>
                </a:cxn>
                <a:cxn ang="0">
                  <a:pos x="816" y="857"/>
                </a:cxn>
                <a:cxn ang="0">
                  <a:pos x="912" y="1065"/>
                </a:cxn>
              </a:cxnLst>
              <a:rect l="0" t="0" r="r" b="b"/>
              <a:pathLst>
                <a:path w="912" h="1065">
                  <a:moveTo>
                    <a:pt x="0" y="1065"/>
                  </a:moveTo>
                  <a:cubicBezTo>
                    <a:pt x="15" y="1028"/>
                    <a:pt x="52" y="1010"/>
                    <a:pt x="92" y="845"/>
                  </a:cubicBezTo>
                  <a:cubicBezTo>
                    <a:pt x="132" y="680"/>
                    <a:pt x="199" y="147"/>
                    <a:pt x="242" y="74"/>
                  </a:cubicBezTo>
                  <a:cubicBezTo>
                    <a:pt x="285" y="1"/>
                    <a:pt x="311" y="275"/>
                    <a:pt x="347" y="410"/>
                  </a:cubicBezTo>
                  <a:cubicBezTo>
                    <a:pt x="383" y="545"/>
                    <a:pt x="422" y="888"/>
                    <a:pt x="459" y="882"/>
                  </a:cubicBezTo>
                  <a:cubicBezTo>
                    <a:pt x="496" y="876"/>
                    <a:pt x="535" y="507"/>
                    <a:pt x="571" y="373"/>
                  </a:cubicBezTo>
                  <a:cubicBezTo>
                    <a:pt x="607" y="239"/>
                    <a:pt x="635" y="0"/>
                    <a:pt x="676" y="81"/>
                  </a:cubicBezTo>
                  <a:cubicBezTo>
                    <a:pt x="717" y="162"/>
                    <a:pt x="777" y="693"/>
                    <a:pt x="816" y="857"/>
                  </a:cubicBezTo>
                  <a:cubicBezTo>
                    <a:pt x="855" y="1021"/>
                    <a:pt x="892" y="1022"/>
                    <a:pt x="912" y="106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9" name="Freeform 39"/>
            <p:cNvSpPr>
              <a:spLocks/>
            </p:cNvSpPr>
            <p:nvPr/>
          </p:nvSpPr>
          <p:spPr bwMode="auto">
            <a:xfrm>
              <a:off x="1680" y="1967"/>
              <a:ext cx="232" cy="49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96" y="1"/>
                </a:cxn>
                <a:cxn ang="0">
                  <a:pos x="232" y="45"/>
                </a:cxn>
              </a:cxnLst>
              <a:rect l="0" t="0" r="r" b="b"/>
              <a:pathLst>
                <a:path w="232" h="49">
                  <a:moveTo>
                    <a:pt x="0" y="49"/>
                  </a:moveTo>
                  <a:cubicBezTo>
                    <a:pt x="16" y="42"/>
                    <a:pt x="57" y="2"/>
                    <a:pt x="96" y="1"/>
                  </a:cubicBezTo>
                  <a:cubicBezTo>
                    <a:pt x="135" y="0"/>
                    <a:pt x="204" y="36"/>
                    <a:pt x="232" y="45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6183313" y="1414468"/>
            <a:ext cx="2212975" cy="1406525"/>
            <a:chOff x="3936" y="1048"/>
            <a:chExt cx="1488" cy="968"/>
          </a:xfrm>
        </p:grpSpPr>
        <p:sp>
          <p:nvSpPr>
            <p:cNvPr id="35881" name="Line 41"/>
            <p:cNvSpPr>
              <a:spLocks noChangeShapeType="1"/>
            </p:cNvSpPr>
            <p:nvPr/>
          </p:nvSpPr>
          <p:spPr bwMode="auto">
            <a:xfrm>
              <a:off x="3936" y="2016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 flipV="1">
              <a:off x="4608" y="104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3" name="Line 43"/>
            <p:cNvSpPr>
              <a:spLocks noChangeShapeType="1"/>
            </p:cNvSpPr>
            <p:nvPr/>
          </p:nvSpPr>
          <p:spPr bwMode="auto">
            <a:xfrm flipV="1">
              <a:off x="4800" y="104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" name="Group 44"/>
            <p:cNvGrpSpPr>
              <a:grpSpLocks/>
            </p:cNvGrpSpPr>
            <p:nvPr/>
          </p:nvGrpSpPr>
          <p:grpSpPr bwMode="auto">
            <a:xfrm>
              <a:off x="4128" y="1056"/>
              <a:ext cx="960" cy="960"/>
              <a:chOff x="576" y="856"/>
              <a:chExt cx="960" cy="960"/>
            </a:xfrm>
          </p:grpSpPr>
          <p:sp>
            <p:nvSpPr>
              <p:cNvPr id="35885" name="Freeform 45"/>
              <p:cNvSpPr>
                <a:spLocks/>
              </p:cNvSpPr>
              <p:nvPr/>
            </p:nvSpPr>
            <p:spPr bwMode="auto">
              <a:xfrm>
                <a:off x="816" y="856"/>
                <a:ext cx="480" cy="960"/>
              </a:xfrm>
              <a:custGeom>
                <a:avLst/>
                <a:gdLst/>
                <a:ahLst/>
                <a:cxnLst>
                  <a:cxn ang="0">
                    <a:pos x="0" y="960"/>
                  </a:cxn>
                  <a:cxn ang="0">
                    <a:pos x="84" y="764"/>
                  </a:cxn>
                  <a:cxn ang="0">
                    <a:pos x="240" y="0"/>
                  </a:cxn>
                  <a:cxn ang="0">
                    <a:pos x="392" y="764"/>
                  </a:cxn>
                  <a:cxn ang="0">
                    <a:pos x="480" y="960"/>
                  </a:cxn>
                </a:cxnLst>
                <a:rect l="0" t="0" r="r" b="b"/>
                <a:pathLst>
                  <a:path w="480" h="960">
                    <a:moveTo>
                      <a:pt x="0" y="960"/>
                    </a:moveTo>
                    <a:cubicBezTo>
                      <a:pt x="14" y="927"/>
                      <a:pt x="44" y="924"/>
                      <a:pt x="84" y="764"/>
                    </a:cubicBezTo>
                    <a:cubicBezTo>
                      <a:pt x="124" y="604"/>
                      <a:pt x="189" y="0"/>
                      <a:pt x="240" y="0"/>
                    </a:cubicBezTo>
                    <a:cubicBezTo>
                      <a:pt x="291" y="0"/>
                      <a:pt x="352" y="604"/>
                      <a:pt x="392" y="764"/>
                    </a:cubicBezTo>
                    <a:cubicBezTo>
                      <a:pt x="432" y="924"/>
                      <a:pt x="462" y="919"/>
                      <a:pt x="480" y="960"/>
                    </a:cubicBezTo>
                  </a:path>
                </a:pathLst>
              </a:custGeom>
              <a:noFill/>
              <a:ln w="28575" cmpd="sng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6" name="Freeform 46"/>
              <p:cNvSpPr>
                <a:spLocks/>
              </p:cNvSpPr>
              <p:nvPr/>
            </p:nvSpPr>
            <p:spPr bwMode="auto">
              <a:xfrm>
                <a:off x="1296" y="1768"/>
                <a:ext cx="240" cy="48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96" y="0"/>
                  </a:cxn>
                  <a:cxn ang="0">
                    <a:pos x="240" y="48"/>
                  </a:cxn>
                </a:cxnLst>
                <a:rect l="0" t="0" r="r" b="b"/>
                <a:pathLst>
                  <a:path w="240" h="48">
                    <a:moveTo>
                      <a:pt x="0" y="48"/>
                    </a:moveTo>
                    <a:cubicBezTo>
                      <a:pt x="28" y="24"/>
                      <a:pt x="56" y="0"/>
                      <a:pt x="96" y="0"/>
                    </a:cubicBezTo>
                    <a:cubicBezTo>
                      <a:pt x="136" y="0"/>
                      <a:pt x="216" y="40"/>
                      <a:pt x="240" y="48"/>
                    </a:cubicBezTo>
                  </a:path>
                </a:pathLst>
              </a:custGeom>
              <a:noFill/>
              <a:ln w="28575" cmpd="sng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7" name="Freeform 47"/>
              <p:cNvSpPr>
                <a:spLocks/>
              </p:cNvSpPr>
              <p:nvPr/>
            </p:nvSpPr>
            <p:spPr bwMode="auto">
              <a:xfrm>
                <a:off x="576" y="1768"/>
                <a:ext cx="240" cy="48"/>
              </a:xfrm>
              <a:custGeom>
                <a:avLst/>
                <a:gdLst/>
                <a:ahLst/>
                <a:cxnLst>
                  <a:cxn ang="0">
                    <a:pos x="240" y="48"/>
                  </a:cxn>
                  <a:cxn ang="0">
                    <a:pos x="144" y="0"/>
                  </a:cxn>
                  <a:cxn ang="0">
                    <a:pos x="0" y="48"/>
                  </a:cxn>
                </a:cxnLst>
                <a:rect l="0" t="0" r="r" b="b"/>
                <a:pathLst>
                  <a:path w="240" h="48">
                    <a:moveTo>
                      <a:pt x="240" y="48"/>
                    </a:moveTo>
                    <a:cubicBezTo>
                      <a:pt x="212" y="24"/>
                      <a:pt x="184" y="0"/>
                      <a:pt x="144" y="0"/>
                    </a:cubicBezTo>
                    <a:cubicBezTo>
                      <a:pt x="104" y="0"/>
                      <a:pt x="24" y="40"/>
                      <a:pt x="0" y="48"/>
                    </a:cubicBezTo>
                  </a:path>
                </a:pathLst>
              </a:custGeom>
              <a:noFill/>
              <a:ln w="28575" cmpd="sng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48"/>
            <p:cNvGrpSpPr>
              <a:grpSpLocks/>
            </p:cNvGrpSpPr>
            <p:nvPr/>
          </p:nvGrpSpPr>
          <p:grpSpPr bwMode="auto">
            <a:xfrm>
              <a:off x="4320" y="1056"/>
              <a:ext cx="960" cy="960"/>
              <a:chOff x="576" y="856"/>
              <a:chExt cx="960" cy="960"/>
            </a:xfrm>
          </p:grpSpPr>
          <p:sp>
            <p:nvSpPr>
              <p:cNvPr id="35889" name="Freeform 49"/>
              <p:cNvSpPr>
                <a:spLocks/>
              </p:cNvSpPr>
              <p:nvPr/>
            </p:nvSpPr>
            <p:spPr bwMode="auto">
              <a:xfrm>
                <a:off x="816" y="856"/>
                <a:ext cx="480" cy="960"/>
              </a:xfrm>
              <a:custGeom>
                <a:avLst/>
                <a:gdLst/>
                <a:ahLst/>
                <a:cxnLst>
                  <a:cxn ang="0">
                    <a:pos x="0" y="960"/>
                  </a:cxn>
                  <a:cxn ang="0">
                    <a:pos x="84" y="764"/>
                  </a:cxn>
                  <a:cxn ang="0">
                    <a:pos x="240" y="0"/>
                  </a:cxn>
                  <a:cxn ang="0">
                    <a:pos x="392" y="764"/>
                  </a:cxn>
                  <a:cxn ang="0">
                    <a:pos x="480" y="960"/>
                  </a:cxn>
                </a:cxnLst>
                <a:rect l="0" t="0" r="r" b="b"/>
                <a:pathLst>
                  <a:path w="480" h="960">
                    <a:moveTo>
                      <a:pt x="0" y="960"/>
                    </a:moveTo>
                    <a:cubicBezTo>
                      <a:pt x="14" y="927"/>
                      <a:pt x="44" y="924"/>
                      <a:pt x="84" y="764"/>
                    </a:cubicBezTo>
                    <a:cubicBezTo>
                      <a:pt x="124" y="604"/>
                      <a:pt x="189" y="0"/>
                      <a:pt x="240" y="0"/>
                    </a:cubicBezTo>
                    <a:cubicBezTo>
                      <a:pt x="291" y="0"/>
                      <a:pt x="352" y="604"/>
                      <a:pt x="392" y="764"/>
                    </a:cubicBezTo>
                    <a:cubicBezTo>
                      <a:pt x="432" y="924"/>
                      <a:pt x="462" y="919"/>
                      <a:pt x="480" y="960"/>
                    </a:cubicBez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0" name="Freeform 50"/>
              <p:cNvSpPr>
                <a:spLocks/>
              </p:cNvSpPr>
              <p:nvPr/>
            </p:nvSpPr>
            <p:spPr bwMode="auto">
              <a:xfrm>
                <a:off x="1296" y="1768"/>
                <a:ext cx="240" cy="48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96" y="0"/>
                  </a:cxn>
                  <a:cxn ang="0">
                    <a:pos x="240" y="48"/>
                  </a:cxn>
                </a:cxnLst>
                <a:rect l="0" t="0" r="r" b="b"/>
                <a:pathLst>
                  <a:path w="240" h="48">
                    <a:moveTo>
                      <a:pt x="0" y="48"/>
                    </a:moveTo>
                    <a:cubicBezTo>
                      <a:pt x="28" y="24"/>
                      <a:pt x="56" y="0"/>
                      <a:pt x="96" y="0"/>
                    </a:cubicBezTo>
                    <a:cubicBezTo>
                      <a:pt x="136" y="0"/>
                      <a:pt x="216" y="40"/>
                      <a:pt x="240" y="48"/>
                    </a:cubicBez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1" name="Freeform 51"/>
              <p:cNvSpPr>
                <a:spLocks/>
              </p:cNvSpPr>
              <p:nvPr/>
            </p:nvSpPr>
            <p:spPr bwMode="auto">
              <a:xfrm>
                <a:off x="576" y="1768"/>
                <a:ext cx="240" cy="48"/>
              </a:xfrm>
              <a:custGeom>
                <a:avLst/>
                <a:gdLst/>
                <a:ahLst/>
                <a:cxnLst>
                  <a:cxn ang="0">
                    <a:pos x="240" y="48"/>
                  </a:cxn>
                  <a:cxn ang="0">
                    <a:pos x="144" y="0"/>
                  </a:cxn>
                  <a:cxn ang="0">
                    <a:pos x="0" y="48"/>
                  </a:cxn>
                </a:cxnLst>
                <a:rect l="0" t="0" r="r" b="b"/>
                <a:pathLst>
                  <a:path w="240" h="48">
                    <a:moveTo>
                      <a:pt x="240" y="48"/>
                    </a:moveTo>
                    <a:cubicBezTo>
                      <a:pt x="212" y="24"/>
                      <a:pt x="184" y="0"/>
                      <a:pt x="144" y="0"/>
                    </a:cubicBezTo>
                    <a:cubicBezTo>
                      <a:pt x="104" y="0"/>
                      <a:pt x="24" y="40"/>
                      <a:pt x="0" y="48"/>
                    </a:cubicBez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Group 52"/>
          <p:cNvGrpSpPr>
            <a:grpSpLocks/>
          </p:cNvGrpSpPr>
          <p:nvPr/>
        </p:nvGrpSpPr>
        <p:grpSpPr bwMode="auto">
          <a:xfrm>
            <a:off x="6288088" y="995368"/>
            <a:ext cx="2036762" cy="1825625"/>
            <a:chOff x="4055" y="567"/>
            <a:chExt cx="1369" cy="1257"/>
          </a:xfrm>
        </p:grpSpPr>
        <p:sp>
          <p:nvSpPr>
            <p:cNvPr id="35893" name="Freeform 53"/>
            <p:cNvSpPr>
              <a:spLocks/>
            </p:cNvSpPr>
            <p:nvPr/>
          </p:nvSpPr>
          <p:spPr bwMode="auto">
            <a:xfrm>
              <a:off x="4428" y="567"/>
              <a:ext cx="654" cy="1191"/>
            </a:xfrm>
            <a:custGeom>
              <a:avLst/>
              <a:gdLst/>
              <a:ahLst/>
              <a:cxnLst>
                <a:cxn ang="0">
                  <a:pos x="0" y="1185"/>
                </a:cxn>
                <a:cxn ang="0">
                  <a:pos x="60" y="957"/>
                </a:cxn>
                <a:cxn ang="0">
                  <a:pos x="324" y="1"/>
                </a:cxn>
                <a:cxn ang="0">
                  <a:pos x="576" y="951"/>
                </a:cxn>
                <a:cxn ang="0">
                  <a:pos x="654" y="1191"/>
                </a:cxn>
              </a:cxnLst>
              <a:rect l="0" t="0" r="r" b="b"/>
              <a:pathLst>
                <a:path w="654" h="1191">
                  <a:moveTo>
                    <a:pt x="0" y="1185"/>
                  </a:moveTo>
                  <a:cubicBezTo>
                    <a:pt x="10" y="1148"/>
                    <a:pt x="6" y="1154"/>
                    <a:pt x="60" y="957"/>
                  </a:cubicBezTo>
                  <a:cubicBezTo>
                    <a:pt x="114" y="760"/>
                    <a:pt x="238" y="2"/>
                    <a:pt x="324" y="1"/>
                  </a:cubicBezTo>
                  <a:cubicBezTo>
                    <a:pt x="410" y="0"/>
                    <a:pt x="521" y="753"/>
                    <a:pt x="576" y="951"/>
                  </a:cubicBezTo>
                  <a:cubicBezTo>
                    <a:pt x="631" y="1149"/>
                    <a:pt x="638" y="1141"/>
                    <a:pt x="654" y="1191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4" name="Freeform 54"/>
            <p:cNvSpPr>
              <a:spLocks/>
            </p:cNvSpPr>
            <p:nvPr/>
          </p:nvSpPr>
          <p:spPr bwMode="auto">
            <a:xfrm>
              <a:off x="5088" y="1744"/>
              <a:ext cx="336" cy="72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08" y="2"/>
                </a:cxn>
                <a:cxn ang="0">
                  <a:pos x="192" y="24"/>
                </a:cxn>
                <a:cxn ang="0">
                  <a:pos x="336" y="72"/>
                </a:cxn>
              </a:cxnLst>
              <a:rect l="0" t="0" r="r" b="b"/>
              <a:pathLst>
                <a:path w="336" h="72">
                  <a:moveTo>
                    <a:pt x="0" y="14"/>
                  </a:moveTo>
                  <a:cubicBezTo>
                    <a:pt x="18" y="13"/>
                    <a:pt x="76" y="0"/>
                    <a:pt x="108" y="2"/>
                  </a:cubicBezTo>
                  <a:cubicBezTo>
                    <a:pt x="140" y="4"/>
                    <a:pt x="154" y="12"/>
                    <a:pt x="192" y="24"/>
                  </a:cubicBezTo>
                  <a:cubicBezTo>
                    <a:pt x="230" y="36"/>
                    <a:pt x="312" y="64"/>
                    <a:pt x="336" y="72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5" name="Freeform 55"/>
            <p:cNvSpPr>
              <a:spLocks/>
            </p:cNvSpPr>
            <p:nvPr/>
          </p:nvSpPr>
          <p:spPr bwMode="auto">
            <a:xfrm flipH="1">
              <a:off x="4055" y="1744"/>
              <a:ext cx="384" cy="80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08" y="2"/>
                </a:cxn>
                <a:cxn ang="0">
                  <a:pos x="192" y="24"/>
                </a:cxn>
                <a:cxn ang="0">
                  <a:pos x="336" y="72"/>
                </a:cxn>
              </a:cxnLst>
              <a:rect l="0" t="0" r="r" b="b"/>
              <a:pathLst>
                <a:path w="336" h="72">
                  <a:moveTo>
                    <a:pt x="0" y="14"/>
                  </a:moveTo>
                  <a:cubicBezTo>
                    <a:pt x="18" y="13"/>
                    <a:pt x="76" y="0"/>
                    <a:pt x="108" y="2"/>
                  </a:cubicBezTo>
                  <a:cubicBezTo>
                    <a:pt x="140" y="4"/>
                    <a:pt x="154" y="12"/>
                    <a:pt x="192" y="24"/>
                  </a:cubicBezTo>
                  <a:cubicBezTo>
                    <a:pt x="230" y="36"/>
                    <a:pt x="312" y="64"/>
                    <a:pt x="336" y="72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56"/>
          <p:cNvGrpSpPr>
            <a:grpSpLocks/>
          </p:cNvGrpSpPr>
          <p:nvPr/>
        </p:nvGrpSpPr>
        <p:grpSpPr bwMode="auto">
          <a:xfrm>
            <a:off x="4683125" y="1624018"/>
            <a:ext cx="1500188" cy="1196975"/>
            <a:chOff x="3024" y="1192"/>
            <a:chExt cx="1008" cy="824"/>
          </a:xfrm>
        </p:grpSpPr>
        <p:sp>
          <p:nvSpPr>
            <p:cNvPr id="35897" name="Line 57"/>
            <p:cNvSpPr>
              <a:spLocks noChangeShapeType="1"/>
            </p:cNvSpPr>
            <p:nvPr/>
          </p:nvSpPr>
          <p:spPr bwMode="auto">
            <a:xfrm>
              <a:off x="3024" y="1192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8" name="Line 58"/>
            <p:cNvSpPr>
              <a:spLocks noChangeShapeType="1"/>
            </p:cNvSpPr>
            <p:nvPr/>
          </p:nvSpPr>
          <p:spPr bwMode="auto">
            <a:xfrm>
              <a:off x="3696" y="1192"/>
              <a:ext cx="0" cy="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lg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99" name="Object 59"/>
            <p:cNvGraphicFramePr>
              <a:graphicFrameLocks noChangeAspect="1"/>
            </p:cNvGraphicFramePr>
            <p:nvPr/>
          </p:nvGraphicFramePr>
          <p:xfrm>
            <a:off x="3456" y="1466"/>
            <a:ext cx="576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" name="公式" r:id="rId3" imgW="533160" imgH="330120" progId="Equation.3">
                    <p:embed/>
                  </p:oleObj>
                </mc:Choice>
                <mc:Fallback>
                  <p:oleObj name="公式" r:id="rId3" imgW="533160" imgH="33012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466"/>
                          <a:ext cx="576" cy="3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900" name="Line 60"/>
            <p:cNvSpPr>
              <a:spLocks noChangeShapeType="1"/>
            </p:cNvSpPr>
            <p:nvPr/>
          </p:nvSpPr>
          <p:spPr bwMode="auto">
            <a:xfrm flipV="1">
              <a:off x="3696" y="172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lg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61"/>
          <p:cNvGrpSpPr>
            <a:grpSpLocks/>
          </p:cNvGrpSpPr>
          <p:nvPr/>
        </p:nvGrpSpPr>
        <p:grpSpPr bwMode="auto">
          <a:xfrm>
            <a:off x="3541713" y="1425581"/>
            <a:ext cx="2212975" cy="1395412"/>
            <a:chOff x="2208" y="1056"/>
            <a:chExt cx="1488" cy="960"/>
          </a:xfrm>
        </p:grpSpPr>
        <p:sp>
          <p:nvSpPr>
            <p:cNvPr id="35902" name="Line 62"/>
            <p:cNvSpPr>
              <a:spLocks noChangeShapeType="1"/>
            </p:cNvSpPr>
            <p:nvPr/>
          </p:nvSpPr>
          <p:spPr bwMode="auto">
            <a:xfrm>
              <a:off x="2208" y="2016"/>
              <a:ext cx="1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03" name="Line 63"/>
            <p:cNvSpPr>
              <a:spLocks noChangeShapeType="1"/>
            </p:cNvSpPr>
            <p:nvPr/>
          </p:nvSpPr>
          <p:spPr bwMode="auto">
            <a:xfrm>
              <a:off x="2474" y="2016"/>
              <a:ext cx="1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" name="Group 64"/>
            <p:cNvGrpSpPr>
              <a:grpSpLocks/>
            </p:cNvGrpSpPr>
            <p:nvPr/>
          </p:nvGrpSpPr>
          <p:grpSpPr bwMode="auto">
            <a:xfrm>
              <a:off x="2366" y="1056"/>
              <a:ext cx="1042" cy="960"/>
              <a:chOff x="576" y="856"/>
              <a:chExt cx="960" cy="960"/>
            </a:xfrm>
          </p:grpSpPr>
          <p:sp>
            <p:nvSpPr>
              <p:cNvPr id="35905" name="Freeform 65"/>
              <p:cNvSpPr>
                <a:spLocks/>
              </p:cNvSpPr>
              <p:nvPr/>
            </p:nvSpPr>
            <p:spPr bwMode="auto">
              <a:xfrm>
                <a:off x="816" y="856"/>
                <a:ext cx="480" cy="960"/>
              </a:xfrm>
              <a:custGeom>
                <a:avLst/>
                <a:gdLst/>
                <a:ahLst/>
                <a:cxnLst>
                  <a:cxn ang="0">
                    <a:pos x="0" y="960"/>
                  </a:cxn>
                  <a:cxn ang="0">
                    <a:pos x="84" y="764"/>
                  </a:cxn>
                  <a:cxn ang="0">
                    <a:pos x="240" y="0"/>
                  </a:cxn>
                  <a:cxn ang="0">
                    <a:pos x="392" y="764"/>
                  </a:cxn>
                  <a:cxn ang="0">
                    <a:pos x="480" y="960"/>
                  </a:cxn>
                </a:cxnLst>
                <a:rect l="0" t="0" r="r" b="b"/>
                <a:pathLst>
                  <a:path w="480" h="960">
                    <a:moveTo>
                      <a:pt x="0" y="960"/>
                    </a:moveTo>
                    <a:cubicBezTo>
                      <a:pt x="14" y="927"/>
                      <a:pt x="44" y="924"/>
                      <a:pt x="84" y="764"/>
                    </a:cubicBezTo>
                    <a:cubicBezTo>
                      <a:pt x="124" y="604"/>
                      <a:pt x="189" y="0"/>
                      <a:pt x="240" y="0"/>
                    </a:cubicBezTo>
                    <a:cubicBezTo>
                      <a:pt x="291" y="0"/>
                      <a:pt x="352" y="604"/>
                      <a:pt x="392" y="764"/>
                    </a:cubicBezTo>
                    <a:cubicBezTo>
                      <a:pt x="432" y="924"/>
                      <a:pt x="462" y="919"/>
                      <a:pt x="480" y="960"/>
                    </a:cubicBezTo>
                  </a:path>
                </a:pathLst>
              </a:custGeom>
              <a:noFill/>
              <a:ln w="28575" cmpd="sng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6" name="Freeform 66"/>
              <p:cNvSpPr>
                <a:spLocks/>
              </p:cNvSpPr>
              <p:nvPr/>
            </p:nvSpPr>
            <p:spPr bwMode="auto">
              <a:xfrm>
                <a:off x="1296" y="1768"/>
                <a:ext cx="240" cy="48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96" y="0"/>
                  </a:cxn>
                  <a:cxn ang="0">
                    <a:pos x="240" y="48"/>
                  </a:cxn>
                </a:cxnLst>
                <a:rect l="0" t="0" r="r" b="b"/>
                <a:pathLst>
                  <a:path w="240" h="48">
                    <a:moveTo>
                      <a:pt x="0" y="48"/>
                    </a:moveTo>
                    <a:cubicBezTo>
                      <a:pt x="28" y="24"/>
                      <a:pt x="56" y="0"/>
                      <a:pt x="96" y="0"/>
                    </a:cubicBezTo>
                    <a:cubicBezTo>
                      <a:pt x="136" y="0"/>
                      <a:pt x="216" y="40"/>
                      <a:pt x="240" y="48"/>
                    </a:cubicBezTo>
                  </a:path>
                </a:pathLst>
              </a:custGeom>
              <a:noFill/>
              <a:ln w="28575" cmpd="sng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7" name="Freeform 67"/>
              <p:cNvSpPr>
                <a:spLocks/>
              </p:cNvSpPr>
              <p:nvPr/>
            </p:nvSpPr>
            <p:spPr bwMode="auto">
              <a:xfrm>
                <a:off x="576" y="1768"/>
                <a:ext cx="240" cy="48"/>
              </a:xfrm>
              <a:custGeom>
                <a:avLst/>
                <a:gdLst/>
                <a:ahLst/>
                <a:cxnLst>
                  <a:cxn ang="0">
                    <a:pos x="240" y="48"/>
                  </a:cxn>
                  <a:cxn ang="0">
                    <a:pos x="144" y="0"/>
                  </a:cxn>
                  <a:cxn ang="0">
                    <a:pos x="0" y="48"/>
                  </a:cxn>
                </a:cxnLst>
                <a:rect l="0" t="0" r="r" b="b"/>
                <a:pathLst>
                  <a:path w="240" h="48">
                    <a:moveTo>
                      <a:pt x="240" y="48"/>
                    </a:moveTo>
                    <a:cubicBezTo>
                      <a:pt x="212" y="24"/>
                      <a:pt x="184" y="0"/>
                      <a:pt x="144" y="0"/>
                    </a:cubicBezTo>
                    <a:cubicBezTo>
                      <a:pt x="104" y="0"/>
                      <a:pt x="24" y="40"/>
                      <a:pt x="0" y="48"/>
                    </a:cubicBezTo>
                  </a:path>
                </a:pathLst>
              </a:custGeom>
              <a:noFill/>
              <a:ln w="28575" cmpd="sng">
                <a:solidFill>
                  <a:srgbClr val="0099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" name="Group 68"/>
            <p:cNvGrpSpPr>
              <a:grpSpLocks/>
            </p:cNvGrpSpPr>
            <p:nvPr/>
          </p:nvGrpSpPr>
          <p:grpSpPr bwMode="auto">
            <a:xfrm>
              <a:off x="2640" y="1056"/>
              <a:ext cx="1008" cy="960"/>
              <a:chOff x="576" y="856"/>
              <a:chExt cx="960" cy="960"/>
            </a:xfrm>
          </p:grpSpPr>
          <p:sp>
            <p:nvSpPr>
              <p:cNvPr id="35909" name="Freeform 69"/>
              <p:cNvSpPr>
                <a:spLocks/>
              </p:cNvSpPr>
              <p:nvPr/>
            </p:nvSpPr>
            <p:spPr bwMode="auto">
              <a:xfrm>
                <a:off x="816" y="856"/>
                <a:ext cx="480" cy="960"/>
              </a:xfrm>
              <a:custGeom>
                <a:avLst/>
                <a:gdLst/>
                <a:ahLst/>
                <a:cxnLst>
                  <a:cxn ang="0">
                    <a:pos x="0" y="960"/>
                  </a:cxn>
                  <a:cxn ang="0">
                    <a:pos x="84" y="764"/>
                  </a:cxn>
                  <a:cxn ang="0">
                    <a:pos x="240" y="0"/>
                  </a:cxn>
                  <a:cxn ang="0">
                    <a:pos x="392" y="764"/>
                  </a:cxn>
                  <a:cxn ang="0">
                    <a:pos x="480" y="960"/>
                  </a:cxn>
                </a:cxnLst>
                <a:rect l="0" t="0" r="r" b="b"/>
                <a:pathLst>
                  <a:path w="480" h="960">
                    <a:moveTo>
                      <a:pt x="0" y="960"/>
                    </a:moveTo>
                    <a:cubicBezTo>
                      <a:pt x="14" y="927"/>
                      <a:pt x="44" y="924"/>
                      <a:pt x="84" y="764"/>
                    </a:cubicBezTo>
                    <a:cubicBezTo>
                      <a:pt x="124" y="604"/>
                      <a:pt x="189" y="0"/>
                      <a:pt x="240" y="0"/>
                    </a:cubicBezTo>
                    <a:cubicBezTo>
                      <a:pt x="291" y="0"/>
                      <a:pt x="352" y="604"/>
                      <a:pt x="392" y="764"/>
                    </a:cubicBezTo>
                    <a:cubicBezTo>
                      <a:pt x="432" y="924"/>
                      <a:pt x="462" y="919"/>
                      <a:pt x="480" y="960"/>
                    </a:cubicBez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10" name="Freeform 70"/>
              <p:cNvSpPr>
                <a:spLocks/>
              </p:cNvSpPr>
              <p:nvPr/>
            </p:nvSpPr>
            <p:spPr bwMode="auto">
              <a:xfrm>
                <a:off x="1296" y="1768"/>
                <a:ext cx="240" cy="48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96" y="0"/>
                  </a:cxn>
                  <a:cxn ang="0">
                    <a:pos x="240" y="48"/>
                  </a:cxn>
                </a:cxnLst>
                <a:rect l="0" t="0" r="r" b="b"/>
                <a:pathLst>
                  <a:path w="240" h="48">
                    <a:moveTo>
                      <a:pt x="0" y="48"/>
                    </a:moveTo>
                    <a:cubicBezTo>
                      <a:pt x="28" y="24"/>
                      <a:pt x="56" y="0"/>
                      <a:pt x="96" y="0"/>
                    </a:cubicBezTo>
                    <a:cubicBezTo>
                      <a:pt x="136" y="0"/>
                      <a:pt x="216" y="40"/>
                      <a:pt x="240" y="48"/>
                    </a:cubicBez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11" name="Freeform 71"/>
              <p:cNvSpPr>
                <a:spLocks/>
              </p:cNvSpPr>
              <p:nvPr/>
            </p:nvSpPr>
            <p:spPr bwMode="auto">
              <a:xfrm>
                <a:off x="576" y="1768"/>
                <a:ext cx="240" cy="48"/>
              </a:xfrm>
              <a:custGeom>
                <a:avLst/>
                <a:gdLst/>
                <a:ahLst/>
                <a:cxnLst>
                  <a:cxn ang="0">
                    <a:pos x="240" y="48"/>
                  </a:cxn>
                  <a:cxn ang="0">
                    <a:pos x="144" y="0"/>
                  </a:cxn>
                  <a:cxn ang="0">
                    <a:pos x="0" y="48"/>
                  </a:cxn>
                </a:cxnLst>
                <a:rect l="0" t="0" r="r" b="b"/>
                <a:pathLst>
                  <a:path w="240" h="48">
                    <a:moveTo>
                      <a:pt x="240" y="48"/>
                    </a:moveTo>
                    <a:cubicBezTo>
                      <a:pt x="212" y="24"/>
                      <a:pt x="184" y="0"/>
                      <a:pt x="144" y="0"/>
                    </a:cubicBezTo>
                    <a:cubicBezTo>
                      <a:pt x="104" y="0"/>
                      <a:pt x="24" y="40"/>
                      <a:pt x="0" y="48"/>
                    </a:cubicBez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" name="Group 72"/>
            <p:cNvGrpSpPr>
              <a:grpSpLocks/>
            </p:cNvGrpSpPr>
            <p:nvPr/>
          </p:nvGrpSpPr>
          <p:grpSpPr bwMode="auto">
            <a:xfrm>
              <a:off x="2880" y="1056"/>
              <a:ext cx="264" cy="960"/>
              <a:chOff x="2880" y="1056"/>
              <a:chExt cx="264" cy="960"/>
            </a:xfrm>
          </p:grpSpPr>
          <p:sp>
            <p:nvSpPr>
              <p:cNvPr id="35913" name="Line 73"/>
              <p:cNvSpPr>
                <a:spLocks noChangeShapeType="1"/>
              </p:cNvSpPr>
              <p:nvPr/>
            </p:nvSpPr>
            <p:spPr bwMode="auto">
              <a:xfrm flipV="1">
                <a:off x="2880" y="1056"/>
                <a:ext cx="0" cy="9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14" name="Line 74"/>
              <p:cNvSpPr>
                <a:spLocks noChangeShapeType="1"/>
              </p:cNvSpPr>
              <p:nvPr/>
            </p:nvSpPr>
            <p:spPr bwMode="auto">
              <a:xfrm flipV="1">
                <a:off x="3144" y="1056"/>
                <a:ext cx="0" cy="9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9" name="Group 75"/>
          <p:cNvGrpSpPr>
            <a:grpSpLocks/>
          </p:cNvGrpSpPr>
          <p:nvPr/>
        </p:nvGrpSpPr>
        <p:grpSpPr bwMode="auto">
          <a:xfrm>
            <a:off x="3756025" y="1279531"/>
            <a:ext cx="1927225" cy="1541462"/>
            <a:chOff x="2352" y="955"/>
            <a:chExt cx="1296" cy="1061"/>
          </a:xfrm>
        </p:grpSpPr>
        <p:sp>
          <p:nvSpPr>
            <p:cNvPr id="35916" name="Freeform 76"/>
            <p:cNvSpPr>
              <a:spLocks/>
            </p:cNvSpPr>
            <p:nvPr/>
          </p:nvSpPr>
          <p:spPr bwMode="auto">
            <a:xfrm>
              <a:off x="3399" y="1952"/>
              <a:ext cx="249" cy="4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6" y="0"/>
                </a:cxn>
                <a:cxn ang="0">
                  <a:pos x="240" y="48"/>
                </a:cxn>
              </a:cxnLst>
              <a:rect l="0" t="0" r="r" b="b"/>
              <a:pathLst>
                <a:path w="240" h="48">
                  <a:moveTo>
                    <a:pt x="0" y="48"/>
                  </a:moveTo>
                  <a:cubicBezTo>
                    <a:pt x="28" y="24"/>
                    <a:pt x="56" y="0"/>
                    <a:pt x="96" y="0"/>
                  </a:cubicBezTo>
                  <a:cubicBezTo>
                    <a:pt x="136" y="0"/>
                    <a:pt x="216" y="40"/>
                    <a:pt x="240" y="4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17" name="Freeform 77"/>
            <p:cNvSpPr>
              <a:spLocks/>
            </p:cNvSpPr>
            <p:nvPr/>
          </p:nvSpPr>
          <p:spPr bwMode="auto">
            <a:xfrm>
              <a:off x="2352" y="1950"/>
              <a:ext cx="258" cy="66"/>
            </a:xfrm>
            <a:custGeom>
              <a:avLst/>
              <a:gdLst/>
              <a:ahLst/>
              <a:cxnLst>
                <a:cxn ang="0">
                  <a:pos x="258" y="66"/>
                </a:cxn>
                <a:cxn ang="0">
                  <a:pos x="168" y="0"/>
                </a:cxn>
                <a:cxn ang="0">
                  <a:pos x="0" y="66"/>
                </a:cxn>
              </a:cxnLst>
              <a:rect l="0" t="0" r="r" b="b"/>
              <a:pathLst>
                <a:path w="258" h="66">
                  <a:moveTo>
                    <a:pt x="258" y="66"/>
                  </a:moveTo>
                  <a:cubicBezTo>
                    <a:pt x="244" y="55"/>
                    <a:pt x="211" y="0"/>
                    <a:pt x="168" y="0"/>
                  </a:cubicBezTo>
                  <a:cubicBezTo>
                    <a:pt x="125" y="0"/>
                    <a:pt x="35" y="52"/>
                    <a:pt x="0" y="6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18" name="Freeform 78"/>
            <p:cNvSpPr>
              <a:spLocks/>
            </p:cNvSpPr>
            <p:nvPr/>
          </p:nvSpPr>
          <p:spPr bwMode="auto">
            <a:xfrm>
              <a:off x="2618" y="955"/>
              <a:ext cx="785" cy="1061"/>
            </a:xfrm>
            <a:custGeom>
              <a:avLst/>
              <a:gdLst/>
              <a:ahLst/>
              <a:cxnLst>
                <a:cxn ang="0">
                  <a:pos x="0" y="1061"/>
                </a:cxn>
                <a:cxn ang="0">
                  <a:pos x="87" y="833"/>
                </a:cxn>
                <a:cxn ang="0">
                  <a:pos x="214" y="107"/>
                </a:cxn>
                <a:cxn ang="0">
                  <a:pos x="394" y="227"/>
                </a:cxn>
                <a:cxn ang="0">
                  <a:pos x="592" y="101"/>
                </a:cxn>
                <a:cxn ang="0">
                  <a:pos x="694" y="833"/>
                </a:cxn>
                <a:cxn ang="0">
                  <a:pos x="742" y="989"/>
                </a:cxn>
                <a:cxn ang="0">
                  <a:pos x="785" y="1061"/>
                </a:cxn>
              </a:cxnLst>
              <a:rect l="0" t="0" r="r" b="b"/>
              <a:pathLst>
                <a:path w="785" h="1061">
                  <a:moveTo>
                    <a:pt x="0" y="1061"/>
                  </a:moveTo>
                  <a:cubicBezTo>
                    <a:pt x="15" y="1023"/>
                    <a:pt x="51" y="992"/>
                    <a:pt x="87" y="833"/>
                  </a:cubicBezTo>
                  <a:cubicBezTo>
                    <a:pt x="123" y="674"/>
                    <a:pt x="163" y="208"/>
                    <a:pt x="214" y="107"/>
                  </a:cubicBezTo>
                  <a:cubicBezTo>
                    <a:pt x="265" y="6"/>
                    <a:pt x="331" y="228"/>
                    <a:pt x="394" y="227"/>
                  </a:cubicBezTo>
                  <a:cubicBezTo>
                    <a:pt x="457" y="226"/>
                    <a:pt x="542" y="0"/>
                    <a:pt x="592" y="101"/>
                  </a:cubicBezTo>
                  <a:cubicBezTo>
                    <a:pt x="642" y="202"/>
                    <a:pt x="669" y="685"/>
                    <a:pt x="694" y="833"/>
                  </a:cubicBezTo>
                  <a:cubicBezTo>
                    <a:pt x="719" y="981"/>
                    <a:pt x="727" y="951"/>
                    <a:pt x="742" y="989"/>
                  </a:cubicBezTo>
                  <a:cubicBezTo>
                    <a:pt x="757" y="1027"/>
                    <a:pt x="776" y="1046"/>
                    <a:pt x="785" y="1061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79"/>
          <p:cNvGrpSpPr>
            <a:grpSpLocks/>
          </p:cNvGrpSpPr>
          <p:nvPr/>
        </p:nvGrpSpPr>
        <p:grpSpPr bwMode="auto">
          <a:xfrm>
            <a:off x="3898900" y="2960693"/>
            <a:ext cx="1784350" cy="1184275"/>
            <a:chOff x="2400" y="2112"/>
            <a:chExt cx="1200" cy="816"/>
          </a:xfrm>
        </p:grpSpPr>
        <p:grpSp>
          <p:nvGrpSpPr>
            <p:cNvPr id="21" name="Group 80"/>
            <p:cNvGrpSpPr>
              <a:grpSpLocks/>
            </p:cNvGrpSpPr>
            <p:nvPr/>
          </p:nvGrpSpPr>
          <p:grpSpPr bwMode="auto">
            <a:xfrm>
              <a:off x="2400" y="2112"/>
              <a:ext cx="1200" cy="816"/>
              <a:chOff x="2400" y="2112"/>
              <a:chExt cx="1200" cy="816"/>
            </a:xfrm>
          </p:grpSpPr>
          <p:sp>
            <p:nvSpPr>
              <p:cNvPr id="35921" name="Rectangle 81"/>
              <p:cNvSpPr>
                <a:spLocks noChangeArrowheads="1"/>
              </p:cNvSpPr>
              <p:nvPr/>
            </p:nvSpPr>
            <p:spPr bwMode="auto">
              <a:xfrm>
                <a:off x="2400" y="2112"/>
                <a:ext cx="1200" cy="816"/>
              </a:xfrm>
              <a:prstGeom prst="rect">
                <a:avLst/>
              </a:prstGeom>
              <a:solidFill>
                <a:srgbClr val="3333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" name="Group 82"/>
              <p:cNvGrpSpPr>
                <a:grpSpLocks/>
              </p:cNvGrpSpPr>
              <p:nvPr/>
            </p:nvGrpSpPr>
            <p:grpSpPr bwMode="auto">
              <a:xfrm>
                <a:off x="2570" y="2256"/>
                <a:ext cx="816" cy="576"/>
                <a:chOff x="2570" y="2256"/>
                <a:chExt cx="816" cy="576"/>
              </a:xfrm>
            </p:grpSpPr>
            <p:sp>
              <p:nvSpPr>
                <p:cNvPr id="35923" name="Oval 83"/>
                <p:cNvSpPr>
                  <a:spLocks noChangeArrowheads="1"/>
                </p:cNvSpPr>
                <p:nvPr/>
              </p:nvSpPr>
              <p:spPr bwMode="auto">
                <a:xfrm>
                  <a:off x="2570" y="2256"/>
                  <a:ext cx="576" cy="576"/>
                </a:xfrm>
                <a:prstGeom prst="ellipse">
                  <a:avLst/>
                </a:prstGeom>
                <a:solidFill>
                  <a:srgbClr val="FFD48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24" name="Oval 84"/>
                <p:cNvSpPr>
                  <a:spLocks noChangeArrowheads="1"/>
                </p:cNvSpPr>
                <p:nvPr/>
              </p:nvSpPr>
              <p:spPr bwMode="auto">
                <a:xfrm>
                  <a:off x="2810" y="2256"/>
                  <a:ext cx="576" cy="576"/>
                </a:xfrm>
                <a:prstGeom prst="ellipse">
                  <a:avLst/>
                </a:prstGeom>
                <a:solidFill>
                  <a:srgbClr val="FFD48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25" name="Oval 85"/>
                <p:cNvSpPr>
                  <a:spLocks noChangeArrowheads="1"/>
                </p:cNvSpPr>
                <p:nvPr/>
              </p:nvSpPr>
              <p:spPr bwMode="auto">
                <a:xfrm>
                  <a:off x="2622" y="2308"/>
                  <a:ext cx="472" cy="472"/>
                </a:xfrm>
                <a:prstGeom prst="ellipse">
                  <a:avLst/>
                </a:prstGeom>
                <a:solidFill>
                  <a:srgbClr val="63470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26" name="Oval 86"/>
                <p:cNvSpPr>
                  <a:spLocks noChangeArrowheads="1"/>
                </p:cNvSpPr>
                <p:nvPr/>
              </p:nvSpPr>
              <p:spPr bwMode="auto">
                <a:xfrm>
                  <a:off x="2862" y="2308"/>
                  <a:ext cx="472" cy="472"/>
                </a:xfrm>
                <a:prstGeom prst="ellipse">
                  <a:avLst/>
                </a:prstGeom>
                <a:solidFill>
                  <a:srgbClr val="63470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27" name="Oval 87"/>
                <p:cNvSpPr>
                  <a:spLocks noChangeArrowheads="1"/>
                </p:cNvSpPr>
                <p:nvPr/>
              </p:nvSpPr>
              <p:spPr bwMode="auto">
                <a:xfrm>
                  <a:off x="2915" y="2361"/>
                  <a:ext cx="366" cy="366"/>
                </a:xfrm>
                <a:prstGeom prst="ellipse">
                  <a:avLst/>
                </a:prstGeom>
                <a:solidFill>
                  <a:srgbClr val="FFD48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928" name="Oval 88"/>
                <p:cNvSpPr>
                  <a:spLocks noChangeArrowheads="1"/>
                </p:cNvSpPr>
                <p:nvPr/>
              </p:nvSpPr>
              <p:spPr bwMode="auto">
                <a:xfrm>
                  <a:off x="2675" y="2361"/>
                  <a:ext cx="366" cy="366"/>
                </a:xfrm>
                <a:prstGeom prst="ellipse">
                  <a:avLst/>
                </a:prstGeom>
                <a:solidFill>
                  <a:srgbClr val="FFD48F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5929" name="Oval 89"/>
            <p:cNvSpPr>
              <a:spLocks noChangeArrowheads="1"/>
            </p:cNvSpPr>
            <p:nvPr/>
          </p:nvSpPr>
          <p:spPr bwMode="auto">
            <a:xfrm>
              <a:off x="2901" y="2400"/>
              <a:ext cx="144" cy="288"/>
            </a:xfrm>
            <a:prstGeom prst="ellipse">
              <a:avLst/>
            </a:prstGeom>
            <a:gradFill rotWithShape="0">
              <a:gsLst>
                <a:gs pos="0">
                  <a:srgbClr val="FFD48F"/>
                </a:gs>
                <a:gs pos="50000">
                  <a:srgbClr val="FFD48F">
                    <a:gamma/>
                    <a:shade val="86275"/>
                    <a:invGamma/>
                  </a:srgbClr>
                </a:gs>
                <a:gs pos="100000">
                  <a:srgbClr val="FFD48F"/>
                </a:gs>
              </a:gsLst>
              <a:lin ang="0" scaled="1"/>
            </a:gradFill>
            <a:ln w="9525">
              <a:noFill/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Text Box 3"/>
          <p:cNvSpPr txBox="1">
            <a:spLocks noChangeArrowheads="1"/>
          </p:cNvSpPr>
          <p:nvPr/>
        </p:nvSpPr>
        <p:spPr bwMode="auto">
          <a:xfrm>
            <a:off x="714348" y="4286256"/>
            <a:ext cx="8223250" cy="2184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3200" b="1" dirty="0">
                <a:latin typeface="宋体" pitchFamily="2" charset="-122"/>
              </a:rPr>
              <a:t>    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对于两个强度相等的不相干的点光源（物点），一个点光源的衍射图样的</a:t>
            </a:r>
            <a:r>
              <a:rPr lang="zh-CN" altLang="en-US" sz="2800" b="1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主极大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刚好和另一点光源衍射图样的</a:t>
            </a:r>
            <a:r>
              <a:rPr lang="zh-CN" altLang="en-US" sz="2800" b="1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第一极小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相</a:t>
            </a:r>
            <a:r>
              <a:rPr lang="zh-CN" altLang="en-US" sz="2800" b="1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重合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，这时两个点光源（或物点）恰为这一光学仪器所分辨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.</a:t>
            </a:r>
            <a:endParaRPr lang="en-US" altLang="zh-CN" sz="28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1" name="Text Box 91"/>
          <p:cNvSpPr txBox="1">
            <a:spLocks noChangeArrowheads="1"/>
          </p:cNvSpPr>
          <p:nvPr/>
        </p:nvSpPr>
        <p:spPr bwMode="auto">
          <a:xfrm>
            <a:off x="1071538" y="142852"/>
            <a:ext cx="3200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瑞利判据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1142976" y="142852"/>
            <a:ext cx="601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600" b="1" dirty="0" smtClean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光学仪器</a:t>
            </a:r>
            <a:r>
              <a:rPr lang="zh-CN" altLang="zh-CN" sz="3600" b="1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zh-CN" sz="3600" b="1" dirty="0" smtClean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分辨本领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62000" y="857232"/>
            <a:ext cx="7696200" cy="3429000"/>
            <a:chOff x="240" y="768"/>
            <a:chExt cx="5328" cy="1845"/>
          </a:xfrm>
        </p:grpSpPr>
        <p:sp>
          <p:nvSpPr>
            <p:cNvPr id="41987" name="Rectangle 3"/>
            <p:cNvSpPr>
              <a:spLocks noChangeArrowheads="1"/>
            </p:cNvSpPr>
            <p:nvPr/>
          </p:nvSpPr>
          <p:spPr bwMode="auto">
            <a:xfrm>
              <a:off x="240" y="768"/>
              <a:ext cx="5328" cy="1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88" name="Rectangle 4" descr="深色下对角线"/>
            <p:cNvSpPr>
              <a:spLocks noChangeArrowheads="1"/>
            </p:cNvSpPr>
            <p:nvPr/>
          </p:nvSpPr>
          <p:spPr bwMode="auto">
            <a:xfrm>
              <a:off x="2064" y="1248"/>
              <a:ext cx="96" cy="240"/>
            </a:xfrm>
            <a:prstGeom prst="rect">
              <a:avLst/>
            </a:prstGeom>
            <a:pattFill prst="dkDnDiag">
              <a:fgClr>
                <a:srgbClr val="663300"/>
              </a:fgClr>
              <a:bgClr>
                <a:schemeClr val="accent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89" name="Rectangle 5" descr="深色下对角线"/>
            <p:cNvSpPr>
              <a:spLocks noChangeArrowheads="1"/>
            </p:cNvSpPr>
            <p:nvPr/>
          </p:nvSpPr>
          <p:spPr bwMode="auto">
            <a:xfrm>
              <a:off x="2064" y="2064"/>
              <a:ext cx="96" cy="240"/>
            </a:xfrm>
            <a:prstGeom prst="rect">
              <a:avLst/>
            </a:prstGeom>
            <a:pattFill prst="dkDnDiag">
              <a:fgClr>
                <a:srgbClr val="663300"/>
              </a:fgClr>
              <a:bgClr>
                <a:schemeClr val="accent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0" name="Oval 6"/>
            <p:cNvSpPr>
              <a:spLocks noChangeArrowheads="1"/>
            </p:cNvSpPr>
            <p:nvPr/>
          </p:nvSpPr>
          <p:spPr bwMode="auto">
            <a:xfrm>
              <a:off x="2064" y="1488"/>
              <a:ext cx="9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66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1" name="Line 7"/>
            <p:cNvSpPr>
              <a:spLocks noChangeShapeType="1"/>
            </p:cNvSpPr>
            <p:nvPr/>
          </p:nvSpPr>
          <p:spPr bwMode="auto">
            <a:xfrm>
              <a:off x="480" y="1776"/>
              <a:ext cx="36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480" y="1248"/>
              <a:ext cx="491" cy="912"/>
              <a:chOff x="480" y="1248"/>
              <a:chExt cx="491" cy="912"/>
            </a:xfrm>
          </p:grpSpPr>
          <p:sp>
            <p:nvSpPr>
              <p:cNvPr id="41993" name="Text Box 9"/>
              <p:cNvSpPr txBox="1">
                <a:spLocks noChangeArrowheads="1"/>
              </p:cNvSpPr>
              <p:nvPr/>
            </p:nvSpPr>
            <p:spPr bwMode="auto">
              <a:xfrm>
                <a:off x="719" y="1488"/>
                <a:ext cx="251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0000"/>
                    </a:solidFill>
                    <a:latin typeface="Times New Roman" pitchFamily="18" charset="0"/>
                  </a:rPr>
                  <a:t>*</a:t>
                </a:r>
                <a:endParaRPr lang="en-US" altLang="zh-CN" sz="2800" b="1">
                  <a:latin typeface="Times New Roman" pitchFamily="18" charset="0"/>
                </a:endParaRPr>
              </a:p>
            </p:txBody>
          </p:sp>
          <p:sp>
            <p:nvSpPr>
              <p:cNvPr id="41994" name="Text Box 10"/>
              <p:cNvSpPr txBox="1">
                <a:spLocks noChangeArrowheads="1"/>
              </p:cNvSpPr>
              <p:nvPr/>
            </p:nvSpPr>
            <p:spPr bwMode="auto">
              <a:xfrm>
                <a:off x="720" y="1776"/>
                <a:ext cx="251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0000"/>
                    </a:solidFill>
                    <a:latin typeface="Times New Roman" pitchFamily="18" charset="0"/>
                  </a:rPr>
                  <a:t>*</a:t>
                </a:r>
                <a:endParaRPr lang="en-US" altLang="zh-CN" sz="2800" b="1">
                  <a:latin typeface="Times New Roman" pitchFamily="18" charset="0"/>
                </a:endParaRPr>
              </a:p>
            </p:txBody>
          </p:sp>
          <p:graphicFrame>
            <p:nvGraphicFramePr>
              <p:cNvPr id="41995" name="Object 11"/>
              <p:cNvGraphicFramePr>
                <a:graphicFrameLocks noChangeAspect="1"/>
              </p:cNvGraphicFramePr>
              <p:nvPr/>
            </p:nvGraphicFramePr>
            <p:xfrm>
              <a:off x="480" y="1248"/>
              <a:ext cx="318" cy="4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43" name="Equation" r:id="rId3" imgW="139680" imgH="215640" progId="Equation.3">
                      <p:embed/>
                    </p:oleObj>
                  </mc:Choice>
                  <mc:Fallback>
                    <p:oleObj name="Equation" r:id="rId3" imgW="139680" imgH="215640" progId="Equation.3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" y="1248"/>
                            <a:ext cx="318" cy="4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96" name="Object 12"/>
              <p:cNvGraphicFramePr>
                <a:graphicFrameLocks noChangeAspect="1"/>
              </p:cNvGraphicFramePr>
              <p:nvPr/>
            </p:nvGraphicFramePr>
            <p:xfrm>
              <a:off x="480" y="1680"/>
              <a:ext cx="338" cy="4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44" name="Equation" r:id="rId5" imgW="152280" imgH="215640" progId="Equation.3">
                      <p:embed/>
                    </p:oleObj>
                  </mc:Choice>
                  <mc:Fallback>
                    <p:oleObj name="Equation" r:id="rId5" imgW="152280" imgH="215640" progId="Equation.3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" y="1680"/>
                            <a:ext cx="338" cy="4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1997" name="Line 13"/>
            <p:cNvSpPr>
              <a:spLocks noChangeShapeType="1"/>
            </p:cNvSpPr>
            <p:nvPr/>
          </p:nvSpPr>
          <p:spPr bwMode="auto">
            <a:xfrm flipH="1">
              <a:off x="1776" y="148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 flipH="1">
              <a:off x="1776" y="206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9" name="Line 15"/>
            <p:cNvSpPr>
              <a:spLocks noChangeShapeType="1"/>
            </p:cNvSpPr>
            <p:nvPr/>
          </p:nvSpPr>
          <p:spPr bwMode="auto">
            <a:xfrm>
              <a:off x="2160" y="2160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000" name="Object 16"/>
            <p:cNvGraphicFramePr>
              <a:graphicFrameLocks noChangeAspect="1"/>
            </p:cNvGraphicFramePr>
            <p:nvPr/>
          </p:nvGraphicFramePr>
          <p:xfrm>
            <a:off x="2640" y="1978"/>
            <a:ext cx="336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5" name="公式" r:id="rId7" imgW="215640" imgH="304560" progId="Equation.3">
                    <p:embed/>
                  </p:oleObj>
                </mc:Choice>
                <mc:Fallback>
                  <p:oleObj name="公式" r:id="rId7" imgW="215640" imgH="304560" progId="Equation.3">
                    <p:embed/>
                    <p:pic>
                      <p:nvPicPr>
                        <p:cNvPr id="0" name="Picture 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978"/>
                          <a:ext cx="336" cy="3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1" name="Rectangle 17"/>
            <p:cNvSpPr>
              <a:spLocks noChangeArrowheads="1"/>
            </p:cNvSpPr>
            <p:nvPr/>
          </p:nvSpPr>
          <p:spPr bwMode="auto">
            <a:xfrm>
              <a:off x="3429" y="1056"/>
              <a:ext cx="25" cy="148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535363" y="1927207"/>
            <a:ext cx="1247775" cy="981075"/>
            <a:chOff x="2208" y="1392"/>
            <a:chExt cx="864" cy="528"/>
          </a:xfrm>
        </p:grpSpPr>
        <p:sp>
          <p:nvSpPr>
            <p:cNvPr id="42003" name="Freeform 19"/>
            <p:cNvSpPr>
              <a:spLocks/>
            </p:cNvSpPr>
            <p:nvPr/>
          </p:nvSpPr>
          <p:spPr bwMode="auto">
            <a:xfrm>
              <a:off x="2208" y="1728"/>
              <a:ext cx="816" cy="192"/>
            </a:xfrm>
            <a:custGeom>
              <a:avLst/>
              <a:gdLst/>
              <a:ahLst/>
              <a:cxnLst>
                <a:cxn ang="0">
                  <a:pos x="816" y="0"/>
                </a:cxn>
                <a:cxn ang="0">
                  <a:pos x="0" y="96"/>
                </a:cxn>
                <a:cxn ang="0">
                  <a:pos x="816" y="192"/>
                </a:cxn>
                <a:cxn ang="0">
                  <a:pos x="816" y="0"/>
                </a:cxn>
              </a:cxnLst>
              <a:rect l="0" t="0" r="r" b="b"/>
              <a:pathLst>
                <a:path w="816" h="192">
                  <a:moveTo>
                    <a:pt x="816" y="0"/>
                  </a:moveTo>
                  <a:lnTo>
                    <a:pt x="0" y="96"/>
                  </a:lnTo>
                  <a:lnTo>
                    <a:pt x="816" y="192"/>
                  </a:lnTo>
                  <a:lnTo>
                    <a:pt x="816" y="0"/>
                  </a:lnTo>
                  <a:close/>
                </a:path>
              </a:pathLst>
            </a:custGeom>
            <a:gradFill rotWithShape="0">
              <a:gsLst>
                <a:gs pos="0">
                  <a:srgbClr val="FF0000"/>
                </a:gs>
                <a:gs pos="100000">
                  <a:srgbClr val="FF0000">
                    <a:gamma/>
                    <a:tint val="0"/>
                    <a:invGamma/>
                  </a:srgb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4" name="Arc 20"/>
            <p:cNvSpPr>
              <a:spLocks/>
            </p:cNvSpPr>
            <p:nvPr/>
          </p:nvSpPr>
          <p:spPr bwMode="auto">
            <a:xfrm>
              <a:off x="3024" y="1728"/>
              <a:ext cx="48" cy="187"/>
            </a:xfrm>
            <a:custGeom>
              <a:avLst/>
              <a:gdLst>
                <a:gd name="G0" fmla="+- 3407 0 0"/>
                <a:gd name="G1" fmla="+- 21600 0 0"/>
                <a:gd name="G2" fmla="+- 21600 0 0"/>
                <a:gd name="T0" fmla="*/ 3407 w 25007"/>
                <a:gd name="T1" fmla="*/ 0 h 43200"/>
                <a:gd name="T2" fmla="*/ 0 w 25007"/>
                <a:gd name="T3" fmla="*/ 42930 h 43200"/>
                <a:gd name="T4" fmla="*/ 3407 w 25007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007" h="43200" fill="none" extrusionOk="0">
                  <a:moveTo>
                    <a:pt x="3406" y="0"/>
                  </a:moveTo>
                  <a:cubicBezTo>
                    <a:pt x="15336" y="0"/>
                    <a:pt x="25007" y="9670"/>
                    <a:pt x="25007" y="21600"/>
                  </a:cubicBezTo>
                  <a:cubicBezTo>
                    <a:pt x="25007" y="33529"/>
                    <a:pt x="15336" y="43200"/>
                    <a:pt x="3407" y="43200"/>
                  </a:cubicBezTo>
                  <a:cubicBezTo>
                    <a:pt x="2265" y="43200"/>
                    <a:pt x="1126" y="43109"/>
                    <a:pt x="0" y="42929"/>
                  </a:cubicBezTo>
                </a:path>
                <a:path w="25007" h="43200" stroke="0" extrusionOk="0">
                  <a:moveTo>
                    <a:pt x="3406" y="0"/>
                  </a:moveTo>
                  <a:cubicBezTo>
                    <a:pt x="15336" y="0"/>
                    <a:pt x="25007" y="9670"/>
                    <a:pt x="25007" y="21600"/>
                  </a:cubicBezTo>
                  <a:cubicBezTo>
                    <a:pt x="25007" y="33529"/>
                    <a:pt x="15336" y="43200"/>
                    <a:pt x="3407" y="43200"/>
                  </a:cubicBezTo>
                  <a:cubicBezTo>
                    <a:pt x="2265" y="43200"/>
                    <a:pt x="1126" y="43109"/>
                    <a:pt x="0" y="42929"/>
                  </a:cubicBezTo>
                  <a:lnTo>
                    <a:pt x="3407" y="216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005" name="Object 21"/>
            <p:cNvGraphicFramePr>
              <a:graphicFrameLocks noChangeAspect="1"/>
            </p:cNvGraphicFramePr>
            <p:nvPr/>
          </p:nvGraphicFramePr>
          <p:xfrm>
            <a:off x="2688" y="1392"/>
            <a:ext cx="26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6" name="公式" r:id="rId9" imgW="228600" imgH="330120" progId="Equation.3">
                    <p:embed/>
                  </p:oleObj>
                </mc:Choice>
                <mc:Fallback>
                  <p:oleObj name="公式" r:id="rId9" imgW="228600" imgH="330120" progId="Equation.3">
                    <p:embed/>
                    <p:pic>
                      <p:nvPicPr>
                        <p:cNvPr id="0" name="Picture 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392"/>
                          <a:ext cx="266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570038" y="2457432"/>
            <a:ext cx="3813175" cy="534988"/>
            <a:chOff x="816" y="1632"/>
            <a:chExt cx="2640" cy="288"/>
          </a:xfrm>
        </p:grpSpPr>
        <p:sp>
          <p:nvSpPr>
            <p:cNvPr id="42008" name="Line 24"/>
            <p:cNvSpPr>
              <a:spLocks noChangeShapeType="1"/>
            </p:cNvSpPr>
            <p:nvPr/>
          </p:nvSpPr>
          <p:spPr bwMode="auto">
            <a:xfrm flipV="1">
              <a:off x="816" y="1632"/>
              <a:ext cx="2640" cy="288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9" name="Line 25"/>
            <p:cNvSpPr>
              <a:spLocks noChangeShapeType="1"/>
            </p:cNvSpPr>
            <p:nvPr/>
          </p:nvSpPr>
          <p:spPr bwMode="auto">
            <a:xfrm>
              <a:off x="816" y="1632"/>
              <a:ext cx="2640" cy="2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6794500" y="2284395"/>
            <a:ext cx="762000" cy="892175"/>
            <a:chOff x="4416" y="1536"/>
            <a:chExt cx="528" cy="480"/>
          </a:xfrm>
        </p:grpSpPr>
        <p:sp>
          <p:nvSpPr>
            <p:cNvPr id="42011" name="Line 27"/>
            <p:cNvSpPr>
              <a:spLocks noChangeShapeType="1"/>
            </p:cNvSpPr>
            <p:nvPr/>
          </p:nvSpPr>
          <p:spPr bwMode="auto">
            <a:xfrm>
              <a:off x="4416" y="1632"/>
              <a:ext cx="0" cy="28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012" name="Object 28"/>
            <p:cNvGraphicFramePr>
              <a:graphicFrameLocks noChangeAspect="1"/>
            </p:cNvGraphicFramePr>
            <p:nvPr/>
          </p:nvGraphicFramePr>
          <p:xfrm>
            <a:off x="4595" y="1536"/>
            <a:ext cx="349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7" name="公式" r:id="rId11" imgW="368280" imgH="457200" progId="Equation.3">
                    <p:embed/>
                  </p:oleObj>
                </mc:Choice>
                <mc:Fallback>
                  <p:oleObj name="公式" r:id="rId11" imgW="368280" imgH="457200" progId="Equation.3">
                    <p:embed/>
                    <p:pic>
                      <p:nvPicPr>
                        <p:cNvPr id="0" name="Picture 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5" y="1536"/>
                          <a:ext cx="349" cy="4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013" name="Object 29"/>
          <p:cNvGraphicFramePr>
            <a:graphicFrameLocks noChangeAspect="1"/>
          </p:cNvGraphicFramePr>
          <p:nvPr/>
        </p:nvGraphicFramePr>
        <p:xfrm>
          <a:off x="5857884" y="928670"/>
          <a:ext cx="24828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公式" r:id="rId13" imgW="1828800" imgH="660240" progId="Equation.3">
                  <p:embed/>
                </p:oleObj>
              </mc:Choice>
              <mc:Fallback>
                <p:oleObj name="公式" r:id="rId13" imgW="1828800" imgH="660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4" y="928670"/>
                        <a:ext cx="2482850" cy="108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1039813" y="885807"/>
            <a:ext cx="4141787" cy="2420938"/>
            <a:chOff x="655" y="1152"/>
            <a:chExt cx="2609" cy="1525"/>
          </a:xfrm>
        </p:grpSpPr>
        <p:grpSp>
          <p:nvGrpSpPr>
            <p:cNvPr id="8" name="Group 61"/>
            <p:cNvGrpSpPr>
              <a:grpSpLocks/>
            </p:cNvGrpSpPr>
            <p:nvPr/>
          </p:nvGrpSpPr>
          <p:grpSpPr bwMode="auto">
            <a:xfrm>
              <a:off x="655" y="1152"/>
              <a:ext cx="2609" cy="1525"/>
              <a:chOff x="655" y="1152"/>
              <a:chExt cx="2609" cy="1525"/>
            </a:xfrm>
          </p:grpSpPr>
          <p:sp>
            <p:nvSpPr>
              <p:cNvPr id="42026" name="Freeform 42"/>
              <p:cNvSpPr>
                <a:spLocks/>
              </p:cNvSpPr>
              <p:nvPr/>
            </p:nvSpPr>
            <p:spPr bwMode="auto">
              <a:xfrm>
                <a:off x="2053" y="1947"/>
                <a:ext cx="0" cy="7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624"/>
                  </a:cxn>
                </a:cxnLst>
                <a:rect l="0" t="0" r="r" b="b"/>
                <a:pathLst>
                  <a:path w="1" h="624">
                    <a:moveTo>
                      <a:pt x="0" y="0"/>
                    </a:moveTo>
                    <a:lnTo>
                      <a:pt x="1" y="624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triangl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28" name="Freeform 44"/>
              <p:cNvSpPr>
                <a:spLocks/>
              </p:cNvSpPr>
              <p:nvPr/>
            </p:nvSpPr>
            <p:spPr bwMode="auto">
              <a:xfrm>
                <a:off x="1070" y="1609"/>
                <a:ext cx="939" cy="513"/>
              </a:xfrm>
              <a:custGeom>
                <a:avLst/>
                <a:gdLst/>
                <a:ahLst/>
                <a:cxnLst>
                  <a:cxn ang="0">
                    <a:pos x="282" y="0"/>
                  </a:cxn>
                  <a:cxn ang="0">
                    <a:pos x="1032" y="438"/>
                  </a:cxn>
                  <a:cxn ang="0">
                    <a:pos x="0" y="6"/>
                  </a:cxn>
                  <a:cxn ang="0">
                    <a:pos x="282" y="0"/>
                  </a:cxn>
                </a:cxnLst>
                <a:rect l="0" t="0" r="r" b="b"/>
                <a:pathLst>
                  <a:path w="1032" h="438">
                    <a:moveTo>
                      <a:pt x="282" y="0"/>
                    </a:moveTo>
                    <a:lnTo>
                      <a:pt x="1032" y="438"/>
                    </a:lnTo>
                    <a:lnTo>
                      <a:pt x="0" y="6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029" name="Rectangle 45"/>
              <p:cNvSpPr>
                <a:spLocks noChangeArrowheads="1"/>
              </p:cNvSpPr>
              <p:nvPr/>
            </p:nvSpPr>
            <p:spPr bwMode="auto">
              <a:xfrm>
                <a:off x="655" y="1160"/>
                <a:ext cx="2558" cy="44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5000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30" name="Text Box 46"/>
              <p:cNvSpPr txBox="1">
                <a:spLocks noChangeArrowheads="1"/>
              </p:cNvSpPr>
              <p:nvPr/>
            </p:nvSpPr>
            <p:spPr bwMode="auto">
              <a:xfrm>
                <a:off x="655" y="1171"/>
                <a:ext cx="260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rgbClr val="1C1C1C"/>
                    </a:solidFill>
                    <a:latin typeface="宋体" pitchFamily="2" charset="-122"/>
                    <a:ea typeface="宋体" pitchFamily="2" charset="-122"/>
                  </a:rPr>
                  <a:t>光学仪器的通光孔径</a:t>
                </a:r>
              </a:p>
            </p:txBody>
          </p:sp>
          <p:graphicFrame>
            <p:nvGraphicFramePr>
              <p:cNvPr id="42031" name="Object 47"/>
              <p:cNvGraphicFramePr>
                <a:graphicFrameLocks noChangeAspect="1"/>
              </p:cNvGraphicFramePr>
              <p:nvPr/>
            </p:nvGraphicFramePr>
            <p:xfrm>
              <a:off x="2723" y="1152"/>
              <a:ext cx="301" cy="3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49" name="Equation" r:id="rId15" imgW="164880" imgH="164880" progId="Equation.3">
                      <p:embed/>
                    </p:oleObj>
                  </mc:Choice>
                  <mc:Fallback>
                    <p:oleObj name="Equation" r:id="rId15" imgW="164880" imgH="164880" progId="Equation.3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23" y="1152"/>
                            <a:ext cx="301" cy="3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2032" name="Freeform 48"/>
            <p:cNvSpPr>
              <a:spLocks/>
            </p:cNvSpPr>
            <p:nvPr/>
          </p:nvSpPr>
          <p:spPr bwMode="auto">
            <a:xfrm>
              <a:off x="1104" y="1592"/>
              <a:ext cx="227" cy="15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0" y="15"/>
                </a:cxn>
              </a:cxnLst>
              <a:rect l="0" t="0" r="r" b="b"/>
              <a:pathLst>
                <a:path w="227" h="15">
                  <a:moveTo>
                    <a:pt x="227" y="0"/>
                  </a:moveTo>
                  <a:lnTo>
                    <a:pt x="0" y="15"/>
                  </a:lnTo>
                </a:path>
              </a:pathLst>
            </a:custGeom>
            <a:noFill/>
            <a:ln w="57150" cmpd="sng">
              <a:solidFill>
                <a:schemeClr val="accent1"/>
              </a:solidFill>
              <a:round/>
              <a:headEnd/>
              <a:tailEnd type="non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5405438" y="1481120"/>
            <a:ext cx="1598612" cy="2586037"/>
            <a:chOff x="3455" y="1104"/>
            <a:chExt cx="1106" cy="1391"/>
          </a:xfrm>
        </p:grpSpPr>
        <p:grpSp>
          <p:nvGrpSpPr>
            <p:cNvPr id="10" name="Group 50"/>
            <p:cNvGrpSpPr>
              <a:grpSpLocks/>
            </p:cNvGrpSpPr>
            <p:nvPr/>
          </p:nvGrpSpPr>
          <p:grpSpPr bwMode="auto">
            <a:xfrm rot="5367018">
              <a:off x="3271" y="1291"/>
              <a:ext cx="1055" cy="681"/>
              <a:chOff x="3648" y="2208"/>
              <a:chExt cx="1141" cy="968"/>
            </a:xfrm>
          </p:grpSpPr>
          <p:sp>
            <p:nvSpPr>
              <p:cNvPr id="42035" name="Freeform 51"/>
              <p:cNvSpPr>
                <a:spLocks/>
              </p:cNvSpPr>
              <p:nvPr/>
            </p:nvSpPr>
            <p:spPr bwMode="auto">
              <a:xfrm>
                <a:off x="4512" y="3120"/>
                <a:ext cx="277" cy="48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96" y="0"/>
                  </a:cxn>
                  <a:cxn ang="0">
                    <a:pos x="240" y="48"/>
                  </a:cxn>
                </a:cxnLst>
                <a:rect l="0" t="0" r="r" b="b"/>
                <a:pathLst>
                  <a:path w="240" h="48">
                    <a:moveTo>
                      <a:pt x="0" y="48"/>
                    </a:moveTo>
                    <a:cubicBezTo>
                      <a:pt x="28" y="24"/>
                      <a:pt x="56" y="0"/>
                      <a:pt x="96" y="0"/>
                    </a:cubicBezTo>
                    <a:cubicBezTo>
                      <a:pt x="136" y="0"/>
                      <a:pt x="216" y="40"/>
                      <a:pt x="240" y="48"/>
                    </a:cubicBezTo>
                  </a:path>
                </a:pathLst>
              </a:custGeom>
              <a:noFill/>
              <a:ln w="19050" cmpd="sng">
                <a:solidFill>
                  <a:srgbClr val="009900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36" name="Freeform 52"/>
              <p:cNvSpPr>
                <a:spLocks/>
              </p:cNvSpPr>
              <p:nvPr/>
            </p:nvSpPr>
            <p:spPr bwMode="auto">
              <a:xfrm>
                <a:off x="3648" y="3120"/>
                <a:ext cx="277" cy="48"/>
              </a:xfrm>
              <a:custGeom>
                <a:avLst/>
                <a:gdLst/>
                <a:ahLst/>
                <a:cxnLst>
                  <a:cxn ang="0">
                    <a:pos x="240" y="48"/>
                  </a:cxn>
                  <a:cxn ang="0">
                    <a:pos x="144" y="0"/>
                  </a:cxn>
                  <a:cxn ang="0">
                    <a:pos x="0" y="48"/>
                  </a:cxn>
                </a:cxnLst>
                <a:rect l="0" t="0" r="r" b="b"/>
                <a:pathLst>
                  <a:path w="240" h="48">
                    <a:moveTo>
                      <a:pt x="240" y="48"/>
                    </a:moveTo>
                    <a:cubicBezTo>
                      <a:pt x="212" y="24"/>
                      <a:pt x="184" y="0"/>
                      <a:pt x="144" y="0"/>
                    </a:cubicBezTo>
                    <a:cubicBezTo>
                      <a:pt x="104" y="0"/>
                      <a:pt x="24" y="40"/>
                      <a:pt x="0" y="48"/>
                    </a:cubicBezTo>
                  </a:path>
                </a:pathLst>
              </a:custGeom>
              <a:noFill/>
              <a:ln w="19050" cmpd="sng">
                <a:solidFill>
                  <a:srgbClr val="009900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37" name="Freeform 53"/>
              <p:cNvSpPr>
                <a:spLocks/>
              </p:cNvSpPr>
              <p:nvPr/>
            </p:nvSpPr>
            <p:spPr bwMode="auto">
              <a:xfrm>
                <a:off x="3936" y="2208"/>
                <a:ext cx="576" cy="968"/>
              </a:xfrm>
              <a:custGeom>
                <a:avLst/>
                <a:gdLst/>
                <a:ahLst/>
                <a:cxnLst>
                  <a:cxn ang="0">
                    <a:pos x="0" y="968"/>
                  </a:cxn>
                  <a:cxn ang="0">
                    <a:pos x="96" y="680"/>
                  </a:cxn>
                  <a:cxn ang="0">
                    <a:pos x="240" y="8"/>
                  </a:cxn>
                  <a:cxn ang="0">
                    <a:pos x="384" y="728"/>
                  </a:cxn>
                  <a:cxn ang="0">
                    <a:pos x="480" y="968"/>
                  </a:cxn>
                </a:cxnLst>
                <a:rect l="0" t="0" r="r" b="b"/>
                <a:pathLst>
                  <a:path w="480" h="968">
                    <a:moveTo>
                      <a:pt x="0" y="968"/>
                    </a:moveTo>
                    <a:cubicBezTo>
                      <a:pt x="28" y="904"/>
                      <a:pt x="56" y="840"/>
                      <a:pt x="96" y="680"/>
                    </a:cubicBezTo>
                    <a:cubicBezTo>
                      <a:pt x="136" y="520"/>
                      <a:pt x="192" y="0"/>
                      <a:pt x="240" y="8"/>
                    </a:cubicBezTo>
                    <a:cubicBezTo>
                      <a:pt x="288" y="16"/>
                      <a:pt x="344" y="568"/>
                      <a:pt x="384" y="728"/>
                    </a:cubicBezTo>
                    <a:cubicBezTo>
                      <a:pt x="424" y="888"/>
                      <a:pt x="464" y="928"/>
                      <a:pt x="480" y="968"/>
                    </a:cubicBezTo>
                  </a:path>
                </a:pathLst>
              </a:custGeom>
              <a:noFill/>
              <a:ln w="19050" cmpd="sng">
                <a:solidFill>
                  <a:srgbClr val="009900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2038" name="Line 54"/>
            <p:cNvSpPr>
              <a:spLocks noChangeShapeType="1"/>
            </p:cNvSpPr>
            <p:nvPr/>
          </p:nvSpPr>
          <p:spPr bwMode="auto">
            <a:xfrm>
              <a:off x="3457" y="1632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" name="Group 55"/>
            <p:cNvGrpSpPr>
              <a:grpSpLocks/>
            </p:cNvGrpSpPr>
            <p:nvPr/>
          </p:nvGrpSpPr>
          <p:grpSpPr bwMode="auto">
            <a:xfrm rot="5367018">
              <a:off x="3220" y="1578"/>
              <a:ext cx="1152" cy="681"/>
              <a:chOff x="3648" y="2208"/>
              <a:chExt cx="1141" cy="968"/>
            </a:xfrm>
          </p:grpSpPr>
          <p:sp>
            <p:nvSpPr>
              <p:cNvPr id="42040" name="Freeform 56"/>
              <p:cNvSpPr>
                <a:spLocks/>
              </p:cNvSpPr>
              <p:nvPr/>
            </p:nvSpPr>
            <p:spPr bwMode="auto">
              <a:xfrm>
                <a:off x="4512" y="3120"/>
                <a:ext cx="277" cy="48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96" y="0"/>
                  </a:cxn>
                  <a:cxn ang="0">
                    <a:pos x="240" y="48"/>
                  </a:cxn>
                </a:cxnLst>
                <a:rect l="0" t="0" r="r" b="b"/>
                <a:pathLst>
                  <a:path w="240" h="48">
                    <a:moveTo>
                      <a:pt x="0" y="48"/>
                    </a:moveTo>
                    <a:cubicBezTo>
                      <a:pt x="28" y="24"/>
                      <a:pt x="56" y="0"/>
                      <a:pt x="96" y="0"/>
                    </a:cubicBezTo>
                    <a:cubicBezTo>
                      <a:pt x="136" y="0"/>
                      <a:pt x="216" y="40"/>
                      <a:pt x="240" y="48"/>
                    </a:cubicBez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41" name="Freeform 57"/>
              <p:cNvSpPr>
                <a:spLocks/>
              </p:cNvSpPr>
              <p:nvPr/>
            </p:nvSpPr>
            <p:spPr bwMode="auto">
              <a:xfrm>
                <a:off x="3648" y="3120"/>
                <a:ext cx="277" cy="48"/>
              </a:xfrm>
              <a:custGeom>
                <a:avLst/>
                <a:gdLst/>
                <a:ahLst/>
                <a:cxnLst>
                  <a:cxn ang="0">
                    <a:pos x="240" y="48"/>
                  </a:cxn>
                  <a:cxn ang="0">
                    <a:pos x="144" y="0"/>
                  </a:cxn>
                  <a:cxn ang="0">
                    <a:pos x="0" y="48"/>
                  </a:cxn>
                </a:cxnLst>
                <a:rect l="0" t="0" r="r" b="b"/>
                <a:pathLst>
                  <a:path w="240" h="48">
                    <a:moveTo>
                      <a:pt x="240" y="48"/>
                    </a:moveTo>
                    <a:cubicBezTo>
                      <a:pt x="212" y="24"/>
                      <a:pt x="184" y="0"/>
                      <a:pt x="144" y="0"/>
                    </a:cubicBezTo>
                    <a:cubicBezTo>
                      <a:pt x="104" y="0"/>
                      <a:pt x="24" y="40"/>
                      <a:pt x="0" y="48"/>
                    </a:cubicBez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42" name="Freeform 58"/>
              <p:cNvSpPr>
                <a:spLocks/>
              </p:cNvSpPr>
              <p:nvPr/>
            </p:nvSpPr>
            <p:spPr bwMode="auto">
              <a:xfrm>
                <a:off x="3936" y="2208"/>
                <a:ext cx="576" cy="968"/>
              </a:xfrm>
              <a:custGeom>
                <a:avLst/>
                <a:gdLst/>
                <a:ahLst/>
                <a:cxnLst>
                  <a:cxn ang="0">
                    <a:pos x="0" y="968"/>
                  </a:cxn>
                  <a:cxn ang="0">
                    <a:pos x="96" y="680"/>
                  </a:cxn>
                  <a:cxn ang="0">
                    <a:pos x="240" y="8"/>
                  </a:cxn>
                  <a:cxn ang="0">
                    <a:pos x="384" y="728"/>
                  </a:cxn>
                  <a:cxn ang="0">
                    <a:pos x="480" y="968"/>
                  </a:cxn>
                </a:cxnLst>
                <a:rect l="0" t="0" r="r" b="b"/>
                <a:pathLst>
                  <a:path w="480" h="968">
                    <a:moveTo>
                      <a:pt x="0" y="968"/>
                    </a:moveTo>
                    <a:cubicBezTo>
                      <a:pt x="28" y="904"/>
                      <a:pt x="56" y="840"/>
                      <a:pt x="96" y="680"/>
                    </a:cubicBezTo>
                    <a:cubicBezTo>
                      <a:pt x="136" y="520"/>
                      <a:pt x="192" y="0"/>
                      <a:pt x="240" y="8"/>
                    </a:cubicBezTo>
                    <a:cubicBezTo>
                      <a:pt x="288" y="16"/>
                      <a:pt x="344" y="568"/>
                      <a:pt x="384" y="728"/>
                    </a:cubicBezTo>
                    <a:cubicBezTo>
                      <a:pt x="424" y="888"/>
                      <a:pt x="464" y="928"/>
                      <a:pt x="480" y="968"/>
                    </a:cubicBez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2043" name="Line 59"/>
            <p:cNvSpPr>
              <a:spLocks noChangeShapeType="1"/>
            </p:cNvSpPr>
            <p:nvPr/>
          </p:nvSpPr>
          <p:spPr bwMode="auto">
            <a:xfrm>
              <a:off x="3456" y="1920"/>
              <a:ext cx="11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071670" y="4345004"/>
            <a:ext cx="5391150" cy="1011230"/>
            <a:chOff x="2071670" y="4345004"/>
            <a:chExt cx="5391150" cy="1011230"/>
          </a:xfrm>
        </p:grpSpPr>
        <p:sp>
          <p:nvSpPr>
            <p:cNvPr id="51" name="Rectangle 31"/>
            <p:cNvSpPr>
              <a:spLocks noChangeArrowheads="1"/>
            </p:cNvSpPr>
            <p:nvPr/>
          </p:nvSpPr>
          <p:spPr bwMode="auto">
            <a:xfrm>
              <a:off x="2071670" y="4365634"/>
              <a:ext cx="5391150" cy="990600"/>
            </a:xfrm>
            <a:prstGeom prst="rect">
              <a:avLst/>
            </a:prstGeom>
            <a:gradFill rotWithShape="0">
              <a:gsLst>
                <a:gs pos="0">
                  <a:srgbClr val="E1F2F3"/>
                </a:gs>
                <a:gs pos="50000">
                  <a:srgbClr val="FFFFFF"/>
                </a:gs>
                <a:gs pos="100000">
                  <a:srgbClr val="E1F2F3"/>
                </a:gs>
              </a:gsLst>
              <a:lin ang="5400000" scaled="1"/>
            </a:gradFill>
            <a:ln w="9525">
              <a:solidFill>
                <a:srgbClr val="006666"/>
              </a:solidFill>
              <a:miter lim="800000"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2" name="Object 32"/>
            <p:cNvGraphicFramePr>
              <a:graphicFrameLocks noChangeAspect="1"/>
            </p:cNvGraphicFramePr>
            <p:nvPr/>
          </p:nvGraphicFramePr>
          <p:xfrm>
            <a:off x="4738670" y="4345004"/>
            <a:ext cx="2362200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0" name="公式" r:id="rId17" imgW="1180800" imgH="609480" progId="Equation.3">
                    <p:embed/>
                  </p:oleObj>
                </mc:Choice>
                <mc:Fallback>
                  <p:oleObj name="公式" r:id="rId17" imgW="1180800" imgH="60948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8670" y="4345004"/>
                          <a:ext cx="2362200" cy="965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CCFF">
                                      <a:gamma/>
                                      <a:shade val="76078"/>
                                      <a:invGamma/>
                                    </a:srgbClr>
                                  </a:gs>
                                  <a:gs pos="50000">
                                    <a:srgbClr val="FFCCFF"/>
                                  </a:gs>
                                  <a:gs pos="100000">
                                    <a:srgbClr val="FFCCFF">
                                      <a:gamma/>
                                      <a:shade val="76078"/>
                                      <a:invGamma/>
                                    </a:srgbClr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CC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Text Box 33"/>
            <p:cNvSpPr txBox="1">
              <a:spLocks noChangeArrowheads="1"/>
            </p:cNvSpPr>
            <p:nvPr/>
          </p:nvSpPr>
          <p:spPr bwMode="auto">
            <a:xfrm>
              <a:off x="2224070" y="4557729"/>
              <a:ext cx="2430463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最小分辨角</a:t>
              </a:r>
            </a:p>
          </p:txBody>
        </p:sp>
      </p:grpSp>
      <p:grpSp>
        <p:nvGrpSpPr>
          <p:cNvPr id="54" name="Group 65"/>
          <p:cNvGrpSpPr>
            <a:grpSpLocks/>
          </p:cNvGrpSpPr>
          <p:nvPr/>
        </p:nvGrpSpPr>
        <p:grpSpPr bwMode="auto">
          <a:xfrm>
            <a:off x="468313" y="5503884"/>
            <a:ext cx="7991475" cy="1068388"/>
            <a:chOff x="576" y="1920"/>
            <a:chExt cx="4512" cy="673"/>
          </a:xfrm>
        </p:grpSpPr>
        <p:sp>
          <p:nvSpPr>
            <p:cNvPr id="55" name="Rectangle 36"/>
            <p:cNvSpPr>
              <a:spLocks noChangeArrowheads="1"/>
            </p:cNvSpPr>
            <p:nvPr/>
          </p:nvSpPr>
          <p:spPr bwMode="auto">
            <a:xfrm>
              <a:off x="576" y="1920"/>
              <a:ext cx="4512" cy="672"/>
            </a:xfrm>
            <a:prstGeom prst="rect">
              <a:avLst/>
            </a:prstGeom>
            <a:gradFill rotWithShape="0">
              <a:gsLst>
                <a:gs pos="0">
                  <a:srgbClr val="DEF1F2"/>
                </a:gs>
                <a:gs pos="50000">
                  <a:srgbClr val="DEF1F2">
                    <a:gamma/>
                    <a:tint val="0"/>
                    <a:invGamma/>
                  </a:srgbClr>
                </a:gs>
                <a:gs pos="100000">
                  <a:srgbClr val="DEF1F2"/>
                </a:gs>
              </a:gsLst>
              <a:lin ang="5400000" scaled="1"/>
            </a:gradFill>
            <a:ln w="9525">
              <a:solidFill>
                <a:srgbClr val="006666"/>
              </a:solidFill>
              <a:miter lim="800000"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Text Box 37"/>
            <p:cNvSpPr txBox="1">
              <a:spLocks noChangeArrowheads="1"/>
            </p:cNvSpPr>
            <p:nvPr/>
          </p:nvSpPr>
          <p:spPr bwMode="auto">
            <a:xfrm>
              <a:off x="624" y="2016"/>
              <a:ext cx="204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光学仪器分辨本领</a:t>
              </a:r>
            </a:p>
          </p:txBody>
        </p:sp>
        <p:graphicFrame>
          <p:nvGraphicFramePr>
            <p:cNvPr id="57" name="Object 38"/>
            <p:cNvGraphicFramePr>
              <a:graphicFrameLocks noChangeAspect="1"/>
            </p:cNvGraphicFramePr>
            <p:nvPr/>
          </p:nvGraphicFramePr>
          <p:xfrm>
            <a:off x="2544" y="1920"/>
            <a:ext cx="1536" cy="6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1" name="公式" r:id="rId19" imgW="1333440" imgH="672840" progId="Equation.3">
                    <p:embed/>
                  </p:oleObj>
                </mc:Choice>
                <mc:Fallback>
                  <p:oleObj name="公式" r:id="rId19" imgW="1333440" imgH="67284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920"/>
                          <a:ext cx="1536" cy="6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8" name="Object 39"/>
          <p:cNvGraphicFramePr>
            <a:graphicFrameLocks noChangeAspect="1"/>
          </p:cNvGraphicFramePr>
          <p:nvPr/>
        </p:nvGraphicFramePr>
        <p:xfrm>
          <a:off x="6643702" y="5500702"/>
          <a:ext cx="1725613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21" imgW="482400" imgH="393480" progId="Equation.3">
                  <p:embed/>
                </p:oleObj>
              </mc:Choice>
              <mc:Fallback>
                <p:oleObj name="Equation" r:id="rId21" imgW="482400" imgH="3934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702" y="5500702"/>
                        <a:ext cx="1725613" cy="103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4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2357422" y="3357562"/>
            <a:ext cx="350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光学显微镜</a:t>
            </a:r>
            <a:r>
              <a:rPr lang="zh-CN" altLang="en-US" sz="2800" b="1" dirty="0"/>
              <a:t>   </a:t>
            </a:r>
            <a:r>
              <a:rPr lang="en-US" altLang="zh-CN" sz="2800" b="1" dirty="0">
                <a:solidFill>
                  <a:schemeClr val="tx2"/>
                </a:solidFill>
              </a:rPr>
              <a:t>0.2 </a:t>
            </a:r>
            <a:r>
              <a:rPr lang="en-US" altLang="zh-CN" sz="2800" b="1" dirty="0">
                <a:solidFill>
                  <a:schemeClr val="tx2"/>
                </a:solidFill>
                <a:sym typeface="Symbol" pitchFamily="18" charset="2"/>
              </a:rPr>
              <a:t></a:t>
            </a:r>
            <a:r>
              <a:rPr lang="en-US" altLang="zh-CN" sz="2800" b="1" dirty="0">
                <a:solidFill>
                  <a:schemeClr val="tx2"/>
                </a:solidFill>
              </a:rPr>
              <a:t>m</a:t>
            </a:r>
            <a:endParaRPr lang="en-US" altLang="zh-CN" sz="2800" b="1" dirty="0">
              <a:solidFill>
                <a:schemeClr val="accent2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43174" y="4000504"/>
            <a:ext cx="2725738" cy="598488"/>
            <a:chOff x="384" y="3792"/>
            <a:chExt cx="1717" cy="377"/>
          </a:xfrm>
        </p:grpSpPr>
        <p:sp>
          <p:nvSpPr>
            <p:cNvPr id="104467" name="Text Box 4"/>
            <p:cNvSpPr txBox="1">
              <a:spLocks noChangeArrowheads="1"/>
            </p:cNvSpPr>
            <p:nvPr/>
          </p:nvSpPr>
          <p:spPr bwMode="auto">
            <a:xfrm>
              <a:off x="384" y="3840"/>
              <a:ext cx="13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宋体" pitchFamily="2" charset="-122"/>
                  <a:ea typeface="宋体" pitchFamily="2" charset="-122"/>
                </a:rPr>
                <a:t>电子显微镜</a:t>
              </a:r>
              <a:r>
                <a:rPr lang="zh-CN" altLang="en-US" sz="2800" b="1" dirty="0"/>
                <a:t>  </a:t>
              </a:r>
              <a:r>
                <a:rPr lang="zh-CN" altLang="en-US" sz="2800" b="1" dirty="0">
                  <a:solidFill>
                    <a:schemeClr val="accent2"/>
                  </a:solidFill>
                </a:rPr>
                <a:t>    </a:t>
              </a:r>
            </a:p>
          </p:txBody>
        </p:sp>
        <p:graphicFrame>
          <p:nvGraphicFramePr>
            <p:cNvPr id="104455" name="Object 5"/>
            <p:cNvGraphicFramePr>
              <a:graphicFrameLocks noChangeAspect="1"/>
            </p:cNvGraphicFramePr>
            <p:nvPr/>
          </p:nvGraphicFramePr>
          <p:xfrm>
            <a:off x="1776" y="3792"/>
            <a:ext cx="325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0" name="公式" r:id="rId3" imgW="228600" imgH="266400" progId="Equation.3">
                    <p:embed/>
                  </p:oleObj>
                </mc:Choice>
                <mc:Fallback>
                  <p:oleObj name="公式" r:id="rId3" imgW="228600" imgH="2664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792"/>
                          <a:ext cx="325" cy="3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357422" y="4857760"/>
            <a:ext cx="4114800" cy="725488"/>
            <a:chOff x="2784" y="3744"/>
            <a:chExt cx="2592" cy="457"/>
          </a:xfrm>
        </p:grpSpPr>
        <p:sp>
          <p:nvSpPr>
            <p:cNvPr id="104466" name="Text Box 7"/>
            <p:cNvSpPr txBox="1">
              <a:spLocks noChangeArrowheads="1"/>
            </p:cNvSpPr>
            <p:nvPr/>
          </p:nvSpPr>
          <p:spPr bwMode="auto">
            <a:xfrm>
              <a:off x="2784" y="3840"/>
              <a:ext cx="17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宋体" pitchFamily="2" charset="-122"/>
                  <a:ea typeface="宋体" pitchFamily="2" charset="-122"/>
                </a:rPr>
                <a:t>扫描遂道显微</a:t>
              </a:r>
              <a:r>
                <a:rPr lang="zh-CN" altLang="en-US" sz="2800" b="1" dirty="0"/>
                <a:t>镜</a:t>
              </a:r>
            </a:p>
          </p:txBody>
        </p:sp>
        <p:graphicFrame>
          <p:nvGraphicFramePr>
            <p:cNvPr id="104454" name="Object 8"/>
            <p:cNvGraphicFramePr>
              <a:graphicFrameLocks noChangeAspect="1"/>
            </p:cNvGraphicFramePr>
            <p:nvPr/>
          </p:nvGraphicFramePr>
          <p:xfrm>
            <a:off x="4608" y="3744"/>
            <a:ext cx="768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1" name="公式" r:id="rId5" imgW="469800" imgH="279360" progId="Equation.3">
                    <p:embed/>
                  </p:oleObj>
                </mc:Choice>
                <mc:Fallback>
                  <p:oleObj name="公式" r:id="rId5" imgW="469800" imgH="2793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3744"/>
                          <a:ext cx="768" cy="4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Group 65"/>
          <p:cNvGrpSpPr>
            <a:grpSpLocks/>
          </p:cNvGrpSpPr>
          <p:nvPr/>
        </p:nvGrpSpPr>
        <p:grpSpPr bwMode="auto">
          <a:xfrm>
            <a:off x="468313" y="1146166"/>
            <a:ext cx="7991475" cy="1068388"/>
            <a:chOff x="576" y="1920"/>
            <a:chExt cx="4512" cy="673"/>
          </a:xfrm>
        </p:grpSpPr>
        <p:sp>
          <p:nvSpPr>
            <p:cNvPr id="22" name="Rectangle 36"/>
            <p:cNvSpPr>
              <a:spLocks noChangeArrowheads="1"/>
            </p:cNvSpPr>
            <p:nvPr/>
          </p:nvSpPr>
          <p:spPr bwMode="auto">
            <a:xfrm>
              <a:off x="576" y="1920"/>
              <a:ext cx="4512" cy="672"/>
            </a:xfrm>
            <a:prstGeom prst="rect">
              <a:avLst/>
            </a:prstGeom>
            <a:gradFill rotWithShape="0">
              <a:gsLst>
                <a:gs pos="0">
                  <a:srgbClr val="DEF1F2"/>
                </a:gs>
                <a:gs pos="50000">
                  <a:srgbClr val="DEF1F2">
                    <a:gamma/>
                    <a:tint val="0"/>
                    <a:invGamma/>
                  </a:srgbClr>
                </a:gs>
                <a:gs pos="100000">
                  <a:srgbClr val="DEF1F2"/>
                </a:gs>
              </a:gsLst>
              <a:lin ang="5400000" scaled="1"/>
            </a:gradFill>
            <a:ln w="9525">
              <a:solidFill>
                <a:srgbClr val="006666"/>
              </a:solidFill>
              <a:miter lim="800000"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37"/>
            <p:cNvSpPr txBox="1">
              <a:spLocks noChangeArrowheads="1"/>
            </p:cNvSpPr>
            <p:nvPr/>
          </p:nvSpPr>
          <p:spPr bwMode="auto">
            <a:xfrm>
              <a:off x="624" y="2016"/>
              <a:ext cx="204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光学仪器分辨本领</a:t>
              </a:r>
            </a:p>
          </p:txBody>
        </p:sp>
        <p:graphicFrame>
          <p:nvGraphicFramePr>
            <p:cNvPr id="24" name="Object 38"/>
            <p:cNvGraphicFramePr>
              <a:graphicFrameLocks noChangeAspect="1"/>
            </p:cNvGraphicFramePr>
            <p:nvPr/>
          </p:nvGraphicFramePr>
          <p:xfrm>
            <a:off x="2544" y="1920"/>
            <a:ext cx="1536" cy="6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2" name="公式" r:id="rId7" imgW="1333440" imgH="672840" progId="Equation.3">
                    <p:embed/>
                  </p:oleObj>
                </mc:Choice>
                <mc:Fallback>
                  <p:oleObj name="公式" r:id="rId7" imgW="1333440" imgH="67284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920"/>
                          <a:ext cx="1536" cy="6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Object 39"/>
          <p:cNvGraphicFramePr>
            <a:graphicFrameLocks noChangeAspect="1"/>
          </p:cNvGraphicFramePr>
          <p:nvPr/>
        </p:nvGraphicFramePr>
        <p:xfrm>
          <a:off x="6643702" y="1142984"/>
          <a:ext cx="1725613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9" imgW="482400" imgH="393480" progId="Equation.3">
                  <p:embed/>
                </p:oleObj>
              </mc:Choice>
              <mc:Fallback>
                <p:oleObj name="Equation" r:id="rId9" imgW="482400" imgH="393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702" y="1142984"/>
                        <a:ext cx="1725613" cy="103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571472" y="2571744"/>
            <a:ext cx="34290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提高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分辨率的途径：</a:t>
            </a:r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27" name="Object 18"/>
          <p:cNvGraphicFramePr>
            <a:graphicFrameLocks noChangeAspect="1"/>
          </p:cNvGraphicFramePr>
          <p:nvPr/>
        </p:nvGraphicFramePr>
        <p:xfrm>
          <a:off x="4000496" y="2571744"/>
          <a:ext cx="144621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公式" r:id="rId11" imgW="571320" imgH="228600" progId="Equation.3">
                  <p:embed/>
                </p:oleObj>
              </mc:Choice>
              <mc:Fallback>
                <p:oleObj name="公式" r:id="rId11" imgW="57132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496" y="2571744"/>
                        <a:ext cx="1446213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1142976" y="142852"/>
            <a:ext cx="601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600" b="1" dirty="0" smtClean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光学仪器</a:t>
            </a:r>
            <a:r>
              <a:rPr lang="zh-CN" altLang="zh-CN" sz="3600" b="1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zh-CN" sz="3600" b="1" dirty="0" smtClean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分辨本领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857752" y="1643050"/>
          <a:ext cx="1462086" cy="531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3" imgW="888840" imgH="380880" progId="Equation.3">
                  <p:embed/>
                </p:oleObj>
              </mc:Choice>
              <mc:Fallback>
                <p:oleObj name="Equation" r:id="rId3" imgW="888840" imgH="380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1643050"/>
                        <a:ext cx="1462086" cy="5316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14348" y="1000108"/>
            <a:ext cx="7924800" cy="2234458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3200" dirty="0">
                <a:latin typeface="Times New Roman" pitchFamily="18" charset="0"/>
              </a:rPr>
              <a:t>       </a:t>
            </a:r>
            <a:r>
              <a:rPr lang="en-US" altLang="zh-CN" sz="2800" dirty="0">
                <a:latin typeface="Times New Roman" pitchFamily="18" charset="0"/>
              </a:rPr>
              <a:t>1990</a:t>
            </a:r>
            <a:r>
              <a:rPr lang="en-US" altLang="zh-CN" sz="2800" dirty="0">
                <a:latin typeface="宋体" pitchFamily="2" charset="-122"/>
              </a:rPr>
              <a:t> 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年发射的</a:t>
            </a:r>
            <a:r>
              <a:rPr lang="zh-CN" altLang="en-US" sz="2800" b="1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哈勃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太空望远镜的凹面物镜的直径为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2.4 m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最小分辨角        在大气层外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615 km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高空绕地运行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可观察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130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亿光年远的太空深处，发现了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500 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亿个星系 </a:t>
            </a:r>
            <a:r>
              <a:rPr lang="en-US" altLang="zh-CN" sz="2800" b="1" dirty="0">
                <a:latin typeface="Times New Roman" pitchFamily="18" charset="0"/>
              </a:rPr>
              <a:t>.</a:t>
            </a:r>
            <a:r>
              <a:rPr lang="en-US" altLang="zh-CN" sz="2800" b="1" dirty="0">
                <a:latin typeface="宋体" pitchFamily="2" charset="-122"/>
              </a:rPr>
              <a:t> </a:t>
            </a:r>
          </a:p>
        </p:txBody>
      </p:sp>
      <p:pic>
        <p:nvPicPr>
          <p:cNvPr id="7" name="Picture 6" descr="哈勃望远镜观察到新星的诞生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56426" y="3440122"/>
            <a:ext cx="3576476" cy="2860692"/>
          </a:xfrm>
          <a:prstGeom prst="rect">
            <a:avLst/>
          </a:prstGeom>
          <a:noFill/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57950" y="4786322"/>
            <a:ext cx="1978502" cy="1200329"/>
          </a:xfrm>
          <a:prstGeom prst="rect">
            <a:avLst/>
          </a:prstGeom>
          <a:noFill/>
          <a:ln w="19050">
            <a:noFill/>
            <a:miter lim="800000"/>
            <a:headEnd type="none" w="med" len="lg"/>
            <a:tailEnd type="none" w="med" len="lg"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2400" b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</a:rPr>
              <a:t>哈勃望远镜观察到新星的诞生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theme/theme1.xml><?xml version="1.0" encoding="utf-8"?>
<a:theme xmlns:a="http://schemas.openxmlformats.org/drawingml/2006/main" name="主题4">
  <a:themeElements>
    <a:clrScheme name="2005届大物下 1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05届大物下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2005届大物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主题3</Template>
  <TotalTime>299</TotalTime>
  <Words>480</Words>
  <Application>Microsoft Office PowerPoint</Application>
  <PresentationFormat>全屏显示(4:3)</PresentationFormat>
  <Paragraphs>64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黑体</vt:lpstr>
      <vt:lpstr>楷体_GB2312</vt:lpstr>
      <vt:lpstr>宋体</vt:lpstr>
      <vt:lpstr>Arial</vt:lpstr>
      <vt:lpstr>Symbol</vt:lpstr>
      <vt:lpstr>Times New Roman</vt:lpstr>
      <vt:lpstr>主题4</vt:lpstr>
      <vt:lpstr>Equation</vt:lpstr>
      <vt:lpstr>公式</vt:lpstr>
      <vt:lpstr>11-7 夫琅禾费圆孔衍射  光学仪器的分辨本领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11-8  圆孔衍射  光学仪器的分辨本领</dc:title>
  <dc:creator>jinxin</dc:creator>
  <cp:lastModifiedBy>szu</cp:lastModifiedBy>
  <cp:revision>21</cp:revision>
  <dcterms:created xsi:type="dcterms:W3CDTF">2014-10-20T00:25:39Z</dcterms:created>
  <dcterms:modified xsi:type="dcterms:W3CDTF">2018-10-18T02:02:56Z</dcterms:modified>
</cp:coreProperties>
</file>