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activeX/activeX1.bin" ContentType="application/vnd.ms-office.activeX"/>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activeX/activeX1.xml" ContentType="application/vnd.ms-office.activeX+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sldIdLst>
    <p:sldId id="339" r:id="rId2"/>
    <p:sldId id="297" r:id="rId3"/>
    <p:sldId id="341" r:id="rId4"/>
    <p:sldId id="298" r:id="rId5"/>
    <p:sldId id="299" r:id="rId6"/>
    <p:sldId id="342" r:id="rId7"/>
    <p:sldId id="338" r:id="rId8"/>
    <p:sldId id="300" r:id="rId9"/>
    <p:sldId id="301" r:id="rId10"/>
    <p:sldId id="296" r:id="rId11"/>
    <p:sldId id="336" r:id="rId12"/>
    <p:sldId id="302" r:id="rId13"/>
    <p:sldId id="303" r:id="rId14"/>
    <p:sldId id="304" r:id="rId15"/>
    <p:sldId id="305" r:id="rId16"/>
    <p:sldId id="306" r:id="rId17"/>
    <p:sldId id="307" r:id="rId18"/>
    <p:sldId id="343" r:id="rId19"/>
    <p:sldId id="308" r:id="rId20"/>
    <p:sldId id="344"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347" r:id="rId36"/>
    <p:sldId id="348" r:id="rId37"/>
    <p:sldId id="326" r:id="rId38"/>
    <p:sldId id="324" r:id="rId39"/>
    <p:sldId id="325" r:id="rId40"/>
    <p:sldId id="327" r:id="rId41"/>
    <p:sldId id="345" r:id="rId42"/>
    <p:sldId id="346" r:id="rId43"/>
    <p:sldId id="328" r:id="rId44"/>
    <p:sldId id="329" r:id="rId45"/>
    <p:sldId id="330" r:id="rId46"/>
    <p:sldId id="331" r:id="rId47"/>
    <p:sldId id="332" r:id="rId48"/>
    <p:sldId id="333" r:id="rId49"/>
    <p:sldId id="334" r:id="rId50"/>
    <p:sldId id="335"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618" y="-8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wmf"/><Relationship Id="rId1" Type="http://schemas.openxmlformats.org/officeDocument/2006/relationships/image" Target="../media/image1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image" Target="../media/image47.emf"/><Relationship Id="rId4" Type="http://schemas.openxmlformats.org/officeDocument/2006/relationships/image" Target="../media/image50.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image" Target="../media/image52.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image" Target="../media/image60.emf"/><Relationship Id="rId5" Type="http://schemas.openxmlformats.org/officeDocument/2006/relationships/image" Target="../media/image64.emf"/><Relationship Id="rId4" Type="http://schemas.openxmlformats.org/officeDocument/2006/relationships/image" Target="../media/image6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image" Target="../media/image66.emf"/><Relationship Id="rId1" Type="http://schemas.openxmlformats.org/officeDocument/2006/relationships/image" Target="../media/image65.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9.wmf"/><Relationship Id="rId7" Type="http://schemas.openxmlformats.org/officeDocument/2006/relationships/image" Target="../media/image83.wmf"/><Relationship Id="rId2" Type="http://schemas.openxmlformats.org/officeDocument/2006/relationships/image" Target="../media/image78.wmf"/><Relationship Id="rId1" Type="http://schemas.openxmlformats.org/officeDocument/2006/relationships/image" Target="../media/image77.wmf"/><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0.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emf"/><Relationship Id="rId1" Type="http://schemas.openxmlformats.org/officeDocument/2006/relationships/image" Target="../media/image90.wmf"/><Relationship Id="rId5" Type="http://schemas.openxmlformats.org/officeDocument/2006/relationships/image" Target="../media/image94.wmf"/><Relationship Id="rId4" Type="http://schemas.openxmlformats.org/officeDocument/2006/relationships/image" Target="../media/image9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5" Type="http://schemas.openxmlformats.org/officeDocument/2006/relationships/image" Target="../media/image99.wmf"/><Relationship Id="rId4" Type="http://schemas.openxmlformats.org/officeDocument/2006/relationships/image" Target="../media/image98.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5" Type="http://schemas.openxmlformats.org/officeDocument/2006/relationships/image" Target="../media/image104.wmf"/><Relationship Id="rId4" Type="http://schemas.openxmlformats.org/officeDocument/2006/relationships/image" Target="../media/image103.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 Id="rId4" Type="http://schemas.openxmlformats.org/officeDocument/2006/relationships/image" Target="../media/image111.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14.wmf"/><Relationship Id="rId7" Type="http://schemas.openxmlformats.org/officeDocument/2006/relationships/image" Target="../media/image118.wmf"/><Relationship Id="rId2" Type="http://schemas.openxmlformats.org/officeDocument/2006/relationships/image" Target="../media/image113.wmf"/><Relationship Id="rId1" Type="http://schemas.openxmlformats.org/officeDocument/2006/relationships/image" Target="../media/image112.wmf"/><Relationship Id="rId6" Type="http://schemas.openxmlformats.org/officeDocument/2006/relationships/image" Target="../media/image117.wmf"/><Relationship Id="rId5" Type="http://schemas.openxmlformats.org/officeDocument/2006/relationships/image" Target="../media/image116.wmf"/><Relationship Id="rId4" Type="http://schemas.openxmlformats.org/officeDocument/2006/relationships/image" Target="../media/image115.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4" Type="http://schemas.openxmlformats.org/officeDocument/2006/relationships/image" Target="../media/image12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 Id="rId6" Type="http://schemas.openxmlformats.org/officeDocument/2006/relationships/image" Target="../media/image128.wmf"/><Relationship Id="rId5" Type="http://schemas.openxmlformats.org/officeDocument/2006/relationships/image" Target="../media/image127.wmf"/><Relationship Id="rId4" Type="http://schemas.openxmlformats.org/officeDocument/2006/relationships/image" Target="../media/image12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wmf"/><Relationship Id="rId1" Type="http://schemas.openxmlformats.org/officeDocument/2006/relationships/image" Target="../media/image33.wmf"/><Relationship Id="rId5" Type="http://schemas.openxmlformats.org/officeDocument/2006/relationships/image" Target="../media/image37.wmf"/><Relationship Id="rId4"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wmf"/><Relationship Id="rId1"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5" Type="http://schemas.openxmlformats.org/officeDocument/2006/relationships/image" Target="../media/image45.emf"/><Relationship Id="rId4" Type="http://schemas.openxmlformats.org/officeDocument/2006/relationships/image" Target="../media/image4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09380B-20C5-4A25-9C09-F09B83BB39B7}" type="datetimeFigureOut">
              <a:rPr lang="zh-CN" altLang="en-US" smtClean="0"/>
              <a:pPr/>
              <a:t>2020/12/16 Wednesday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4134D2-0C8D-4096-AB73-14C89D0AA27E}" type="slidenum">
              <a:rPr lang="zh-CN" altLang="en-US" smtClean="0"/>
              <a:pPr/>
              <a:t>‹#›</a:t>
            </a:fld>
            <a:endParaRPr lang="zh-CN" altLang="en-US"/>
          </a:p>
        </p:txBody>
      </p:sp>
    </p:spTree>
    <p:extLst>
      <p:ext uri="{BB962C8B-B14F-4D97-AF65-F5344CB8AC3E}">
        <p14:creationId xmlns:p14="http://schemas.microsoft.com/office/powerpoint/2010/main" xmlns="" val="315868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1749DE68-7A97-48BF-905E-FF9609403CEB}" type="slidenum">
              <a:rPr lang="en-US" altLang="zh-CN"/>
              <a:pPr/>
              <a:t>10</a:t>
            </a:fld>
            <a:endParaRPr lang="en-US" altLang="zh-CN"/>
          </a:p>
        </p:txBody>
      </p:sp>
      <p:sp>
        <p:nvSpPr>
          <p:cNvPr id="43011" name="Rectangle 2"/>
          <p:cNvSpPr>
            <a:spLocks noGrp="1" noRot="1" noChangeAspect="1" noChangeArrowheads="1" noTextEdit="1"/>
          </p:cNvSpPr>
          <p:nvPr>
            <p:ph type="sldImg"/>
          </p:nvPr>
        </p:nvSpPr>
        <p:spPr/>
      </p:sp>
      <p:sp>
        <p:nvSpPr>
          <p:cNvPr id="4301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xmlns="" val="1083146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33BF7F-3191-42D2-BAFC-D99D53765DF0}" type="slidenum">
              <a:rPr lang="en-US" altLang="zh-CN"/>
              <a:pPr/>
              <a:t>18</a:t>
            </a:fld>
            <a:endParaRPr lang="en-US" altLang="zh-CN"/>
          </a:p>
        </p:txBody>
      </p:sp>
      <p:sp>
        <p:nvSpPr>
          <p:cNvPr id="256002" name="Rectangle 2"/>
          <p:cNvSpPr>
            <a:spLocks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DF7E9E-FFD1-4C10-8FD4-D988C706D3FA}" type="slidenum">
              <a:rPr lang="en-US" altLang="zh-CN"/>
              <a:pPr/>
              <a:t>20</a:t>
            </a:fld>
            <a:endParaRPr lang="en-US" altLang="zh-CN"/>
          </a:p>
        </p:txBody>
      </p:sp>
      <p:sp>
        <p:nvSpPr>
          <p:cNvPr id="260098" name="Rectangle 2"/>
          <p:cNvSpPr>
            <a:spLocks noChangeArrowheads="1" noTextEdit="1"/>
          </p:cNvSpPr>
          <p:nvPr>
            <p:ph type="sldImg"/>
          </p:nvPr>
        </p:nvSpPr>
        <p:spPr>
          <a:ln/>
        </p:spPr>
      </p:sp>
      <p:sp>
        <p:nvSpPr>
          <p:cNvPr id="260099"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dirty="0"/>
          </a:p>
        </p:txBody>
      </p:sp>
    </p:spTree>
  </p:cSld>
  <p:clrMapOvr>
    <a:masterClrMapping/>
  </p:clrMapOvr>
  <p:transition spd="med">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pull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sldNum" sz="quarter" idx="10"/>
          </p:nvPr>
        </p:nvSpPr>
        <p:spPr>
          <a:xfrm>
            <a:off x="6553200" y="6356350"/>
            <a:ext cx="2133600" cy="365125"/>
          </a:xfrm>
          <a:prstGeom prst="rect">
            <a:avLst/>
          </a:prstGeom>
        </p:spPr>
        <p:txBody>
          <a:bodyPr/>
          <a:lstStyle>
            <a:lvl1pPr>
              <a:defRPr/>
            </a:lvl1pPr>
          </a:lstStyle>
          <a:p>
            <a:pPr>
              <a:defRPr/>
            </a:pPr>
            <a:fld id="{00549775-9298-4C9E-B1C1-C9A3554ACD4C}" type="slidenum">
              <a:rPr lang="en-US" altLang="zh-CN"/>
              <a:pPr>
                <a:defRPr/>
              </a:pPr>
              <a:t>‹#›</a:t>
            </a:fld>
            <a:endParaRPr lang="en-US" altLang="zh-CN"/>
          </a:p>
        </p:txBody>
      </p:sp>
    </p:spTree>
  </p:cSld>
  <p:clrMapOvr>
    <a:masterClrMapping/>
  </p:clrMapOvr>
  <p:transition spd="med">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cSld>
  <p:clrMapOvr>
    <a:masterClrMapping/>
  </p:clrMapOvr>
  <p:transition spd="med">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61" name="Rectangle 5"/>
          <p:cNvSpPr>
            <a:spLocks noChangeArrowheads="1"/>
          </p:cNvSpPr>
          <p:nvPr/>
        </p:nvSpPr>
        <p:spPr bwMode="auto">
          <a:xfrm>
            <a:off x="1116013" y="725488"/>
            <a:ext cx="7524750" cy="39687"/>
          </a:xfrm>
          <a:prstGeom prst="rect">
            <a:avLst/>
          </a:prstGeom>
          <a:gradFill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path path="shape">
              <a:fillToRect l="50000" t="50000" r="50000" b="50000"/>
            </a:path>
          </a:gradFill>
          <a:ln w="9525">
            <a:noFill/>
            <a:miter lim="800000"/>
          </a:ln>
          <a:effectLst/>
        </p:spPr>
        <p:txBody>
          <a:bodyPr wrap="none" anchor="ctr"/>
          <a:lstStyle/>
          <a:p>
            <a:pPr algn="ctr"/>
            <a:endParaRPr lang="zh-CN" altLang="zh-CN" sz="1800" b="0">
              <a:latin typeface="Arial" panose="020B0604020202020204" pitchFamily="34" charset="0"/>
            </a:endParaRPr>
          </a:p>
        </p:txBody>
      </p:sp>
      <p:sp>
        <p:nvSpPr>
          <p:cNvPr id="96263" name="Rectangle 7"/>
          <p:cNvSpPr>
            <a:spLocks noChangeArrowheads="1"/>
          </p:cNvSpPr>
          <p:nvPr/>
        </p:nvSpPr>
        <p:spPr bwMode="auto">
          <a:xfrm>
            <a:off x="0" y="6669088"/>
            <a:ext cx="9144000" cy="215900"/>
          </a:xfrm>
          <a:prstGeom prst="rect">
            <a:avLst/>
          </a:prstGeom>
          <a:gradFill rotWithShape="1">
            <a:gsLst>
              <a:gs pos="0">
                <a:srgbClr val="FFEBFA"/>
              </a:gs>
              <a:gs pos="30000">
                <a:srgbClr val="C4D6EB"/>
              </a:gs>
              <a:gs pos="60001">
                <a:srgbClr val="85C2FF"/>
              </a:gs>
              <a:gs pos="100000">
                <a:srgbClr val="5E9EFF"/>
              </a:gs>
            </a:gsLst>
            <a:lin ang="5400000" scaled="1"/>
          </a:gradFill>
          <a:ln w="9525">
            <a:noFill/>
            <a:miter lim="800000"/>
          </a:ln>
          <a:effectLst/>
        </p:spPr>
        <p:txBody>
          <a:bodyPr wrap="none" anchor="ctr"/>
          <a:lstStyle/>
          <a:p>
            <a:pPr algn="ctr"/>
            <a:endParaRPr lang="zh-CN" altLang="zh-CN" sz="1800" b="0">
              <a:latin typeface="Arial" panose="020B0604020202020204" pitchFamily="34" charset="0"/>
            </a:endParaRPr>
          </a:p>
        </p:txBody>
      </p:sp>
      <p:sp>
        <p:nvSpPr>
          <p:cNvPr id="96265" name="Oval 9"/>
          <p:cNvSpPr>
            <a:spLocks noChangeArrowheads="1"/>
          </p:cNvSpPr>
          <p:nvPr/>
        </p:nvSpPr>
        <p:spPr bwMode="auto">
          <a:xfrm>
            <a:off x="5530850" y="5783263"/>
            <a:ext cx="361950" cy="287337"/>
          </a:xfrm>
          <a:prstGeom prst="ellipse">
            <a:avLst/>
          </a:prstGeom>
          <a:solidFill>
            <a:schemeClr val="bg1"/>
          </a:solidFill>
          <a:ln w="9525">
            <a:noFill/>
            <a:round/>
          </a:ln>
          <a:effectLst/>
        </p:spPr>
        <p:txBody>
          <a:bodyPr wrap="none" anchor="ctr"/>
          <a:lstStyle/>
          <a:p>
            <a:endParaRPr lang="zh-CN" altLang="en-US"/>
          </a:p>
        </p:txBody>
      </p:sp>
      <p:pic>
        <p:nvPicPr>
          <p:cNvPr id="10" name="Picture 2" descr="http://www.szu.edu.cn/images/szulogo.gif"/>
          <p:cNvPicPr>
            <a:picLocks noChangeAspect="1" noChangeArrowheads="1"/>
          </p:cNvPicPr>
          <p:nvPr/>
        </p:nvPicPr>
        <p:blipFill>
          <a:blip r:embed="rId15" cstate="print"/>
          <a:srcRect l="4614" r="63078"/>
          <a:stretch>
            <a:fillRect/>
          </a:stretch>
        </p:blipFill>
        <p:spPr bwMode="auto">
          <a:xfrm>
            <a:off x="142844" y="142852"/>
            <a:ext cx="1000132" cy="928694"/>
          </a:xfrm>
          <a:prstGeom prst="rect">
            <a:avLst/>
          </a:prstGeom>
          <a:noFill/>
        </p:spPr>
      </p:pic>
      <p:sp>
        <p:nvSpPr>
          <p:cNvPr id="6" name="Freeform 8"/>
          <p:cNvSpPr/>
          <p:nvPr/>
        </p:nvSpPr>
        <p:spPr bwMode="auto">
          <a:xfrm>
            <a:off x="214282" y="6391318"/>
            <a:ext cx="7954963" cy="323830"/>
          </a:xfrm>
          <a:custGeom>
            <a:avLst/>
            <a:gdLst/>
            <a:ahLst/>
            <a:cxnLst>
              <a:cxn ang="0">
                <a:pos x="0" y="524"/>
              </a:cxn>
              <a:cxn ang="0">
                <a:pos x="610" y="516"/>
              </a:cxn>
              <a:cxn ang="0">
                <a:pos x="686" y="465"/>
              </a:cxn>
              <a:cxn ang="0">
                <a:pos x="889" y="457"/>
              </a:cxn>
              <a:cxn ang="0">
                <a:pos x="1093" y="448"/>
              </a:cxn>
              <a:cxn ang="0">
                <a:pos x="1160" y="440"/>
              </a:cxn>
              <a:cxn ang="0">
                <a:pos x="1211" y="423"/>
              </a:cxn>
              <a:cxn ang="0">
                <a:pos x="1262" y="389"/>
              </a:cxn>
              <a:cxn ang="0">
                <a:pos x="1287" y="380"/>
              </a:cxn>
              <a:cxn ang="0">
                <a:pos x="1364" y="330"/>
              </a:cxn>
              <a:cxn ang="0">
                <a:pos x="1440" y="304"/>
              </a:cxn>
              <a:cxn ang="0">
                <a:pos x="1491" y="279"/>
              </a:cxn>
              <a:cxn ang="0">
                <a:pos x="1626" y="287"/>
              </a:cxn>
              <a:cxn ang="0">
                <a:pos x="1702" y="330"/>
              </a:cxn>
              <a:cxn ang="0">
                <a:pos x="1813" y="355"/>
              </a:cxn>
              <a:cxn ang="0">
                <a:pos x="1863" y="397"/>
              </a:cxn>
              <a:cxn ang="0">
                <a:pos x="1880" y="490"/>
              </a:cxn>
              <a:cxn ang="0">
                <a:pos x="2050" y="397"/>
              </a:cxn>
              <a:cxn ang="0">
                <a:pos x="2126" y="355"/>
              </a:cxn>
              <a:cxn ang="0">
                <a:pos x="2202" y="313"/>
              </a:cxn>
              <a:cxn ang="0">
                <a:pos x="2414" y="304"/>
              </a:cxn>
              <a:cxn ang="0">
                <a:pos x="2422" y="423"/>
              </a:cxn>
              <a:cxn ang="0">
                <a:pos x="2533" y="389"/>
              </a:cxn>
              <a:cxn ang="0">
                <a:pos x="2660" y="321"/>
              </a:cxn>
              <a:cxn ang="0">
                <a:pos x="2888" y="363"/>
              </a:cxn>
              <a:cxn ang="0">
                <a:pos x="2897" y="457"/>
              </a:cxn>
              <a:cxn ang="0">
                <a:pos x="2948" y="431"/>
              </a:cxn>
              <a:cxn ang="0">
                <a:pos x="3244" y="423"/>
              </a:cxn>
              <a:cxn ang="0">
                <a:pos x="3303" y="414"/>
              </a:cxn>
              <a:cxn ang="0">
                <a:pos x="3405" y="355"/>
              </a:cxn>
              <a:cxn ang="0">
                <a:pos x="3456" y="321"/>
              </a:cxn>
              <a:cxn ang="0">
                <a:pos x="3490" y="270"/>
              </a:cxn>
              <a:cxn ang="0">
                <a:pos x="3549" y="92"/>
              </a:cxn>
              <a:cxn ang="0">
                <a:pos x="3558" y="16"/>
              </a:cxn>
              <a:cxn ang="0">
                <a:pos x="3642" y="25"/>
              </a:cxn>
              <a:cxn ang="0">
                <a:pos x="3634" y="101"/>
              </a:cxn>
              <a:cxn ang="0">
                <a:pos x="3541" y="152"/>
              </a:cxn>
              <a:cxn ang="0">
                <a:pos x="3693" y="202"/>
              </a:cxn>
              <a:cxn ang="0">
                <a:pos x="3727" y="346"/>
              </a:cxn>
              <a:cxn ang="0">
                <a:pos x="3812" y="431"/>
              </a:cxn>
              <a:cxn ang="0">
                <a:pos x="3854" y="490"/>
              </a:cxn>
              <a:cxn ang="0">
                <a:pos x="3922" y="440"/>
              </a:cxn>
              <a:cxn ang="0">
                <a:pos x="3990" y="330"/>
              </a:cxn>
              <a:cxn ang="0">
                <a:pos x="4040" y="228"/>
              </a:cxn>
              <a:cxn ang="0">
                <a:pos x="4091" y="194"/>
              </a:cxn>
              <a:cxn ang="0">
                <a:pos x="4117" y="177"/>
              </a:cxn>
              <a:cxn ang="0">
                <a:pos x="4167" y="186"/>
              </a:cxn>
              <a:cxn ang="0">
                <a:pos x="4201" y="236"/>
              </a:cxn>
              <a:cxn ang="0">
                <a:pos x="4294" y="346"/>
              </a:cxn>
              <a:cxn ang="0">
                <a:pos x="4930" y="372"/>
              </a:cxn>
              <a:cxn ang="0">
                <a:pos x="4964" y="423"/>
              </a:cxn>
              <a:cxn ang="0">
                <a:pos x="4981" y="524"/>
              </a:cxn>
              <a:cxn ang="0">
                <a:pos x="0" y="524"/>
              </a:cxn>
            </a:cxnLst>
            <a:rect l="0" t="0" r="r" b="b"/>
            <a:pathLst>
              <a:path w="4992" h="529">
                <a:moveTo>
                  <a:pt x="0" y="524"/>
                </a:moveTo>
                <a:cubicBezTo>
                  <a:pt x="203" y="521"/>
                  <a:pt x="407" y="529"/>
                  <a:pt x="610" y="516"/>
                </a:cubicBezTo>
                <a:cubicBezTo>
                  <a:pt x="611" y="516"/>
                  <a:pt x="673" y="474"/>
                  <a:pt x="686" y="465"/>
                </a:cubicBezTo>
                <a:cubicBezTo>
                  <a:pt x="742" y="427"/>
                  <a:pt x="821" y="460"/>
                  <a:pt x="889" y="457"/>
                </a:cubicBezTo>
                <a:cubicBezTo>
                  <a:pt x="957" y="454"/>
                  <a:pt x="1025" y="451"/>
                  <a:pt x="1093" y="448"/>
                </a:cubicBezTo>
                <a:cubicBezTo>
                  <a:pt x="1115" y="445"/>
                  <a:pt x="1138" y="445"/>
                  <a:pt x="1160" y="440"/>
                </a:cubicBezTo>
                <a:cubicBezTo>
                  <a:pt x="1178" y="436"/>
                  <a:pt x="1211" y="423"/>
                  <a:pt x="1211" y="423"/>
                </a:cubicBezTo>
                <a:cubicBezTo>
                  <a:pt x="1228" y="412"/>
                  <a:pt x="1243" y="396"/>
                  <a:pt x="1262" y="389"/>
                </a:cubicBezTo>
                <a:cubicBezTo>
                  <a:pt x="1270" y="386"/>
                  <a:pt x="1279" y="384"/>
                  <a:pt x="1287" y="380"/>
                </a:cubicBezTo>
                <a:cubicBezTo>
                  <a:pt x="1314" y="365"/>
                  <a:pt x="1335" y="340"/>
                  <a:pt x="1364" y="330"/>
                </a:cubicBezTo>
                <a:cubicBezTo>
                  <a:pt x="1389" y="321"/>
                  <a:pt x="1418" y="319"/>
                  <a:pt x="1440" y="304"/>
                </a:cubicBezTo>
                <a:cubicBezTo>
                  <a:pt x="1472" y="282"/>
                  <a:pt x="1455" y="290"/>
                  <a:pt x="1491" y="279"/>
                </a:cubicBezTo>
                <a:cubicBezTo>
                  <a:pt x="1536" y="282"/>
                  <a:pt x="1581" y="282"/>
                  <a:pt x="1626" y="287"/>
                </a:cubicBezTo>
                <a:cubicBezTo>
                  <a:pt x="1652" y="290"/>
                  <a:pt x="1686" y="319"/>
                  <a:pt x="1702" y="330"/>
                </a:cubicBezTo>
                <a:cubicBezTo>
                  <a:pt x="1724" y="345"/>
                  <a:pt x="1791" y="352"/>
                  <a:pt x="1813" y="355"/>
                </a:cubicBezTo>
                <a:cubicBezTo>
                  <a:pt x="1824" y="363"/>
                  <a:pt x="1858" y="383"/>
                  <a:pt x="1863" y="397"/>
                </a:cubicBezTo>
                <a:cubicBezTo>
                  <a:pt x="1874" y="427"/>
                  <a:pt x="1880" y="490"/>
                  <a:pt x="1880" y="490"/>
                </a:cubicBezTo>
                <a:cubicBezTo>
                  <a:pt x="1935" y="456"/>
                  <a:pt x="1995" y="430"/>
                  <a:pt x="2050" y="397"/>
                </a:cubicBezTo>
                <a:cubicBezTo>
                  <a:pt x="2122" y="354"/>
                  <a:pt x="2076" y="371"/>
                  <a:pt x="2126" y="355"/>
                </a:cubicBezTo>
                <a:cubicBezTo>
                  <a:pt x="2184" y="316"/>
                  <a:pt x="2158" y="327"/>
                  <a:pt x="2202" y="313"/>
                </a:cubicBezTo>
                <a:cubicBezTo>
                  <a:pt x="2265" y="272"/>
                  <a:pt x="2309" y="236"/>
                  <a:pt x="2414" y="304"/>
                </a:cubicBezTo>
                <a:cubicBezTo>
                  <a:pt x="2447" y="326"/>
                  <a:pt x="2419" y="383"/>
                  <a:pt x="2422" y="423"/>
                </a:cubicBezTo>
                <a:cubicBezTo>
                  <a:pt x="2490" y="413"/>
                  <a:pt x="2479" y="406"/>
                  <a:pt x="2533" y="389"/>
                </a:cubicBezTo>
                <a:cubicBezTo>
                  <a:pt x="2574" y="361"/>
                  <a:pt x="2613" y="337"/>
                  <a:pt x="2660" y="321"/>
                </a:cubicBezTo>
                <a:cubicBezTo>
                  <a:pt x="2699" y="323"/>
                  <a:pt x="2864" y="287"/>
                  <a:pt x="2888" y="363"/>
                </a:cubicBezTo>
                <a:cubicBezTo>
                  <a:pt x="2891" y="394"/>
                  <a:pt x="2884" y="428"/>
                  <a:pt x="2897" y="457"/>
                </a:cubicBezTo>
                <a:cubicBezTo>
                  <a:pt x="2898" y="460"/>
                  <a:pt x="2923" y="432"/>
                  <a:pt x="2948" y="431"/>
                </a:cubicBezTo>
                <a:cubicBezTo>
                  <a:pt x="3047" y="426"/>
                  <a:pt x="3145" y="426"/>
                  <a:pt x="3244" y="423"/>
                </a:cubicBezTo>
                <a:cubicBezTo>
                  <a:pt x="3264" y="420"/>
                  <a:pt x="3284" y="421"/>
                  <a:pt x="3303" y="414"/>
                </a:cubicBezTo>
                <a:cubicBezTo>
                  <a:pt x="3342" y="399"/>
                  <a:pt x="3365" y="368"/>
                  <a:pt x="3405" y="355"/>
                </a:cubicBezTo>
                <a:cubicBezTo>
                  <a:pt x="3422" y="344"/>
                  <a:pt x="3445" y="338"/>
                  <a:pt x="3456" y="321"/>
                </a:cubicBezTo>
                <a:cubicBezTo>
                  <a:pt x="3467" y="304"/>
                  <a:pt x="3490" y="270"/>
                  <a:pt x="3490" y="270"/>
                </a:cubicBezTo>
                <a:cubicBezTo>
                  <a:pt x="3510" y="211"/>
                  <a:pt x="3531" y="152"/>
                  <a:pt x="3549" y="92"/>
                </a:cubicBezTo>
                <a:cubicBezTo>
                  <a:pt x="3552" y="67"/>
                  <a:pt x="3537" y="31"/>
                  <a:pt x="3558" y="16"/>
                </a:cubicBezTo>
                <a:cubicBezTo>
                  <a:pt x="3581" y="0"/>
                  <a:pt x="3623" y="4"/>
                  <a:pt x="3642" y="25"/>
                </a:cubicBezTo>
                <a:cubicBezTo>
                  <a:pt x="3659" y="44"/>
                  <a:pt x="3638" y="76"/>
                  <a:pt x="3634" y="101"/>
                </a:cubicBezTo>
                <a:cubicBezTo>
                  <a:pt x="3627" y="141"/>
                  <a:pt x="3574" y="143"/>
                  <a:pt x="3541" y="152"/>
                </a:cubicBezTo>
                <a:cubicBezTo>
                  <a:pt x="3609" y="157"/>
                  <a:pt x="3671" y="134"/>
                  <a:pt x="3693" y="202"/>
                </a:cubicBezTo>
                <a:cubicBezTo>
                  <a:pt x="3700" y="271"/>
                  <a:pt x="3693" y="296"/>
                  <a:pt x="3727" y="346"/>
                </a:cubicBezTo>
                <a:cubicBezTo>
                  <a:pt x="3740" y="387"/>
                  <a:pt x="3782" y="402"/>
                  <a:pt x="3812" y="431"/>
                </a:cubicBezTo>
                <a:cubicBezTo>
                  <a:pt x="3823" y="468"/>
                  <a:pt x="3815" y="478"/>
                  <a:pt x="3854" y="490"/>
                </a:cubicBezTo>
                <a:cubicBezTo>
                  <a:pt x="3887" y="479"/>
                  <a:pt x="3902" y="469"/>
                  <a:pt x="3922" y="440"/>
                </a:cubicBezTo>
                <a:cubicBezTo>
                  <a:pt x="3934" y="390"/>
                  <a:pt x="3962" y="371"/>
                  <a:pt x="3990" y="330"/>
                </a:cubicBezTo>
                <a:cubicBezTo>
                  <a:pt x="3997" y="308"/>
                  <a:pt x="4023" y="243"/>
                  <a:pt x="4040" y="228"/>
                </a:cubicBezTo>
                <a:cubicBezTo>
                  <a:pt x="4055" y="215"/>
                  <a:pt x="4074" y="205"/>
                  <a:pt x="4091" y="194"/>
                </a:cubicBezTo>
                <a:cubicBezTo>
                  <a:pt x="4100" y="188"/>
                  <a:pt x="4117" y="177"/>
                  <a:pt x="4117" y="177"/>
                </a:cubicBezTo>
                <a:cubicBezTo>
                  <a:pt x="4134" y="180"/>
                  <a:pt x="4152" y="179"/>
                  <a:pt x="4167" y="186"/>
                </a:cubicBezTo>
                <a:cubicBezTo>
                  <a:pt x="4200" y="201"/>
                  <a:pt x="4189" y="211"/>
                  <a:pt x="4201" y="236"/>
                </a:cubicBezTo>
                <a:cubicBezTo>
                  <a:pt x="4223" y="281"/>
                  <a:pt x="4243" y="330"/>
                  <a:pt x="4294" y="346"/>
                </a:cubicBezTo>
                <a:cubicBezTo>
                  <a:pt x="4495" y="477"/>
                  <a:pt x="4223" y="306"/>
                  <a:pt x="4930" y="372"/>
                </a:cubicBezTo>
                <a:cubicBezTo>
                  <a:pt x="4950" y="374"/>
                  <a:pt x="4964" y="423"/>
                  <a:pt x="4964" y="423"/>
                </a:cubicBezTo>
                <a:cubicBezTo>
                  <a:pt x="4974" y="473"/>
                  <a:pt x="4992" y="476"/>
                  <a:pt x="4981" y="524"/>
                </a:cubicBezTo>
                <a:cubicBezTo>
                  <a:pt x="1276" y="514"/>
                  <a:pt x="2936" y="512"/>
                  <a:pt x="0" y="524"/>
                </a:cubicBezTo>
                <a:close/>
              </a:path>
            </a:pathLst>
          </a:custGeom>
          <a:gradFill rotWithShape="1">
            <a:gsLst>
              <a:gs pos="0">
                <a:srgbClr val="5E9EFF"/>
              </a:gs>
              <a:gs pos="39999">
                <a:srgbClr val="85C2FF"/>
              </a:gs>
              <a:gs pos="70000">
                <a:srgbClr val="C4D6EB"/>
              </a:gs>
              <a:gs pos="100000">
                <a:srgbClr val="FFEBFA"/>
              </a:gs>
            </a:gsLst>
            <a:lin ang="5400000" scaled="1"/>
          </a:gradFill>
          <a:ln w="9525">
            <a:noFill/>
            <a:rou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pull dir="ru"/>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楷体_GB2312" pitchFamily="49"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楷体_GB2312" pitchFamily="49"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楷体_GB2312" pitchFamily="49"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楷体_GB2312" pitchFamily="49"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楷体_GB2312" pitchFamily="49"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楷体_GB2312" pitchFamily="49"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楷体_GB2312" pitchFamily="49"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楷体_GB2312" pitchFamily="49"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31532;15&#31456;%20&#37327;&#23376;&#29289;&#29702;/15-8%20&#37327;&#23376;&#21147;&#23398;&#31616;&#20171;%20.ppt#-1,1,PowerPoint &#28436;&#31034;&#25991;&#31295;" TargetMode="External"/><Relationship Id="rId3" Type="http://schemas.openxmlformats.org/officeDocument/2006/relationships/hyperlink" Target="../../&#31532;15&#31456;%20&#37327;&#23376;&#29289;&#29702;/15-4%20%20&#27682;&#21407;&#23376;&#30340;&#29627;&#23572;&#29702;&#35770;.ppt#-1,1,PowerPoint &#28436;&#31034;&#25991;&#31295;" TargetMode="External"/><Relationship Id="rId7" Type="http://schemas.openxmlformats.org/officeDocument/2006/relationships/hyperlink" Target="../../&#31532;15&#31456;%20&#37327;&#23376;&#29289;&#29702;/15-7%20%20&#19981;&#30830;&#23450;&#20851;&#31995;.ppt#-1,1,PowerPoint &#28436;&#31034;&#25991;&#31295;" TargetMode="External"/><Relationship Id="rId2" Type="http://schemas.openxmlformats.org/officeDocument/2006/relationships/hyperlink" Target="../../&#31532;15&#31456;%20&#37327;&#23376;&#29289;&#29702;/15-1%20%20%20&#40657;&#20307;&#36752;&#23556;%20&#26222;&#26391;&#20811;&#33021;&#37327;&#23376;&#20551;&#35774;%20.ppt#-1,1,PowerPoint &#28436;&#31034;&#25991;&#31295;" TargetMode="External"/><Relationship Id="rId1" Type="http://schemas.openxmlformats.org/officeDocument/2006/relationships/slideLayout" Target="../slideLayouts/slideLayout7.xml"/><Relationship Id="rId6" Type="http://schemas.openxmlformats.org/officeDocument/2006/relationships/hyperlink" Target="../../&#31532;15&#31456;%20&#37327;&#23376;&#29289;&#29702;/15-6%20%20&#24503;&#24067;&#32599;&#24847;&#27874;%20%20&#23454;&#29289;&#31890;&#23376;&#30340;&#20108;&#35937;&#24615;.ppt#-1,1,PowerPoint &#28436;&#31034;&#25991;&#31295;" TargetMode="External"/><Relationship Id="rId5" Type="http://schemas.openxmlformats.org/officeDocument/2006/relationships/hyperlink" Target="../../&#31532;15&#31456;%20&#37327;&#23376;&#29289;&#29702;/15-2%20%20&#20809;&#30005;&#25928;&#24212;%20%20&#20809;&#30340;&#27874;&#31890;&#20108;&#35937;&#24615;.ppt#-1,1,PowerPoint &#28436;&#31034;&#25991;&#31295;" TargetMode="External"/><Relationship Id="rId4" Type="http://schemas.openxmlformats.org/officeDocument/2006/relationships/hyperlink" Target="../../&#31532;15&#31456;%20&#37327;&#23376;&#29289;&#29702;/15-3%20%20&#24247;&#26222;&#39039;&#25928;&#24212;.ppt#-1,1,PowerPoint &#28436;&#31034;&#25991;&#31295;"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8.jpeg"/><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 Id="rId9" Type="http://schemas.openxmlformats.org/officeDocument/2006/relationships/oleObject" Target="../embeddings/oleObject14.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5.bin"/><Relationship Id="rId5" Type="http://schemas.openxmlformats.org/officeDocument/2006/relationships/audio" Target="../media/audio3.wav"/><Relationship Id="rId4" Type="http://schemas.openxmlformats.org/officeDocument/2006/relationships/audio" Target="../media/audio2.wav"/></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1.xml"/><Relationship Id="rId1" Type="http://schemas.openxmlformats.org/officeDocument/2006/relationships/vmlDrawing" Target="../drawings/vmlDrawing5.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oleObject" Target="../embeddings/oleObject16.bin"/><Relationship Id="rId4" Type="http://schemas.openxmlformats.org/officeDocument/2006/relationships/audio" Target="../media/audio3.wav"/></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7.bin"/><Relationship Id="rId7"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20.bin"/><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3.xml"/><Relationship Id="rId1" Type="http://schemas.openxmlformats.org/officeDocument/2006/relationships/vmlDrawing" Target="../drawings/vmlDrawing8.vml"/><Relationship Id="rId5" Type="http://schemas.openxmlformats.org/officeDocument/2006/relationships/oleObject" Target="../embeddings/oleObject24.bin"/><Relationship Id="rId4" Type="http://schemas.openxmlformats.org/officeDocument/2006/relationships/oleObject" Target="../embeddings/oleObject23.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oleObject" Target="../embeddings/oleObject25.bin"/><Relationship Id="rId7"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46.jpeg"/><Relationship Id="rId5" Type="http://schemas.openxmlformats.org/officeDocument/2006/relationships/oleObject" Target="../embeddings/oleObject27.bin"/><Relationship Id="rId4" Type="http://schemas.openxmlformats.org/officeDocument/2006/relationships/oleObject" Target="../embeddings/oleObject26.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0.bin"/><Relationship Id="rId7" Type="http://schemas.openxmlformats.org/officeDocument/2006/relationships/image" Target="../media/image51.png"/><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33.bin"/><Relationship Id="rId5" Type="http://schemas.openxmlformats.org/officeDocument/2006/relationships/oleObject" Target="../embeddings/oleObject32.bin"/><Relationship Id="rId4" Type="http://schemas.openxmlformats.org/officeDocument/2006/relationships/oleObject" Target="../embeddings/oleObject31.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oleObject" Target="../embeddings/oleObject35.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oleObject" Target="../embeddings/oleObject38.bin"/><Relationship Id="rId4" Type="http://schemas.openxmlformats.org/officeDocument/2006/relationships/oleObject" Target="../embeddings/oleObject37.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oleObject" Target="../embeddings/oleObject40.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4.v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hyperlink" Target="../&#26222;&#36890;&#29289;&#29702;&#23398;(&#37325;&#24198;&#21518;&#21220;&#24037;&#31243;&#23398;&#38498;)/Program%20Files/ZLCAI/Zlcai.exe" TargetMode="External"/><Relationship Id="rId7"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44.bin"/><Relationship Id="rId5" Type="http://schemas.openxmlformats.org/officeDocument/2006/relationships/oleObject" Target="../embeddings/oleObject43.bin"/><Relationship Id="rId4" Type="http://schemas.openxmlformats.org/officeDocument/2006/relationships/oleObject" Target="../embeddings/oleObject42.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oleObject" Target="../embeddings/oleObject49.bin"/><Relationship Id="rId4" Type="http://schemas.openxmlformats.org/officeDocument/2006/relationships/oleObject" Target="../embeddings/oleObject48.bin"/></Relationships>
</file>

<file path=ppt/slides/_rels/slide32.xml.rels><?xml version="1.0" encoding="UTF-8" standalone="yes"?>
<Relationships xmlns="http://schemas.openxmlformats.org/package/2006/relationships"><Relationship Id="rId3" Type="http://schemas.openxmlformats.org/officeDocument/2006/relationships/image" Target="../media/image70.jpeg"/><Relationship Id="rId7"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71.png"/><Relationship Id="rId5" Type="http://schemas.openxmlformats.org/officeDocument/2006/relationships/oleObject" Target="../embeddings/oleObject50.bin"/><Relationship Id="rId4" Type="http://schemas.openxmlformats.org/officeDocument/2006/relationships/image" Target="http://www.cpst.net.cn/nobel/netshow/nobelscience/physics/imaegs/24/b-a024_r02_c5.jpg" TargetMode="Externa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oleObject" Target="../embeddings/oleObject53.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19.vml"/></Relationships>
</file>

<file path=ppt/slides/_rels/slide35.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audio" Target="../media/audio4.wav"/><Relationship Id="rId7"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56.bin"/><Relationship Id="rId11" Type="http://schemas.openxmlformats.org/officeDocument/2006/relationships/oleObject" Target="../embeddings/oleObject61.bin"/><Relationship Id="rId5" Type="http://schemas.openxmlformats.org/officeDocument/2006/relationships/oleObject" Target="../embeddings/oleObject55.bin"/><Relationship Id="rId10" Type="http://schemas.openxmlformats.org/officeDocument/2006/relationships/oleObject" Target="../embeddings/oleObject60.bin"/><Relationship Id="rId4" Type="http://schemas.openxmlformats.org/officeDocument/2006/relationships/image" Target="../media/image84.jpeg"/><Relationship Id="rId9" Type="http://schemas.openxmlformats.org/officeDocument/2006/relationships/oleObject" Target="../embeddings/oleObject59.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21.vml"/><Relationship Id="rId5" Type="http://schemas.openxmlformats.org/officeDocument/2006/relationships/image" Target="../media/image87.png"/><Relationship Id="rId4" Type="http://schemas.openxmlformats.org/officeDocument/2006/relationships/oleObject" Target="../embeddings/oleObject63.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oleObject" Target="../embeddings/oleObject65.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6.bin"/><Relationship Id="rId7" Type="http://schemas.openxmlformats.org/officeDocument/2006/relationships/oleObject" Target="../embeddings/oleObject70.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69.bin"/><Relationship Id="rId5" Type="http://schemas.openxmlformats.org/officeDocument/2006/relationships/oleObject" Target="../embeddings/oleObject68.bin"/><Relationship Id="rId4" Type="http://schemas.openxmlformats.org/officeDocument/2006/relationships/oleObject" Target="../embeddings/oleObject67.bin"/></Relationships>
</file>

<file path=ppt/slides/_rels/slide41.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audio" Target="../media/audio5.wav"/><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71.bin"/><Relationship Id="rId7" Type="http://schemas.openxmlformats.org/officeDocument/2006/relationships/oleObject" Target="../embeddings/oleObject75.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74.bin"/><Relationship Id="rId5" Type="http://schemas.openxmlformats.org/officeDocument/2006/relationships/oleObject" Target="../embeddings/oleObject73.bin"/><Relationship Id="rId4" Type="http://schemas.openxmlformats.org/officeDocument/2006/relationships/oleObject" Target="../embeddings/oleObject72.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81.bin"/><Relationship Id="rId3" Type="http://schemas.openxmlformats.org/officeDocument/2006/relationships/oleObject" Target="../embeddings/oleObject76.bin"/><Relationship Id="rId7" Type="http://schemas.openxmlformats.org/officeDocument/2006/relationships/oleObject" Target="../embeddings/oleObject80.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79.bin"/><Relationship Id="rId5" Type="http://schemas.openxmlformats.org/officeDocument/2006/relationships/oleObject" Target="../embeddings/oleObject78.bin"/><Relationship Id="rId4" Type="http://schemas.openxmlformats.org/officeDocument/2006/relationships/oleObject" Target="../embeddings/oleObject77.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7.xml"/><Relationship Id="rId1" Type="http://schemas.openxmlformats.org/officeDocument/2006/relationships/vmlDrawing" Target="../drawings/vmlDrawing26.vml"/><Relationship Id="rId5" Type="http://schemas.openxmlformats.org/officeDocument/2006/relationships/oleObject" Target="../embeddings/oleObject84.bin"/><Relationship Id="rId4" Type="http://schemas.openxmlformats.org/officeDocument/2006/relationships/oleObject" Target="../embeddings/oleObject83.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oleObject" Target="../embeddings/oleObject88.bin"/><Relationship Id="rId5" Type="http://schemas.openxmlformats.org/officeDocument/2006/relationships/oleObject" Target="../embeddings/oleObject87.bin"/><Relationship Id="rId4" Type="http://schemas.openxmlformats.org/officeDocument/2006/relationships/oleObject" Target="../embeddings/oleObject86.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94.bin"/><Relationship Id="rId3" Type="http://schemas.openxmlformats.org/officeDocument/2006/relationships/oleObject" Target="../embeddings/oleObject89.bin"/><Relationship Id="rId7" Type="http://schemas.openxmlformats.org/officeDocument/2006/relationships/oleObject" Target="../embeddings/oleObject93.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oleObject" Target="../embeddings/oleObject92.bin"/><Relationship Id="rId11" Type="http://schemas.openxmlformats.org/officeDocument/2006/relationships/oleObject" Target="../embeddings/oleObject97.bin"/><Relationship Id="rId5" Type="http://schemas.openxmlformats.org/officeDocument/2006/relationships/oleObject" Target="../embeddings/oleObject91.bin"/><Relationship Id="rId10" Type="http://schemas.openxmlformats.org/officeDocument/2006/relationships/oleObject" Target="../embeddings/oleObject96.bin"/><Relationship Id="rId4" Type="http://schemas.openxmlformats.org/officeDocument/2006/relationships/oleObject" Target="../embeddings/oleObject90.bin"/><Relationship Id="rId9" Type="http://schemas.openxmlformats.org/officeDocument/2006/relationships/oleObject" Target="../embeddings/oleObject95.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oleObject" Target="../embeddings/oleObject101.bin"/><Relationship Id="rId5" Type="http://schemas.openxmlformats.org/officeDocument/2006/relationships/oleObject" Target="../embeddings/oleObject100.bin"/><Relationship Id="rId4" Type="http://schemas.openxmlformats.org/officeDocument/2006/relationships/oleObject" Target="../embeddings/oleObject99.bin"/></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07.bin"/><Relationship Id="rId3" Type="http://schemas.openxmlformats.org/officeDocument/2006/relationships/oleObject" Target="../embeddings/oleObject102.bin"/><Relationship Id="rId7" Type="http://schemas.openxmlformats.org/officeDocument/2006/relationships/oleObject" Target="../embeddings/oleObject106.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105.bin"/><Relationship Id="rId5" Type="http://schemas.openxmlformats.org/officeDocument/2006/relationships/oleObject" Target="../embeddings/oleObject104.bin"/><Relationship Id="rId4" Type="http://schemas.openxmlformats.org/officeDocument/2006/relationships/oleObject" Target="../embeddings/oleObject103.bin"/></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linuxfans.dazahui.com/html/1/37353.htm"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http://www.oursci.org/magazine/200202/09-03.jpg" TargetMode="External"/><Relationship Id="rId2" Type="http://schemas.openxmlformats.org/officeDocument/2006/relationships/image" Target="../media/image10.jpeg"/><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4"/>
          <p:cNvSpPr txBox="1">
            <a:spLocks noChangeArrowheads="1"/>
          </p:cNvSpPr>
          <p:nvPr/>
        </p:nvSpPr>
        <p:spPr bwMode="auto">
          <a:xfrm>
            <a:off x="2771775" y="50800"/>
            <a:ext cx="29527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3600" b="1">
                <a:solidFill>
                  <a:schemeClr val="tx1"/>
                </a:solidFill>
              </a:rPr>
              <a:t>本章主要内容</a:t>
            </a:r>
          </a:p>
        </p:txBody>
      </p:sp>
      <p:sp>
        <p:nvSpPr>
          <p:cNvPr id="19461" name="Text Box 5">
            <a:hlinkClick r:id="rId2"/>
          </p:cNvPr>
          <p:cNvSpPr txBox="1">
            <a:spLocks noChangeArrowheads="1"/>
          </p:cNvSpPr>
          <p:nvPr/>
        </p:nvSpPr>
        <p:spPr bwMode="auto">
          <a:xfrm>
            <a:off x="762000" y="1268413"/>
            <a:ext cx="7391400"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buClr>
                <a:srgbClr val="FF0000"/>
              </a:buClr>
              <a:buFont typeface="Wingdings" panose="05000000000000000000" pitchFamily="2" charset="2"/>
              <a:buChar char="Ø"/>
            </a:pPr>
            <a:r>
              <a:rPr kumimoji="1" lang="en-US" altLang="zh-CN" sz="3200" b="1" dirty="0">
                <a:solidFill>
                  <a:srgbClr val="003366"/>
                </a:solidFill>
                <a:latin typeface="楷体_GB2312" pitchFamily="49" charset="-122"/>
                <a:ea typeface="楷体_GB2312" pitchFamily="49" charset="-122"/>
              </a:rPr>
              <a:t> </a:t>
            </a:r>
            <a:r>
              <a:rPr kumimoji="1" lang="zh-CN" altLang="en-US" sz="3200" dirty="0">
                <a:solidFill>
                  <a:srgbClr val="003366"/>
                </a:solidFill>
                <a:latin typeface="楷体_GB2312" pitchFamily="49" charset="-122"/>
                <a:ea typeface="楷体_GB2312" pitchFamily="49" charset="-122"/>
              </a:rPr>
              <a:t>黑体辐射  普朗克能量子假设</a:t>
            </a:r>
          </a:p>
        </p:txBody>
      </p:sp>
      <p:sp>
        <p:nvSpPr>
          <p:cNvPr id="19462" name="Rectangle 6">
            <a:hlinkClick r:id="rId3"/>
          </p:cNvPr>
          <p:cNvSpPr>
            <a:spLocks noChangeArrowheads="1"/>
          </p:cNvSpPr>
          <p:nvPr/>
        </p:nvSpPr>
        <p:spPr bwMode="auto">
          <a:xfrm>
            <a:off x="762000" y="3127375"/>
            <a:ext cx="742315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buClr>
                <a:srgbClr val="FF0000"/>
              </a:buClr>
              <a:buFont typeface="Wingdings" panose="05000000000000000000" pitchFamily="2" charset="2"/>
              <a:buChar char="Ø"/>
            </a:pPr>
            <a:r>
              <a:rPr kumimoji="1" lang="en-US" altLang="zh-CN" sz="3200" b="1" dirty="0">
                <a:solidFill>
                  <a:srgbClr val="003366"/>
                </a:solidFill>
                <a:latin typeface="楷体_GB2312" pitchFamily="49" charset="-122"/>
                <a:ea typeface="楷体_GB2312" pitchFamily="49" charset="-122"/>
              </a:rPr>
              <a:t> </a:t>
            </a:r>
            <a:r>
              <a:rPr kumimoji="1" lang="zh-CN" altLang="en-US" sz="3200" dirty="0">
                <a:solidFill>
                  <a:srgbClr val="003366"/>
                </a:solidFill>
                <a:latin typeface="楷体_GB2312" pitchFamily="49" charset="-122"/>
                <a:ea typeface="楷体_GB2312" pitchFamily="49" charset="-122"/>
              </a:rPr>
              <a:t>氢原子的玻尔理论</a:t>
            </a:r>
          </a:p>
        </p:txBody>
      </p:sp>
      <p:sp>
        <p:nvSpPr>
          <p:cNvPr id="19463" name="Rectangle 7">
            <a:hlinkClick r:id="rId4"/>
          </p:cNvPr>
          <p:cNvSpPr>
            <a:spLocks noChangeArrowheads="1"/>
          </p:cNvSpPr>
          <p:nvPr/>
        </p:nvSpPr>
        <p:spPr bwMode="auto">
          <a:xfrm>
            <a:off x="762000" y="2517775"/>
            <a:ext cx="3184525" cy="5835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0" hangingPunct="0">
              <a:spcBef>
                <a:spcPct val="50000"/>
              </a:spcBef>
              <a:buClr>
                <a:srgbClr val="FF0000"/>
              </a:buClr>
              <a:buFont typeface="Wingdings" panose="05000000000000000000" pitchFamily="2" charset="2"/>
              <a:buChar char="Ø"/>
            </a:pPr>
            <a:r>
              <a:rPr kumimoji="1" lang="en-US" altLang="zh-CN" sz="3200" b="1" dirty="0">
                <a:solidFill>
                  <a:srgbClr val="003366"/>
                </a:solidFill>
                <a:latin typeface="楷体_GB2312" pitchFamily="49" charset="-122"/>
                <a:ea typeface="楷体_GB2312" pitchFamily="49" charset="-122"/>
              </a:rPr>
              <a:t> </a:t>
            </a:r>
            <a:r>
              <a:rPr kumimoji="1" lang="zh-CN" altLang="en-US" sz="3200" dirty="0">
                <a:solidFill>
                  <a:srgbClr val="003366"/>
                </a:solidFill>
                <a:latin typeface="楷体_GB2312" pitchFamily="49" charset="-122"/>
                <a:ea typeface="楷体_GB2312" pitchFamily="49" charset="-122"/>
              </a:rPr>
              <a:t>康普顿效应</a:t>
            </a:r>
          </a:p>
        </p:txBody>
      </p:sp>
      <p:sp>
        <p:nvSpPr>
          <p:cNvPr id="19464" name="Rectangle 8">
            <a:hlinkClick r:id="rId5"/>
          </p:cNvPr>
          <p:cNvSpPr>
            <a:spLocks noChangeArrowheads="1"/>
          </p:cNvSpPr>
          <p:nvPr/>
        </p:nvSpPr>
        <p:spPr bwMode="auto">
          <a:xfrm>
            <a:off x="762000" y="1908175"/>
            <a:ext cx="739775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buClr>
                <a:srgbClr val="FF0000"/>
              </a:buClr>
              <a:buFont typeface="Wingdings" panose="05000000000000000000" pitchFamily="2" charset="2"/>
              <a:buChar char="Ø"/>
            </a:pPr>
            <a:r>
              <a:rPr kumimoji="1" lang="en-US" altLang="zh-CN" sz="3200" b="1" dirty="0">
                <a:solidFill>
                  <a:srgbClr val="003366"/>
                </a:solidFill>
                <a:latin typeface="楷体_GB2312" pitchFamily="49" charset="-122"/>
                <a:ea typeface="楷体_GB2312" pitchFamily="49" charset="-122"/>
              </a:rPr>
              <a:t> </a:t>
            </a:r>
            <a:r>
              <a:rPr kumimoji="1" lang="zh-CN" altLang="en-US" sz="3200" dirty="0">
                <a:solidFill>
                  <a:srgbClr val="003366"/>
                </a:solidFill>
                <a:latin typeface="楷体_GB2312" pitchFamily="49" charset="-122"/>
                <a:ea typeface="楷体_GB2312" pitchFamily="49" charset="-122"/>
              </a:rPr>
              <a:t>光电效应  光的波粒二象性</a:t>
            </a:r>
          </a:p>
        </p:txBody>
      </p:sp>
      <p:sp>
        <p:nvSpPr>
          <p:cNvPr id="19466" name="Text Box 10"/>
          <p:cNvSpPr txBox="1">
            <a:spLocks noChangeArrowheads="1"/>
          </p:cNvSpPr>
          <p:nvPr/>
        </p:nvSpPr>
        <p:spPr bwMode="auto">
          <a:xfrm>
            <a:off x="736600" y="3767138"/>
            <a:ext cx="6356350"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Clr>
                <a:srgbClr val="FF0000"/>
              </a:buClr>
              <a:buFont typeface="Wingdings" panose="05000000000000000000" pitchFamily="2" charset="2"/>
              <a:buChar char="Ø"/>
            </a:pPr>
            <a:r>
              <a:rPr lang="en-US" altLang="zh-CN" sz="3200" b="1" dirty="0">
                <a:solidFill>
                  <a:srgbClr val="003366"/>
                </a:solidFill>
                <a:latin typeface="楷体_GB2312" pitchFamily="49" charset="-122"/>
                <a:ea typeface="楷体_GB2312" pitchFamily="49" charset="-122"/>
              </a:rPr>
              <a:t> </a:t>
            </a:r>
            <a:r>
              <a:rPr lang="zh-CN" altLang="en-US" sz="3200" dirty="0">
                <a:solidFill>
                  <a:srgbClr val="003366"/>
                </a:solidFill>
                <a:latin typeface="楷体_GB2312" pitchFamily="49" charset="-122"/>
                <a:ea typeface="楷体_GB2312" pitchFamily="49" charset="-122"/>
              </a:rPr>
              <a:t>弗兰克</a:t>
            </a:r>
            <a:r>
              <a:rPr lang="en-US" altLang="zh-CN" sz="3200" dirty="0">
                <a:solidFill>
                  <a:srgbClr val="003366"/>
                </a:solidFill>
                <a:latin typeface="楷体_GB2312" pitchFamily="49" charset="-122"/>
                <a:ea typeface="楷体_GB2312" pitchFamily="49" charset="-122"/>
              </a:rPr>
              <a:t>-</a:t>
            </a:r>
            <a:r>
              <a:rPr lang="zh-CN" altLang="en-US" sz="3200" dirty="0">
                <a:solidFill>
                  <a:srgbClr val="003366"/>
                </a:solidFill>
                <a:latin typeface="楷体_GB2312" pitchFamily="49" charset="-122"/>
                <a:ea typeface="楷体_GB2312" pitchFamily="49" charset="-122"/>
              </a:rPr>
              <a:t>赫兹实验</a:t>
            </a:r>
            <a:r>
              <a:rPr lang="en-US" altLang="zh-CN" sz="2400" dirty="0">
                <a:solidFill>
                  <a:srgbClr val="003366"/>
                </a:solidFill>
                <a:latin typeface="楷体_GB2312" pitchFamily="49" charset="-122"/>
                <a:ea typeface="楷体_GB2312" pitchFamily="49" charset="-122"/>
              </a:rPr>
              <a:t>(</a:t>
            </a:r>
            <a:r>
              <a:rPr lang="zh-CN" altLang="en-US" sz="2400" dirty="0">
                <a:solidFill>
                  <a:srgbClr val="003366"/>
                </a:solidFill>
                <a:latin typeface="楷体_GB2312" pitchFamily="49" charset="-122"/>
                <a:ea typeface="楷体_GB2312" pitchFamily="49" charset="-122"/>
              </a:rPr>
              <a:t>了解）</a:t>
            </a:r>
          </a:p>
        </p:txBody>
      </p:sp>
      <p:sp>
        <p:nvSpPr>
          <p:cNvPr id="19467" name="Rectangle 11">
            <a:hlinkClick r:id="rId6"/>
          </p:cNvPr>
          <p:cNvSpPr>
            <a:spLocks noChangeArrowheads="1"/>
          </p:cNvSpPr>
          <p:nvPr/>
        </p:nvSpPr>
        <p:spPr bwMode="auto">
          <a:xfrm>
            <a:off x="762000" y="4346575"/>
            <a:ext cx="6584315" cy="5835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0" hangingPunct="0">
              <a:spcBef>
                <a:spcPct val="50000"/>
              </a:spcBef>
              <a:buClr>
                <a:srgbClr val="FF0000"/>
              </a:buClr>
              <a:buFont typeface="Wingdings" panose="05000000000000000000" pitchFamily="2" charset="2"/>
              <a:buChar char="Ø"/>
            </a:pPr>
            <a:r>
              <a:rPr kumimoji="1" lang="en-US" altLang="zh-CN" sz="3200" b="1" dirty="0">
                <a:solidFill>
                  <a:srgbClr val="003366"/>
                </a:solidFill>
                <a:latin typeface="楷体_GB2312" pitchFamily="49" charset="-122"/>
                <a:ea typeface="楷体_GB2312" pitchFamily="49" charset="-122"/>
              </a:rPr>
              <a:t> </a:t>
            </a:r>
            <a:r>
              <a:rPr kumimoji="1" lang="zh-CN" altLang="en-US" sz="3200" dirty="0">
                <a:solidFill>
                  <a:srgbClr val="003366"/>
                </a:solidFill>
                <a:latin typeface="楷体_GB2312" pitchFamily="49" charset="-122"/>
                <a:ea typeface="楷体_GB2312" pitchFamily="49" charset="-122"/>
              </a:rPr>
              <a:t>德布罗意波  实物粒子的二象性</a:t>
            </a:r>
          </a:p>
        </p:txBody>
      </p:sp>
      <p:sp>
        <p:nvSpPr>
          <p:cNvPr id="19468" name="Rectangle 12">
            <a:hlinkClick r:id="rId7"/>
          </p:cNvPr>
          <p:cNvSpPr>
            <a:spLocks noChangeArrowheads="1"/>
          </p:cNvSpPr>
          <p:nvPr/>
        </p:nvSpPr>
        <p:spPr bwMode="auto">
          <a:xfrm>
            <a:off x="762000" y="4956175"/>
            <a:ext cx="73914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buClr>
                <a:srgbClr val="FF0000"/>
              </a:buClr>
              <a:buFont typeface="Wingdings" panose="05000000000000000000" pitchFamily="2" charset="2"/>
              <a:buChar char="Ø"/>
            </a:pPr>
            <a:r>
              <a:rPr kumimoji="1" lang="en-US" altLang="zh-CN" sz="3200" b="1" dirty="0">
                <a:solidFill>
                  <a:srgbClr val="003366"/>
                </a:solidFill>
                <a:latin typeface="楷体_GB2312" pitchFamily="49" charset="-122"/>
                <a:ea typeface="楷体_GB2312" pitchFamily="49" charset="-122"/>
              </a:rPr>
              <a:t> </a:t>
            </a:r>
            <a:r>
              <a:rPr kumimoji="1" lang="zh-CN" altLang="en-US" sz="3200" dirty="0">
                <a:solidFill>
                  <a:srgbClr val="003366"/>
                </a:solidFill>
                <a:latin typeface="楷体_GB2312" pitchFamily="49" charset="-122"/>
                <a:ea typeface="楷体_GB2312" pitchFamily="49" charset="-122"/>
              </a:rPr>
              <a:t>不确定关系 </a:t>
            </a:r>
          </a:p>
        </p:txBody>
      </p:sp>
      <p:sp>
        <p:nvSpPr>
          <p:cNvPr id="19470" name="Rectangle 14">
            <a:hlinkClick r:id="rId8"/>
          </p:cNvPr>
          <p:cNvSpPr>
            <a:spLocks noChangeArrowheads="1"/>
          </p:cNvSpPr>
          <p:nvPr/>
        </p:nvSpPr>
        <p:spPr bwMode="auto">
          <a:xfrm>
            <a:off x="755650" y="5586730"/>
            <a:ext cx="3505200" cy="5835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0" hangingPunct="0">
              <a:spcBef>
                <a:spcPct val="50000"/>
              </a:spcBef>
              <a:buClr>
                <a:srgbClr val="FF0000"/>
              </a:buClr>
              <a:buFont typeface="Wingdings" panose="05000000000000000000" pitchFamily="2" charset="2"/>
              <a:buChar char="Ø"/>
            </a:pPr>
            <a:r>
              <a:rPr kumimoji="1" lang="en-US" altLang="zh-CN" sz="3200" b="1" dirty="0">
                <a:solidFill>
                  <a:srgbClr val="003366"/>
                </a:solidFill>
                <a:latin typeface="楷体_GB2312" pitchFamily="49" charset="-122"/>
                <a:ea typeface="楷体_GB2312" pitchFamily="49" charset="-122"/>
              </a:rPr>
              <a:t> </a:t>
            </a:r>
            <a:r>
              <a:rPr kumimoji="1" lang="zh-CN" altLang="en-US" sz="3200" dirty="0">
                <a:solidFill>
                  <a:srgbClr val="003366"/>
                </a:solidFill>
                <a:latin typeface="楷体_GB2312" pitchFamily="49" charset="-122"/>
                <a:ea typeface="楷体_GB2312" pitchFamily="49" charset="-122"/>
              </a:rPr>
              <a:t>量子力学简介</a:t>
            </a:r>
          </a:p>
        </p:txBody>
      </p:sp>
    </p:spTree>
  </p:cSld>
  <p:clrMapOvr>
    <a:masterClrMapping/>
  </p:clrMapOvr>
  <p:transition spd="med">
    <p:pull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sz="4800" dirty="0">
                <a:solidFill>
                  <a:schemeClr val="bg2"/>
                </a:solidFill>
                <a:latin typeface="黑体" panose="02010609060101010101" pitchFamily="49" charset="-122"/>
                <a:ea typeface="黑体" panose="02010609060101010101" pitchFamily="49" charset="-122"/>
              </a:rPr>
              <a:t>15-1 </a:t>
            </a:r>
            <a:r>
              <a:rPr lang="zh-CN" altLang="en-US" sz="4800" dirty="0">
                <a:solidFill>
                  <a:schemeClr val="bg2"/>
                </a:solidFill>
                <a:latin typeface="黑体" panose="02010609060101010101" pitchFamily="49" charset="-122"/>
                <a:ea typeface="黑体" panose="02010609060101010101" pitchFamily="49" charset="-122"/>
              </a:rPr>
              <a:t>黑体辐射 </a:t>
            </a:r>
            <a:r>
              <a:rPr lang="en-US" altLang="zh-CN" sz="4800" dirty="0">
                <a:solidFill>
                  <a:schemeClr val="bg2"/>
                </a:solidFill>
                <a:latin typeface="黑体" panose="02010609060101010101" pitchFamily="49" charset="-122"/>
                <a:ea typeface="黑体" panose="02010609060101010101" pitchFamily="49" charset="-122"/>
              </a:rPr>
              <a:t/>
            </a:r>
            <a:br>
              <a:rPr lang="en-US" altLang="zh-CN" sz="4800" dirty="0">
                <a:solidFill>
                  <a:schemeClr val="bg2"/>
                </a:solidFill>
                <a:latin typeface="黑体" panose="02010609060101010101" pitchFamily="49" charset="-122"/>
                <a:ea typeface="黑体" panose="02010609060101010101" pitchFamily="49" charset="-122"/>
              </a:rPr>
            </a:br>
            <a:r>
              <a:rPr lang="zh-CN" altLang="en-US" sz="4800" dirty="0">
                <a:solidFill>
                  <a:schemeClr val="bg2"/>
                </a:solidFill>
                <a:latin typeface="黑体" panose="02010609060101010101" pitchFamily="49" charset="-122"/>
                <a:ea typeface="黑体" panose="02010609060101010101" pitchFamily="49" charset="-122"/>
              </a:rPr>
              <a:t>普朗克能量子假设</a:t>
            </a:r>
          </a:p>
        </p:txBody>
      </p:sp>
      <p:sp>
        <p:nvSpPr>
          <p:cNvPr id="28674" name="灯片编号占位符 1"/>
          <p:cNvSpPr>
            <a:spLocks noGrp="1"/>
          </p:cNvSpPr>
          <p:nvPr>
            <p:ph type="sldNum" sz="quarter" idx="4294967295"/>
          </p:nvPr>
        </p:nvSpPr>
        <p:spPr>
          <a:xfrm>
            <a:off x="6553200" y="6248400"/>
            <a:ext cx="2133600" cy="457200"/>
          </a:xfrm>
          <a:prstGeom prst="rect">
            <a:avLst/>
          </a:prstGeom>
          <a:noFill/>
        </p:spPr>
        <p:txBody>
          <a:bodyPr/>
          <a:lstStyle/>
          <a:p>
            <a:fld id="{67101CB5-CFA2-4F6B-93EC-9241D707AC2C}" type="slidenum">
              <a:rPr lang="en-US" altLang="zh-CN"/>
              <a:pPr/>
              <a:t>10</a:t>
            </a:fld>
            <a:endParaRPr lang="en-US" altLang="zh-CN"/>
          </a:p>
        </p:txBody>
      </p:sp>
    </p:spTree>
  </p:cSld>
  <p:clrMapOvr>
    <a:masterClrMapping/>
  </p:clrMapOvr>
  <p:transition spd="med">
    <p:pull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1"/>
          <p:cNvSpPr txBox="1">
            <a:spLocks noChangeArrowheads="1"/>
          </p:cNvSpPr>
          <p:nvPr/>
        </p:nvSpPr>
        <p:spPr bwMode="auto">
          <a:xfrm>
            <a:off x="539552" y="947737"/>
            <a:ext cx="8064500" cy="5816977"/>
          </a:xfrm>
          <a:prstGeom prst="rect">
            <a:avLst/>
          </a:prstGeom>
          <a:noFill/>
          <a:ln w="9525">
            <a:noFill/>
            <a:miter lim="800000"/>
          </a:ln>
        </p:spPr>
        <p:txBody>
          <a:bodyPr wrap="square">
            <a:spAutoFit/>
          </a:bodyPr>
          <a:lstStyle/>
          <a:p>
            <a:pPr>
              <a:lnSpc>
                <a:spcPct val="150000"/>
              </a:lnSpc>
            </a:pPr>
            <a:r>
              <a:rPr lang="en-US" altLang="zh-CN" sz="3200" b="1" dirty="0">
                <a:latin typeface="宋体" panose="02010600030101010101" pitchFamily="2" charset="-122"/>
                <a:ea typeface="宋体" panose="02010600030101010101" pitchFamily="2" charset="-122"/>
              </a:rPr>
              <a:t>	</a:t>
            </a:r>
            <a:r>
              <a:rPr lang="zh-CN" altLang="en-US" sz="3200" b="1" dirty="0">
                <a:latin typeface="宋体" panose="02010600030101010101" pitchFamily="2" charset="-122"/>
                <a:ea typeface="宋体" panose="02010600030101010101" pitchFamily="2" charset="-122"/>
              </a:rPr>
              <a:t>任何物体都具有不断辐射、吸收、发射</a:t>
            </a:r>
            <a:r>
              <a:rPr lang="zh-CN" altLang="en-US" sz="3200" b="1" dirty="0">
                <a:solidFill>
                  <a:srgbClr val="FF0000"/>
                </a:solidFill>
                <a:latin typeface="宋体" panose="02010600030101010101" pitchFamily="2" charset="-122"/>
                <a:ea typeface="宋体" panose="02010600030101010101" pitchFamily="2" charset="-122"/>
              </a:rPr>
              <a:t>电磁波</a:t>
            </a:r>
            <a:r>
              <a:rPr lang="zh-CN" altLang="en-US" sz="3200" b="1" dirty="0">
                <a:latin typeface="宋体" panose="02010600030101010101" pitchFamily="2" charset="-122"/>
                <a:ea typeface="宋体" panose="02010600030101010101" pitchFamily="2" charset="-122"/>
              </a:rPr>
              <a:t>的本领</a:t>
            </a:r>
            <a:r>
              <a:rPr lang="en-US" altLang="zh-CN" sz="3200" b="1" dirty="0">
                <a:latin typeface="宋体" panose="02010600030101010101" pitchFamily="2" charset="-122"/>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辐射出去的电磁波在各个波段是不同的，也就是具有一定的谱分布</a:t>
            </a:r>
            <a:r>
              <a:rPr lang="en-US" altLang="zh-CN" sz="3200" b="1" dirty="0">
                <a:latin typeface="宋体" panose="02010600030101010101" pitchFamily="2" charset="-122"/>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这种谱分布与物体本身的特性及其温度有关，因而被称之为</a:t>
            </a:r>
            <a:r>
              <a:rPr lang="zh-CN" altLang="en-US" sz="3200" b="1" dirty="0">
                <a:solidFill>
                  <a:srgbClr val="0000FF"/>
                </a:solidFill>
                <a:latin typeface="宋体" panose="02010600030101010101" pitchFamily="2" charset="-122"/>
                <a:ea typeface="宋体" panose="02010600030101010101" pitchFamily="2" charset="-122"/>
              </a:rPr>
              <a:t>热辐射</a:t>
            </a:r>
            <a:r>
              <a:rPr lang="en-US" altLang="zh-CN" sz="3200" b="1" dirty="0">
                <a:latin typeface="宋体" panose="02010600030101010101" pitchFamily="2" charset="-122"/>
                <a:ea typeface="宋体" panose="02010600030101010101" pitchFamily="2" charset="-122"/>
              </a:rPr>
              <a:t>.</a:t>
            </a:r>
            <a:r>
              <a:rPr lang="zh-CN" altLang="en-US" sz="3200" b="1" dirty="0">
                <a:solidFill>
                  <a:srgbClr val="FF0000"/>
                </a:solidFill>
                <a:latin typeface="宋体" panose="02010600030101010101" pitchFamily="2" charset="-122"/>
                <a:ea typeface="宋体" panose="02010600030101010101" pitchFamily="2" charset="-122"/>
              </a:rPr>
              <a:t>为了研究不依赖于物质具体物性的热辐射规律，物理学家们定义了一种理想物体</a:t>
            </a:r>
            <a:r>
              <a:rPr lang="en-US" altLang="zh-CN" sz="3200" b="1" dirty="0">
                <a:latin typeface="宋体" panose="02010600030101010101" pitchFamily="2" charset="-122"/>
                <a:ea typeface="宋体" panose="02010600030101010101" pitchFamily="2" charset="-122"/>
              </a:rPr>
              <a:t>——</a:t>
            </a:r>
            <a:r>
              <a:rPr lang="zh-CN" altLang="en-US" sz="3200" b="1" dirty="0">
                <a:latin typeface="宋体" panose="02010600030101010101" pitchFamily="2" charset="-122"/>
                <a:ea typeface="宋体" panose="02010600030101010101" pitchFamily="2" charset="-122"/>
                <a:hlinkClick r:id="rId2" action="ppaction://hlinksldjump"/>
              </a:rPr>
              <a:t>黑体</a:t>
            </a:r>
            <a:r>
              <a:rPr lang="en-US" altLang="zh-CN" sz="3200" b="1" dirty="0">
                <a:latin typeface="宋体" panose="02010600030101010101" pitchFamily="2" charset="-122"/>
                <a:ea typeface="宋体" panose="02010600030101010101" pitchFamily="2" charset="-122"/>
              </a:rPr>
              <a:t>(black body)</a:t>
            </a:r>
          </a:p>
          <a:p>
            <a:r>
              <a:rPr lang="en-US" altLang="zh-CN" sz="3600" b="1" dirty="0">
                <a:latin typeface="幼圆" panose="02010509060101010101" pitchFamily="49" charset="-122"/>
                <a:ea typeface="幼圆" panose="02010509060101010101" pitchFamily="49" charset="-122"/>
              </a:rPr>
              <a:t>                           </a:t>
            </a:r>
            <a:endParaRPr lang="zh-CN" altLang="en-US" sz="3600" b="1" dirty="0">
              <a:solidFill>
                <a:srgbClr val="FF0000"/>
              </a:solidFill>
              <a:latin typeface="华文行楷" panose="02010800040101010101" pitchFamily="2" charset="-122"/>
              <a:ea typeface="华文行楷" panose="02010800040101010101" pitchFamily="2" charset="-122"/>
            </a:endParaRPr>
          </a:p>
        </p:txBody>
      </p:sp>
      <p:sp>
        <p:nvSpPr>
          <p:cNvPr id="4" name="Text Box 59"/>
          <p:cNvSpPr txBox="1">
            <a:spLocks noChangeArrowheads="1"/>
          </p:cNvSpPr>
          <p:nvPr/>
        </p:nvSpPr>
        <p:spPr bwMode="auto">
          <a:xfrm>
            <a:off x="1187625" y="188640"/>
            <a:ext cx="2448272" cy="584775"/>
          </a:xfrm>
          <a:prstGeom prst="rect">
            <a:avLst/>
          </a:prstGeom>
          <a:noFill/>
          <a:ln w="9525">
            <a:noFill/>
            <a:miter lim="800000"/>
          </a:ln>
        </p:spPr>
        <p:txBody>
          <a:bodyPr wrap="square">
            <a:spAutoFit/>
          </a:bodyPr>
          <a:lstStyle/>
          <a:p>
            <a:pPr>
              <a:spcBef>
                <a:spcPct val="50000"/>
              </a:spcBef>
            </a:pPr>
            <a:r>
              <a:rPr kumimoji="1" lang="zh-CN" altLang="en-US" sz="3200" dirty="0">
                <a:solidFill>
                  <a:schemeClr val="bg2"/>
                </a:solidFill>
                <a:latin typeface="黑体" panose="02010609060101010101" pitchFamily="49" charset="-122"/>
                <a:ea typeface="黑体" panose="02010609060101010101" pitchFamily="49" charset="-122"/>
              </a:rPr>
              <a:t>黑体辐射</a:t>
            </a:r>
          </a:p>
        </p:txBody>
      </p:sp>
    </p:spTree>
  </p:cSld>
  <p:clrMapOvr>
    <a:masterClrMapping/>
  </p:clrMapOvr>
  <p:transition spd="med">
    <p:pull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bwMode="auto">
          <a:xfrm>
            <a:off x="1043608" y="188640"/>
            <a:ext cx="5472112" cy="533400"/>
          </a:xfrm>
          <a:solidFill>
            <a:srgbClr val="FFFFFF"/>
          </a:solidFill>
          <a:ln>
            <a:miter lim="800000"/>
          </a:ln>
        </p:spPr>
        <p:txBody>
          <a:bodyPr vert="horz" wrap="square" lIns="91440" tIns="45720" rIns="91440" bIns="45720" numCol="1" anchor="t" anchorCtr="0" compatLnSpc="1"/>
          <a:lstStyle/>
          <a:p>
            <a:pPr eaLnBrk="1" hangingPunct="1">
              <a:lnSpc>
                <a:spcPct val="90000"/>
              </a:lnSpc>
              <a:buFontTx/>
              <a:buNone/>
            </a:pPr>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、热辐射</a:t>
            </a:r>
            <a:r>
              <a:rPr lang="en-US" altLang="zh-CN" sz="2800"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heat radiation )</a:t>
            </a:r>
            <a:endParaRPr lang="en-US" altLang="zh-CN"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9213" name="Text Box 61"/>
          <p:cNvSpPr txBox="1">
            <a:spLocks noChangeArrowheads="1"/>
          </p:cNvSpPr>
          <p:nvPr/>
        </p:nvSpPr>
        <p:spPr bwMode="auto">
          <a:xfrm>
            <a:off x="611560" y="2636912"/>
            <a:ext cx="3282950" cy="550407"/>
          </a:xfrm>
          <a:prstGeom prst="rect">
            <a:avLst/>
          </a:prstGeom>
          <a:noFill/>
          <a:ln w="9525">
            <a:noFill/>
            <a:miter lim="800000"/>
          </a:ln>
        </p:spPr>
        <p:txBody>
          <a:bodyPr>
            <a:spAutoFit/>
          </a:bodyPr>
          <a:lstStyle/>
          <a:p>
            <a:pPr eaLnBrk="0" hangingPunct="0">
              <a:lnSpc>
                <a:spcPct val="120000"/>
              </a:lnSpc>
            </a:pPr>
            <a:r>
              <a:rPr lang="en-US" altLang="zh-CN" sz="2400" dirty="0">
                <a:latin typeface="Times New Roman" panose="02020603050405020304" pitchFamily="18" charset="0"/>
              </a:rPr>
              <a:t> </a:t>
            </a:r>
            <a:r>
              <a:rPr lang="zh-CN" altLang="en-US" sz="2800" b="1" dirty="0">
                <a:solidFill>
                  <a:srgbClr val="FF0000"/>
                </a:solidFill>
                <a:latin typeface="宋体" panose="02010600030101010101" pitchFamily="2" charset="-122"/>
                <a:ea typeface="宋体" panose="02010600030101010101" pitchFamily="2" charset="-122"/>
              </a:rPr>
              <a:t>热辐射的特点：</a:t>
            </a:r>
            <a:endParaRPr lang="zh-CN" altLang="en-US" sz="2800" b="1" dirty="0">
              <a:solidFill>
                <a:srgbClr val="230F0F"/>
              </a:solidFill>
              <a:latin typeface="宋体" panose="02010600030101010101" pitchFamily="2" charset="-122"/>
              <a:ea typeface="宋体" panose="02010600030101010101" pitchFamily="2" charset="-122"/>
            </a:endParaRPr>
          </a:p>
        </p:txBody>
      </p:sp>
      <p:sp>
        <p:nvSpPr>
          <p:cNvPr id="49214" name="Text Box 62"/>
          <p:cNvSpPr txBox="1">
            <a:spLocks noChangeArrowheads="1"/>
          </p:cNvSpPr>
          <p:nvPr/>
        </p:nvSpPr>
        <p:spPr bwMode="auto">
          <a:xfrm>
            <a:off x="539552" y="3429000"/>
            <a:ext cx="8377267" cy="2893100"/>
          </a:xfrm>
          <a:prstGeom prst="rect">
            <a:avLst/>
          </a:prstGeom>
          <a:noFill/>
          <a:ln w="25400">
            <a:noFill/>
            <a:miter lim="800000"/>
          </a:ln>
        </p:spPr>
        <p:txBody>
          <a:bodyPr wrap="square">
            <a:spAutoFit/>
          </a:bodyPr>
          <a:lstStyle/>
          <a:p>
            <a:pPr>
              <a:spcBef>
                <a:spcPct val="50000"/>
              </a:spcBef>
              <a:buClr>
                <a:srgbClr val="CC3300"/>
              </a:buClr>
              <a:buFont typeface="Wingdings" panose="05000000000000000000" pitchFamily="2" charset="2"/>
              <a:buBlip>
                <a:blip r:embed="rId2"/>
              </a:buBlip>
            </a:pPr>
            <a:r>
              <a:rPr kumimoji="1" lang="en-US" altLang="zh-CN" sz="2400" dirty="0">
                <a:latin typeface="黑体" panose="02010609060101010101" pitchFamily="49" charset="-122"/>
                <a:ea typeface="黑体" panose="02010609060101010101" pitchFamily="49" charset="-122"/>
              </a:rPr>
              <a:t> </a:t>
            </a:r>
            <a:r>
              <a:rPr kumimoji="1" lang="zh-CN" altLang="en-US" sz="2800" b="1" dirty="0">
                <a:latin typeface="宋体" panose="02010600030101010101" pitchFamily="2" charset="-122"/>
                <a:ea typeface="宋体" panose="02010600030101010101" pitchFamily="2" charset="-122"/>
              </a:rPr>
              <a:t>任何物体任何温度均存在热辐射</a:t>
            </a:r>
          </a:p>
          <a:p>
            <a:pPr>
              <a:spcBef>
                <a:spcPct val="50000"/>
              </a:spcBef>
              <a:buClr>
                <a:srgbClr val="CC3300"/>
              </a:buClr>
              <a:buFont typeface="Wingdings" panose="05000000000000000000" pitchFamily="2" charset="2"/>
              <a:buBlip>
                <a:blip r:embed="rId2"/>
              </a:buBlip>
            </a:pPr>
            <a:r>
              <a:rPr kumimoji="1" lang="zh-CN" altLang="en-US" sz="2800" b="1" dirty="0">
                <a:latin typeface="宋体" panose="02010600030101010101" pitchFamily="2" charset="-122"/>
                <a:ea typeface="宋体" panose="02010600030101010101" pitchFamily="2" charset="-122"/>
              </a:rPr>
              <a:t> 消耗物体的</a:t>
            </a:r>
            <a:r>
              <a:rPr kumimoji="1" lang="zh-CN" altLang="en-US" sz="2800" b="1" dirty="0">
                <a:solidFill>
                  <a:srgbClr val="0000FF"/>
                </a:solidFill>
                <a:latin typeface="宋体" panose="02010600030101010101" pitchFamily="2" charset="-122"/>
                <a:ea typeface="宋体" panose="02010600030101010101" pitchFamily="2" charset="-122"/>
              </a:rPr>
              <a:t>内能</a:t>
            </a:r>
            <a:r>
              <a:rPr kumimoji="1" lang="zh-CN" altLang="en-US" sz="2800" b="1" dirty="0">
                <a:latin typeface="宋体" panose="02010600030101010101" pitchFamily="2" charset="-122"/>
                <a:ea typeface="宋体" panose="02010600030101010101" pitchFamily="2" charset="-122"/>
              </a:rPr>
              <a:t>而实现电磁波的辐射</a:t>
            </a:r>
          </a:p>
          <a:p>
            <a:pPr>
              <a:spcBef>
                <a:spcPct val="50000"/>
              </a:spcBef>
              <a:buFont typeface="Wingdings" panose="05000000000000000000" pitchFamily="2" charset="2"/>
              <a:buBlip>
                <a:blip r:embed="rId2"/>
              </a:buBlip>
            </a:pPr>
            <a:r>
              <a:rPr kumimoji="1" lang="zh-CN" altLang="en-US" sz="2800" b="1" dirty="0">
                <a:latin typeface="宋体" panose="02010600030101010101" pitchFamily="2" charset="-122"/>
                <a:ea typeface="宋体" panose="02010600030101010101" pitchFamily="2" charset="-122"/>
              </a:rPr>
              <a:t> 单位时间内辐射的能量与波长、温度以及物体的性质有关</a:t>
            </a:r>
          </a:p>
          <a:p>
            <a:pPr>
              <a:spcBef>
                <a:spcPct val="50000"/>
              </a:spcBef>
              <a:buClr>
                <a:srgbClr val="CC3300"/>
              </a:buClr>
              <a:buFont typeface="Wingdings" panose="05000000000000000000" pitchFamily="2" charset="2"/>
              <a:buBlip>
                <a:blip r:embed="rId2"/>
              </a:buBlip>
            </a:pPr>
            <a:r>
              <a:rPr kumimoji="1" lang="zh-CN" altLang="en-US" sz="2800" b="1" dirty="0">
                <a:latin typeface="宋体" panose="02010600030101010101" pitchFamily="2" charset="-122"/>
                <a:ea typeface="宋体" panose="02010600030101010101" pitchFamily="2" charset="-122"/>
              </a:rPr>
              <a:t> 热辐射的电磁波是连续的</a:t>
            </a:r>
          </a:p>
        </p:txBody>
      </p:sp>
      <p:sp>
        <p:nvSpPr>
          <p:cNvPr id="7" name="Text Box 6"/>
          <p:cNvSpPr txBox="1">
            <a:spLocks noChangeArrowheads="1"/>
          </p:cNvSpPr>
          <p:nvPr/>
        </p:nvSpPr>
        <p:spPr bwMode="auto">
          <a:xfrm>
            <a:off x="395536" y="980728"/>
            <a:ext cx="8013501" cy="1569660"/>
          </a:xfrm>
          <a:prstGeom prst="rect">
            <a:avLst/>
          </a:prstGeom>
          <a:noFill/>
          <a:ln w="9525">
            <a:noFill/>
            <a:miter lim="800000"/>
          </a:ln>
          <a:effectLst/>
        </p:spPr>
        <p:txBody>
          <a:bodyPr wrap="square">
            <a:spAutoFit/>
          </a:bodyPr>
          <a:lstStyle/>
          <a:p>
            <a:r>
              <a:rPr kumimoji="1" lang="zh-CN" altLang="en-US" sz="3200" b="1" dirty="0">
                <a:latin typeface="宋体" panose="02010600030101010101" pitchFamily="2" charset="-122"/>
                <a:ea typeface="宋体" panose="02010600030101010101" pitchFamily="2" charset="-122"/>
              </a:rPr>
              <a:t>    由于物体内分子、原子的热运动，一切物体都以电磁波形式向外辐射能量，其</a:t>
            </a:r>
            <a:r>
              <a:rPr kumimoji="1" lang="zh-CN" altLang="en-US" sz="3200" b="1" dirty="0">
                <a:solidFill>
                  <a:srgbClr val="0000CC"/>
                </a:solidFill>
                <a:latin typeface="宋体" panose="02010600030101010101" pitchFamily="2" charset="-122"/>
                <a:ea typeface="宋体" panose="02010600030101010101" pitchFamily="2" charset="-122"/>
              </a:rPr>
              <a:t>功率和波长只取决于物体的温度</a:t>
            </a:r>
            <a:r>
              <a:rPr kumimoji="1" lang="zh-CN" altLang="en-US" sz="3200" b="1" dirty="0">
                <a:latin typeface="宋体" panose="02010600030101010101" pitchFamily="2" charset="-122"/>
                <a:ea typeface="宋体" panose="02010600030101010101" pitchFamily="2" charset="-122"/>
              </a:rPr>
              <a:t>，称为</a:t>
            </a:r>
            <a:r>
              <a:rPr kumimoji="1" lang="zh-CN" altLang="en-US" sz="3200" b="1" dirty="0">
                <a:solidFill>
                  <a:srgbClr val="FF3300"/>
                </a:solidFill>
                <a:latin typeface="宋体" panose="02010600030101010101" pitchFamily="2" charset="-122"/>
                <a:ea typeface="宋体" panose="02010600030101010101" pitchFamily="2" charset="-122"/>
              </a:rPr>
              <a:t>热辐射</a:t>
            </a:r>
            <a:r>
              <a:rPr kumimoji="1" lang="en-US" altLang="zh-CN" sz="3200" b="1" dirty="0">
                <a:solidFill>
                  <a:srgbClr val="FF3300"/>
                </a:solidFill>
                <a:latin typeface="宋体" panose="02010600030101010101" pitchFamily="2" charset="-122"/>
                <a:ea typeface="宋体" panose="02010600030101010101" pitchFamily="2" charset="-122"/>
              </a:rPr>
              <a:t>.</a:t>
            </a:r>
            <a:endParaRPr kumimoji="1" lang="zh-CN" altLang="en-US" sz="3200" b="1" dirty="0">
              <a:solidFill>
                <a:srgbClr val="FF3300"/>
              </a:solidFill>
              <a:latin typeface="宋体" panose="02010600030101010101" pitchFamily="2" charset="-122"/>
              <a:ea typeface="宋体" panose="02010600030101010101" pitchFamily="2" charset="-122"/>
            </a:endParaRP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213"/>
                                        </p:tgtEl>
                                        <p:attrNameLst>
                                          <p:attrName>style.visibility</p:attrName>
                                        </p:attrNameLst>
                                      </p:cBhvr>
                                      <p:to>
                                        <p:strVal val="visible"/>
                                      </p:to>
                                    </p:set>
                                    <p:animEffect transition="in" filter="wipe(left)">
                                      <p:cBhvr>
                                        <p:cTn id="7" dur="500"/>
                                        <p:tgtEl>
                                          <p:spTgt spid="492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49214">
                                            <p:txEl>
                                              <p:pRg st="0" end="0"/>
                                            </p:txEl>
                                          </p:spTgt>
                                        </p:tgtEl>
                                        <p:attrNameLst>
                                          <p:attrName>style.visibility</p:attrName>
                                        </p:attrNameLst>
                                      </p:cBhvr>
                                      <p:to>
                                        <p:strVal val="visible"/>
                                      </p:to>
                                    </p:set>
                                    <p:animEffect transition="in" filter="blinds(vertical)">
                                      <p:cBhvr>
                                        <p:cTn id="12" dur="500"/>
                                        <p:tgtEl>
                                          <p:spTgt spid="492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49214">
                                            <p:txEl>
                                              <p:pRg st="1" end="1"/>
                                            </p:txEl>
                                          </p:spTgt>
                                        </p:tgtEl>
                                        <p:attrNameLst>
                                          <p:attrName>style.visibility</p:attrName>
                                        </p:attrNameLst>
                                      </p:cBhvr>
                                      <p:to>
                                        <p:strVal val="visible"/>
                                      </p:to>
                                    </p:set>
                                    <p:animEffect transition="in" filter="blinds(vertical)">
                                      <p:cBhvr>
                                        <p:cTn id="17" dur="500"/>
                                        <p:tgtEl>
                                          <p:spTgt spid="4921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49214">
                                            <p:txEl>
                                              <p:pRg st="2" end="2"/>
                                            </p:txEl>
                                          </p:spTgt>
                                        </p:tgtEl>
                                        <p:attrNameLst>
                                          <p:attrName>style.visibility</p:attrName>
                                        </p:attrNameLst>
                                      </p:cBhvr>
                                      <p:to>
                                        <p:strVal val="visible"/>
                                      </p:to>
                                    </p:set>
                                    <p:animEffect transition="in" filter="blinds(vertical)">
                                      <p:cBhvr>
                                        <p:cTn id="22" dur="500"/>
                                        <p:tgtEl>
                                          <p:spTgt spid="4921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49214">
                                            <p:txEl>
                                              <p:pRg st="3" end="3"/>
                                            </p:txEl>
                                          </p:spTgt>
                                        </p:tgtEl>
                                        <p:attrNameLst>
                                          <p:attrName>style.visibility</p:attrName>
                                        </p:attrNameLst>
                                      </p:cBhvr>
                                      <p:to>
                                        <p:strVal val="visible"/>
                                      </p:to>
                                    </p:set>
                                    <p:animEffect transition="in" filter="blinds(vertical)">
                                      <p:cBhvr>
                                        <p:cTn id="27" dur="500"/>
                                        <p:tgtEl>
                                          <p:spTgt spid="492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13" grpId="0" autoUpdateAnimBg="0"/>
      <p:bldP spid="49214"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4" name="Rectangle 6"/>
          <p:cNvSpPr>
            <a:spLocks noChangeArrowheads="1"/>
          </p:cNvSpPr>
          <p:nvPr/>
        </p:nvSpPr>
        <p:spPr bwMode="auto">
          <a:xfrm flipH="1">
            <a:off x="827088" y="4503738"/>
            <a:ext cx="650875" cy="1085850"/>
          </a:xfrm>
          <a:prstGeom prst="rect">
            <a:avLst/>
          </a:prstGeom>
          <a:solidFill>
            <a:srgbClr val="7C0000"/>
          </a:solidFill>
          <a:ln w="9525">
            <a:miter lim="800000"/>
          </a:ln>
          <a:scene3d>
            <a:camera prst="legacyPerspectiveFront">
              <a:rot lat="20099998" lon="1500000" rev="0"/>
            </a:camera>
            <a:lightRig rig="legacyFlat4" dir="b"/>
          </a:scene3d>
          <a:sp3d extrusionH="887400" prstMaterial="legacyMatte">
            <a:bevelT w="13500" h="13500" prst="angle"/>
            <a:bevelB w="13500" h="13500" prst="angle"/>
            <a:extrusionClr>
              <a:srgbClr val="7C0000"/>
            </a:extrusionClr>
          </a:sp3d>
        </p:spPr>
        <p:txBody>
          <a:bodyPr wrap="none" anchor="ctr">
            <a:flatTx/>
          </a:bodyPr>
          <a:lstStyle/>
          <a:p>
            <a:endParaRPr lang="zh-CN" altLang="en-US"/>
          </a:p>
        </p:txBody>
      </p:sp>
      <p:sp>
        <p:nvSpPr>
          <p:cNvPr id="114695" name="Rectangle 7"/>
          <p:cNvSpPr>
            <a:spLocks noChangeArrowheads="1"/>
          </p:cNvSpPr>
          <p:nvPr/>
        </p:nvSpPr>
        <p:spPr bwMode="auto">
          <a:xfrm flipH="1">
            <a:off x="1835150" y="3717925"/>
            <a:ext cx="654050" cy="1304925"/>
          </a:xfrm>
          <a:prstGeom prst="rect">
            <a:avLst/>
          </a:prstGeom>
          <a:solidFill>
            <a:srgbClr val="D00000"/>
          </a:solidFill>
          <a:ln w="9525">
            <a:miter lim="800000"/>
          </a:ln>
          <a:scene3d>
            <a:camera prst="legacyPerspectiveFront">
              <a:rot lat="20099998" lon="1500000" rev="0"/>
            </a:camera>
            <a:lightRig rig="legacyFlat4" dir="b"/>
          </a:scene3d>
          <a:sp3d extrusionH="887400" prstMaterial="legacyMatte">
            <a:bevelT w="13500" h="13500" prst="angle"/>
            <a:bevelB w="13500" h="13500" prst="angle"/>
            <a:extrusionClr>
              <a:srgbClr val="D00000"/>
            </a:extrusionClr>
          </a:sp3d>
        </p:spPr>
        <p:txBody>
          <a:bodyPr wrap="none" anchor="ctr">
            <a:flatTx/>
          </a:bodyPr>
          <a:lstStyle/>
          <a:p>
            <a:endParaRPr lang="zh-CN" altLang="en-US"/>
          </a:p>
        </p:txBody>
      </p:sp>
      <p:sp>
        <p:nvSpPr>
          <p:cNvPr id="114696" name="Rectangle 8"/>
          <p:cNvSpPr>
            <a:spLocks noChangeArrowheads="1"/>
          </p:cNvSpPr>
          <p:nvPr/>
        </p:nvSpPr>
        <p:spPr bwMode="auto">
          <a:xfrm flipH="1">
            <a:off x="3052763" y="3213100"/>
            <a:ext cx="654050" cy="1304925"/>
          </a:xfrm>
          <a:prstGeom prst="rect">
            <a:avLst/>
          </a:prstGeom>
          <a:solidFill>
            <a:srgbClr val="FF664D"/>
          </a:solidFill>
          <a:ln w="9525">
            <a:miter lim="800000"/>
          </a:ln>
          <a:scene3d>
            <a:camera prst="legacyPerspectiveFront">
              <a:rot lat="20099998" lon="1500000" rev="0"/>
            </a:camera>
            <a:lightRig rig="legacyFlat4" dir="b"/>
          </a:scene3d>
          <a:sp3d extrusionH="887400" prstMaterial="legacyMatte">
            <a:bevelT w="13500" h="13500" prst="angle"/>
            <a:bevelB w="13500" h="13500" prst="angle"/>
            <a:extrusionClr>
              <a:srgbClr val="FF664D"/>
            </a:extrusionClr>
          </a:sp3d>
        </p:spPr>
        <p:txBody>
          <a:bodyPr wrap="none" anchor="ctr">
            <a:flatTx/>
          </a:bodyPr>
          <a:lstStyle/>
          <a:p>
            <a:endParaRPr lang="zh-CN" altLang="en-US"/>
          </a:p>
        </p:txBody>
      </p:sp>
      <p:sp>
        <p:nvSpPr>
          <p:cNvPr id="114697" name="Rectangle 9"/>
          <p:cNvSpPr>
            <a:spLocks noChangeArrowheads="1"/>
          </p:cNvSpPr>
          <p:nvPr/>
        </p:nvSpPr>
        <p:spPr bwMode="auto">
          <a:xfrm flipH="1">
            <a:off x="4133850" y="2565400"/>
            <a:ext cx="654050" cy="1304925"/>
          </a:xfrm>
          <a:prstGeom prst="rect">
            <a:avLst/>
          </a:prstGeom>
          <a:solidFill>
            <a:srgbClr val="FFB34D"/>
          </a:solidFill>
          <a:ln w="9525">
            <a:miter lim="800000"/>
          </a:ln>
          <a:scene3d>
            <a:camera prst="legacyPerspectiveFront">
              <a:rot lat="20099998" lon="1500000" rev="0"/>
            </a:camera>
            <a:lightRig rig="legacyFlat4" dir="b"/>
          </a:scene3d>
          <a:sp3d extrusionH="887400" prstMaterial="legacyMatte">
            <a:bevelT w="13500" h="13500" prst="angle"/>
            <a:bevelB w="13500" h="13500" prst="angle"/>
            <a:extrusionClr>
              <a:srgbClr val="FFB34D"/>
            </a:extrusionClr>
          </a:sp3d>
        </p:spPr>
        <p:txBody>
          <a:bodyPr wrap="none" anchor="ctr">
            <a:flatTx/>
          </a:bodyPr>
          <a:lstStyle/>
          <a:p>
            <a:endParaRPr lang="zh-CN" altLang="en-US"/>
          </a:p>
        </p:txBody>
      </p:sp>
      <p:sp>
        <p:nvSpPr>
          <p:cNvPr id="114698" name="Rectangle 10"/>
          <p:cNvSpPr>
            <a:spLocks noChangeArrowheads="1"/>
          </p:cNvSpPr>
          <p:nvPr/>
        </p:nvSpPr>
        <p:spPr bwMode="auto">
          <a:xfrm flipH="1">
            <a:off x="5268913" y="2060575"/>
            <a:ext cx="598487" cy="1304925"/>
          </a:xfrm>
          <a:prstGeom prst="rect">
            <a:avLst/>
          </a:prstGeom>
          <a:solidFill>
            <a:srgbClr val="FFFA93"/>
          </a:solidFill>
          <a:ln w="9525">
            <a:miter lim="800000"/>
          </a:ln>
          <a:scene3d>
            <a:camera prst="legacyPerspectiveFront">
              <a:rot lat="20099998" lon="1500000" rev="0"/>
            </a:camera>
            <a:lightRig rig="legacyFlat4" dir="b"/>
          </a:scene3d>
          <a:sp3d extrusionH="887400" prstMaterial="legacyMatte">
            <a:bevelT w="13500" h="13500" prst="angle"/>
            <a:bevelB w="13500" h="13500" prst="angle"/>
            <a:extrusionClr>
              <a:srgbClr val="FFFA93"/>
            </a:extrusionClr>
          </a:sp3d>
        </p:spPr>
        <p:txBody>
          <a:bodyPr wrap="none" anchor="ctr">
            <a:flatTx/>
          </a:bodyPr>
          <a:lstStyle/>
          <a:p>
            <a:endParaRPr lang="zh-CN" altLang="en-US"/>
          </a:p>
        </p:txBody>
      </p:sp>
      <p:sp>
        <p:nvSpPr>
          <p:cNvPr id="114699" name="Rectangle 11"/>
          <p:cNvSpPr>
            <a:spLocks noChangeArrowheads="1"/>
          </p:cNvSpPr>
          <p:nvPr/>
        </p:nvSpPr>
        <p:spPr bwMode="auto">
          <a:xfrm flipH="1">
            <a:off x="6492875" y="1557338"/>
            <a:ext cx="598488" cy="1303337"/>
          </a:xfrm>
          <a:prstGeom prst="rect">
            <a:avLst/>
          </a:prstGeom>
          <a:solidFill>
            <a:srgbClr val="FFFFCC"/>
          </a:solidFill>
          <a:ln w="9525">
            <a:miter lim="800000"/>
          </a:ln>
          <a:scene3d>
            <a:camera prst="legacyPerspectiveFront">
              <a:rot lat="20099998" lon="1500000" rev="0"/>
            </a:camera>
            <a:lightRig rig="legacyFlat4" dir="b"/>
          </a:scene3d>
          <a:sp3d extrusionH="887400" prstMaterial="legacyMatte">
            <a:bevelT w="13500" h="13500" prst="angle"/>
            <a:bevelB w="13500" h="13500" prst="angle"/>
            <a:extrusionClr>
              <a:srgbClr val="FFFFCC"/>
            </a:extrusionClr>
          </a:sp3d>
        </p:spPr>
        <p:txBody>
          <a:bodyPr wrap="none" anchor="ctr">
            <a:flatTx/>
          </a:bodyPr>
          <a:lstStyle/>
          <a:p>
            <a:endParaRPr lang="zh-CN" altLang="en-US"/>
          </a:p>
        </p:txBody>
      </p:sp>
      <p:grpSp>
        <p:nvGrpSpPr>
          <p:cNvPr id="2" name="Group 12"/>
          <p:cNvGrpSpPr/>
          <p:nvPr/>
        </p:nvGrpSpPr>
        <p:grpSpPr bwMode="auto">
          <a:xfrm rot="-438988">
            <a:off x="1187450" y="4581525"/>
            <a:ext cx="3886200" cy="1295400"/>
            <a:chOff x="1920" y="2880"/>
            <a:chExt cx="2448" cy="816"/>
          </a:xfrm>
        </p:grpSpPr>
        <p:sp>
          <p:nvSpPr>
            <p:cNvPr id="32780" name="Line 13"/>
            <p:cNvSpPr>
              <a:spLocks noChangeShapeType="1"/>
            </p:cNvSpPr>
            <p:nvPr/>
          </p:nvSpPr>
          <p:spPr bwMode="auto">
            <a:xfrm flipV="1">
              <a:off x="1920" y="2880"/>
              <a:ext cx="2448" cy="816"/>
            </a:xfrm>
            <a:prstGeom prst="line">
              <a:avLst/>
            </a:prstGeom>
            <a:noFill/>
            <a:ln w="76200">
              <a:solidFill>
                <a:srgbClr val="009900"/>
              </a:solidFill>
              <a:round/>
              <a:tailEnd type="triangle" w="sm" len="lg"/>
            </a:ln>
          </p:spPr>
          <p:txBody>
            <a:bodyPr/>
            <a:lstStyle/>
            <a:p>
              <a:endParaRPr lang="zh-CN" altLang="en-US"/>
            </a:p>
          </p:txBody>
        </p:sp>
        <p:sp>
          <p:nvSpPr>
            <p:cNvPr id="32781" name="Text Box 14"/>
            <p:cNvSpPr txBox="1">
              <a:spLocks noChangeArrowheads="1"/>
            </p:cNvSpPr>
            <p:nvPr/>
          </p:nvSpPr>
          <p:spPr bwMode="auto">
            <a:xfrm rot="-1087563">
              <a:off x="2489" y="3312"/>
              <a:ext cx="1584" cy="365"/>
            </a:xfrm>
            <a:prstGeom prst="rect">
              <a:avLst/>
            </a:prstGeom>
            <a:noFill/>
            <a:ln w="25400">
              <a:noFill/>
              <a:miter lim="800000"/>
            </a:ln>
          </p:spPr>
          <p:txBody>
            <a:bodyPr>
              <a:spAutoFit/>
            </a:bodyPr>
            <a:lstStyle/>
            <a:p>
              <a:pPr>
                <a:spcBef>
                  <a:spcPct val="50000"/>
                </a:spcBef>
              </a:pPr>
              <a:r>
                <a:rPr kumimoji="1" lang="zh-CN" altLang="en-US" sz="3200" b="1" dirty="0">
                  <a:latin typeface="宋体" panose="02010600030101010101" pitchFamily="2" charset="-122"/>
                  <a:ea typeface="宋体" panose="02010600030101010101" pitchFamily="2" charset="-122"/>
                </a:rPr>
                <a:t>逐渐升温</a:t>
              </a:r>
            </a:p>
          </p:txBody>
        </p:sp>
      </p:grpSp>
      <p:sp>
        <p:nvSpPr>
          <p:cNvPr id="114703" name="Rectangle 15"/>
          <p:cNvSpPr>
            <a:spLocks noChangeArrowheads="1"/>
          </p:cNvSpPr>
          <p:nvPr/>
        </p:nvSpPr>
        <p:spPr bwMode="auto">
          <a:xfrm>
            <a:off x="971600" y="188640"/>
            <a:ext cx="8429684" cy="1016305"/>
          </a:xfrm>
          <a:prstGeom prst="rect">
            <a:avLst/>
          </a:prstGeom>
          <a:noFill/>
          <a:ln w="9525">
            <a:noFill/>
            <a:miter lim="800000"/>
          </a:ln>
        </p:spPr>
        <p:txBody>
          <a:bodyPr wrap="square" lIns="92075" tIns="46038" rIns="92075" bIns="46038">
            <a:spAutoFit/>
          </a:bodyPr>
          <a:lstStyle/>
          <a:p>
            <a:pPr eaLnBrk="0" hangingPunct="0"/>
            <a:r>
              <a:rPr kumimoji="1" lang="zh-CN" altLang="en-US" sz="3200" dirty="0">
                <a:solidFill>
                  <a:schemeClr val="bg2"/>
                </a:solidFill>
                <a:latin typeface="黑体" panose="02010609060101010101" pitchFamily="49" charset="-122"/>
                <a:ea typeface="黑体" panose="02010609060101010101" pitchFamily="49" charset="-122"/>
              </a:rPr>
              <a:t>物体温度升高时颜色的变化</a:t>
            </a:r>
            <a:r>
              <a:rPr kumimoji="1" lang="en-US" altLang="zh-CN" sz="3200" dirty="0">
                <a:solidFill>
                  <a:schemeClr val="bg2"/>
                </a:solidFill>
                <a:latin typeface="黑体" panose="02010609060101010101" pitchFamily="49" charset="-122"/>
                <a:ea typeface="黑体" panose="02010609060101010101" pitchFamily="49" charset="-122"/>
                <a:sym typeface="Symbol" panose="05050102010706020507"/>
              </a:rPr>
              <a:t></a:t>
            </a:r>
            <a:r>
              <a:rPr kumimoji="1" lang="zh-CN" altLang="en-US" sz="3200" dirty="0">
                <a:solidFill>
                  <a:schemeClr val="bg2"/>
                </a:solidFill>
                <a:latin typeface="黑体" panose="02010609060101010101" pitchFamily="49" charset="-122"/>
                <a:ea typeface="黑体" panose="02010609060101010101" pitchFamily="49" charset="-122"/>
              </a:rPr>
              <a:t>辐射频率不同</a:t>
            </a:r>
          </a:p>
          <a:p>
            <a:pPr eaLnBrk="0" hangingPunct="0"/>
            <a:endParaRPr kumimoji="1" lang="zh-CN" altLang="en-US" sz="2800" dirty="0">
              <a:latin typeface="黑体" panose="02010609060101010101" pitchFamily="49" charset="-122"/>
              <a:ea typeface="黑体" panose="02010609060101010101" pitchFamily="49" charset="-122"/>
            </a:endParaRPr>
          </a:p>
        </p:txBody>
      </p:sp>
      <p:sp>
        <p:nvSpPr>
          <p:cNvPr id="114704" name="Text Box 16"/>
          <p:cNvSpPr txBox="1">
            <a:spLocks noChangeArrowheads="1"/>
          </p:cNvSpPr>
          <p:nvPr/>
        </p:nvSpPr>
        <p:spPr bwMode="auto">
          <a:xfrm>
            <a:off x="5010150" y="4149725"/>
            <a:ext cx="3810000" cy="2123658"/>
          </a:xfrm>
          <a:prstGeom prst="rect">
            <a:avLst/>
          </a:prstGeom>
          <a:noFill/>
          <a:ln w="9525">
            <a:noFill/>
            <a:miter lim="800000"/>
          </a:ln>
        </p:spPr>
        <p:txBody>
          <a:bodyPr>
            <a:spAutoFit/>
          </a:bodyPr>
          <a:lstStyle/>
          <a:p>
            <a:pPr>
              <a:spcBef>
                <a:spcPct val="50000"/>
              </a:spcBef>
            </a:pPr>
            <a:r>
              <a:rPr kumimoji="1" lang="zh-CN" altLang="en-US" sz="2400" dirty="0">
                <a:latin typeface="黑体" panose="02010609060101010101" pitchFamily="49" charset="-122"/>
                <a:ea typeface="黑体" panose="02010609060101010101" pitchFamily="49" charset="-122"/>
              </a:rPr>
              <a:t>直觉</a:t>
            </a:r>
            <a:r>
              <a:rPr kumimoji="1" lang="en-US" altLang="zh-CN" sz="2400" dirty="0">
                <a:latin typeface="黑体" panose="02010609060101010101" pitchFamily="49" charset="-122"/>
                <a:ea typeface="黑体" panose="02010609060101010101" pitchFamily="49" charset="-122"/>
              </a:rPr>
              <a:t>:</a:t>
            </a:r>
          </a:p>
          <a:p>
            <a:pPr>
              <a:spcBef>
                <a:spcPct val="50000"/>
              </a:spcBef>
            </a:pPr>
            <a:r>
              <a:rPr kumimoji="1" lang="en-US" altLang="zh-CN" sz="2400" dirty="0">
                <a:solidFill>
                  <a:schemeClr val="accent2"/>
                </a:solidFill>
                <a:latin typeface="黑体" panose="02010609060101010101" pitchFamily="49" charset="-122"/>
                <a:ea typeface="黑体" panose="02010609060101010101" pitchFamily="49" charset="-122"/>
              </a:rPr>
              <a:t> </a:t>
            </a:r>
            <a:r>
              <a:rPr kumimoji="1" lang="zh-CN" altLang="en-US" sz="2400" dirty="0">
                <a:latin typeface="黑体" panose="02010609060101010101" pitchFamily="49" charset="-122"/>
                <a:ea typeface="黑体" panose="02010609060101010101" pitchFamily="49" charset="-122"/>
              </a:rPr>
              <a:t>低温物体发出的是</a:t>
            </a:r>
            <a:r>
              <a:rPr kumimoji="1" lang="zh-CN" altLang="en-US" sz="2400" dirty="0">
                <a:solidFill>
                  <a:srgbClr val="CC3300"/>
                </a:solidFill>
                <a:latin typeface="黑体" panose="02010609060101010101" pitchFamily="49" charset="-122"/>
                <a:ea typeface="黑体" panose="02010609060101010101" pitchFamily="49" charset="-122"/>
              </a:rPr>
              <a:t>红外光</a:t>
            </a:r>
          </a:p>
          <a:p>
            <a:pPr>
              <a:spcBef>
                <a:spcPct val="50000"/>
              </a:spcBef>
            </a:pPr>
            <a:r>
              <a:rPr kumimoji="1" lang="zh-CN" altLang="en-US" sz="2400" dirty="0">
                <a:solidFill>
                  <a:schemeClr val="accent2"/>
                </a:solidFill>
                <a:latin typeface="黑体" panose="02010609060101010101" pitchFamily="49" charset="-122"/>
                <a:ea typeface="黑体" panose="02010609060101010101" pitchFamily="49" charset="-122"/>
              </a:rPr>
              <a:t> </a:t>
            </a:r>
            <a:r>
              <a:rPr kumimoji="1" lang="zh-CN" altLang="en-US" sz="2400" dirty="0">
                <a:latin typeface="黑体" panose="02010609060101010101" pitchFamily="49" charset="-122"/>
                <a:ea typeface="黑体" panose="02010609060101010101" pitchFamily="49" charset="-122"/>
              </a:rPr>
              <a:t>炽热物体发出的是</a:t>
            </a:r>
            <a:r>
              <a:rPr kumimoji="1" lang="zh-CN" altLang="en-US" sz="2400" dirty="0">
                <a:solidFill>
                  <a:srgbClr val="CC3300"/>
                </a:solidFill>
                <a:latin typeface="黑体" panose="02010609060101010101" pitchFamily="49" charset="-122"/>
                <a:ea typeface="黑体" panose="02010609060101010101" pitchFamily="49" charset="-122"/>
              </a:rPr>
              <a:t>可见光</a:t>
            </a:r>
          </a:p>
          <a:p>
            <a:pPr>
              <a:spcBef>
                <a:spcPct val="50000"/>
              </a:spcBef>
            </a:pPr>
            <a:r>
              <a:rPr kumimoji="1" lang="zh-CN" altLang="en-US" sz="2400" dirty="0">
                <a:solidFill>
                  <a:schemeClr val="accent2"/>
                </a:solidFill>
                <a:latin typeface="黑体" panose="02010609060101010101" pitchFamily="49" charset="-122"/>
                <a:ea typeface="黑体" panose="02010609060101010101" pitchFamily="49" charset="-122"/>
              </a:rPr>
              <a:t> </a:t>
            </a:r>
            <a:r>
              <a:rPr kumimoji="1" lang="zh-CN" altLang="en-US" sz="2400" dirty="0">
                <a:latin typeface="黑体" panose="02010609060101010101" pitchFamily="49" charset="-122"/>
                <a:ea typeface="黑体" panose="02010609060101010101" pitchFamily="49" charset="-122"/>
              </a:rPr>
              <a:t>高温物体发出的是</a:t>
            </a:r>
            <a:r>
              <a:rPr kumimoji="1" lang="zh-CN" altLang="en-US" sz="2400" dirty="0">
                <a:solidFill>
                  <a:srgbClr val="CC3300"/>
                </a:solidFill>
                <a:latin typeface="黑体" panose="02010609060101010101" pitchFamily="49" charset="-122"/>
                <a:ea typeface="黑体" panose="02010609060101010101" pitchFamily="49" charset="-122"/>
              </a:rPr>
              <a:t>紫外光</a:t>
            </a:r>
          </a:p>
        </p:txBody>
      </p:sp>
      <p:sp>
        <p:nvSpPr>
          <p:cNvPr id="114705" name="Rectangle 17"/>
          <p:cNvSpPr>
            <a:spLocks noChangeArrowheads="1"/>
          </p:cNvSpPr>
          <p:nvPr/>
        </p:nvSpPr>
        <p:spPr bwMode="auto">
          <a:xfrm>
            <a:off x="714348" y="1071546"/>
            <a:ext cx="6985000" cy="519113"/>
          </a:xfrm>
          <a:prstGeom prst="rect">
            <a:avLst/>
          </a:prstGeom>
          <a:noFill/>
          <a:ln w="9525">
            <a:noFill/>
            <a:miter lim="800000"/>
          </a:ln>
        </p:spPr>
        <p:txBody>
          <a:bodyPr>
            <a:spAutoFit/>
          </a:bodyPr>
          <a:lstStyle/>
          <a:p>
            <a:r>
              <a:rPr kumimoji="1" lang="zh-CN" altLang="en-US" sz="2800" b="1" dirty="0">
                <a:solidFill>
                  <a:srgbClr val="CC3300"/>
                </a:solidFill>
                <a:latin typeface="宋体" panose="02010600030101010101" pitchFamily="2" charset="-122"/>
              </a:rPr>
              <a:t>温度</a:t>
            </a:r>
            <a:r>
              <a:rPr kumimoji="1" lang="zh-CN" altLang="en-US" sz="2800" b="1" dirty="0">
                <a:solidFill>
                  <a:srgbClr val="CC3300"/>
                </a:solidFill>
                <a:latin typeface="宋体" panose="02010600030101010101" pitchFamily="2" charset="-122"/>
                <a:sym typeface="Symbol" panose="05050102010706020507" pitchFamily="18" charset="2"/>
              </a:rPr>
              <a:t></a:t>
            </a:r>
            <a:r>
              <a:rPr kumimoji="1" lang="zh-CN" altLang="en-US" sz="2800" b="1" dirty="0">
                <a:latin typeface="宋体" panose="02010600030101010101" pitchFamily="2" charset="-122"/>
                <a:sym typeface="Symbol" panose="05050102010706020507" pitchFamily="18" charset="2"/>
              </a:rPr>
              <a:t>  </a:t>
            </a:r>
            <a:r>
              <a:rPr kumimoji="1" lang="zh-CN" altLang="en-US" sz="2800" b="1" dirty="0">
                <a:solidFill>
                  <a:srgbClr val="CC3300"/>
                </a:solidFill>
                <a:latin typeface="宋体" panose="02010600030101010101" pitchFamily="2" charset="-122"/>
              </a:rPr>
              <a:t>短波长</a:t>
            </a:r>
            <a:r>
              <a:rPr kumimoji="1" lang="zh-CN" altLang="en-US" sz="2800" b="1" dirty="0">
                <a:latin typeface="宋体" panose="02010600030101010101" pitchFamily="2" charset="-122"/>
              </a:rPr>
              <a:t>的电磁波的</a:t>
            </a:r>
            <a:r>
              <a:rPr kumimoji="1" lang="zh-CN" altLang="en-US" sz="2800" b="1" dirty="0">
                <a:solidFill>
                  <a:srgbClr val="CC3300"/>
                </a:solidFill>
                <a:latin typeface="宋体" panose="02010600030101010101" pitchFamily="2" charset="-122"/>
              </a:rPr>
              <a:t>比例</a:t>
            </a:r>
            <a:r>
              <a:rPr kumimoji="1" lang="zh-CN" altLang="en-US" sz="2800" b="1" dirty="0">
                <a:solidFill>
                  <a:srgbClr val="CC3300"/>
                </a:solidFill>
                <a:latin typeface="宋体" panose="02010600030101010101" pitchFamily="2" charset="-122"/>
                <a:sym typeface="Symbol" panose="05050102010706020507" pitchFamily="18" charset="2"/>
              </a:rPr>
              <a:t></a:t>
            </a:r>
            <a:endParaRPr kumimoji="1" lang="zh-CN" altLang="en-US" sz="2800" b="1" dirty="0">
              <a:latin typeface="宋体" panose="02010600030101010101" pitchFamily="2" charset="-122"/>
            </a:endParaRP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4703"/>
                                        </p:tgtEl>
                                        <p:attrNameLst>
                                          <p:attrName>style.visibility</p:attrName>
                                        </p:attrNameLst>
                                      </p:cBhvr>
                                      <p:to>
                                        <p:strVal val="visible"/>
                                      </p:to>
                                    </p:set>
                                    <p:animEffect transition="in" filter="checkerboard(across)">
                                      <p:cBhvr>
                                        <p:cTn id="7" dur="500"/>
                                        <p:tgtEl>
                                          <p:spTgt spid="1147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4705"/>
                                        </p:tgtEl>
                                        <p:attrNameLst>
                                          <p:attrName>style.visibility</p:attrName>
                                        </p:attrNameLst>
                                      </p:cBhvr>
                                      <p:to>
                                        <p:strVal val="visible"/>
                                      </p:to>
                                    </p:set>
                                    <p:animEffect transition="in" filter="wipe(left)">
                                      <p:cBhvr>
                                        <p:cTn id="12" dur="500"/>
                                        <p:tgtEl>
                                          <p:spTgt spid="11470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4694"/>
                                        </p:tgtEl>
                                        <p:attrNameLst>
                                          <p:attrName>style.visibility</p:attrName>
                                        </p:attrNameLst>
                                      </p:cBhvr>
                                      <p:to>
                                        <p:strVal val="visible"/>
                                      </p:to>
                                    </p:set>
                                    <p:animEffect transition="in" filter="wipe(left)">
                                      <p:cBhvr>
                                        <p:cTn id="17" dur="500"/>
                                        <p:tgtEl>
                                          <p:spTgt spid="11469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par>
                          <p:cTn id="23" fill="hold">
                            <p:stCondLst>
                              <p:cond delay="500"/>
                            </p:stCondLst>
                            <p:childTnLst>
                              <p:par>
                                <p:cTn id="24" presetID="3" presetClass="entr" presetSubtype="10" fill="hold" grpId="0" nodeType="afterEffect">
                                  <p:stCondLst>
                                    <p:cond delay="2000"/>
                                  </p:stCondLst>
                                  <p:childTnLst>
                                    <p:set>
                                      <p:cBhvr>
                                        <p:cTn id="25" dur="1" fill="hold">
                                          <p:stCondLst>
                                            <p:cond delay="0"/>
                                          </p:stCondLst>
                                        </p:cTn>
                                        <p:tgtEl>
                                          <p:spTgt spid="114695"/>
                                        </p:tgtEl>
                                        <p:attrNameLst>
                                          <p:attrName>style.visibility</p:attrName>
                                        </p:attrNameLst>
                                      </p:cBhvr>
                                      <p:to>
                                        <p:strVal val="visible"/>
                                      </p:to>
                                    </p:set>
                                    <p:animEffect transition="in" filter="blinds(horizontal)">
                                      <p:cBhvr>
                                        <p:cTn id="26" dur="500"/>
                                        <p:tgtEl>
                                          <p:spTgt spid="114695"/>
                                        </p:tgtEl>
                                      </p:cBhvr>
                                    </p:animEffect>
                                  </p:childTnLst>
                                </p:cTn>
                              </p:par>
                            </p:childTnLst>
                          </p:cTn>
                        </p:par>
                        <p:par>
                          <p:cTn id="27" fill="hold">
                            <p:stCondLst>
                              <p:cond delay="3000"/>
                            </p:stCondLst>
                            <p:childTnLst>
                              <p:par>
                                <p:cTn id="28" presetID="3" presetClass="entr" presetSubtype="10" fill="hold" grpId="0" nodeType="afterEffect">
                                  <p:stCondLst>
                                    <p:cond delay="2000"/>
                                  </p:stCondLst>
                                  <p:childTnLst>
                                    <p:set>
                                      <p:cBhvr>
                                        <p:cTn id="29" dur="1" fill="hold">
                                          <p:stCondLst>
                                            <p:cond delay="0"/>
                                          </p:stCondLst>
                                        </p:cTn>
                                        <p:tgtEl>
                                          <p:spTgt spid="114696"/>
                                        </p:tgtEl>
                                        <p:attrNameLst>
                                          <p:attrName>style.visibility</p:attrName>
                                        </p:attrNameLst>
                                      </p:cBhvr>
                                      <p:to>
                                        <p:strVal val="visible"/>
                                      </p:to>
                                    </p:set>
                                    <p:animEffect transition="in" filter="blinds(horizontal)">
                                      <p:cBhvr>
                                        <p:cTn id="30" dur="500"/>
                                        <p:tgtEl>
                                          <p:spTgt spid="114696"/>
                                        </p:tgtEl>
                                      </p:cBhvr>
                                    </p:animEffect>
                                  </p:childTnLst>
                                </p:cTn>
                              </p:par>
                            </p:childTnLst>
                          </p:cTn>
                        </p:par>
                        <p:par>
                          <p:cTn id="31" fill="hold">
                            <p:stCondLst>
                              <p:cond delay="5500"/>
                            </p:stCondLst>
                            <p:childTnLst>
                              <p:par>
                                <p:cTn id="32" presetID="3" presetClass="entr" presetSubtype="10" fill="hold" grpId="0" nodeType="afterEffect">
                                  <p:stCondLst>
                                    <p:cond delay="2000"/>
                                  </p:stCondLst>
                                  <p:childTnLst>
                                    <p:set>
                                      <p:cBhvr>
                                        <p:cTn id="33" dur="1" fill="hold">
                                          <p:stCondLst>
                                            <p:cond delay="0"/>
                                          </p:stCondLst>
                                        </p:cTn>
                                        <p:tgtEl>
                                          <p:spTgt spid="114697"/>
                                        </p:tgtEl>
                                        <p:attrNameLst>
                                          <p:attrName>style.visibility</p:attrName>
                                        </p:attrNameLst>
                                      </p:cBhvr>
                                      <p:to>
                                        <p:strVal val="visible"/>
                                      </p:to>
                                    </p:set>
                                    <p:animEffect transition="in" filter="blinds(horizontal)">
                                      <p:cBhvr>
                                        <p:cTn id="34" dur="500"/>
                                        <p:tgtEl>
                                          <p:spTgt spid="114697"/>
                                        </p:tgtEl>
                                      </p:cBhvr>
                                    </p:animEffect>
                                  </p:childTnLst>
                                </p:cTn>
                              </p:par>
                            </p:childTnLst>
                          </p:cTn>
                        </p:par>
                        <p:par>
                          <p:cTn id="35" fill="hold">
                            <p:stCondLst>
                              <p:cond delay="8000"/>
                            </p:stCondLst>
                            <p:childTnLst>
                              <p:par>
                                <p:cTn id="36" presetID="3" presetClass="entr" presetSubtype="10" fill="hold" grpId="0" nodeType="afterEffect">
                                  <p:stCondLst>
                                    <p:cond delay="2000"/>
                                  </p:stCondLst>
                                  <p:childTnLst>
                                    <p:set>
                                      <p:cBhvr>
                                        <p:cTn id="37" dur="1" fill="hold">
                                          <p:stCondLst>
                                            <p:cond delay="0"/>
                                          </p:stCondLst>
                                        </p:cTn>
                                        <p:tgtEl>
                                          <p:spTgt spid="114698"/>
                                        </p:tgtEl>
                                        <p:attrNameLst>
                                          <p:attrName>style.visibility</p:attrName>
                                        </p:attrNameLst>
                                      </p:cBhvr>
                                      <p:to>
                                        <p:strVal val="visible"/>
                                      </p:to>
                                    </p:set>
                                    <p:animEffect transition="in" filter="blinds(horizontal)">
                                      <p:cBhvr>
                                        <p:cTn id="38" dur="500"/>
                                        <p:tgtEl>
                                          <p:spTgt spid="114698"/>
                                        </p:tgtEl>
                                      </p:cBhvr>
                                    </p:animEffect>
                                  </p:childTnLst>
                                </p:cTn>
                              </p:par>
                            </p:childTnLst>
                          </p:cTn>
                        </p:par>
                        <p:par>
                          <p:cTn id="39" fill="hold">
                            <p:stCondLst>
                              <p:cond delay="10500"/>
                            </p:stCondLst>
                            <p:childTnLst>
                              <p:par>
                                <p:cTn id="40" presetID="3" presetClass="entr" presetSubtype="10" fill="hold" grpId="0" nodeType="afterEffect">
                                  <p:stCondLst>
                                    <p:cond delay="2000"/>
                                  </p:stCondLst>
                                  <p:childTnLst>
                                    <p:set>
                                      <p:cBhvr>
                                        <p:cTn id="41" dur="1" fill="hold">
                                          <p:stCondLst>
                                            <p:cond delay="0"/>
                                          </p:stCondLst>
                                        </p:cTn>
                                        <p:tgtEl>
                                          <p:spTgt spid="114699"/>
                                        </p:tgtEl>
                                        <p:attrNameLst>
                                          <p:attrName>style.visibility</p:attrName>
                                        </p:attrNameLst>
                                      </p:cBhvr>
                                      <p:to>
                                        <p:strVal val="visible"/>
                                      </p:to>
                                    </p:set>
                                    <p:animEffect transition="in" filter="blinds(horizontal)">
                                      <p:cBhvr>
                                        <p:cTn id="42" dur="500"/>
                                        <p:tgtEl>
                                          <p:spTgt spid="11469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114704">
                                            <p:txEl>
                                              <p:pRg st="0" end="0"/>
                                            </p:txEl>
                                          </p:spTgt>
                                        </p:tgtEl>
                                        <p:attrNameLst>
                                          <p:attrName>style.visibility</p:attrName>
                                        </p:attrNameLst>
                                      </p:cBhvr>
                                      <p:to>
                                        <p:strVal val="visible"/>
                                      </p:to>
                                    </p:set>
                                    <p:animEffect transition="in" filter="blinds(vertical)">
                                      <p:cBhvr>
                                        <p:cTn id="47" dur="500"/>
                                        <p:tgtEl>
                                          <p:spTgt spid="114704">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114704">
                                            <p:txEl>
                                              <p:pRg st="1" end="1"/>
                                            </p:txEl>
                                          </p:spTgt>
                                        </p:tgtEl>
                                        <p:attrNameLst>
                                          <p:attrName>style.visibility</p:attrName>
                                        </p:attrNameLst>
                                      </p:cBhvr>
                                      <p:to>
                                        <p:strVal val="visible"/>
                                      </p:to>
                                    </p:set>
                                    <p:animEffect transition="in" filter="blinds(vertical)">
                                      <p:cBhvr>
                                        <p:cTn id="52" dur="500"/>
                                        <p:tgtEl>
                                          <p:spTgt spid="114704">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5" fill="hold" grpId="0" nodeType="clickEffect">
                                  <p:stCondLst>
                                    <p:cond delay="0"/>
                                  </p:stCondLst>
                                  <p:childTnLst>
                                    <p:set>
                                      <p:cBhvr>
                                        <p:cTn id="56" dur="1" fill="hold">
                                          <p:stCondLst>
                                            <p:cond delay="0"/>
                                          </p:stCondLst>
                                        </p:cTn>
                                        <p:tgtEl>
                                          <p:spTgt spid="114704">
                                            <p:txEl>
                                              <p:pRg st="2" end="2"/>
                                            </p:txEl>
                                          </p:spTgt>
                                        </p:tgtEl>
                                        <p:attrNameLst>
                                          <p:attrName>style.visibility</p:attrName>
                                        </p:attrNameLst>
                                      </p:cBhvr>
                                      <p:to>
                                        <p:strVal val="visible"/>
                                      </p:to>
                                    </p:set>
                                    <p:animEffect transition="in" filter="blinds(vertical)">
                                      <p:cBhvr>
                                        <p:cTn id="57" dur="500"/>
                                        <p:tgtEl>
                                          <p:spTgt spid="114704">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5" fill="hold" grpId="0" nodeType="clickEffect">
                                  <p:stCondLst>
                                    <p:cond delay="0"/>
                                  </p:stCondLst>
                                  <p:childTnLst>
                                    <p:set>
                                      <p:cBhvr>
                                        <p:cTn id="61" dur="1" fill="hold">
                                          <p:stCondLst>
                                            <p:cond delay="0"/>
                                          </p:stCondLst>
                                        </p:cTn>
                                        <p:tgtEl>
                                          <p:spTgt spid="114704">
                                            <p:txEl>
                                              <p:pRg st="3" end="3"/>
                                            </p:txEl>
                                          </p:spTgt>
                                        </p:tgtEl>
                                        <p:attrNameLst>
                                          <p:attrName>style.visibility</p:attrName>
                                        </p:attrNameLst>
                                      </p:cBhvr>
                                      <p:to>
                                        <p:strVal val="visible"/>
                                      </p:to>
                                    </p:set>
                                    <p:animEffect transition="in" filter="blinds(vertical)">
                                      <p:cBhvr>
                                        <p:cTn id="62" dur="500"/>
                                        <p:tgtEl>
                                          <p:spTgt spid="11470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4" grpId="0" animBg="1"/>
      <p:bldP spid="114695" grpId="0" animBg="1"/>
      <p:bldP spid="114696" grpId="0" animBg="1"/>
      <p:bldP spid="114697" grpId="0" animBg="1"/>
      <p:bldP spid="114698" grpId="0" animBg="1"/>
      <p:bldP spid="114699" grpId="0" animBg="1"/>
      <p:bldP spid="114703" grpId="0"/>
      <p:bldP spid="114704" grpId="0" build="p" autoUpdateAnimBg="0"/>
      <p:bldP spid="11470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8" name="Picture 2" descr="s16"/>
          <p:cNvPicPr>
            <a:picLocks noChangeAspect="1" noChangeArrowheads="1"/>
          </p:cNvPicPr>
          <p:nvPr/>
        </p:nvPicPr>
        <p:blipFill>
          <a:blip r:embed="rId3" cstate="print"/>
          <a:srcRect/>
          <a:stretch>
            <a:fillRect/>
          </a:stretch>
        </p:blipFill>
        <p:spPr bwMode="auto">
          <a:xfrm>
            <a:off x="2700338" y="908050"/>
            <a:ext cx="3429000" cy="3313113"/>
          </a:xfrm>
          <a:prstGeom prst="rect">
            <a:avLst/>
          </a:prstGeom>
          <a:noFill/>
          <a:ln w="9525">
            <a:noFill/>
            <a:miter lim="800000"/>
            <a:headEnd/>
            <a:tailEnd/>
          </a:ln>
        </p:spPr>
      </p:pic>
      <p:sp>
        <p:nvSpPr>
          <p:cNvPr id="121859" name="Rectangle 3"/>
          <p:cNvSpPr>
            <a:spLocks noChangeArrowheads="1"/>
          </p:cNvSpPr>
          <p:nvPr/>
        </p:nvSpPr>
        <p:spPr bwMode="auto">
          <a:xfrm>
            <a:off x="1908175" y="1484313"/>
            <a:ext cx="533400" cy="1920875"/>
          </a:xfrm>
          <a:prstGeom prst="rect">
            <a:avLst/>
          </a:prstGeom>
          <a:noFill/>
          <a:ln w="9525">
            <a:noFill/>
            <a:miter lim="800000"/>
          </a:ln>
        </p:spPr>
        <p:txBody>
          <a:bodyPr>
            <a:spAutoFit/>
          </a:bodyPr>
          <a:lstStyle/>
          <a:p>
            <a:r>
              <a:rPr lang="zh-CN" altLang="en-US" sz="2000" b="1">
                <a:latin typeface="Times New Roman" panose="02020603050405020304" pitchFamily="18" charset="0"/>
                <a:ea typeface="楷体_GB2312" pitchFamily="49" charset="-122"/>
              </a:rPr>
              <a:t>头</a:t>
            </a:r>
            <a:r>
              <a:rPr kumimoji="1" lang="zh-CN" altLang="en-US" sz="2000" b="1">
                <a:latin typeface="Times New Roman" panose="02020603050405020304" pitchFamily="18" charset="0"/>
                <a:ea typeface="楷体_GB2312" pitchFamily="49" charset="-122"/>
              </a:rPr>
              <a:t>部热辐射像</a:t>
            </a:r>
          </a:p>
        </p:txBody>
      </p:sp>
      <p:sp>
        <p:nvSpPr>
          <p:cNvPr id="121860" name="Text Box 4"/>
          <p:cNvSpPr txBox="1">
            <a:spLocks noChangeArrowheads="1"/>
          </p:cNvSpPr>
          <p:nvPr/>
        </p:nvSpPr>
        <p:spPr bwMode="auto">
          <a:xfrm>
            <a:off x="1116013" y="4437063"/>
            <a:ext cx="7056437" cy="1653273"/>
          </a:xfrm>
          <a:prstGeom prst="rect">
            <a:avLst/>
          </a:prstGeom>
          <a:noFill/>
          <a:ln w="9525">
            <a:noFill/>
            <a:miter lim="800000"/>
          </a:ln>
        </p:spPr>
        <p:txBody>
          <a:bodyPr>
            <a:spAutoFit/>
          </a:bodyPr>
          <a:lstStyle/>
          <a:p>
            <a:pPr>
              <a:lnSpc>
                <a:spcPct val="125000"/>
              </a:lnSpc>
            </a:pPr>
            <a:r>
              <a:rPr kumimoji="1" lang="zh-CN" altLang="en-US" sz="2800" b="1" dirty="0">
                <a:latin typeface="宋体" panose="02010600030101010101" pitchFamily="2" charset="-122"/>
                <a:ea typeface="宋体" panose="02010600030101010101" pitchFamily="2" charset="-122"/>
              </a:rPr>
              <a:t>头部各部分温度不同，因此它们的热辐射存在差异，这种差异可通过热象仪转换成可见光图象</a:t>
            </a:r>
            <a:r>
              <a:rPr kumimoji="1" lang="en-US" altLang="zh-CN" sz="2800" b="1" dirty="0">
                <a:latin typeface="宋体" panose="02010600030101010101" pitchFamily="2" charset="-122"/>
                <a:ea typeface="宋体" panose="02010600030101010101" pitchFamily="2" charset="-122"/>
              </a:rPr>
              <a:t>.</a:t>
            </a:r>
            <a:endParaRPr kumimoji="1" lang="zh-CN" altLang="en-US" sz="2800" b="1" dirty="0">
              <a:latin typeface="宋体" panose="02010600030101010101" pitchFamily="2" charset="-122"/>
              <a:ea typeface="宋体" panose="02010600030101010101" pitchFamily="2" charset="-122"/>
            </a:endParaRP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21858"/>
                                        </p:tgtEl>
                                        <p:attrNameLst>
                                          <p:attrName>style.visibility</p:attrName>
                                        </p:attrNameLst>
                                      </p:cBhvr>
                                      <p:to>
                                        <p:strVal val="visible"/>
                                      </p:to>
                                    </p:set>
                                    <p:animEffect transition="in" filter="box(out)">
                                      <p:cBhvr>
                                        <p:cTn id="7" dur="500"/>
                                        <p:tgtEl>
                                          <p:spTgt spid="121858"/>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21859"/>
                                        </p:tgtEl>
                                        <p:attrNameLst>
                                          <p:attrName>style.visibility</p:attrName>
                                        </p:attrNameLst>
                                      </p:cBhvr>
                                      <p:to>
                                        <p:strVal val="visible"/>
                                      </p:to>
                                    </p:set>
                                  </p:childTnLst>
                                </p:cTn>
                              </p:par>
                            </p:childTnLst>
                          </p:cTn>
                        </p:par>
                        <p:par>
                          <p:cTn id="11" fill="hold">
                            <p:stCondLst>
                              <p:cond delay="1000"/>
                            </p:stCondLst>
                            <p:childTnLst>
                              <p:par>
                                <p:cTn id="12" presetID="9" presetClass="entr" presetSubtype="0" fill="hold" grpId="0" nodeType="afterEffect">
                                  <p:stCondLst>
                                    <p:cond delay="0"/>
                                  </p:stCondLst>
                                  <p:childTnLst>
                                    <p:set>
                                      <p:cBhvr>
                                        <p:cTn id="13" dur="1" fill="hold">
                                          <p:stCondLst>
                                            <p:cond delay="0"/>
                                          </p:stCondLst>
                                        </p:cTn>
                                        <p:tgtEl>
                                          <p:spTgt spid="121860"/>
                                        </p:tgtEl>
                                        <p:attrNameLst>
                                          <p:attrName>style.visibility</p:attrName>
                                        </p:attrNameLst>
                                      </p:cBhvr>
                                      <p:to>
                                        <p:strVal val="visible"/>
                                      </p:to>
                                    </p:set>
                                    <p:animEffect transition="in" filter="dissolve">
                                      <p:cBhvr>
                                        <p:cTn id="14" dur="500"/>
                                        <p:tgtEl>
                                          <p:spTgt spid="121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autoUpdateAnimBg="0"/>
      <p:bldP spid="12186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 name="Text Box 2"/>
          <p:cNvSpPr txBox="1">
            <a:spLocks noChangeArrowheads="1"/>
          </p:cNvSpPr>
          <p:nvPr/>
        </p:nvSpPr>
        <p:spPr bwMode="auto">
          <a:xfrm>
            <a:off x="1115616" y="188640"/>
            <a:ext cx="6400800" cy="579438"/>
          </a:xfrm>
          <a:prstGeom prst="rect">
            <a:avLst/>
          </a:prstGeom>
          <a:noFill/>
          <a:ln w="9525">
            <a:noFill/>
            <a:miter lim="800000"/>
          </a:ln>
        </p:spPr>
        <p:txBody>
          <a:bodyPr>
            <a:spAutoFit/>
          </a:bodyPr>
          <a:lstStyle/>
          <a:p>
            <a:pPr>
              <a:spcBef>
                <a:spcPct val="50000"/>
              </a:spcBef>
            </a:pPr>
            <a:r>
              <a:rPr lang="en-US" altLang="zh-CN" sz="3200" dirty="0">
                <a:solidFill>
                  <a:schemeClr val="bg2"/>
                </a:solidFill>
                <a:latin typeface="黑体" panose="02010609060101010101" pitchFamily="49" charset="-122"/>
                <a:ea typeface="黑体" panose="02010609060101010101" pitchFamily="49" charset="-122"/>
              </a:rPr>
              <a:t>2  </a:t>
            </a:r>
            <a:r>
              <a:rPr kumimoji="1" lang="zh-CN" altLang="en-US" sz="3200" dirty="0">
                <a:solidFill>
                  <a:schemeClr val="bg2"/>
                </a:solidFill>
                <a:latin typeface="黑体" panose="02010609060101010101" pitchFamily="49" charset="-122"/>
                <a:ea typeface="黑体" panose="02010609060101010101" pitchFamily="49" charset="-122"/>
              </a:rPr>
              <a:t>热辐射的基本物理量</a:t>
            </a:r>
          </a:p>
        </p:txBody>
      </p:sp>
      <p:sp>
        <p:nvSpPr>
          <p:cNvPr id="106500" name="Rectangle 4"/>
          <p:cNvSpPr>
            <a:spLocks noChangeArrowheads="1"/>
          </p:cNvSpPr>
          <p:nvPr/>
        </p:nvSpPr>
        <p:spPr bwMode="auto">
          <a:xfrm>
            <a:off x="323850" y="981075"/>
            <a:ext cx="4968875" cy="540725"/>
          </a:xfrm>
          <a:prstGeom prst="rect">
            <a:avLst/>
          </a:prstGeom>
          <a:noFill/>
          <a:ln w="9525">
            <a:noFill/>
            <a:miter lim="800000"/>
          </a:ln>
        </p:spPr>
        <p:txBody>
          <a:bodyPr>
            <a:spAutoFit/>
          </a:bodyPr>
          <a:lstStyle/>
          <a:p>
            <a:pPr>
              <a:lnSpc>
                <a:spcPct val="120000"/>
              </a:lnSpc>
            </a:pP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）单色辐射出射度</a:t>
            </a:r>
            <a:endParaRPr lang="en-US" altLang="zh-CN" sz="2800" dirty="0">
              <a:latin typeface="宋体" panose="02010600030101010101" pitchFamily="2" charset="-122"/>
              <a:ea typeface="宋体" panose="02010600030101010101" pitchFamily="2" charset="-122"/>
            </a:endParaRPr>
          </a:p>
        </p:txBody>
      </p:sp>
      <p:graphicFrame>
        <p:nvGraphicFramePr>
          <p:cNvPr id="106506" name="Object 10"/>
          <p:cNvGraphicFramePr>
            <a:graphicFrameLocks noChangeAspect="1"/>
          </p:cNvGraphicFramePr>
          <p:nvPr/>
        </p:nvGraphicFramePr>
        <p:xfrm>
          <a:off x="3643306" y="3786190"/>
          <a:ext cx="1196975" cy="431800"/>
        </p:xfrm>
        <a:graphic>
          <a:graphicData uri="http://schemas.openxmlformats.org/presentationml/2006/ole">
            <p:oleObj spid="_x0000_s1039" name="Equation" r:id="rId3" imgW="11582400" imgH="4876800" progId="Equation.3">
              <p:embed/>
            </p:oleObj>
          </a:graphicData>
        </a:graphic>
      </p:graphicFrame>
      <p:graphicFrame>
        <p:nvGraphicFramePr>
          <p:cNvPr id="106524" name="Object 28"/>
          <p:cNvGraphicFramePr>
            <a:graphicFrameLocks noChangeAspect="1"/>
          </p:cNvGraphicFramePr>
          <p:nvPr/>
        </p:nvGraphicFramePr>
        <p:xfrm>
          <a:off x="1142976" y="3500438"/>
          <a:ext cx="2305050" cy="1230312"/>
        </p:xfrm>
        <a:graphic>
          <a:graphicData uri="http://schemas.openxmlformats.org/presentationml/2006/ole">
            <p:oleObj spid="_x0000_s1040" name="公式" r:id="rId4" imgW="17678400" imgH="9448800" progId="Equation.3">
              <p:embed/>
            </p:oleObj>
          </a:graphicData>
        </a:graphic>
      </p:graphicFrame>
      <p:sp>
        <p:nvSpPr>
          <p:cNvPr id="106561" name="Text Box 65"/>
          <p:cNvSpPr txBox="1">
            <a:spLocks noChangeArrowheads="1"/>
          </p:cNvSpPr>
          <p:nvPr/>
        </p:nvSpPr>
        <p:spPr bwMode="auto">
          <a:xfrm>
            <a:off x="500034" y="5072074"/>
            <a:ext cx="5214974" cy="1384995"/>
          </a:xfrm>
          <a:prstGeom prst="rect">
            <a:avLst/>
          </a:prstGeom>
          <a:noFill/>
          <a:ln w="9525">
            <a:solidFill>
              <a:srgbClr val="6600FF"/>
            </a:solidFill>
            <a:miter lim="800000"/>
          </a:ln>
        </p:spPr>
        <p:txBody>
          <a:bodyPr wrap="square">
            <a:spAutoFit/>
          </a:bodyPr>
          <a:lstStyle/>
          <a:p>
            <a:pPr>
              <a:lnSpc>
                <a:spcPct val="150000"/>
              </a:lnSpc>
              <a:spcBef>
                <a:spcPct val="50000"/>
              </a:spcBef>
            </a:pPr>
            <a:r>
              <a:rPr kumimoji="1" lang="en-US" altLang="zh-CN" sz="2800" b="1" i="1" dirty="0" smtClean="0">
                <a:solidFill>
                  <a:srgbClr val="FF0000"/>
                </a:solidFill>
                <a:latin typeface="Times New Roman" pitchFamily="18" charset="0"/>
                <a:ea typeface="宋体" panose="02010600030101010101" pitchFamily="2" charset="-122"/>
                <a:cs typeface="Times New Roman" pitchFamily="18" charset="0"/>
              </a:rPr>
              <a:t>M</a:t>
            </a:r>
            <a:r>
              <a:rPr kumimoji="1" lang="en-US" altLang="zh-CN" sz="2800" b="1" i="1" baseline="-25000" dirty="0" smtClean="0">
                <a:solidFill>
                  <a:srgbClr val="FF0000"/>
                </a:solidFill>
                <a:latin typeface="Times New Roman" pitchFamily="18" charset="0"/>
                <a:ea typeface="宋体" panose="02010600030101010101" pitchFamily="2" charset="-122"/>
                <a:cs typeface="Times New Roman" pitchFamily="18" charset="0"/>
                <a:sym typeface="Symbol" panose="05050102010706020507" pitchFamily="18" charset="2"/>
              </a:rPr>
              <a:t></a:t>
            </a:r>
            <a:r>
              <a:rPr kumimoji="1" lang="en-US" altLang="zh-CN" sz="2800" b="1" i="1" dirty="0" smtClean="0">
                <a:solidFill>
                  <a:srgbClr val="FF0000"/>
                </a:solidFill>
                <a:latin typeface="Times New Roman" pitchFamily="18" charset="0"/>
                <a:ea typeface="宋体" panose="02010600030101010101" pitchFamily="2" charset="-122"/>
                <a:cs typeface="Times New Roman" pitchFamily="18" charset="0"/>
              </a:rPr>
              <a:t>(T)</a:t>
            </a:r>
            <a:r>
              <a:rPr kumimoji="1" lang="zh-CN" altLang="en-US" sz="2800" b="1" dirty="0" smtClean="0">
                <a:solidFill>
                  <a:srgbClr val="CC0000"/>
                </a:solidFill>
                <a:latin typeface="宋体" panose="02010600030101010101" pitchFamily="2" charset="-122"/>
                <a:ea typeface="宋体" panose="02010600030101010101" pitchFamily="2" charset="-122"/>
              </a:rPr>
              <a:t>取决于</a:t>
            </a:r>
            <a:r>
              <a:rPr kumimoji="1" lang="en-US" altLang="zh-CN" sz="2800" b="1" i="1" dirty="0">
                <a:solidFill>
                  <a:srgbClr val="CC0000"/>
                </a:solidFill>
                <a:latin typeface="宋体" panose="02010600030101010101" pitchFamily="2" charset="-122"/>
                <a:ea typeface="宋体" panose="02010600030101010101" pitchFamily="2" charset="-122"/>
              </a:rPr>
              <a:t>T</a:t>
            </a:r>
            <a:r>
              <a:rPr kumimoji="1" lang="zh-CN" altLang="en-US" sz="2800" b="1" dirty="0">
                <a:solidFill>
                  <a:srgbClr val="CC0000"/>
                </a:solidFill>
                <a:latin typeface="宋体" panose="02010600030101010101" pitchFamily="2" charset="-122"/>
                <a:ea typeface="宋体" panose="02010600030101010101" pitchFamily="2" charset="-122"/>
              </a:rPr>
              <a:t>，</a:t>
            </a:r>
            <a:r>
              <a:rPr kumimoji="1" lang="en-US" altLang="zh-CN" sz="2800" b="1" dirty="0">
                <a:solidFill>
                  <a:srgbClr val="CC0000"/>
                </a:solidFill>
                <a:latin typeface="宋体" panose="02010600030101010101" pitchFamily="2" charset="-122"/>
                <a:ea typeface="宋体" panose="02010600030101010101" pitchFamily="2" charset="-122"/>
                <a:sym typeface="Symbol" panose="05050102010706020507" pitchFamily="18" charset="2"/>
              </a:rPr>
              <a:t></a:t>
            </a:r>
            <a:r>
              <a:rPr kumimoji="1" lang="zh-CN" altLang="en-US" sz="2800" b="1" dirty="0">
                <a:solidFill>
                  <a:srgbClr val="CC0000"/>
                </a:solidFill>
                <a:latin typeface="宋体" panose="02010600030101010101" pitchFamily="2" charset="-122"/>
                <a:ea typeface="宋体" panose="02010600030101010101" pitchFamily="2" charset="-122"/>
                <a:sym typeface="Symbol" panose="05050102010706020507" pitchFamily="18" charset="2"/>
              </a:rPr>
              <a:t>，物质种类和表面</a:t>
            </a:r>
            <a:r>
              <a:rPr kumimoji="1" lang="zh-CN" altLang="en-US" sz="2800" b="1" dirty="0" smtClean="0">
                <a:solidFill>
                  <a:srgbClr val="CC0000"/>
                </a:solidFill>
                <a:latin typeface="宋体" panose="02010600030101010101" pitchFamily="2" charset="-122"/>
                <a:ea typeface="宋体" panose="02010600030101010101" pitchFamily="2" charset="-122"/>
                <a:sym typeface="Symbol" panose="05050102010706020507" pitchFamily="18" charset="2"/>
              </a:rPr>
              <a:t>情况</a:t>
            </a:r>
            <a:r>
              <a:rPr kumimoji="1" lang="zh-CN" altLang="en-US" sz="2800" b="1" dirty="0" smtClean="0">
                <a:solidFill>
                  <a:srgbClr val="CC0000"/>
                </a:solidFill>
                <a:latin typeface="宋体" panose="02010600030101010101" pitchFamily="2" charset="-122"/>
                <a:ea typeface="宋体" panose="02010600030101010101" pitchFamily="2" charset="-122"/>
                <a:sym typeface="Symbol" panose="05050102010706020507" pitchFamily="18" charset="2"/>
              </a:rPr>
              <a:t>（如光滑程度）</a:t>
            </a:r>
            <a:endParaRPr kumimoji="1" lang="zh-CN" altLang="en-US" sz="2800" b="1" dirty="0">
              <a:solidFill>
                <a:srgbClr val="CC0000"/>
              </a:solidFill>
              <a:latin typeface="宋体" panose="02010600030101010101" pitchFamily="2" charset="-122"/>
              <a:ea typeface="宋体" panose="02010600030101010101" pitchFamily="2" charset="-122"/>
              <a:sym typeface="Symbol" panose="05050102010706020507" pitchFamily="18" charset="2"/>
            </a:endParaRPr>
          </a:p>
        </p:txBody>
      </p:sp>
      <p:sp>
        <p:nvSpPr>
          <p:cNvPr id="29" name="Rectangle 3"/>
          <p:cNvSpPr>
            <a:spLocks noChangeArrowheads="1"/>
          </p:cNvSpPr>
          <p:nvPr/>
        </p:nvSpPr>
        <p:spPr bwMode="auto">
          <a:xfrm>
            <a:off x="285720" y="1500174"/>
            <a:ext cx="4743298" cy="1877437"/>
          </a:xfrm>
          <a:prstGeom prst="rect">
            <a:avLst/>
          </a:prstGeom>
          <a:noFill/>
          <a:ln w="9525">
            <a:noFill/>
            <a:miter lim="800000"/>
          </a:ln>
          <a:effectLst/>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3200" b="1" i="0" u="none" strike="noStrike" cap="none" normalizeH="0" baseline="0" dirty="0">
                <a:ln>
                  <a:noFill/>
                </a:ln>
                <a:solidFill>
                  <a:srgbClr val="003366"/>
                </a:solidFill>
                <a:effectLst/>
                <a:latin typeface="Times New Roman" panose="02020603050405020304" pitchFamily="18" charset="0"/>
                <a:ea typeface="宋体" panose="02010600030101010101" pitchFamily="2" charset="-122"/>
              </a:rPr>
              <a:t>    </a:t>
            </a:r>
            <a:r>
              <a:rPr kumimoji="0" lang="zh-CN" sz="2800" b="1" i="0" u="none" strike="noStrike" cap="none" normalizeH="0" baseline="0" dirty="0">
                <a:ln>
                  <a:noFill/>
                </a:ln>
                <a:effectLst/>
                <a:latin typeface="Times New Roman" panose="02020603050405020304" pitchFamily="18" charset="0"/>
                <a:ea typeface="宋体" panose="02010600030101010101" pitchFamily="2" charset="-122"/>
              </a:rPr>
              <a:t>一定温度 </a:t>
            </a:r>
            <a:r>
              <a:rPr kumimoji="0" lang="en-US" altLang="zh-CN" sz="2800" b="0" i="1" u="none" strike="noStrike" cap="none" normalizeH="0" baseline="0" dirty="0">
                <a:ln>
                  <a:noFill/>
                </a:ln>
                <a:effectLst/>
                <a:latin typeface="Times New Roman" panose="02020603050405020304" pitchFamily="18" charset="0"/>
                <a:ea typeface="宋体" panose="02010600030101010101" pitchFamily="2" charset="-122"/>
              </a:rPr>
              <a:t>T</a:t>
            </a:r>
            <a:r>
              <a:rPr kumimoji="0" lang="en-US" altLang="zh-CN" sz="2800" b="1" i="0" u="none" strike="noStrike" cap="none" normalizeH="0" baseline="0" dirty="0">
                <a:ln>
                  <a:noFill/>
                </a:ln>
                <a:effectLst/>
                <a:latin typeface="Times New Roman" panose="02020603050405020304" pitchFamily="18" charset="0"/>
                <a:ea typeface="宋体" panose="02010600030101010101" pitchFamily="2" charset="-122"/>
              </a:rPr>
              <a:t> </a:t>
            </a:r>
            <a:r>
              <a:rPr kumimoji="0" lang="zh-CN" sz="2800" b="1" i="0" u="none" strike="noStrike" cap="none" normalizeH="0" baseline="0" dirty="0">
                <a:ln>
                  <a:noFill/>
                </a:ln>
                <a:effectLst/>
                <a:latin typeface="Times New Roman" panose="02020603050405020304" pitchFamily="18" charset="0"/>
                <a:ea typeface="宋体" panose="02010600030101010101" pitchFamily="2" charset="-122"/>
              </a:rPr>
              <a:t>下，物体单位面积在单位时间内 发射的波长在  </a:t>
            </a:r>
            <a:r>
              <a:rPr kumimoji="0" lang="zh-CN" sz="2800" b="0" i="1" u="none" strike="noStrike" cap="none" normalizeH="0" baseline="0" dirty="0">
                <a:ln>
                  <a:noFill/>
                </a:ln>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2800" b="0" i="0" u="none" strike="noStrike" cap="none" normalizeH="0" baseline="0" dirty="0">
                <a:ln>
                  <a:noFill/>
                </a:ln>
                <a:effectLst/>
                <a:latin typeface="Times New Roman" panose="02020603050405020304" pitchFamily="18" charset="0"/>
                <a:ea typeface="宋体" panose="02010600030101010101" pitchFamily="2" charset="-122"/>
              </a:rPr>
              <a:t>~</a:t>
            </a:r>
            <a:r>
              <a:rPr kumimoji="0" lang="en-US" altLang="zh-CN" sz="2800" b="0" i="1" u="none" strike="noStrike" cap="none" normalizeH="0" baseline="0" dirty="0">
                <a:ln>
                  <a:noFill/>
                </a:ln>
                <a:effectLst/>
                <a:latin typeface="Times New Roman" panose="02020603050405020304" pitchFamily="18" charset="0"/>
                <a:ea typeface="宋体" panose="02010600030101010101" pitchFamily="2" charset="-122"/>
              </a:rPr>
              <a:t> </a:t>
            </a:r>
            <a:r>
              <a:rPr kumimoji="0" lang="en-US" altLang="zh-CN" sz="2800" b="0" i="1" u="none" strike="noStrike" cap="none" normalizeH="0" baseline="0" dirty="0">
                <a:ln>
                  <a:noFill/>
                </a:ln>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2800" b="0" i="0" u="none" strike="noStrike" cap="none" normalizeH="0" baseline="0" dirty="0">
                <a:ln>
                  <a:noFill/>
                </a:ln>
                <a:effectLst/>
                <a:latin typeface="Times New Roman" panose="02020603050405020304" pitchFamily="18" charset="0"/>
                <a:ea typeface="宋体" panose="02010600030101010101" pitchFamily="2" charset="-122"/>
              </a:rPr>
              <a:t> +d</a:t>
            </a:r>
            <a:r>
              <a:rPr kumimoji="0" lang="en-US" altLang="zh-CN" sz="2800" b="0" i="1" u="none" strike="noStrike" cap="none" normalizeH="0" baseline="0" dirty="0">
                <a:ln>
                  <a:noFill/>
                </a:ln>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2800" b="1" i="0" u="none" strike="noStrike" cap="none" normalizeH="0" baseline="0" dirty="0">
                <a:ln>
                  <a:noFill/>
                </a:ln>
                <a:effectLst/>
                <a:latin typeface="Times New Roman" panose="02020603050405020304" pitchFamily="18" charset="0"/>
                <a:ea typeface="宋体" panose="02010600030101010101" pitchFamily="2" charset="-122"/>
              </a:rPr>
              <a:t> </a:t>
            </a:r>
            <a:r>
              <a:rPr kumimoji="0" lang="zh-CN" sz="2800" b="1" i="0" u="none" strike="noStrike" cap="none" normalizeH="0" baseline="0" dirty="0">
                <a:ln>
                  <a:noFill/>
                </a:ln>
                <a:effectLst/>
                <a:latin typeface="Times New Roman" panose="02020603050405020304" pitchFamily="18" charset="0"/>
                <a:ea typeface="宋体" panose="02010600030101010101" pitchFamily="2" charset="-122"/>
              </a:rPr>
              <a:t>内的辐射能 </a:t>
            </a:r>
            <a:r>
              <a:rPr kumimoji="0" lang="en-US" altLang="zh-CN" sz="2800" b="0" i="0" u="none" strike="noStrike" cap="none" normalizeH="0" baseline="0" dirty="0" err="1">
                <a:ln>
                  <a:noFill/>
                </a:ln>
                <a:effectLst/>
                <a:latin typeface="Times New Roman" panose="02020603050405020304" pitchFamily="18" charset="0"/>
                <a:ea typeface="宋体" panose="02010600030101010101" pitchFamily="2" charset="-122"/>
              </a:rPr>
              <a:t>d</a:t>
            </a:r>
            <a:r>
              <a:rPr kumimoji="0" lang="en-US" altLang="zh-CN" sz="2800" b="0" i="1" u="none" strike="noStrike" cap="none" normalizeH="0" baseline="0" dirty="0" err="1">
                <a:ln>
                  <a:noFill/>
                </a:ln>
                <a:effectLst/>
                <a:latin typeface="Times New Roman" panose="02020603050405020304" pitchFamily="18" charset="0"/>
                <a:ea typeface="宋体" panose="02010600030101010101" pitchFamily="2" charset="-122"/>
              </a:rPr>
              <a:t>M</a:t>
            </a:r>
            <a:r>
              <a:rPr kumimoji="0" lang="en-US" altLang="zh-CN" sz="2800" b="0" i="1" u="none" strike="noStrike" cap="none" normalizeH="0" baseline="-25000" dirty="0">
                <a:ln>
                  <a:noFill/>
                </a:ln>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2800" b="1" i="0" u="none" strike="noStrike" cap="none" normalizeH="0" baseline="-25000" dirty="0">
                <a:ln>
                  <a:noFill/>
                </a:ln>
                <a:effectLst/>
                <a:latin typeface="Times New Roman" panose="02020603050405020304" pitchFamily="18" charset="0"/>
                <a:ea typeface="宋体" panose="02010600030101010101" pitchFamily="2" charset="-122"/>
              </a:rPr>
              <a:t> </a:t>
            </a:r>
            <a:r>
              <a:rPr kumimoji="0" lang="zh-CN" sz="2800" b="1" i="0" u="none" strike="noStrike" cap="none" normalizeH="0" baseline="0" dirty="0">
                <a:ln>
                  <a:noFill/>
                </a:ln>
                <a:effectLst/>
                <a:latin typeface="Times New Roman" panose="02020603050405020304" pitchFamily="18" charset="0"/>
                <a:ea typeface="宋体" panose="02010600030101010101" pitchFamily="2" charset="-122"/>
              </a:rPr>
              <a:t>与波长间隔 </a:t>
            </a:r>
            <a:r>
              <a:rPr kumimoji="0" lang="en-US" altLang="zh-CN" sz="2800" b="0" i="0" u="none" strike="noStrike" cap="none" normalizeH="0" baseline="0" dirty="0">
                <a:ln>
                  <a:noFill/>
                </a:ln>
                <a:effectLst/>
                <a:latin typeface="Times New Roman" panose="02020603050405020304" pitchFamily="18" charset="0"/>
                <a:ea typeface="宋体" panose="02010600030101010101" pitchFamily="2" charset="-122"/>
              </a:rPr>
              <a:t>d</a:t>
            </a:r>
            <a:r>
              <a:rPr kumimoji="0" lang="en-US" altLang="zh-CN" sz="2800" b="0" i="1" u="none" strike="noStrike" cap="none" normalizeH="0" baseline="0" dirty="0">
                <a:ln>
                  <a:noFill/>
                </a:ln>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2800" b="1" i="1" u="none" strike="noStrike" cap="none" normalizeH="0" baseline="0" dirty="0">
                <a:ln>
                  <a:noFill/>
                </a:ln>
                <a:effectLst/>
                <a:latin typeface="Times New Roman" panose="02020603050405020304" pitchFamily="18" charset="0"/>
                <a:ea typeface="宋体" panose="02010600030101010101" pitchFamily="2" charset="-122"/>
              </a:rPr>
              <a:t> </a:t>
            </a:r>
            <a:r>
              <a:rPr kumimoji="0" lang="zh-CN" sz="2800" b="1" i="0" u="none" strike="noStrike" cap="none" normalizeH="0" baseline="0" dirty="0">
                <a:ln>
                  <a:noFill/>
                </a:ln>
                <a:effectLst/>
                <a:latin typeface="Times New Roman" panose="02020603050405020304" pitchFamily="18" charset="0"/>
                <a:ea typeface="宋体" panose="02010600030101010101" pitchFamily="2" charset="-122"/>
              </a:rPr>
              <a:t>的比值</a:t>
            </a:r>
            <a:endParaRPr kumimoji="0" lang="zh-CN" sz="2800" b="0" i="0" u="none" strike="noStrike" cap="none" normalizeH="0" baseline="0" dirty="0">
              <a:ln>
                <a:noFill/>
              </a:ln>
              <a:effectLst/>
              <a:latin typeface="Arial" panose="020B0604020202020204" pitchFamily="34" charset="0"/>
              <a:ea typeface="宋体" panose="02010600030101010101" pitchFamily="2" charset="-122"/>
            </a:endParaRPr>
          </a:p>
        </p:txBody>
      </p:sp>
      <p:graphicFrame>
        <p:nvGraphicFramePr>
          <p:cNvPr id="30" name="Object 4"/>
          <p:cNvGraphicFramePr>
            <a:graphicFrameLocks noChangeAspect="1"/>
          </p:cNvGraphicFramePr>
          <p:nvPr/>
        </p:nvGraphicFramePr>
        <p:xfrm>
          <a:off x="4654557" y="1231884"/>
          <a:ext cx="812800" cy="287338"/>
        </p:xfrm>
        <a:graphic>
          <a:graphicData uri="http://schemas.openxmlformats.org/presentationml/2006/ole">
            <p:oleObj spid="_x0000_s1041" name="Equation" r:id="rId5" imgW="32071320" imgH="13401720" progId="">
              <p:embed/>
            </p:oleObj>
          </a:graphicData>
        </a:graphic>
      </p:graphicFrame>
      <p:grpSp>
        <p:nvGrpSpPr>
          <p:cNvPr id="2" name="Group 5"/>
          <p:cNvGrpSpPr/>
          <p:nvPr/>
        </p:nvGrpSpPr>
        <p:grpSpPr bwMode="auto">
          <a:xfrm>
            <a:off x="5500694" y="1214422"/>
            <a:ext cx="3200400" cy="4032250"/>
            <a:chOff x="3744" y="1632"/>
            <a:chExt cx="1872" cy="2261"/>
          </a:xfrm>
        </p:grpSpPr>
        <p:pic>
          <p:nvPicPr>
            <p:cNvPr id="32" name="Picture 6" descr="太阳1"/>
            <p:cNvPicPr>
              <a:picLocks noChangeAspect="1" noChangeArrowheads="1"/>
            </p:cNvPicPr>
            <p:nvPr/>
          </p:nvPicPr>
          <p:blipFill>
            <a:blip r:embed="rId6" cstate="print"/>
            <a:srcRect/>
            <a:stretch>
              <a:fillRect/>
            </a:stretch>
          </p:blipFill>
          <p:spPr bwMode="auto">
            <a:xfrm>
              <a:off x="3744" y="1680"/>
              <a:ext cx="1843" cy="2213"/>
            </a:xfrm>
            <a:prstGeom prst="rect">
              <a:avLst/>
            </a:prstGeom>
            <a:noFill/>
            <a:ln w="9525">
              <a:solidFill>
                <a:schemeClr val="tx1"/>
              </a:solidFill>
              <a:miter lim="800000"/>
              <a:headEnd/>
              <a:tailEnd/>
            </a:ln>
          </p:spPr>
        </p:pic>
        <p:sp>
          <p:nvSpPr>
            <p:cNvPr id="33" name="Line 7"/>
            <p:cNvSpPr>
              <a:spLocks noChangeShapeType="1"/>
            </p:cNvSpPr>
            <p:nvPr/>
          </p:nvSpPr>
          <p:spPr bwMode="auto">
            <a:xfrm>
              <a:off x="3744" y="3888"/>
              <a:ext cx="1872" cy="0"/>
            </a:xfrm>
            <a:prstGeom prst="line">
              <a:avLst/>
            </a:prstGeom>
            <a:noFill/>
            <a:ln w="9525">
              <a:solidFill>
                <a:schemeClr val="tx1"/>
              </a:solidFill>
              <a:round/>
              <a:tailEnd type="triangle" w="med" len="med"/>
            </a:ln>
            <a:effectLst/>
          </p:spPr>
          <p:txBody>
            <a:bodyPr vert="horz" wrap="square" lIns="91440" tIns="45720" rIns="91440" bIns="45720" numCol="1" anchor="t" anchorCtr="0" compatLnSpc="1"/>
            <a:lstStyle/>
            <a:p>
              <a:endParaRPr lang="zh-CN" altLang="en-US"/>
            </a:p>
          </p:txBody>
        </p:sp>
        <p:sp>
          <p:nvSpPr>
            <p:cNvPr id="34" name="Line 8"/>
            <p:cNvSpPr>
              <a:spLocks noChangeShapeType="1"/>
            </p:cNvSpPr>
            <p:nvPr/>
          </p:nvSpPr>
          <p:spPr bwMode="auto">
            <a:xfrm flipV="1">
              <a:off x="3744" y="1632"/>
              <a:ext cx="0" cy="2256"/>
            </a:xfrm>
            <a:prstGeom prst="line">
              <a:avLst/>
            </a:prstGeom>
            <a:noFill/>
            <a:ln w="9525">
              <a:solidFill>
                <a:schemeClr val="tx1"/>
              </a:solidFill>
              <a:round/>
              <a:tailEnd type="triangle" w="med" len="med"/>
            </a:ln>
            <a:effectLst/>
          </p:spPr>
          <p:txBody>
            <a:bodyPr vert="horz" wrap="square" lIns="91440" tIns="45720" rIns="91440" bIns="45720" numCol="1" anchor="t" anchorCtr="0" compatLnSpc="1"/>
            <a:lstStyle/>
            <a:p>
              <a:endParaRPr lang="zh-CN" altLang="en-US"/>
            </a:p>
          </p:txBody>
        </p:sp>
      </p:grpSp>
      <p:sp>
        <p:nvSpPr>
          <p:cNvPr id="35" name="Rectangle 9"/>
          <p:cNvSpPr>
            <a:spLocks noChangeArrowheads="1"/>
          </p:cNvSpPr>
          <p:nvPr/>
        </p:nvSpPr>
        <p:spPr bwMode="auto">
          <a:xfrm>
            <a:off x="8447094" y="5129197"/>
            <a:ext cx="457200" cy="549275"/>
          </a:xfrm>
          <a:prstGeom prst="rect">
            <a:avLst/>
          </a:prstGeom>
          <a:noFill/>
          <a:ln w="9525">
            <a:noFill/>
            <a:miter lim="800000"/>
          </a:ln>
          <a:effectLst/>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400" b="1" i="1" u="none" strike="noStrike" cap="none" normalizeH="0" baseline="0">
                <a:ln>
                  <a:noFill/>
                </a:ln>
                <a:solidFill>
                  <a:srgbClr val="003366"/>
                </a:solidFill>
                <a:effectLst/>
                <a:latin typeface="Times New Roman" panose="02020603050405020304" pitchFamily="18" charset="0"/>
                <a:ea typeface="宋体" panose="02010600030101010101" pitchFamily="2" charset="-122"/>
                <a:sym typeface="Symbol" panose="05050102010706020507" pitchFamily="18" charset="2"/>
              </a:rPr>
              <a:t></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6500"/>
                                        </p:tgtEl>
                                        <p:attrNameLst>
                                          <p:attrName>style.visibility</p:attrName>
                                        </p:attrNameLst>
                                      </p:cBhvr>
                                      <p:to>
                                        <p:strVal val="visible"/>
                                      </p:to>
                                    </p:set>
                                    <p:animEffect transition="in" filter="blinds(horizontal)">
                                      <p:cBhvr>
                                        <p:cTn id="7" dur="500"/>
                                        <p:tgtEl>
                                          <p:spTgt spid="1065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6524"/>
                                        </p:tgtEl>
                                        <p:attrNameLst>
                                          <p:attrName>style.visibility</p:attrName>
                                        </p:attrNameLst>
                                      </p:cBhvr>
                                      <p:to>
                                        <p:strVal val="visible"/>
                                      </p:to>
                                    </p:set>
                                    <p:animEffect transition="in" filter="blinds(horizontal)">
                                      <p:cBhvr>
                                        <p:cTn id="12" dur="500"/>
                                        <p:tgtEl>
                                          <p:spTgt spid="10652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6506"/>
                                        </p:tgtEl>
                                        <p:attrNameLst>
                                          <p:attrName>style.visibility</p:attrName>
                                        </p:attrNameLst>
                                      </p:cBhvr>
                                      <p:to>
                                        <p:strVal val="visible"/>
                                      </p:to>
                                    </p:set>
                                    <p:animEffect transition="in" filter="box(in)">
                                      <p:cBhvr>
                                        <p:cTn id="17" dur="500"/>
                                        <p:tgtEl>
                                          <p:spTgt spid="10650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6561"/>
                                        </p:tgtEl>
                                        <p:attrNameLst>
                                          <p:attrName>style.visibility</p:attrName>
                                        </p:attrNameLst>
                                      </p:cBhvr>
                                      <p:to>
                                        <p:strVal val="visible"/>
                                      </p:to>
                                    </p:set>
                                    <p:animEffect transition="in" filter="wipe(left)">
                                      <p:cBhvr>
                                        <p:cTn id="22" dur="500"/>
                                        <p:tgtEl>
                                          <p:spTgt spid="106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p:bldP spid="106561"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2"/>
          <p:cNvSpPr>
            <a:spLocks noChangeArrowheads="1"/>
          </p:cNvSpPr>
          <p:nvPr/>
        </p:nvSpPr>
        <p:spPr bwMode="auto">
          <a:xfrm>
            <a:off x="2195513" y="765175"/>
            <a:ext cx="5805487" cy="5330825"/>
          </a:xfrm>
          <a:prstGeom prst="rect">
            <a:avLst/>
          </a:prstGeom>
          <a:solidFill>
            <a:schemeClr val="bg1"/>
          </a:solidFill>
          <a:ln w="9525">
            <a:solidFill>
              <a:schemeClr val="tx2"/>
            </a:solidFill>
            <a:miter lim="800000"/>
            <a:tailEnd type="none" w="sm" len="lg"/>
          </a:ln>
        </p:spPr>
        <p:txBody>
          <a:bodyPr wrap="none" anchor="ctr"/>
          <a:lstStyle/>
          <a:p>
            <a:pPr algn="ctr"/>
            <a:endParaRPr lang="zh-CN" altLang="zh-CN" sz="2400" b="1">
              <a:solidFill>
                <a:srgbClr val="0000FF"/>
              </a:solidFill>
              <a:latin typeface="宋体" panose="02010600030101010101" pitchFamily="2" charset="-122"/>
            </a:endParaRPr>
          </a:p>
        </p:txBody>
      </p:sp>
      <p:sp>
        <p:nvSpPr>
          <p:cNvPr id="2056" name="Line 3"/>
          <p:cNvSpPr>
            <a:spLocks noChangeShapeType="1"/>
          </p:cNvSpPr>
          <p:nvPr/>
        </p:nvSpPr>
        <p:spPr bwMode="auto">
          <a:xfrm>
            <a:off x="2878138" y="5608638"/>
            <a:ext cx="4356100" cy="0"/>
          </a:xfrm>
          <a:prstGeom prst="line">
            <a:avLst/>
          </a:prstGeom>
          <a:noFill/>
          <a:ln w="12700">
            <a:solidFill>
              <a:schemeClr val="tx1"/>
            </a:solidFill>
            <a:round/>
            <a:tailEnd type="triangle" w="sm" len="lg"/>
          </a:ln>
        </p:spPr>
        <p:txBody>
          <a:bodyPr wrap="none" anchor="ctr"/>
          <a:lstStyle/>
          <a:p>
            <a:endParaRPr lang="zh-CN" altLang="en-US"/>
          </a:p>
        </p:txBody>
      </p:sp>
      <p:sp>
        <p:nvSpPr>
          <p:cNvPr id="2057" name="Text Box 4"/>
          <p:cNvSpPr txBox="1">
            <a:spLocks noChangeArrowheads="1"/>
          </p:cNvSpPr>
          <p:nvPr/>
        </p:nvSpPr>
        <p:spPr bwMode="auto">
          <a:xfrm>
            <a:off x="2667000" y="5572125"/>
            <a:ext cx="4065588" cy="457200"/>
          </a:xfrm>
          <a:prstGeom prst="rect">
            <a:avLst/>
          </a:prstGeom>
          <a:noFill/>
          <a:ln w="9525">
            <a:noFill/>
            <a:miter lim="800000"/>
          </a:ln>
        </p:spPr>
        <p:txBody>
          <a:bodyPr>
            <a:spAutoFit/>
          </a:bodyPr>
          <a:lstStyle/>
          <a:p>
            <a:pPr>
              <a:spcBef>
                <a:spcPct val="50000"/>
              </a:spcBef>
            </a:pPr>
            <a:r>
              <a:rPr lang="en-US" altLang="zh-CN" sz="2400">
                <a:latin typeface="Times New Roman" panose="02020603050405020304" pitchFamily="18" charset="0"/>
              </a:rPr>
              <a:t>0     2     4     6     8    10   12</a:t>
            </a:r>
          </a:p>
        </p:txBody>
      </p:sp>
      <p:graphicFrame>
        <p:nvGraphicFramePr>
          <p:cNvPr id="2050" name="Object 5"/>
          <p:cNvGraphicFramePr>
            <a:graphicFrameLocks noChangeAspect="1"/>
          </p:cNvGraphicFramePr>
          <p:nvPr/>
        </p:nvGraphicFramePr>
        <p:xfrm>
          <a:off x="6503988" y="5040313"/>
          <a:ext cx="1425575" cy="395287"/>
        </p:xfrm>
        <a:graphic>
          <a:graphicData uri="http://schemas.openxmlformats.org/presentationml/2006/ole">
            <p:oleObj spid="_x0000_s2069" name="Equation" r:id="rId3" imgW="24688800" imgH="7315200" progId="Equation.3">
              <p:embed/>
            </p:oleObj>
          </a:graphicData>
        </a:graphic>
      </p:graphicFrame>
      <p:sp>
        <p:nvSpPr>
          <p:cNvPr id="2058" name="Line 6"/>
          <p:cNvSpPr>
            <a:spLocks noChangeShapeType="1"/>
          </p:cNvSpPr>
          <p:nvPr/>
        </p:nvSpPr>
        <p:spPr bwMode="auto">
          <a:xfrm flipH="1" flipV="1">
            <a:off x="2878138" y="1471613"/>
            <a:ext cx="0" cy="4137025"/>
          </a:xfrm>
          <a:prstGeom prst="line">
            <a:avLst/>
          </a:prstGeom>
          <a:noFill/>
          <a:ln w="12700">
            <a:solidFill>
              <a:schemeClr val="tx1"/>
            </a:solidFill>
            <a:round/>
            <a:tailEnd type="triangle" w="sm" len="lg"/>
          </a:ln>
        </p:spPr>
        <p:txBody>
          <a:bodyPr wrap="none" anchor="ctr"/>
          <a:lstStyle/>
          <a:p>
            <a:endParaRPr lang="zh-CN" altLang="en-US"/>
          </a:p>
        </p:txBody>
      </p:sp>
      <p:grpSp>
        <p:nvGrpSpPr>
          <p:cNvPr id="2" name="Group 7"/>
          <p:cNvGrpSpPr/>
          <p:nvPr/>
        </p:nvGrpSpPr>
        <p:grpSpPr bwMode="auto">
          <a:xfrm>
            <a:off x="2878138" y="2774950"/>
            <a:ext cx="82550" cy="2366963"/>
            <a:chOff x="1813" y="1748"/>
            <a:chExt cx="84" cy="1491"/>
          </a:xfrm>
        </p:grpSpPr>
        <p:sp>
          <p:nvSpPr>
            <p:cNvPr id="2086" name="Line 8"/>
            <p:cNvSpPr>
              <a:spLocks noChangeShapeType="1"/>
            </p:cNvSpPr>
            <p:nvPr/>
          </p:nvSpPr>
          <p:spPr bwMode="auto">
            <a:xfrm>
              <a:off x="1813" y="3239"/>
              <a:ext cx="84" cy="0"/>
            </a:xfrm>
            <a:prstGeom prst="line">
              <a:avLst/>
            </a:prstGeom>
            <a:noFill/>
            <a:ln w="12700">
              <a:solidFill>
                <a:schemeClr val="tx1"/>
              </a:solidFill>
              <a:round/>
            </a:ln>
          </p:spPr>
          <p:txBody>
            <a:bodyPr wrap="none" anchor="ctr"/>
            <a:lstStyle/>
            <a:p>
              <a:endParaRPr lang="zh-CN" altLang="en-US"/>
            </a:p>
          </p:txBody>
        </p:sp>
        <p:sp>
          <p:nvSpPr>
            <p:cNvPr id="2087" name="Line 9"/>
            <p:cNvSpPr>
              <a:spLocks noChangeShapeType="1"/>
            </p:cNvSpPr>
            <p:nvPr/>
          </p:nvSpPr>
          <p:spPr bwMode="auto">
            <a:xfrm>
              <a:off x="1813" y="2944"/>
              <a:ext cx="84" cy="0"/>
            </a:xfrm>
            <a:prstGeom prst="line">
              <a:avLst/>
            </a:prstGeom>
            <a:noFill/>
            <a:ln w="12700">
              <a:solidFill>
                <a:schemeClr val="tx1"/>
              </a:solidFill>
              <a:round/>
            </a:ln>
          </p:spPr>
          <p:txBody>
            <a:bodyPr wrap="none" anchor="ctr"/>
            <a:lstStyle/>
            <a:p>
              <a:endParaRPr lang="zh-CN" altLang="en-US"/>
            </a:p>
          </p:txBody>
        </p:sp>
        <p:sp>
          <p:nvSpPr>
            <p:cNvPr id="2088" name="Line 10"/>
            <p:cNvSpPr>
              <a:spLocks noChangeShapeType="1"/>
            </p:cNvSpPr>
            <p:nvPr/>
          </p:nvSpPr>
          <p:spPr bwMode="auto">
            <a:xfrm>
              <a:off x="1813" y="2651"/>
              <a:ext cx="84" cy="0"/>
            </a:xfrm>
            <a:prstGeom prst="line">
              <a:avLst/>
            </a:prstGeom>
            <a:noFill/>
            <a:ln w="12700">
              <a:solidFill>
                <a:schemeClr val="tx1"/>
              </a:solidFill>
              <a:round/>
            </a:ln>
          </p:spPr>
          <p:txBody>
            <a:bodyPr wrap="none" anchor="ctr"/>
            <a:lstStyle/>
            <a:p>
              <a:endParaRPr lang="zh-CN" altLang="en-US"/>
            </a:p>
          </p:txBody>
        </p:sp>
        <p:sp>
          <p:nvSpPr>
            <p:cNvPr id="2089" name="Line 11"/>
            <p:cNvSpPr>
              <a:spLocks noChangeShapeType="1"/>
            </p:cNvSpPr>
            <p:nvPr/>
          </p:nvSpPr>
          <p:spPr bwMode="auto">
            <a:xfrm>
              <a:off x="1813" y="2356"/>
              <a:ext cx="84" cy="0"/>
            </a:xfrm>
            <a:prstGeom prst="line">
              <a:avLst/>
            </a:prstGeom>
            <a:noFill/>
            <a:ln w="12700">
              <a:solidFill>
                <a:schemeClr val="tx1"/>
              </a:solidFill>
              <a:round/>
            </a:ln>
          </p:spPr>
          <p:txBody>
            <a:bodyPr wrap="none" anchor="ctr"/>
            <a:lstStyle/>
            <a:p>
              <a:endParaRPr lang="zh-CN" altLang="en-US"/>
            </a:p>
          </p:txBody>
        </p:sp>
        <p:sp>
          <p:nvSpPr>
            <p:cNvPr id="2090" name="Line 12"/>
            <p:cNvSpPr>
              <a:spLocks noChangeShapeType="1"/>
            </p:cNvSpPr>
            <p:nvPr/>
          </p:nvSpPr>
          <p:spPr bwMode="auto">
            <a:xfrm>
              <a:off x="1813" y="2062"/>
              <a:ext cx="84" cy="0"/>
            </a:xfrm>
            <a:prstGeom prst="line">
              <a:avLst/>
            </a:prstGeom>
            <a:noFill/>
            <a:ln w="12700">
              <a:solidFill>
                <a:schemeClr val="tx1"/>
              </a:solidFill>
              <a:round/>
            </a:ln>
          </p:spPr>
          <p:txBody>
            <a:bodyPr wrap="none" anchor="ctr"/>
            <a:lstStyle/>
            <a:p>
              <a:endParaRPr lang="zh-CN" altLang="en-US"/>
            </a:p>
          </p:txBody>
        </p:sp>
        <p:sp>
          <p:nvSpPr>
            <p:cNvPr id="2091" name="Line 13"/>
            <p:cNvSpPr>
              <a:spLocks noChangeShapeType="1"/>
            </p:cNvSpPr>
            <p:nvPr/>
          </p:nvSpPr>
          <p:spPr bwMode="auto">
            <a:xfrm>
              <a:off x="1813" y="1748"/>
              <a:ext cx="84" cy="0"/>
            </a:xfrm>
            <a:prstGeom prst="line">
              <a:avLst/>
            </a:prstGeom>
            <a:noFill/>
            <a:ln w="12700">
              <a:solidFill>
                <a:schemeClr val="tx1"/>
              </a:solidFill>
              <a:round/>
            </a:ln>
          </p:spPr>
          <p:txBody>
            <a:bodyPr wrap="none" anchor="ctr"/>
            <a:lstStyle/>
            <a:p>
              <a:endParaRPr lang="zh-CN" altLang="en-US"/>
            </a:p>
          </p:txBody>
        </p:sp>
      </p:grpSp>
      <p:grpSp>
        <p:nvGrpSpPr>
          <p:cNvPr id="3" name="Group 14"/>
          <p:cNvGrpSpPr/>
          <p:nvPr/>
        </p:nvGrpSpPr>
        <p:grpSpPr bwMode="auto">
          <a:xfrm>
            <a:off x="2438400" y="2430463"/>
            <a:ext cx="693738" cy="3017837"/>
            <a:chOff x="2208" y="1679"/>
            <a:chExt cx="454" cy="2111"/>
          </a:xfrm>
        </p:grpSpPr>
        <p:sp>
          <p:nvSpPr>
            <p:cNvPr id="2080" name="Text Box 15"/>
            <p:cNvSpPr txBox="1">
              <a:spLocks noChangeArrowheads="1"/>
            </p:cNvSpPr>
            <p:nvPr/>
          </p:nvSpPr>
          <p:spPr bwMode="auto">
            <a:xfrm>
              <a:off x="2278" y="3318"/>
              <a:ext cx="384" cy="472"/>
            </a:xfrm>
            <a:prstGeom prst="rect">
              <a:avLst/>
            </a:prstGeom>
            <a:noFill/>
            <a:ln w="9525">
              <a:noFill/>
              <a:miter lim="800000"/>
            </a:ln>
          </p:spPr>
          <p:txBody>
            <a:bodyPr>
              <a:spAutoFit/>
            </a:bodyPr>
            <a:lstStyle/>
            <a:p>
              <a:pPr>
                <a:lnSpc>
                  <a:spcPct val="160000"/>
                </a:lnSpc>
                <a:spcBef>
                  <a:spcPct val="50000"/>
                </a:spcBef>
              </a:pPr>
              <a:r>
                <a:rPr lang="en-US" altLang="zh-CN" sz="2400">
                  <a:latin typeface="Times New Roman" panose="02020603050405020304" pitchFamily="18" charset="0"/>
                </a:rPr>
                <a:t>2</a:t>
              </a:r>
            </a:p>
          </p:txBody>
        </p:sp>
        <p:sp>
          <p:nvSpPr>
            <p:cNvPr id="2081" name="Text Box 16"/>
            <p:cNvSpPr txBox="1">
              <a:spLocks noChangeArrowheads="1"/>
            </p:cNvSpPr>
            <p:nvPr/>
          </p:nvSpPr>
          <p:spPr bwMode="auto">
            <a:xfrm>
              <a:off x="2208" y="1679"/>
              <a:ext cx="384" cy="473"/>
            </a:xfrm>
            <a:prstGeom prst="rect">
              <a:avLst/>
            </a:prstGeom>
            <a:noFill/>
            <a:ln w="9525">
              <a:noFill/>
              <a:miter lim="800000"/>
            </a:ln>
          </p:spPr>
          <p:txBody>
            <a:bodyPr>
              <a:spAutoFit/>
            </a:bodyPr>
            <a:lstStyle/>
            <a:p>
              <a:pPr>
                <a:lnSpc>
                  <a:spcPct val="160000"/>
                </a:lnSpc>
                <a:spcBef>
                  <a:spcPct val="50000"/>
                </a:spcBef>
              </a:pPr>
              <a:r>
                <a:rPr lang="en-US" altLang="zh-CN" sz="2400">
                  <a:latin typeface="Times New Roman" panose="02020603050405020304" pitchFamily="18" charset="0"/>
                </a:rPr>
                <a:t>12</a:t>
              </a:r>
            </a:p>
          </p:txBody>
        </p:sp>
        <p:sp>
          <p:nvSpPr>
            <p:cNvPr id="2082" name="Text Box 17"/>
            <p:cNvSpPr txBox="1">
              <a:spLocks noChangeArrowheads="1"/>
            </p:cNvSpPr>
            <p:nvPr/>
          </p:nvSpPr>
          <p:spPr bwMode="auto">
            <a:xfrm>
              <a:off x="2208" y="2015"/>
              <a:ext cx="384" cy="473"/>
            </a:xfrm>
            <a:prstGeom prst="rect">
              <a:avLst/>
            </a:prstGeom>
            <a:noFill/>
            <a:ln w="9525">
              <a:noFill/>
              <a:miter lim="800000"/>
            </a:ln>
          </p:spPr>
          <p:txBody>
            <a:bodyPr>
              <a:spAutoFit/>
            </a:bodyPr>
            <a:lstStyle/>
            <a:p>
              <a:pPr>
                <a:lnSpc>
                  <a:spcPct val="160000"/>
                </a:lnSpc>
                <a:spcBef>
                  <a:spcPct val="50000"/>
                </a:spcBef>
              </a:pPr>
              <a:r>
                <a:rPr lang="en-US" altLang="zh-CN" sz="2400">
                  <a:latin typeface="Times New Roman" panose="02020603050405020304" pitchFamily="18" charset="0"/>
                </a:rPr>
                <a:t>10</a:t>
              </a:r>
            </a:p>
          </p:txBody>
        </p:sp>
        <p:sp>
          <p:nvSpPr>
            <p:cNvPr id="2083" name="Text Box 18"/>
            <p:cNvSpPr txBox="1">
              <a:spLocks noChangeArrowheads="1"/>
            </p:cNvSpPr>
            <p:nvPr/>
          </p:nvSpPr>
          <p:spPr bwMode="auto">
            <a:xfrm>
              <a:off x="2256" y="3120"/>
              <a:ext cx="287" cy="320"/>
            </a:xfrm>
            <a:prstGeom prst="rect">
              <a:avLst/>
            </a:prstGeom>
            <a:noFill/>
            <a:ln w="9525">
              <a:noFill/>
              <a:miter lim="800000"/>
              <a:tailEnd type="none" w="sm" len="lg"/>
            </a:ln>
          </p:spPr>
          <p:txBody>
            <a:bodyPr>
              <a:spAutoFit/>
            </a:bodyPr>
            <a:lstStyle/>
            <a:p>
              <a:pPr>
                <a:spcBef>
                  <a:spcPct val="50000"/>
                </a:spcBef>
              </a:pPr>
              <a:r>
                <a:rPr lang="en-US" altLang="zh-CN" sz="2400">
                  <a:latin typeface="Times New Roman" panose="02020603050405020304" pitchFamily="18" charset="0"/>
                </a:rPr>
                <a:t>4</a:t>
              </a:r>
            </a:p>
          </p:txBody>
        </p:sp>
        <p:sp>
          <p:nvSpPr>
            <p:cNvPr id="2084" name="Text Box 19"/>
            <p:cNvSpPr txBox="1">
              <a:spLocks noChangeArrowheads="1"/>
            </p:cNvSpPr>
            <p:nvPr/>
          </p:nvSpPr>
          <p:spPr bwMode="auto">
            <a:xfrm>
              <a:off x="2256" y="2784"/>
              <a:ext cx="384" cy="319"/>
            </a:xfrm>
            <a:prstGeom prst="rect">
              <a:avLst/>
            </a:prstGeom>
            <a:noFill/>
            <a:ln w="9525">
              <a:noFill/>
              <a:miter lim="800000"/>
              <a:tailEnd type="none" w="sm" len="lg"/>
            </a:ln>
          </p:spPr>
          <p:txBody>
            <a:bodyPr>
              <a:spAutoFit/>
            </a:bodyPr>
            <a:lstStyle/>
            <a:p>
              <a:pPr>
                <a:spcBef>
                  <a:spcPct val="50000"/>
                </a:spcBef>
              </a:pPr>
              <a:r>
                <a:rPr lang="en-US" altLang="zh-CN" sz="2400">
                  <a:latin typeface="Times New Roman" panose="02020603050405020304" pitchFamily="18" charset="0"/>
                </a:rPr>
                <a:t>6</a:t>
              </a:r>
            </a:p>
          </p:txBody>
        </p:sp>
        <p:sp>
          <p:nvSpPr>
            <p:cNvPr id="2085" name="Text Box 20"/>
            <p:cNvSpPr txBox="1">
              <a:spLocks noChangeArrowheads="1"/>
            </p:cNvSpPr>
            <p:nvPr/>
          </p:nvSpPr>
          <p:spPr bwMode="auto">
            <a:xfrm>
              <a:off x="2256" y="2447"/>
              <a:ext cx="336" cy="320"/>
            </a:xfrm>
            <a:prstGeom prst="rect">
              <a:avLst/>
            </a:prstGeom>
            <a:noFill/>
            <a:ln w="9525">
              <a:noFill/>
              <a:miter lim="800000"/>
              <a:tailEnd type="none" w="sm" len="lg"/>
            </a:ln>
          </p:spPr>
          <p:txBody>
            <a:bodyPr>
              <a:spAutoFit/>
            </a:bodyPr>
            <a:lstStyle/>
            <a:p>
              <a:pPr>
                <a:spcBef>
                  <a:spcPct val="50000"/>
                </a:spcBef>
              </a:pPr>
              <a:r>
                <a:rPr lang="en-US" altLang="zh-CN" sz="2400">
                  <a:latin typeface="Times New Roman" panose="02020603050405020304" pitchFamily="18" charset="0"/>
                </a:rPr>
                <a:t>8</a:t>
              </a:r>
            </a:p>
          </p:txBody>
        </p:sp>
      </p:grpSp>
      <p:graphicFrame>
        <p:nvGraphicFramePr>
          <p:cNvPr id="2051" name="Object 21"/>
          <p:cNvGraphicFramePr>
            <a:graphicFrameLocks noChangeAspect="1"/>
          </p:cNvGraphicFramePr>
          <p:nvPr/>
        </p:nvGraphicFramePr>
        <p:xfrm>
          <a:off x="3952875" y="1079500"/>
          <a:ext cx="3411538" cy="468313"/>
        </p:xfrm>
        <a:graphic>
          <a:graphicData uri="http://schemas.openxmlformats.org/presentationml/2006/ole">
            <p:oleObj spid="_x0000_s2070" name="公式" r:id="rId4" imgW="39928800" imgH="5486400" progId="Equation.3">
              <p:embed/>
            </p:oleObj>
          </a:graphicData>
        </a:graphic>
      </p:graphicFrame>
      <p:sp>
        <p:nvSpPr>
          <p:cNvPr id="2061" name="Text Box 22"/>
          <p:cNvSpPr txBox="1">
            <a:spLocks noChangeArrowheads="1"/>
          </p:cNvSpPr>
          <p:nvPr/>
        </p:nvSpPr>
        <p:spPr bwMode="auto">
          <a:xfrm>
            <a:off x="3079750" y="1143000"/>
            <a:ext cx="1331913" cy="392113"/>
          </a:xfrm>
          <a:prstGeom prst="rect">
            <a:avLst/>
          </a:prstGeom>
          <a:noFill/>
          <a:ln w="9525">
            <a:noFill/>
            <a:miter lim="800000"/>
          </a:ln>
        </p:spPr>
        <p:txBody>
          <a:bodyPr>
            <a:spAutoFit/>
          </a:bodyPr>
          <a:lstStyle/>
          <a:p>
            <a:pPr>
              <a:lnSpc>
                <a:spcPct val="70000"/>
              </a:lnSpc>
              <a:spcBef>
                <a:spcPct val="50000"/>
              </a:spcBef>
            </a:pPr>
            <a:r>
              <a:rPr lang="zh-CN" altLang="en-US" sz="2800" b="1">
                <a:solidFill>
                  <a:srgbClr val="FF0000"/>
                </a:solidFill>
                <a:latin typeface="Times New Roman" panose="02020603050405020304" pitchFamily="18" charset="0"/>
              </a:rPr>
              <a:t>太阳</a:t>
            </a:r>
          </a:p>
        </p:txBody>
      </p:sp>
      <p:graphicFrame>
        <p:nvGraphicFramePr>
          <p:cNvPr id="2052" name="Object 23"/>
          <p:cNvGraphicFramePr>
            <a:graphicFrameLocks noChangeAspect="1"/>
          </p:cNvGraphicFramePr>
          <p:nvPr/>
        </p:nvGraphicFramePr>
        <p:xfrm>
          <a:off x="3911600" y="1547813"/>
          <a:ext cx="3470275" cy="439737"/>
        </p:xfrm>
        <a:graphic>
          <a:graphicData uri="http://schemas.openxmlformats.org/presentationml/2006/ole">
            <p:oleObj spid="_x0000_s2071" name="Equation" r:id="rId5" imgW="39624000" imgH="5486400" progId="Equation.3">
              <p:embed/>
            </p:oleObj>
          </a:graphicData>
        </a:graphic>
      </p:graphicFrame>
      <p:sp>
        <p:nvSpPr>
          <p:cNvPr id="2062" name="Rectangle 24"/>
          <p:cNvSpPr>
            <a:spLocks noChangeArrowheads="1"/>
          </p:cNvSpPr>
          <p:nvPr/>
        </p:nvSpPr>
        <p:spPr bwMode="auto">
          <a:xfrm>
            <a:off x="3079750" y="1604963"/>
            <a:ext cx="1343025" cy="390525"/>
          </a:xfrm>
          <a:prstGeom prst="rect">
            <a:avLst/>
          </a:prstGeom>
          <a:noFill/>
          <a:ln w="9525">
            <a:noFill/>
            <a:miter lim="800000"/>
            <a:tailEnd type="none" w="sm" len="lg"/>
          </a:ln>
        </p:spPr>
        <p:txBody>
          <a:bodyPr>
            <a:spAutoFit/>
          </a:bodyPr>
          <a:lstStyle/>
          <a:p>
            <a:pPr>
              <a:lnSpc>
                <a:spcPct val="70000"/>
              </a:lnSpc>
              <a:spcBef>
                <a:spcPct val="50000"/>
              </a:spcBef>
            </a:pPr>
            <a:r>
              <a:rPr lang="zh-CN" altLang="en-US" sz="2800" b="1">
                <a:solidFill>
                  <a:srgbClr val="0000FF"/>
                </a:solidFill>
                <a:latin typeface="Times New Roman" panose="02020603050405020304" pitchFamily="18" charset="0"/>
              </a:rPr>
              <a:t>钨丝</a:t>
            </a:r>
          </a:p>
        </p:txBody>
      </p:sp>
      <p:grpSp>
        <p:nvGrpSpPr>
          <p:cNvPr id="4" name="Group 25"/>
          <p:cNvGrpSpPr/>
          <p:nvPr/>
        </p:nvGrpSpPr>
        <p:grpSpPr bwMode="auto">
          <a:xfrm>
            <a:off x="3408363" y="5526088"/>
            <a:ext cx="2654300" cy="82550"/>
            <a:chOff x="2147" y="3475"/>
            <a:chExt cx="1672" cy="58"/>
          </a:xfrm>
        </p:grpSpPr>
        <p:sp>
          <p:nvSpPr>
            <p:cNvPr id="2074" name="Line 26"/>
            <p:cNvSpPr>
              <a:spLocks noChangeShapeType="1"/>
            </p:cNvSpPr>
            <p:nvPr/>
          </p:nvSpPr>
          <p:spPr bwMode="auto">
            <a:xfrm>
              <a:off x="2147" y="3475"/>
              <a:ext cx="0" cy="58"/>
            </a:xfrm>
            <a:prstGeom prst="line">
              <a:avLst/>
            </a:prstGeom>
            <a:noFill/>
            <a:ln w="12700">
              <a:solidFill>
                <a:schemeClr val="tx1"/>
              </a:solidFill>
              <a:round/>
            </a:ln>
          </p:spPr>
          <p:txBody>
            <a:bodyPr wrap="none" anchor="ctr"/>
            <a:lstStyle/>
            <a:p>
              <a:endParaRPr lang="zh-CN" altLang="en-US"/>
            </a:p>
          </p:txBody>
        </p:sp>
        <p:sp>
          <p:nvSpPr>
            <p:cNvPr id="2075" name="Line 27"/>
            <p:cNvSpPr>
              <a:spLocks noChangeShapeType="1"/>
            </p:cNvSpPr>
            <p:nvPr/>
          </p:nvSpPr>
          <p:spPr bwMode="auto">
            <a:xfrm>
              <a:off x="2481" y="3475"/>
              <a:ext cx="0" cy="58"/>
            </a:xfrm>
            <a:prstGeom prst="line">
              <a:avLst/>
            </a:prstGeom>
            <a:noFill/>
            <a:ln w="12700">
              <a:solidFill>
                <a:schemeClr val="tx1"/>
              </a:solidFill>
              <a:round/>
            </a:ln>
          </p:spPr>
          <p:txBody>
            <a:bodyPr wrap="none" anchor="ctr"/>
            <a:lstStyle/>
            <a:p>
              <a:endParaRPr lang="zh-CN" altLang="en-US"/>
            </a:p>
          </p:txBody>
        </p:sp>
        <p:sp>
          <p:nvSpPr>
            <p:cNvPr id="2076" name="Line 28"/>
            <p:cNvSpPr>
              <a:spLocks noChangeShapeType="1"/>
            </p:cNvSpPr>
            <p:nvPr/>
          </p:nvSpPr>
          <p:spPr bwMode="auto">
            <a:xfrm>
              <a:off x="2816" y="3475"/>
              <a:ext cx="0" cy="58"/>
            </a:xfrm>
            <a:prstGeom prst="line">
              <a:avLst/>
            </a:prstGeom>
            <a:noFill/>
            <a:ln w="12700">
              <a:solidFill>
                <a:schemeClr val="tx1"/>
              </a:solidFill>
              <a:round/>
            </a:ln>
          </p:spPr>
          <p:txBody>
            <a:bodyPr wrap="none" anchor="ctr"/>
            <a:lstStyle/>
            <a:p>
              <a:endParaRPr lang="zh-CN" altLang="en-US"/>
            </a:p>
          </p:txBody>
        </p:sp>
        <p:sp>
          <p:nvSpPr>
            <p:cNvPr id="2077" name="Line 29"/>
            <p:cNvSpPr>
              <a:spLocks noChangeShapeType="1"/>
            </p:cNvSpPr>
            <p:nvPr/>
          </p:nvSpPr>
          <p:spPr bwMode="auto">
            <a:xfrm>
              <a:off x="3150" y="3475"/>
              <a:ext cx="0" cy="58"/>
            </a:xfrm>
            <a:prstGeom prst="line">
              <a:avLst/>
            </a:prstGeom>
            <a:noFill/>
            <a:ln w="12700">
              <a:solidFill>
                <a:schemeClr val="tx1"/>
              </a:solidFill>
              <a:round/>
            </a:ln>
          </p:spPr>
          <p:txBody>
            <a:bodyPr wrap="none" anchor="ctr"/>
            <a:lstStyle/>
            <a:p>
              <a:endParaRPr lang="zh-CN" altLang="en-US"/>
            </a:p>
          </p:txBody>
        </p:sp>
        <p:sp>
          <p:nvSpPr>
            <p:cNvPr id="2078" name="Line 30"/>
            <p:cNvSpPr>
              <a:spLocks noChangeShapeType="1"/>
            </p:cNvSpPr>
            <p:nvPr/>
          </p:nvSpPr>
          <p:spPr bwMode="auto">
            <a:xfrm>
              <a:off x="3485" y="3475"/>
              <a:ext cx="0" cy="58"/>
            </a:xfrm>
            <a:prstGeom prst="line">
              <a:avLst/>
            </a:prstGeom>
            <a:noFill/>
            <a:ln w="12700">
              <a:solidFill>
                <a:schemeClr val="tx1"/>
              </a:solidFill>
              <a:round/>
            </a:ln>
          </p:spPr>
          <p:txBody>
            <a:bodyPr wrap="none" anchor="ctr"/>
            <a:lstStyle/>
            <a:p>
              <a:endParaRPr lang="zh-CN" altLang="en-US"/>
            </a:p>
          </p:txBody>
        </p:sp>
        <p:sp>
          <p:nvSpPr>
            <p:cNvPr id="2079" name="Line 31"/>
            <p:cNvSpPr>
              <a:spLocks noChangeShapeType="1"/>
            </p:cNvSpPr>
            <p:nvPr/>
          </p:nvSpPr>
          <p:spPr bwMode="auto">
            <a:xfrm>
              <a:off x="3819" y="3475"/>
              <a:ext cx="0" cy="58"/>
            </a:xfrm>
            <a:prstGeom prst="line">
              <a:avLst/>
            </a:prstGeom>
            <a:noFill/>
            <a:ln w="12700">
              <a:solidFill>
                <a:schemeClr val="tx1"/>
              </a:solidFill>
              <a:round/>
            </a:ln>
          </p:spPr>
          <p:txBody>
            <a:bodyPr wrap="none" anchor="ctr"/>
            <a:lstStyle/>
            <a:p>
              <a:endParaRPr lang="zh-CN" altLang="en-US"/>
            </a:p>
          </p:txBody>
        </p:sp>
      </p:grpSp>
      <p:graphicFrame>
        <p:nvGraphicFramePr>
          <p:cNvPr id="2053" name="Object 32"/>
          <p:cNvGraphicFramePr>
            <a:graphicFrameLocks noChangeAspect="1"/>
          </p:cNvGraphicFramePr>
          <p:nvPr/>
        </p:nvGraphicFramePr>
        <p:xfrm>
          <a:off x="5429250" y="2041525"/>
          <a:ext cx="2020888" cy="471488"/>
        </p:xfrm>
        <a:graphic>
          <a:graphicData uri="http://schemas.openxmlformats.org/presentationml/2006/ole">
            <p:oleObj spid="_x0000_s2072" name="公式" r:id="rId6" imgW="24354720" imgH="5678280" progId="Equation.3">
              <p:embed/>
            </p:oleObj>
          </a:graphicData>
        </a:graphic>
      </p:graphicFrame>
      <p:grpSp>
        <p:nvGrpSpPr>
          <p:cNvPr id="5" name="Group 33"/>
          <p:cNvGrpSpPr/>
          <p:nvPr/>
        </p:nvGrpSpPr>
        <p:grpSpPr bwMode="auto">
          <a:xfrm>
            <a:off x="4040188" y="2843213"/>
            <a:ext cx="1141412" cy="2765425"/>
            <a:chOff x="3426" y="1920"/>
            <a:chExt cx="750" cy="1934"/>
          </a:xfrm>
        </p:grpSpPr>
        <p:sp>
          <p:nvSpPr>
            <p:cNvPr id="2072" name="Rectangle 34" descr="30%"/>
            <p:cNvSpPr>
              <a:spLocks noChangeArrowheads="1"/>
            </p:cNvSpPr>
            <p:nvPr/>
          </p:nvSpPr>
          <p:spPr bwMode="auto">
            <a:xfrm>
              <a:off x="3426" y="1920"/>
              <a:ext cx="607" cy="1934"/>
            </a:xfrm>
            <a:prstGeom prst="rect">
              <a:avLst/>
            </a:prstGeom>
            <a:pattFill prst="pct30">
              <a:fgClr>
                <a:srgbClr val="33CC33"/>
              </a:fgClr>
              <a:bgClr>
                <a:schemeClr val="bg1"/>
              </a:bgClr>
            </a:pattFill>
            <a:ln w="3175">
              <a:noFill/>
              <a:miter lim="800000"/>
            </a:ln>
          </p:spPr>
          <p:txBody>
            <a:bodyPr wrap="none" anchor="ctr"/>
            <a:lstStyle/>
            <a:p>
              <a:endParaRPr lang="zh-CN" altLang="en-US"/>
            </a:p>
          </p:txBody>
        </p:sp>
        <p:sp>
          <p:nvSpPr>
            <p:cNvPr id="2073" name="Text Box 35"/>
            <p:cNvSpPr txBox="1">
              <a:spLocks noChangeArrowheads="1"/>
            </p:cNvSpPr>
            <p:nvPr/>
          </p:nvSpPr>
          <p:spPr bwMode="auto">
            <a:xfrm>
              <a:off x="3456" y="1928"/>
              <a:ext cx="720" cy="1111"/>
            </a:xfrm>
            <a:prstGeom prst="rect">
              <a:avLst/>
            </a:prstGeom>
            <a:noFill/>
            <a:ln w="9525">
              <a:noFill/>
              <a:miter lim="800000"/>
              <a:tailEnd type="none" w="sm" len="lg"/>
            </a:ln>
          </p:spPr>
          <p:txBody>
            <a:bodyPr>
              <a:spAutoFit/>
            </a:bodyPr>
            <a:lstStyle/>
            <a:p>
              <a:pPr>
                <a:spcBef>
                  <a:spcPct val="50000"/>
                </a:spcBef>
              </a:pPr>
              <a:r>
                <a:rPr lang="zh-CN" altLang="en-US" sz="2800" b="1">
                  <a:latin typeface="Times New Roman" panose="02020603050405020304" pitchFamily="18" charset="0"/>
                </a:rPr>
                <a:t>可见光区</a:t>
              </a:r>
              <a:endParaRPr lang="zh-CN" altLang="en-US" sz="2800">
                <a:latin typeface="Times New Roman" panose="02020603050405020304" pitchFamily="18" charset="0"/>
              </a:endParaRPr>
            </a:p>
            <a:p>
              <a:pPr>
                <a:spcBef>
                  <a:spcPct val="50000"/>
                </a:spcBef>
              </a:pPr>
              <a:endParaRPr lang="en-US" altLang="zh-CN" sz="2800" b="1"/>
            </a:p>
          </p:txBody>
        </p:sp>
      </p:grpSp>
      <p:grpSp>
        <p:nvGrpSpPr>
          <p:cNvPr id="6" name="Group 36"/>
          <p:cNvGrpSpPr/>
          <p:nvPr/>
        </p:nvGrpSpPr>
        <p:grpSpPr bwMode="auto">
          <a:xfrm>
            <a:off x="2867025" y="2101850"/>
            <a:ext cx="3913188" cy="3487738"/>
            <a:chOff x="1806" y="1324"/>
            <a:chExt cx="2465" cy="2197"/>
          </a:xfrm>
        </p:grpSpPr>
        <p:sp>
          <p:nvSpPr>
            <p:cNvPr id="2070" name="Text Box 37"/>
            <p:cNvSpPr txBox="1">
              <a:spLocks noChangeArrowheads="1"/>
            </p:cNvSpPr>
            <p:nvPr/>
          </p:nvSpPr>
          <p:spPr bwMode="auto">
            <a:xfrm>
              <a:off x="1824" y="1324"/>
              <a:ext cx="1056" cy="692"/>
            </a:xfrm>
            <a:prstGeom prst="rect">
              <a:avLst/>
            </a:prstGeom>
            <a:noFill/>
            <a:ln w="9525">
              <a:noFill/>
              <a:miter lim="800000"/>
            </a:ln>
          </p:spPr>
          <p:txBody>
            <a:bodyPr>
              <a:spAutoFit/>
            </a:bodyPr>
            <a:lstStyle/>
            <a:p>
              <a:pPr>
                <a:lnSpc>
                  <a:spcPct val="50000"/>
                </a:lnSpc>
                <a:spcBef>
                  <a:spcPct val="50000"/>
                </a:spcBef>
              </a:pPr>
              <a:r>
                <a:rPr lang="en-US" altLang="zh-CN" sz="2800" b="1">
                  <a:solidFill>
                    <a:srgbClr val="FF0000"/>
                  </a:solidFill>
                  <a:latin typeface="宋体" panose="02010600030101010101" pitchFamily="2" charset="-122"/>
                </a:rPr>
                <a:t> </a:t>
              </a:r>
            </a:p>
            <a:p>
              <a:r>
                <a:rPr lang="en-US" altLang="zh-CN" sz="2800" b="1">
                  <a:solidFill>
                    <a:srgbClr val="FF0000"/>
                  </a:solidFill>
                  <a:latin typeface="宋体" panose="02010600030101010101" pitchFamily="2" charset="-122"/>
                </a:rPr>
                <a:t>  </a:t>
              </a:r>
              <a:r>
                <a:rPr lang="zh-CN" altLang="en-US" sz="2400" b="1">
                  <a:solidFill>
                    <a:srgbClr val="FF0000"/>
                  </a:solidFill>
                  <a:latin typeface="宋体" panose="02010600030101010101" pitchFamily="2" charset="-122"/>
                </a:rPr>
                <a:t>太阳</a:t>
              </a:r>
            </a:p>
            <a:p>
              <a:pPr>
                <a:lnSpc>
                  <a:spcPct val="50000"/>
                </a:lnSpc>
                <a:spcBef>
                  <a:spcPct val="50000"/>
                </a:spcBef>
              </a:pPr>
              <a:endParaRPr lang="en-US" altLang="zh-CN" sz="2400">
                <a:solidFill>
                  <a:srgbClr val="FF0000"/>
                </a:solidFill>
                <a:latin typeface="宋体" panose="02010600030101010101" pitchFamily="2" charset="-122"/>
              </a:endParaRPr>
            </a:p>
          </p:txBody>
        </p:sp>
        <p:sp>
          <p:nvSpPr>
            <p:cNvPr id="2071" name="Freeform 38"/>
            <p:cNvSpPr/>
            <p:nvPr/>
          </p:nvSpPr>
          <p:spPr bwMode="auto">
            <a:xfrm>
              <a:off x="1806" y="1776"/>
              <a:ext cx="2465" cy="1745"/>
            </a:xfrm>
            <a:custGeom>
              <a:avLst/>
              <a:gdLst>
                <a:gd name="T0" fmla="*/ 0 w 2560"/>
                <a:gd name="T1" fmla="*/ 1937 h 1937"/>
                <a:gd name="T2" fmla="*/ 154 w 2560"/>
                <a:gd name="T3" fmla="*/ 1481 h 1937"/>
                <a:gd name="T4" fmla="*/ 521 w 2560"/>
                <a:gd name="T5" fmla="*/ 75 h 1937"/>
                <a:gd name="T6" fmla="*/ 1012 w 2560"/>
                <a:gd name="T7" fmla="*/ 1030 h 1937"/>
                <a:gd name="T8" fmla="*/ 1347 w 2560"/>
                <a:gd name="T9" fmla="*/ 1470 h 1937"/>
                <a:gd name="T10" fmla="*/ 1822 w 2560"/>
                <a:gd name="T11" fmla="*/ 1741 h 1937"/>
                <a:gd name="T12" fmla="*/ 2560 w 2560"/>
                <a:gd name="T13" fmla="*/ 1937 h 1937"/>
                <a:gd name="T14" fmla="*/ 0 60000 65536"/>
                <a:gd name="T15" fmla="*/ 0 60000 65536"/>
                <a:gd name="T16" fmla="*/ 0 60000 65536"/>
                <a:gd name="T17" fmla="*/ 0 60000 65536"/>
                <a:gd name="T18" fmla="*/ 0 60000 65536"/>
                <a:gd name="T19" fmla="*/ 0 60000 65536"/>
                <a:gd name="T20" fmla="*/ 0 60000 65536"/>
                <a:gd name="T21" fmla="*/ 0 w 2560"/>
                <a:gd name="T22" fmla="*/ 0 h 1937"/>
                <a:gd name="T23" fmla="*/ 2560 w 2560"/>
                <a:gd name="T24" fmla="*/ 1937 h 19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60" h="1937">
                  <a:moveTo>
                    <a:pt x="0" y="1937"/>
                  </a:moveTo>
                  <a:cubicBezTo>
                    <a:pt x="26" y="1861"/>
                    <a:pt x="67" y="1791"/>
                    <a:pt x="154" y="1481"/>
                  </a:cubicBezTo>
                  <a:cubicBezTo>
                    <a:pt x="241" y="1171"/>
                    <a:pt x="378" y="150"/>
                    <a:pt x="521" y="75"/>
                  </a:cubicBezTo>
                  <a:cubicBezTo>
                    <a:pt x="664" y="0"/>
                    <a:pt x="874" y="797"/>
                    <a:pt x="1012" y="1030"/>
                  </a:cubicBezTo>
                  <a:cubicBezTo>
                    <a:pt x="1150" y="1263"/>
                    <a:pt x="1212" y="1352"/>
                    <a:pt x="1347" y="1470"/>
                  </a:cubicBezTo>
                  <a:cubicBezTo>
                    <a:pt x="1482" y="1588"/>
                    <a:pt x="1620" y="1663"/>
                    <a:pt x="1822" y="1741"/>
                  </a:cubicBezTo>
                  <a:cubicBezTo>
                    <a:pt x="2024" y="1819"/>
                    <a:pt x="2292" y="1888"/>
                    <a:pt x="2560" y="1937"/>
                  </a:cubicBezTo>
                </a:path>
              </a:pathLst>
            </a:custGeom>
            <a:noFill/>
            <a:ln w="28575">
              <a:solidFill>
                <a:srgbClr val="FF0000"/>
              </a:solidFill>
              <a:round/>
            </a:ln>
          </p:spPr>
          <p:txBody>
            <a:bodyPr wrap="none" anchor="ctr"/>
            <a:lstStyle/>
            <a:p>
              <a:endParaRPr lang="zh-CN" altLang="en-US"/>
            </a:p>
          </p:txBody>
        </p:sp>
      </p:grpSp>
      <p:grpSp>
        <p:nvGrpSpPr>
          <p:cNvPr id="7" name="Group 39"/>
          <p:cNvGrpSpPr/>
          <p:nvPr/>
        </p:nvGrpSpPr>
        <p:grpSpPr bwMode="auto">
          <a:xfrm>
            <a:off x="2698750" y="4191000"/>
            <a:ext cx="1958975" cy="1417638"/>
            <a:chOff x="1700" y="2640"/>
            <a:chExt cx="1234" cy="893"/>
          </a:xfrm>
        </p:grpSpPr>
        <p:sp>
          <p:nvSpPr>
            <p:cNvPr id="2068" name="Freeform 40"/>
            <p:cNvSpPr/>
            <p:nvPr/>
          </p:nvSpPr>
          <p:spPr bwMode="auto">
            <a:xfrm>
              <a:off x="1806" y="2969"/>
              <a:ext cx="1128" cy="564"/>
            </a:xfrm>
            <a:custGeom>
              <a:avLst/>
              <a:gdLst>
                <a:gd name="T0" fmla="*/ 0 w 1172"/>
                <a:gd name="T1" fmla="*/ 626 h 626"/>
                <a:gd name="T2" fmla="*/ 144 w 1172"/>
                <a:gd name="T3" fmla="*/ 396 h 626"/>
                <a:gd name="T4" fmla="*/ 391 w 1172"/>
                <a:gd name="T5" fmla="*/ 5 h 626"/>
                <a:gd name="T6" fmla="*/ 564 w 1172"/>
                <a:gd name="T7" fmla="*/ 364 h 626"/>
                <a:gd name="T8" fmla="*/ 651 w 1172"/>
                <a:gd name="T9" fmla="*/ 495 h 626"/>
                <a:gd name="T10" fmla="*/ 825 w 1172"/>
                <a:gd name="T11" fmla="*/ 593 h 626"/>
                <a:gd name="T12" fmla="*/ 1172 w 1172"/>
                <a:gd name="T13" fmla="*/ 626 h 626"/>
                <a:gd name="T14" fmla="*/ 0 60000 65536"/>
                <a:gd name="T15" fmla="*/ 0 60000 65536"/>
                <a:gd name="T16" fmla="*/ 0 60000 65536"/>
                <a:gd name="T17" fmla="*/ 0 60000 65536"/>
                <a:gd name="T18" fmla="*/ 0 60000 65536"/>
                <a:gd name="T19" fmla="*/ 0 60000 65536"/>
                <a:gd name="T20" fmla="*/ 0 60000 65536"/>
                <a:gd name="T21" fmla="*/ 0 w 1172"/>
                <a:gd name="T22" fmla="*/ 0 h 626"/>
                <a:gd name="T23" fmla="*/ 1172 w 1172"/>
                <a:gd name="T24" fmla="*/ 626 h 6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72" h="626">
                  <a:moveTo>
                    <a:pt x="0" y="626"/>
                  </a:moveTo>
                  <a:cubicBezTo>
                    <a:pt x="24" y="588"/>
                    <a:pt x="79" y="499"/>
                    <a:pt x="144" y="396"/>
                  </a:cubicBezTo>
                  <a:cubicBezTo>
                    <a:pt x="209" y="293"/>
                    <a:pt x="321" y="10"/>
                    <a:pt x="391" y="5"/>
                  </a:cubicBezTo>
                  <a:cubicBezTo>
                    <a:pt x="461" y="0"/>
                    <a:pt x="521" y="283"/>
                    <a:pt x="564" y="364"/>
                  </a:cubicBezTo>
                  <a:cubicBezTo>
                    <a:pt x="608" y="446"/>
                    <a:pt x="608" y="457"/>
                    <a:pt x="651" y="495"/>
                  </a:cubicBezTo>
                  <a:cubicBezTo>
                    <a:pt x="695" y="533"/>
                    <a:pt x="738" y="572"/>
                    <a:pt x="825" y="593"/>
                  </a:cubicBezTo>
                  <a:cubicBezTo>
                    <a:pt x="912" y="615"/>
                    <a:pt x="1114" y="621"/>
                    <a:pt x="1172" y="626"/>
                  </a:cubicBezTo>
                </a:path>
              </a:pathLst>
            </a:custGeom>
            <a:noFill/>
            <a:ln w="28575">
              <a:solidFill>
                <a:srgbClr val="0000FF"/>
              </a:solidFill>
              <a:round/>
            </a:ln>
          </p:spPr>
          <p:txBody>
            <a:bodyPr wrap="none" anchor="ctr"/>
            <a:lstStyle/>
            <a:p>
              <a:endParaRPr lang="zh-CN" altLang="en-US"/>
            </a:p>
          </p:txBody>
        </p:sp>
        <p:sp>
          <p:nvSpPr>
            <p:cNvPr id="2069" name="Text Box 41"/>
            <p:cNvSpPr txBox="1">
              <a:spLocks noChangeArrowheads="1"/>
            </p:cNvSpPr>
            <p:nvPr/>
          </p:nvSpPr>
          <p:spPr bwMode="auto">
            <a:xfrm>
              <a:off x="1700" y="2640"/>
              <a:ext cx="1036" cy="327"/>
            </a:xfrm>
            <a:prstGeom prst="rect">
              <a:avLst/>
            </a:prstGeom>
            <a:noFill/>
            <a:ln w="9525">
              <a:noFill/>
              <a:miter lim="800000"/>
              <a:tailEnd type="none" w="sm" len="lg"/>
            </a:ln>
          </p:spPr>
          <p:txBody>
            <a:bodyPr>
              <a:spAutoFit/>
            </a:bodyPr>
            <a:lstStyle/>
            <a:p>
              <a:pPr>
                <a:spcBef>
                  <a:spcPct val="50000"/>
                </a:spcBef>
              </a:pPr>
              <a:r>
                <a:rPr lang="en-US" altLang="zh-CN" sz="2800" b="1">
                  <a:solidFill>
                    <a:srgbClr val="0000FF"/>
                  </a:solidFill>
                  <a:latin typeface="宋体" panose="02010600030101010101" pitchFamily="2" charset="-122"/>
                </a:rPr>
                <a:t>  </a:t>
              </a:r>
              <a:r>
                <a:rPr lang="en-US" altLang="zh-CN" sz="900" b="1">
                  <a:solidFill>
                    <a:srgbClr val="0000FF"/>
                  </a:solidFill>
                  <a:latin typeface="宋体" panose="02010600030101010101" pitchFamily="2" charset="-122"/>
                </a:rPr>
                <a:t>  </a:t>
              </a:r>
              <a:r>
                <a:rPr lang="zh-CN" altLang="en-US" sz="2400" b="1">
                  <a:solidFill>
                    <a:srgbClr val="0000FF"/>
                  </a:solidFill>
                  <a:latin typeface="宋体" panose="02010600030101010101" pitchFamily="2" charset="-122"/>
                </a:rPr>
                <a:t>钨丝</a:t>
              </a:r>
            </a:p>
          </p:txBody>
        </p:sp>
      </p:grpSp>
      <p:sp>
        <p:nvSpPr>
          <p:cNvPr id="2067" name="Rectangle 42"/>
          <p:cNvSpPr>
            <a:spLocks noChangeArrowheads="1"/>
          </p:cNvSpPr>
          <p:nvPr/>
        </p:nvSpPr>
        <p:spPr bwMode="auto">
          <a:xfrm>
            <a:off x="1289447" y="1143000"/>
            <a:ext cx="615553" cy="4800600"/>
          </a:xfrm>
          <a:prstGeom prst="rect">
            <a:avLst/>
          </a:prstGeom>
          <a:solidFill>
            <a:srgbClr val="FFFFFF"/>
          </a:solidFill>
          <a:ln w="9525">
            <a:solidFill>
              <a:schemeClr val="tx1"/>
            </a:solidFill>
            <a:miter lim="800000"/>
          </a:ln>
        </p:spPr>
        <p:txBody>
          <a:bodyPr vert="eaVert">
            <a:spAutoFit/>
          </a:bodyPr>
          <a:lstStyle/>
          <a:p>
            <a:pPr>
              <a:spcBef>
                <a:spcPct val="50000"/>
              </a:spcBef>
            </a:pPr>
            <a:r>
              <a:rPr lang="zh-CN" altLang="en-US" sz="2800" dirty="0">
                <a:solidFill>
                  <a:srgbClr val="CC0000"/>
                </a:solidFill>
                <a:latin typeface="宋体" panose="02010600030101010101" pitchFamily="2" charset="-122"/>
              </a:rPr>
              <a:t>钨丝和太阳的单色辐出度曲线</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ou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out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4" name="Text Box 2"/>
          <p:cNvSpPr txBox="1">
            <a:spLocks noChangeArrowheads="1"/>
          </p:cNvSpPr>
          <p:nvPr/>
        </p:nvSpPr>
        <p:spPr bwMode="auto">
          <a:xfrm>
            <a:off x="428596" y="928670"/>
            <a:ext cx="5562600" cy="523220"/>
          </a:xfrm>
          <a:prstGeom prst="rect">
            <a:avLst/>
          </a:prstGeom>
          <a:noFill/>
          <a:ln w="28575">
            <a:noFill/>
            <a:prstDash val="dash"/>
            <a:miter lim="800000"/>
          </a:ln>
        </p:spPr>
        <p:txBody>
          <a:bodyPr>
            <a:spAutoFit/>
          </a:bodyPr>
          <a:lstStyle/>
          <a:p>
            <a:pPr>
              <a:spcBef>
                <a:spcPct val="50000"/>
              </a:spcBef>
            </a:pP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）辐射出射度</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总发射本领</a:t>
            </a:r>
            <a:r>
              <a:rPr lang="en-US" altLang="zh-CN" sz="2800" b="1" dirty="0">
                <a:latin typeface="宋体" panose="02010600030101010101" pitchFamily="2" charset="-122"/>
                <a:ea typeface="宋体" panose="02010600030101010101" pitchFamily="2" charset="-122"/>
              </a:rPr>
              <a:t>)</a:t>
            </a:r>
          </a:p>
        </p:txBody>
      </p:sp>
      <p:sp>
        <p:nvSpPr>
          <p:cNvPr id="108547" name="Rectangle 3"/>
          <p:cNvSpPr>
            <a:spLocks noChangeArrowheads="1"/>
          </p:cNvSpPr>
          <p:nvPr/>
        </p:nvSpPr>
        <p:spPr bwMode="auto">
          <a:xfrm>
            <a:off x="428596" y="1571612"/>
            <a:ext cx="5429288" cy="1643527"/>
          </a:xfrm>
          <a:prstGeom prst="rect">
            <a:avLst/>
          </a:prstGeom>
          <a:noFill/>
          <a:ln w="9525">
            <a:noFill/>
            <a:miter lim="800000"/>
            <a:tailEnd type="none" w="sm" len="lg"/>
          </a:ln>
        </p:spPr>
        <p:txBody>
          <a:bodyPr wrap="square">
            <a:spAutoFit/>
          </a:bodyPr>
          <a:lstStyle/>
          <a:p>
            <a:pPr>
              <a:lnSpc>
                <a:spcPct val="120000"/>
              </a:lnSpc>
              <a:spcBef>
                <a:spcPct val="50000"/>
              </a:spcBef>
            </a:pPr>
            <a:r>
              <a:rPr lang="en-US" altLang="zh-CN" sz="2800" b="1" dirty="0">
                <a:latin typeface="宋体" panose="02010600030101010101" pitchFamily="2" charset="-122"/>
                <a:ea typeface="宋体" panose="02010600030101010101" pitchFamily="2" charset="-122"/>
              </a:rPr>
              <a:t> </a:t>
            </a:r>
            <a:r>
              <a:rPr lang="zh-CN" altLang="en-US" sz="2800" b="1" dirty="0" smtClean="0">
                <a:latin typeface="宋体" panose="02010600030101010101" pitchFamily="2" charset="-122"/>
                <a:ea typeface="宋体" panose="02010600030101010101" pitchFamily="2" charset="-122"/>
              </a:rPr>
              <a:t>单位</a:t>
            </a:r>
            <a:r>
              <a:rPr lang="zh-CN" altLang="en-US" sz="2800" b="1" dirty="0">
                <a:latin typeface="宋体" panose="02010600030101010101" pitchFamily="2" charset="-122"/>
                <a:ea typeface="宋体" panose="02010600030101010101" pitchFamily="2" charset="-122"/>
              </a:rPr>
              <a:t>时间，单位面积上所辐射出的各种频率（或各种波长）的电磁波的能量总和</a:t>
            </a:r>
            <a:r>
              <a:rPr lang="en-US" altLang="zh-CN" sz="2800" b="1" dirty="0">
                <a:latin typeface="宋体" panose="02010600030101010101" pitchFamily="2" charset="-122"/>
                <a:ea typeface="宋体" panose="02010600030101010101" pitchFamily="2" charset="-122"/>
              </a:rPr>
              <a:t>.</a:t>
            </a:r>
          </a:p>
        </p:txBody>
      </p:sp>
      <p:graphicFrame>
        <p:nvGraphicFramePr>
          <p:cNvPr id="3082" name="Object 6"/>
          <p:cNvGraphicFramePr>
            <a:graphicFrameLocks noChangeAspect="1"/>
          </p:cNvGraphicFramePr>
          <p:nvPr/>
        </p:nvGraphicFramePr>
        <p:xfrm>
          <a:off x="1285852" y="3160754"/>
          <a:ext cx="3754437" cy="857250"/>
        </p:xfrm>
        <a:graphic>
          <a:graphicData uri="http://schemas.openxmlformats.org/presentationml/2006/ole">
            <p:oleObj spid="_x0000_s3107" name="Equation" r:id="rId3" imgW="31394400" imgH="7924800" progId="Equation.3">
              <p:embed/>
            </p:oleObj>
          </a:graphicData>
        </a:graphic>
      </p:graphicFrame>
      <p:grpSp>
        <p:nvGrpSpPr>
          <p:cNvPr id="2" name="Group 21"/>
          <p:cNvGrpSpPr/>
          <p:nvPr/>
        </p:nvGrpSpPr>
        <p:grpSpPr bwMode="auto">
          <a:xfrm>
            <a:off x="5619750" y="1000108"/>
            <a:ext cx="3524250" cy="3114675"/>
            <a:chOff x="3024" y="1332"/>
            <a:chExt cx="2575" cy="2416"/>
          </a:xfrm>
        </p:grpSpPr>
        <p:sp>
          <p:nvSpPr>
            <p:cNvPr id="3088" name="Freeform 22"/>
            <p:cNvSpPr/>
            <p:nvPr/>
          </p:nvSpPr>
          <p:spPr bwMode="auto">
            <a:xfrm>
              <a:off x="3408" y="2118"/>
              <a:ext cx="1920" cy="1422"/>
            </a:xfrm>
            <a:custGeom>
              <a:avLst/>
              <a:gdLst>
                <a:gd name="T0" fmla="*/ 0 w 1920"/>
                <a:gd name="T1" fmla="*/ 1422 h 1422"/>
                <a:gd name="T2" fmla="*/ 192 w 1920"/>
                <a:gd name="T3" fmla="*/ 1182 h 1422"/>
                <a:gd name="T4" fmla="*/ 403 w 1920"/>
                <a:gd name="T5" fmla="*/ 408 h 1422"/>
                <a:gd name="T6" fmla="*/ 588 w 1920"/>
                <a:gd name="T7" fmla="*/ 16 h 1422"/>
                <a:gd name="T8" fmla="*/ 862 w 1920"/>
                <a:gd name="T9" fmla="*/ 505 h 1422"/>
                <a:gd name="T10" fmla="*/ 1344 w 1920"/>
                <a:gd name="T11" fmla="*/ 1134 h 1422"/>
                <a:gd name="T12" fmla="*/ 1920 w 1920"/>
                <a:gd name="T13" fmla="*/ 1374 h 1422"/>
                <a:gd name="T14" fmla="*/ 0 60000 65536"/>
                <a:gd name="T15" fmla="*/ 0 60000 65536"/>
                <a:gd name="T16" fmla="*/ 0 60000 65536"/>
                <a:gd name="T17" fmla="*/ 0 60000 65536"/>
                <a:gd name="T18" fmla="*/ 0 60000 65536"/>
                <a:gd name="T19" fmla="*/ 0 60000 65536"/>
                <a:gd name="T20" fmla="*/ 0 60000 65536"/>
                <a:gd name="T21" fmla="*/ 0 w 1920"/>
                <a:gd name="T22" fmla="*/ 0 h 1422"/>
                <a:gd name="T23" fmla="*/ 1920 w 1920"/>
                <a:gd name="T24" fmla="*/ 1422 h 14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20" h="1422">
                  <a:moveTo>
                    <a:pt x="0" y="1422"/>
                  </a:moveTo>
                  <a:cubicBezTo>
                    <a:pt x="52" y="1394"/>
                    <a:pt x="125" y="1351"/>
                    <a:pt x="192" y="1182"/>
                  </a:cubicBezTo>
                  <a:cubicBezTo>
                    <a:pt x="259" y="1013"/>
                    <a:pt x="337" y="602"/>
                    <a:pt x="403" y="408"/>
                  </a:cubicBezTo>
                  <a:cubicBezTo>
                    <a:pt x="469" y="214"/>
                    <a:pt x="512" y="0"/>
                    <a:pt x="588" y="16"/>
                  </a:cubicBezTo>
                  <a:cubicBezTo>
                    <a:pt x="664" y="32"/>
                    <a:pt x="736" y="319"/>
                    <a:pt x="862" y="505"/>
                  </a:cubicBezTo>
                  <a:cubicBezTo>
                    <a:pt x="988" y="691"/>
                    <a:pt x="1168" y="989"/>
                    <a:pt x="1344" y="1134"/>
                  </a:cubicBezTo>
                  <a:cubicBezTo>
                    <a:pt x="1520" y="1279"/>
                    <a:pt x="1712" y="1326"/>
                    <a:pt x="1920" y="1374"/>
                  </a:cubicBezTo>
                </a:path>
              </a:pathLst>
            </a:custGeom>
            <a:noFill/>
            <a:ln w="19050">
              <a:solidFill>
                <a:srgbClr val="3399FF"/>
              </a:solidFill>
              <a:round/>
              <a:tailEnd type="none" w="med" len="lg"/>
            </a:ln>
          </p:spPr>
          <p:txBody>
            <a:bodyPr wrap="none" anchor="ctr"/>
            <a:lstStyle/>
            <a:p>
              <a:endParaRPr lang="zh-CN" altLang="en-US"/>
            </a:p>
          </p:txBody>
        </p:sp>
        <p:sp>
          <p:nvSpPr>
            <p:cNvPr id="3089" name="Freeform 23"/>
            <p:cNvSpPr/>
            <p:nvPr/>
          </p:nvSpPr>
          <p:spPr bwMode="auto">
            <a:xfrm>
              <a:off x="3408" y="2924"/>
              <a:ext cx="2016" cy="616"/>
            </a:xfrm>
            <a:custGeom>
              <a:avLst/>
              <a:gdLst>
                <a:gd name="T0" fmla="*/ 0 w 2016"/>
                <a:gd name="T1" fmla="*/ 616 h 616"/>
                <a:gd name="T2" fmla="*/ 240 w 2016"/>
                <a:gd name="T3" fmla="*/ 477 h 616"/>
                <a:gd name="T4" fmla="*/ 477 w 2016"/>
                <a:gd name="T5" fmla="*/ 284 h 616"/>
                <a:gd name="T6" fmla="*/ 758 w 2016"/>
                <a:gd name="T7" fmla="*/ 10 h 616"/>
                <a:gd name="T8" fmla="*/ 1025 w 2016"/>
                <a:gd name="T9" fmla="*/ 225 h 616"/>
                <a:gd name="T10" fmla="*/ 1411 w 2016"/>
                <a:gd name="T11" fmla="*/ 441 h 616"/>
                <a:gd name="T12" fmla="*/ 2016 w 2016"/>
                <a:gd name="T13" fmla="*/ 587 h 616"/>
                <a:gd name="T14" fmla="*/ 0 60000 65536"/>
                <a:gd name="T15" fmla="*/ 0 60000 65536"/>
                <a:gd name="T16" fmla="*/ 0 60000 65536"/>
                <a:gd name="T17" fmla="*/ 0 60000 65536"/>
                <a:gd name="T18" fmla="*/ 0 60000 65536"/>
                <a:gd name="T19" fmla="*/ 0 60000 65536"/>
                <a:gd name="T20" fmla="*/ 0 60000 65536"/>
                <a:gd name="T21" fmla="*/ 0 w 2016"/>
                <a:gd name="T22" fmla="*/ 0 h 616"/>
                <a:gd name="T23" fmla="*/ 2016 w 2016"/>
                <a:gd name="T24" fmla="*/ 616 h 6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16" h="616">
                  <a:moveTo>
                    <a:pt x="0" y="616"/>
                  </a:moveTo>
                  <a:cubicBezTo>
                    <a:pt x="40" y="593"/>
                    <a:pt x="161" y="532"/>
                    <a:pt x="240" y="477"/>
                  </a:cubicBezTo>
                  <a:cubicBezTo>
                    <a:pt x="319" y="422"/>
                    <a:pt x="391" y="362"/>
                    <a:pt x="477" y="284"/>
                  </a:cubicBezTo>
                  <a:cubicBezTo>
                    <a:pt x="563" y="206"/>
                    <a:pt x="667" y="20"/>
                    <a:pt x="758" y="10"/>
                  </a:cubicBezTo>
                  <a:cubicBezTo>
                    <a:pt x="849" y="0"/>
                    <a:pt x="916" y="153"/>
                    <a:pt x="1025" y="225"/>
                  </a:cubicBezTo>
                  <a:cubicBezTo>
                    <a:pt x="1134" y="297"/>
                    <a:pt x="1246" y="381"/>
                    <a:pt x="1411" y="441"/>
                  </a:cubicBezTo>
                  <a:cubicBezTo>
                    <a:pt x="1576" y="501"/>
                    <a:pt x="1798" y="558"/>
                    <a:pt x="2016" y="587"/>
                  </a:cubicBezTo>
                </a:path>
              </a:pathLst>
            </a:custGeom>
            <a:noFill/>
            <a:ln w="19050">
              <a:solidFill>
                <a:srgbClr val="FF00FF"/>
              </a:solidFill>
              <a:round/>
              <a:tailEnd type="none" w="med" len="lg"/>
            </a:ln>
          </p:spPr>
          <p:txBody>
            <a:bodyPr wrap="none" anchor="ctr"/>
            <a:lstStyle/>
            <a:p>
              <a:endParaRPr lang="zh-CN" altLang="en-US"/>
            </a:p>
          </p:txBody>
        </p:sp>
        <p:sp>
          <p:nvSpPr>
            <p:cNvPr id="3090" name="Freeform 24"/>
            <p:cNvSpPr/>
            <p:nvPr/>
          </p:nvSpPr>
          <p:spPr bwMode="auto">
            <a:xfrm>
              <a:off x="3408" y="3230"/>
              <a:ext cx="2112" cy="310"/>
            </a:xfrm>
            <a:custGeom>
              <a:avLst/>
              <a:gdLst>
                <a:gd name="T0" fmla="*/ 0 w 2112"/>
                <a:gd name="T1" fmla="*/ 310 h 310"/>
                <a:gd name="T2" fmla="*/ 314 w 2112"/>
                <a:gd name="T3" fmla="*/ 215 h 310"/>
                <a:gd name="T4" fmla="*/ 854 w 2112"/>
                <a:gd name="T5" fmla="*/ 15 h 310"/>
                <a:gd name="T6" fmla="*/ 1180 w 2112"/>
                <a:gd name="T7" fmla="*/ 126 h 310"/>
                <a:gd name="T8" fmla="*/ 1521 w 2112"/>
                <a:gd name="T9" fmla="*/ 230 h 310"/>
                <a:gd name="T10" fmla="*/ 2112 w 2112"/>
                <a:gd name="T11" fmla="*/ 285 h 310"/>
                <a:gd name="T12" fmla="*/ 0 60000 65536"/>
                <a:gd name="T13" fmla="*/ 0 60000 65536"/>
                <a:gd name="T14" fmla="*/ 0 60000 65536"/>
                <a:gd name="T15" fmla="*/ 0 60000 65536"/>
                <a:gd name="T16" fmla="*/ 0 60000 65536"/>
                <a:gd name="T17" fmla="*/ 0 60000 65536"/>
                <a:gd name="T18" fmla="*/ 0 w 2112"/>
                <a:gd name="T19" fmla="*/ 0 h 310"/>
                <a:gd name="T20" fmla="*/ 2112 w 2112"/>
                <a:gd name="T21" fmla="*/ 310 h 310"/>
              </a:gdLst>
              <a:ahLst/>
              <a:cxnLst>
                <a:cxn ang="T12">
                  <a:pos x="T0" y="T1"/>
                </a:cxn>
                <a:cxn ang="T13">
                  <a:pos x="T2" y="T3"/>
                </a:cxn>
                <a:cxn ang="T14">
                  <a:pos x="T4" y="T5"/>
                </a:cxn>
                <a:cxn ang="T15">
                  <a:pos x="T6" y="T7"/>
                </a:cxn>
                <a:cxn ang="T16">
                  <a:pos x="T8" y="T9"/>
                </a:cxn>
                <a:cxn ang="T17">
                  <a:pos x="T10" y="T11"/>
                </a:cxn>
              </a:cxnLst>
              <a:rect l="T18" t="T19" r="T20" b="T21"/>
              <a:pathLst>
                <a:path w="2112" h="310">
                  <a:moveTo>
                    <a:pt x="0" y="310"/>
                  </a:moveTo>
                  <a:cubicBezTo>
                    <a:pt x="52" y="294"/>
                    <a:pt x="172" y="264"/>
                    <a:pt x="314" y="215"/>
                  </a:cubicBezTo>
                  <a:cubicBezTo>
                    <a:pt x="456" y="166"/>
                    <a:pt x="710" y="30"/>
                    <a:pt x="854" y="15"/>
                  </a:cubicBezTo>
                  <a:cubicBezTo>
                    <a:pt x="998" y="0"/>
                    <a:pt x="1069" y="90"/>
                    <a:pt x="1180" y="126"/>
                  </a:cubicBezTo>
                  <a:cubicBezTo>
                    <a:pt x="1291" y="162"/>
                    <a:pt x="1366" y="204"/>
                    <a:pt x="1521" y="230"/>
                  </a:cubicBezTo>
                  <a:cubicBezTo>
                    <a:pt x="1676" y="256"/>
                    <a:pt x="1989" y="274"/>
                    <a:pt x="2112" y="285"/>
                  </a:cubicBezTo>
                </a:path>
              </a:pathLst>
            </a:custGeom>
            <a:noFill/>
            <a:ln w="19050">
              <a:solidFill>
                <a:srgbClr val="FF3300"/>
              </a:solidFill>
              <a:round/>
              <a:tailEnd type="none" w="med" len="lg"/>
            </a:ln>
          </p:spPr>
          <p:txBody>
            <a:bodyPr wrap="none" anchor="ctr"/>
            <a:lstStyle/>
            <a:p>
              <a:endParaRPr lang="zh-CN" altLang="en-US"/>
            </a:p>
          </p:txBody>
        </p:sp>
        <p:grpSp>
          <p:nvGrpSpPr>
            <p:cNvPr id="3" name="Group 25"/>
            <p:cNvGrpSpPr/>
            <p:nvPr/>
          </p:nvGrpSpPr>
          <p:grpSpPr bwMode="auto">
            <a:xfrm>
              <a:off x="3696" y="1908"/>
              <a:ext cx="596" cy="1632"/>
              <a:chOff x="3696" y="816"/>
              <a:chExt cx="596" cy="1632"/>
            </a:xfrm>
          </p:grpSpPr>
          <p:sp>
            <p:nvSpPr>
              <p:cNvPr id="3100" name="Line 26"/>
              <p:cNvSpPr>
                <a:spLocks noChangeShapeType="1"/>
              </p:cNvSpPr>
              <p:nvPr/>
            </p:nvSpPr>
            <p:spPr bwMode="auto">
              <a:xfrm>
                <a:off x="3984" y="1056"/>
                <a:ext cx="0" cy="1392"/>
              </a:xfrm>
              <a:prstGeom prst="line">
                <a:avLst/>
              </a:prstGeom>
              <a:noFill/>
              <a:ln w="19050">
                <a:noFill/>
                <a:prstDash val="dash"/>
                <a:round/>
                <a:tailEnd type="none" w="med" len="lg"/>
              </a:ln>
            </p:spPr>
            <p:txBody>
              <a:bodyPr wrap="none" anchor="ctr"/>
              <a:lstStyle/>
              <a:p>
                <a:endParaRPr lang="zh-CN" altLang="en-US"/>
              </a:p>
            </p:txBody>
          </p:sp>
          <p:graphicFrame>
            <p:nvGraphicFramePr>
              <p:cNvPr id="3080" name="Object 27"/>
              <p:cNvGraphicFramePr>
                <a:graphicFrameLocks noChangeAspect="1"/>
              </p:cNvGraphicFramePr>
              <p:nvPr/>
            </p:nvGraphicFramePr>
            <p:xfrm>
              <a:off x="3696" y="816"/>
              <a:ext cx="596" cy="164"/>
            </p:xfrm>
            <a:graphic>
              <a:graphicData uri="http://schemas.openxmlformats.org/presentationml/2006/ole">
                <p:oleObj spid="_x0000_s3108" name="公式" r:id="rId4" imgW="34137600" imgH="9448800" progId="Equation.3">
                  <p:embed/>
                </p:oleObj>
              </a:graphicData>
            </a:graphic>
          </p:graphicFrame>
        </p:grpSp>
        <p:grpSp>
          <p:nvGrpSpPr>
            <p:cNvPr id="4" name="Group 28"/>
            <p:cNvGrpSpPr/>
            <p:nvPr/>
          </p:nvGrpSpPr>
          <p:grpSpPr bwMode="auto">
            <a:xfrm>
              <a:off x="3792" y="2724"/>
              <a:ext cx="596" cy="816"/>
              <a:chOff x="3792" y="1632"/>
              <a:chExt cx="596" cy="816"/>
            </a:xfrm>
          </p:grpSpPr>
          <p:sp>
            <p:nvSpPr>
              <p:cNvPr id="3099" name="Line 29"/>
              <p:cNvSpPr>
                <a:spLocks noChangeShapeType="1"/>
              </p:cNvSpPr>
              <p:nvPr/>
            </p:nvSpPr>
            <p:spPr bwMode="auto">
              <a:xfrm>
                <a:off x="4176" y="1872"/>
                <a:ext cx="0" cy="576"/>
              </a:xfrm>
              <a:prstGeom prst="line">
                <a:avLst/>
              </a:prstGeom>
              <a:noFill/>
              <a:ln w="19050">
                <a:noFill/>
                <a:prstDash val="dash"/>
                <a:round/>
                <a:tailEnd type="none" w="med" len="lg"/>
              </a:ln>
            </p:spPr>
            <p:txBody>
              <a:bodyPr wrap="none" anchor="ctr"/>
              <a:lstStyle/>
              <a:p>
                <a:endParaRPr lang="zh-CN" altLang="en-US"/>
              </a:p>
            </p:txBody>
          </p:sp>
          <p:graphicFrame>
            <p:nvGraphicFramePr>
              <p:cNvPr id="3079" name="Object 30"/>
              <p:cNvGraphicFramePr>
                <a:graphicFrameLocks noChangeAspect="1"/>
              </p:cNvGraphicFramePr>
              <p:nvPr/>
            </p:nvGraphicFramePr>
            <p:xfrm>
              <a:off x="3792" y="1632"/>
              <a:ext cx="596" cy="164"/>
            </p:xfrm>
            <a:graphic>
              <a:graphicData uri="http://schemas.openxmlformats.org/presentationml/2006/ole">
                <p:oleObj spid="_x0000_s3109" name="公式" r:id="rId5" imgW="34137600" imgH="9448800" progId="Equation.3">
                  <p:embed/>
                </p:oleObj>
              </a:graphicData>
            </a:graphic>
          </p:graphicFrame>
        </p:grpSp>
        <p:grpSp>
          <p:nvGrpSpPr>
            <p:cNvPr id="5" name="Group 31"/>
            <p:cNvGrpSpPr/>
            <p:nvPr/>
          </p:nvGrpSpPr>
          <p:grpSpPr bwMode="auto">
            <a:xfrm>
              <a:off x="4320" y="2916"/>
              <a:ext cx="980" cy="624"/>
              <a:chOff x="4320" y="1824"/>
              <a:chExt cx="980" cy="624"/>
            </a:xfrm>
          </p:grpSpPr>
          <p:sp>
            <p:nvSpPr>
              <p:cNvPr id="3097" name="Line 32"/>
              <p:cNvSpPr>
                <a:spLocks noChangeShapeType="1"/>
              </p:cNvSpPr>
              <p:nvPr/>
            </p:nvSpPr>
            <p:spPr bwMode="auto">
              <a:xfrm>
                <a:off x="4320" y="2160"/>
                <a:ext cx="0" cy="288"/>
              </a:xfrm>
              <a:prstGeom prst="line">
                <a:avLst/>
              </a:prstGeom>
              <a:noFill/>
              <a:ln w="19050">
                <a:noFill/>
                <a:prstDash val="dash"/>
                <a:round/>
                <a:tailEnd type="none" w="med" len="lg"/>
              </a:ln>
            </p:spPr>
            <p:txBody>
              <a:bodyPr wrap="none" anchor="ctr"/>
              <a:lstStyle/>
              <a:p>
                <a:endParaRPr lang="zh-CN" altLang="en-US"/>
              </a:p>
            </p:txBody>
          </p:sp>
          <p:graphicFrame>
            <p:nvGraphicFramePr>
              <p:cNvPr id="3078" name="Object 33"/>
              <p:cNvGraphicFramePr>
                <a:graphicFrameLocks noChangeAspect="1"/>
              </p:cNvGraphicFramePr>
              <p:nvPr/>
            </p:nvGraphicFramePr>
            <p:xfrm>
              <a:off x="4704" y="1824"/>
              <a:ext cx="596" cy="164"/>
            </p:xfrm>
            <a:graphic>
              <a:graphicData uri="http://schemas.openxmlformats.org/presentationml/2006/ole">
                <p:oleObj spid="_x0000_s3110" name="公式" r:id="rId6" imgW="34137600" imgH="9448800" progId="Equation.3">
                  <p:embed/>
                </p:oleObj>
              </a:graphicData>
            </a:graphic>
          </p:graphicFrame>
          <p:sp>
            <p:nvSpPr>
              <p:cNvPr id="3098" name="Line 34"/>
              <p:cNvSpPr>
                <a:spLocks noChangeShapeType="1"/>
              </p:cNvSpPr>
              <p:nvPr/>
            </p:nvSpPr>
            <p:spPr bwMode="auto">
              <a:xfrm flipH="1">
                <a:off x="4416" y="1968"/>
                <a:ext cx="240" cy="192"/>
              </a:xfrm>
              <a:prstGeom prst="line">
                <a:avLst/>
              </a:prstGeom>
              <a:noFill/>
              <a:ln w="19050">
                <a:solidFill>
                  <a:schemeClr val="tx1"/>
                </a:solidFill>
                <a:round/>
                <a:tailEnd type="none" w="med" len="lg"/>
              </a:ln>
            </p:spPr>
            <p:txBody>
              <a:bodyPr wrap="none" anchor="ctr"/>
              <a:lstStyle/>
              <a:p>
                <a:endParaRPr lang="zh-CN" altLang="en-US"/>
              </a:p>
            </p:txBody>
          </p:sp>
        </p:grpSp>
        <p:grpSp>
          <p:nvGrpSpPr>
            <p:cNvPr id="6" name="Group 35"/>
            <p:cNvGrpSpPr/>
            <p:nvPr/>
          </p:nvGrpSpPr>
          <p:grpSpPr bwMode="auto">
            <a:xfrm>
              <a:off x="3024" y="1332"/>
              <a:ext cx="2575" cy="2416"/>
              <a:chOff x="3024" y="240"/>
              <a:chExt cx="2575" cy="2416"/>
            </a:xfrm>
          </p:grpSpPr>
          <p:sp>
            <p:nvSpPr>
              <p:cNvPr id="3095" name="Line 36"/>
              <p:cNvSpPr>
                <a:spLocks noChangeShapeType="1"/>
              </p:cNvSpPr>
              <p:nvPr/>
            </p:nvSpPr>
            <p:spPr bwMode="auto">
              <a:xfrm flipV="1">
                <a:off x="3408" y="576"/>
                <a:ext cx="0" cy="1872"/>
              </a:xfrm>
              <a:prstGeom prst="line">
                <a:avLst/>
              </a:prstGeom>
              <a:noFill/>
              <a:ln w="19050">
                <a:solidFill>
                  <a:schemeClr val="tx1"/>
                </a:solidFill>
                <a:round/>
                <a:tailEnd type="stealth" w="med" len="lg"/>
              </a:ln>
            </p:spPr>
            <p:txBody>
              <a:bodyPr wrap="none" anchor="ctr"/>
              <a:lstStyle/>
              <a:p>
                <a:endParaRPr lang="zh-CN" altLang="en-US"/>
              </a:p>
            </p:txBody>
          </p:sp>
          <p:sp>
            <p:nvSpPr>
              <p:cNvPr id="3096" name="Line 37"/>
              <p:cNvSpPr>
                <a:spLocks noChangeShapeType="1"/>
              </p:cNvSpPr>
              <p:nvPr/>
            </p:nvSpPr>
            <p:spPr bwMode="auto">
              <a:xfrm>
                <a:off x="3408" y="2448"/>
                <a:ext cx="2112" cy="0"/>
              </a:xfrm>
              <a:prstGeom prst="line">
                <a:avLst/>
              </a:prstGeom>
              <a:noFill/>
              <a:ln w="19050">
                <a:solidFill>
                  <a:schemeClr val="tx1"/>
                </a:solidFill>
                <a:round/>
                <a:tailEnd type="stealth" w="med" len="lg"/>
              </a:ln>
            </p:spPr>
            <p:txBody>
              <a:bodyPr wrap="none" anchor="ctr"/>
              <a:lstStyle/>
              <a:p>
                <a:endParaRPr lang="zh-CN" altLang="en-US"/>
              </a:p>
            </p:txBody>
          </p:sp>
          <p:graphicFrame>
            <p:nvGraphicFramePr>
              <p:cNvPr id="3075" name="Object 38"/>
              <p:cNvGraphicFramePr>
                <a:graphicFrameLocks noChangeAspect="1"/>
              </p:cNvGraphicFramePr>
              <p:nvPr/>
            </p:nvGraphicFramePr>
            <p:xfrm>
              <a:off x="3024" y="240"/>
              <a:ext cx="580" cy="228"/>
            </p:xfrm>
            <a:graphic>
              <a:graphicData uri="http://schemas.openxmlformats.org/presentationml/2006/ole">
                <p:oleObj spid="_x0000_s3111" name="公式" r:id="rId7" imgW="33223200" imgH="13106400" progId="Equation.3">
                  <p:embed/>
                </p:oleObj>
              </a:graphicData>
            </a:graphic>
          </p:graphicFrame>
          <p:graphicFrame>
            <p:nvGraphicFramePr>
              <p:cNvPr id="3076" name="Object 39"/>
              <p:cNvGraphicFramePr>
                <a:graphicFrameLocks noChangeAspect="1"/>
              </p:cNvGraphicFramePr>
              <p:nvPr/>
            </p:nvGraphicFramePr>
            <p:xfrm>
              <a:off x="5472" y="2496"/>
              <a:ext cx="127" cy="160"/>
            </p:xfrm>
            <a:graphic>
              <a:graphicData uri="http://schemas.openxmlformats.org/presentationml/2006/ole">
                <p:oleObj spid="_x0000_s3112" name="公式" r:id="rId8" imgW="7315200" imgH="9144000" progId="Equation.3">
                  <p:embed/>
                </p:oleObj>
              </a:graphicData>
            </a:graphic>
          </p:graphicFrame>
          <p:graphicFrame>
            <p:nvGraphicFramePr>
              <p:cNvPr id="3077" name="Object 40"/>
              <p:cNvGraphicFramePr>
                <a:graphicFrameLocks noChangeAspect="1"/>
              </p:cNvGraphicFramePr>
              <p:nvPr/>
            </p:nvGraphicFramePr>
            <p:xfrm>
              <a:off x="3216" y="2448"/>
              <a:ext cx="159" cy="176"/>
            </p:xfrm>
            <a:graphic>
              <a:graphicData uri="http://schemas.openxmlformats.org/presentationml/2006/ole">
                <p:oleObj spid="_x0000_s3113" name="公式" r:id="rId9" imgW="6096000" imgH="6705600" progId="Equation.3">
                  <p:embed/>
                </p:oleObj>
              </a:graphicData>
            </a:graphic>
          </p:graphicFrame>
        </p:grpSp>
      </p:grpSp>
      <p:sp>
        <p:nvSpPr>
          <p:cNvPr id="29" name="矩形 28"/>
          <p:cNvSpPr/>
          <p:nvPr/>
        </p:nvSpPr>
        <p:spPr>
          <a:xfrm>
            <a:off x="1115616" y="188640"/>
            <a:ext cx="4512774" cy="584775"/>
          </a:xfrm>
          <a:prstGeom prst="rect">
            <a:avLst/>
          </a:prstGeom>
        </p:spPr>
        <p:txBody>
          <a:bodyPr wrap="none">
            <a:spAutoFit/>
          </a:bodyPr>
          <a:lstStyle/>
          <a:p>
            <a:pPr>
              <a:spcBef>
                <a:spcPct val="50000"/>
              </a:spcBef>
            </a:pPr>
            <a:r>
              <a:rPr lang="en-US" altLang="zh-CN" sz="3200" dirty="0">
                <a:solidFill>
                  <a:schemeClr val="bg2"/>
                </a:solidFill>
                <a:latin typeface="黑体" panose="02010609060101010101" pitchFamily="49" charset="-122"/>
                <a:ea typeface="黑体" panose="02010609060101010101" pitchFamily="49" charset="-122"/>
              </a:rPr>
              <a:t>2  </a:t>
            </a:r>
            <a:r>
              <a:rPr kumimoji="1" lang="zh-CN" altLang="en-US" sz="3200" dirty="0">
                <a:solidFill>
                  <a:schemeClr val="bg2"/>
                </a:solidFill>
                <a:latin typeface="黑体" panose="02010609060101010101" pitchFamily="49" charset="-122"/>
                <a:ea typeface="黑体" panose="02010609060101010101" pitchFamily="49" charset="-122"/>
              </a:rPr>
              <a:t>热辐射的基本物理量</a:t>
            </a:r>
          </a:p>
        </p:txBody>
      </p:sp>
      <p:sp>
        <p:nvSpPr>
          <p:cNvPr id="32" name="Rectangle 3"/>
          <p:cNvSpPr>
            <a:spLocks noChangeArrowheads="1"/>
          </p:cNvSpPr>
          <p:nvPr/>
        </p:nvSpPr>
        <p:spPr bwMode="auto">
          <a:xfrm>
            <a:off x="428596" y="4018010"/>
            <a:ext cx="5572164" cy="540725"/>
          </a:xfrm>
          <a:prstGeom prst="rect">
            <a:avLst/>
          </a:prstGeom>
          <a:noFill/>
          <a:ln w="9525">
            <a:noFill/>
            <a:miter lim="800000"/>
            <a:tailEnd type="none" w="sm" len="lg"/>
          </a:ln>
        </p:spPr>
        <p:txBody>
          <a:bodyPr wrap="square">
            <a:spAutoFit/>
          </a:bodyPr>
          <a:lstStyle/>
          <a:p>
            <a:pPr>
              <a:lnSpc>
                <a:spcPct val="120000"/>
              </a:lnSpc>
              <a:spcBef>
                <a:spcPct val="50000"/>
              </a:spcBef>
            </a:pPr>
            <a:r>
              <a:rPr lang="en-US" altLang="zh-CN" sz="2800" dirty="0">
                <a:latin typeface="宋体" panose="02010600030101010101" pitchFamily="2" charset="-122"/>
              </a:rPr>
              <a:t> </a:t>
            </a:r>
            <a:r>
              <a:rPr lang="zh-CN" altLang="en-US" sz="2800" b="1" dirty="0">
                <a:solidFill>
                  <a:srgbClr val="C00000"/>
                </a:solidFill>
                <a:latin typeface="宋体" panose="02010600030101010101" pitchFamily="2" charset="-122"/>
                <a:ea typeface="宋体" panose="02010600030101010101" pitchFamily="2" charset="-122"/>
              </a:rPr>
              <a:t>总辐射本领即曲线下的面积</a:t>
            </a:r>
            <a:endParaRPr lang="en-US" altLang="zh-CN" sz="2800" b="1" dirty="0">
              <a:solidFill>
                <a:srgbClr val="C00000"/>
              </a:solidFill>
              <a:latin typeface="宋体" panose="02010600030101010101" pitchFamily="2" charset="-122"/>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8547"/>
                                        </p:tgtEl>
                                        <p:attrNameLst>
                                          <p:attrName>style.visibility</p:attrName>
                                        </p:attrNameLst>
                                      </p:cBhvr>
                                      <p:to>
                                        <p:strVal val="visible"/>
                                      </p:to>
                                    </p:set>
                                    <p:animEffect transition="in" filter="blinds(horizontal)">
                                      <p:cBhvr>
                                        <p:cTn id="7" dur="500"/>
                                        <p:tgtEl>
                                          <p:spTgt spid="10854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blinds(horizontal)">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autoUpdateAnimBg="0"/>
      <p:bldP spid="3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8" name="Text Box 4"/>
          <p:cNvSpPr txBox="1">
            <a:spLocks noChangeArrowheads="1"/>
          </p:cNvSpPr>
          <p:nvPr/>
        </p:nvSpPr>
        <p:spPr bwMode="auto">
          <a:xfrm>
            <a:off x="428596" y="857232"/>
            <a:ext cx="7981976" cy="523220"/>
          </a:xfrm>
          <a:prstGeom prst="rect">
            <a:avLst/>
          </a:prstGeom>
          <a:noFill/>
          <a:ln w="9525">
            <a:noFill/>
            <a:miter lim="800000"/>
            <a:headEnd/>
            <a:tailEnd/>
          </a:ln>
          <a:effectLst/>
        </p:spPr>
        <p:txBody>
          <a:bodyPr wrap="square">
            <a:spAutoFit/>
          </a:bodyPr>
          <a:lstStyle/>
          <a:p>
            <a:r>
              <a:rPr lang="zh-CN" altLang="en-US" sz="2800" b="1" dirty="0" smtClean="0">
                <a:latin typeface="宋体" pitchFamily="2" charset="-122"/>
                <a:ea typeface="宋体" pitchFamily="2" charset="-122"/>
              </a:rPr>
              <a:t>（</a:t>
            </a:r>
            <a:r>
              <a:rPr lang="en-US" altLang="zh-CN" sz="2800" b="1" dirty="0" smtClean="0">
                <a:latin typeface="宋体" pitchFamily="2" charset="-122"/>
                <a:ea typeface="宋体" pitchFamily="2" charset="-122"/>
              </a:rPr>
              <a:t>3</a:t>
            </a:r>
            <a:r>
              <a:rPr lang="zh-CN" altLang="en-US" sz="2800" b="1" dirty="0" smtClean="0">
                <a:latin typeface="宋体" pitchFamily="2" charset="-122"/>
                <a:ea typeface="宋体" pitchFamily="2" charset="-122"/>
              </a:rPr>
              <a:t>）吸收比、反射比、基尔霍夫定律</a:t>
            </a:r>
            <a:endParaRPr lang="zh-CN" altLang="en-US" sz="2800" b="1" dirty="0">
              <a:latin typeface="宋体" pitchFamily="2" charset="-122"/>
              <a:ea typeface="宋体" pitchFamily="2" charset="-122"/>
            </a:endParaRPr>
          </a:p>
        </p:txBody>
      </p:sp>
      <p:sp>
        <p:nvSpPr>
          <p:cNvPr id="159749" name="Text Box 5"/>
          <p:cNvSpPr txBox="1">
            <a:spLocks noChangeArrowheads="1"/>
          </p:cNvSpPr>
          <p:nvPr/>
        </p:nvSpPr>
        <p:spPr bwMode="auto">
          <a:xfrm>
            <a:off x="785786" y="1428736"/>
            <a:ext cx="4572000" cy="523220"/>
          </a:xfrm>
          <a:prstGeom prst="rect">
            <a:avLst/>
          </a:prstGeom>
          <a:noFill/>
          <a:ln w="9525">
            <a:noFill/>
            <a:miter lim="800000"/>
            <a:headEnd/>
            <a:tailEnd/>
          </a:ln>
          <a:effectLst/>
        </p:spPr>
        <p:txBody>
          <a:bodyPr>
            <a:spAutoFit/>
          </a:bodyPr>
          <a:lstStyle/>
          <a:p>
            <a:pPr>
              <a:buFont typeface="Wingdings" pitchFamily="2" charset="2"/>
              <a:buChar char="Ø"/>
            </a:pPr>
            <a:r>
              <a:rPr lang="zh-CN" altLang="en-US" sz="2800" b="1" dirty="0" smtClean="0">
                <a:solidFill>
                  <a:srgbClr val="008000"/>
                </a:solidFill>
                <a:latin typeface="宋体" pitchFamily="2" charset="-122"/>
                <a:ea typeface="宋体" pitchFamily="2" charset="-122"/>
              </a:rPr>
              <a:t>吸收比、反射比</a:t>
            </a:r>
            <a:endParaRPr lang="zh-CN" altLang="en-US" sz="2800" b="1" dirty="0">
              <a:latin typeface="宋体" pitchFamily="2" charset="-122"/>
              <a:ea typeface="宋体" pitchFamily="2" charset="-122"/>
            </a:endParaRPr>
          </a:p>
        </p:txBody>
      </p:sp>
      <p:sp>
        <p:nvSpPr>
          <p:cNvPr id="159752" name="Text Box 8"/>
          <p:cNvSpPr txBox="1">
            <a:spLocks noChangeArrowheads="1"/>
          </p:cNvSpPr>
          <p:nvPr/>
        </p:nvSpPr>
        <p:spPr bwMode="auto">
          <a:xfrm>
            <a:off x="571472" y="1928802"/>
            <a:ext cx="8305800" cy="830997"/>
          </a:xfrm>
          <a:prstGeom prst="rect">
            <a:avLst/>
          </a:prstGeom>
          <a:noFill/>
          <a:ln w="9525">
            <a:noFill/>
            <a:miter lim="800000"/>
            <a:headEnd/>
            <a:tailEnd/>
          </a:ln>
          <a:effectLst/>
        </p:spPr>
        <p:txBody>
          <a:bodyPr>
            <a:spAutoFit/>
          </a:bodyPr>
          <a:lstStyle/>
          <a:p>
            <a:r>
              <a:rPr lang="zh-CN" altLang="en-US" sz="2400" b="1" dirty="0">
                <a:latin typeface="宋体" pitchFamily="2" charset="-122"/>
                <a:ea typeface="宋体" pitchFamily="2" charset="-122"/>
              </a:rPr>
              <a:t>吸收比：物体吸收的能量和入射总能量的比值，</a:t>
            </a:r>
            <a:r>
              <a:rPr lang="zh-CN" altLang="en-US" sz="2400" b="1" dirty="0">
                <a:latin typeface="宋体" pitchFamily="2" charset="-122"/>
                <a:ea typeface="宋体" pitchFamily="2" charset="-122"/>
                <a:sym typeface="Symbol" pitchFamily="18" charset="2"/>
              </a:rPr>
              <a:t>（，</a:t>
            </a:r>
            <a:r>
              <a:rPr lang="en-US" altLang="zh-CN" sz="2400" b="1" dirty="0">
                <a:latin typeface="宋体" pitchFamily="2" charset="-122"/>
                <a:ea typeface="宋体" pitchFamily="2" charset="-122"/>
                <a:sym typeface="Symbol" pitchFamily="18" charset="2"/>
              </a:rPr>
              <a:t>T</a:t>
            </a:r>
            <a:r>
              <a:rPr lang="zh-CN" altLang="en-US" sz="2400" b="1" dirty="0">
                <a:latin typeface="宋体" pitchFamily="2" charset="-122"/>
                <a:ea typeface="宋体" pitchFamily="2" charset="-122"/>
                <a:sym typeface="Symbol" pitchFamily="18" charset="2"/>
              </a:rPr>
              <a:t>）</a:t>
            </a:r>
            <a:endParaRPr lang="zh-CN" altLang="en-US" sz="2400" b="1" dirty="0">
              <a:latin typeface="宋体" pitchFamily="2" charset="-122"/>
              <a:ea typeface="宋体" pitchFamily="2" charset="-122"/>
            </a:endParaRPr>
          </a:p>
          <a:p>
            <a:r>
              <a:rPr lang="zh-CN" altLang="en-US" sz="2400" b="1" dirty="0">
                <a:latin typeface="宋体" pitchFamily="2" charset="-122"/>
                <a:ea typeface="宋体" pitchFamily="2" charset="-122"/>
              </a:rPr>
              <a:t>反射比：物体反射的能量和入射总能量的比值，</a:t>
            </a:r>
            <a:r>
              <a:rPr lang="zh-CN" altLang="en-US" sz="2400" b="1" dirty="0">
                <a:latin typeface="宋体" pitchFamily="2" charset="-122"/>
                <a:ea typeface="宋体" pitchFamily="2" charset="-122"/>
                <a:sym typeface="Symbol" pitchFamily="18" charset="2"/>
              </a:rPr>
              <a:t>（，</a:t>
            </a:r>
            <a:r>
              <a:rPr lang="en-US" altLang="zh-CN" sz="2400" b="1" dirty="0">
                <a:latin typeface="宋体" pitchFamily="2" charset="-122"/>
                <a:ea typeface="宋体" pitchFamily="2" charset="-122"/>
                <a:sym typeface="Symbol" pitchFamily="18" charset="2"/>
              </a:rPr>
              <a:t>T</a:t>
            </a:r>
            <a:r>
              <a:rPr lang="zh-CN" altLang="en-US" sz="2400" b="1" dirty="0">
                <a:latin typeface="宋体" pitchFamily="2" charset="-122"/>
                <a:ea typeface="宋体" pitchFamily="2" charset="-122"/>
                <a:sym typeface="Symbol" pitchFamily="18" charset="2"/>
              </a:rPr>
              <a:t>）</a:t>
            </a:r>
          </a:p>
        </p:txBody>
      </p:sp>
      <p:sp>
        <p:nvSpPr>
          <p:cNvPr id="159754" name="Text Box 10"/>
          <p:cNvSpPr txBox="1">
            <a:spLocks noChangeArrowheads="1"/>
          </p:cNvSpPr>
          <p:nvPr/>
        </p:nvSpPr>
        <p:spPr bwMode="auto">
          <a:xfrm>
            <a:off x="714348" y="2786058"/>
            <a:ext cx="4298950" cy="523220"/>
          </a:xfrm>
          <a:prstGeom prst="rect">
            <a:avLst/>
          </a:prstGeom>
          <a:noFill/>
          <a:ln w="9525">
            <a:noFill/>
            <a:miter lim="800000"/>
            <a:headEnd/>
            <a:tailEnd/>
          </a:ln>
          <a:effectLst/>
        </p:spPr>
        <p:txBody>
          <a:bodyPr>
            <a:spAutoFit/>
          </a:bodyPr>
          <a:lstStyle/>
          <a:p>
            <a:pPr>
              <a:buFont typeface="Wingdings" pitchFamily="2" charset="2"/>
              <a:buChar char="Ø"/>
            </a:pPr>
            <a:r>
              <a:rPr lang="zh-CN" altLang="en-US" sz="2800" b="1" dirty="0" smtClean="0">
                <a:solidFill>
                  <a:srgbClr val="008000"/>
                </a:solidFill>
                <a:latin typeface="宋体" pitchFamily="2" charset="-122"/>
                <a:ea typeface="宋体" pitchFamily="2" charset="-122"/>
              </a:rPr>
              <a:t>基尔霍夫定律</a:t>
            </a:r>
            <a:endParaRPr lang="zh-CN" altLang="en-US" sz="2800" b="1" dirty="0">
              <a:latin typeface="宋体" pitchFamily="2" charset="-122"/>
              <a:ea typeface="宋体" pitchFamily="2" charset="-122"/>
            </a:endParaRPr>
          </a:p>
        </p:txBody>
      </p:sp>
      <p:sp>
        <p:nvSpPr>
          <p:cNvPr id="159755" name="Text Box 11"/>
          <p:cNvSpPr txBox="1">
            <a:spLocks noChangeArrowheads="1"/>
          </p:cNvSpPr>
          <p:nvPr/>
        </p:nvSpPr>
        <p:spPr bwMode="auto">
          <a:xfrm>
            <a:off x="577850" y="3429000"/>
            <a:ext cx="8566150" cy="830997"/>
          </a:xfrm>
          <a:prstGeom prst="rect">
            <a:avLst/>
          </a:prstGeom>
          <a:noFill/>
          <a:ln w="9525">
            <a:noFill/>
            <a:miter lim="800000"/>
            <a:headEnd/>
            <a:tailEnd/>
          </a:ln>
          <a:effectLst/>
        </p:spPr>
        <p:txBody>
          <a:bodyPr>
            <a:spAutoFit/>
          </a:bodyPr>
          <a:lstStyle/>
          <a:p>
            <a:r>
              <a:rPr lang="en-US" altLang="zh-CN" sz="2400" b="1" dirty="0">
                <a:latin typeface="黑体" pitchFamily="2" charset="-122"/>
                <a:ea typeface="黑体" pitchFamily="2" charset="-122"/>
              </a:rPr>
              <a:t>  </a:t>
            </a:r>
            <a:r>
              <a:rPr lang="zh-CN" altLang="en-US" sz="2400" b="1" dirty="0">
                <a:latin typeface="宋体" pitchFamily="2" charset="-122"/>
                <a:ea typeface="宋体" pitchFamily="2" charset="-122"/>
              </a:rPr>
              <a:t>基尔霍夫在</a:t>
            </a:r>
            <a:r>
              <a:rPr lang="en-US" altLang="zh-CN" sz="2400" b="1" dirty="0">
                <a:latin typeface="宋体" pitchFamily="2" charset="-122"/>
                <a:ea typeface="宋体" pitchFamily="2" charset="-122"/>
              </a:rPr>
              <a:t>1860</a:t>
            </a:r>
            <a:r>
              <a:rPr lang="zh-CN" altLang="en-US" sz="2400" b="1" dirty="0">
                <a:latin typeface="宋体" pitchFamily="2" charset="-122"/>
                <a:ea typeface="宋体" pitchFamily="2" charset="-122"/>
              </a:rPr>
              <a:t>年从理论上推得</a:t>
            </a:r>
            <a:r>
              <a:rPr lang="zh-CN" altLang="en-US" sz="2400" b="1" dirty="0">
                <a:solidFill>
                  <a:srgbClr val="CC9900"/>
                </a:solidFill>
                <a:latin typeface="宋体" pitchFamily="2" charset="-122"/>
                <a:ea typeface="宋体" pitchFamily="2" charset="-122"/>
              </a:rPr>
              <a:t> </a:t>
            </a:r>
            <a:r>
              <a:rPr lang="zh-CN" altLang="en-US" sz="2400" b="1" dirty="0">
                <a:latin typeface="宋体" pitchFamily="2" charset="-122"/>
                <a:ea typeface="宋体" pitchFamily="2" charset="-122"/>
              </a:rPr>
              <a:t>物体</a:t>
            </a:r>
            <a:r>
              <a:rPr lang="zh-CN" altLang="en-US" sz="2400" b="1" dirty="0" smtClean="0">
                <a:latin typeface="宋体" pitchFamily="2" charset="-122"/>
                <a:ea typeface="宋体" pitchFamily="2" charset="-122"/>
              </a:rPr>
              <a:t>单色辐出度与</a:t>
            </a:r>
            <a:r>
              <a:rPr lang="zh-CN" altLang="en-US" sz="2400" b="1" dirty="0">
                <a:latin typeface="宋体" pitchFamily="2" charset="-122"/>
                <a:ea typeface="宋体" pitchFamily="2" charset="-122"/>
              </a:rPr>
              <a:t>单色吸收比之间的关系</a:t>
            </a:r>
            <a:r>
              <a:rPr lang="en-US" altLang="zh-CN" sz="2400" b="1" dirty="0">
                <a:latin typeface="宋体" pitchFamily="2" charset="-122"/>
                <a:ea typeface="宋体" pitchFamily="2" charset="-122"/>
              </a:rPr>
              <a:t>:</a:t>
            </a:r>
          </a:p>
        </p:txBody>
      </p:sp>
      <p:graphicFrame>
        <p:nvGraphicFramePr>
          <p:cNvPr id="159756" name="Object 12"/>
          <p:cNvGraphicFramePr>
            <a:graphicFrameLocks noChangeAspect="1"/>
          </p:cNvGraphicFramePr>
          <p:nvPr/>
        </p:nvGraphicFramePr>
        <p:xfrm>
          <a:off x="3200400" y="5240345"/>
          <a:ext cx="2590800" cy="1001712"/>
        </p:xfrm>
        <a:graphic>
          <a:graphicData uri="http://schemas.openxmlformats.org/presentationml/2006/ole">
            <p:oleObj spid="_x0000_s64514" name="公式" r:id="rId6" imgW="1574640" imgH="609480" progId="Equation.3">
              <p:embed/>
            </p:oleObj>
          </a:graphicData>
        </a:graphic>
      </p:graphicFrame>
      <p:sp>
        <p:nvSpPr>
          <p:cNvPr id="159757" name="Rectangle 13"/>
          <p:cNvSpPr>
            <a:spLocks noChangeArrowheads="1"/>
          </p:cNvSpPr>
          <p:nvPr/>
        </p:nvSpPr>
        <p:spPr bwMode="auto">
          <a:xfrm>
            <a:off x="533400" y="4429132"/>
            <a:ext cx="8610600" cy="830997"/>
          </a:xfrm>
          <a:prstGeom prst="rect">
            <a:avLst/>
          </a:prstGeom>
          <a:noFill/>
          <a:ln w="9525">
            <a:noFill/>
            <a:miter lim="800000"/>
            <a:headEnd/>
            <a:tailEnd/>
          </a:ln>
          <a:effectLst/>
        </p:spPr>
        <p:txBody>
          <a:bodyPr>
            <a:spAutoFit/>
          </a:bodyPr>
          <a:lstStyle/>
          <a:p>
            <a:r>
              <a:rPr lang="en-US" altLang="zh-CN" sz="2400" b="1" dirty="0">
                <a:solidFill>
                  <a:srgbClr val="FF0000"/>
                </a:solidFill>
                <a:latin typeface="黑体" pitchFamily="2" charset="-122"/>
                <a:ea typeface="黑体" pitchFamily="2" charset="-122"/>
              </a:rPr>
              <a:t>  </a:t>
            </a:r>
            <a:r>
              <a:rPr lang="zh-CN" altLang="en-US" sz="2400" b="1" dirty="0">
                <a:solidFill>
                  <a:srgbClr val="FF0000"/>
                </a:solidFill>
                <a:latin typeface="黑体" pitchFamily="2" charset="-122"/>
                <a:ea typeface="黑体" pitchFamily="2" charset="-122"/>
              </a:rPr>
              <a:t>所有物体</a:t>
            </a:r>
            <a:r>
              <a:rPr lang="zh-CN" altLang="en-US" sz="2400" b="1" dirty="0">
                <a:latin typeface="黑体" pitchFamily="2" charset="-122"/>
                <a:ea typeface="黑体" pitchFamily="2" charset="-122"/>
              </a:rPr>
              <a:t>的</a:t>
            </a:r>
            <a:r>
              <a:rPr lang="zh-CN" altLang="en-US" sz="2400" b="1" dirty="0" smtClean="0">
                <a:latin typeface="黑体" pitchFamily="2" charset="-122"/>
                <a:ea typeface="黑体" pitchFamily="2" charset="-122"/>
              </a:rPr>
              <a:t>单色辐出度 </a:t>
            </a:r>
            <a:r>
              <a:rPr kumimoji="1" lang="en-US" altLang="zh-CN" sz="2400" b="1" i="1" dirty="0" smtClean="0">
                <a:solidFill>
                  <a:srgbClr val="FF0000"/>
                </a:solidFill>
                <a:latin typeface="Times New Roman" pitchFamily="18" charset="0"/>
                <a:ea typeface="宋体" panose="02010600030101010101" pitchFamily="2" charset="-122"/>
                <a:cs typeface="Times New Roman" pitchFamily="18" charset="0"/>
              </a:rPr>
              <a:t>M</a:t>
            </a:r>
            <a:r>
              <a:rPr kumimoji="1" lang="en-US" altLang="zh-CN" sz="2400" b="1" i="1" baseline="-25000" dirty="0" smtClean="0">
                <a:solidFill>
                  <a:srgbClr val="FF0000"/>
                </a:solidFill>
                <a:latin typeface="Times New Roman" pitchFamily="18" charset="0"/>
                <a:ea typeface="宋体" panose="02010600030101010101" pitchFamily="2" charset="-122"/>
                <a:cs typeface="Times New Roman" pitchFamily="18" charset="0"/>
                <a:sym typeface="Symbol" panose="05050102010706020507" pitchFamily="18" charset="2"/>
              </a:rPr>
              <a:t></a:t>
            </a:r>
            <a:r>
              <a:rPr kumimoji="1" lang="en-US" altLang="zh-CN" sz="2400" b="1" i="1" dirty="0" smtClean="0">
                <a:solidFill>
                  <a:srgbClr val="FF0000"/>
                </a:solidFill>
                <a:latin typeface="Times New Roman" pitchFamily="18" charset="0"/>
                <a:ea typeface="宋体" panose="02010600030101010101" pitchFamily="2" charset="-122"/>
                <a:cs typeface="Times New Roman" pitchFamily="18" charset="0"/>
              </a:rPr>
              <a:t>(T)</a:t>
            </a:r>
            <a:r>
              <a:rPr lang="zh-CN" altLang="en-US" sz="2400" b="1" dirty="0" smtClean="0">
                <a:latin typeface="黑体" pitchFamily="2" charset="-122"/>
                <a:ea typeface="黑体" pitchFamily="2" charset="-122"/>
              </a:rPr>
              <a:t>与</a:t>
            </a:r>
            <a:r>
              <a:rPr lang="zh-CN" altLang="en-US" sz="2400" b="1" dirty="0">
                <a:latin typeface="黑体" pitchFamily="2" charset="-122"/>
                <a:ea typeface="黑体" pitchFamily="2" charset="-122"/>
              </a:rPr>
              <a:t>该物体的单色吸收比的比值为一</a:t>
            </a:r>
            <a:r>
              <a:rPr lang="zh-CN" altLang="en-US" sz="2400" b="1" dirty="0" smtClean="0">
                <a:latin typeface="黑体" pitchFamily="2" charset="-122"/>
                <a:ea typeface="黑体" pitchFamily="2" charset="-122"/>
              </a:rPr>
              <a:t>恒量</a:t>
            </a:r>
            <a:r>
              <a:rPr lang="en-US" altLang="zh-CN" sz="2400" b="1" dirty="0" smtClean="0">
                <a:latin typeface="黑体" pitchFamily="2" charset="-122"/>
                <a:ea typeface="黑体" pitchFamily="2" charset="-122"/>
              </a:rPr>
              <a:t>.</a:t>
            </a:r>
            <a:endParaRPr lang="zh-CN" altLang="en-US" sz="2400" b="1" dirty="0">
              <a:latin typeface="黑体" pitchFamily="2" charset="-122"/>
              <a:ea typeface="黑体" pitchFamily="2" charset="-122"/>
            </a:endParaRPr>
          </a:p>
        </p:txBody>
      </p:sp>
      <p:sp>
        <p:nvSpPr>
          <p:cNvPr id="10" name="矩形 9"/>
          <p:cNvSpPr/>
          <p:nvPr/>
        </p:nvSpPr>
        <p:spPr>
          <a:xfrm>
            <a:off x="1115616" y="188640"/>
            <a:ext cx="4512774" cy="584775"/>
          </a:xfrm>
          <a:prstGeom prst="rect">
            <a:avLst/>
          </a:prstGeom>
        </p:spPr>
        <p:txBody>
          <a:bodyPr wrap="none">
            <a:spAutoFit/>
          </a:bodyPr>
          <a:lstStyle/>
          <a:p>
            <a:pPr>
              <a:spcBef>
                <a:spcPct val="50000"/>
              </a:spcBef>
            </a:pPr>
            <a:r>
              <a:rPr lang="en-US" altLang="zh-CN" sz="3200" dirty="0">
                <a:solidFill>
                  <a:schemeClr val="bg2"/>
                </a:solidFill>
                <a:latin typeface="黑体" panose="02010609060101010101" pitchFamily="49" charset="-122"/>
                <a:ea typeface="黑体" panose="02010609060101010101" pitchFamily="49" charset="-122"/>
              </a:rPr>
              <a:t>2  </a:t>
            </a:r>
            <a:r>
              <a:rPr kumimoji="1" lang="zh-CN" altLang="en-US" sz="3200" dirty="0">
                <a:solidFill>
                  <a:schemeClr val="bg2"/>
                </a:solidFill>
                <a:latin typeface="黑体" panose="02010609060101010101" pitchFamily="49" charset="-122"/>
                <a:ea typeface="黑体" panose="02010609060101010101" pitchFamily="49" charset="-122"/>
              </a:rPr>
              <a:t>热辐射的基本物理量</a:t>
            </a: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59748"/>
                                        </p:tgtEl>
                                        <p:attrNameLst>
                                          <p:attrName>style.visibility</p:attrName>
                                        </p:attrNameLst>
                                      </p:cBhvr>
                                      <p:to>
                                        <p:strVal val="visible"/>
                                      </p:to>
                                    </p:set>
                                    <p:anim calcmode="lin" valueType="num">
                                      <p:cBhvr>
                                        <p:cTn id="7" dur="500" fill="hold"/>
                                        <p:tgtEl>
                                          <p:spTgt spid="159748"/>
                                        </p:tgtEl>
                                        <p:attrNameLst>
                                          <p:attrName>ppt_w</p:attrName>
                                        </p:attrNameLst>
                                      </p:cBhvr>
                                      <p:tavLst>
                                        <p:tav tm="0">
                                          <p:val>
                                            <p:fltVal val="0"/>
                                          </p:val>
                                        </p:tav>
                                        <p:tav tm="100000">
                                          <p:val>
                                            <p:strVal val="#ppt_w"/>
                                          </p:val>
                                        </p:tav>
                                      </p:tavLst>
                                    </p:anim>
                                    <p:anim calcmode="lin" valueType="num">
                                      <p:cBhvr>
                                        <p:cTn id="8" dur="500" fill="hold"/>
                                        <p:tgtEl>
                                          <p:spTgt spid="15974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59749"/>
                                        </p:tgtEl>
                                        <p:attrNameLst>
                                          <p:attrName>style.visibility</p:attrName>
                                        </p:attrNameLst>
                                      </p:cBhvr>
                                      <p:to>
                                        <p:strVal val="visible"/>
                                      </p:to>
                                    </p:set>
                                    <p:anim calcmode="lin" valueType="num">
                                      <p:cBhvr>
                                        <p:cTn id="13" dur="500" fill="hold"/>
                                        <p:tgtEl>
                                          <p:spTgt spid="159749"/>
                                        </p:tgtEl>
                                        <p:attrNameLst>
                                          <p:attrName>ppt_w</p:attrName>
                                        </p:attrNameLst>
                                      </p:cBhvr>
                                      <p:tavLst>
                                        <p:tav tm="0">
                                          <p:val>
                                            <p:fltVal val="0"/>
                                          </p:val>
                                        </p:tav>
                                        <p:tav tm="100000">
                                          <p:val>
                                            <p:strVal val="#ppt_w"/>
                                          </p:val>
                                        </p:tav>
                                      </p:tavLst>
                                    </p:anim>
                                    <p:anim calcmode="lin" valueType="num">
                                      <p:cBhvr>
                                        <p:cTn id="14" dur="500" fill="hold"/>
                                        <p:tgtEl>
                                          <p:spTgt spid="159749"/>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1"/>
                                            </p:cond>
                                          </p:stCondLst>
                                          <p:endCondLst>
                                            <p:cond evt="onStopAudio" delay="0">
                                              <p:tgtEl>
                                                <p:sldTgt/>
                                              </p:tgtEl>
                                            </p:cond>
                                          </p:endCondLst>
                                        </p:cTn>
                                        <p:tgtEl>
                                          <p:sndTgt r:embed="rId4" name="chimes.wav"/>
                                        </p:tgtEl>
                                      </p:cMediaNode>
                                    </p:audio>
                                  </p:sub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59752"/>
                                        </p:tgtEl>
                                        <p:attrNameLst>
                                          <p:attrName>style.visibility</p:attrName>
                                        </p:attrNameLst>
                                      </p:cBhvr>
                                      <p:to>
                                        <p:strVal val="visible"/>
                                      </p:to>
                                    </p:set>
                                    <p:anim calcmode="lin" valueType="num">
                                      <p:cBhvr>
                                        <p:cTn id="19" dur="500" fill="hold"/>
                                        <p:tgtEl>
                                          <p:spTgt spid="159752"/>
                                        </p:tgtEl>
                                        <p:attrNameLst>
                                          <p:attrName>ppt_w</p:attrName>
                                        </p:attrNameLst>
                                      </p:cBhvr>
                                      <p:tavLst>
                                        <p:tav tm="0">
                                          <p:val>
                                            <p:fltVal val="0"/>
                                          </p:val>
                                        </p:tav>
                                        <p:tav tm="100000">
                                          <p:val>
                                            <p:strVal val="#ppt_w"/>
                                          </p:val>
                                        </p:tav>
                                      </p:tavLst>
                                    </p:anim>
                                    <p:anim calcmode="lin" valueType="num">
                                      <p:cBhvr>
                                        <p:cTn id="20" dur="500" fill="hold"/>
                                        <p:tgtEl>
                                          <p:spTgt spid="15975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7"/>
                                            </p:cond>
                                          </p:stCondLst>
                                          <p:endCondLst>
                                            <p:cond evt="onStopAudio" delay="0">
                                              <p:tgtEl>
                                                <p:sldTgt/>
                                              </p:tgtEl>
                                            </p:cond>
                                          </p:endCondLst>
                                        </p:cTn>
                                        <p:tgtEl>
                                          <p:sndTgt r:embed="rId4" name="chimes.wav"/>
                                        </p:tgtEl>
                                      </p:cMediaNode>
                                    </p:audio>
                                  </p:sub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159754"/>
                                        </p:tgtEl>
                                        <p:attrNameLst>
                                          <p:attrName>style.visibility</p:attrName>
                                        </p:attrNameLst>
                                      </p:cBhvr>
                                      <p:to>
                                        <p:strVal val="visible"/>
                                      </p:to>
                                    </p:set>
                                    <p:anim calcmode="lin" valueType="num">
                                      <p:cBhvr>
                                        <p:cTn id="25" dur="500" fill="hold"/>
                                        <p:tgtEl>
                                          <p:spTgt spid="159754"/>
                                        </p:tgtEl>
                                        <p:attrNameLst>
                                          <p:attrName>ppt_w</p:attrName>
                                        </p:attrNameLst>
                                      </p:cBhvr>
                                      <p:tavLst>
                                        <p:tav tm="0">
                                          <p:val>
                                            <p:fltVal val="0"/>
                                          </p:val>
                                        </p:tav>
                                        <p:tav tm="100000">
                                          <p:val>
                                            <p:strVal val="#ppt_w"/>
                                          </p:val>
                                        </p:tav>
                                      </p:tavLst>
                                    </p:anim>
                                    <p:anim calcmode="lin" valueType="num">
                                      <p:cBhvr>
                                        <p:cTn id="26" dur="500" fill="hold"/>
                                        <p:tgtEl>
                                          <p:spTgt spid="159754"/>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3"/>
                                            </p:cond>
                                          </p:stCondLst>
                                          <p:endCondLst>
                                            <p:cond evt="onStopAudio" delay="0">
                                              <p:tgtEl>
                                                <p:sldTgt/>
                                              </p:tgtEl>
                                            </p:cond>
                                          </p:endCondLst>
                                        </p:cTn>
                                        <p:tgtEl>
                                          <p:sndTgt r:embed="rId4" name="chimes.wav"/>
                                        </p:tgtEl>
                                      </p:cMediaNode>
                                    </p:audio>
                                  </p:sub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159755"/>
                                        </p:tgtEl>
                                        <p:attrNameLst>
                                          <p:attrName>style.visibility</p:attrName>
                                        </p:attrNameLst>
                                      </p:cBhvr>
                                      <p:to>
                                        <p:strVal val="visible"/>
                                      </p:to>
                                    </p:set>
                                    <p:anim calcmode="lin" valueType="num">
                                      <p:cBhvr>
                                        <p:cTn id="31" dur="500" fill="hold"/>
                                        <p:tgtEl>
                                          <p:spTgt spid="159755"/>
                                        </p:tgtEl>
                                        <p:attrNameLst>
                                          <p:attrName>ppt_w</p:attrName>
                                        </p:attrNameLst>
                                      </p:cBhvr>
                                      <p:tavLst>
                                        <p:tav tm="0">
                                          <p:val>
                                            <p:fltVal val="0"/>
                                          </p:val>
                                        </p:tav>
                                        <p:tav tm="100000">
                                          <p:val>
                                            <p:strVal val="#ppt_w"/>
                                          </p:val>
                                        </p:tav>
                                      </p:tavLst>
                                    </p:anim>
                                    <p:anim calcmode="lin" valueType="num">
                                      <p:cBhvr>
                                        <p:cTn id="32" dur="500" fill="hold"/>
                                        <p:tgtEl>
                                          <p:spTgt spid="159755"/>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4" name="chimes.wav"/>
                                        </p:tgtEl>
                                      </p:cMediaNode>
                                    </p:audio>
                                  </p:subTnLst>
                                </p:cTn>
                              </p:par>
                            </p:childTnLst>
                          </p:cTn>
                        </p:par>
                      </p:childTnLst>
                    </p:cTn>
                  </p:par>
                  <p:par>
                    <p:cTn id="33" fill="hold">
                      <p:stCondLst>
                        <p:cond delay="indefinite"/>
                      </p:stCondLst>
                      <p:childTnLst>
                        <p:par>
                          <p:cTn id="34" fill="hold">
                            <p:stCondLst>
                              <p:cond delay="0"/>
                            </p:stCondLst>
                            <p:childTnLst>
                              <p:par>
                                <p:cTn id="35" presetID="17" presetClass="entr" presetSubtype="10" fill="hold" grpId="0" nodeType="clickEffect">
                                  <p:stCondLst>
                                    <p:cond delay="0"/>
                                  </p:stCondLst>
                                  <p:childTnLst>
                                    <p:set>
                                      <p:cBhvr>
                                        <p:cTn id="36" dur="1" fill="hold">
                                          <p:stCondLst>
                                            <p:cond delay="0"/>
                                          </p:stCondLst>
                                        </p:cTn>
                                        <p:tgtEl>
                                          <p:spTgt spid="159757"/>
                                        </p:tgtEl>
                                        <p:attrNameLst>
                                          <p:attrName>style.visibility</p:attrName>
                                        </p:attrNameLst>
                                      </p:cBhvr>
                                      <p:to>
                                        <p:strVal val="visible"/>
                                      </p:to>
                                    </p:set>
                                    <p:anim calcmode="lin" valueType="num">
                                      <p:cBhvr>
                                        <p:cTn id="37" dur="500" fill="hold"/>
                                        <p:tgtEl>
                                          <p:spTgt spid="159757"/>
                                        </p:tgtEl>
                                        <p:attrNameLst>
                                          <p:attrName>ppt_w</p:attrName>
                                        </p:attrNameLst>
                                      </p:cBhvr>
                                      <p:tavLst>
                                        <p:tav tm="0">
                                          <p:val>
                                            <p:fltVal val="0"/>
                                          </p:val>
                                        </p:tav>
                                        <p:tav tm="100000">
                                          <p:val>
                                            <p:strVal val="#ppt_w"/>
                                          </p:val>
                                        </p:tav>
                                      </p:tavLst>
                                    </p:anim>
                                    <p:anim calcmode="lin" valueType="num">
                                      <p:cBhvr>
                                        <p:cTn id="38" dur="500" fill="hold"/>
                                        <p:tgtEl>
                                          <p:spTgt spid="159757"/>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35"/>
                                            </p:cond>
                                          </p:stCondLst>
                                          <p:endCondLst>
                                            <p:cond evt="onStopAudio" delay="0">
                                              <p:tgtEl>
                                                <p:sldTgt/>
                                              </p:tgtEl>
                                            </p:cond>
                                          </p:endCondLst>
                                        </p:cTn>
                                        <p:tgtEl>
                                          <p:sndTgt r:embed="rId5" name="TYPE.WAV"/>
                                        </p:tgtEl>
                                      </p:cMediaNode>
                                    </p:audio>
                                  </p:subTnLst>
                                </p:cTn>
                              </p:par>
                            </p:childTnLst>
                          </p:cTn>
                        </p:par>
                      </p:childTnLst>
                    </p:cTn>
                  </p:par>
                  <p:par>
                    <p:cTn id="39" fill="hold">
                      <p:stCondLst>
                        <p:cond delay="indefinite"/>
                      </p:stCondLst>
                      <p:childTnLst>
                        <p:par>
                          <p:cTn id="40" fill="hold">
                            <p:stCondLst>
                              <p:cond delay="0"/>
                            </p:stCondLst>
                            <p:childTnLst>
                              <p:par>
                                <p:cTn id="41" presetID="17" presetClass="entr" presetSubtype="10" fill="hold" nodeType="clickEffect">
                                  <p:stCondLst>
                                    <p:cond delay="0"/>
                                  </p:stCondLst>
                                  <p:childTnLst>
                                    <p:set>
                                      <p:cBhvr>
                                        <p:cTn id="42" dur="1" fill="hold">
                                          <p:stCondLst>
                                            <p:cond delay="0"/>
                                          </p:stCondLst>
                                        </p:cTn>
                                        <p:tgtEl>
                                          <p:spTgt spid="159756"/>
                                        </p:tgtEl>
                                        <p:attrNameLst>
                                          <p:attrName>style.visibility</p:attrName>
                                        </p:attrNameLst>
                                      </p:cBhvr>
                                      <p:to>
                                        <p:strVal val="visible"/>
                                      </p:to>
                                    </p:set>
                                    <p:anim calcmode="lin" valueType="num">
                                      <p:cBhvr>
                                        <p:cTn id="43" dur="500" fill="hold"/>
                                        <p:tgtEl>
                                          <p:spTgt spid="159756"/>
                                        </p:tgtEl>
                                        <p:attrNameLst>
                                          <p:attrName>ppt_w</p:attrName>
                                        </p:attrNameLst>
                                      </p:cBhvr>
                                      <p:tavLst>
                                        <p:tav tm="0">
                                          <p:val>
                                            <p:fltVal val="0"/>
                                          </p:val>
                                        </p:tav>
                                        <p:tav tm="100000">
                                          <p:val>
                                            <p:strVal val="#ppt_w"/>
                                          </p:val>
                                        </p:tav>
                                      </p:tavLst>
                                    </p:anim>
                                    <p:anim calcmode="lin" valueType="num">
                                      <p:cBhvr>
                                        <p:cTn id="44" dur="500" fill="hold"/>
                                        <p:tgtEl>
                                          <p:spTgt spid="159756"/>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41"/>
                                            </p:cond>
                                          </p:stCondLst>
                                          <p:endCondLst>
                                            <p:cond evt="onStopAudio" delay="0">
                                              <p:tgtEl>
                                                <p:sldTgt/>
                                              </p:tgtEl>
                                            </p:cond>
                                          </p:endCondLst>
                                        </p:cTn>
                                        <p:tgtEl>
                                          <p:sndTgt r:embed="rId5"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8" grpId="0" autoUpdateAnimBg="0"/>
      <p:bldP spid="159749" grpId="0" autoUpdateAnimBg="0"/>
      <p:bldP spid="159752" grpId="0" autoUpdateAnimBg="0"/>
      <p:bldP spid="159754" grpId="0" autoUpdateAnimBg="0"/>
      <p:bldP spid="159755" grpId="0" autoUpdateAnimBg="0"/>
      <p:bldP spid="159757"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1000100" y="857232"/>
            <a:ext cx="6715172" cy="954107"/>
          </a:xfrm>
          <a:prstGeom prst="rect">
            <a:avLst/>
          </a:prstGeom>
          <a:noFill/>
          <a:ln w="9525">
            <a:noFill/>
            <a:miter lim="800000"/>
          </a:ln>
          <a:effectLst/>
        </p:spPr>
        <p:txBody>
          <a:bodyPr vert="horz" wrap="square" lIns="91440" tIns="45720" rIns="91440" bIns="45720" numCol="1" anchor="t" anchorCtr="0" compatLnSpc="1">
            <a:spAutoFit/>
          </a:bodyPr>
          <a:lstStyle/>
          <a:p>
            <a:pPr lvl="0" fontAlgn="base">
              <a:spcBef>
                <a:spcPct val="0"/>
              </a:spcBef>
              <a:spcAft>
                <a:spcPct val="0"/>
              </a:spcAft>
            </a:pPr>
            <a:r>
              <a:rPr lang="zh-CN" altLang="zh-CN" sz="2800" b="1" dirty="0" smtClean="0">
                <a:solidFill>
                  <a:srgbClr val="FF0000"/>
                </a:solidFill>
                <a:latin typeface="Times New Roman" panose="02020603050405020304" pitchFamily="18" charset="0"/>
                <a:ea typeface="宋体" panose="02010600030101010101" pitchFamily="2" charset="-122"/>
              </a:rPr>
              <a:t>黑体</a:t>
            </a:r>
            <a:r>
              <a:rPr lang="en-US" altLang="zh-CN" sz="2800" b="1" dirty="0" smtClean="0">
                <a:solidFill>
                  <a:srgbClr val="FF0000"/>
                </a:solidFill>
                <a:latin typeface="Times New Roman" panose="02020603050405020304" pitchFamily="18" charset="0"/>
                <a:ea typeface="宋体" panose="02010600030101010101" pitchFamily="2" charset="-122"/>
              </a:rPr>
              <a:t>:</a:t>
            </a:r>
            <a:r>
              <a:rPr lang="zh-CN" altLang="en-US" sz="2800" b="1" dirty="0" smtClean="0">
                <a:latin typeface="Times New Roman" panose="02020603050405020304" pitchFamily="18" charset="0"/>
                <a:ea typeface="宋体" panose="02010600030101010101" pitchFamily="2" charset="-122"/>
              </a:rPr>
              <a:t>能</a:t>
            </a:r>
            <a:r>
              <a:rPr lang="zh-CN" altLang="en-US" sz="2800" b="1" dirty="0" smtClean="0">
                <a:latin typeface="Times New Roman" panose="02020603050405020304" pitchFamily="18" charset="0"/>
                <a:ea typeface="宋体" panose="02010600030101010101" pitchFamily="2" charset="-122"/>
              </a:rPr>
              <a:t>完全吸收照射到它上面的各种波长的光的</a:t>
            </a:r>
            <a:r>
              <a:rPr lang="zh-CN" altLang="en-US" sz="2800" b="1" dirty="0" smtClean="0">
                <a:latin typeface="Times New Roman" panose="02020603050405020304" pitchFamily="18" charset="0"/>
                <a:ea typeface="宋体" panose="02010600030101010101" pitchFamily="2" charset="-122"/>
              </a:rPr>
              <a:t>物体，也称为绝对黑体</a:t>
            </a:r>
            <a:r>
              <a:rPr lang="en-US" altLang="zh-CN" sz="2800" b="1" dirty="0" smtClean="0">
                <a:latin typeface="Times New Roman" panose="02020603050405020304" pitchFamily="18" charset="0"/>
                <a:ea typeface="宋体" panose="02010600030101010101" pitchFamily="2" charset="-122"/>
              </a:rPr>
              <a:t>.</a:t>
            </a:r>
            <a:endParaRPr kumimoji="0" 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61443" name="Rectangle 3"/>
          <p:cNvSpPr>
            <a:spLocks noChangeArrowheads="1"/>
          </p:cNvSpPr>
          <p:nvPr/>
        </p:nvSpPr>
        <p:spPr bwMode="auto">
          <a:xfrm>
            <a:off x="285720" y="2214554"/>
            <a:ext cx="8102704" cy="954107"/>
          </a:xfrm>
          <a:prstGeom prst="rect">
            <a:avLst/>
          </a:prstGeom>
          <a:noFill/>
          <a:ln w="9525">
            <a:noFill/>
            <a:miter lim="800000"/>
          </a:ln>
          <a:effectLst/>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
                <a:srgbClr val="FF0000"/>
              </a:buClr>
              <a:buSzPts val="2800"/>
              <a:buFont typeface="Wingdings" panose="05000000000000000000" pitchFamily="2" charset="2"/>
              <a:buChar char="Ø"/>
            </a:pPr>
            <a:r>
              <a:rPr kumimoji="0" lang="zh-CN" sz="2800" b="1" i="0" u="none" strike="noStrike" cap="none" normalizeH="0" baseline="0" dirty="0">
                <a:ln>
                  <a:noFill/>
                </a:ln>
                <a:effectLst/>
                <a:latin typeface="宋体" panose="02010600030101010101" pitchFamily="2" charset="-122"/>
                <a:ea typeface="宋体" panose="02010600030101010101" pitchFamily="2" charset="-122"/>
              </a:rPr>
              <a:t>在相同温度下，黑体吸收本领最强，热辐射本领也最强</a:t>
            </a:r>
            <a:endParaRPr kumimoji="0" lang="zh-CN" sz="1800" b="0" i="0" u="none" strike="noStrike" cap="none" normalizeH="0" baseline="0" dirty="0">
              <a:ln>
                <a:noFill/>
              </a:ln>
              <a:effectLst/>
              <a:latin typeface="宋体" panose="02010600030101010101" pitchFamily="2" charset="-122"/>
              <a:ea typeface="宋体" panose="02010600030101010101" pitchFamily="2" charset="-122"/>
            </a:endParaRPr>
          </a:p>
        </p:txBody>
      </p:sp>
      <p:sp>
        <p:nvSpPr>
          <p:cNvPr id="61446" name="Rectangle 6"/>
          <p:cNvSpPr>
            <a:spLocks noChangeArrowheads="1"/>
          </p:cNvSpPr>
          <p:nvPr/>
        </p:nvSpPr>
        <p:spPr bwMode="auto">
          <a:xfrm>
            <a:off x="5854700" y="5775325"/>
            <a:ext cx="2232025" cy="396875"/>
          </a:xfrm>
          <a:prstGeom prst="rect">
            <a:avLst/>
          </a:prstGeom>
          <a:noFill/>
          <a:ln w="9525">
            <a:noFill/>
            <a:miter lim="800000"/>
          </a:ln>
          <a:effectLst/>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dirty="0">
                <a:ln>
                  <a:noFill/>
                </a:ln>
                <a:solidFill>
                  <a:srgbClr val="003366"/>
                </a:solidFill>
                <a:effectLst/>
                <a:latin typeface="Times New Roman" panose="02020603050405020304" pitchFamily="18" charset="0"/>
                <a:ea typeface="楷体_GB2312" pitchFamily="49" charset="-122"/>
              </a:rPr>
              <a:t>黑体模型</a:t>
            </a:r>
            <a:endParaRPr kumimoji="0" 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61448" name="Rectangle 8"/>
          <p:cNvSpPr>
            <a:spLocks noChangeArrowheads="1"/>
          </p:cNvSpPr>
          <p:nvPr/>
        </p:nvSpPr>
        <p:spPr bwMode="auto">
          <a:xfrm>
            <a:off x="1357290" y="0"/>
            <a:ext cx="2447925" cy="641350"/>
          </a:xfrm>
          <a:prstGeom prst="rect">
            <a:avLst/>
          </a:prstGeom>
          <a:noFill/>
          <a:ln w="9525">
            <a:noFill/>
            <a:miter lim="800000"/>
          </a:ln>
          <a:effectLst/>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sz="3600" b="1" i="0" u="none" strike="noStrike" cap="none" normalizeH="0" baseline="0" dirty="0">
                <a:ln>
                  <a:noFill/>
                </a:ln>
                <a:effectLst/>
                <a:latin typeface="Arial" panose="020B0604020202020204" pitchFamily="34" charset="0"/>
                <a:ea typeface="宋体" panose="02010600030101010101" pitchFamily="2" charset="-122"/>
              </a:rPr>
              <a:t>黑 体</a:t>
            </a:r>
            <a:endParaRPr kumimoji="0" lang="zh-CN" sz="1800" b="0" i="0" u="none" strike="noStrike" cap="none" normalizeH="0" baseline="0" dirty="0">
              <a:ln>
                <a:noFill/>
              </a:ln>
              <a:effectLst/>
              <a:latin typeface="Arial" panose="020B0604020202020204" pitchFamily="34" charset="0"/>
              <a:ea typeface="宋体" panose="02010600030101010101" pitchFamily="2" charset="-122"/>
            </a:endParaRPr>
          </a:p>
        </p:txBody>
      </p:sp>
      <p:sp>
        <p:nvSpPr>
          <p:cNvPr id="61449" name="Rectangle 9"/>
          <p:cNvSpPr>
            <a:spLocks noChangeArrowheads="1"/>
          </p:cNvSpPr>
          <p:nvPr/>
        </p:nvSpPr>
        <p:spPr bwMode="auto">
          <a:xfrm>
            <a:off x="357158" y="1785926"/>
            <a:ext cx="3716082" cy="523220"/>
          </a:xfrm>
          <a:prstGeom prst="rect">
            <a:avLst/>
          </a:prstGeom>
          <a:noFill/>
          <a:ln w="9525">
            <a:noFill/>
            <a:miter lim="800000"/>
          </a:ln>
          <a:effectLst/>
        </p:spPr>
        <p:txBody>
          <a:bodyPr vert="horz" wrap="non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
                <a:srgbClr val="FF0000"/>
              </a:buClr>
              <a:buSzPts val="2800"/>
              <a:buFont typeface="Wingdings" panose="05000000000000000000" pitchFamily="2" charset="2"/>
              <a:buChar char="Ø"/>
            </a:pPr>
            <a:r>
              <a:rPr kumimoji="0" lang="zh-CN" sz="2800" b="1" i="0" u="none" strike="noStrike" cap="none" normalizeH="0" baseline="0" dirty="0">
                <a:ln>
                  <a:noFill/>
                </a:ln>
                <a:effectLst/>
                <a:latin typeface="宋体" panose="02010600030101010101" pitchFamily="2" charset="-122"/>
                <a:ea typeface="宋体" panose="02010600030101010101" pitchFamily="2" charset="-122"/>
              </a:rPr>
              <a:t>黑体只是理想化模型</a:t>
            </a:r>
            <a:endParaRPr kumimoji="0" lang="zh-CN" sz="1800" b="0" i="0" u="none" strike="noStrike" cap="none" normalizeH="0" baseline="0" dirty="0">
              <a:ln>
                <a:noFill/>
              </a:ln>
              <a:effectLst/>
              <a:latin typeface="宋体" panose="02010600030101010101" pitchFamily="2" charset="-122"/>
              <a:ea typeface="宋体" panose="02010600030101010101" pitchFamily="2" charset="-122"/>
            </a:endParaRPr>
          </a:p>
        </p:txBody>
      </p:sp>
      <p:grpSp>
        <p:nvGrpSpPr>
          <p:cNvPr id="9" name="Group 74"/>
          <p:cNvGrpSpPr>
            <a:grpSpLocks/>
          </p:cNvGrpSpPr>
          <p:nvPr/>
        </p:nvGrpSpPr>
        <p:grpSpPr bwMode="auto">
          <a:xfrm>
            <a:off x="5000628" y="3286124"/>
            <a:ext cx="2819400" cy="2286000"/>
            <a:chOff x="2064" y="2880"/>
            <a:chExt cx="1776" cy="1344"/>
          </a:xfrm>
        </p:grpSpPr>
        <p:sp>
          <p:nvSpPr>
            <p:cNvPr id="10" name="Rectangle 75"/>
            <p:cNvSpPr>
              <a:spLocks noChangeArrowheads="1"/>
            </p:cNvSpPr>
            <p:nvPr/>
          </p:nvSpPr>
          <p:spPr bwMode="auto">
            <a:xfrm>
              <a:off x="2064" y="2880"/>
              <a:ext cx="1776" cy="1344"/>
            </a:xfrm>
            <a:prstGeom prst="rect">
              <a:avLst/>
            </a:prstGeom>
            <a:gradFill rotWithShape="0">
              <a:gsLst>
                <a:gs pos="0">
                  <a:schemeClr val="hlink"/>
                </a:gs>
                <a:gs pos="100000">
                  <a:schemeClr val="hlink">
                    <a:gamma/>
                    <a:tint val="0"/>
                    <a:invGamma/>
                  </a:schemeClr>
                </a:gs>
              </a:gsLst>
              <a:path path="rect">
                <a:fillToRect l="100000" b="100000"/>
              </a:path>
            </a:gradFill>
            <a:ln w="9525">
              <a:noFill/>
              <a:miter lim="800000"/>
              <a:headEnd/>
              <a:tailEnd/>
            </a:ln>
            <a:effectLst/>
          </p:spPr>
          <p:txBody>
            <a:bodyPr wrap="none" anchor="ctr"/>
            <a:lstStyle/>
            <a:p>
              <a:endParaRPr lang="zh-CN" altLang="en-US"/>
            </a:p>
          </p:txBody>
        </p:sp>
        <p:grpSp>
          <p:nvGrpSpPr>
            <p:cNvPr id="11" name="Group 76"/>
            <p:cNvGrpSpPr>
              <a:grpSpLocks/>
            </p:cNvGrpSpPr>
            <p:nvPr/>
          </p:nvGrpSpPr>
          <p:grpSpPr bwMode="auto">
            <a:xfrm>
              <a:off x="2160" y="3120"/>
              <a:ext cx="1536" cy="960"/>
              <a:chOff x="3888" y="3072"/>
              <a:chExt cx="1536" cy="960"/>
            </a:xfrm>
          </p:grpSpPr>
          <p:grpSp>
            <p:nvGrpSpPr>
              <p:cNvPr id="12" name="Group 77"/>
              <p:cNvGrpSpPr>
                <a:grpSpLocks/>
              </p:cNvGrpSpPr>
              <p:nvPr/>
            </p:nvGrpSpPr>
            <p:grpSpPr bwMode="auto">
              <a:xfrm>
                <a:off x="3888" y="3072"/>
                <a:ext cx="1536" cy="960"/>
                <a:chOff x="3888" y="3072"/>
                <a:chExt cx="1536" cy="960"/>
              </a:xfrm>
            </p:grpSpPr>
            <p:grpSp>
              <p:nvGrpSpPr>
                <p:cNvPr id="14" name="Group 78"/>
                <p:cNvGrpSpPr>
                  <a:grpSpLocks/>
                </p:cNvGrpSpPr>
                <p:nvPr/>
              </p:nvGrpSpPr>
              <p:grpSpPr bwMode="auto">
                <a:xfrm>
                  <a:off x="3888" y="3072"/>
                  <a:ext cx="862" cy="960"/>
                  <a:chOff x="3888" y="3072"/>
                  <a:chExt cx="862" cy="960"/>
                </a:xfrm>
              </p:grpSpPr>
              <p:sp>
                <p:nvSpPr>
                  <p:cNvPr id="22" name="Freeform 79"/>
                  <p:cNvSpPr>
                    <a:spLocks/>
                  </p:cNvSpPr>
                  <p:nvPr/>
                </p:nvSpPr>
                <p:spPr bwMode="auto">
                  <a:xfrm>
                    <a:off x="3888" y="3072"/>
                    <a:ext cx="787" cy="960"/>
                  </a:xfrm>
                  <a:custGeom>
                    <a:avLst/>
                    <a:gdLst/>
                    <a:ahLst/>
                    <a:cxnLst>
                      <a:cxn ang="0">
                        <a:pos x="24" y="1374"/>
                      </a:cxn>
                      <a:cxn ang="0">
                        <a:pos x="324" y="210"/>
                      </a:cxn>
                      <a:cxn ang="0">
                        <a:pos x="1236" y="162"/>
                      </a:cxn>
                      <a:cxn ang="0">
                        <a:pos x="1740" y="1182"/>
                      </a:cxn>
                      <a:cxn ang="0">
                        <a:pos x="1380" y="2238"/>
                      </a:cxn>
                      <a:cxn ang="0">
                        <a:pos x="516" y="2526"/>
                      </a:cxn>
                      <a:cxn ang="0">
                        <a:pos x="180" y="2166"/>
                      </a:cxn>
                      <a:cxn ang="0">
                        <a:pos x="24" y="1374"/>
                      </a:cxn>
                    </a:cxnLst>
                    <a:rect l="0" t="0" r="r" b="b"/>
                    <a:pathLst>
                      <a:path w="1764" h="2538">
                        <a:moveTo>
                          <a:pt x="24" y="1374"/>
                        </a:moveTo>
                        <a:cubicBezTo>
                          <a:pt x="48" y="1048"/>
                          <a:pt x="122" y="412"/>
                          <a:pt x="324" y="210"/>
                        </a:cubicBezTo>
                        <a:cubicBezTo>
                          <a:pt x="526" y="8"/>
                          <a:pt x="1000" y="0"/>
                          <a:pt x="1236" y="162"/>
                        </a:cubicBezTo>
                        <a:cubicBezTo>
                          <a:pt x="1472" y="324"/>
                          <a:pt x="1716" y="836"/>
                          <a:pt x="1740" y="1182"/>
                        </a:cubicBezTo>
                        <a:cubicBezTo>
                          <a:pt x="1764" y="1528"/>
                          <a:pt x="1584" y="2014"/>
                          <a:pt x="1380" y="2238"/>
                        </a:cubicBezTo>
                        <a:cubicBezTo>
                          <a:pt x="1176" y="2462"/>
                          <a:pt x="716" y="2538"/>
                          <a:pt x="516" y="2526"/>
                        </a:cubicBezTo>
                        <a:cubicBezTo>
                          <a:pt x="316" y="2514"/>
                          <a:pt x="262" y="2360"/>
                          <a:pt x="180" y="2166"/>
                        </a:cubicBezTo>
                        <a:cubicBezTo>
                          <a:pt x="98" y="1972"/>
                          <a:pt x="0" y="1700"/>
                          <a:pt x="24" y="1374"/>
                        </a:cubicBezTo>
                        <a:close/>
                      </a:path>
                    </a:pathLst>
                  </a:custGeom>
                  <a:gradFill rotWithShape="0">
                    <a:gsLst>
                      <a:gs pos="0">
                        <a:schemeClr val="hlink"/>
                      </a:gs>
                      <a:gs pos="100000">
                        <a:schemeClr val="hlink">
                          <a:gamma/>
                          <a:tint val="0"/>
                          <a:invGamma/>
                        </a:schemeClr>
                      </a:gs>
                    </a:gsLst>
                    <a:path path="rect">
                      <a:fillToRect l="100000" b="100000"/>
                    </a:path>
                  </a:gradFill>
                  <a:ln w="28575" cmpd="sng">
                    <a:solidFill>
                      <a:srgbClr val="000000"/>
                    </a:solidFill>
                    <a:round/>
                    <a:headEnd/>
                    <a:tailEnd/>
                  </a:ln>
                  <a:effectLst/>
                </p:spPr>
                <p:txBody>
                  <a:bodyPr/>
                  <a:lstStyle/>
                  <a:p>
                    <a:endParaRPr lang="zh-CN" altLang="en-US"/>
                  </a:p>
                </p:txBody>
              </p:sp>
              <p:sp>
                <p:nvSpPr>
                  <p:cNvPr id="23" name="Freeform 80"/>
                  <p:cNvSpPr>
                    <a:spLocks/>
                  </p:cNvSpPr>
                  <p:nvPr/>
                </p:nvSpPr>
                <p:spPr bwMode="auto">
                  <a:xfrm>
                    <a:off x="3942" y="3117"/>
                    <a:ext cx="685" cy="865"/>
                  </a:xfrm>
                  <a:custGeom>
                    <a:avLst/>
                    <a:gdLst/>
                    <a:ahLst/>
                    <a:cxnLst>
                      <a:cxn ang="0">
                        <a:pos x="24" y="1374"/>
                      </a:cxn>
                      <a:cxn ang="0">
                        <a:pos x="324" y="210"/>
                      </a:cxn>
                      <a:cxn ang="0">
                        <a:pos x="1236" y="162"/>
                      </a:cxn>
                      <a:cxn ang="0">
                        <a:pos x="1740" y="1182"/>
                      </a:cxn>
                      <a:cxn ang="0">
                        <a:pos x="1380" y="2238"/>
                      </a:cxn>
                      <a:cxn ang="0">
                        <a:pos x="516" y="2526"/>
                      </a:cxn>
                      <a:cxn ang="0">
                        <a:pos x="180" y="2166"/>
                      </a:cxn>
                      <a:cxn ang="0">
                        <a:pos x="24" y="1374"/>
                      </a:cxn>
                    </a:cxnLst>
                    <a:rect l="0" t="0" r="r" b="b"/>
                    <a:pathLst>
                      <a:path w="1764" h="2538">
                        <a:moveTo>
                          <a:pt x="24" y="1374"/>
                        </a:moveTo>
                        <a:cubicBezTo>
                          <a:pt x="48" y="1048"/>
                          <a:pt x="122" y="412"/>
                          <a:pt x="324" y="210"/>
                        </a:cubicBezTo>
                        <a:cubicBezTo>
                          <a:pt x="526" y="8"/>
                          <a:pt x="1000" y="0"/>
                          <a:pt x="1236" y="162"/>
                        </a:cubicBezTo>
                        <a:cubicBezTo>
                          <a:pt x="1472" y="324"/>
                          <a:pt x="1716" y="836"/>
                          <a:pt x="1740" y="1182"/>
                        </a:cubicBezTo>
                        <a:cubicBezTo>
                          <a:pt x="1764" y="1528"/>
                          <a:pt x="1584" y="2014"/>
                          <a:pt x="1380" y="2238"/>
                        </a:cubicBezTo>
                        <a:cubicBezTo>
                          <a:pt x="1176" y="2462"/>
                          <a:pt x="716" y="2538"/>
                          <a:pt x="516" y="2526"/>
                        </a:cubicBezTo>
                        <a:cubicBezTo>
                          <a:pt x="316" y="2514"/>
                          <a:pt x="262" y="2360"/>
                          <a:pt x="180" y="2166"/>
                        </a:cubicBezTo>
                        <a:cubicBezTo>
                          <a:pt x="98" y="1972"/>
                          <a:pt x="0" y="1700"/>
                          <a:pt x="24" y="1374"/>
                        </a:cubicBezTo>
                        <a:close/>
                      </a:path>
                    </a:pathLst>
                  </a:custGeom>
                  <a:gradFill rotWithShape="0">
                    <a:gsLst>
                      <a:gs pos="0">
                        <a:schemeClr val="hlink"/>
                      </a:gs>
                      <a:gs pos="100000">
                        <a:schemeClr val="hlink">
                          <a:gamma/>
                          <a:tint val="0"/>
                          <a:invGamma/>
                        </a:schemeClr>
                      </a:gs>
                    </a:gsLst>
                    <a:path path="rect">
                      <a:fillToRect l="100000" b="100000"/>
                    </a:path>
                  </a:gradFill>
                  <a:ln w="28575" cmpd="sng">
                    <a:solidFill>
                      <a:srgbClr val="000000"/>
                    </a:solidFill>
                    <a:round/>
                    <a:headEnd/>
                    <a:tailEnd/>
                  </a:ln>
                  <a:effectLst/>
                </p:spPr>
                <p:txBody>
                  <a:bodyPr/>
                  <a:lstStyle/>
                  <a:p>
                    <a:endParaRPr lang="zh-CN" altLang="en-US"/>
                  </a:p>
                </p:txBody>
              </p:sp>
              <p:sp>
                <p:nvSpPr>
                  <p:cNvPr id="24" name="Text Box 81"/>
                  <p:cNvSpPr txBox="1">
                    <a:spLocks noChangeArrowheads="1"/>
                  </p:cNvSpPr>
                  <p:nvPr/>
                </p:nvSpPr>
                <p:spPr bwMode="auto">
                  <a:xfrm>
                    <a:off x="4573" y="3542"/>
                    <a:ext cx="177" cy="45"/>
                  </a:xfrm>
                  <a:prstGeom prst="rect">
                    <a:avLst/>
                  </a:prstGeom>
                  <a:gradFill rotWithShape="0">
                    <a:gsLst>
                      <a:gs pos="0">
                        <a:schemeClr val="hlink"/>
                      </a:gs>
                      <a:gs pos="100000">
                        <a:schemeClr val="hlink">
                          <a:gamma/>
                          <a:tint val="0"/>
                          <a:invGamma/>
                        </a:schemeClr>
                      </a:gs>
                    </a:gsLst>
                    <a:path path="rect">
                      <a:fillToRect l="100000" b="100000"/>
                    </a:path>
                  </a:gradFill>
                  <a:ln w="28575">
                    <a:noFill/>
                    <a:miter lim="800000"/>
                    <a:headEnd/>
                    <a:tailEnd/>
                  </a:ln>
                  <a:effectLst/>
                </p:spPr>
                <p:txBody>
                  <a:bodyPr/>
                  <a:lstStyle/>
                  <a:p>
                    <a:pPr algn="just"/>
                    <a:endParaRPr lang="zh-CN" altLang="zh-CN"/>
                  </a:p>
                </p:txBody>
              </p:sp>
              <p:sp>
                <p:nvSpPr>
                  <p:cNvPr id="25" name="Line 82"/>
                  <p:cNvSpPr>
                    <a:spLocks noChangeShapeType="1"/>
                  </p:cNvSpPr>
                  <p:nvPr/>
                </p:nvSpPr>
                <p:spPr bwMode="auto">
                  <a:xfrm>
                    <a:off x="4616" y="3537"/>
                    <a:ext cx="48" cy="0"/>
                  </a:xfrm>
                  <a:prstGeom prst="line">
                    <a:avLst/>
                  </a:prstGeom>
                  <a:noFill/>
                  <a:ln w="28575">
                    <a:solidFill>
                      <a:srgbClr val="000000"/>
                    </a:solidFill>
                    <a:round/>
                    <a:headEnd/>
                    <a:tailEnd/>
                  </a:ln>
                  <a:effectLst/>
                </p:spPr>
                <p:txBody>
                  <a:bodyPr/>
                  <a:lstStyle/>
                  <a:p>
                    <a:endParaRPr lang="zh-CN" altLang="en-US"/>
                  </a:p>
                </p:txBody>
              </p:sp>
              <p:sp>
                <p:nvSpPr>
                  <p:cNvPr id="26" name="Line 83"/>
                  <p:cNvSpPr>
                    <a:spLocks noChangeShapeType="1"/>
                  </p:cNvSpPr>
                  <p:nvPr/>
                </p:nvSpPr>
                <p:spPr bwMode="auto">
                  <a:xfrm>
                    <a:off x="4611" y="3587"/>
                    <a:ext cx="53" cy="0"/>
                  </a:xfrm>
                  <a:prstGeom prst="line">
                    <a:avLst/>
                  </a:prstGeom>
                  <a:noFill/>
                  <a:ln w="28575">
                    <a:solidFill>
                      <a:srgbClr val="000000"/>
                    </a:solidFill>
                    <a:round/>
                    <a:headEnd/>
                    <a:tailEnd/>
                  </a:ln>
                  <a:effectLst/>
                </p:spPr>
                <p:txBody>
                  <a:bodyPr/>
                  <a:lstStyle/>
                  <a:p>
                    <a:endParaRPr lang="zh-CN" altLang="en-US"/>
                  </a:p>
                </p:txBody>
              </p:sp>
            </p:grpSp>
            <p:sp>
              <p:nvSpPr>
                <p:cNvPr id="15" name="Line 84"/>
                <p:cNvSpPr>
                  <a:spLocks noChangeShapeType="1"/>
                </p:cNvSpPr>
                <p:nvPr/>
              </p:nvSpPr>
              <p:spPr bwMode="auto">
                <a:xfrm flipH="1">
                  <a:off x="3963" y="3406"/>
                  <a:ext cx="1461" cy="317"/>
                </a:xfrm>
                <a:prstGeom prst="line">
                  <a:avLst/>
                </a:prstGeom>
                <a:noFill/>
                <a:ln w="12700">
                  <a:solidFill>
                    <a:srgbClr val="0000FF"/>
                  </a:solidFill>
                  <a:round/>
                  <a:headEnd/>
                  <a:tailEnd/>
                </a:ln>
                <a:effectLst/>
              </p:spPr>
              <p:txBody>
                <a:bodyPr/>
                <a:lstStyle/>
                <a:p>
                  <a:endParaRPr lang="zh-CN" altLang="en-US"/>
                </a:p>
              </p:txBody>
            </p:sp>
            <p:sp>
              <p:nvSpPr>
                <p:cNvPr id="16" name="Line 85"/>
                <p:cNvSpPr>
                  <a:spLocks noChangeShapeType="1"/>
                </p:cNvSpPr>
                <p:nvPr/>
              </p:nvSpPr>
              <p:spPr bwMode="auto">
                <a:xfrm>
                  <a:off x="4364" y="3156"/>
                  <a:ext cx="0" cy="781"/>
                </a:xfrm>
                <a:prstGeom prst="line">
                  <a:avLst/>
                </a:prstGeom>
                <a:noFill/>
                <a:ln w="12700">
                  <a:solidFill>
                    <a:srgbClr val="0000FF"/>
                  </a:solidFill>
                  <a:round/>
                  <a:headEnd/>
                  <a:tailEnd/>
                </a:ln>
                <a:effectLst/>
              </p:spPr>
              <p:txBody>
                <a:bodyPr/>
                <a:lstStyle/>
                <a:p>
                  <a:endParaRPr lang="zh-CN" altLang="en-US"/>
                </a:p>
              </p:txBody>
            </p:sp>
            <p:sp>
              <p:nvSpPr>
                <p:cNvPr id="17" name="Line 86"/>
                <p:cNvSpPr>
                  <a:spLocks noChangeShapeType="1"/>
                </p:cNvSpPr>
                <p:nvPr/>
              </p:nvSpPr>
              <p:spPr bwMode="auto">
                <a:xfrm flipH="1" flipV="1">
                  <a:off x="4011" y="3301"/>
                  <a:ext cx="348" cy="640"/>
                </a:xfrm>
                <a:prstGeom prst="line">
                  <a:avLst/>
                </a:prstGeom>
                <a:noFill/>
                <a:ln w="12700">
                  <a:solidFill>
                    <a:srgbClr val="0000FF"/>
                  </a:solidFill>
                  <a:round/>
                  <a:headEnd/>
                  <a:tailEnd/>
                </a:ln>
                <a:effectLst/>
              </p:spPr>
              <p:txBody>
                <a:bodyPr/>
                <a:lstStyle/>
                <a:p>
                  <a:endParaRPr lang="zh-CN" altLang="en-US"/>
                </a:p>
              </p:txBody>
            </p:sp>
            <p:sp>
              <p:nvSpPr>
                <p:cNvPr id="18" name="Line 87"/>
                <p:cNvSpPr>
                  <a:spLocks noChangeShapeType="1"/>
                </p:cNvSpPr>
                <p:nvPr/>
              </p:nvSpPr>
              <p:spPr bwMode="auto">
                <a:xfrm flipV="1">
                  <a:off x="4011" y="3138"/>
                  <a:ext cx="225" cy="154"/>
                </a:xfrm>
                <a:prstGeom prst="line">
                  <a:avLst/>
                </a:prstGeom>
                <a:noFill/>
                <a:ln w="12700">
                  <a:solidFill>
                    <a:srgbClr val="0000FF"/>
                  </a:solidFill>
                  <a:round/>
                  <a:headEnd/>
                  <a:tailEnd/>
                </a:ln>
                <a:effectLst/>
              </p:spPr>
              <p:txBody>
                <a:bodyPr/>
                <a:lstStyle/>
                <a:p>
                  <a:endParaRPr lang="zh-CN" altLang="en-US"/>
                </a:p>
              </p:txBody>
            </p:sp>
            <p:sp>
              <p:nvSpPr>
                <p:cNvPr id="19" name="Line 88"/>
                <p:cNvSpPr>
                  <a:spLocks noChangeShapeType="1"/>
                </p:cNvSpPr>
                <p:nvPr/>
              </p:nvSpPr>
              <p:spPr bwMode="auto">
                <a:xfrm>
                  <a:off x="4241" y="3138"/>
                  <a:ext cx="348" cy="295"/>
                </a:xfrm>
                <a:prstGeom prst="line">
                  <a:avLst/>
                </a:prstGeom>
                <a:noFill/>
                <a:ln w="12700">
                  <a:solidFill>
                    <a:srgbClr val="0000FF"/>
                  </a:solidFill>
                  <a:round/>
                  <a:headEnd/>
                  <a:tailEnd/>
                </a:ln>
                <a:effectLst/>
              </p:spPr>
              <p:txBody>
                <a:bodyPr/>
                <a:lstStyle/>
                <a:p>
                  <a:endParaRPr lang="zh-CN" altLang="en-US"/>
                </a:p>
              </p:txBody>
            </p:sp>
            <p:sp>
              <p:nvSpPr>
                <p:cNvPr id="20" name="Line 89"/>
                <p:cNvSpPr>
                  <a:spLocks noChangeShapeType="1"/>
                </p:cNvSpPr>
                <p:nvPr/>
              </p:nvSpPr>
              <p:spPr bwMode="auto">
                <a:xfrm flipH="1">
                  <a:off x="4461" y="3437"/>
                  <a:ext cx="133" cy="350"/>
                </a:xfrm>
                <a:prstGeom prst="line">
                  <a:avLst/>
                </a:prstGeom>
                <a:noFill/>
                <a:ln w="12700">
                  <a:solidFill>
                    <a:srgbClr val="0000FF"/>
                  </a:solidFill>
                  <a:round/>
                  <a:headEnd/>
                  <a:tailEnd type="triangle" w="med" len="med"/>
                </a:ln>
                <a:effectLst/>
              </p:spPr>
              <p:txBody>
                <a:bodyPr/>
                <a:lstStyle/>
                <a:p>
                  <a:endParaRPr lang="zh-CN" altLang="en-US"/>
                </a:p>
              </p:txBody>
            </p:sp>
            <p:sp>
              <p:nvSpPr>
                <p:cNvPr id="21" name="Line 90"/>
                <p:cNvSpPr>
                  <a:spLocks noChangeShapeType="1"/>
                </p:cNvSpPr>
                <p:nvPr/>
              </p:nvSpPr>
              <p:spPr bwMode="auto">
                <a:xfrm flipH="1">
                  <a:off x="4996" y="3474"/>
                  <a:ext cx="107" cy="27"/>
                </a:xfrm>
                <a:prstGeom prst="line">
                  <a:avLst/>
                </a:prstGeom>
                <a:noFill/>
                <a:ln w="12700">
                  <a:solidFill>
                    <a:srgbClr val="0000FF"/>
                  </a:solidFill>
                  <a:round/>
                  <a:headEnd/>
                  <a:tailEnd type="triangle" w="med" len="med"/>
                </a:ln>
                <a:effectLst/>
              </p:spPr>
              <p:txBody>
                <a:bodyPr/>
                <a:lstStyle/>
                <a:p>
                  <a:endParaRPr lang="zh-CN" altLang="en-US"/>
                </a:p>
              </p:txBody>
            </p:sp>
          </p:grpSp>
          <p:sp>
            <p:nvSpPr>
              <p:cNvPr id="13" name="Line 91"/>
              <p:cNvSpPr>
                <a:spLocks noChangeShapeType="1"/>
              </p:cNvSpPr>
              <p:nvPr/>
            </p:nvSpPr>
            <p:spPr bwMode="auto">
              <a:xfrm flipV="1">
                <a:off x="3974" y="3147"/>
                <a:ext cx="396" cy="567"/>
              </a:xfrm>
              <a:prstGeom prst="line">
                <a:avLst/>
              </a:prstGeom>
              <a:noFill/>
              <a:ln w="12700">
                <a:solidFill>
                  <a:srgbClr val="0000FF"/>
                </a:solidFill>
                <a:round/>
                <a:headEnd/>
                <a:tailEnd/>
              </a:ln>
              <a:effectLst/>
            </p:spPr>
            <p:txBody>
              <a:bodyPr/>
              <a:lstStyle/>
              <a:p>
                <a:endParaRPr lang="zh-CN" altLang="en-US"/>
              </a:p>
            </p:txBody>
          </p:sp>
        </p:grpSp>
      </p:grpSp>
    </p:spTree>
    <p:controls>
      <p:control spid="5128" name="ShockwaveFlash1" r:id="rId2" imgW="1828959" imgH="1828959"/>
    </p:controls>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187624" y="188640"/>
            <a:ext cx="4512774" cy="523220"/>
          </a:xfrm>
          <a:prstGeom prst="rect">
            <a:avLst/>
          </a:prstGeom>
          <a:noFill/>
          <a:ln w="9525">
            <a:noFill/>
            <a:miter lim="800000"/>
          </a:ln>
          <a:effectLst/>
        </p:spPr>
        <p:txBody>
          <a:bodyPr wrap="none">
            <a:spAutoFit/>
          </a:bodyPr>
          <a:lstStyle/>
          <a:p>
            <a:r>
              <a:rPr lang="zh-CN" altLang="en-US" sz="2800" dirty="0">
                <a:latin typeface="黑体" panose="02010609060101010101" pitchFamily="49" charset="-122"/>
                <a:ea typeface="黑体" panose="02010609060101010101" pitchFamily="49" charset="-122"/>
              </a:rPr>
              <a:t>从经典物理到现代物理概述</a:t>
            </a:r>
          </a:p>
        </p:txBody>
      </p:sp>
      <p:sp>
        <p:nvSpPr>
          <p:cNvPr id="6147" name="Text Box 3"/>
          <p:cNvSpPr txBox="1">
            <a:spLocks noChangeArrowheads="1"/>
          </p:cNvSpPr>
          <p:nvPr/>
        </p:nvSpPr>
        <p:spPr bwMode="auto">
          <a:xfrm>
            <a:off x="428596" y="928670"/>
            <a:ext cx="3711356" cy="830997"/>
          </a:xfrm>
          <a:prstGeom prst="rect">
            <a:avLst/>
          </a:prstGeom>
          <a:noFill/>
          <a:ln w="9525">
            <a:noFill/>
            <a:miter lim="800000"/>
          </a:ln>
          <a:effectLst/>
        </p:spPr>
        <p:txBody>
          <a:bodyPr wrap="square">
            <a:spAutoFit/>
          </a:bodyPr>
          <a:lstStyle/>
          <a:p>
            <a:r>
              <a:rPr lang="zh-CN" altLang="en-US" b="1" dirty="0">
                <a:sym typeface="Symbol" panose="05050102010706020507" pitchFamily="18" charset="2"/>
              </a:rPr>
              <a:t> </a:t>
            </a:r>
            <a:r>
              <a:rPr lang="zh-CN" altLang="en-US" sz="2400" b="1" dirty="0">
                <a:latin typeface="宋体" panose="02010600030101010101" pitchFamily="2" charset="-122"/>
                <a:ea typeface="宋体" panose="02010600030101010101" pitchFamily="2" charset="-122"/>
                <a:sym typeface="Symbol" panose="05050102010706020507" pitchFamily="18" charset="2"/>
              </a:rPr>
              <a:t>物理学的分支及近年来发展的总趋势</a:t>
            </a:r>
          </a:p>
        </p:txBody>
      </p:sp>
      <p:grpSp>
        <p:nvGrpSpPr>
          <p:cNvPr id="2" name="Group 4"/>
          <p:cNvGrpSpPr/>
          <p:nvPr/>
        </p:nvGrpSpPr>
        <p:grpSpPr bwMode="auto">
          <a:xfrm>
            <a:off x="1889125" y="914400"/>
            <a:ext cx="5664200" cy="3006726"/>
            <a:chOff x="326" y="733"/>
            <a:chExt cx="3568" cy="1894"/>
          </a:xfrm>
        </p:grpSpPr>
        <p:sp>
          <p:nvSpPr>
            <p:cNvPr id="6149" name="Text Box 5"/>
            <p:cNvSpPr txBox="1">
              <a:spLocks noChangeArrowheads="1"/>
            </p:cNvSpPr>
            <p:nvPr/>
          </p:nvSpPr>
          <p:spPr bwMode="auto">
            <a:xfrm>
              <a:off x="326" y="1584"/>
              <a:ext cx="698" cy="288"/>
            </a:xfrm>
            <a:prstGeom prst="rect">
              <a:avLst/>
            </a:prstGeom>
            <a:noFill/>
            <a:ln w="9525">
              <a:noFill/>
              <a:miter lim="800000"/>
            </a:ln>
            <a:effectLst/>
          </p:spPr>
          <p:txBody>
            <a:bodyPr wrap="none">
              <a:spAutoFit/>
            </a:bodyPr>
            <a:lstStyle/>
            <a:p>
              <a:r>
                <a:rPr lang="zh-CN" altLang="en-US" b="1"/>
                <a:t>物理学</a:t>
              </a:r>
            </a:p>
          </p:txBody>
        </p:sp>
        <p:sp>
          <p:nvSpPr>
            <p:cNvPr id="6150" name="Text Box 6"/>
            <p:cNvSpPr txBox="1">
              <a:spLocks noChangeArrowheads="1"/>
            </p:cNvSpPr>
            <p:nvPr/>
          </p:nvSpPr>
          <p:spPr bwMode="auto">
            <a:xfrm>
              <a:off x="1516" y="1056"/>
              <a:ext cx="892" cy="288"/>
            </a:xfrm>
            <a:prstGeom prst="rect">
              <a:avLst/>
            </a:prstGeom>
            <a:noFill/>
            <a:ln w="9525">
              <a:noFill/>
              <a:miter lim="800000"/>
            </a:ln>
            <a:effectLst/>
          </p:spPr>
          <p:txBody>
            <a:bodyPr wrap="none">
              <a:spAutoFit/>
            </a:bodyPr>
            <a:lstStyle/>
            <a:p>
              <a:r>
                <a:rPr lang="zh-CN" altLang="en-US" b="1"/>
                <a:t>经典物理</a:t>
              </a:r>
            </a:p>
          </p:txBody>
        </p:sp>
        <p:sp>
          <p:nvSpPr>
            <p:cNvPr id="6151" name="Text Box 7"/>
            <p:cNvSpPr txBox="1">
              <a:spLocks noChangeArrowheads="1"/>
            </p:cNvSpPr>
            <p:nvPr/>
          </p:nvSpPr>
          <p:spPr bwMode="auto">
            <a:xfrm>
              <a:off x="1536" y="2112"/>
              <a:ext cx="892" cy="288"/>
            </a:xfrm>
            <a:prstGeom prst="rect">
              <a:avLst/>
            </a:prstGeom>
            <a:noFill/>
            <a:ln w="9525">
              <a:noFill/>
              <a:miter lim="800000"/>
            </a:ln>
            <a:effectLst/>
          </p:spPr>
          <p:txBody>
            <a:bodyPr wrap="none">
              <a:spAutoFit/>
            </a:bodyPr>
            <a:lstStyle/>
            <a:p>
              <a:r>
                <a:rPr lang="zh-CN" altLang="en-US" b="1"/>
                <a:t>现代物理</a:t>
              </a:r>
            </a:p>
          </p:txBody>
        </p:sp>
        <p:sp>
          <p:nvSpPr>
            <p:cNvPr id="6152" name="Text Box 8"/>
            <p:cNvSpPr txBox="1">
              <a:spLocks noChangeArrowheads="1"/>
            </p:cNvSpPr>
            <p:nvPr/>
          </p:nvSpPr>
          <p:spPr bwMode="auto">
            <a:xfrm>
              <a:off x="3196" y="733"/>
              <a:ext cx="698" cy="978"/>
            </a:xfrm>
            <a:prstGeom prst="rect">
              <a:avLst/>
            </a:prstGeom>
            <a:noFill/>
            <a:ln w="9525">
              <a:noFill/>
              <a:miter lim="800000"/>
            </a:ln>
            <a:effectLst/>
          </p:spPr>
          <p:txBody>
            <a:bodyPr wrap="none">
              <a:spAutoFit/>
            </a:bodyPr>
            <a:lstStyle/>
            <a:p>
              <a:r>
                <a:rPr lang="zh-CN" altLang="en-US" b="1"/>
                <a:t>力学</a:t>
              </a:r>
            </a:p>
            <a:p>
              <a:r>
                <a:rPr lang="zh-CN" altLang="en-US" b="1"/>
                <a:t>热学</a:t>
              </a:r>
            </a:p>
            <a:p>
              <a:r>
                <a:rPr lang="zh-CN" altLang="en-US" b="1"/>
                <a:t>电磁学</a:t>
              </a:r>
            </a:p>
            <a:p>
              <a:r>
                <a:rPr lang="zh-CN" altLang="en-US" b="1"/>
                <a:t>光学</a:t>
              </a:r>
            </a:p>
          </p:txBody>
        </p:sp>
        <p:sp>
          <p:nvSpPr>
            <p:cNvPr id="6153" name="Text Box 9"/>
            <p:cNvSpPr txBox="1">
              <a:spLocks noChangeArrowheads="1"/>
            </p:cNvSpPr>
            <p:nvPr/>
          </p:nvSpPr>
          <p:spPr bwMode="auto">
            <a:xfrm>
              <a:off x="3196" y="1872"/>
              <a:ext cx="550" cy="755"/>
            </a:xfrm>
            <a:prstGeom prst="rect">
              <a:avLst/>
            </a:prstGeom>
            <a:noFill/>
            <a:ln w="9525">
              <a:noFill/>
              <a:miter lim="800000"/>
            </a:ln>
            <a:effectLst/>
          </p:spPr>
          <p:txBody>
            <a:bodyPr wrap="none">
              <a:spAutoFit/>
            </a:bodyPr>
            <a:lstStyle/>
            <a:p>
              <a:r>
                <a:rPr lang="zh-CN" altLang="en-US" b="1"/>
                <a:t>相对论</a:t>
              </a:r>
            </a:p>
            <a:p>
              <a:r>
                <a:rPr lang="zh-CN" altLang="en-US" b="1"/>
                <a:t>量子论</a:t>
              </a:r>
            </a:p>
            <a:p>
              <a:r>
                <a:rPr lang="zh-CN" altLang="en-US" b="1"/>
                <a:t>非线性</a:t>
              </a:r>
            </a:p>
            <a:p>
              <a:r>
                <a:rPr lang="en-US" altLang="zh-CN" b="1"/>
                <a:t>......</a:t>
              </a:r>
            </a:p>
          </p:txBody>
        </p:sp>
        <p:sp>
          <p:nvSpPr>
            <p:cNvPr id="6154" name="Line 10"/>
            <p:cNvSpPr>
              <a:spLocks noChangeShapeType="1"/>
            </p:cNvSpPr>
            <p:nvPr/>
          </p:nvSpPr>
          <p:spPr bwMode="auto">
            <a:xfrm>
              <a:off x="1008" y="1776"/>
              <a:ext cx="288" cy="0"/>
            </a:xfrm>
            <a:prstGeom prst="line">
              <a:avLst/>
            </a:prstGeom>
            <a:noFill/>
            <a:ln w="9525">
              <a:solidFill>
                <a:schemeClr val="tx1"/>
              </a:solidFill>
              <a:round/>
            </a:ln>
            <a:effectLst/>
          </p:spPr>
          <p:txBody>
            <a:bodyPr wrap="none" anchor="ctr"/>
            <a:lstStyle/>
            <a:p>
              <a:endParaRPr lang="zh-CN" altLang="en-US"/>
            </a:p>
          </p:txBody>
        </p:sp>
        <p:sp>
          <p:nvSpPr>
            <p:cNvPr id="6155" name="Line 11"/>
            <p:cNvSpPr>
              <a:spLocks noChangeShapeType="1"/>
            </p:cNvSpPr>
            <p:nvPr/>
          </p:nvSpPr>
          <p:spPr bwMode="auto">
            <a:xfrm>
              <a:off x="1344" y="1296"/>
              <a:ext cx="0" cy="1008"/>
            </a:xfrm>
            <a:prstGeom prst="line">
              <a:avLst/>
            </a:prstGeom>
            <a:noFill/>
            <a:ln w="9525">
              <a:solidFill>
                <a:schemeClr val="tx1"/>
              </a:solidFill>
              <a:round/>
            </a:ln>
            <a:effectLst/>
          </p:spPr>
          <p:txBody>
            <a:bodyPr wrap="none" anchor="ctr"/>
            <a:lstStyle/>
            <a:p>
              <a:endParaRPr lang="zh-CN" altLang="en-US"/>
            </a:p>
          </p:txBody>
        </p:sp>
        <p:sp>
          <p:nvSpPr>
            <p:cNvPr id="6156" name="Line 12"/>
            <p:cNvSpPr>
              <a:spLocks noChangeShapeType="1"/>
            </p:cNvSpPr>
            <p:nvPr/>
          </p:nvSpPr>
          <p:spPr bwMode="auto">
            <a:xfrm>
              <a:off x="1392" y="1296"/>
              <a:ext cx="144" cy="0"/>
            </a:xfrm>
            <a:prstGeom prst="line">
              <a:avLst/>
            </a:prstGeom>
            <a:noFill/>
            <a:ln w="9525">
              <a:solidFill>
                <a:schemeClr val="tx1"/>
              </a:solidFill>
              <a:round/>
            </a:ln>
            <a:effectLst/>
          </p:spPr>
          <p:txBody>
            <a:bodyPr wrap="none" anchor="ctr"/>
            <a:lstStyle/>
            <a:p>
              <a:endParaRPr lang="zh-CN" altLang="en-US"/>
            </a:p>
          </p:txBody>
        </p:sp>
        <p:sp>
          <p:nvSpPr>
            <p:cNvPr id="6157" name="Line 13"/>
            <p:cNvSpPr>
              <a:spLocks noChangeShapeType="1"/>
            </p:cNvSpPr>
            <p:nvPr/>
          </p:nvSpPr>
          <p:spPr bwMode="auto">
            <a:xfrm>
              <a:off x="1344" y="2304"/>
              <a:ext cx="144" cy="0"/>
            </a:xfrm>
            <a:prstGeom prst="line">
              <a:avLst/>
            </a:prstGeom>
            <a:noFill/>
            <a:ln w="9525">
              <a:solidFill>
                <a:schemeClr val="tx1"/>
              </a:solidFill>
              <a:round/>
            </a:ln>
            <a:effectLst/>
          </p:spPr>
          <p:txBody>
            <a:bodyPr wrap="none" anchor="ctr"/>
            <a:lstStyle/>
            <a:p>
              <a:endParaRPr lang="zh-CN" altLang="en-US"/>
            </a:p>
          </p:txBody>
        </p:sp>
        <p:sp>
          <p:nvSpPr>
            <p:cNvPr id="6158" name="Line 14"/>
            <p:cNvSpPr>
              <a:spLocks noChangeShapeType="1"/>
            </p:cNvSpPr>
            <p:nvPr/>
          </p:nvSpPr>
          <p:spPr bwMode="auto">
            <a:xfrm>
              <a:off x="2352" y="1200"/>
              <a:ext cx="624" cy="0"/>
            </a:xfrm>
            <a:prstGeom prst="line">
              <a:avLst/>
            </a:prstGeom>
            <a:noFill/>
            <a:ln w="9525">
              <a:solidFill>
                <a:schemeClr val="tx1"/>
              </a:solidFill>
              <a:round/>
            </a:ln>
            <a:effectLst/>
          </p:spPr>
          <p:txBody>
            <a:bodyPr wrap="none" anchor="ctr"/>
            <a:lstStyle/>
            <a:p>
              <a:endParaRPr lang="zh-CN" altLang="en-US"/>
            </a:p>
          </p:txBody>
        </p:sp>
        <p:sp>
          <p:nvSpPr>
            <p:cNvPr id="6159" name="Line 15"/>
            <p:cNvSpPr>
              <a:spLocks noChangeShapeType="1"/>
            </p:cNvSpPr>
            <p:nvPr/>
          </p:nvSpPr>
          <p:spPr bwMode="auto">
            <a:xfrm>
              <a:off x="2976" y="912"/>
              <a:ext cx="0" cy="672"/>
            </a:xfrm>
            <a:prstGeom prst="line">
              <a:avLst/>
            </a:prstGeom>
            <a:noFill/>
            <a:ln w="9525">
              <a:solidFill>
                <a:schemeClr val="tx1"/>
              </a:solidFill>
              <a:round/>
            </a:ln>
            <a:effectLst/>
          </p:spPr>
          <p:txBody>
            <a:bodyPr wrap="none" anchor="ctr"/>
            <a:lstStyle/>
            <a:p>
              <a:endParaRPr lang="zh-CN" altLang="en-US"/>
            </a:p>
          </p:txBody>
        </p:sp>
        <p:sp>
          <p:nvSpPr>
            <p:cNvPr id="6160" name="Line 16"/>
            <p:cNvSpPr>
              <a:spLocks noChangeShapeType="1"/>
            </p:cNvSpPr>
            <p:nvPr/>
          </p:nvSpPr>
          <p:spPr bwMode="auto">
            <a:xfrm>
              <a:off x="2976" y="912"/>
              <a:ext cx="144" cy="0"/>
            </a:xfrm>
            <a:prstGeom prst="line">
              <a:avLst/>
            </a:prstGeom>
            <a:noFill/>
            <a:ln w="9525">
              <a:solidFill>
                <a:schemeClr val="tx1"/>
              </a:solidFill>
              <a:round/>
            </a:ln>
            <a:effectLst/>
          </p:spPr>
          <p:txBody>
            <a:bodyPr wrap="none" anchor="ctr"/>
            <a:lstStyle/>
            <a:p>
              <a:endParaRPr lang="zh-CN" altLang="en-US"/>
            </a:p>
          </p:txBody>
        </p:sp>
        <p:sp>
          <p:nvSpPr>
            <p:cNvPr id="6161" name="Line 17"/>
            <p:cNvSpPr>
              <a:spLocks noChangeShapeType="1"/>
            </p:cNvSpPr>
            <p:nvPr/>
          </p:nvSpPr>
          <p:spPr bwMode="auto">
            <a:xfrm>
              <a:off x="2976" y="1584"/>
              <a:ext cx="144" cy="0"/>
            </a:xfrm>
            <a:prstGeom prst="line">
              <a:avLst/>
            </a:prstGeom>
            <a:noFill/>
            <a:ln w="9525">
              <a:solidFill>
                <a:schemeClr val="tx1"/>
              </a:solidFill>
              <a:round/>
            </a:ln>
            <a:effectLst/>
          </p:spPr>
          <p:txBody>
            <a:bodyPr wrap="none" anchor="ctr"/>
            <a:lstStyle/>
            <a:p>
              <a:endParaRPr lang="zh-CN" altLang="en-US"/>
            </a:p>
          </p:txBody>
        </p:sp>
        <p:sp>
          <p:nvSpPr>
            <p:cNvPr id="6162" name="Line 18"/>
            <p:cNvSpPr>
              <a:spLocks noChangeShapeType="1"/>
            </p:cNvSpPr>
            <p:nvPr/>
          </p:nvSpPr>
          <p:spPr bwMode="auto">
            <a:xfrm>
              <a:off x="2304" y="2256"/>
              <a:ext cx="624" cy="0"/>
            </a:xfrm>
            <a:prstGeom prst="line">
              <a:avLst/>
            </a:prstGeom>
            <a:noFill/>
            <a:ln w="9525">
              <a:solidFill>
                <a:schemeClr val="tx1"/>
              </a:solidFill>
              <a:round/>
            </a:ln>
            <a:effectLst/>
          </p:spPr>
          <p:txBody>
            <a:bodyPr wrap="none" anchor="ctr"/>
            <a:lstStyle/>
            <a:p>
              <a:endParaRPr lang="zh-CN" altLang="en-US"/>
            </a:p>
          </p:txBody>
        </p:sp>
        <p:sp>
          <p:nvSpPr>
            <p:cNvPr id="6163" name="Line 19"/>
            <p:cNvSpPr>
              <a:spLocks noChangeShapeType="1"/>
            </p:cNvSpPr>
            <p:nvPr/>
          </p:nvSpPr>
          <p:spPr bwMode="auto">
            <a:xfrm>
              <a:off x="2976" y="1968"/>
              <a:ext cx="0" cy="528"/>
            </a:xfrm>
            <a:prstGeom prst="line">
              <a:avLst/>
            </a:prstGeom>
            <a:noFill/>
            <a:ln w="9525">
              <a:solidFill>
                <a:schemeClr val="tx1"/>
              </a:solidFill>
              <a:round/>
            </a:ln>
            <a:effectLst/>
          </p:spPr>
          <p:txBody>
            <a:bodyPr wrap="none" anchor="ctr"/>
            <a:lstStyle/>
            <a:p>
              <a:endParaRPr lang="zh-CN" altLang="en-US"/>
            </a:p>
          </p:txBody>
        </p:sp>
        <p:sp>
          <p:nvSpPr>
            <p:cNvPr id="6164" name="Line 20"/>
            <p:cNvSpPr>
              <a:spLocks noChangeShapeType="1"/>
            </p:cNvSpPr>
            <p:nvPr/>
          </p:nvSpPr>
          <p:spPr bwMode="auto">
            <a:xfrm>
              <a:off x="2976" y="1968"/>
              <a:ext cx="144" cy="0"/>
            </a:xfrm>
            <a:prstGeom prst="line">
              <a:avLst/>
            </a:prstGeom>
            <a:noFill/>
            <a:ln w="9525">
              <a:solidFill>
                <a:schemeClr val="tx1"/>
              </a:solidFill>
              <a:round/>
            </a:ln>
            <a:effectLst/>
          </p:spPr>
          <p:txBody>
            <a:bodyPr wrap="none" anchor="ctr"/>
            <a:lstStyle/>
            <a:p>
              <a:endParaRPr lang="zh-CN" altLang="en-US"/>
            </a:p>
          </p:txBody>
        </p:sp>
        <p:sp>
          <p:nvSpPr>
            <p:cNvPr id="6165" name="Line 21"/>
            <p:cNvSpPr>
              <a:spLocks noChangeShapeType="1"/>
            </p:cNvSpPr>
            <p:nvPr/>
          </p:nvSpPr>
          <p:spPr bwMode="auto">
            <a:xfrm>
              <a:off x="2976" y="2496"/>
              <a:ext cx="192" cy="0"/>
            </a:xfrm>
            <a:prstGeom prst="line">
              <a:avLst/>
            </a:prstGeom>
            <a:noFill/>
            <a:ln w="9525">
              <a:solidFill>
                <a:schemeClr val="tx1"/>
              </a:solidFill>
              <a:round/>
            </a:ln>
            <a:effectLst/>
          </p:spPr>
          <p:txBody>
            <a:bodyPr wrap="none" anchor="ctr"/>
            <a:lstStyle/>
            <a:p>
              <a:endParaRPr lang="zh-CN" altLang="en-US"/>
            </a:p>
          </p:txBody>
        </p:sp>
      </p:grpSp>
      <p:grpSp>
        <p:nvGrpSpPr>
          <p:cNvPr id="3" name="Group 22"/>
          <p:cNvGrpSpPr/>
          <p:nvPr/>
        </p:nvGrpSpPr>
        <p:grpSpPr bwMode="auto">
          <a:xfrm>
            <a:off x="730250" y="3200400"/>
            <a:ext cx="8054975" cy="3505200"/>
            <a:chOff x="460" y="2016"/>
            <a:chExt cx="5074" cy="2208"/>
          </a:xfrm>
        </p:grpSpPr>
        <p:sp>
          <p:nvSpPr>
            <p:cNvPr id="6167" name="Line 23"/>
            <p:cNvSpPr>
              <a:spLocks noChangeShapeType="1"/>
            </p:cNvSpPr>
            <p:nvPr/>
          </p:nvSpPr>
          <p:spPr bwMode="auto">
            <a:xfrm>
              <a:off x="768" y="3936"/>
              <a:ext cx="4224" cy="0"/>
            </a:xfrm>
            <a:prstGeom prst="line">
              <a:avLst/>
            </a:prstGeom>
            <a:noFill/>
            <a:ln w="9525">
              <a:solidFill>
                <a:schemeClr val="tx1"/>
              </a:solidFill>
              <a:round/>
            </a:ln>
            <a:effectLst/>
          </p:spPr>
          <p:txBody>
            <a:bodyPr wrap="none" anchor="ctr"/>
            <a:lstStyle/>
            <a:p>
              <a:endParaRPr lang="zh-CN" altLang="en-US"/>
            </a:p>
          </p:txBody>
        </p:sp>
        <p:sp>
          <p:nvSpPr>
            <p:cNvPr id="6168" name="Line 24"/>
            <p:cNvSpPr>
              <a:spLocks noChangeShapeType="1"/>
            </p:cNvSpPr>
            <p:nvPr/>
          </p:nvSpPr>
          <p:spPr bwMode="auto">
            <a:xfrm>
              <a:off x="768" y="2722"/>
              <a:ext cx="0" cy="1248"/>
            </a:xfrm>
            <a:prstGeom prst="line">
              <a:avLst/>
            </a:prstGeom>
            <a:noFill/>
            <a:ln w="9525">
              <a:solidFill>
                <a:schemeClr val="tx1"/>
              </a:solidFill>
              <a:round/>
            </a:ln>
            <a:effectLst/>
          </p:spPr>
          <p:txBody>
            <a:bodyPr wrap="none" anchor="ctr"/>
            <a:lstStyle/>
            <a:p>
              <a:endParaRPr lang="zh-CN" altLang="en-US"/>
            </a:p>
          </p:txBody>
        </p:sp>
        <p:sp>
          <p:nvSpPr>
            <p:cNvPr id="6169" name="Text Box 25"/>
            <p:cNvSpPr txBox="1">
              <a:spLocks noChangeArrowheads="1"/>
            </p:cNvSpPr>
            <p:nvPr/>
          </p:nvSpPr>
          <p:spPr bwMode="auto">
            <a:xfrm>
              <a:off x="4886" y="3532"/>
              <a:ext cx="648" cy="404"/>
            </a:xfrm>
            <a:prstGeom prst="rect">
              <a:avLst/>
            </a:prstGeom>
            <a:noFill/>
            <a:ln w="9525">
              <a:noFill/>
              <a:miter lim="800000"/>
            </a:ln>
            <a:effectLst/>
          </p:spPr>
          <p:txBody>
            <a:bodyPr wrap="none">
              <a:spAutoFit/>
            </a:bodyPr>
            <a:lstStyle/>
            <a:p>
              <a:r>
                <a:rPr lang="zh-CN" altLang="en-US" b="1"/>
                <a:t>时间 </a:t>
              </a:r>
              <a:r>
                <a:rPr lang="en-US" altLang="en-US" sz="3600" b="1"/>
                <a:t>t</a:t>
              </a:r>
              <a:endParaRPr lang="en-US" altLang="zh-CN" sz="3600" b="1"/>
            </a:p>
          </p:txBody>
        </p:sp>
        <p:sp>
          <p:nvSpPr>
            <p:cNvPr id="6170" name="Text Box 26"/>
            <p:cNvSpPr txBox="1">
              <a:spLocks noChangeArrowheads="1"/>
            </p:cNvSpPr>
            <p:nvPr/>
          </p:nvSpPr>
          <p:spPr bwMode="auto">
            <a:xfrm>
              <a:off x="460" y="2016"/>
              <a:ext cx="310" cy="1668"/>
            </a:xfrm>
            <a:prstGeom prst="rect">
              <a:avLst/>
            </a:prstGeom>
            <a:noFill/>
            <a:ln w="9525">
              <a:noFill/>
              <a:miter lim="800000"/>
            </a:ln>
            <a:effectLst/>
          </p:spPr>
          <p:txBody>
            <a:bodyPr wrap="none">
              <a:spAutoFit/>
            </a:bodyPr>
            <a:lstStyle/>
            <a:p>
              <a:r>
                <a:rPr lang="zh-CN" altLang="en-US" b="1"/>
                <a:t>关</a:t>
              </a:r>
            </a:p>
            <a:p>
              <a:r>
                <a:rPr lang="zh-CN" altLang="en-US" b="1"/>
                <a:t>键</a:t>
              </a:r>
            </a:p>
            <a:p>
              <a:r>
                <a:rPr lang="zh-CN" altLang="en-US" b="1"/>
                <a:t>概</a:t>
              </a:r>
            </a:p>
            <a:p>
              <a:r>
                <a:rPr lang="zh-CN" altLang="en-US" b="1"/>
                <a:t>念</a:t>
              </a:r>
            </a:p>
            <a:p>
              <a:r>
                <a:rPr lang="zh-CN" altLang="en-US" b="1"/>
                <a:t>的</a:t>
              </a:r>
            </a:p>
            <a:p>
              <a:r>
                <a:rPr lang="zh-CN" altLang="en-US" b="1"/>
                <a:t>发</a:t>
              </a:r>
            </a:p>
            <a:p>
              <a:r>
                <a:rPr lang="zh-CN" altLang="en-US" b="1"/>
                <a:t>展</a:t>
              </a:r>
            </a:p>
          </p:txBody>
        </p:sp>
        <p:sp>
          <p:nvSpPr>
            <p:cNvPr id="6171" name="Freeform 27"/>
            <p:cNvSpPr/>
            <p:nvPr/>
          </p:nvSpPr>
          <p:spPr bwMode="auto">
            <a:xfrm>
              <a:off x="912" y="2772"/>
              <a:ext cx="2423" cy="1120"/>
            </a:xfrm>
            <a:custGeom>
              <a:avLst/>
              <a:gdLst/>
              <a:ahLst/>
              <a:cxnLst>
                <a:cxn ang="0">
                  <a:pos x="0" y="939"/>
                </a:cxn>
                <a:cxn ang="0">
                  <a:pos x="463" y="46"/>
                </a:cxn>
                <a:cxn ang="0">
                  <a:pos x="1265" y="660"/>
                </a:cxn>
                <a:cxn ang="0">
                  <a:pos x="2423" y="1120"/>
                </a:cxn>
              </a:cxnLst>
              <a:rect l="0" t="0" r="r" b="b"/>
              <a:pathLst>
                <a:path w="2423" h="1120">
                  <a:moveTo>
                    <a:pt x="0" y="939"/>
                  </a:moveTo>
                  <a:cubicBezTo>
                    <a:pt x="87" y="855"/>
                    <a:pt x="261" y="221"/>
                    <a:pt x="463" y="46"/>
                  </a:cubicBezTo>
                  <a:cubicBezTo>
                    <a:pt x="674" y="0"/>
                    <a:pt x="938" y="481"/>
                    <a:pt x="1265" y="660"/>
                  </a:cubicBezTo>
                  <a:cubicBezTo>
                    <a:pt x="1592" y="839"/>
                    <a:pt x="2182" y="1024"/>
                    <a:pt x="2423" y="1120"/>
                  </a:cubicBezTo>
                </a:path>
              </a:pathLst>
            </a:custGeom>
            <a:noFill/>
            <a:ln w="50800">
              <a:solidFill>
                <a:srgbClr val="33CCCC"/>
              </a:solidFill>
              <a:round/>
              <a:headEnd type="none" w="med" len="med"/>
              <a:tailEnd type="none" w="med" len="med"/>
            </a:ln>
            <a:effectLst/>
          </p:spPr>
          <p:txBody>
            <a:bodyPr wrap="none" anchor="ctr"/>
            <a:lstStyle/>
            <a:p>
              <a:endParaRPr lang="zh-CN" altLang="en-US"/>
            </a:p>
          </p:txBody>
        </p:sp>
        <p:sp>
          <p:nvSpPr>
            <p:cNvPr id="6172" name="Line 28"/>
            <p:cNvSpPr>
              <a:spLocks noChangeShapeType="1"/>
            </p:cNvSpPr>
            <p:nvPr/>
          </p:nvSpPr>
          <p:spPr bwMode="auto">
            <a:xfrm>
              <a:off x="1900" y="3840"/>
              <a:ext cx="0" cy="96"/>
            </a:xfrm>
            <a:prstGeom prst="line">
              <a:avLst/>
            </a:prstGeom>
            <a:noFill/>
            <a:ln w="9525">
              <a:solidFill>
                <a:schemeClr val="tx1"/>
              </a:solidFill>
              <a:round/>
            </a:ln>
            <a:effectLst/>
          </p:spPr>
          <p:txBody>
            <a:bodyPr wrap="none" anchor="ctr"/>
            <a:lstStyle/>
            <a:p>
              <a:endParaRPr lang="zh-CN" altLang="en-US"/>
            </a:p>
          </p:txBody>
        </p:sp>
        <p:sp>
          <p:nvSpPr>
            <p:cNvPr id="6173" name="Line 29"/>
            <p:cNvSpPr>
              <a:spLocks noChangeShapeType="1"/>
            </p:cNvSpPr>
            <p:nvPr/>
          </p:nvSpPr>
          <p:spPr bwMode="auto">
            <a:xfrm>
              <a:off x="3878" y="3868"/>
              <a:ext cx="0" cy="96"/>
            </a:xfrm>
            <a:prstGeom prst="line">
              <a:avLst/>
            </a:prstGeom>
            <a:noFill/>
            <a:ln w="9525">
              <a:solidFill>
                <a:schemeClr val="tx1"/>
              </a:solidFill>
              <a:round/>
            </a:ln>
            <a:effectLst/>
          </p:spPr>
          <p:txBody>
            <a:bodyPr wrap="none" anchor="ctr"/>
            <a:lstStyle/>
            <a:p>
              <a:endParaRPr lang="zh-CN" altLang="en-US"/>
            </a:p>
          </p:txBody>
        </p:sp>
        <p:sp>
          <p:nvSpPr>
            <p:cNvPr id="6174" name="Line 30"/>
            <p:cNvSpPr>
              <a:spLocks noChangeShapeType="1"/>
            </p:cNvSpPr>
            <p:nvPr/>
          </p:nvSpPr>
          <p:spPr bwMode="auto">
            <a:xfrm>
              <a:off x="2894" y="3840"/>
              <a:ext cx="0" cy="96"/>
            </a:xfrm>
            <a:prstGeom prst="line">
              <a:avLst/>
            </a:prstGeom>
            <a:noFill/>
            <a:ln w="9525">
              <a:solidFill>
                <a:schemeClr val="tx1"/>
              </a:solidFill>
              <a:round/>
            </a:ln>
            <a:effectLst/>
          </p:spPr>
          <p:txBody>
            <a:bodyPr wrap="none" anchor="ctr"/>
            <a:lstStyle/>
            <a:p>
              <a:endParaRPr lang="zh-CN" altLang="en-US"/>
            </a:p>
          </p:txBody>
        </p:sp>
        <p:sp>
          <p:nvSpPr>
            <p:cNvPr id="6175" name="Line 31"/>
            <p:cNvSpPr>
              <a:spLocks noChangeShapeType="1"/>
            </p:cNvSpPr>
            <p:nvPr/>
          </p:nvSpPr>
          <p:spPr bwMode="auto">
            <a:xfrm>
              <a:off x="1008" y="3840"/>
              <a:ext cx="0" cy="96"/>
            </a:xfrm>
            <a:prstGeom prst="line">
              <a:avLst/>
            </a:prstGeom>
            <a:noFill/>
            <a:ln w="9525">
              <a:solidFill>
                <a:schemeClr val="tx1"/>
              </a:solidFill>
              <a:round/>
            </a:ln>
            <a:effectLst/>
          </p:spPr>
          <p:txBody>
            <a:bodyPr wrap="none" anchor="ctr"/>
            <a:lstStyle/>
            <a:p>
              <a:endParaRPr lang="zh-CN" altLang="en-US"/>
            </a:p>
          </p:txBody>
        </p:sp>
        <p:sp>
          <p:nvSpPr>
            <p:cNvPr id="6176" name="Freeform 32"/>
            <p:cNvSpPr/>
            <p:nvPr/>
          </p:nvSpPr>
          <p:spPr bwMode="auto">
            <a:xfrm>
              <a:off x="1892" y="2915"/>
              <a:ext cx="2350" cy="973"/>
            </a:xfrm>
            <a:custGeom>
              <a:avLst/>
              <a:gdLst/>
              <a:ahLst/>
              <a:cxnLst>
                <a:cxn ang="0">
                  <a:pos x="2350" y="949"/>
                </a:cxn>
                <a:cxn ang="0">
                  <a:pos x="1973" y="489"/>
                </a:cxn>
                <a:cxn ang="0">
                  <a:pos x="1498" y="15"/>
                </a:cxn>
                <a:cxn ang="0">
                  <a:pos x="779" y="581"/>
                </a:cxn>
                <a:cxn ang="0">
                  <a:pos x="0" y="973"/>
                </a:cxn>
              </a:cxnLst>
              <a:rect l="0" t="0" r="r" b="b"/>
              <a:pathLst>
                <a:path w="2350" h="973">
                  <a:moveTo>
                    <a:pt x="2350" y="949"/>
                  </a:moveTo>
                  <a:cubicBezTo>
                    <a:pt x="2272" y="856"/>
                    <a:pt x="2043" y="684"/>
                    <a:pt x="1973" y="489"/>
                  </a:cubicBezTo>
                  <a:cubicBezTo>
                    <a:pt x="1903" y="294"/>
                    <a:pt x="1697" y="0"/>
                    <a:pt x="1498" y="15"/>
                  </a:cubicBezTo>
                  <a:cubicBezTo>
                    <a:pt x="1299" y="30"/>
                    <a:pt x="1029" y="421"/>
                    <a:pt x="779" y="581"/>
                  </a:cubicBezTo>
                  <a:cubicBezTo>
                    <a:pt x="529" y="741"/>
                    <a:pt x="241" y="877"/>
                    <a:pt x="0" y="973"/>
                  </a:cubicBezTo>
                </a:path>
              </a:pathLst>
            </a:custGeom>
            <a:noFill/>
            <a:ln w="50800">
              <a:solidFill>
                <a:srgbClr val="993366"/>
              </a:solidFill>
              <a:round/>
              <a:headEnd type="none" w="med" len="med"/>
              <a:tailEnd type="none" w="med" len="med"/>
            </a:ln>
            <a:effectLst/>
          </p:spPr>
          <p:txBody>
            <a:bodyPr wrap="none" anchor="ctr"/>
            <a:lstStyle/>
            <a:p>
              <a:endParaRPr lang="zh-CN" altLang="en-US"/>
            </a:p>
          </p:txBody>
        </p:sp>
        <p:sp>
          <p:nvSpPr>
            <p:cNvPr id="6177" name="Freeform 33"/>
            <p:cNvSpPr/>
            <p:nvPr/>
          </p:nvSpPr>
          <p:spPr bwMode="auto">
            <a:xfrm>
              <a:off x="2344" y="3144"/>
              <a:ext cx="1772" cy="790"/>
            </a:xfrm>
            <a:custGeom>
              <a:avLst/>
              <a:gdLst/>
              <a:ahLst/>
              <a:cxnLst>
                <a:cxn ang="0">
                  <a:pos x="1772" y="790"/>
                </a:cxn>
                <a:cxn ang="0">
                  <a:pos x="1339" y="358"/>
                </a:cxn>
                <a:cxn ang="0">
                  <a:pos x="1060" y="9"/>
                </a:cxn>
                <a:cxn ang="0">
                  <a:pos x="694" y="415"/>
                </a:cxn>
                <a:cxn ang="0">
                  <a:pos x="0" y="776"/>
                </a:cxn>
              </a:cxnLst>
              <a:rect l="0" t="0" r="r" b="b"/>
              <a:pathLst>
                <a:path w="1772" h="790">
                  <a:moveTo>
                    <a:pt x="1772" y="790"/>
                  </a:moveTo>
                  <a:cubicBezTo>
                    <a:pt x="1737" y="712"/>
                    <a:pt x="1423" y="539"/>
                    <a:pt x="1339" y="358"/>
                  </a:cubicBezTo>
                  <a:cubicBezTo>
                    <a:pt x="1255" y="177"/>
                    <a:pt x="1167" y="0"/>
                    <a:pt x="1060" y="9"/>
                  </a:cubicBezTo>
                  <a:cubicBezTo>
                    <a:pt x="953" y="18"/>
                    <a:pt x="871" y="287"/>
                    <a:pt x="694" y="415"/>
                  </a:cubicBezTo>
                  <a:cubicBezTo>
                    <a:pt x="517" y="543"/>
                    <a:pt x="223" y="776"/>
                    <a:pt x="0" y="776"/>
                  </a:cubicBezTo>
                </a:path>
              </a:pathLst>
            </a:custGeom>
            <a:noFill/>
            <a:ln w="50800">
              <a:solidFill>
                <a:srgbClr val="FF6600"/>
              </a:solidFill>
              <a:round/>
              <a:headEnd type="none" w="med" len="med"/>
              <a:tailEnd type="none" w="med" len="med"/>
            </a:ln>
            <a:effectLst/>
          </p:spPr>
          <p:txBody>
            <a:bodyPr wrap="none" anchor="ctr"/>
            <a:lstStyle/>
            <a:p>
              <a:endParaRPr lang="zh-CN" altLang="en-US"/>
            </a:p>
          </p:txBody>
        </p:sp>
        <p:sp>
          <p:nvSpPr>
            <p:cNvPr id="6178" name="Freeform 34"/>
            <p:cNvSpPr/>
            <p:nvPr/>
          </p:nvSpPr>
          <p:spPr bwMode="auto">
            <a:xfrm>
              <a:off x="3572" y="2900"/>
              <a:ext cx="683" cy="1020"/>
            </a:xfrm>
            <a:custGeom>
              <a:avLst/>
              <a:gdLst/>
              <a:ahLst/>
              <a:cxnLst>
                <a:cxn ang="0">
                  <a:pos x="0" y="1020"/>
                </a:cxn>
                <a:cxn ang="0">
                  <a:pos x="214" y="58"/>
                </a:cxn>
                <a:cxn ang="0">
                  <a:pos x="452" y="672"/>
                </a:cxn>
                <a:cxn ang="0">
                  <a:pos x="683" y="964"/>
                </a:cxn>
              </a:cxnLst>
              <a:rect l="0" t="0" r="r" b="b"/>
              <a:pathLst>
                <a:path w="683" h="1020">
                  <a:moveTo>
                    <a:pt x="0" y="1020"/>
                  </a:moveTo>
                  <a:cubicBezTo>
                    <a:pt x="26" y="936"/>
                    <a:pt x="139" y="116"/>
                    <a:pt x="214" y="58"/>
                  </a:cubicBezTo>
                  <a:cubicBezTo>
                    <a:pt x="289" y="0"/>
                    <a:pt x="374" y="521"/>
                    <a:pt x="452" y="672"/>
                  </a:cubicBezTo>
                  <a:cubicBezTo>
                    <a:pt x="530" y="823"/>
                    <a:pt x="611" y="868"/>
                    <a:pt x="683" y="964"/>
                  </a:cubicBezTo>
                </a:path>
              </a:pathLst>
            </a:custGeom>
            <a:noFill/>
            <a:ln w="50800">
              <a:solidFill>
                <a:srgbClr val="FF00FF"/>
              </a:solidFill>
              <a:round/>
              <a:headEnd type="none" w="med" len="med"/>
              <a:tailEnd type="none" w="med" len="med"/>
            </a:ln>
            <a:effectLst/>
          </p:spPr>
          <p:txBody>
            <a:bodyPr wrap="none" anchor="ctr"/>
            <a:lstStyle/>
            <a:p>
              <a:endParaRPr lang="zh-CN" altLang="en-US"/>
            </a:p>
          </p:txBody>
        </p:sp>
        <p:sp>
          <p:nvSpPr>
            <p:cNvPr id="6179" name="Freeform 35"/>
            <p:cNvSpPr/>
            <p:nvPr/>
          </p:nvSpPr>
          <p:spPr bwMode="auto">
            <a:xfrm>
              <a:off x="3683" y="2720"/>
              <a:ext cx="1005" cy="1214"/>
            </a:xfrm>
            <a:custGeom>
              <a:avLst/>
              <a:gdLst/>
              <a:ahLst/>
              <a:cxnLst>
                <a:cxn ang="0">
                  <a:pos x="0" y="1186"/>
                </a:cxn>
                <a:cxn ang="0">
                  <a:pos x="307" y="56"/>
                </a:cxn>
                <a:cxn ang="0">
                  <a:pos x="628" y="851"/>
                </a:cxn>
                <a:cxn ang="0">
                  <a:pos x="1005" y="1158"/>
                </a:cxn>
              </a:cxnLst>
              <a:rect l="0" t="0" r="r" b="b"/>
              <a:pathLst>
                <a:path w="1005" h="1214">
                  <a:moveTo>
                    <a:pt x="0" y="1186"/>
                  </a:moveTo>
                  <a:cubicBezTo>
                    <a:pt x="126" y="1214"/>
                    <a:pt x="221" y="112"/>
                    <a:pt x="307" y="56"/>
                  </a:cubicBezTo>
                  <a:cubicBezTo>
                    <a:pt x="412" y="0"/>
                    <a:pt x="512" y="667"/>
                    <a:pt x="628" y="851"/>
                  </a:cubicBezTo>
                  <a:cubicBezTo>
                    <a:pt x="744" y="1035"/>
                    <a:pt x="964" y="1088"/>
                    <a:pt x="1005" y="1158"/>
                  </a:cubicBezTo>
                </a:path>
              </a:pathLst>
            </a:custGeom>
            <a:noFill/>
            <a:ln w="50800">
              <a:solidFill>
                <a:srgbClr val="3366FF"/>
              </a:solidFill>
              <a:round/>
              <a:headEnd type="none" w="med" len="med"/>
              <a:tailEnd type="none" w="med" len="med"/>
            </a:ln>
            <a:effectLst/>
          </p:spPr>
          <p:txBody>
            <a:bodyPr wrap="none" anchor="ctr"/>
            <a:lstStyle/>
            <a:p>
              <a:endParaRPr lang="zh-CN" altLang="en-US"/>
            </a:p>
          </p:txBody>
        </p:sp>
        <p:sp>
          <p:nvSpPr>
            <p:cNvPr id="6180" name="AutoShape 36"/>
            <p:cNvSpPr>
              <a:spLocks noChangeArrowheads="1"/>
            </p:cNvSpPr>
            <p:nvPr/>
          </p:nvSpPr>
          <p:spPr bwMode="auto">
            <a:xfrm>
              <a:off x="912" y="2304"/>
              <a:ext cx="576" cy="384"/>
            </a:xfrm>
            <a:prstGeom prst="cloudCallout">
              <a:avLst>
                <a:gd name="adj1" fmla="val 56250"/>
                <a:gd name="adj2" fmla="val 107551"/>
              </a:avLst>
            </a:prstGeom>
            <a:solidFill>
              <a:srgbClr val="92D050"/>
            </a:solidFill>
            <a:ln w="9525">
              <a:noFill/>
              <a:round/>
            </a:ln>
            <a:effectLst/>
          </p:spPr>
          <p:txBody>
            <a:bodyPr wrap="none" anchor="ctr"/>
            <a:lstStyle/>
            <a:p>
              <a:pPr algn="ctr"/>
              <a:r>
                <a:rPr lang="zh-CN" altLang="en-US" b="1">
                  <a:solidFill>
                    <a:srgbClr val="009999"/>
                  </a:solidFill>
                </a:rPr>
                <a:t>力学</a:t>
              </a:r>
              <a:endParaRPr lang="zh-CN" altLang="en-US" b="1"/>
            </a:p>
          </p:txBody>
        </p:sp>
        <p:sp>
          <p:nvSpPr>
            <p:cNvPr id="6181" name="AutoShape 37"/>
            <p:cNvSpPr>
              <a:spLocks noChangeArrowheads="1"/>
            </p:cNvSpPr>
            <p:nvPr/>
          </p:nvSpPr>
          <p:spPr bwMode="auto">
            <a:xfrm>
              <a:off x="2208" y="2496"/>
              <a:ext cx="576" cy="384"/>
            </a:xfrm>
            <a:prstGeom prst="wedgeEllipseCallout">
              <a:avLst>
                <a:gd name="adj1" fmla="val 108856"/>
                <a:gd name="adj2" fmla="val 91926"/>
              </a:avLst>
            </a:prstGeom>
            <a:solidFill>
              <a:srgbClr val="92D050"/>
            </a:solidFill>
            <a:ln w="9525">
              <a:noFill/>
              <a:miter lim="800000"/>
            </a:ln>
            <a:effectLst/>
          </p:spPr>
          <p:txBody>
            <a:bodyPr wrap="none" anchor="ctr"/>
            <a:lstStyle/>
            <a:p>
              <a:pPr algn="ctr"/>
              <a:r>
                <a:rPr lang="zh-CN" altLang="en-US" b="1">
                  <a:solidFill>
                    <a:srgbClr val="993366"/>
                  </a:solidFill>
                </a:rPr>
                <a:t>电磁学</a:t>
              </a:r>
              <a:endParaRPr lang="zh-CN" altLang="en-US" b="1"/>
            </a:p>
          </p:txBody>
        </p:sp>
        <p:sp>
          <p:nvSpPr>
            <p:cNvPr id="6182" name="AutoShape 38"/>
            <p:cNvSpPr>
              <a:spLocks noChangeArrowheads="1"/>
            </p:cNvSpPr>
            <p:nvPr/>
          </p:nvSpPr>
          <p:spPr bwMode="auto">
            <a:xfrm>
              <a:off x="2208" y="3024"/>
              <a:ext cx="576" cy="384"/>
            </a:xfrm>
            <a:prstGeom prst="wedgeEllipseCallout">
              <a:avLst>
                <a:gd name="adj1" fmla="val 102431"/>
                <a:gd name="adj2" fmla="val 76565"/>
              </a:avLst>
            </a:prstGeom>
            <a:solidFill>
              <a:srgbClr val="92D050"/>
            </a:solidFill>
            <a:ln w="9525">
              <a:noFill/>
              <a:miter lim="800000"/>
            </a:ln>
            <a:effectLst/>
          </p:spPr>
          <p:txBody>
            <a:bodyPr wrap="none" anchor="ctr"/>
            <a:lstStyle/>
            <a:p>
              <a:pPr algn="ctr"/>
              <a:r>
                <a:rPr lang="zh-CN" altLang="en-US" b="1">
                  <a:solidFill>
                    <a:srgbClr val="FF6600"/>
                  </a:solidFill>
                </a:rPr>
                <a:t>热学</a:t>
              </a:r>
              <a:endParaRPr lang="zh-CN" altLang="en-US" b="1"/>
            </a:p>
          </p:txBody>
        </p:sp>
        <p:sp>
          <p:nvSpPr>
            <p:cNvPr id="6183" name="AutoShape 39"/>
            <p:cNvSpPr>
              <a:spLocks noChangeArrowheads="1"/>
            </p:cNvSpPr>
            <p:nvPr/>
          </p:nvSpPr>
          <p:spPr bwMode="auto">
            <a:xfrm>
              <a:off x="3408" y="2400"/>
              <a:ext cx="576" cy="384"/>
            </a:xfrm>
            <a:prstGeom prst="wedgeEllipseCallout">
              <a:avLst>
                <a:gd name="adj1" fmla="val 14412"/>
                <a:gd name="adj2" fmla="val 93491"/>
              </a:avLst>
            </a:prstGeom>
            <a:solidFill>
              <a:srgbClr val="92D050"/>
            </a:solidFill>
            <a:ln w="9525">
              <a:noFill/>
              <a:miter lim="800000"/>
            </a:ln>
            <a:effectLst/>
          </p:spPr>
          <p:txBody>
            <a:bodyPr wrap="none" anchor="ctr"/>
            <a:lstStyle/>
            <a:p>
              <a:pPr algn="ctr"/>
              <a:r>
                <a:rPr lang="zh-CN" altLang="en-US" b="1" dirty="0">
                  <a:solidFill>
                    <a:srgbClr val="FF33CC"/>
                  </a:solidFill>
                </a:rPr>
                <a:t>相对论</a:t>
              </a:r>
              <a:endParaRPr lang="zh-CN" altLang="en-US" b="1" dirty="0"/>
            </a:p>
          </p:txBody>
        </p:sp>
        <p:sp>
          <p:nvSpPr>
            <p:cNvPr id="6184" name="AutoShape 40"/>
            <p:cNvSpPr>
              <a:spLocks noChangeArrowheads="1"/>
            </p:cNvSpPr>
            <p:nvPr/>
          </p:nvSpPr>
          <p:spPr bwMode="auto">
            <a:xfrm>
              <a:off x="4656" y="2544"/>
              <a:ext cx="576" cy="384"/>
            </a:xfrm>
            <a:prstGeom prst="wedgeEllipseCallout">
              <a:avLst>
                <a:gd name="adj1" fmla="val -140625"/>
                <a:gd name="adj2" fmla="val 110157"/>
              </a:avLst>
            </a:prstGeom>
            <a:solidFill>
              <a:srgbClr val="92D050"/>
            </a:solidFill>
            <a:ln w="9525">
              <a:noFill/>
              <a:miter lim="800000"/>
            </a:ln>
            <a:effectLst/>
          </p:spPr>
          <p:txBody>
            <a:bodyPr wrap="none" anchor="ctr"/>
            <a:lstStyle/>
            <a:p>
              <a:pPr algn="ctr"/>
              <a:r>
                <a:rPr lang="zh-CN" altLang="en-US" b="1" dirty="0">
                  <a:solidFill>
                    <a:srgbClr val="3366FF"/>
                  </a:solidFill>
                </a:rPr>
                <a:t>量子论</a:t>
              </a:r>
              <a:endParaRPr lang="zh-CN" altLang="en-US" b="1" dirty="0"/>
            </a:p>
          </p:txBody>
        </p:sp>
        <p:sp>
          <p:nvSpPr>
            <p:cNvPr id="6185" name="Text Box 41"/>
            <p:cNvSpPr txBox="1">
              <a:spLocks noChangeArrowheads="1"/>
            </p:cNvSpPr>
            <p:nvPr/>
          </p:nvSpPr>
          <p:spPr bwMode="auto">
            <a:xfrm>
              <a:off x="854" y="3936"/>
              <a:ext cx="3476" cy="288"/>
            </a:xfrm>
            <a:prstGeom prst="rect">
              <a:avLst/>
            </a:prstGeom>
            <a:noFill/>
            <a:ln w="9525">
              <a:noFill/>
              <a:miter lim="800000"/>
            </a:ln>
            <a:effectLst/>
          </p:spPr>
          <p:txBody>
            <a:bodyPr wrap="none">
              <a:spAutoFit/>
            </a:bodyPr>
            <a:lstStyle/>
            <a:p>
              <a:r>
                <a:rPr lang="zh-CN" altLang="en-US" b="1"/>
                <a:t>1600          1700            1800                1900</a:t>
              </a:r>
            </a:p>
          </p:txBody>
        </p:sp>
      </p:gr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linds(horizontal)">
                                      <p:cBhvr>
                                        <p:cTn id="7" dur="500"/>
                                        <p:tgtEl>
                                          <p:spTgt spid="614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147"/>
                                        </p:tgtEl>
                                        <p:attrNameLst>
                                          <p:attrName>style.visibility</p:attrName>
                                        </p:attrNameLst>
                                      </p:cBhvr>
                                      <p:to>
                                        <p:strVal val="visible"/>
                                      </p:to>
                                    </p:set>
                                    <p:animEffect transition="in" filter="blinds(horizontal)">
                                      <p:cBhvr>
                                        <p:cTn id="11" dur="500"/>
                                        <p:tgtEl>
                                          <p:spTgt spid="614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7" presetClass="entr" presetSubtype="1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7"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7" name="Text Box 1143"/>
          <p:cNvSpPr txBox="1">
            <a:spLocks noChangeArrowheads="1"/>
          </p:cNvSpPr>
          <p:nvPr/>
        </p:nvSpPr>
        <p:spPr bwMode="auto">
          <a:xfrm>
            <a:off x="214282" y="3857628"/>
            <a:ext cx="8763000" cy="830997"/>
          </a:xfrm>
          <a:prstGeom prst="rect">
            <a:avLst/>
          </a:prstGeom>
          <a:noFill/>
          <a:ln w="9525">
            <a:noFill/>
            <a:miter lim="800000"/>
            <a:headEnd/>
            <a:tailEnd/>
          </a:ln>
          <a:effectLst/>
        </p:spPr>
        <p:txBody>
          <a:bodyPr>
            <a:spAutoFit/>
          </a:bodyPr>
          <a:lstStyle/>
          <a:p>
            <a:r>
              <a:rPr lang="zh-CN" altLang="en-US" sz="2400" b="1" dirty="0">
                <a:latin typeface="宋体" pitchFamily="2" charset="-122"/>
                <a:ea typeface="宋体" pitchFamily="2" charset="-122"/>
              </a:rPr>
              <a:t>（</a:t>
            </a:r>
            <a:r>
              <a:rPr lang="en-US" altLang="zh-CN" sz="2400" b="1" dirty="0">
                <a:latin typeface="宋体" pitchFamily="2" charset="-122"/>
                <a:ea typeface="宋体" pitchFamily="2" charset="-122"/>
              </a:rPr>
              <a:t>1</a:t>
            </a:r>
            <a:r>
              <a:rPr lang="zh-CN" altLang="en-US" sz="2400" b="1" dirty="0">
                <a:latin typeface="宋体" pitchFamily="2" charset="-122"/>
                <a:ea typeface="宋体" pitchFamily="2" charset="-122"/>
              </a:rPr>
              <a:t>）任何物体的单色辐射本领和单色吸收比等于一个恒量，而这个恒量就是同温度下绝对黑体的单色辐射本领。</a:t>
            </a:r>
          </a:p>
        </p:txBody>
      </p:sp>
      <p:sp>
        <p:nvSpPr>
          <p:cNvPr id="12408" name="Text Box 1144"/>
          <p:cNvSpPr txBox="1">
            <a:spLocks noChangeArrowheads="1"/>
          </p:cNvSpPr>
          <p:nvPr/>
        </p:nvSpPr>
        <p:spPr bwMode="auto">
          <a:xfrm>
            <a:off x="228600" y="4991100"/>
            <a:ext cx="8794750" cy="830997"/>
          </a:xfrm>
          <a:prstGeom prst="rect">
            <a:avLst/>
          </a:prstGeom>
          <a:noFill/>
          <a:ln w="9525">
            <a:noFill/>
            <a:miter lim="800000"/>
            <a:headEnd/>
            <a:tailEnd/>
          </a:ln>
          <a:effectLst/>
        </p:spPr>
        <p:txBody>
          <a:bodyPr>
            <a:spAutoFit/>
          </a:bodyPr>
          <a:lstStyle/>
          <a:p>
            <a:r>
              <a:rPr lang="zh-CN" altLang="en-US" sz="2400" b="1" dirty="0">
                <a:latin typeface="宋体" pitchFamily="2" charset="-122"/>
                <a:ea typeface="宋体" pitchFamily="2" charset="-122"/>
              </a:rPr>
              <a:t>（</a:t>
            </a:r>
            <a:r>
              <a:rPr lang="en-US" altLang="zh-CN" sz="2400" b="1" dirty="0">
                <a:latin typeface="宋体" pitchFamily="2" charset="-122"/>
                <a:ea typeface="宋体" pitchFamily="2" charset="-122"/>
              </a:rPr>
              <a:t>2</a:t>
            </a:r>
            <a:r>
              <a:rPr lang="zh-CN" altLang="en-US" sz="2400" b="1" dirty="0">
                <a:latin typeface="宋体" pitchFamily="2" charset="-122"/>
                <a:ea typeface="宋体" pitchFamily="2" charset="-122"/>
              </a:rPr>
              <a:t>）若知道了绝对黑体的单色辐射本领，就可了解所有物体的辐射规律，因此，</a:t>
            </a:r>
            <a:r>
              <a:rPr lang="zh-CN" altLang="en-US" sz="2400" b="1" dirty="0" smtClean="0">
                <a:latin typeface="宋体" pitchFamily="2" charset="-122"/>
                <a:ea typeface="宋体" pitchFamily="2" charset="-122"/>
              </a:rPr>
              <a:t>研究黑体</a:t>
            </a:r>
            <a:r>
              <a:rPr lang="zh-CN" altLang="en-US" sz="2400" b="1" dirty="0">
                <a:latin typeface="宋体" pitchFamily="2" charset="-122"/>
                <a:ea typeface="宋体" pitchFamily="2" charset="-122"/>
              </a:rPr>
              <a:t>的辐射规律就对研究热辐射极为重要。</a:t>
            </a:r>
          </a:p>
        </p:txBody>
      </p:sp>
      <p:sp>
        <p:nvSpPr>
          <p:cNvPr id="12409" name="Rectangle 1145"/>
          <p:cNvSpPr>
            <a:spLocks noChangeArrowheads="1"/>
          </p:cNvSpPr>
          <p:nvPr/>
        </p:nvSpPr>
        <p:spPr bwMode="auto">
          <a:xfrm>
            <a:off x="1071538" y="3286124"/>
            <a:ext cx="7315200" cy="457200"/>
          </a:xfrm>
          <a:prstGeom prst="rect">
            <a:avLst/>
          </a:prstGeom>
          <a:noFill/>
          <a:ln w="9525">
            <a:noFill/>
            <a:miter lim="800000"/>
            <a:headEnd/>
            <a:tailEnd/>
          </a:ln>
          <a:effectLst/>
        </p:spPr>
        <p:txBody>
          <a:bodyPr>
            <a:spAutoFit/>
          </a:bodyPr>
          <a:lstStyle/>
          <a:p>
            <a:r>
              <a:rPr lang="zh-CN" altLang="en-US" sz="2400" b="1" dirty="0">
                <a:solidFill>
                  <a:srgbClr val="0000FF"/>
                </a:solidFill>
                <a:ea typeface="华文新魏" pitchFamily="2" charset="-122"/>
              </a:rPr>
              <a:t>式中</a:t>
            </a:r>
            <a:r>
              <a:rPr lang="zh-CN" altLang="en-US" sz="2400" b="1" dirty="0">
                <a:solidFill>
                  <a:srgbClr val="0000FF"/>
                </a:solidFill>
              </a:rPr>
              <a:t>   </a:t>
            </a:r>
            <a:r>
              <a:rPr lang="en-US" altLang="zh-CN" sz="2400" b="1" dirty="0">
                <a:solidFill>
                  <a:srgbClr val="0000FF"/>
                </a:solidFill>
              </a:rPr>
              <a:t>M</a:t>
            </a:r>
            <a:r>
              <a:rPr lang="en-US" altLang="zh-CN" sz="2400" b="1" baseline="-25000" dirty="0">
                <a:solidFill>
                  <a:srgbClr val="0000FF"/>
                </a:solidFill>
              </a:rPr>
              <a:t>B</a:t>
            </a:r>
            <a:r>
              <a:rPr lang="en-US" altLang="zh-CN" sz="2400" b="1" baseline="-25000" dirty="0">
                <a:solidFill>
                  <a:srgbClr val="0000FF"/>
                </a:solidFill>
                <a:sym typeface="Symbol" pitchFamily="18" charset="2"/>
              </a:rPr>
              <a:t></a:t>
            </a:r>
            <a:r>
              <a:rPr lang="en-US" altLang="zh-CN" sz="2400" b="1" dirty="0">
                <a:solidFill>
                  <a:srgbClr val="0000FF"/>
                </a:solidFill>
                <a:sym typeface="Symbol" pitchFamily="18" charset="2"/>
              </a:rPr>
              <a:t>(T</a:t>
            </a:r>
            <a:r>
              <a:rPr lang="zh-CN" altLang="en-US" sz="2400" b="1" dirty="0">
                <a:solidFill>
                  <a:srgbClr val="0000FF"/>
                </a:solidFill>
                <a:sym typeface="Symbol" pitchFamily="18" charset="2"/>
              </a:rPr>
              <a:t>）</a:t>
            </a:r>
            <a:r>
              <a:rPr lang="zh-CN" altLang="en-US" sz="2400" b="1" dirty="0">
                <a:solidFill>
                  <a:srgbClr val="0000FF"/>
                </a:solidFill>
                <a:ea typeface="华文新魏" pitchFamily="2" charset="-122"/>
              </a:rPr>
              <a:t>叫做绝对黑体的</a:t>
            </a:r>
            <a:r>
              <a:rPr lang="zh-CN" altLang="en-US" sz="2400" b="1" dirty="0" smtClean="0">
                <a:solidFill>
                  <a:srgbClr val="0000FF"/>
                </a:solidFill>
                <a:ea typeface="华文新魏" pitchFamily="2" charset="-122"/>
              </a:rPr>
              <a:t>单色辐射出射度</a:t>
            </a:r>
            <a:endParaRPr lang="zh-CN" altLang="en-US" sz="2400" b="1" dirty="0">
              <a:solidFill>
                <a:srgbClr val="0000FF"/>
              </a:solidFill>
            </a:endParaRPr>
          </a:p>
        </p:txBody>
      </p:sp>
      <p:graphicFrame>
        <p:nvGraphicFramePr>
          <p:cNvPr id="12410" name="Object 1146"/>
          <p:cNvGraphicFramePr>
            <a:graphicFrameLocks noChangeAspect="1"/>
          </p:cNvGraphicFramePr>
          <p:nvPr/>
        </p:nvGraphicFramePr>
        <p:xfrm>
          <a:off x="990600" y="1524000"/>
          <a:ext cx="7239000" cy="971550"/>
        </p:xfrm>
        <a:graphic>
          <a:graphicData uri="http://schemas.openxmlformats.org/presentationml/2006/ole">
            <p:oleObj spid="_x0000_s65538" name="Equation" r:id="rId5" imgW="3213000" imgH="431640" progId="Equation.3">
              <p:embed/>
            </p:oleObj>
          </a:graphicData>
        </a:graphic>
      </p:graphicFrame>
      <p:sp>
        <p:nvSpPr>
          <p:cNvPr id="12411" name="Rectangle 1147"/>
          <p:cNvSpPr>
            <a:spLocks noChangeArrowheads="1"/>
          </p:cNvSpPr>
          <p:nvPr/>
        </p:nvSpPr>
        <p:spPr bwMode="auto">
          <a:xfrm>
            <a:off x="714348" y="857232"/>
            <a:ext cx="3657600" cy="457200"/>
          </a:xfrm>
          <a:prstGeom prst="rect">
            <a:avLst/>
          </a:prstGeom>
          <a:noFill/>
          <a:ln w="9525">
            <a:noFill/>
            <a:miter lim="800000"/>
            <a:headEnd/>
            <a:tailEnd/>
          </a:ln>
          <a:effectLst/>
        </p:spPr>
        <p:txBody>
          <a:bodyPr>
            <a:spAutoFit/>
          </a:bodyPr>
          <a:lstStyle/>
          <a:p>
            <a:r>
              <a:rPr lang="zh-CN" altLang="en-US" sz="2400" b="1" dirty="0">
                <a:latin typeface="黑体" pitchFamily="2" charset="-122"/>
                <a:ea typeface="黑体" pitchFamily="2" charset="-122"/>
              </a:rPr>
              <a:t>由基尔霍夫定律</a:t>
            </a:r>
          </a:p>
        </p:txBody>
      </p:sp>
      <p:sp>
        <p:nvSpPr>
          <p:cNvPr id="12412" name="Text Box 1148"/>
          <p:cNvSpPr txBox="1">
            <a:spLocks noChangeArrowheads="1"/>
          </p:cNvSpPr>
          <p:nvPr/>
        </p:nvSpPr>
        <p:spPr bwMode="auto">
          <a:xfrm>
            <a:off x="1000100" y="214290"/>
            <a:ext cx="7805342" cy="523220"/>
          </a:xfrm>
          <a:prstGeom prst="rect">
            <a:avLst/>
          </a:prstGeom>
          <a:noFill/>
          <a:ln w="9525">
            <a:noFill/>
            <a:miter lim="800000"/>
            <a:headEnd/>
            <a:tailEnd/>
          </a:ln>
          <a:effectLst/>
        </p:spPr>
        <p:txBody>
          <a:bodyPr wrap="none">
            <a:spAutoFit/>
          </a:bodyPr>
          <a:lstStyle/>
          <a:p>
            <a:pPr>
              <a:buFont typeface="Wingdings" pitchFamily="2" charset="2"/>
              <a:buChar char="Ø"/>
            </a:pPr>
            <a:r>
              <a:rPr lang="zh-CN" altLang="en-US" sz="2800" b="1" dirty="0" smtClean="0">
                <a:latin typeface="宋体" pitchFamily="2" charset="-122"/>
                <a:ea typeface="宋体" pitchFamily="2" charset="-122"/>
              </a:rPr>
              <a:t>黑体</a:t>
            </a:r>
            <a:r>
              <a:rPr lang="zh-CN" altLang="en-US" sz="2800" b="1" dirty="0">
                <a:latin typeface="宋体" pitchFamily="2" charset="-122"/>
                <a:ea typeface="宋体" pitchFamily="2" charset="-122"/>
              </a:rPr>
              <a:t>就是吸收系数等于 </a:t>
            </a:r>
            <a:r>
              <a:rPr lang="zh-CN" altLang="en-US" sz="2800" b="1" dirty="0">
                <a:latin typeface="宋体" pitchFamily="2" charset="-122"/>
                <a:ea typeface="宋体" pitchFamily="2" charset="-122"/>
                <a:sym typeface="Symbol" pitchFamily="18" charset="2"/>
              </a:rPr>
              <a:t></a:t>
            </a:r>
            <a:r>
              <a:rPr lang="en-US" altLang="zh-CN" sz="2800" b="1" dirty="0">
                <a:latin typeface="宋体" pitchFamily="2" charset="-122"/>
                <a:ea typeface="宋体" pitchFamily="2" charset="-122"/>
                <a:sym typeface="Symbol" pitchFamily="18" charset="2"/>
              </a:rPr>
              <a:t>(</a:t>
            </a:r>
            <a:r>
              <a:rPr lang="en-US" altLang="zh-CN" sz="2800" b="1" dirty="0" smtClean="0">
                <a:latin typeface="宋体" pitchFamily="2" charset="-122"/>
                <a:ea typeface="宋体" pitchFamily="2" charset="-122"/>
                <a:sym typeface="Symbol" pitchFamily="18" charset="2"/>
              </a:rPr>
              <a:t>,T</a:t>
            </a:r>
            <a:r>
              <a:rPr lang="en-US" altLang="zh-CN" sz="2800" b="1" dirty="0">
                <a:latin typeface="宋体" pitchFamily="2" charset="-122"/>
                <a:ea typeface="宋体" pitchFamily="2" charset="-122"/>
                <a:sym typeface="Symbol" pitchFamily="18" charset="2"/>
              </a:rPr>
              <a:t>)</a:t>
            </a:r>
            <a:r>
              <a:rPr lang="en-US" altLang="zh-CN" sz="2800" b="1" dirty="0">
                <a:latin typeface="宋体" pitchFamily="2" charset="-122"/>
                <a:ea typeface="宋体" pitchFamily="2" charset="-122"/>
              </a:rPr>
              <a:t> </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1  </a:t>
            </a:r>
            <a:r>
              <a:rPr lang="zh-CN" altLang="en-US" sz="2800" b="1" dirty="0">
                <a:latin typeface="宋体" pitchFamily="2" charset="-122"/>
                <a:ea typeface="宋体" pitchFamily="2" charset="-122"/>
              </a:rPr>
              <a:t>的物体</a:t>
            </a:r>
            <a:r>
              <a:rPr lang="zh-CN" altLang="en-US" b="1" dirty="0">
                <a:solidFill>
                  <a:schemeClr val="accent2"/>
                </a:solidFill>
                <a:latin typeface="黑体" pitchFamily="2" charset="-122"/>
                <a:ea typeface="黑体" pitchFamily="2" charset="-122"/>
              </a:rPr>
              <a:t>。</a:t>
            </a:r>
          </a:p>
        </p:txBody>
      </p:sp>
      <p:sp>
        <p:nvSpPr>
          <p:cNvPr id="12413" name="Rectangle 1149"/>
          <p:cNvSpPr>
            <a:spLocks noChangeArrowheads="1"/>
          </p:cNvSpPr>
          <p:nvPr/>
        </p:nvSpPr>
        <p:spPr bwMode="auto">
          <a:xfrm>
            <a:off x="357158" y="2500306"/>
            <a:ext cx="8610600" cy="830997"/>
          </a:xfrm>
          <a:prstGeom prst="rect">
            <a:avLst/>
          </a:prstGeom>
          <a:noFill/>
          <a:ln w="9525">
            <a:noFill/>
            <a:miter lim="800000"/>
            <a:headEnd/>
            <a:tailEnd/>
          </a:ln>
          <a:effectLst/>
        </p:spPr>
        <p:txBody>
          <a:bodyPr>
            <a:spAutoFit/>
          </a:bodyPr>
          <a:lstStyle/>
          <a:p>
            <a:r>
              <a:rPr lang="en-US" altLang="zh-CN" sz="2400" b="1" dirty="0">
                <a:latin typeface="黑体" pitchFamily="2" charset="-122"/>
                <a:ea typeface="黑体" pitchFamily="2" charset="-122"/>
              </a:rPr>
              <a:t>   </a:t>
            </a:r>
            <a:r>
              <a:rPr lang="zh-CN" altLang="en-US" sz="2400" b="1" dirty="0">
                <a:latin typeface="宋体" pitchFamily="2" charset="-122"/>
                <a:ea typeface="宋体" pitchFamily="2" charset="-122"/>
              </a:rPr>
              <a:t>可知，这类物体在温度相同时，发射的辐射能按波长分布的规律就完全相同。</a:t>
            </a: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2412"/>
                                        </p:tgtEl>
                                        <p:attrNameLst>
                                          <p:attrName>style.visibility</p:attrName>
                                        </p:attrNameLst>
                                      </p:cBhvr>
                                      <p:to>
                                        <p:strVal val="visible"/>
                                      </p:to>
                                    </p:set>
                                    <p:anim calcmode="lin" valueType="num">
                                      <p:cBhvr>
                                        <p:cTn id="7" dur="500" fill="hold"/>
                                        <p:tgtEl>
                                          <p:spTgt spid="12412"/>
                                        </p:tgtEl>
                                        <p:attrNameLst>
                                          <p:attrName>ppt_w</p:attrName>
                                        </p:attrNameLst>
                                      </p:cBhvr>
                                      <p:tavLst>
                                        <p:tav tm="0">
                                          <p:val>
                                            <p:fltVal val="0"/>
                                          </p:val>
                                        </p:tav>
                                        <p:tav tm="100000">
                                          <p:val>
                                            <p:strVal val="#ppt_w"/>
                                          </p:val>
                                        </p:tav>
                                      </p:tavLst>
                                    </p:anim>
                                    <p:anim calcmode="lin" valueType="num">
                                      <p:cBhvr>
                                        <p:cTn id="8" dur="500" fill="hold"/>
                                        <p:tgtEl>
                                          <p:spTgt spid="12412"/>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4" name="TYPE.WAV"/>
                                        </p:tgtEl>
                                      </p:cMediaNode>
                                    </p:audio>
                                  </p:sub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2411"/>
                                        </p:tgtEl>
                                        <p:attrNameLst>
                                          <p:attrName>style.visibility</p:attrName>
                                        </p:attrNameLst>
                                      </p:cBhvr>
                                      <p:to>
                                        <p:strVal val="visible"/>
                                      </p:to>
                                    </p:set>
                                    <p:anim calcmode="lin" valueType="num">
                                      <p:cBhvr>
                                        <p:cTn id="13" dur="500" fill="hold"/>
                                        <p:tgtEl>
                                          <p:spTgt spid="12411"/>
                                        </p:tgtEl>
                                        <p:attrNameLst>
                                          <p:attrName>ppt_w</p:attrName>
                                        </p:attrNameLst>
                                      </p:cBhvr>
                                      <p:tavLst>
                                        <p:tav tm="0">
                                          <p:val>
                                            <p:fltVal val="0"/>
                                          </p:val>
                                        </p:tav>
                                        <p:tav tm="100000">
                                          <p:val>
                                            <p:strVal val="#ppt_w"/>
                                          </p:val>
                                        </p:tav>
                                      </p:tavLst>
                                    </p:anim>
                                    <p:anim calcmode="lin" valueType="num">
                                      <p:cBhvr>
                                        <p:cTn id="14" dur="500" fill="hold"/>
                                        <p:tgtEl>
                                          <p:spTgt spid="12411"/>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1"/>
                                            </p:cond>
                                          </p:stCondLst>
                                          <p:endCondLst>
                                            <p:cond evt="onStopAudio" delay="0">
                                              <p:tgtEl>
                                                <p:sldTgt/>
                                              </p:tgtEl>
                                            </p:cond>
                                          </p:endCondLst>
                                        </p:cTn>
                                        <p:tgtEl>
                                          <p:sndTgt r:embed="rId4" name="TYPE.WAV"/>
                                        </p:tgtEl>
                                      </p:cMediaNode>
                                    </p:audio>
                                  </p:sub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12410"/>
                                        </p:tgtEl>
                                        <p:attrNameLst>
                                          <p:attrName>style.visibility</p:attrName>
                                        </p:attrNameLst>
                                      </p:cBhvr>
                                      <p:to>
                                        <p:strVal val="visible"/>
                                      </p:to>
                                    </p:set>
                                    <p:anim calcmode="lin" valueType="num">
                                      <p:cBhvr>
                                        <p:cTn id="19" dur="500" fill="hold"/>
                                        <p:tgtEl>
                                          <p:spTgt spid="12410"/>
                                        </p:tgtEl>
                                        <p:attrNameLst>
                                          <p:attrName>ppt_w</p:attrName>
                                        </p:attrNameLst>
                                      </p:cBhvr>
                                      <p:tavLst>
                                        <p:tav tm="0">
                                          <p:val>
                                            <p:fltVal val="0"/>
                                          </p:val>
                                        </p:tav>
                                        <p:tav tm="100000">
                                          <p:val>
                                            <p:strVal val="#ppt_w"/>
                                          </p:val>
                                        </p:tav>
                                      </p:tavLst>
                                    </p:anim>
                                    <p:anim calcmode="lin" valueType="num">
                                      <p:cBhvr>
                                        <p:cTn id="20" dur="500" fill="hold"/>
                                        <p:tgtEl>
                                          <p:spTgt spid="12410"/>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7"/>
                                            </p:cond>
                                          </p:stCondLst>
                                          <p:endCondLst>
                                            <p:cond evt="onStopAudio" delay="0">
                                              <p:tgtEl>
                                                <p:sldTgt/>
                                              </p:tgtEl>
                                            </p:cond>
                                          </p:endCondLst>
                                        </p:cTn>
                                        <p:tgtEl>
                                          <p:sndTgt r:embed="rId4" name="TYPE.WAV"/>
                                        </p:tgtEl>
                                      </p:cMediaNode>
                                    </p:audio>
                                  </p:sub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12413"/>
                                        </p:tgtEl>
                                        <p:attrNameLst>
                                          <p:attrName>style.visibility</p:attrName>
                                        </p:attrNameLst>
                                      </p:cBhvr>
                                      <p:to>
                                        <p:strVal val="visible"/>
                                      </p:to>
                                    </p:set>
                                    <p:anim calcmode="lin" valueType="num">
                                      <p:cBhvr>
                                        <p:cTn id="25" dur="500" fill="hold"/>
                                        <p:tgtEl>
                                          <p:spTgt spid="12413"/>
                                        </p:tgtEl>
                                        <p:attrNameLst>
                                          <p:attrName>ppt_w</p:attrName>
                                        </p:attrNameLst>
                                      </p:cBhvr>
                                      <p:tavLst>
                                        <p:tav tm="0">
                                          <p:val>
                                            <p:fltVal val="0"/>
                                          </p:val>
                                        </p:tav>
                                        <p:tav tm="100000">
                                          <p:val>
                                            <p:strVal val="#ppt_w"/>
                                          </p:val>
                                        </p:tav>
                                      </p:tavLst>
                                    </p:anim>
                                    <p:anim calcmode="lin" valueType="num">
                                      <p:cBhvr>
                                        <p:cTn id="26" dur="500" fill="hold"/>
                                        <p:tgtEl>
                                          <p:spTgt spid="12413"/>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3"/>
                                            </p:cond>
                                          </p:stCondLst>
                                          <p:endCondLst>
                                            <p:cond evt="onStopAudio" delay="0">
                                              <p:tgtEl>
                                                <p:sldTgt/>
                                              </p:tgtEl>
                                            </p:cond>
                                          </p:endCondLst>
                                        </p:cTn>
                                        <p:tgtEl>
                                          <p:sndTgt r:embed="rId4" name="TYPE.WAV"/>
                                        </p:tgtEl>
                                      </p:cMediaNode>
                                    </p:audio>
                                  </p:sub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12409"/>
                                        </p:tgtEl>
                                        <p:attrNameLst>
                                          <p:attrName>style.visibility</p:attrName>
                                        </p:attrNameLst>
                                      </p:cBhvr>
                                      <p:to>
                                        <p:strVal val="visible"/>
                                      </p:to>
                                    </p:set>
                                    <p:anim calcmode="lin" valueType="num">
                                      <p:cBhvr>
                                        <p:cTn id="31" dur="500" fill="hold"/>
                                        <p:tgtEl>
                                          <p:spTgt spid="12409"/>
                                        </p:tgtEl>
                                        <p:attrNameLst>
                                          <p:attrName>ppt_w</p:attrName>
                                        </p:attrNameLst>
                                      </p:cBhvr>
                                      <p:tavLst>
                                        <p:tav tm="0">
                                          <p:val>
                                            <p:fltVal val="0"/>
                                          </p:val>
                                        </p:tav>
                                        <p:tav tm="100000">
                                          <p:val>
                                            <p:strVal val="#ppt_w"/>
                                          </p:val>
                                        </p:tav>
                                      </p:tavLst>
                                    </p:anim>
                                    <p:anim calcmode="lin" valueType="num">
                                      <p:cBhvr>
                                        <p:cTn id="32" dur="500" fill="hold"/>
                                        <p:tgtEl>
                                          <p:spTgt spid="12409"/>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4" name="TYPE.WAV"/>
                                        </p:tgtEl>
                                      </p:cMediaNode>
                                    </p:audio>
                                  </p:subTnLst>
                                </p:cTn>
                              </p:par>
                            </p:childTnLst>
                          </p:cTn>
                        </p:par>
                      </p:childTnLst>
                    </p:cTn>
                  </p:par>
                  <p:par>
                    <p:cTn id="33" fill="hold">
                      <p:stCondLst>
                        <p:cond delay="indefinite"/>
                      </p:stCondLst>
                      <p:childTnLst>
                        <p:par>
                          <p:cTn id="34" fill="hold">
                            <p:stCondLst>
                              <p:cond delay="0"/>
                            </p:stCondLst>
                            <p:childTnLst>
                              <p:par>
                                <p:cTn id="35" presetID="17" presetClass="entr" presetSubtype="10" fill="hold" grpId="0" nodeType="clickEffect">
                                  <p:stCondLst>
                                    <p:cond delay="0"/>
                                  </p:stCondLst>
                                  <p:childTnLst>
                                    <p:set>
                                      <p:cBhvr>
                                        <p:cTn id="36" dur="1" fill="hold">
                                          <p:stCondLst>
                                            <p:cond delay="0"/>
                                          </p:stCondLst>
                                        </p:cTn>
                                        <p:tgtEl>
                                          <p:spTgt spid="12407"/>
                                        </p:tgtEl>
                                        <p:attrNameLst>
                                          <p:attrName>style.visibility</p:attrName>
                                        </p:attrNameLst>
                                      </p:cBhvr>
                                      <p:to>
                                        <p:strVal val="visible"/>
                                      </p:to>
                                    </p:set>
                                    <p:anim calcmode="lin" valueType="num">
                                      <p:cBhvr>
                                        <p:cTn id="37" dur="500" fill="hold"/>
                                        <p:tgtEl>
                                          <p:spTgt spid="12407"/>
                                        </p:tgtEl>
                                        <p:attrNameLst>
                                          <p:attrName>ppt_w</p:attrName>
                                        </p:attrNameLst>
                                      </p:cBhvr>
                                      <p:tavLst>
                                        <p:tav tm="0">
                                          <p:val>
                                            <p:fltVal val="0"/>
                                          </p:val>
                                        </p:tav>
                                        <p:tav tm="100000">
                                          <p:val>
                                            <p:strVal val="#ppt_w"/>
                                          </p:val>
                                        </p:tav>
                                      </p:tavLst>
                                    </p:anim>
                                    <p:anim calcmode="lin" valueType="num">
                                      <p:cBhvr>
                                        <p:cTn id="38" dur="500" fill="hold"/>
                                        <p:tgtEl>
                                          <p:spTgt spid="12407"/>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35"/>
                                            </p:cond>
                                          </p:stCondLst>
                                          <p:endCondLst>
                                            <p:cond evt="onStopAudio" delay="0">
                                              <p:tgtEl>
                                                <p:sldTgt/>
                                              </p:tgtEl>
                                            </p:cond>
                                          </p:endCondLst>
                                        </p:cTn>
                                        <p:tgtEl>
                                          <p:sndTgt r:embed="rId4" name="TYPE.WAV"/>
                                        </p:tgtEl>
                                      </p:cMediaNode>
                                    </p:audio>
                                  </p:subTnLst>
                                </p:cTn>
                              </p:par>
                            </p:childTnLst>
                          </p:cTn>
                        </p:par>
                      </p:childTnLst>
                    </p:cTn>
                  </p:par>
                  <p:par>
                    <p:cTn id="39" fill="hold">
                      <p:stCondLst>
                        <p:cond delay="indefinite"/>
                      </p:stCondLst>
                      <p:childTnLst>
                        <p:par>
                          <p:cTn id="40" fill="hold">
                            <p:stCondLst>
                              <p:cond delay="0"/>
                            </p:stCondLst>
                            <p:childTnLst>
                              <p:par>
                                <p:cTn id="41" presetID="17" presetClass="entr" presetSubtype="10" fill="hold" grpId="0" nodeType="clickEffect">
                                  <p:stCondLst>
                                    <p:cond delay="0"/>
                                  </p:stCondLst>
                                  <p:childTnLst>
                                    <p:set>
                                      <p:cBhvr>
                                        <p:cTn id="42" dur="1" fill="hold">
                                          <p:stCondLst>
                                            <p:cond delay="0"/>
                                          </p:stCondLst>
                                        </p:cTn>
                                        <p:tgtEl>
                                          <p:spTgt spid="12408"/>
                                        </p:tgtEl>
                                        <p:attrNameLst>
                                          <p:attrName>style.visibility</p:attrName>
                                        </p:attrNameLst>
                                      </p:cBhvr>
                                      <p:to>
                                        <p:strVal val="visible"/>
                                      </p:to>
                                    </p:set>
                                    <p:anim calcmode="lin" valueType="num">
                                      <p:cBhvr>
                                        <p:cTn id="43" dur="500" fill="hold"/>
                                        <p:tgtEl>
                                          <p:spTgt spid="12408"/>
                                        </p:tgtEl>
                                        <p:attrNameLst>
                                          <p:attrName>ppt_w</p:attrName>
                                        </p:attrNameLst>
                                      </p:cBhvr>
                                      <p:tavLst>
                                        <p:tav tm="0">
                                          <p:val>
                                            <p:fltVal val="0"/>
                                          </p:val>
                                        </p:tav>
                                        <p:tav tm="100000">
                                          <p:val>
                                            <p:strVal val="#ppt_w"/>
                                          </p:val>
                                        </p:tav>
                                      </p:tavLst>
                                    </p:anim>
                                    <p:anim calcmode="lin" valueType="num">
                                      <p:cBhvr>
                                        <p:cTn id="44" dur="500" fill="hold"/>
                                        <p:tgtEl>
                                          <p:spTgt spid="12408"/>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41"/>
                                            </p:cond>
                                          </p:stCondLst>
                                          <p:endCondLst>
                                            <p:cond evt="onStopAudio" delay="0">
                                              <p:tgtEl>
                                                <p:sldTgt/>
                                              </p:tgtEl>
                                            </p:cond>
                                          </p:endCondLst>
                                        </p:cTn>
                                        <p:tgtEl>
                                          <p:sndTgt r:embed="rId4"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07" grpId="0" autoUpdateAnimBg="0"/>
      <p:bldP spid="12408" grpId="0" autoUpdateAnimBg="0"/>
      <p:bldP spid="12409" grpId="0" autoUpdateAnimBg="0"/>
      <p:bldP spid="12411" grpId="0" autoUpdateAnimBg="0"/>
      <p:bldP spid="12412" grpId="0" autoUpdateAnimBg="0"/>
      <p:bldP spid="12413"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2"/>
          <p:cNvSpPr txBox="1">
            <a:spLocks noChangeArrowheads="1"/>
          </p:cNvSpPr>
          <p:nvPr/>
        </p:nvSpPr>
        <p:spPr bwMode="auto">
          <a:xfrm>
            <a:off x="2590800" y="511175"/>
            <a:ext cx="184150" cy="519113"/>
          </a:xfrm>
          <a:prstGeom prst="rect">
            <a:avLst/>
          </a:prstGeom>
          <a:noFill/>
          <a:ln w="9525">
            <a:noFill/>
            <a:miter lim="800000"/>
          </a:ln>
        </p:spPr>
        <p:txBody>
          <a:bodyPr wrap="none">
            <a:spAutoFit/>
          </a:bodyPr>
          <a:lstStyle/>
          <a:p>
            <a:endParaRPr kumimoji="1" lang="zh-CN" altLang="zh-CN" sz="2800" b="1">
              <a:latin typeface="Times New Roman" panose="02020603050405020304" pitchFamily="18" charset="0"/>
            </a:endParaRPr>
          </a:p>
        </p:txBody>
      </p:sp>
      <p:sp>
        <p:nvSpPr>
          <p:cNvPr id="105486" name="Rectangle 14"/>
          <p:cNvSpPr>
            <a:spLocks noChangeArrowheads="1"/>
          </p:cNvSpPr>
          <p:nvPr/>
        </p:nvSpPr>
        <p:spPr bwMode="auto">
          <a:xfrm>
            <a:off x="1403648" y="188640"/>
            <a:ext cx="2951163" cy="645177"/>
          </a:xfrm>
          <a:prstGeom prst="rect">
            <a:avLst/>
          </a:prstGeom>
          <a:noFill/>
          <a:ln w="9525">
            <a:noFill/>
            <a:miter lim="800000"/>
          </a:ln>
        </p:spPr>
        <p:txBody>
          <a:bodyPr>
            <a:spAutoFit/>
          </a:bodyPr>
          <a:lstStyle/>
          <a:p>
            <a:pPr>
              <a:lnSpc>
                <a:spcPct val="125000"/>
              </a:lnSpc>
            </a:pPr>
            <a:r>
              <a:rPr kumimoji="1" lang="zh-CN" altLang="en-US" sz="3200" dirty="0">
                <a:latin typeface="黑体" panose="02010609060101010101" pitchFamily="49" charset="-122"/>
                <a:ea typeface="黑体" panose="02010609060101010101" pitchFamily="49" charset="-122"/>
              </a:rPr>
              <a:t>黑体辐射</a:t>
            </a:r>
          </a:p>
        </p:txBody>
      </p:sp>
      <p:sp>
        <p:nvSpPr>
          <p:cNvPr id="105489" name="Rectangle 17"/>
          <p:cNvSpPr>
            <a:spLocks noChangeArrowheads="1"/>
          </p:cNvSpPr>
          <p:nvPr/>
        </p:nvSpPr>
        <p:spPr bwMode="auto">
          <a:xfrm>
            <a:off x="428596" y="1000108"/>
            <a:ext cx="8280400" cy="1630362"/>
          </a:xfrm>
          <a:prstGeom prst="rect">
            <a:avLst/>
          </a:prstGeom>
          <a:noFill/>
          <a:ln w="9525" algn="ctr">
            <a:noFill/>
            <a:miter lim="800000"/>
          </a:ln>
        </p:spPr>
        <p:txBody>
          <a:bodyPr>
            <a:spAutoFit/>
          </a:bodyPr>
          <a:lstStyle/>
          <a:p>
            <a:pPr>
              <a:lnSpc>
                <a:spcPct val="120000"/>
              </a:lnSpc>
            </a:pPr>
            <a:r>
              <a:rPr lang="en-US" altLang="zh-CN" sz="2400" b="1" dirty="0"/>
              <a:t>       </a:t>
            </a:r>
            <a:r>
              <a:rPr lang="zh-CN" altLang="en-US" sz="2800" b="1" dirty="0">
                <a:latin typeface="宋体" panose="02010600030101010101" pitchFamily="2" charset="-122"/>
                <a:ea typeface="宋体" panose="02010600030101010101" pitchFamily="2" charset="-122"/>
              </a:rPr>
              <a:t>在平衡态下，黑体辐射的能量仅是温度和波长的函数，即单色幅出度</a:t>
            </a:r>
            <a:r>
              <a:rPr kumimoji="1" lang="en-US" altLang="zh-CN" sz="2800" b="1" i="1" dirty="0">
                <a:solidFill>
                  <a:srgbClr val="FF0000"/>
                </a:solidFill>
                <a:latin typeface="Times New Roman" pitchFamily="18" charset="0"/>
                <a:ea typeface="宋体" panose="02010600030101010101" pitchFamily="2" charset="-122"/>
                <a:cs typeface="Times New Roman" pitchFamily="18" charset="0"/>
              </a:rPr>
              <a:t>M</a:t>
            </a:r>
            <a:r>
              <a:rPr kumimoji="1" lang="en-US" altLang="zh-CN" sz="2800" b="1" i="1" baseline="-25000" dirty="0">
                <a:solidFill>
                  <a:srgbClr val="FF0000"/>
                </a:solidFill>
                <a:latin typeface="Times New Roman" pitchFamily="18" charset="0"/>
                <a:ea typeface="宋体" panose="02010600030101010101" pitchFamily="2" charset="-122"/>
                <a:cs typeface="Times New Roman" pitchFamily="18" charset="0"/>
                <a:sym typeface="Symbol" panose="05050102010706020507" pitchFamily="18" charset="2"/>
              </a:rPr>
              <a:t></a:t>
            </a:r>
            <a:r>
              <a:rPr kumimoji="1" lang="en-US" altLang="zh-CN" sz="2800" b="1" i="1" dirty="0">
                <a:solidFill>
                  <a:srgbClr val="FF0000"/>
                </a:solidFill>
                <a:latin typeface="Times New Roman" pitchFamily="18" charset="0"/>
                <a:ea typeface="宋体" panose="02010600030101010101" pitchFamily="2" charset="-122"/>
                <a:cs typeface="Times New Roman" pitchFamily="18" charset="0"/>
              </a:rPr>
              <a:t>(T)</a:t>
            </a:r>
            <a:r>
              <a:rPr lang="zh-CN" altLang="en-US" sz="2800" b="1" dirty="0">
                <a:latin typeface="宋体" panose="02010600030101010101" pitchFamily="2" charset="-122"/>
                <a:ea typeface="宋体" panose="02010600030101010101" pitchFamily="2" charset="-122"/>
              </a:rPr>
              <a:t>仅与波长和温度有关，与材料、表面情况无关</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它反映了辐射本身的规律</a:t>
            </a:r>
            <a:r>
              <a:rPr lang="en-US" altLang="zh-CN" sz="2800" dirty="0">
                <a:solidFill>
                  <a:srgbClr val="000099"/>
                </a:solidFill>
              </a:rPr>
              <a:t>.</a:t>
            </a:r>
            <a:endParaRPr lang="zh-CN" altLang="en-US" sz="2800" dirty="0">
              <a:solidFill>
                <a:srgbClr val="000099"/>
              </a:solidFill>
            </a:endParaRPr>
          </a:p>
        </p:txBody>
      </p:sp>
      <p:sp>
        <p:nvSpPr>
          <p:cNvPr id="105491" name="Text Box 19"/>
          <p:cNvSpPr txBox="1">
            <a:spLocks noChangeArrowheads="1"/>
          </p:cNvSpPr>
          <p:nvPr/>
        </p:nvSpPr>
        <p:spPr bwMode="auto">
          <a:xfrm>
            <a:off x="928662" y="2928934"/>
            <a:ext cx="7488237" cy="1057790"/>
          </a:xfrm>
          <a:prstGeom prst="rect">
            <a:avLst/>
          </a:prstGeom>
          <a:noFill/>
          <a:ln w="9525">
            <a:noFill/>
            <a:miter lim="800000"/>
          </a:ln>
        </p:spPr>
        <p:txBody>
          <a:bodyPr>
            <a:spAutoFit/>
          </a:bodyPr>
          <a:lstStyle/>
          <a:p>
            <a:pPr>
              <a:lnSpc>
                <a:spcPct val="120000"/>
              </a:lnSpc>
            </a:pPr>
            <a:r>
              <a:rPr kumimoji="1" lang="zh-CN" altLang="en-US" sz="2800" b="1" dirty="0">
                <a:solidFill>
                  <a:srgbClr val="0000FF"/>
                </a:solidFill>
                <a:latin typeface="宋体" panose="02010600030101010101" pitchFamily="2" charset="-122"/>
                <a:ea typeface="宋体" panose="02010600030101010101" pitchFamily="2" charset="-122"/>
              </a:rPr>
              <a:t>例如：</a:t>
            </a:r>
            <a:r>
              <a:rPr kumimoji="1" lang="zh-CN" altLang="en-US" sz="2800" b="1" dirty="0">
                <a:latin typeface="宋体" panose="02010600030101010101" pitchFamily="2" charset="-122"/>
                <a:ea typeface="宋体" panose="02010600030101010101" pitchFamily="2" charset="-122"/>
              </a:rPr>
              <a:t>太阳等普通恒星的辐射接近黑体辐射，</a:t>
            </a:r>
          </a:p>
          <a:p>
            <a:pPr algn="ctr">
              <a:lnSpc>
                <a:spcPct val="120000"/>
              </a:lnSpc>
            </a:pPr>
            <a:r>
              <a:rPr kumimoji="1" lang="en-US" altLang="zh-CN" sz="2800" b="1" dirty="0">
                <a:latin typeface="宋体" panose="02010600030101010101" pitchFamily="2" charset="-122"/>
                <a:ea typeface="宋体" panose="02010600030101010101" pitchFamily="2" charset="-122"/>
              </a:rPr>
              <a:t>2.7K</a:t>
            </a:r>
            <a:r>
              <a:rPr kumimoji="1" lang="zh-CN" altLang="en-US" sz="2800" b="1" dirty="0">
                <a:latin typeface="宋体" panose="02010600030101010101" pitchFamily="2" charset="-122"/>
                <a:ea typeface="宋体" panose="02010600030101010101" pitchFamily="2" charset="-122"/>
              </a:rPr>
              <a:t>宇宙背景辐射也是黑体辐射</a:t>
            </a:r>
            <a:r>
              <a:rPr kumimoji="1" lang="en-US" altLang="zh-CN" sz="2800" b="1" dirty="0">
                <a:latin typeface="宋体" panose="02010600030101010101" pitchFamily="2" charset="-122"/>
                <a:ea typeface="宋体" panose="02010600030101010101" pitchFamily="2" charset="-122"/>
              </a:rPr>
              <a:t>.</a:t>
            </a:r>
            <a:endParaRPr kumimoji="1" lang="zh-CN" altLang="en-US" sz="2800" b="1" dirty="0">
              <a:latin typeface="宋体" panose="02010600030101010101" pitchFamily="2" charset="-122"/>
              <a:ea typeface="宋体" panose="02010600030101010101" pitchFamily="2" charset="-122"/>
            </a:endParaRP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486"/>
                                        </p:tgtEl>
                                        <p:attrNameLst>
                                          <p:attrName>style.visibility</p:attrName>
                                        </p:attrNameLst>
                                      </p:cBhvr>
                                      <p:to>
                                        <p:strVal val="visible"/>
                                      </p:to>
                                    </p:set>
                                    <p:animEffect transition="in" filter="wipe(left)">
                                      <p:cBhvr>
                                        <p:cTn id="7" dur="500"/>
                                        <p:tgtEl>
                                          <p:spTgt spid="1054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5489"/>
                                        </p:tgtEl>
                                        <p:attrNameLst>
                                          <p:attrName>style.visibility</p:attrName>
                                        </p:attrNameLst>
                                      </p:cBhvr>
                                      <p:to>
                                        <p:strVal val="visible"/>
                                      </p:to>
                                    </p:set>
                                    <p:animEffect transition="in" filter="wipe(left)">
                                      <p:cBhvr>
                                        <p:cTn id="12" dur="1000"/>
                                        <p:tgtEl>
                                          <p:spTgt spid="1054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5491"/>
                                        </p:tgtEl>
                                        <p:attrNameLst>
                                          <p:attrName>style.visibility</p:attrName>
                                        </p:attrNameLst>
                                      </p:cBhvr>
                                      <p:to>
                                        <p:strVal val="visible"/>
                                      </p:to>
                                    </p:set>
                                    <p:animEffect transition="in" filter="wipe(left)">
                                      <p:cBhvr>
                                        <p:cTn id="17" dur="500"/>
                                        <p:tgtEl>
                                          <p:spTgt spid="105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6" grpId="0" autoUpdateAnimBg="0"/>
      <p:bldP spid="105489" grpId="0"/>
      <p:bldP spid="105491"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381000" y="2214554"/>
            <a:ext cx="8763000" cy="3810000"/>
            <a:chOff x="144" y="1392"/>
            <a:chExt cx="5520" cy="2400"/>
          </a:xfrm>
        </p:grpSpPr>
        <p:sp>
          <p:nvSpPr>
            <p:cNvPr id="5150" name="Rectangle 3"/>
            <p:cNvSpPr>
              <a:spLocks noChangeArrowheads="1"/>
            </p:cNvSpPr>
            <p:nvPr/>
          </p:nvSpPr>
          <p:spPr bwMode="auto">
            <a:xfrm>
              <a:off x="144" y="1392"/>
              <a:ext cx="5520" cy="2400"/>
            </a:xfrm>
            <a:prstGeom prst="rect">
              <a:avLst/>
            </a:prstGeom>
            <a:solidFill>
              <a:schemeClr val="bg1"/>
            </a:solidFill>
            <a:ln w="9525">
              <a:solidFill>
                <a:schemeClr val="tx2"/>
              </a:solidFill>
              <a:miter lim="800000"/>
              <a:tailEnd type="none" w="sm" len="lg"/>
            </a:ln>
          </p:spPr>
          <p:txBody>
            <a:bodyPr wrap="none" anchor="ctr"/>
            <a:lstStyle/>
            <a:p>
              <a:endParaRPr lang="zh-CN" altLang="en-US"/>
            </a:p>
          </p:txBody>
        </p:sp>
        <p:sp>
          <p:nvSpPr>
            <p:cNvPr id="95236" name="Rectangle 4"/>
            <p:cNvSpPr>
              <a:spLocks noChangeArrowheads="1"/>
            </p:cNvSpPr>
            <p:nvPr/>
          </p:nvSpPr>
          <p:spPr bwMode="auto">
            <a:xfrm>
              <a:off x="336" y="2115"/>
              <a:ext cx="384" cy="582"/>
            </a:xfrm>
            <a:prstGeom prst="rect">
              <a:avLst/>
            </a:prstGeom>
            <a:gradFill rotWithShape="0">
              <a:gsLst>
                <a:gs pos="0">
                  <a:schemeClr val="bg1"/>
                </a:gs>
                <a:gs pos="100000">
                  <a:schemeClr val="bg1">
                    <a:gamma/>
                    <a:shade val="66275"/>
                    <a:invGamma/>
                  </a:schemeClr>
                </a:gs>
              </a:gsLst>
              <a:path path="shape">
                <a:fillToRect l="50000" t="50000" r="50000" b="50000"/>
              </a:path>
            </a:gradFill>
            <a:ln w="28575">
              <a:solidFill>
                <a:schemeClr val="tx1"/>
              </a:solidFill>
              <a:miter lim="800000"/>
            </a:ln>
            <a:effectLst/>
          </p:spPr>
          <p:txBody>
            <a:bodyPr wrap="none" anchor="ctr"/>
            <a:lstStyle/>
            <a:p>
              <a:pPr>
                <a:defRPr/>
              </a:pPr>
              <a:endParaRPr lang="zh-CN" altLang="en-US"/>
            </a:p>
          </p:txBody>
        </p:sp>
        <p:sp>
          <p:nvSpPr>
            <p:cNvPr id="5152" name="Oval 5"/>
            <p:cNvSpPr>
              <a:spLocks noChangeArrowheads="1"/>
            </p:cNvSpPr>
            <p:nvPr/>
          </p:nvSpPr>
          <p:spPr bwMode="auto">
            <a:xfrm>
              <a:off x="1248" y="2067"/>
              <a:ext cx="170" cy="714"/>
            </a:xfrm>
            <a:prstGeom prst="ellipse">
              <a:avLst/>
            </a:prstGeom>
            <a:gradFill rotWithShape="0">
              <a:gsLst>
                <a:gs pos="0">
                  <a:srgbClr val="6699FF"/>
                </a:gs>
                <a:gs pos="50000">
                  <a:srgbClr val="D1E1FF"/>
                </a:gs>
                <a:gs pos="100000">
                  <a:srgbClr val="6699FF"/>
                </a:gs>
              </a:gsLst>
              <a:lin ang="0" scaled="1"/>
            </a:gradFill>
            <a:ln w="28575">
              <a:solidFill>
                <a:srgbClr val="0000FF"/>
              </a:solidFill>
              <a:round/>
            </a:ln>
          </p:spPr>
          <p:txBody>
            <a:bodyPr wrap="none" anchor="ctr"/>
            <a:lstStyle/>
            <a:p>
              <a:endParaRPr lang="zh-CN" altLang="en-US"/>
            </a:p>
          </p:txBody>
        </p:sp>
        <p:grpSp>
          <p:nvGrpSpPr>
            <p:cNvPr id="3" name="Group 6"/>
            <p:cNvGrpSpPr/>
            <p:nvPr/>
          </p:nvGrpSpPr>
          <p:grpSpPr bwMode="auto">
            <a:xfrm>
              <a:off x="3888" y="2401"/>
              <a:ext cx="721" cy="479"/>
              <a:chOff x="4128" y="2110"/>
              <a:chExt cx="721" cy="479"/>
            </a:xfrm>
          </p:grpSpPr>
          <p:sp>
            <p:nvSpPr>
              <p:cNvPr id="95239" name="AutoShape 7"/>
              <p:cNvSpPr>
                <a:spLocks noChangeArrowheads="1"/>
              </p:cNvSpPr>
              <p:nvPr/>
            </p:nvSpPr>
            <p:spPr bwMode="auto">
              <a:xfrm rot="497436">
                <a:off x="4128" y="2157"/>
                <a:ext cx="721" cy="432"/>
              </a:xfrm>
              <a:prstGeom prst="roundRect">
                <a:avLst>
                  <a:gd name="adj" fmla="val 16667"/>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28575">
                <a:solidFill>
                  <a:schemeClr val="tx1"/>
                </a:solidFill>
                <a:round/>
              </a:ln>
              <a:effectLst/>
            </p:spPr>
            <p:txBody>
              <a:bodyPr wrap="none" anchor="ctr"/>
              <a:lstStyle/>
              <a:p>
                <a:pPr>
                  <a:defRPr/>
                </a:pPr>
                <a:endParaRPr lang="zh-CN" altLang="en-US"/>
              </a:p>
            </p:txBody>
          </p:sp>
          <p:sp>
            <p:nvSpPr>
              <p:cNvPr id="5169" name="Oval 8"/>
              <p:cNvSpPr>
                <a:spLocks noChangeArrowheads="1"/>
              </p:cNvSpPr>
              <p:nvPr/>
            </p:nvSpPr>
            <p:spPr bwMode="auto">
              <a:xfrm rot="510359">
                <a:off x="4128" y="2110"/>
                <a:ext cx="90" cy="432"/>
              </a:xfrm>
              <a:prstGeom prst="ellipse">
                <a:avLst/>
              </a:prstGeom>
              <a:gradFill rotWithShape="0">
                <a:gsLst>
                  <a:gs pos="0">
                    <a:srgbClr val="99CCFF"/>
                  </a:gs>
                  <a:gs pos="50000">
                    <a:srgbClr val="C8E4FF"/>
                  </a:gs>
                  <a:gs pos="100000">
                    <a:srgbClr val="99CCFF"/>
                  </a:gs>
                </a:gsLst>
                <a:lin ang="0" scaled="1"/>
              </a:gradFill>
              <a:ln w="28575">
                <a:solidFill>
                  <a:schemeClr val="tx1"/>
                </a:solidFill>
                <a:round/>
              </a:ln>
            </p:spPr>
            <p:txBody>
              <a:bodyPr wrap="none" anchor="ctr"/>
              <a:lstStyle/>
              <a:p>
                <a:endParaRPr lang="zh-CN" altLang="en-US"/>
              </a:p>
            </p:txBody>
          </p:sp>
        </p:grpSp>
        <p:grpSp>
          <p:nvGrpSpPr>
            <p:cNvPr id="4" name="Group 9"/>
            <p:cNvGrpSpPr/>
            <p:nvPr/>
          </p:nvGrpSpPr>
          <p:grpSpPr bwMode="auto">
            <a:xfrm>
              <a:off x="1942" y="2211"/>
              <a:ext cx="794" cy="432"/>
              <a:chOff x="3360" y="3024"/>
              <a:chExt cx="768" cy="480"/>
            </a:xfrm>
          </p:grpSpPr>
          <p:sp>
            <p:nvSpPr>
              <p:cNvPr id="95242" name="AutoShape 10"/>
              <p:cNvSpPr>
                <a:spLocks noChangeArrowheads="1"/>
              </p:cNvSpPr>
              <p:nvPr/>
            </p:nvSpPr>
            <p:spPr bwMode="auto">
              <a:xfrm>
                <a:off x="3360" y="3024"/>
                <a:ext cx="768" cy="480"/>
              </a:xfrm>
              <a:prstGeom prst="roundRect">
                <a:avLst>
                  <a:gd name="adj" fmla="val 16667"/>
                </a:avLst>
              </a:prstGeom>
              <a:gradFill rotWithShape="0">
                <a:gsLst>
                  <a:gs pos="0">
                    <a:schemeClr val="bg1">
                      <a:gamma/>
                      <a:shade val="36863"/>
                      <a:invGamma/>
                    </a:schemeClr>
                  </a:gs>
                  <a:gs pos="50000">
                    <a:schemeClr val="bg1"/>
                  </a:gs>
                  <a:gs pos="100000">
                    <a:schemeClr val="bg1">
                      <a:gamma/>
                      <a:shade val="36863"/>
                      <a:invGamma/>
                    </a:schemeClr>
                  </a:gs>
                </a:gsLst>
                <a:lin ang="5400000" scaled="1"/>
              </a:gradFill>
              <a:ln w="28575">
                <a:solidFill>
                  <a:schemeClr val="tx1"/>
                </a:solidFill>
                <a:round/>
              </a:ln>
              <a:effectLst/>
            </p:spPr>
            <p:txBody>
              <a:bodyPr wrap="none" anchor="ctr"/>
              <a:lstStyle/>
              <a:p>
                <a:pPr>
                  <a:defRPr/>
                </a:pPr>
                <a:endParaRPr lang="zh-CN" altLang="en-US"/>
              </a:p>
            </p:txBody>
          </p:sp>
          <p:sp>
            <p:nvSpPr>
              <p:cNvPr id="95243" name="Oval 11"/>
              <p:cNvSpPr>
                <a:spLocks noChangeArrowheads="1"/>
              </p:cNvSpPr>
              <p:nvPr/>
            </p:nvSpPr>
            <p:spPr bwMode="auto">
              <a:xfrm>
                <a:off x="4032" y="3024"/>
                <a:ext cx="96" cy="480"/>
              </a:xfrm>
              <a:prstGeom prst="ellipse">
                <a:avLst/>
              </a:prstGeom>
              <a:gradFill rotWithShape="0">
                <a:gsLst>
                  <a:gs pos="0">
                    <a:schemeClr val="bg1">
                      <a:gamma/>
                      <a:shade val="36863"/>
                      <a:invGamma/>
                    </a:schemeClr>
                  </a:gs>
                  <a:gs pos="50000">
                    <a:schemeClr val="bg1"/>
                  </a:gs>
                  <a:gs pos="100000">
                    <a:schemeClr val="bg1">
                      <a:gamma/>
                      <a:shade val="36863"/>
                      <a:invGamma/>
                    </a:schemeClr>
                  </a:gs>
                </a:gsLst>
                <a:lin ang="5400000" scaled="1"/>
              </a:gradFill>
              <a:ln w="28575">
                <a:solidFill>
                  <a:schemeClr val="tx1"/>
                </a:solidFill>
                <a:round/>
              </a:ln>
              <a:effectLst/>
            </p:spPr>
            <p:txBody>
              <a:bodyPr wrap="none" anchor="ctr"/>
              <a:lstStyle/>
              <a:p>
                <a:pPr>
                  <a:defRPr/>
                </a:pPr>
                <a:endParaRPr lang="zh-CN" altLang="en-US"/>
              </a:p>
            </p:txBody>
          </p:sp>
        </p:grpSp>
        <p:sp>
          <p:nvSpPr>
            <p:cNvPr id="5155" name="AutoShape 12"/>
            <p:cNvSpPr>
              <a:spLocks noChangeArrowheads="1"/>
            </p:cNvSpPr>
            <p:nvPr/>
          </p:nvSpPr>
          <p:spPr bwMode="auto">
            <a:xfrm rot="322330">
              <a:off x="2928" y="2211"/>
              <a:ext cx="672" cy="528"/>
            </a:xfrm>
            <a:prstGeom prst="triangle">
              <a:avLst>
                <a:gd name="adj" fmla="val 50000"/>
              </a:avLst>
            </a:prstGeom>
            <a:gradFill rotWithShape="0">
              <a:gsLst>
                <a:gs pos="0">
                  <a:srgbClr val="EEF7FF"/>
                </a:gs>
                <a:gs pos="100000">
                  <a:srgbClr val="99CCFF"/>
                </a:gs>
              </a:gsLst>
              <a:path path="shape">
                <a:fillToRect l="50000" t="50000" r="50000" b="50000"/>
              </a:path>
            </a:gradFill>
            <a:ln w="28575">
              <a:solidFill>
                <a:srgbClr val="0000FF"/>
              </a:solidFill>
              <a:miter lim="800000"/>
            </a:ln>
          </p:spPr>
          <p:txBody>
            <a:bodyPr wrap="none" anchor="ctr"/>
            <a:lstStyle/>
            <a:p>
              <a:endParaRPr lang="zh-CN" altLang="en-US"/>
            </a:p>
          </p:txBody>
        </p:sp>
        <p:sp>
          <p:nvSpPr>
            <p:cNvPr id="5156" name="Rectangle 13"/>
            <p:cNvSpPr>
              <a:spLocks noChangeArrowheads="1"/>
            </p:cNvSpPr>
            <p:nvPr/>
          </p:nvSpPr>
          <p:spPr bwMode="auto">
            <a:xfrm>
              <a:off x="672" y="2349"/>
              <a:ext cx="96" cy="150"/>
            </a:xfrm>
            <a:prstGeom prst="rect">
              <a:avLst/>
            </a:prstGeom>
            <a:solidFill>
              <a:srgbClr val="C0C0C0"/>
            </a:solidFill>
            <a:ln w="9525">
              <a:noFill/>
              <a:miter lim="800000"/>
            </a:ln>
          </p:spPr>
          <p:txBody>
            <a:bodyPr wrap="none" anchor="ctr"/>
            <a:lstStyle/>
            <a:p>
              <a:endParaRPr lang="zh-CN" altLang="en-US"/>
            </a:p>
          </p:txBody>
        </p:sp>
        <p:graphicFrame>
          <p:nvGraphicFramePr>
            <p:cNvPr id="5122" name="Object 14"/>
            <p:cNvGraphicFramePr>
              <a:graphicFrameLocks noChangeAspect="1"/>
            </p:cNvGraphicFramePr>
            <p:nvPr/>
          </p:nvGraphicFramePr>
          <p:xfrm>
            <a:off x="384" y="2256"/>
            <a:ext cx="246" cy="293"/>
          </p:xfrm>
          <a:graphic>
            <a:graphicData uri="http://schemas.openxmlformats.org/presentationml/2006/ole">
              <p:oleObj spid="_x0000_s7191" name="Equation" r:id="rId3" imgW="3352800" imgH="3962400" progId="Equation.3">
                <p:embed/>
              </p:oleObj>
            </a:graphicData>
          </a:graphic>
        </p:graphicFrame>
        <p:graphicFrame>
          <p:nvGraphicFramePr>
            <p:cNvPr id="5123" name="Object 15"/>
            <p:cNvGraphicFramePr>
              <a:graphicFrameLocks noChangeAspect="1"/>
            </p:cNvGraphicFramePr>
            <p:nvPr/>
          </p:nvGraphicFramePr>
          <p:xfrm>
            <a:off x="1276" y="1708"/>
            <a:ext cx="288" cy="324"/>
          </p:xfrm>
          <a:graphic>
            <a:graphicData uri="http://schemas.openxmlformats.org/presentationml/2006/ole">
              <p:oleObj spid="_x0000_s7192" name="Equation" r:id="rId4" imgW="4572000" imgH="5181600" progId="Equation.3">
                <p:embed/>
              </p:oleObj>
            </a:graphicData>
          </a:graphic>
        </p:graphicFrame>
        <p:graphicFrame>
          <p:nvGraphicFramePr>
            <p:cNvPr id="5124" name="Object 16"/>
            <p:cNvGraphicFramePr>
              <a:graphicFrameLocks noChangeAspect="1"/>
            </p:cNvGraphicFramePr>
            <p:nvPr/>
          </p:nvGraphicFramePr>
          <p:xfrm>
            <a:off x="720" y="1971"/>
            <a:ext cx="283" cy="393"/>
          </p:xfrm>
          <a:graphic>
            <a:graphicData uri="http://schemas.openxmlformats.org/presentationml/2006/ole">
              <p:oleObj spid="_x0000_s7193" name="Equation" r:id="rId5" imgW="3236400" imgH="4458960" progId="Equation.3">
                <p:embed/>
              </p:oleObj>
            </a:graphicData>
          </a:graphic>
        </p:graphicFrame>
        <p:sp>
          <p:nvSpPr>
            <p:cNvPr id="5157" name="Text Box 17"/>
            <p:cNvSpPr txBox="1">
              <a:spLocks noChangeArrowheads="1"/>
            </p:cNvSpPr>
            <p:nvPr/>
          </p:nvSpPr>
          <p:spPr bwMode="auto">
            <a:xfrm>
              <a:off x="3792" y="1635"/>
              <a:ext cx="1488" cy="333"/>
            </a:xfrm>
            <a:prstGeom prst="rect">
              <a:avLst/>
            </a:prstGeom>
            <a:solidFill>
              <a:schemeClr val="accent1"/>
            </a:solidFill>
            <a:ln w="9525">
              <a:solidFill>
                <a:schemeClr val="tx1"/>
              </a:solidFill>
              <a:miter lim="800000"/>
            </a:ln>
          </p:spPr>
          <p:txBody>
            <a:bodyPr>
              <a:spAutoFit/>
            </a:bodyPr>
            <a:lstStyle/>
            <a:p>
              <a:pPr>
                <a:spcBef>
                  <a:spcPct val="50000"/>
                </a:spcBef>
              </a:pPr>
              <a:r>
                <a:rPr lang="en-US" altLang="zh-CN" sz="2800" b="1">
                  <a:solidFill>
                    <a:srgbClr val="0000FF"/>
                  </a:solidFill>
                  <a:latin typeface="宋体" panose="02010600030101010101" pitchFamily="2" charset="-122"/>
                </a:rPr>
                <a:t>   </a:t>
              </a:r>
              <a:r>
                <a:rPr lang="zh-CN" altLang="en-US" sz="2800" b="1">
                  <a:solidFill>
                    <a:srgbClr val="CC0000"/>
                  </a:solidFill>
                  <a:latin typeface="宋体" panose="02010600030101010101" pitchFamily="2" charset="-122"/>
                </a:rPr>
                <a:t>会聚透镜</a:t>
              </a:r>
            </a:p>
          </p:txBody>
        </p:sp>
        <p:graphicFrame>
          <p:nvGraphicFramePr>
            <p:cNvPr id="5125" name="Object 18"/>
            <p:cNvGraphicFramePr>
              <a:graphicFrameLocks noChangeAspect="1"/>
            </p:cNvGraphicFramePr>
            <p:nvPr/>
          </p:nvGraphicFramePr>
          <p:xfrm>
            <a:off x="3878" y="1645"/>
            <a:ext cx="285" cy="323"/>
          </p:xfrm>
          <a:graphic>
            <a:graphicData uri="http://schemas.openxmlformats.org/presentationml/2006/ole">
              <p:oleObj spid="_x0000_s7194" name="Equation" r:id="rId6" imgW="4572000" imgH="5181600" progId="Equation.3">
                <p:embed/>
              </p:oleObj>
            </a:graphicData>
          </a:graphic>
        </p:graphicFrame>
        <p:graphicFrame>
          <p:nvGraphicFramePr>
            <p:cNvPr id="5126" name="Object 19"/>
            <p:cNvGraphicFramePr>
              <a:graphicFrameLocks noChangeAspect="1"/>
            </p:cNvGraphicFramePr>
            <p:nvPr/>
          </p:nvGraphicFramePr>
          <p:xfrm>
            <a:off x="5232" y="2568"/>
            <a:ext cx="329" cy="408"/>
          </p:xfrm>
          <a:graphic>
            <a:graphicData uri="http://schemas.openxmlformats.org/presentationml/2006/ole">
              <p:oleObj spid="_x0000_s7195" name="Equation" r:id="rId7" imgW="2743200" imgH="3352800" progId="Equation.3">
                <p:embed/>
              </p:oleObj>
            </a:graphicData>
          </a:graphic>
        </p:graphicFrame>
        <p:sp>
          <p:nvSpPr>
            <p:cNvPr id="5158" name="Text Box 20"/>
            <p:cNvSpPr txBox="1">
              <a:spLocks noChangeArrowheads="1"/>
            </p:cNvSpPr>
            <p:nvPr/>
          </p:nvSpPr>
          <p:spPr bwMode="auto">
            <a:xfrm>
              <a:off x="240" y="2886"/>
              <a:ext cx="624" cy="333"/>
            </a:xfrm>
            <a:prstGeom prst="rect">
              <a:avLst/>
            </a:prstGeom>
            <a:solidFill>
              <a:schemeClr val="accent1"/>
            </a:solidFill>
            <a:ln w="9525">
              <a:solidFill>
                <a:schemeClr val="tx1"/>
              </a:solidFill>
              <a:miter lim="800000"/>
            </a:ln>
          </p:spPr>
          <p:txBody>
            <a:bodyPr>
              <a:spAutoFit/>
            </a:bodyPr>
            <a:lstStyle/>
            <a:p>
              <a:pPr algn="ctr">
                <a:spcBef>
                  <a:spcPct val="50000"/>
                </a:spcBef>
              </a:pPr>
              <a:r>
                <a:rPr lang="zh-CN" altLang="en-US" sz="2800" b="1">
                  <a:solidFill>
                    <a:srgbClr val="CC0000"/>
                  </a:solidFill>
                  <a:latin typeface="Times New Roman" panose="02020603050405020304" pitchFamily="18" charset="0"/>
                </a:rPr>
                <a:t>空腔</a:t>
              </a:r>
            </a:p>
          </p:txBody>
        </p:sp>
        <p:sp>
          <p:nvSpPr>
            <p:cNvPr id="5159" name="Text Box 21"/>
            <p:cNvSpPr txBox="1">
              <a:spLocks noChangeArrowheads="1"/>
            </p:cNvSpPr>
            <p:nvPr/>
          </p:nvSpPr>
          <p:spPr bwMode="auto">
            <a:xfrm>
              <a:off x="576" y="1635"/>
              <a:ext cx="816" cy="327"/>
            </a:xfrm>
            <a:prstGeom prst="rect">
              <a:avLst/>
            </a:prstGeom>
            <a:noFill/>
            <a:ln w="9525">
              <a:noFill/>
              <a:miter lim="800000"/>
            </a:ln>
          </p:spPr>
          <p:txBody>
            <a:bodyPr>
              <a:spAutoFit/>
            </a:bodyPr>
            <a:lstStyle/>
            <a:p>
              <a:pPr>
                <a:spcBef>
                  <a:spcPct val="50000"/>
                </a:spcBef>
              </a:pPr>
              <a:r>
                <a:rPr lang="zh-CN" altLang="en-US" sz="2800" b="1">
                  <a:solidFill>
                    <a:srgbClr val="CC0000"/>
                  </a:solidFill>
                  <a:latin typeface="Times New Roman" panose="02020603050405020304" pitchFamily="18" charset="0"/>
                </a:rPr>
                <a:t>小孔</a:t>
              </a:r>
            </a:p>
          </p:txBody>
        </p:sp>
        <p:sp>
          <p:nvSpPr>
            <p:cNvPr id="5160" name="Text Box 22"/>
            <p:cNvSpPr txBox="1">
              <a:spLocks noChangeArrowheads="1"/>
            </p:cNvSpPr>
            <p:nvPr/>
          </p:nvSpPr>
          <p:spPr bwMode="auto">
            <a:xfrm>
              <a:off x="1826" y="1632"/>
              <a:ext cx="1102" cy="333"/>
            </a:xfrm>
            <a:prstGeom prst="rect">
              <a:avLst/>
            </a:prstGeom>
            <a:solidFill>
              <a:schemeClr val="accent1"/>
            </a:solidFill>
            <a:ln w="9525">
              <a:solidFill>
                <a:schemeClr val="tx1"/>
              </a:solidFill>
              <a:miter lim="800000"/>
            </a:ln>
          </p:spPr>
          <p:txBody>
            <a:bodyPr>
              <a:spAutoFit/>
            </a:bodyPr>
            <a:lstStyle/>
            <a:p>
              <a:pPr algn="ctr">
                <a:spcBef>
                  <a:spcPct val="50000"/>
                </a:spcBef>
              </a:pPr>
              <a:r>
                <a:rPr lang="zh-CN" altLang="en-US" sz="2800" b="1">
                  <a:solidFill>
                    <a:srgbClr val="CC0000"/>
                  </a:solidFill>
                  <a:latin typeface="宋体" panose="02010600030101010101" pitchFamily="2" charset="-122"/>
                </a:rPr>
                <a:t>平行光管</a:t>
              </a:r>
            </a:p>
          </p:txBody>
        </p:sp>
        <p:sp>
          <p:nvSpPr>
            <p:cNvPr id="5161" name="Text Box 23"/>
            <p:cNvSpPr txBox="1">
              <a:spLocks noChangeArrowheads="1"/>
            </p:cNvSpPr>
            <p:nvPr/>
          </p:nvSpPr>
          <p:spPr bwMode="auto">
            <a:xfrm>
              <a:off x="2928" y="2931"/>
              <a:ext cx="720" cy="333"/>
            </a:xfrm>
            <a:prstGeom prst="rect">
              <a:avLst/>
            </a:prstGeom>
            <a:solidFill>
              <a:schemeClr val="accent1"/>
            </a:solidFill>
            <a:ln w="9525">
              <a:solidFill>
                <a:schemeClr val="tx1"/>
              </a:solidFill>
              <a:miter lim="800000"/>
            </a:ln>
          </p:spPr>
          <p:txBody>
            <a:bodyPr>
              <a:spAutoFit/>
            </a:bodyPr>
            <a:lstStyle/>
            <a:p>
              <a:pPr algn="ctr">
                <a:spcBef>
                  <a:spcPct val="50000"/>
                </a:spcBef>
              </a:pPr>
              <a:r>
                <a:rPr lang="zh-CN" altLang="en-US" sz="2800" b="1">
                  <a:solidFill>
                    <a:srgbClr val="CC0000"/>
                  </a:solidFill>
                  <a:latin typeface="宋体" panose="02010600030101010101" pitchFamily="2" charset="-122"/>
                </a:rPr>
                <a:t>棱镜</a:t>
              </a:r>
            </a:p>
          </p:txBody>
        </p:sp>
        <p:sp>
          <p:nvSpPr>
            <p:cNvPr id="5162" name="Text Box 24"/>
            <p:cNvSpPr txBox="1">
              <a:spLocks noChangeArrowheads="1"/>
            </p:cNvSpPr>
            <p:nvPr/>
          </p:nvSpPr>
          <p:spPr bwMode="auto">
            <a:xfrm>
              <a:off x="4704" y="3315"/>
              <a:ext cx="892" cy="333"/>
            </a:xfrm>
            <a:prstGeom prst="rect">
              <a:avLst/>
            </a:prstGeom>
            <a:solidFill>
              <a:schemeClr val="accent1"/>
            </a:solidFill>
            <a:ln w="9525">
              <a:solidFill>
                <a:schemeClr val="tx1"/>
              </a:solidFill>
              <a:miter lim="800000"/>
            </a:ln>
          </p:spPr>
          <p:txBody>
            <a:bodyPr>
              <a:spAutoFit/>
            </a:bodyPr>
            <a:lstStyle/>
            <a:p>
              <a:pPr algn="ctr">
                <a:spcBef>
                  <a:spcPct val="50000"/>
                </a:spcBef>
              </a:pPr>
              <a:r>
                <a:rPr lang="zh-CN" altLang="en-US" sz="2800" b="1">
                  <a:solidFill>
                    <a:srgbClr val="CC0000"/>
                  </a:solidFill>
                  <a:latin typeface="Times New Roman" panose="02020603050405020304" pitchFamily="18" charset="0"/>
                </a:rPr>
                <a:t>热电偶</a:t>
              </a:r>
              <a:endParaRPr lang="zh-CN" altLang="en-US" sz="2800" b="1">
                <a:latin typeface="Times New Roman" panose="02020603050405020304" pitchFamily="18" charset="0"/>
              </a:endParaRPr>
            </a:p>
          </p:txBody>
        </p:sp>
        <p:sp>
          <p:nvSpPr>
            <p:cNvPr id="5163" name="Freeform 25"/>
            <p:cNvSpPr/>
            <p:nvPr/>
          </p:nvSpPr>
          <p:spPr bwMode="auto">
            <a:xfrm>
              <a:off x="4896" y="2784"/>
              <a:ext cx="435" cy="353"/>
            </a:xfrm>
            <a:custGeom>
              <a:avLst/>
              <a:gdLst>
                <a:gd name="T0" fmla="*/ 0 w 435"/>
                <a:gd name="T1" fmla="*/ 2 h 353"/>
                <a:gd name="T2" fmla="*/ 120 w 435"/>
                <a:gd name="T3" fmla="*/ 101 h 353"/>
                <a:gd name="T4" fmla="*/ 189 w 435"/>
                <a:gd name="T5" fmla="*/ 47 h 353"/>
                <a:gd name="T6" fmla="*/ 141 w 435"/>
                <a:gd name="T7" fmla="*/ 5 h 353"/>
                <a:gd name="T8" fmla="*/ 87 w 435"/>
                <a:gd name="T9" fmla="*/ 80 h 353"/>
                <a:gd name="T10" fmla="*/ 192 w 435"/>
                <a:gd name="T11" fmla="*/ 184 h 353"/>
                <a:gd name="T12" fmla="*/ 300 w 435"/>
                <a:gd name="T13" fmla="*/ 143 h 353"/>
                <a:gd name="T14" fmla="*/ 252 w 435"/>
                <a:gd name="T15" fmla="*/ 92 h 353"/>
                <a:gd name="T16" fmla="*/ 201 w 435"/>
                <a:gd name="T17" fmla="*/ 158 h 353"/>
                <a:gd name="T18" fmla="*/ 234 w 435"/>
                <a:gd name="T19" fmla="*/ 230 h 353"/>
                <a:gd name="T20" fmla="*/ 321 w 435"/>
                <a:gd name="T21" fmla="*/ 278 h 353"/>
                <a:gd name="T22" fmla="*/ 402 w 435"/>
                <a:gd name="T23" fmla="*/ 239 h 353"/>
                <a:gd name="T24" fmla="*/ 366 w 435"/>
                <a:gd name="T25" fmla="*/ 188 h 353"/>
                <a:gd name="T26" fmla="*/ 312 w 435"/>
                <a:gd name="T27" fmla="*/ 248 h 353"/>
                <a:gd name="T28" fmla="*/ 363 w 435"/>
                <a:gd name="T29" fmla="*/ 311 h 353"/>
                <a:gd name="T30" fmla="*/ 435 w 435"/>
                <a:gd name="T31" fmla="*/ 353 h 3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35"/>
                <a:gd name="T49" fmla="*/ 0 h 353"/>
                <a:gd name="T50" fmla="*/ 435 w 435"/>
                <a:gd name="T51" fmla="*/ 353 h 3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35" h="353">
                  <a:moveTo>
                    <a:pt x="0" y="2"/>
                  </a:moveTo>
                  <a:cubicBezTo>
                    <a:pt x="20" y="17"/>
                    <a:pt x="89" y="94"/>
                    <a:pt x="120" y="101"/>
                  </a:cubicBezTo>
                  <a:cubicBezTo>
                    <a:pt x="151" y="108"/>
                    <a:pt x="185" y="63"/>
                    <a:pt x="189" y="47"/>
                  </a:cubicBezTo>
                  <a:cubicBezTo>
                    <a:pt x="193" y="31"/>
                    <a:pt x="158" y="0"/>
                    <a:pt x="141" y="5"/>
                  </a:cubicBezTo>
                  <a:cubicBezTo>
                    <a:pt x="124" y="10"/>
                    <a:pt x="79" y="50"/>
                    <a:pt x="87" y="80"/>
                  </a:cubicBezTo>
                  <a:cubicBezTo>
                    <a:pt x="95" y="110"/>
                    <a:pt x="157" y="174"/>
                    <a:pt x="192" y="184"/>
                  </a:cubicBezTo>
                  <a:cubicBezTo>
                    <a:pt x="227" y="194"/>
                    <a:pt x="290" y="158"/>
                    <a:pt x="300" y="143"/>
                  </a:cubicBezTo>
                  <a:cubicBezTo>
                    <a:pt x="310" y="128"/>
                    <a:pt x="268" y="90"/>
                    <a:pt x="252" y="92"/>
                  </a:cubicBezTo>
                  <a:cubicBezTo>
                    <a:pt x="236" y="94"/>
                    <a:pt x="204" y="135"/>
                    <a:pt x="201" y="158"/>
                  </a:cubicBezTo>
                  <a:cubicBezTo>
                    <a:pt x="198" y="181"/>
                    <a:pt x="214" y="210"/>
                    <a:pt x="234" y="230"/>
                  </a:cubicBezTo>
                  <a:cubicBezTo>
                    <a:pt x="254" y="250"/>
                    <a:pt x="293" y="276"/>
                    <a:pt x="321" y="278"/>
                  </a:cubicBezTo>
                  <a:cubicBezTo>
                    <a:pt x="349" y="280"/>
                    <a:pt x="395" y="254"/>
                    <a:pt x="402" y="239"/>
                  </a:cubicBezTo>
                  <a:cubicBezTo>
                    <a:pt x="409" y="224"/>
                    <a:pt x="381" y="186"/>
                    <a:pt x="366" y="188"/>
                  </a:cubicBezTo>
                  <a:cubicBezTo>
                    <a:pt x="351" y="190"/>
                    <a:pt x="312" y="228"/>
                    <a:pt x="312" y="248"/>
                  </a:cubicBezTo>
                  <a:cubicBezTo>
                    <a:pt x="312" y="268"/>
                    <a:pt x="343" y="294"/>
                    <a:pt x="363" y="311"/>
                  </a:cubicBezTo>
                  <a:cubicBezTo>
                    <a:pt x="383" y="328"/>
                    <a:pt x="420" y="344"/>
                    <a:pt x="435" y="353"/>
                  </a:cubicBezTo>
                </a:path>
              </a:pathLst>
            </a:custGeom>
            <a:noFill/>
            <a:ln w="28575">
              <a:solidFill>
                <a:srgbClr val="0000FF"/>
              </a:solidFill>
              <a:round/>
              <a:tailEnd type="none" w="sm" len="lg"/>
            </a:ln>
          </p:spPr>
          <p:txBody>
            <a:bodyPr wrap="none"/>
            <a:lstStyle/>
            <a:p>
              <a:endParaRPr lang="zh-CN" altLang="en-US"/>
            </a:p>
          </p:txBody>
        </p:sp>
        <p:sp>
          <p:nvSpPr>
            <p:cNvPr id="5164" name="Freeform 26"/>
            <p:cNvSpPr/>
            <p:nvPr/>
          </p:nvSpPr>
          <p:spPr bwMode="auto">
            <a:xfrm rot="884435" flipV="1">
              <a:off x="4944" y="2448"/>
              <a:ext cx="435" cy="336"/>
            </a:xfrm>
            <a:custGeom>
              <a:avLst/>
              <a:gdLst>
                <a:gd name="T0" fmla="*/ 0 w 435"/>
                <a:gd name="T1" fmla="*/ 2 h 353"/>
                <a:gd name="T2" fmla="*/ 120 w 435"/>
                <a:gd name="T3" fmla="*/ 101 h 353"/>
                <a:gd name="T4" fmla="*/ 189 w 435"/>
                <a:gd name="T5" fmla="*/ 47 h 353"/>
                <a:gd name="T6" fmla="*/ 141 w 435"/>
                <a:gd name="T7" fmla="*/ 5 h 353"/>
                <a:gd name="T8" fmla="*/ 87 w 435"/>
                <a:gd name="T9" fmla="*/ 80 h 353"/>
                <a:gd name="T10" fmla="*/ 192 w 435"/>
                <a:gd name="T11" fmla="*/ 184 h 353"/>
                <a:gd name="T12" fmla="*/ 300 w 435"/>
                <a:gd name="T13" fmla="*/ 143 h 353"/>
                <a:gd name="T14" fmla="*/ 252 w 435"/>
                <a:gd name="T15" fmla="*/ 92 h 353"/>
                <a:gd name="T16" fmla="*/ 201 w 435"/>
                <a:gd name="T17" fmla="*/ 158 h 353"/>
                <a:gd name="T18" fmla="*/ 234 w 435"/>
                <a:gd name="T19" fmla="*/ 230 h 353"/>
                <a:gd name="T20" fmla="*/ 321 w 435"/>
                <a:gd name="T21" fmla="*/ 278 h 353"/>
                <a:gd name="T22" fmla="*/ 402 w 435"/>
                <a:gd name="T23" fmla="*/ 239 h 353"/>
                <a:gd name="T24" fmla="*/ 366 w 435"/>
                <a:gd name="T25" fmla="*/ 188 h 353"/>
                <a:gd name="T26" fmla="*/ 312 w 435"/>
                <a:gd name="T27" fmla="*/ 248 h 353"/>
                <a:gd name="T28" fmla="*/ 363 w 435"/>
                <a:gd name="T29" fmla="*/ 311 h 353"/>
                <a:gd name="T30" fmla="*/ 435 w 435"/>
                <a:gd name="T31" fmla="*/ 353 h 3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35"/>
                <a:gd name="T49" fmla="*/ 0 h 353"/>
                <a:gd name="T50" fmla="*/ 435 w 435"/>
                <a:gd name="T51" fmla="*/ 353 h 3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35" h="353">
                  <a:moveTo>
                    <a:pt x="0" y="2"/>
                  </a:moveTo>
                  <a:cubicBezTo>
                    <a:pt x="20" y="17"/>
                    <a:pt x="89" y="94"/>
                    <a:pt x="120" y="101"/>
                  </a:cubicBezTo>
                  <a:cubicBezTo>
                    <a:pt x="151" y="108"/>
                    <a:pt x="185" y="63"/>
                    <a:pt x="189" y="47"/>
                  </a:cubicBezTo>
                  <a:cubicBezTo>
                    <a:pt x="193" y="31"/>
                    <a:pt x="158" y="0"/>
                    <a:pt x="141" y="5"/>
                  </a:cubicBezTo>
                  <a:cubicBezTo>
                    <a:pt x="124" y="10"/>
                    <a:pt x="79" y="50"/>
                    <a:pt x="87" y="80"/>
                  </a:cubicBezTo>
                  <a:cubicBezTo>
                    <a:pt x="95" y="110"/>
                    <a:pt x="157" y="174"/>
                    <a:pt x="192" y="184"/>
                  </a:cubicBezTo>
                  <a:cubicBezTo>
                    <a:pt x="227" y="194"/>
                    <a:pt x="290" y="158"/>
                    <a:pt x="300" y="143"/>
                  </a:cubicBezTo>
                  <a:cubicBezTo>
                    <a:pt x="310" y="128"/>
                    <a:pt x="268" y="90"/>
                    <a:pt x="252" y="92"/>
                  </a:cubicBezTo>
                  <a:cubicBezTo>
                    <a:pt x="236" y="94"/>
                    <a:pt x="204" y="135"/>
                    <a:pt x="201" y="158"/>
                  </a:cubicBezTo>
                  <a:cubicBezTo>
                    <a:pt x="198" y="181"/>
                    <a:pt x="214" y="210"/>
                    <a:pt x="234" y="230"/>
                  </a:cubicBezTo>
                  <a:cubicBezTo>
                    <a:pt x="254" y="250"/>
                    <a:pt x="293" y="276"/>
                    <a:pt x="321" y="278"/>
                  </a:cubicBezTo>
                  <a:cubicBezTo>
                    <a:pt x="349" y="280"/>
                    <a:pt x="395" y="254"/>
                    <a:pt x="402" y="239"/>
                  </a:cubicBezTo>
                  <a:cubicBezTo>
                    <a:pt x="409" y="224"/>
                    <a:pt x="381" y="186"/>
                    <a:pt x="366" y="188"/>
                  </a:cubicBezTo>
                  <a:cubicBezTo>
                    <a:pt x="351" y="190"/>
                    <a:pt x="312" y="228"/>
                    <a:pt x="312" y="248"/>
                  </a:cubicBezTo>
                  <a:cubicBezTo>
                    <a:pt x="312" y="268"/>
                    <a:pt x="343" y="294"/>
                    <a:pt x="363" y="311"/>
                  </a:cubicBezTo>
                  <a:cubicBezTo>
                    <a:pt x="383" y="328"/>
                    <a:pt x="420" y="344"/>
                    <a:pt x="435" y="353"/>
                  </a:cubicBezTo>
                </a:path>
              </a:pathLst>
            </a:custGeom>
            <a:noFill/>
            <a:ln w="28575">
              <a:solidFill>
                <a:srgbClr val="0000FF"/>
              </a:solidFill>
              <a:round/>
              <a:tailEnd type="none" w="sm" len="lg"/>
            </a:ln>
          </p:spPr>
          <p:txBody>
            <a:bodyPr wrap="none"/>
            <a:lstStyle/>
            <a:p>
              <a:endParaRPr lang="zh-CN" altLang="en-US"/>
            </a:p>
          </p:txBody>
        </p:sp>
        <p:sp>
          <p:nvSpPr>
            <p:cNvPr id="5165" name="Oval 27"/>
            <p:cNvSpPr>
              <a:spLocks noChangeArrowheads="1"/>
            </p:cNvSpPr>
            <p:nvPr/>
          </p:nvSpPr>
          <p:spPr bwMode="auto">
            <a:xfrm rot="520878">
              <a:off x="4896" y="2691"/>
              <a:ext cx="48" cy="144"/>
            </a:xfrm>
            <a:prstGeom prst="ellipse">
              <a:avLst/>
            </a:prstGeom>
            <a:solidFill>
              <a:srgbClr val="CCECFF"/>
            </a:solidFill>
            <a:ln w="28575">
              <a:solidFill>
                <a:srgbClr val="0000FF"/>
              </a:solidFill>
              <a:round/>
              <a:tailEnd type="none" w="sm" len="lg"/>
            </a:ln>
          </p:spPr>
          <p:txBody>
            <a:bodyPr wrap="none" anchor="ctr"/>
            <a:lstStyle/>
            <a:p>
              <a:endParaRPr lang="zh-CN" altLang="en-US"/>
            </a:p>
          </p:txBody>
        </p:sp>
      </p:grpSp>
      <p:sp>
        <p:nvSpPr>
          <p:cNvPr id="95260" name="Text Box 28"/>
          <p:cNvSpPr txBox="1">
            <a:spLocks noChangeArrowheads="1"/>
          </p:cNvSpPr>
          <p:nvPr/>
        </p:nvSpPr>
        <p:spPr bwMode="auto">
          <a:xfrm>
            <a:off x="1000100" y="1142984"/>
            <a:ext cx="7162800" cy="523220"/>
          </a:xfrm>
          <a:prstGeom prst="rect">
            <a:avLst/>
          </a:prstGeom>
          <a:noFill/>
          <a:ln w="9525">
            <a:noFill/>
            <a:miter lim="800000"/>
          </a:ln>
          <a:effectLst/>
        </p:spPr>
        <p:txBody>
          <a:bodyPr>
            <a:spAutoFit/>
          </a:bodyPr>
          <a:lstStyle/>
          <a:p>
            <a:pPr algn="ctr">
              <a:spcBef>
                <a:spcPct val="50000"/>
              </a:spcBef>
              <a:defRPr/>
            </a:pPr>
            <a:r>
              <a:rPr lang="zh-CN" altLang="en-US" sz="2800" b="1" dirty="0">
                <a:latin typeface="宋体" panose="02010600030101010101" pitchFamily="2" charset="-122"/>
                <a:ea typeface="宋体" panose="02010600030101010101" pitchFamily="2" charset="-122"/>
              </a:rPr>
              <a:t>测量黑体辐射出射度实验装置</a:t>
            </a:r>
          </a:p>
        </p:txBody>
      </p:sp>
      <p:grpSp>
        <p:nvGrpSpPr>
          <p:cNvPr id="5" name="Group 29"/>
          <p:cNvGrpSpPr/>
          <p:nvPr/>
        </p:nvGrpSpPr>
        <p:grpSpPr bwMode="auto">
          <a:xfrm>
            <a:off x="2133600" y="3586163"/>
            <a:ext cx="2133600" cy="533400"/>
            <a:chOff x="1344" y="2259"/>
            <a:chExt cx="1344" cy="336"/>
          </a:xfrm>
        </p:grpSpPr>
        <p:sp>
          <p:nvSpPr>
            <p:cNvPr id="5148" name="Line 30"/>
            <p:cNvSpPr>
              <a:spLocks noChangeShapeType="1"/>
            </p:cNvSpPr>
            <p:nvPr/>
          </p:nvSpPr>
          <p:spPr bwMode="auto">
            <a:xfrm>
              <a:off x="1344" y="2307"/>
              <a:ext cx="1344" cy="288"/>
            </a:xfrm>
            <a:prstGeom prst="line">
              <a:avLst/>
            </a:prstGeom>
            <a:noFill/>
            <a:ln w="28575">
              <a:solidFill>
                <a:srgbClr val="FF0000"/>
              </a:solidFill>
              <a:round/>
            </a:ln>
          </p:spPr>
          <p:txBody>
            <a:bodyPr wrap="none" anchor="ctr"/>
            <a:lstStyle/>
            <a:p>
              <a:endParaRPr lang="zh-CN" altLang="en-US"/>
            </a:p>
          </p:txBody>
        </p:sp>
        <p:sp>
          <p:nvSpPr>
            <p:cNvPr id="5149" name="Line 31"/>
            <p:cNvSpPr>
              <a:spLocks noChangeShapeType="1"/>
            </p:cNvSpPr>
            <p:nvPr/>
          </p:nvSpPr>
          <p:spPr bwMode="auto">
            <a:xfrm flipV="1">
              <a:off x="1344" y="2259"/>
              <a:ext cx="1344" cy="336"/>
            </a:xfrm>
            <a:prstGeom prst="line">
              <a:avLst/>
            </a:prstGeom>
            <a:noFill/>
            <a:ln w="28575">
              <a:solidFill>
                <a:srgbClr val="FF0000"/>
              </a:solidFill>
              <a:round/>
            </a:ln>
          </p:spPr>
          <p:txBody>
            <a:bodyPr wrap="none" anchor="ctr"/>
            <a:lstStyle/>
            <a:p>
              <a:endParaRPr lang="zh-CN" altLang="en-US"/>
            </a:p>
          </p:txBody>
        </p:sp>
      </p:grpSp>
      <p:grpSp>
        <p:nvGrpSpPr>
          <p:cNvPr id="6" name="Group 32"/>
          <p:cNvGrpSpPr/>
          <p:nvPr/>
        </p:nvGrpSpPr>
        <p:grpSpPr bwMode="auto">
          <a:xfrm>
            <a:off x="4267200" y="3586163"/>
            <a:ext cx="1981200" cy="762000"/>
            <a:chOff x="2688" y="2259"/>
            <a:chExt cx="1248" cy="480"/>
          </a:xfrm>
        </p:grpSpPr>
        <p:sp>
          <p:nvSpPr>
            <p:cNvPr id="5144" name="Line 33"/>
            <p:cNvSpPr>
              <a:spLocks noChangeShapeType="1"/>
            </p:cNvSpPr>
            <p:nvPr/>
          </p:nvSpPr>
          <p:spPr bwMode="auto">
            <a:xfrm>
              <a:off x="2688" y="2259"/>
              <a:ext cx="672" cy="96"/>
            </a:xfrm>
            <a:prstGeom prst="line">
              <a:avLst/>
            </a:prstGeom>
            <a:noFill/>
            <a:ln w="28575">
              <a:solidFill>
                <a:srgbClr val="FF0000"/>
              </a:solidFill>
              <a:round/>
            </a:ln>
          </p:spPr>
          <p:txBody>
            <a:bodyPr wrap="none" anchor="ctr"/>
            <a:lstStyle/>
            <a:p>
              <a:endParaRPr lang="zh-CN" altLang="en-US"/>
            </a:p>
          </p:txBody>
        </p:sp>
        <p:sp>
          <p:nvSpPr>
            <p:cNvPr id="5145" name="Line 34"/>
            <p:cNvSpPr>
              <a:spLocks noChangeShapeType="1"/>
            </p:cNvSpPr>
            <p:nvPr/>
          </p:nvSpPr>
          <p:spPr bwMode="auto">
            <a:xfrm>
              <a:off x="2688" y="2589"/>
              <a:ext cx="864" cy="102"/>
            </a:xfrm>
            <a:prstGeom prst="line">
              <a:avLst/>
            </a:prstGeom>
            <a:noFill/>
            <a:ln w="28575">
              <a:solidFill>
                <a:srgbClr val="FF0000"/>
              </a:solidFill>
              <a:round/>
            </a:ln>
          </p:spPr>
          <p:txBody>
            <a:bodyPr wrap="none" anchor="ctr"/>
            <a:lstStyle/>
            <a:p>
              <a:endParaRPr lang="zh-CN" altLang="en-US"/>
            </a:p>
          </p:txBody>
        </p:sp>
        <p:sp>
          <p:nvSpPr>
            <p:cNvPr id="5146" name="Line 35"/>
            <p:cNvSpPr>
              <a:spLocks noChangeShapeType="1"/>
            </p:cNvSpPr>
            <p:nvPr/>
          </p:nvSpPr>
          <p:spPr bwMode="auto">
            <a:xfrm>
              <a:off x="3360" y="2355"/>
              <a:ext cx="576" cy="96"/>
            </a:xfrm>
            <a:prstGeom prst="line">
              <a:avLst/>
            </a:prstGeom>
            <a:noFill/>
            <a:ln w="28575">
              <a:solidFill>
                <a:srgbClr val="FF0000"/>
              </a:solidFill>
              <a:round/>
            </a:ln>
          </p:spPr>
          <p:txBody>
            <a:bodyPr wrap="none" anchor="ctr"/>
            <a:lstStyle/>
            <a:p>
              <a:endParaRPr lang="zh-CN" altLang="en-US"/>
            </a:p>
          </p:txBody>
        </p:sp>
        <p:sp>
          <p:nvSpPr>
            <p:cNvPr id="5147" name="Line 36"/>
            <p:cNvSpPr>
              <a:spLocks noChangeShapeType="1"/>
            </p:cNvSpPr>
            <p:nvPr/>
          </p:nvSpPr>
          <p:spPr bwMode="auto">
            <a:xfrm>
              <a:off x="3552" y="2685"/>
              <a:ext cx="384" cy="54"/>
            </a:xfrm>
            <a:prstGeom prst="line">
              <a:avLst/>
            </a:prstGeom>
            <a:noFill/>
            <a:ln w="28575">
              <a:solidFill>
                <a:srgbClr val="FF0000"/>
              </a:solidFill>
              <a:round/>
            </a:ln>
          </p:spPr>
          <p:txBody>
            <a:bodyPr wrap="none" anchor="ctr"/>
            <a:lstStyle/>
            <a:p>
              <a:endParaRPr lang="zh-CN" altLang="en-US"/>
            </a:p>
          </p:txBody>
        </p:sp>
      </p:grpSp>
      <p:grpSp>
        <p:nvGrpSpPr>
          <p:cNvPr id="7" name="Group 37"/>
          <p:cNvGrpSpPr/>
          <p:nvPr/>
        </p:nvGrpSpPr>
        <p:grpSpPr bwMode="auto">
          <a:xfrm>
            <a:off x="6172200" y="3890963"/>
            <a:ext cx="1600200" cy="533400"/>
            <a:chOff x="3888" y="2451"/>
            <a:chExt cx="1008" cy="336"/>
          </a:xfrm>
        </p:grpSpPr>
        <p:sp>
          <p:nvSpPr>
            <p:cNvPr id="5142" name="Line 38"/>
            <p:cNvSpPr>
              <a:spLocks noChangeShapeType="1"/>
            </p:cNvSpPr>
            <p:nvPr/>
          </p:nvSpPr>
          <p:spPr bwMode="auto">
            <a:xfrm>
              <a:off x="3936" y="2451"/>
              <a:ext cx="960" cy="336"/>
            </a:xfrm>
            <a:prstGeom prst="line">
              <a:avLst/>
            </a:prstGeom>
            <a:noFill/>
            <a:ln w="28575">
              <a:solidFill>
                <a:srgbClr val="FF0000"/>
              </a:solidFill>
              <a:round/>
            </a:ln>
          </p:spPr>
          <p:txBody>
            <a:bodyPr wrap="none" anchor="ctr"/>
            <a:lstStyle/>
            <a:p>
              <a:endParaRPr lang="zh-CN" altLang="en-US"/>
            </a:p>
          </p:txBody>
        </p:sp>
        <p:sp>
          <p:nvSpPr>
            <p:cNvPr id="5143" name="Line 39"/>
            <p:cNvSpPr>
              <a:spLocks noChangeShapeType="1"/>
            </p:cNvSpPr>
            <p:nvPr/>
          </p:nvSpPr>
          <p:spPr bwMode="auto">
            <a:xfrm flipV="1">
              <a:off x="3888" y="2739"/>
              <a:ext cx="1008" cy="0"/>
            </a:xfrm>
            <a:prstGeom prst="line">
              <a:avLst/>
            </a:prstGeom>
            <a:noFill/>
            <a:ln w="28575">
              <a:solidFill>
                <a:srgbClr val="FF0000"/>
              </a:solidFill>
              <a:round/>
            </a:ln>
          </p:spPr>
          <p:txBody>
            <a:bodyPr wrap="none" anchor="ctr"/>
            <a:lstStyle/>
            <a:p>
              <a:endParaRPr lang="zh-CN" altLang="en-US"/>
            </a:p>
          </p:txBody>
        </p:sp>
      </p:grpSp>
      <p:grpSp>
        <p:nvGrpSpPr>
          <p:cNvPr id="8" name="Group 40"/>
          <p:cNvGrpSpPr/>
          <p:nvPr/>
        </p:nvGrpSpPr>
        <p:grpSpPr bwMode="auto">
          <a:xfrm>
            <a:off x="6858000" y="3200400"/>
            <a:ext cx="381000" cy="2133600"/>
            <a:chOff x="4320" y="2016"/>
            <a:chExt cx="240" cy="1344"/>
          </a:xfrm>
        </p:grpSpPr>
        <p:sp>
          <p:nvSpPr>
            <p:cNvPr id="5140" name="Line 41"/>
            <p:cNvSpPr>
              <a:spLocks noChangeShapeType="1"/>
            </p:cNvSpPr>
            <p:nvPr/>
          </p:nvSpPr>
          <p:spPr bwMode="auto">
            <a:xfrm flipH="1">
              <a:off x="4320" y="2976"/>
              <a:ext cx="96" cy="384"/>
            </a:xfrm>
            <a:prstGeom prst="line">
              <a:avLst/>
            </a:prstGeom>
            <a:noFill/>
            <a:ln w="57150">
              <a:solidFill>
                <a:srgbClr val="CC00CC"/>
              </a:solidFill>
              <a:round/>
              <a:tailEnd type="triangle" w="sm" len="lg"/>
            </a:ln>
          </p:spPr>
          <p:txBody>
            <a:bodyPr wrap="none"/>
            <a:lstStyle/>
            <a:p>
              <a:endParaRPr lang="zh-CN" altLang="en-US"/>
            </a:p>
          </p:txBody>
        </p:sp>
        <p:sp>
          <p:nvSpPr>
            <p:cNvPr id="5141" name="Line 42"/>
            <p:cNvSpPr>
              <a:spLocks noChangeShapeType="1"/>
            </p:cNvSpPr>
            <p:nvPr/>
          </p:nvSpPr>
          <p:spPr bwMode="auto">
            <a:xfrm flipV="1">
              <a:off x="4512" y="2016"/>
              <a:ext cx="48" cy="384"/>
            </a:xfrm>
            <a:prstGeom prst="line">
              <a:avLst/>
            </a:prstGeom>
            <a:noFill/>
            <a:ln w="57150">
              <a:solidFill>
                <a:srgbClr val="CC00CC"/>
              </a:solidFill>
              <a:round/>
              <a:tailEnd type="triangle" w="sm" len="lg"/>
            </a:ln>
          </p:spPr>
          <p:txBody>
            <a:bodyPr wrap="none"/>
            <a:lstStyle/>
            <a:p>
              <a:endParaRPr lang="zh-CN" altLang="en-US"/>
            </a:p>
          </p:txBody>
        </p:sp>
      </p:grpSp>
      <p:grpSp>
        <p:nvGrpSpPr>
          <p:cNvPr id="9" name="Group 43"/>
          <p:cNvGrpSpPr/>
          <p:nvPr/>
        </p:nvGrpSpPr>
        <p:grpSpPr bwMode="auto">
          <a:xfrm>
            <a:off x="1143000" y="3662363"/>
            <a:ext cx="990600" cy="457200"/>
            <a:chOff x="720" y="2307"/>
            <a:chExt cx="624" cy="288"/>
          </a:xfrm>
        </p:grpSpPr>
        <p:grpSp>
          <p:nvGrpSpPr>
            <p:cNvPr id="10" name="Group 44"/>
            <p:cNvGrpSpPr/>
            <p:nvPr/>
          </p:nvGrpSpPr>
          <p:grpSpPr bwMode="auto">
            <a:xfrm>
              <a:off x="720" y="2307"/>
              <a:ext cx="624" cy="288"/>
              <a:chOff x="720" y="2016"/>
              <a:chExt cx="624" cy="288"/>
            </a:xfrm>
          </p:grpSpPr>
          <p:sp>
            <p:nvSpPr>
              <p:cNvPr id="5138" name="Line 45"/>
              <p:cNvSpPr>
                <a:spLocks noChangeShapeType="1"/>
              </p:cNvSpPr>
              <p:nvPr/>
            </p:nvSpPr>
            <p:spPr bwMode="auto">
              <a:xfrm flipV="1">
                <a:off x="720" y="2016"/>
                <a:ext cx="624" cy="144"/>
              </a:xfrm>
              <a:prstGeom prst="line">
                <a:avLst/>
              </a:prstGeom>
              <a:noFill/>
              <a:ln w="28575">
                <a:solidFill>
                  <a:srgbClr val="FF0000"/>
                </a:solidFill>
                <a:round/>
              </a:ln>
            </p:spPr>
            <p:txBody>
              <a:bodyPr wrap="none" anchor="ctr"/>
              <a:lstStyle/>
              <a:p>
                <a:endParaRPr lang="zh-CN" altLang="en-US"/>
              </a:p>
            </p:txBody>
          </p:sp>
          <p:sp>
            <p:nvSpPr>
              <p:cNvPr id="5139" name="Line 46"/>
              <p:cNvSpPr>
                <a:spLocks noChangeShapeType="1"/>
              </p:cNvSpPr>
              <p:nvPr/>
            </p:nvSpPr>
            <p:spPr bwMode="auto">
              <a:xfrm>
                <a:off x="720" y="2160"/>
                <a:ext cx="624" cy="144"/>
              </a:xfrm>
              <a:prstGeom prst="line">
                <a:avLst/>
              </a:prstGeom>
              <a:noFill/>
              <a:ln w="28575">
                <a:solidFill>
                  <a:srgbClr val="FF0000"/>
                </a:solidFill>
                <a:round/>
              </a:ln>
            </p:spPr>
            <p:txBody>
              <a:bodyPr wrap="none" anchor="ctr"/>
              <a:lstStyle/>
              <a:p>
                <a:endParaRPr lang="zh-CN" altLang="en-US"/>
              </a:p>
            </p:txBody>
          </p:sp>
        </p:grpSp>
        <p:sp>
          <p:nvSpPr>
            <p:cNvPr id="5136" name="Line 47"/>
            <p:cNvSpPr>
              <a:spLocks noChangeShapeType="1"/>
            </p:cNvSpPr>
            <p:nvPr/>
          </p:nvSpPr>
          <p:spPr bwMode="auto">
            <a:xfrm flipV="1">
              <a:off x="960" y="2352"/>
              <a:ext cx="192" cy="48"/>
            </a:xfrm>
            <a:prstGeom prst="line">
              <a:avLst/>
            </a:prstGeom>
            <a:noFill/>
            <a:ln w="38100">
              <a:solidFill>
                <a:srgbClr val="FF0000"/>
              </a:solidFill>
              <a:round/>
              <a:tailEnd type="triangle" w="sm" len="lg"/>
            </a:ln>
          </p:spPr>
          <p:txBody>
            <a:bodyPr wrap="none"/>
            <a:lstStyle/>
            <a:p>
              <a:endParaRPr lang="zh-CN" altLang="en-US"/>
            </a:p>
          </p:txBody>
        </p:sp>
        <p:sp>
          <p:nvSpPr>
            <p:cNvPr id="5137" name="Line 48"/>
            <p:cNvSpPr>
              <a:spLocks noChangeShapeType="1"/>
            </p:cNvSpPr>
            <p:nvPr/>
          </p:nvSpPr>
          <p:spPr bwMode="auto">
            <a:xfrm>
              <a:off x="912" y="2496"/>
              <a:ext cx="240" cy="48"/>
            </a:xfrm>
            <a:prstGeom prst="line">
              <a:avLst/>
            </a:prstGeom>
            <a:noFill/>
            <a:ln w="38100">
              <a:solidFill>
                <a:srgbClr val="FF0000"/>
              </a:solidFill>
              <a:round/>
              <a:tailEnd type="triangle" w="sm" len="lg"/>
            </a:ln>
          </p:spPr>
          <p:txBody>
            <a:bodyPr wrap="none"/>
            <a:lstStyle/>
            <a:p>
              <a:endParaRPr lang="zh-CN" altLang="en-US"/>
            </a:p>
          </p:txBody>
        </p:sp>
      </p:grpSp>
      <p:sp>
        <p:nvSpPr>
          <p:cNvPr id="50" name="Rectangle 14"/>
          <p:cNvSpPr>
            <a:spLocks noChangeArrowheads="1"/>
          </p:cNvSpPr>
          <p:nvPr/>
        </p:nvSpPr>
        <p:spPr bwMode="auto">
          <a:xfrm>
            <a:off x="1331640" y="116632"/>
            <a:ext cx="5000660" cy="623248"/>
          </a:xfrm>
          <a:prstGeom prst="rect">
            <a:avLst/>
          </a:prstGeom>
          <a:noFill/>
          <a:ln w="9525">
            <a:noFill/>
            <a:miter lim="800000"/>
          </a:ln>
        </p:spPr>
        <p:txBody>
          <a:bodyPr wrap="square">
            <a:spAutoFit/>
          </a:bodyPr>
          <a:lstStyle/>
          <a:p>
            <a:pPr>
              <a:lnSpc>
                <a:spcPct val="125000"/>
              </a:lnSpc>
            </a:pPr>
            <a:r>
              <a:rPr kumimoji="1" lang="zh-CN" altLang="en-US" sz="3200" dirty="0">
                <a:latin typeface="黑体" panose="02010609060101010101" pitchFamily="49" charset="-122"/>
                <a:ea typeface="黑体" panose="02010609060101010101" pitchFamily="49" charset="-122"/>
              </a:rPr>
              <a:t>黑体辐射的实验规律</a:t>
            </a: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upRigh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downRigh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trips(downRigh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strips(downRigh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arn(out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灯片编号占位符 4"/>
          <p:cNvSpPr>
            <a:spLocks noGrp="1"/>
          </p:cNvSpPr>
          <p:nvPr>
            <p:ph type="sldNum" sz="quarter" idx="10"/>
          </p:nvPr>
        </p:nvSpPr>
        <p:spPr>
          <a:noFill/>
        </p:spPr>
        <p:txBody>
          <a:bodyPr/>
          <a:lstStyle/>
          <a:p>
            <a:fld id="{66682C8D-0BF6-41D3-991B-43DFB6B2A5FB}" type="slidenum">
              <a:rPr lang="en-US" altLang="zh-CN"/>
              <a:pPr/>
              <a:t>23</a:t>
            </a:fld>
            <a:endParaRPr lang="en-US" altLang="zh-CN"/>
          </a:p>
        </p:txBody>
      </p:sp>
      <p:sp>
        <p:nvSpPr>
          <p:cNvPr id="6150" name="Rectangle 1032"/>
          <p:cNvSpPr>
            <a:spLocks noChangeArrowheads="1"/>
          </p:cNvSpPr>
          <p:nvPr/>
        </p:nvSpPr>
        <p:spPr bwMode="auto">
          <a:xfrm>
            <a:off x="3059113" y="1628775"/>
            <a:ext cx="4114800" cy="4419600"/>
          </a:xfrm>
          <a:prstGeom prst="rect">
            <a:avLst/>
          </a:prstGeom>
          <a:solidFill>
            <a:schemeClr val="bg1"/>
          </a:solidFill>
          <a:ln w="9525">
            <a:solidFill>
              <a:schemeClr val="tx1"/>
            </a:solidFill>
            <a:miter lim="800000"/>
            <a:tailEnd type="none" w="sm" len="lg"/>
          </a:ln>
        </p:spPr>
        <p:txBody>
          <a:bodyPr wrap="none"/>
          <a:lstStyle/>
          <a:p>
            <a:endParaRPr lang="zh-CN" altLang="en-US"/>
          </a:p>
        </p:txBody>
      </p:sp>
      <p:sp>
        <p:nvSpPr>
          <p:cNvPr id="6151" name="Text Box 1034"/>
          <p:cNvSpPr txBox="1">
            <a:spLocks noChangeArrowheads="1"/>
          </p:cNvSpPr>
          <p:nvPr/>
        </p:nvSpPr>
        <p:spPr bwMode="auto">
          <a:xfrm>
            <a:off x="3635375" y="5380038"/>
            <a:ext cx="3527425" cy="457200"/>
          </a:xfrm>
          <a:prstGeom prst="rect">
            <a:avLst/>
          </a:prstGeom>
          <a:noFill/>
          <a:ln w="9525">
            <a:noFill/>
            <a:miter lim="800000"/>
          </a:ln>
        </p:spPr>
        <p:txBody>
          <a:bodyPr>
            <a:spAutoFit/>
          </a:bodyPr>
          <a:lstStyle/>
          <a:p>
            <a:pPr>
              <a:spcBef>
                <a:spcPct val="50000"/>
              </a:spcBef>
            </a:pPr>
            <a:r>
              <a:rPr lang="en-US" altLang="zh-CN" sz="2400">
                <a:latin typeface="Times New Roman" panose="02020603050405020304" pitchFamily="18" charset="0"/>
              </a:rPr>
              <a:t>0            1</a:t>
            </a:r>
            <a:r>
              <a:rPr lang="en-US" altLang="zh-CN" sz="1600">
                <a:latin typeface="Times New Roman" panose="02020603050405020304" pitchFamily="18" charset="0"/>
              </a:rPr>
              <a:t> </a:t>
            </a:r>
            <a:r>
              <a:rPr lang="en-US" altLang="zh-CN" sz="2400">
                <a:latin typeface="Times New Roman" panose="02020603050405020304" pitchFamily="18" charset="0"/>
              </a:rPr>
              <a:t>000         2</a:t>
            </a:r>
            <a:r>
              <a:rPr lang="en-US" altLang="zh-CN">
                <a:latin typeface="Times New Roman" panose="02020603050405020304" pitchFamily="18" charset="0"/>
              </a:rPr>
              <a:t> </a:t>
            </a:r>
            <a:r>
              <a:rPr lang="en-US" altLang="zh-CN" sz="2400">
                <a:latin typeface="Times New Roman" panose="02020603050405020304" pitchFamily="18" charset="0"/>
              </a:rPr>
              <a:t>000</a:t>
            </a:r>
          </a:p>
        </p:txBody>
      </p:sp>
      <p:sp>
        <p:nvSpPr>
          <p:cNvPr id="6152" name="Text Box 1035"/>
          <p:cNvSpPr txBox="1">
            <a:spLocks noChangeArrowheads="1"/>
          </p:cNvSpPr>
          <p:nvPr/>
        </p:nvSpPr>
        <p:spPr bwMode="auto">
          <a:xfrm>
            <a:off x="3246438" y="3662363"/>
            <a:ext cx="577850" cy="1443037"/>
          </a:xfrm>
          <a:prstGeom prst="rect">
            <a:avLst/>
          </a:prstGeom>
          <a:noFill/>
          <a:ln w="9525">
            <a:noFill/>
            <a:miter lim="800000"/>
          </a:ln>
        </p:spPr>
        <p:txBody>
          <a:bodyPr>
            <a:spAutoFit/>
          </a:bodyPr>
          <a:lstStyle/>
          <a:p>
            <a:pPr>
              <a:lnSpc>
                <a:spcPct val="160000"/>
              </a:lnSpc>
              <a:spcBef>
                <a:spcPct val="50000"/>
              </a:spcBef>
            </a:pPr>
            <a:r>
              <a:rPr lang="en-US" altLang="zh-CN" sz="2400">
                <a:latin typeface="Times New Roman" panose="02020603050405020304" pitchFamily="18" charset="0"/>
              </a:rPr>
              <a:t>0.5</a:t>
            </a:r>
          </a:p>
          <a:p>
            <a:pPr>
              <a:lnSpc>
                <a:spcPct val="160000"/>
              </a:lnSpc>
              <a:spcBef>
                <a:spcPct val="50000"/>
              </a:spcBef>
            </a:pPr>
            <a:r>
              <a:rPr lang="en-US" altLang="zh-CN" sz="2400" b="1">
                <a:latin typeface="Times New Roman" panose="02020603050405020304" pitchFamily="18" charset="0"/>
              </a:rPr>
              <a:t>  </a:t>
            </a:r>
          </a:p>
        </p:txBody>
      </p:sp>
      <p:graphicFrame>
        <p:nvGraphicFramePr>
          <p:cNvPr id="6146" name="Object 1036"/>
          <p:cNvGraphicFramePr>
            <a:graphicFrameLocks noChangeAspect="1"/>
          </p:cNvGraphicFramePr>
          <p:nvPr/>
        </p:nvGraphicFramePr>
        <p:xfrm>
          <a:off x="3900488" y="1663700"/>
          <a:ext cx="3106737" cy="458788"/>
        </p:xfrm>
        <a:graphic>
          <a:graphicData uri="http://schemas.openxmlformats.org/presentationml/2006/ole">
            <p:oleObj spid="_x0000_s8207" name="Equation" r:id="rId3" imgW="32308800" imgH="5791200" progId="Equation.3">
              <p:embed/>
            </p:oleObj>
          </a:graphicData>
        </a:graphic>
      </p:graphicFrame>
      <p:sp>
        <p:nvSpPr>
          <p:cNvPr id="6153" name="Line 1037"/>
          <p:cNvSpPr>
            <a:spLocks noChangeShapeType="1"/>
          </p:cNvSpPr>
          <p:nvPr/>
        </p:nvSpPr>
        <p:spPr bwMode="auto">
          <a:xfrm>
            <a:off x="3829050" y="5440363"/>
            <a:ext cx="3178175" cy="0"/>
          </a:xfrm>
          <a:prstGeom prst="line">
            <a:avLst/>
          </a:prstGeom>
          <a:noFill/>
          <a:ln w="19050">
            <a:solidFill>
              <a:schemeClr val="tx1"/>
            </a:solidFill>
            <a:round/>
            <a:tailEnd type="triangle" w="sm" len="lg"/>
          </a:ln>
        </p:spPr>
        <p:txBody>
          <a:bodyPr wrap="none" anchor="ctr"/>
          <a:lstStyle/>
          <a:p>
            <a:endParaRPr lang="zh-CN" altLang="en-US"/>
          </a:p>
        </p:txBody>
      </p:sp>
      <p:sp>
        <p:nvSpPr>
          <p:cNvPr id="6154" name="Line 1038"/>
          <p:cNvSpPr>
            <a:spLocks noChangeShapeType="1"/>
          </p:cNvSpPr>
          <p:nvPr/>
        </p:nvSpPr>
        <p:spPr bwMode="auto">
          <a:xfrm>
            <a:off x="5105400" y="5354638"/>
            <a:ext cx="0" cy="82550"/>
          </a:xfrm>
          <a:prstGeom prst="line">
            <a:avLst/>
          </a:prstGeom>
          <a:noFill/>
          <a:ln w="12700">
            <a:solidFill>
              <a:schemeClr val="tx1"/>
            </a:solidFill>
            <a:round/>
            <a:tailEnd type="none" w="sm" len="lg"/>
          </a:ln>
        </p:spPr>
        <p:txBody>
          <a:bodyPr wrap="none" anchor="ctr"/>
          <a:lstStyle/>
          <a:p>
            <a:endParaRPr lang="zh-CN" altLang="en-US"/>
          </a:p>
        </p:txBody>
      </p:sp>
      <p:sp>
        <p:nvSpPr>
          <p:cNvPr id="6155" name="Line 1039"/>
          <p:cNvSpPr>
            <a:spLocks noChangeShapeType="1"/>
          </p:cNvSpPr>
          <p:nvPr/>
        </p:nvSpPr>
        <p:spPr bwMode="auto">
          <a:xfrm>
            <a:off x="6477000" y="5354638"/>
            <a:ext cx="0" cy="82550"/>
          </a:xfrm>
          <a:prstGeom prst="line">
            <a:avLst/>
          </a:prstGeom>
          <a:noFill/>
          <a:ln w="12700">
            <a:solidFill>
              <a:schemeClr val="tx1"/>
            </a:solidFill>
            <a:round/>
            <a:tailEnd type="none" w="sm" len="lg"/>
          </a:ln>
        </p:spPr>
        <p:txBody>
          <a:bodyPr wrap="none" anchor="ctr"/>
          <a:lstStyle/>
          <a:p>
            <a:endParaRPr lang="zh-CN" altLang="en-US"/>
          </a:p>
        </p:txBody>
      </p:sp>
      <p:sp>
        <p:nvSpPr>
          <p:cNvPr id="6156" name="Line 1040"/>
          <p:cNvSpPr>
            <a:spLocks noChangeShapeType="1"/>
          </p:cNvSpPr>
          <p:nvPr/>
        </p:nvSpPr>
        <p:spPr bwMode="auto">
          <a:xfrm flipV="1">
            <a:off x="3822700" y="1827213"/>
            <a:ext cx="0" cy="3621087"/>
          </a:xfrm>
          <a:prstGeom prst="line">
            <a:avLst/>
          </a:prstGeom>
          <a:noFill/>
          <a:ln w="19050">
            <a:solidFill>
              <a:schemeClr val="tx1"/>
            </a:solidFill>
            <a:round/>
            <a:tailEnd type="triangle" w="sm" len="lg"/>
          </a:ln>
        </p:spPr>
        <p:txBody>
          <a:bodyPr/>
          <a:lstStyle/>
          <a:p>
            <a:endParaRPr lang="zh-CN" altLang="en-US"/>
          </a:p>
        </p:txBody>
      </p:sp>
      <p:grpSp>
        <p:nvGrpSpPr>
          <p:cNvPr id="2" name="Group 1084"/>
          <p:cNvGrpSpPr/>
          <p:nvPr/>
        </p:nvGrpSpPr>
        <p:grpSpPr bwMode="auto">
          <a:xfrm>
            <a:off x="3822700" y="2752725"/>
            <a:ext cx="82550" cy="2370138"/>
            <a:chOff x="1928" y="1734"/>
            <a:chExt cx="57" cy="1493"/>
          </a:xfrm>
        </p:grpSpPr>
        <p:sp>
          <p:nvSpPr>
            <p:cNvPr id="6172" name="Line 1042"/>
            <p:cNvSpPr>
              <a:spLocks noChangeShapeType="1"/>
            </p:cNvSpPr>
            <p:nvPr/>
          </p:nvSpPr>
          <p:spPr bwMode="auto">
            <a:xfrm>
              <a:off x="1928" y="1900"/>
              <a:ext cx="57" cy="0"/>
            </a:xfrm>
            <a:prstGeom prst="line">
              <a:avLst/>
            </a:prstGeom>
            <a:noFill/>
            <a:ln w="9525">
              <a:solidFill>
                <a:schemeClr val="tx1"/>
              </a:solidFill>
              <a:round/>
              <a:tailEnd type="none" w="sm" len="lg"/>
            </a:ln>
          </p:spPr>
          <p:txBody>
            <a:bodyPr wrap="none"/>
            <a:lstStyle/>
            <a:p>
              <a:endParaRPr lang="zh-CN" altLang="en-US"/>
            </a:p>
          </p:txBody>
        </p:sp>
        <p:sp>
          <p:nvSpPr>
            <p:cNvPr id="6173" name="Line 1043"/>
            <p:cNvSpPr>
              <a:spLocks noChangeShapeType="1"/>
            </p:cNvSpPr>
            <p:nvPr/>
          </p:nvSpPr>
          <p:spPr bwMode="auto">
            <a:xfrm>
              <a:off x="1928" y="2066"/>
              <a:ext cx="57" cy="0"/>
            </a:xfrm>
            <a:prstGeom prst="line">
              <a:avLst/>
            </a:prstGeom>
            <a:noFill/>
            <a:ln w="9525">
              <a:solidFill>
                <a:schemeClr val="tx1"/>
              </a:solidFill>
              <a:round/>
              <a:tailEnd type="none" w="sm" len="lg"/>
            </a:ln>
          </p:spPr>
          <p:txBody>
            <a:bodyPr wrap="none"/>
            <a:lstStyle/>
            <a:p>
              <a:endParaRPr lang="zh-CN" altLang="en-US"/>
            </a:p>
          </p:txBody>
        </p:sp>
        <p:sp>
          <p:nvSpPr>
            <p:cNvPr id="6174" name="Line 1044"/>
            <p:cNvSpPr>
              <a:spLocks noChangeShapeType="1"/>
            </p:cNvSpPr>
            <p:nvPr/>
          </p:nvSpPr>
          <p:spPr bwMode="auto">
            <a:xfrm>
              <a:off x="1928" y="2232"/>
              <a:ext cx="57" cy="0"/>
            </a:xfrm>
            <a:prstGeom prst="line">
              <a:avLst/>
            </a:prstGeom>
            <a:noFill/>
            <a:ln w="9525">
              <a:solidFill>
                <a:schemeClr val="tx1"/>
              </a:solidFill>
              <a:round/>
              <a:tailEnd type="none" w="sm" len="lg"/>
            </a:ln>
          </p:spPr>
          <p:txBody>
            <a:bodyPr wrap="none"/>
            <a:lstStyle/>
            <a:p>
              <a:endParaRPr lang="zh-CN" altLang="en-US"/>
            </a:p>
          </p:txBody>
        </p:sp>
        <p:sp>
          <p:nvSpPr>
            <p:cNvPr id="6175" name="Line 1045"/>
            <p:cNvSpPr>
              <a:spLocks noChangeShapeType="1"/>
            </p:cNvSpPr>
            <p:nvPr/>
          </p:nvSpPr>
          <p:spPr bwMode="auto">
            <a:xfrm>
              <a:off x="1928" y="2398"/>
              <a:ext cx="57" cy="0"/>
            </a:xfrm>
            <a:prstGeom prst="line">
              <a:avLst/>
            </a:prstGeom>
            <a:noFill/>
            <a:ln w="9525">
              <a:solidFill>
                <a:schemeClr val="tx1"/>
              </a:solidFill>
              <a:round/>
              <a:tailEnd type="none" w="sm" len="lg"/>
            </a:ln>
          </p:spPr>
          <p:txBody>
            <a:bodyPr wrap="none"/>
            <a:lstStyle/>
            <a:p>
              <a:endParaRPr lang="zh-CN" altLang="en-US"/>
            </a:p>
          </p:txBody>
        </p:sp>
        <p:sp>
          <p:nvSpPr>
            <p:cNvPr id="6176" name="Line 1046"/>
            <p:cNvSpPr>
              <a:spLocks noChangeShapeType="1"/>
            </p:cNvSpPr>
            <p:nvPr/>
          </p:nvSpPr>
          <p:spPr bwMode="auto">
            <a:xfrm>
              <a:off x="1928" y="2563"/>
              <a:ext cx="57" cy="0"/>
            </a:xfrm>
            <a:prstGeom prst="line">
              <a:avLst/>
            </a:prstGeom>
            <a:noFill/>
            <a:ln w="9525">
              <a:solidFill>
                <a:schemeClr val="tx1"/>
              </a:solidFill>
              <a:round/>
              <a:tailEnd type="none" w="sm" len="lg"/>
            </a:ln>
          </p:spPr>
          <p:txBody>
            <a:bodyPr wrap="none"/>
            <a:lstStyle/>
            <a:p>
              <a:endParaRPr lang="zh-CN" altLang="en-US"/>
            </a:p>
          </p:txBody>
        </p:sp>
        <p:sp>
          <p:nvSpPr>
            <p:cNvPr id="6177" name="Line 1047"/>
            <p:cNvSpPr>
              <a:spLocks noChangeShapeType="1"/>
            </p:cNvSpPr>
            <p:nvPr/>
          </p:nvSpPr>
          <p:spPr bwMode="auto">
            <a:xfrm>
              <a:off x="1928" y="2729"/>
              <a:ext cx="57" cy="0"/>
            </a:xfrm>
            <a:prstGeom prst="line">
              <a:avLst/>
            </a:prstGeom>
            <a:noFill/>
            <a:ln w="9525">
              <a:solidFill>
                <a:schemeClr val="tx1"/>
              </a:solidFill>
              <a:round/>
              <a:tailEnd type="none" w="sm" len="lg"/>
            </a:ln>
          </p:spPr>
          <p:txBody>
            <a:bodyPr wrap="none"/>
            <a:lstStyle/>
            <a:p>
              <a:endParaRPr lang="zh-CN" altLang="en-US"/>
            </a:p>
          </p:txBody>
        </p:sp>
        <p:sp>
          <p:nvSpPr>
            <p:cNvPr id="6178" name="Line 1048"/>
            <p:cNvSpPr>
              <a:spLocks noChangeShapeType="1"/>
            </p:cNvSpPr>
            <p:nvPr/>
          </p:nvSpPr>
          <p:spPr bwMode="auto">
            <a:xfrm>
              <a:off x="1928" y="3227"/>
              <a:ext cx="57" cy="0"/>
            </a:xfrm>
            <a:prstGeom prst="line">
              <a:avLst/>
            </a:prstGeom>
            <a:noFill/>
            <a:ln w="9525">
              <a:solidFill>
                <a:schemeClr val="tx1"/>
              </a:solidFill>
              <a:round/>
              <a:tailEnd type="none" w="sm" len="lg"/>
            </a:ln>
          </p:spPr>
          <p:txBody>
            <a:bodyPr wrap="none"/>
            <a:lstStyle/>
            <a:p>
              <a:endParaRPr lang="zh-CN" altLang="en-US"/>
            </a:p>
          </p:txBody>
        </p:sp>
        <p:sp>
          <p:nvSpPr>
            <p:cNvPr id="6179" name="Line 1049"/>
            <p:cNvSpPr>
              <a:spLocks noChangeShapeType="1"/>
            </p:cNvSpPr>
            <p:nvPr/>
          </p:nvSpPr>
          <p:spPr bwMode="auto">
            <a:xfrm>
              <a:off x="1928" y="3061"/>
              <a:ext cx="57" cy="0"/>
            </a:xfrm>
            <a:prstGeom prst="line">
              <a:avLst/>
            </a:prstGeom>
            <a:noFill/>
            <a:ln w="9525">
              <a:solidFill>
                <a:schemeClr val="tx1"/>
              </a:solidFill>
              <a:round/>
              <a:tailEnd type="none" w="sm" len="lg"/>
            </a:ln>
          </p:spPr>
          <p:txBody>
            <a:bodyPr wrap="none"/>
            <a:lstStyle/>
            <a:p>
              <a:endParaRPr lang="zh-CN" altLang="en-US"/>
            </a:p>
          </p:txBody>
        </p:sp>
        <p:sp>
          <p:nvSpPr>
            <p:cNvPr id="6180" name="Line 1050"/>
            <p:cNvSpPr>
              <a:spLocks noChangeShapeType="1"/>
            </p:cNvSpPr>
            <p:nvPr/>
          </p:nvSpPr>
          <p:spPr bwMode="auto">
            <a:xfrm>
              <a:off x="1928" y="2895"/>
              <a:ext cx="57" cy="0"/>
            </a:xfrm>
            <a:prstGeom prst="line">
              <a:avLst/>
            </a:prstGeom>
            <a:noFill/>
            <a:ln w="9525">
              <a:solidFill>
                <a:schemeClr val="tx1"/>
              </a:solidFill>
              <a:round/>
              <a:tailEnd type="none" w="sm" len="lg"/>
            </a:ln>
          </p:spPr>
          <p:txBody>
            <a:bodyPr wrap="none"/>
            <a:lstStyle/>
            <a:p>
              <a:endParaRPr lang="zh-CN" altLang="en-US"/>
            </a:p>
          </p:txBody>
        </p:sp>
        <p:sp>
          <p:nvSpPr>
            <p:cNvPr id="6181" name="Line 1051"/>
            <p:cNvSpPr>
              <a:spLocks noChangeShapeType="1"/>
            </p:cNvSpPr>
            <p:nvPr/>
          </p:nvSpPr>
          <p:spPr bwMode="auto">
            <a:xfrm>
              <a:off x="1928" y="1734"/>
              <a:ext cx="57" cy="0"/>
            </a:xfrm>
            <a:prstGeom prst="line">
              <a:avLst/>
            </a:prstGeom>
            <a:noFill/>
            <a:ln w="9525">
              <a:solidFill>
                <a:schemeClr val="tx1"/>
              </a:solidFill>
              <a:round/>
              <a:tailEnd type="none" w="sm" len="lg"/>
            </a:ln>
          </p:spPr>
          <p:txBody>
            <a:bodyPr wrap="none"/>
            <a:lstStyle/>
            <a:p>
              <a:endParaRPr lang="zh-CN" altLang="en-US"/>
            </a:p>
          </p:txBody>
        </p:sp>
      </p:grpSp>
      <p:graphicFrame>
        <p:nvGraphicFramePr>
          <p:cNvPr id="6147" name="Object 1052"/>
          <p:cNvGraphicFramePr>
            <a:graphicFrameLocks noChangeAspect="1"/>
          </p:cNvGraphicFramePr>
          <p:nvPr/>
        </p:nvGraphicFramePr>
        <p:xfrm>
          <a:off x="6227763" y="4953000"/>
          <a:ext cx="1087437" cy="346075"/>
        </p:xfrm>
        <a:graphic>
          <a:graphicData uri="http://schemas.openxmlformats.org/presentationml/2006/ole">
            <p:oleObj spid="_x0000_s8208" name="Equation" r:id="rId4" imgW="15849600" imgH="6096000" progId="Equation.3">
              <p:embed/>
            </p:oleObj>
          </a:graphicData>
        </a:graphic>
      </p:graphicFrame>
      <p:grpSp>
        <p:nvGrpSpPr>
          <p:cNvPr id="3" name="Group 1065"/>
          <p:cNvGrpSpPr/>
          <p:nvPr/>
        </p:nvGrpSpPr>
        <p:grpSpPr bwMode="auto">
          <a:xfrm>
            <a:off x="4143375" y="2209800"/>
            <a:ext cx="1193800" cy="3203575"/>
            <a:chOff x="3809" y="1248"/>
            <a:chExt cx="750" cy="2400"/>
          </a:xfrm>
        </p:grpSpPr>
        <p:sp>
          <p:nvSpPr>
            <p:cNvPr id="6170" name="Rectangle 1066" descr="30%"/>
            <p:cNvSpPr>
              <a:spLocks noChangeArrowheads="1"/>
            </p:cNvSpPr>
            <p:nvPr/>
          </p:nvSpPr>
          <p:spPr bwMode="auto">
            <a:xfrm>
              <a:off x="3809" y="1248"/>
              <a:ext cx="415" cy="2400"/>
            </a:xfrm>
            <a:prstGeom prst="rect">
              <a:avLst/>
            </a:prstGeom>
            <a:pattFill prst="pct30">
              <a:fgClr>
                <a:srgbClr val="33CC33"/>
              </a:fgClr>
              <a:bgClr>
                <a:schemeClr val="bg1"/>
              </a:bgClr>
            </a:pattFill>
            <a:ln w="3175">
              <a:noFill/>
              <a:miter lim="800000"/>
            </a:ln>
          </p:spPr>
          <p:txBody>
            <a:bodyPr wrap="none" anchor="ctr"/>
            <a:lstStyle/>
            <a:p>
              <a:endParaRPr lang="zh-CN" altLang="en-US"/>
            </a:p>
          </p:txBody>
        </p:sp>
        <p:sp>
          <p:nvSpPr>
            <p:cNvPr id="6171" name="Text Box 1067"/>
            <p:cNvSpPr txBox="1">
              <a:spLocks noChangeArrowheads="1"/>
            </p:cNvSpPr>
            <p:nvPr/>
          </p:nvSpPr>
          <p:spPr bwMode="auto">
            <a:xfrm>
              <a:off x="4175" y="1266"/>
              <a:ext cx="384" cy="1472"/>
            </a:xfrm>
            <a:prstGeom prst="rect">
              <a:avLst/>
            </a:prstGeom>
            <a:noFill/>
            <a:ln w="9525">
              <a:noFill/>
              <a:miter lim="800000"/>
            </a:ln>
          </p:spPr>
          <p:txBody>
            <a:bodyPr vert="eaVert">
              <a:spAutoFit/>
            </a:bodyPr>
            <a:lstStyle/>
            <a:p>
              <a:pPr>
                <a:spcBef>
                  <a:spcPct val="50000"/>
                </a:spcBef>
              </a:pPr>
              <a:r>
                <a:rPr lang="zh-CN" altLang="en-US" sz="2800" b="1">
                  <a:solidFill>
                    <a:srgbClr val="008000"/>
                  </a:solidFill>
                  <a:latin typeface="Times New Roman" panose="02020603050405020304" pitchFamily="18" charset="0"/>
                </a:rPr>
                <a:t>可见光区</a:t>
              </a:r>
              <a:endParaRPr lang="zh-CN" altLang="en-US" sz="2800">
                <a:solidFill>
                  <a:srgbClr val="008000"/>
                </a:solidFill>
                <a:latin typeface="Times New Roman" panose="02020603050405020304" pitchFamily="18" charset="0"/>
              </a:endParaRPr>
            </a:p>
          </p:txBody>
        </p:sp>
      </p:grpSp>
      <p:grpSp>
        <p:nvGrpSpPr>
          <p:cNvPr id="4" name="Group 1082"/>
          <p:cNvGrpSpPr/>
          <p:nvPr/>
        </p:nvGrpSpPr>
        <p:grpSpPr bwMode="auto">
          <a:xfrm>
            <a:off x="3827463" y="4818063"/>
            <a:ext cx="2667000" cy="614362"/>
            <a:chOff x="1920" y="3024"/>
            <a:chExt cx="1680" cy="387"/>
          </a:xfrm>
        </p:grpSpPr>
        <p:sp>
          <p:nvSpPr>
            <p:cNvPr id="6168" name="Freeform 1069"/>
            <p:cNvSpPr/>
            <p:nvPr/>
          </p:nvSpPr>
          <p:spPr bwMode="auto">
            <a:xfrm>
              <a:off x="1920" y="3282"/>
              <a:ext cx="1680" cy="129"/>
            </a:xfrm>
            <a:custGeom>
              <a:avLst/>
              <a:gdLst>
                <a:gd name="T0" fmla="*/ 0 w 2203"/>
                <a:gd name="T1" fmla="*/ 154 h 168"/>
                <a:gd name="T2" fmla="*/ 499 w 2203"/>
                <a:gd name="T3" fmla="*/ 104 h 168"/>
                <a:gd name="T4" fmla="*/ 990 w 2203"/>
                <a:gd name="T5" fmla="*/ 4 h 168"/>
                <a:gd name="T6" fmla="*/ 1403 w 2203"/>
                <a:gd name="T7" fmla="*/ 80 h 168"/>
                <a:gd name="T8" fmla="*/ 1394 w 2203"/>
                <a:gd name="T9" fmla="*/ 79 h 168"/>
                <a:gd name="T10" fmla="*/ 1811 w 2203"/>
                <a:gd name="T11" fmla="*/ 128 h 168"/>
                <a:gd name="T12" fmla="*/ 2203 w 2203"/>
                <a:gd name="T13" fmla="*/ 168 h 168"/>
                <a:gd name="T14" fmla="*/ 0 60000 65536"/>
                <a:gd name="T15" fmla="*/ 0 60000 65536"/>
                <a:gd name="T16" fmla="*/ 0 60000 65536"/>
                <a:gd name="T17" fmla="*/ 0 60000 65536"/>
                <a:gd name="T18" fmla="*/ 0 60000 65536"/>
                <a:gd name="T19" fmla="*/ 0 60000 65536"/>
                <a:gd name="T20" fmla="*/ 0 60000 65536"/>
                <a:gd name="T21" fmla="*/ 0 w 2203"/>
                <a:gd name="T22" fmla="*/ 0 h 168"/>
                <a:gd name="T23" fmla="*/ 2203 w 2203"/>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03" h="168">
                  <a:moveTo>
                    <a:pt x="0" y="154"/>
                  </a:moveTo>
                  <a:cubicBezTo>
                    <a:pt x="83" y="146"/>
                    <a:pt x="334" y="129"/>
                    <a:pt x="499" y="104"/>
                  </a:cubicBezTo>
                  <a:cubicBezTo>
                    <a:pt x="664" y="79"/>
                    <a:pt x="839" y="8"/>
                    <a:pt x="990" y="4"/>
                  </a:cubicBezTo>
                  <a:cubicBezTo>
                    <a:pt x="1141" y="0"/>
                    <a:pt x="1336" y="68"/>
                    <a:pt x="1403" y="80"/>
                  </a:cubicBezTo>
                  <a:cubicBezTo>
                    <a:pt x="1470" y="92"/>
                    <a:pt x="1326" y="71"/>
                    <a:pt x="1394" y="79"/>
                  </a:cubicBezTo>
                  <a:cubicBezTo>
                    <a:pt x="1462" y="87"/>
                    <a:pt x="1676" y="113"/>
                    <a:pt x="1811" y="128"/>
                  </a:cubicBezTo>
                  <a:cubicBezTo>
                    <a:pt x="1946" y="143"/>
                    <a:pt x="2121" y="160"/>
                    <a:pt x="2203" y="168"/>
                  </a:cubicBezTo>
                </a:path>
              </a:pathLst>
            </a:custGeom>
            <a:noFill/>
            <a:ln w="28575">
              <a:solidFill>
                <a:srgbClr val="0000FF"/>
              </a:solidFill>
              <a:round/>
              <a:tailEnd type="none" w="sm" len="lg"/>
            </a:ln>
          </p:spPr>
          <p:txBody>
            <a:bodyPr wrap="none" anchor="ctr"/>
            <a:lstStyle/>
            <a:p>
              <a:endParaRPr lang="zh-CN" altLang="en-US"/>
            </a:p>
          </p:txBody>
        </p:sp>
        <p:sp>
          <p:nvSpPr>
            <p:cNvPr id="6169" name="Text Box 1070"/>
            <p:cNvSpPr txBox="1">
              <a:spLocks noChangeArrowheads="1"/>
            </p:cNvSpPr>
            <p:nvPr/>
          </p:nvSpPr>
          <p:spPr bwMode="auto">
            <a:xfrm>
              <a:off x="2352" y="3024"/>
              <a:ext cx="1097" cy="288"/>
            </a:xfrm>
            <a:prstGeom prst="rect">
              <a:avLst/>
            </a:prstGeom>
            <a:noFill/>
            <a:ln w="9525">
              <a:noFill/>
              <a:miter lim="800000"/>
            </a:ln>
          </p:spPr>
          <p:txBody>
            <a:bodyPr>
              <a:spAutoFit/>
            </a:bodyPr>
            <a:lstStyle/>
            <a:p>
              <a:pPr>
                <a:spcBef>
                  <a:spcPct val="50000"/>
                </a:spcBef>
              </a:pPr>
              <a:r>
                <a:rPr lang="en-US" altLang="zh-CN" sz="2400" b="1">
                  <a:solidFill>
                    <a:srgbClr val="0000FF"/>
                  </a:solidFill>
                  <a:latin typeface="宋体" panose="02010600030101010101" pitchFamily="2" charset="-122"/>
                </a:rPr>
                <a:t>3</a:t>
              </a:r>
              <a:r>
                <a:rPr lang="en-US" altLang="zh-CN" sz="1000" b="1">
                  <a:solidFill>
                    <a:srgbClr val="0000FF"/>
                  </a:solidFill>
                  <a:latin typeface="宋体" panose="02010600030101010101" pitchFamily="2" charset="-122"/>
                </a:rPr>
                <a:t> </a:t>
              </a:r>
              <a:r>
                <a:rPr lang="en-US" altLang="zh-CN" sz="2400" b="1">
                  <a:solidFill>
                    <a:srgbClr val="0000FF"/>
                  </a:solidFill>
                  <a:latin typeface="宋体" panose="02010600030101010101" pitchFamily="2" charset="-122"/>
                </a:rPr>
                <a:t>000</a:t>
              </a:r>
              <a:r>
                <a:rPr lang="en-US" altLang="zh-CN" sz="800" b="1">
                  <a:solidFill>
                    <a:srgbClr val="0000FF"/>
                  </a:solidFill>
                  <a:latin typeface="宋体" panose="02010600030101010101" pitchFamily="2" charset="-122"/>
                </a:rPr>
                <a:t> </a:t>
              </a:r>
              <a:r>
                <a:rPr lang="en-US" altLang="zh-CN" sz="2400" b="1">
                  <a:solidFill>
                    <a:srgbClr val="0000FF"/>
                  </a:solidFill>
                  <a:latin typeface="宋体" panose="02010600030101010101" pitchFamily="2" charset="-122"/>
                </a:rPr>
                <a:t>K</a:t>
              </a:r>
            </a:p>
          </p:txBody>
        </p:sp>
      </p:grpSp>
      <p:grpSp>
        <p:nvGrpSpPr>
          <p:cNvPr id="5" name="Group 1071"/>
          <p:cNvGrpSpPr/>
          <p:nvPr/>
        </p:nvGrpSpPr>
        <p:grpSpPr bwMode="auto">
          <a:xfrm>
            <a:off x="3829050" y="2632075"/>
            <a:ext cx="2808288" cy="2781300"/>
            <a:chOff x="3604" y="1562"/>
            <a:chExt cx="1676" cy="2084"/>
          </a:xfrm>
        </p:grpSpPr>
        <p:sp>
          <p:nvSpPr>
            <p:cNvPr id="6166" name="Freeform 1072"/>
            <p:cNvSpPr/>
            <p:nvPr/>
          </p:nvSpPr>
          <p:spPr bwMode="auto">
            <a:xfrm>
              <a:off x="3604" y="1562"/>
              <a:ext cx="1587" cy="2084"/>
            </a:xfrm>
            <a:custGeom>
              <a:avLst/>
              <a:gdLst>
                <a:gd name="T0" fmla="*/ 0 w 2832"/>
                <a:gd name="T1" fmla="*/ 2944 h 2944"/>
                <a:gd name="T2" fmla="*/ 576 w 2832"/>
                <a:gd name="T3" fmla="*/ 208 h 2944"/>
                <a:gd name="T4" fmla="*/ 1248 w 2832"/>
                <a:gd name="T5" fmla="*/ 1696 h 2944"/>
                <a:gd name="T6" fmla="*/ 1488 w 2832"/>
                <a:gd name="T7" fmla="*/ 2080 h 2944"/>
                <a:gd name="T8" fmla="*/ 2016 w 2832"/>
                <a:gd name="T9" fmla="*/ 2656 h 2944"/>
                <a:gd name="T10" fmla="*/ 2832 w 2832"/>
                <a:gd name="T11" fmla="*/ 2944 h 2944"/>
                <a:gd name="T12" fmla="*/ 0 60000 65536"/>
                <a:gd name="T13" fmla="*/ 0 60000 65536"/>
                <a:gd name="T14" fmla="*/ 0 60000 65536"/>
                <a:gd name="T15" fmla="*/ 0 60000 65536"/>
                <a:gd name="T16" fmla="*/ 0 60000 65536"/>
                <a:gd name="T17" fmla="*/ 0 60000 65536"/>
                <a:gd name="T18" fmla="*/ 0 w 2832"/>
                <a:gd name="T19" fmla="*/ 0 h 2944"/>
                <a:gd name="T20" fmla="*/ 2832 w 2832"/>
                <a:gd name="T21" fmla="*/ 2944 h 2944"/>
              </a:gdLst>
              <a:ahLst/>
              <a:cxnLst>
                <a:cxn ang="T12">
                  <a:pos x="T0" y="T1"/>
                </a:cxn>
                <a:cxn ang="T13">
                  <a:pos x="T2" y="T3"/>
                </a:cxn>
                <a:cxn ang="T14">
                  <a:pos x="T4" y="T5"/>
                </a:cxn>
                <a:cxn ang="T15">
                  <a:pos x="T6" y="T7"/>
                </a:cxn>
                <a:cxn ang="T16">
                  <a:pos x="T8" y="T9"/>
                </a:cxn>
                <a:cxn ang="T17">
                  <a:pos x="T10" y="T11"/>
                </a:cxn>
              </a:cxnLst>
              <a:rect l="T18" t="T19" r="T20" b="T21"/>
              <a:pathLst>
                <a:path w="2832" h="2944">
                  <a:moveTo>
                    <a:pt x="0" y="2944"/>
                  </a:moveTo>
                  <a:cubicBezTo>
                    <a:pt x="184" y="1680"/>
                    <a:pt x="368" y="416"/>
                    <a:pt x="576" y="208"/>
                  </a:cubicBezTo>
                  <a:cubicBezTo>
                    <a:pt x="784" y="0"/>
                    <a:pt x="1096" y="1384"/>
                    <a:pt x="1248" y="1696"/>
                  </a:cubicBezTo>
                  <a:cubicBezTo>
                    <a:pt x="1400" y="2008"/>
                    <a:pt x="1360" y="1920"/>
                    <a:pt x="1488" y="2080"/>
                  </a:cubicBezTo>
                  <a:cubicBezTo>
                    <a:pt x="1616" y="2240"/>
                    <a:pt x="1792" y="2512"/>
                    <a:pt x="2016" y="2656"/>
                  </a:cubicBezTo>
                  <a:cubicBezTo>
                    <a:pt x="2240" y="2800"/>
                    <a:pt x="2536" y="2872"/>
                    <a:pt x="2832" y="2944"/>
                  </a:cubicBezTo>
                </a:path>
              </a:pathLst>
            </a:custGeom>
            <a:noFill/>
            <a:ln w="38100">
              <a:solidFill>
                <a:srgbClr val="FF0000"/>
              </a:solidFill>
              <a:round/>
              <a:tailEnd type="none" w="sm" len="lg"/>
            </a:ln>
          </p:spPr>
          <p:txBody>
            <a:bodyPr wrap="none" anchor="ctr"/>
            <a:lstStyle/>
            <a:p>
              <a:endParaRPr lang="zh-CN" altLang="en-US"/>
            </a:p>
          </p:txBody>
        </p:sp>
        <p:sp>
          <p:nvSpPr>
            <p:cNvPr id="6167" name="Text Box 1073"/>
            <p:cNvSpPr txBox="1">
              <a:spLocks noChangeArrowheads="1"/>
            </p:cNvSpPr>
            <p:nvPr/>
          </p:nvSpPr>
          <p:spPr bwMode="auto">
            <a:xfrm>
              <a:off x="4307" y="2600"/>
              <a:ext cx="973" cy="343"/>
            </a:xfrm>
            <a:prstGeom prst="rect">
              <a:avLst/>
            </a:prstGeom>
            <a:noFill/>
            <a:ln w="9525">
              <a:noFill/>
              <a:miter lim="800000"/>
            </a:ln>
          </p:spPr>
          <p:txBody>
            <a:bodyPr>
              <a:spAutoFit/>
            </a:bodyPr>
            <a:lstStyle/>
            <a:p>
              <a:pPr>
                <a:spcBef>
                  <a:spcPct val="50000"/>
                </a:spcBef>
              </a:pPr>
              <a:r>
                <a:rPr lang="en-US" altLang="zh-CN" sz="2400" b="1">
                  <a:solidFill>
                    <a:srgbClr val="FF0000"/>
                  </a:solidFill>
                  <a:latin typeface="宋体" panose="02010600030101010101" pitchFamily="2" charset="-122"/>
                </a:rPr>
                <a:t>6</a:t>
              </a:r>
              <a:r>
                <a:rPr lang="en-US" altLang="zh-CN" sz="1000" b="1">
                  <a:solidFill>
                    <a:srgbClr val="FF0000"/>
                  </a:solidFill>
                  <a:latin typeface="宋体" panose="02010600030101010101" pitchFamily="2" charset="-122"/>
                </a:rPr>
                <a:t> </a:t>
              </a:r>
              <a:r>
                <a:rPr lang="en-US" altLang="zh-CN" sz="2400" b="1">
                  <a:solidFill>
                    <a:srgbClr val="FF0000"/>
                  </a:solidFill>
                  <a:latin typeface="宋体" panose="02010600030101010101" pitchFamily="2" charset="-122"/>
                </a:rPr>
                <a:t>000</a:t>
              </a:r>
              <a:r>
                <a:rPr lang="en-US" altLang="zh-CN" sz="800" b="1">
                  <a:solidFill>
                    <a:srgbClr val="FF0000"/>
                  </a:solidFill>
                  <a:latin typeface="宋体" panose="02010600030101010101" pitchFamily="2" charset="-122"/>
                </a:rPr>
                <a:t> </a:t>
              </a:r>
              <a:r>
                <a:rPr lang="en-US" altLang="zh-CN" sz="2400" b="1">
                  <a:solidFill>
                    <a:srgbClr val="FF0000"/>
                  </a:solidFill>
                  <a:latin typeface="宋体" panose="02010600030101010101" pitchFamily="2" charset="-122"/>
                </a:rPr>
                <a:t>K</a:t>
              </a:r>
            </a:p>
          </p:txBody>
        </p:sp>
      </p:grpSp>
      <p:grpSp>
        <p:nvGrpSpPr>
          <p:cNvPr id="6" name="Group 1074"/>
          <p:cNvGrpSpPr/>
          <p:nvPr/>
        </p:nvGrpSpPr>
        <p:grpSpPr bwMode="auto">
          <a:xfrm>
            <a:off x="4268788" y="2843213"/>
            <a:ext cx="560387" cy="3089275"/>
            <a:chOff x="3840" y="1344"/>
            <a:chExt cx="427" cy="2710"/>
          </a:xfrm>
        </p:grpSpPr>
        <p:sp>
          <p:nvSpPr>
            <p:cNvPr id="6165" name="Line 1075"/>
            <p:cNvSpPr>
              <a:spLocks noChangeShapeType="1"/>
            </p:cNvSpPr>
            <p:nvPr/>
          </p:nvSpPr>
          <p:spPr bwMode="auto">
            <a:xfrm>
              <a:off x="3960" y="1344"/>
              <a:ext cx="0" cy="2256"/>
            </a:xfrm>
            <a:prstGeom prst="line">
              <a:avLst/>
            </a:prstGeom>
            <a:noFill/>
            <a:ln w="28575">
              <a:solidFill>
                <a:srgbClr val="CC00CC"/>
              </a:solidFill>
              <a:prstDash val="dash"/>
              <a:round/>
            </a:ln>
          </p:spPr>
          <p:txBody>
            <a:bodyPr/>
            <a:lstStyle/>
            <a:p>
              <a:endParaRPr lang="zh-CN" altLang="en-US"/>
            </a:p>
          </p:txBody>
        </p:sp>
        <p:graphicFrame>
          <p:nvGraphicFramePr>
            <p:cNvPr id="6148" name="Object 1076"/>
            <p:cNvGraphicFramePr>
              <a:graphicFrameLocks noChangeAspect="1"/>
            </p:cNvGraphicFramePr>
            <p:nvPr/>
          </p:nvGraphicFramePr>
          <p:xfrm>
            <a:off x="3840" y="3600"/>
            <a:ext cx="427" cy="454"/>
          </p:xfrm>
          <a:graphic>
            <a:graphicData uri="http://schemas.openxmlformats.org/presentationml/2006/ole">
              <p:oleObj spid="_x0000_s8209" name="Equation" r:id="rId5" imgW="6485400" imgH="6897960" progId="Equation.3">
                <p:embed/>
              </p:oleObj>
            </a:graphicData>
          </a:graphic>
        </p:graphicFrame>
      </p:grpSp>
      <p:sp>
        <p:nvSpPr>
          <p:cNvPr id="6162" name="Rectangle 1080"/>
          <p:cNvSpPr>
            <a:spLocks noChangeArrowheads="1"/>
          </p:cNvSpPr>
          <p:nvPr/>
        </p:nvSpPr>
        <p:spPr bwMode="auto">
          <a:xfrm>
            <a:off x="1371600" y="1600200"/>
            <a:ext cx="685800" cy="4524315"/>
          </a:xfrm>
          <a:prstGeom prst="rect">
            <a:avLst/>
          </a:prstGeom>
          <a:noFill/>
          <a:ln w="9525">
            <a:noFill/>
            <a:miter lim="800000"/>
          </a:ln>
        </p:spPr>
        <p:txBody>
          <a:bodyPr>
            <a:spAutoFit/>
          </a:bodyPr>
          <a:lstStyle/>
          <a:p>
            <a:r>
              <a:rPr kumimoji="1" lang="zh-CN" altLang="en-US" sz="2400" b="1" dirty="0">
                <a:latin typeface="Times New Roman" panose="02020603050405020304" pitchFamily="18" charset="0"/>
              </a:rPr>
              <a:t>黑体单色辐出度的实验曲线</a:t>
            </a:r>
          </a:p>
        </p:txBody>
      </p:sp>
      <p:sp>
        <p:nvSpPr>
          <p:cNvPr id="6163" name="Rectangle 1083"/>
          <p:cNvSpPr>
            <a:spLocks noChangeArrowheads="1"/>
          </p:cNvSpPr>
          <p:nvPr/>
        </p:nvSpPr>
        <p:spPr bwMode="auto">
          <a:xfrm>
            <a:off x="3244850" y="2514600"/>
            <a:ext cx="565150" cy="457200"/>
          </a:xfrm>
          <a:prstGeom prst="rect">
            <a:avLst/>
          </a:prstGeom>
          <a:noFill/>
          <a:ln w="9525">
            <a:noFill/>
            <a:miter lim="800000"/>
          </a:ln>
        </p:spPr>
        <p:txBody>
          <a:bodyPr wrap="none">
            <a:spAutoFit/>
          </a:bodyPr>
          <a:lstStyle/>
          <a:p>
            <a:r>
              <a:rPr lang="en-US" altLang="zh-CN" sz="2400">
                <a:latin typeface="Times New Roman" panose="02020603050405020304" pitchFamily="18" charset="0"/>
              </a:rPr>
              <a:t>1.0</a:t>
            </a:r>
          </a:p>
        </p:txBody>
      </p:sp>
      <p:sp>
        <p:nvSpPr>
          <p:cNvPr id="38" name="Rectangle 14"/>
          <p:cNvSpPr>
            <a:spLocks noChangeArrowheads="1"/>
          </p:cNvSpPr>
          <p:nvPr/>
        </p:nvSpPr>
        <p:spPr bwMode="auto">
          <a:xfrm>
            <a:off x="1259632" y="188640"/>
            <a:ext cx="5000660" cy="623248"/>
          </a:xfrm>
          <a:prstGeom prst="rect">
            <a:avLst/>
          </a:prstGeom>
          <a:noFill/>
          <a:ln w="9525">
            <a:noFill/>
            <a:miter lim="800000"/>
          </a:ln>
        </p:spPr>
        <p:txBody>
          <a:bodyPr wrap="square">
            <a:spAutoFit/>
          </a:bodyPr>
          <a:lstStyle/>
          <a:p>
            <a:pPr>
              <a:lnSpc>
                <a:spcPct val="125000"/>
              </a:lnSpc>
            </a:pPr>
            <a:r>
              <a:rPr kumimoji="1" lang="zh-CN" altLang="en-US" sz="3200" dirty="0">
                <a:latin typeface="黑体" panose="02010609060101010101" pitchFamily="49" charset="-122"/>
                <a:ea typeface="黑体" panose="02010609060101010101" pitchFamily="49" charset="-122"/>
              </a:rPr>
              <a:t>黑体辐射的实验规律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ou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out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Text Box 3"/>
          <p:cNvSpPr txBox="1">
            <a:spLocks noChangeArrowheads="1"/>
          </p:cNvSpPr>
          <p:nvPr/>
        </p:nvSpPr>
        <p:spPr bwMode="auto">
          <a:xfrm>
            <a:off x="250825" y="836613"/>
            <a:ext cx="4572000" cy="523220"/>
          </a:xfrm>
          <a:prstGeom prst="rect">
            <a:avLst/>
          </a:prstGeom>
          <a:noFill/>
          <a:ln w="9525">
            <a:noFill/>
            <a:miter lim="800000"/>
          </a:ln>
        </p:spPr>
        <p:txBody>
          <a:bodyPr>
            <a:spAutoFit/>
          </a:bodyPr>
          <a:lstStyle/>
          <a:p>
            <a:pPr>
              <a:spcBef>
                <a:spcPct val="50000"/>
              </a:spcBef>
            </a:pPr>
            <a:r>
              <a:rPr kumimoji="1" lang="en-US" altLang="zh-CN" sz="2400" b="1" dirty="0">
                <a:solidFill>
                  <a:srgbClr val="FF0000"/>
                </a:solidFill>
                <a:latin typeface="宋体" panose="02010600030101010101" pitchFamily="2" charset="-122"/>
                <a:sym typeface="Monotype Sorts" pitchFamily="2" charset="2"/>
              </a:rPr>
              <a:t> </a:t>
            </a:r>
            <a:r>
              <a:rPr kumimoji="1" lang="zh-CN" altLang="en-US" sz="2800" b="1" dirty="0">
                <a:solidFill>
                  <a:srgbClr val="FF0000"/>
                </a:solidFill>
                <a:latin typeface="宋体" panose="02010600030101010101" pitchFamily="2" charset="-122"/>
                <a:ea typeface="宋体" panose="02010600030101010101" pitchFamily="2" charset="-122"/>
                <a:sym typeface="Monotype Sorts" pitchFamily="2" charset="2"/>
              </a:rPr>
              <a:t>斯忒潘</a:t>
            </a:r>
            <a:r>
              <a:rPr kumimoji="1" lang="en-US" altLang="zh-CN" sz="2800" b="1" dirty="0">
                <a:solidFill>
                  <a:srgbClr val="FF0000"/>
                </a:solidFill>
                <a:latin typeface="宋体" panose="02010600030101010101" pitchFamily="2" charset="-122"/>
                <a:ea typeface="宋体" panose="02010600030101010101" pitchFamily="2" charset="-122"/>
                <a:sym typeface="Monotype Sorts" pitchFamily="2" charset="2"/>
              </a:rPr>
              <a:t>—</a:t>
            </a:r>
            <a:r>
              <a:rPr kumimoji="1" lang="zh-CN" altLang="en-US" sz="2800" b="1" dirty="0">
                <a:solidFill>
                  <a:srgbClr val="FF0000"/>
                </a:solidFill>
                <a:latin typeface="宋体" panose="02010600030101010101" pitchFamily="2" charset="-122"/>
                <a:ea typeface="宋体" panose="02010600030101010101" pitchFamily="2" charset="-122"/>
                <a:sym typeface="Monotype Sorts" pitchFamily="2" charset="2"/>
              </a:rPr>
              <a:t>玻尔兹曼定律</a:t>
            </a:r>
            <a:endParaRPr kumimoji="1" lang="zh-CN" altLang="en-US" sz="2800" b="1" dirty="0">
              <a:solidFill>
                <a:srgbClr val="FF0000"/>
              </a:solidFill>
              <a:latin typeface="宋体" panose="02010600030101010101" pitchFamily="2" charset="-122"/>
              <a:ea typeface="宋体" panose="02010600030101010101" pitchFamily="2" charset="-122"/>
            </a:endParaRPr>
          </a:p>
        </p:txBody>
      </p:sp>
      <p:graphicFrame>
        <p:nvGraphicFramePr>
          <p:cNvPr id="74757" name="Object 5"/>
          <p:cNvGraphicFramePr>
            <a:graphicFrameLocks noChangeAspect="1"/>
          </p:cNvGraphicFramePr>
          <p:nvPr/>
        </p:nvGraphicFramePr>
        <p:xfrm>
          <a:off x="611560" y="3645024"/>
          <a:ext cx="3670300" cy="442912"/>
        </p:xfrm>
        <a:graphic>
          <a:graphicData uri="http://schemas.openxmlformats.org/presentationml/2006/ole">
            <p:oleObj spid="_x0000_s9239" name="公式" r:id="rId3" imgW="39928800" imgH="4876800" progId="Equation.3">
              <p:embed/>
            </p:oleObj>
          </a:graphicData>
        </a:graphic>
      </p:graphicFrame>
      <p:sp>
        <p:nvSpPr>
          <p:cNvPr id="74758" name="Text Box 6"/>
          <p:cNvSpPr txBox="1">
            <a:spLocks noChangeArrowheads="1"/>
          </p:cNvSpPr>
          <p:nvPr/>
        </p:nvSpPr>
        <p:spPr bwMode="auto">
          <a:xfrm>
            <a:off x="539552" y="3068960"/>
            <a:ext cx="2438400" cy="519112"/>
          </a:xfrm>
          <a:prstGeom prst="rect">
            <a:avLst/>
          </a:prstGeom>
          <a:noFill/>
          <a:ln w="9525">
            <a:noFill/>
            <a:miter lim="800000"/>
          </a:ln>
        </p:spPr>
        <p:txBody>
          <a:bodyPr>
            <a:spAutoFit/>
          </a:bodyPr>
          <a:lstStyle/>
          <a:p>
            <a:pPr>
              <a:spcBef>
                <a:spcPct val="50000"/>
              </a:spcBef>
            </a:pPr>
            <a:r>
              <a:rPr kumimoji="1" lang="en-US" altLang="zh-CN" sz="2400" b="1" dirty="0">
                <a:solidFill>
                  <a:srgbClr val="0000CC"/>
                </a:solidFill>
                <a:latin typeface="宋体" panose="02010600030101010101" pitchFamily="2" charset="-122"/>
                <a:sym typeface="Monotype Sorts" pitchFamily="2" charset="2"/>
              </a:rPr>
              <a:t> </a:t>
            </a:r>
            <a:r>
              <a:rPr kumimoji="1" lang="zh-CN" altLang="en-US" sz="2800" b="1" dirty="0">
                <a:solidFill>
                  <a:srgbClr val="0000CC"/>
                </a:solidFill>
                <a:latin typeface="宋体" panose="02010600030101010101" pitchFamily="2" charset="-122"/>
                <a:ea typeface="宋体" panose="02010600030101010101" pitchFamily="2" charset="-122"/>
                <a:sym typeface="Monotype Sorts" pitchFamily="2" charset="2"/>
              </a:rPr>
              <a:t>斯忒潘恒量：</a:t>
            </a:r>
            <a:endParaRPr kumimoji="1" lang="zh-CN" altLang="en-US" sz="2800" b="1" dirty="0">
              <a:solidFill>
                <a:srgbClr val="0000CC"/>
              </a:solidFill>
              <a:latin typeface="宋体" panose="02010600030101010101" pitchFamily="2" charset="-122"/>
              <a:ea typeface="宋体" panose="02010600030101010101" pitchFamily="2" charset="-122"/>
            </a:endParaRPr>
          </a:p>
        </p:txBody>
      </p:sp>
      <p:sp>
        <p:nvSpPr>
          <p:cNvPr id="74786" name="Rectangle 34"/>
          <p:cNvSpPr>
            <a:spLocks noChangeArrowheads="1"/>
          </p:cNvSpPr>
          <p:nvPr/>
        </p:nvSpPr>
        <p:spPr bwMode="auto">
          <a:xfrm>
            <a:off x="571472" y="1428736"/>
            <a:ext cx="5040313" cy="954107"/>
          </a:xfrm>
          <a:prstGeom prst="rect">
            <a:avLst/>
          </a:prstGeom>
          <a:noFill/>
          <a:ln w="19050">
            <a:noFill/>
            <a:miter lim="800000"/>
            <a:tailEnd type="none" w="med" len="lg"/>
          </a:ln>
        </p:spPr>
        <p:txBody>
          <a:bodyPr>
            <a:spAutoFit/>
          </a:bodyPr>
          <a:lstStyle/>
          <a:p>
            <a:r>
              <a:rPr kumimoji="1" lang="zh-CN" altLang="en-US" sz="2800" b="1" dirty="0">
                <a:latin typeface="宋体" panose="02010600030101010101" pitchFamily="2" charset="-122"/>
                <a:ea typeface="宋体" panose="02010600030101010101" pitchFamily="2" charset="-122"/>
              </a:rPr>
              <a:t>黑体辐出度 </a:t>
            </a:r>
            <a:r>
              <a:rPr kumimoji="1" lang="en-US" altLang="zh-CN" sz="2800" b="1" i="1" dirty="0">
                <a:latin typeface="宋体" panose="02010600030101010101" pitchFamily="2" charset="-122"/>
                <a:ea typeface="宋体" panose="02010600030101010101" pitchFamily="2" charset="-122"/>
              </a:rPr>
              <a:t>M</a:t>
            </a:r>
            <a:r>
              <a:rPr kumimoji="1" lang="en-US" altLang="zh-CN" sz="2800" b="1" dirty="0">
                <a:latin typeface="宋体" panose="02010600030101010101" pitchFamily="2" charset="-122"/>
                <a:ea typeface="宋体" panose="02010600030101010101" pitchFamily="2" charset="-122"/>
              </a:rPr>
              <a:t>(</a:t>
            </a:r>
            <a:r>
              <a:rPr kumimoji="1" lang="en-US" altLang="zh-CN" sz="2800" b="1" i="1" dirty="0">
                <a:latin typeface="宋体" panose="02010600030101010101" pitchFamily="2" charset="-122"/>
                <a:ea typeface="宋体" panose="02010600030101010101" pitchFamily="2" charset="-122"/>
              </a:rPr>
              <a:t>T)</a:t>
            </a:r>
            <a:r>
              <a:rPr kumimoji="1" lang="en-US" altLang="zh-CN" sz="2800" b="1" dirty="0">
                <a:latin typeface="宋体" panose="02010600030101010101" pitchFamily="2" charset="-122"/>
                <a:ea typeface="宋体" panose="02010600030101010101" pitchFamily="2" charset="-122"/>
              </a:rPr>
              <a:t> </a:t>
            </a:r>
            <a:r>
              <a:rPr kumimoji="1" lang="zh-CN" altLang="en-US" sz="2800" b="1" dirty="0">
                <a:latin typeface="宋体" panose="02010600030101010101" pitchFamily="2" charset="-122"/>
                <a:ea typeface="宋体" panose="02010600030101010101" pitchFamily="2" charset="-122"/>
              </a:rPr>
              <a:t>与绝对温度的四次方成正比</a:t>
            </a:r>
            <a:r>
              <a:rPr kumimoji="1" lang="en-US" altLang="zh-CN" sz="2800" b="1" dirty="0">
                <a:latin typeface="宋体" panose="02010600030101010101" pitchFamily="2" charset="-122"/>
                <a:ea typeface="宋体" panose="02010600030101010101" pitchFamily="2" charset="-122"/>
              </a:rPr>
              <a:t>.</a:t>
            </a:r>
            <a:endParaRPr kumimoji="1" lang="zh-CN" altLang="en-US" sz="2800" b="1" dirty="0">
              <a:latin typeface="宋体" panose="02010600030101010101" pitchFamily="2" charset="-122"/>
              <a:ea typeface="宋体" panose="02010600030101010101" pitchFamily="2" charset="-122"/>
            </a:endParaRPr>
          </a:p>
        </p:txBody>
      </p:sp>
      <p:graphicFrame>
        <p:nvGraphicFramePr>
          <p:cNvPr id="74787" name="Object 35"/>
          <p:cNvGraphicFramePr>
            <a:graphicFrameLocks noChangeAspect="1"/>
          </p:cNvGraphicFramePr>
          <p:nvPr/>
        </p:nvGraphicFramePr>
        <p:xfrm>
          <a:off x="4211960" y="1052736"/>
          <a:ext cx="3005137" cy="474663"/>
        </p:xfrm>
        <a:graphic>
          <a:graphicData uri="http://schemas.openxmlformats.org/presentationml/2006/ole">
            <p:oleObj spid="_x0000_s9240" name="公式" r:id="rId4" imgW="96316800" imgH="15240000" progId="Equation.3">
              <p:embed/>
            </p:oleObj>
          </a:graphicData>
        </a:graphic>
      </p:graphicFrame>
      <p:graphicFrame>
        <p:nvGraphicFramePr>
          <p:cNvPr id="74788" name="Object 36"/>
          <p:cNvGraphicFramePr>
            <a:graphicFrameLocks noChangeAspect="1"/>
          </p:cNvGraphicFramePr>
          <p:nvPr/>
        </p:nvGraphicFramePr>
        <p:xfrm>
          <a:off x="1714480" y="2357430"/>
          <a:ext cx="2163759" cy="475820"/>
        </p:xfrm>
        <a:graphic>
          <a:graphicData uri="http://schemas.openxmlformats.org/presentationml/2006/ole">
            <p:oleObj spid="_x0000_s9241" name="公式" r:id="rId5" imgW="59436000" imgH="13106400" progId="Equation.3">
              <p:embed/>
            </p:oleObj>
          </a:graphicData>
        </a:graphic>
      </p:graphicFrame>
      <p:sp>
        <p:nvSpPr>
          <p:cNvPr id="74789" name="Text Box 37"/>
          <p:cNvSpPr txBox="1">
            <a:spLocks noChangeArrowheads="1"/>
          </p:cNvSpPr>
          <p:nvPr/>
        </p:nvSpPr>
        <p:spPr bwMode="blackWhite">
          <a:xfrm>
            <a:off x="395288" y="4508500"/>
            <a:ext cx="3962398" cy="1809750"/>
          </a:xfrm>
          <a:prstGeom prst="rect">
            <a:avLst/>
          </a:prstGeom>
          <a:noFill/>
          <a:ln w="9525">
            <a:solidFill>
              <a:srgbClr val="6600FF"/>
            </a:solidFill>
            <a:miter lim="800000"/>
          </a:ln>
        </p:spPr>
        <p:txBody>
          <a:bodyPr wrap="square">
            <a:spAutoFit/>
          </a:bodyPr>
          <a:lstStyle/>
          <a:p>
            <a:r>
              <a:rPr kumimoji="1" lang="zh-CN" altLang="en-US" sz="2800" b="1" dirty="0">
                <a:solidFill>
                  <a:srgbClr val="FF0000"/>
                </a:solidFill>
                <a:latin typeface="宋体" panose="02010600030101010101" pitchFamily="2" charset="-122"/>
                <a:ea typeface="宋体" panose="02010600030101010101" pitchFamily="2" charset="-122"/>
              </a:rPr>
              <a:t>物理意义：</a:t>
            </a:r>
          </a:p>
          <a:p>
            <a:r>
              <a:rPr kumimoji="1" lang="zh-CN" altLang="en-US" sz="2800" b="1" dirty="0">
                <a:latin typeface="宋体" panose="02010600030101010101" pitchFamily="2" charset="-122"/>
                <a:ea typeface="宋体" panose="02010600030101010101" pitchFamily="2" charset="-122"/>
              </a:rPr>
              <a:t>对于黑体，温度越高</a:t>
            </a:r>
          </a:p>
          <a:p>
            <a:r>
              <a:rPr kumimoji="1" lang="zh-CN" altLang="en-US" sz="2800" b="1" dirty="0">
                <a:latin typeface="宋体" panose="02010600030101010101" pitchFamily="2" charset="-122"/>
                <a:ea typeface="宋体" panose="02010600030101010101" pitchFamily="2" charset="-122"/>
              </a:rPr>
              <a:t>辐出度</a:t>
            </a:r>
            <a:r>
              <a:rPr kumimoji="1" lang="en-US" altLang="zh-CN" sz="2800" b="1" i="1" dirty="0">
                <a:latin typeface="宋体" panose="02010600030101010101" pitchFamily="2" charset="-122"/>
                <a:ea typeface="宋体" panose="02010600030101010101" pitchFamily="2" charset="-122"/>
              </a:rPr>
              <a:t>M(T)</a:t>
            </a:r>
            <a:r>
              <a:rPr kumimoji="1" lang="zh-CN" altLang="en-US" sz="2800" b="1" dirty="0">
                <a:latin typeface="宋体" panose="02010600030101010101" pitchFamily="2" charset="-122"/>
                <a:ea typeface="宋体" panose="02010600030101010101" pitchFamily="2" charset="-122"/>
              </a:rPr>
              <a:t>越大且随</a:t>
            </a:r>
            <a:r>
              <a:rPr kumimoji="1" lang="en-US" altLang="zh-CN" sz="2800" b="1" dirty="0">
                <a:latin typeface="宋体" panose="02010600030101010101" pitchFamily="2" charset="-122"/>
                <a:ea typeface="宋体" panose="02010600030101010101" pitchFamily="2" charset="-122"/>
              </a:rPr>
              <a:t>T</a:t>
            </a:r>
          </a:p>
          <a:p>
            <a:r>
              <a:rPr kumimoji="1" lang="zh-CN" altLang="en-US" sz="2800" b="1" dirty="0">
                <a:latin typeface="宋体" panose="02010600030101010101" pitchFamily="2" charset="-122"/>
                <a:ea typeface="宋体" panose="02010600030101010101" pitchFamily="2" charset="-122"/>
              </a:rPr>
              <a:t>增高而迅速增大</a:t>
            </a:r>
            <a:r>
              <a:rPr kumimoji="1" lang="en-US" altLang="zh-CN" sz="2800" b="1" dirty="0">
                <a:latin typeface="宋体" panose="02010600030101010101" pitchFamily="2" charset="-122"/>
                <a:ea typeface="宋体" panose="02010600030101010101" pitchFamily="2" charset="-122"/>
              </a:rPr>
              <a:t>.</a:t>
            </a:r>
            <a:endParaRPr kumimoji="1" lang="zh-CN" altLang="en-US" sz="2800" b="1" dirty="0">
              <a:latin typeface="宋体" panose="02010600030101010101" pitchFamily="2" charset="-122"/>
              <a:ea typeface="宋体" panose="02010600030101010101" pitchFamily="2" charset="-122"/>
            </a:endParaRPr>
          </a:p>
        </p:txBody>
      </p:sp>
      <p:pic>
        <p:nvPicPr>
          <p:cNvPr id="74806" name="Picture 54" descr="玻尔兹曼"/>
          <p:cNvPicPr>
            <a:picLocks noChangeAspect="1" noChangeArrowheads="1"/>
          </p:cNvPicPr>
          <p:nvPr/>
        </p:nvPicPr>
        <p:blipFill>
          <a:blip r:embed="rId6" cstate="print"/>
          <a:srcRect l="19383" t="20905" r="55786" b="17595"/>
          <a:stretch>
            <a:fillRect/>
          </a:stretch>
        </p:blipFill>
        <p:spPr bwMode="auto">
          <a:xfrm>
            <a:off x="7308304" y="1124744"/>
            <a:ext cx="1349342" cy="1995027"/>
          </a:xfrm>
          <a:prstGeom prst="rect">
            <a:avLst/>
          </a:prstGeom>
          <a:noFill/>
          <a:ln w="9525">
            <a:noFill/>
            <a:miter lim="800000"/>
            <a:headEnd/>
            <a:tailEnd/>
          </a:ln>
        </p:spPr>
      </p:pic>
      <p:sp>
        <p:nvSpPr>
          <p:cNvPr id="27" name="Rectangle 14"/>
          <p:cNvSpPr>
            <a:spLocks noChangeArrowheads="1"/>
          </p:cNvSpPr>
          <p:nvPr/>
        </p:nvSpPr>
        <p:spPr bwMode="auto">
          <a:xfrm>
            <a:off x="1043608" y="0"/>
            <a:ext cx="5000660" cy="623248"/>
          </a:xfrm>
          <a:prstGeom prst="rect">
            <a:avLst/>
          </a:prstGeom>
          <a:noFill/>
          <a:ln w="9525">
            <a:noFill/>
            <a:miter lim="800000"/>
          </a:ln>
        </p:spPr>
        <p:txBody>
          <a:bodyPr wrap="square">
            <a:spAutoFit/>
          </a:bodyPr>
          <a:lstStyle/>
          <a:p>
            <a:pPr>
              <a:lnSpc>
                <a:spcPct val="125000"/>
              </a:lnSpc>
            </a:pPr>
            <a:r>
              <a:rPr kumimoji="1" lang="zh-CN" altLang="en-US" sz="3200" dirty="0">
                <a:latin typeface="黑体" panose="02010609060101010101" pitchFamily="49" charset="-122"/>
                <a:ea typeface="黑体" panose="02010609060101010101" pitchFamily="49" charset="-122"/>
              </a:rPr>
              <a:t>黑体辐射的实验规律</a:t>
            </a:r>
          </a:p>
        </p:txBody>
      </p:sp>
      <p:grpSp>
        <p:nvGrpSpPr>
          <p:cNvPr id="2" name="Group 8"/>
          <p:cNvGrpSpPr/>
          <p:nvPr/>
        </p:nvGrpSpPr>
        <p:grpSpPr bwMode="auto">
          <a:xfrm>
            <a:off x="5040345" y="3403623"/>
            <a:ext cx="4103687" cy="3311525"/>
            <a:chOff x="3198" y="391"/>
            <a:chExt cx="2176" cy="1724"/>
          </a:xfrm>
        </p:grpSpPr>
        <p:sp>
          <p:nvSpPr>
            <p:cNvPr id="30" name="Rectangle 9"/>
            <p:cNvSpPr>
              <a:spLocks noChangeArrowheads="1"/>
            </p:cNvSpPr>
            <p:nvPr/>
          </p:nvSpPr>
          <p:spPr bwMode="auto">
            <a:xfrm>
              <a:off x="3198" y="391"/>
              <a:ext cx="2176" cy="1724"/>
            </a:xfrm>
            <a:prstGeom prst="rect">
              <a:avLst/>
            </a:prstGeom>
            <a:solidFill>
              <a:srgbClr val="FFFFFF"/>
            </a:solidFill>
            <a:ln w="38100">
              <a:solidFill>
                <a:srgbClr val="FF9900"/>
              </a:solidFill>
              <a:miter lim="800000"/>
            </a:ln>
            <a:effectLst/>
          </p:spPr>
          <p:txBody>
            <a:bodyPr wrap="none" anchor="ctr"/>
            <a:lstStyle/>
            <a:p>
              <a:endParaRPr lang="zh-CN" altLang="en-US"/>
            </a:p>
          </p:txBody>
        </p:sp>
        <p:sp>
          <p:nvSpPr>
            <p:cNvPr id="31" name="Freeform 10"/>
            <p:cNvSpPr/>
            <p:nvPr/>
          </p:nvSpPr>
          <p:spPr bwMode="auto">
            <a:xfrm>
              <a:off x="3493" y="651"/>
              <a:ext cx="1217" cy="1197"/>
            </a:xfrm>
            <a:custGeom>
              <a:avLst/>
              <a:gdLst/>
              <a:ahLst/>
              <a:cxnLst>
                <a:cxn ang="0">
                  <a:pos x="35" y="1694"/>
                </a:cxn>
                <a:cxn ang="0">
                  <a:pos x="106" y="1619"/>
                </a:cxn>
                <a:cxn ang="0">
                  <a:pos x="163" y="1545"/>
                </a:cxn>
                <a:cxn ang="0">
                  <a:pos x="200" y="1482"/>
                </a:cxn>
                <a:cxn ang="0">
                  <a:pos x="241" y="1408"/>
                </a:cxn>
                <a:cxn ang="0">
                  <a:pos x="282" y="1319"/>
                </a:cxn>
                <a:cxn ang="0">
                  <a:pos x="315" y="1238"/>
                </a:cxn>
                <a:cxn ang="0">
                  <a:pos x="336" y="1168"/>
                </a:cxn>
                <a:cxn ang="0">
                  <a:pos x="358" y="1087"/>
                </a:cxn>
                <a:cxn ang="0">
                  <a:pos x="391" y="947"/>
                </a:cxn>
                <a:cxn ang="0">
                  <a:pos x="437" y="739"/>
                </a:cxn>
                <a:cxn ang="0">
                  <a:pos x="483" y="525"/>
                </a:cxn>
                <a:cxn ang="0">
                  <a:pos x="532" y="324"/>
                </a:cxn>
                <a:cxn ang="0">
                  <a:pos x="557" y="235"/>
                </a:cxn>
                <a:cxn ang="0">
                  <a:pos x="582" y="158"/>
                </a:cxn>
                <a:cxn ang="0">
                  <a:pos x="609" y="91"/>
                </a:cxn>
                <a:cxn ang="0">
                  <a:pos x="637" y="43"/>
                </a:cxn>
                <a:cxn ang="0">
                  <a:pos x="666" y="12"/>
                </a:cxn>
                <a:cxn ang="0">
                  <a:pos x="694" y="0"/>
                </a:cxn>
                <a:cxn ang="0">
                  <a:pos x="725" y="12"/>
                </a:cxn>
                <a:cxn ang="0">
                  <a:pos x="757" y="43"/>
                </a:cxn>
                <a:cxn ang="0">
                  <a:pos x="790" y="91"/>
                </a:cxn>
                <a:cxn ang="0">
                  <a:pos x="824" y="158"/>
                </a:cxn>
                <a:cxn ang="0">
                  <a:pos x="859" y="235"/>
                </a:cxn>
                <a:cxn ang="0">
                  <a:pos x="893" y="324"/>
                </a:cxn>
                <a:cxn ang="0">
                  <a:pos x="966" y="525"/>
                </a:cxn>
                <a:cxn ang="0">
                  <a:pos x="1040" y="739"/>
                </a:cxn>
                <a:cxn ang="0">
                  <a:pos x="1114" y="947"/>
                </a:cxn>
                <a:cxn ang="0">
                  <a:pos x="1169" y="1087"/>
                </a:cxn>
                <a:cxn ang="0">
                  <a:pos x="1206" y="1168"/>
                </a:cxn>
                <a:cxn ang="0">
                  <a:pos x="1241" y="1238"/>
                </a:cxn>
                <a:cxn ang="0">
                  <a:pos x="1294" y="1319"/>
                </a:cxn>
                <a:cxn ang="0">
                  <a:pos x="1365" y="1408"/>
                </a:cxn>
                <a:cxn ang="0">
                  <a:pos x="1435" y="1482"/>
                </a:cxn>
                <a:cxn ang="0">
                  <a:pos x="1506" y="1545"/>
                </a:cxn>
                <a:cxn ang="0">
                  <a:pos x="1611" y="1619"/>
                </a:cxn>
                <a:cxn ang="0">
                  <a:pos x="1755" y="1668"/>
                </a:cxn>
              </a:cxnLst>
              <a:rect l="0" t="0" r="r" b="b"/>
              <a:pathLst>
                <a:path w="1893" h="1727">
                  <a:moveTo>
                    <a:pt x="0" y="1727"/>
                  </a:moveTo>
                  <a:lnTo>
                    <a:pt x="35" y="1694"/>
                  </a:lnTo>
                  <a:lnTo>
                    <a:pt x="71" y="1660"/>
                  </a:lnTo>
                  <a:lnTo>
                    <a:pt x="106" y="1619"/>
                  </a:lnTo>
                  <a:lnTo>
                    <a:pt x="143" y="1574"/>
                  </a:lnTo>
                  <a:lnTo>
                    <a:pt x="163" y="1545"/>
                  </a:lnTo>
                  <a:lnTo>
                    <a:pt x="182" y="1516"/>
                  </a:lnTo>
                  <a:lnTo>
                    <a:pt x="200" y="1482"/>
                  </a:lnTo>
                  <a:lnTo>
                    <a:pt x="220" y="1449"/>
                  </a:lnTo>
                  <a:lnTo>
                    <a:pt x="241" y="1408"/>
                  </a:lnTo>
                  <a:lnTo>
                    <a:pt x="261" y="1365"/>
                  </a:lnTo>
                  <a:lnTo>
                    <a:pt x="282" y="1319"/>
                  </a:lnTo>
                  <a:lnTo>
                    <a:pt x="303" y="1267"/>
                  </a:lnTo>
                  <a:lnTo>
                    <a:pt x="315" y="1238"/>
                  </a:lnTo>
                  <a:lnTo>
                    <a:pt x="325" y="1204"/>
                  </a:lnTo>
                  <a:lnTo>
                    <a:pt x="336" y="1168"/>
                  </a:lnTo>
                  <a:lnTo>
                    <a:pt x="347" y="1130"/>
                  </a:lnTo>
                  <a:lnTo>
                    <a:pt x="358" y="1087"/>
                  </a:lnTo>
                  <a:lnTo>
                    <a:pt x="369" y="1043"/>
                  </a:lnTo>
                  <a:lnTo>
                    <a:pt x="391" y="947"/>
                  </a:lnTo>
                  <a:lnTo>
                    <a:pt x="413" y="844"/>
                  </a:lnTo>
                  <a:lnTo>
                    <a:pt x="437" y="739"/>
                  </a:lnTo>
                  <a:lnTo>
                    <a:pt x="459" y="631"/>
                  </a:lnTo>
                  <a:lnTo>
                    <a:pt x="483" y="525"/>
                  </a:lnTo>
                  <a:lnTo>
                    <a:pt x="507" y="422"/>
                  </a:lnTo>
                  <a:lnTo>
                    <a:pt x="532" y="324"/>
                  </a:lnTo>
                  <a:lnTo>
                    <a:pt x="545" y="279"/>
                  </a:lnTo>
                  <a:lnTo>
                    <a:pt x="557" y="235"/>
                  </a:lnTo>
                  <a:lnTo>
                    <a:pt x="570" y="194"/>
                  </a:lnTo>
                  <a:lnTo>
                    <a:pt x="582" y="158"/>
                  </a:lnTo>
                  <a:lnTo>
                    <a:pt x="596" y="122"/>
                  </a:lnTo>
                  <a:lnTo>
                    <a:pt x="609" y="91"/>
                  </a:lnTo>
                  <a:lnTo>
                    <a:pt x="623" y="65"/>
                  </a:lnTo>
                  <a:lnTo>
                    <a:pt x="637" y="43"/>
                  </a:lnTo>
                  <a:lnTo>
                    <a:pt x="651" y="24"/>
                  </a:lnTo>
                  <a:lnTo>
                    <a:pt x="666" y="12"/>
                  </a:lnTo>
                  <a:lnTo>
                    <a:pt x="680" y="2"/>
                  </a:lnTo>
                  <a:lnTo>
                    <a:pt x="694" y="0"/>
                  </a:lnTo>
                  <a:lnTo>
                    <a:pt x="710" y="2"/>
                  </a:lnTo>
                  <a:lnTo>
                    <a:pt x="725" y="12"/>
                  </a:lnTo>
                  <a:lnTo>
                    <a:pt x="741" y="24"/>
                  </a:lnTo>
                  <a:lnTo>
                    <a:pt x="757" y="43"/>
                  </a:lnTo>
                  <a:lnTo>
                    <a:pt x="773" y="65"/>
                  </a:lnTo>
                  <a:lnTo>
                    <a:pt x="790" y="91"/>
                  </a:lnTo>
                  <a:lnTo>
                    <a:pt x="807" y="122"/>
                  </a:lnTo>
                  <a:lnTo>
                    <a:pt x="824" y="158"/>
                  </a:lnTo>
                  <a:lnTo>
                    <a:pt x="841" y="194"/>
                  </a:lnTo>
                  <a:lnTo>
                    <a:pt x="859" y="235"/>
                  </a:lnTo>
                  <a:lnTo>
                    <a:pt x="876" y="279"/>
                  </a:lnTo>
                  <a:lnTo>
                    <a:pt x="893" y="324"/>
                  </a:lnTo>
                  <a:lnTo>
                    <a:pt x="930" y="422"/>
                  </a:lnTo>
                  <a:lnTo>
                    <a:pt x="966" y="525"/>
                  </a:lnTo>
                  <a:lnTo>
                    <a:pt x="1003" y="631"/>
                  </a:lnTo>
                  <a:lnTo>
                    <a:pt x="1040" y="739"/>
                  </a:lnTo>
                  <a:lnTo>
                    <a:pt x="1077" y="844"/>
                  </a:lnTo>
                  <a:lnTo>
                    <a:pt x="1114" y="947"/>
                  </a:lnTo>
                  <a:lnTo>
                    <a:pt x="1150" y="1043"/>
                  </a:lnTo>
                  <a:lnTo>
                    <a:pt x="1169" y="1087"/>
                  </a:lnTo>
                  <a:lnTo>
                    <a:pt x="1187" y="1130"/>
                  </a:lnTo>
                  <a:lnTo>
                    <a:pt x="1206" y="1168"/>
                  </a:lnTo>
                  <a:lnTo>
                    <a:pt x="1224" y="1204"/>
                  </a:lnTo>
                  <a:lnTo>
                    <a:pt x="1241" y="1238"/>
                  </a:lnTo>
                  <a:lnTo>
                    <a:pt x="1259" y="1267"/>
                  </a:lnTo>
                  <a:lnTo>
                    <a:pt x="1294" y="1319"/>
                  </a:lnTo>
                  <a:lnTo>
                    <a:pt x="1329" y="1365"/>
                  </a:lnTo>
                  <a:lnTo>
                    <a:pt x="1365" y="1408"/>
                  </a:lnTo>
                  <a:lnTo>
                    <a:pt x="1400" y="1449"/>
                  </a:lnTo>
                  <a:lnTo>
                    <a:pt x="1435" y="1482"/>
                  </a:lnTo>
                  <a:lnTo>
                    <a:pt x="1471" y="1516"/>
                  </a:lnTo>
                  <a:lnTo>
                    <a:pt x="1506" y="1545"/>
                  </a:lnTo>
                  <a:lnTo>
                    <a:pt x="1541" y="1574"/>
                  </a:lnTo>
                  <a:lnTo>
                    <a:pt x="1611" y="1619"/>
                  </a:lnTo>
                  <a:lnTo>
                    <a:pt x="1697" y="1645"/>
                  </a:lnTo>
                  <a:lnTo>
                    <a:pt x="1755" y="1668"/>
                  </a:lnTo>
                  <a:lnTo>
                    <a:pt x="1893" y="1680"/>
                  </a:lnTo>
                </a:path>
              </a:pathLst>
            </a:custGeom>
            <a:solidFill>
              <a:srgbClr val="FFFFFF"/>
            </a:solidFill>
            <a:ln w="28575" cap="rnd" cmpd="sng">
              <a:solidFill>
                <a:srgbClr val="3333CC"/>
              </a:solidFill>
              <a:prstDash val="solid"/>
              <a:round/>
              <a:headEnd type="none" w="sm" len="sm"/>
              <a:tailEnd type="none" w="sm" len="sm"/>
            </a:ln>
            <a:effectLst/>
          </p:spPr>
          <p:txBody>
            <a:bodyPr/>
            <a:lstStyle/>
            <a:p>
              <a:endParaRPr lang="zh-CN" altLang="en-US"/>
            </a:p>
          </p:txBody>
        </p:sp>
        <p:sp>
          <p:nvSpPr>
            <p:cNvPr id="32" name="Line 11"/>
            <p:cNvSpPr>
              <a:spLocks noChangeShapeType="1"/>
            </p:cNvSpPr>
            <p:nvPr/>
          </p:nvSpPr>
          <p:spPr bwMode="auto">
            <a:xfrm>
              <a:off x="3419" y="651"/>
              <a:ext cx="0" cy="1334"/>
            </a:xfrm>
            <a:prstGeom prst="line">
              <a:avLst/>
            </a:prstGeom>
            <a:noFill/>
            <a:ln w="19050">
              <a:solidFill>
                <a:schemeClr val="tx1"/>
              </a:solidFill>
              <a:round/>
              <a:headEnd type="stealth" w="med" len="lg"/>
              <a:tailEnd type="none" w="sm" len="sm"/>
            </a:ln>
            <a:effectLst/>
          </p:spPr>
          <p:txBody>
            <a:bodyPr/>
            <a:lstStyle/>
            <a:p>
              <a:endParaRPr lang="zh-CN" altLang="en-US"/>
            </a:p>
          </p:txBody>
        </p:sp>
        <p:sp>
          <p:nvSpPr>
            <p:cNvPr id="33" name="Line 12"/>
            <p:cNvSpPr>
              <a:spLocks noChangeShapeType="1"/>
            </p:cNvSpPr>
            <p:nvPr/>
          </p:nvSpPr>
          <p:spPr bwMode="auto">
            <a:xfrm flipV="1">
              <a:off x="3419" y="1985"/>
              <a:ext cx="1586" cy="6"/>
            </a:xfrm>
            <a:prstGeom prst="line">
              <a:avLst/>
            </a:prstGeom>
            <a:noFill/>
            <a:ln w="19050">
              <a:solidFill>
                <a:schemeClr val="tx1"/>
              </a:solidFill>
              <a:round/>
              <a:headEnd type="none" w="sm" len="sm"/>
              <a:tailEnd type="stealth" w="med" len="lg"/>
            </a:ln>
            <a:effectLst/>
          </p:spPr>
          <p:txBody>
            <a:bodyPr/>
            <a:lstStyle/>
            <a:p>
              <a:endParaRPr lang="zh-CN" altLang="en-US"/>
            </a:p>
          </p:txBody>
        </p:sp>
        <p:sp>
          <p:nvSpPr>
            <p:cNvPr id="34" name="Line 13"/>
            <p:cNvSpPr>
              <a:spLocks noChangeShapeType="1"/>
            </p:cNvSpPr>
            <p:nvPr/>
          </p:nvSpPr>
          <p:spPr bwMode="auto">
            <a:xfrm flipV="1">
              <a:off x="4525" y="1848"/>
              <a:ext cx="0" cy="25"/>
            </a:xfrm>
            <a:prstGeom prst="line">
              <a:avLst/>
            </a:prstGeom>
            <a:noFill/>
            <a:ln w="28575">
              <a:solidFill>
                <a:schemeClr val="hlink"/>
              </a:solidFill>
              <a:round/>
              <a:headEnd type="none" w="sm" len="sm"/>
              <a:tailEnd type="none" w="sm" len="sm"/>
            </a:ln>
            <a:effectLst/>
          </p:spPr>
          <p:txBody>
            <a:bodyPr/>
            <a:lstStyle/>
            <a:p>
              <a:endParaRPr lang="zh-CN" altLang="en-US"/>
            </a:p>
          </p:txBody>
        </p:sp>
        <p:sp>
          <p:nvSpPr>
            <p:cNvPr id="35" name="Rectangle 14"/>
            <p:cNvSpPr>
              <a:spLocks noChangeArrowheads="1"/>
            </p:cNvSpPr>
            <p:nvPr/>
          </p:nvSpPr>
          <p:spPr bwMode="auto">
            <a:xfrm rot="-14291">
              <a:off x="4195" y="749"/>
              <a:ext cx="996" cy="191"/>
            </a:xfrm>
            <a:prstGeom prst="rect">
              <a:avLst/>
            </a:prstGeom>
            <a:noFill/>
            <a:ln w="28575">
              <a:noFill/>
              <a:miter lim="800000"/>
            </a:ln>
            <a:effectLst/>
          </p:spPr>
          <p:txBody>
            <a:bodyPr lIns="92075" tIns="46038" rIns="92075" bIns="46038">
              <a:spAutoFit/>
            </a:bodyPr>
            <a:lstStyle/>
            <a:p>
              <a:pPr eaLnBrk="0" hangingPunct="0">
                <a:spcBef>
                  <a:spcPct val="0"/>
                </a:spcBef>
              </a:pPr>
              <a:r>
                <a:rPr kumimoji="1" lang="en-US" altLang="zh-CN" sz="1800" i="1">
                  <a:latin typeface="Times New Roman" panose="02020603050405020304" pitchFamily="18" charset="0"/>
                </a:rPr>
                <a:t>T</a:t>
              </a:r>
              <a:r>
                <a:rPr kumimoji="1" lang="en-US" altLang="zh-CN" sz="1800" baseline="-25000">
                  <a:latin typeface="Times New Roman" panose="02020603050405020304" pitchFamily="18" charset="0"/>
                </a:rPr>
                <a:t>3 </a:t>
              </a:r>
              <a:r>
                <a:rPr kumimoji="1" lang="en-US" altLang="zh-CN" sz="1800">
                  <a:latin typeface="Times New Roman" panose="02020603050405020304" pitchFamily="18" charset="0"/>
                </a:rPr>
                <a:t>&gt; </a:t>
              </a:r>
              <a:r>
                <a:rPr kumimoji="1" lang="en-US" altLang="zh-CN" sz="1800" i="1">
                  <a:latin typeface="Times New Roman" panose="02020603050405020304" pitchFamily="18" charset="0"/>
                </a:rPr>
                <a:t>T</a:t>
              </a:r>
              <a:r>
                <a:rPr kumimoji="1" lang="en-US" altLang="zh-CN" sz="1800" baseline="-25000">
                  <a:latin typeface="Times New Roman" panose="02020603050405020304" pitchFamily="18" charset="0"/>
                </a:rPr>
                <a:t>2 </a:t>
              </a:r>
              <a:r>
                <a:rPr kumimoji="1" lang="en-US" altLang="zh-CN" sz="1800">
                  <a:latin typeface="Times New Roman" panose="02020603050405020304" pitchFamily="18" charset="0"/>
                </a:rPr>
                <a:t>&gt; </a:t>
              </a:r>
              <a:r>
                <a:rPr kumimoji="1" lang="en-US" altLang="zh-CN" sz="1800" i="1">
                  <a:latin typeface="Times New Roman" panose="02020603050405020304" pitchFamily="18" charset="0"/>
                </a:rPr>
                <a:t>T</a:t>
              </a:r>
              <a:r>
                <a:rPr kumimoji="1" lang="en-US" altLang="zh-CN" sz="1800" baseline="-25000">
                  <a:latin typeface="Times New Roman" panose="02020603050405020304" pitchFamily="18" charset="0"/>
                </a:rPr>
                <a:t>1</a:t>
              </a:r>
            </a:p>
          </p:txBody>
        </p:sp>
        <p:sp>
          <p:nvSpPr>
            <p:cNvPr id="36" name="Line 15"/>
            <p:cNvSpPr>
              <a:spLocks noChangeShapeType="1"/>
            </p:cNvSpPr>
            <p:nvPr/>
          </p:nvSpPr>
          <p:spPr bwMode="auto">
            <a:xfrm flipH="1">
              <a:off x="4083" y="879"/>
              <a:ext cx="148" cy="65"/>
            </a:xfrm>
            <a:prstGeom prst="line">
              <a:avLst/>
            </a:prstGeom>
            <a:noFill/>
            <a:ln w="9525">
              <a:solidFill>
                <a:schemeClr val="tx1"/>
              </a:solidFill>
              <a:round/>
              <a:headEnd type="none" w="sm" len="sm"/>
              <a:tailEnd type="none" w="sm" len="sm"/>
            </a:ln>
            <a:effectLst/>
          </p:spPr>
          <p:txBody>
            <a:bodyPr/>
            <a:lstStyle/>
            <a:p>
              <a:endParaRPr lang="zh-CN" altLang="en-US"/>
            </a:p>
          </p:txBody>
        </p:sp>
        <p:sp>
          <p:nvSpPr>
            <p:cNvPr id="37" name="Line 16"/>
            <p:cNvSpPr>
              <a:spLocks noChangeShapeType="1"/>
            </p:cNvSpPr>
            <p:nvPr/>
          </p:nvSpPr>
          <p:spPr bwMode="auto">
            <a:xfrm flipH="1">
              <a:off x="4194" y="1270"/>
              <a:ext cx="295" cy="260"/>
            </a:xfrm>
            <a:prstGeom prst="line">
              <a:avLst/>
            </a:prstGeom>
            <a:noFill/>
            <a:ln w="9525">
              <a:solidFill>
                <a:schemeClr val="tx1"/>
              </a:solidFill>
              <a:round/>
              <a:headEnd type="none" w="sm" len="sm"/>
              <a:tailEnd type="none" w="sm" len="sm"/>
            </a:ln>
            <a:effectLst/>
          </p:spPr>
          <p:txBody>
            <a:bodyPr/>
            <a:lstStyle/>
            <a:p>
              <a:endParaRPr lang="zh-CN" altLang="en-US"/>
            </a:p>
          </p:txBody>
        </p:sp>
        <p:sp>
          <p:nvSpPr>
            <p:cNvPr id="38" name="Freeform 17"/>
            <p:cNvSpPr/>
            <p:nvPr/>
          </p:nvSpPr>
          <p:spPr bwMode="auto">
            <a:xfrm>
              <a:off x="3567" y="1361"/>
              <a:ext cx="1217" cy="526"/>
            </a:xfrm>
            <a:custGeom>
              <a:avLst/>
              <a:gdLst/>
              <a:ahLst/>
              <a:cxnLst>
                <a:cxn ang="0">
                  <a:pos x="58" y="752"/>
                </a:cxn>
                <a:cxn ang="0">
                  <a:pos x="176" y="719"/>
                </a:cxn>
                <a:cxn ang="0">
                  <a:pos x="269" y="686"/>
                </a:cxn>
                <a:cxn ang="0">
                  <a:pos x="332" y="659"/>
                </a:cxn>
                <a:cxn ang="0">
                  <a:pos x="399" y="625"/>
                </a:cxn>
                <a:cxn ang="0">
                  <a:pos x="468" y="586"/>
                </a:cxn>
                <a:cxn ang="0">
                  <a:pos x="522" y="550"/>
                </a:cxn>
                <a:cxn ang="0">
                  <a:pos x="558" y="518"/>
                </a:cxn>
                <a:cxn ang="0">
                  <a:pos x="594" y="483"/>
                </a:cxn>
                <a:cxn ang="0">
                  <a:pos x="650" y="420"/>
                </a:cxn>
                <a:cxn ang="0">
                  <a:pos x="725" y="328"/>
                </a:cxn>
                <a:cxn ang="0">
                  <a:pos x="801" y="233"/>
                </a:cxn>
                <a:cxn ang="0">
                  <a:pos x="883" y="144"/>
                </a:cxn>
                <a:cxn ang="0">
                  <a:pos x="925" y="104"/>
                </a:cxn>
                <a:cxn ang="0">
                  <a:pos x="966" y="70"/>
                </a:cxn>
                <a:cxn ang="0">
                  <a:pos x="1012" y="40"/>
                </a:cxn>
                <a:cxn ang="0">
                  <a:pos x="1057" y="18"/>
                </a:cxn>
                <a:cxn ang="0">
                  <a:pos x="1104" y="5"/>
                </a:cxn>
                <a:cxn ang="0">
                  <a:pos x="1153" y="0"/>
                </a:cxn>
                <a:cxn ang="0">
                  <a:pos x="1204" y="5"/>
                </a:cxn>
                <a:cxn ang="0">
                  <a:pos x="1257" y="18"/>
                </a:cxn>
                <a:cxn ang="0">
                  <a:pos x="1311" y="40"/>
                </a:cxn>
                <a:cxn ang="0">
                  <a:pos x="1368" y="70"/>
                </a:cxn>
                <a:cxn ang="0">
                  <a:pos x="1425" y="104"/>
                </a:cxn>
                <a:cxn ang="0">
                  <a:pos x="1483" y="144"/>
                </a:cxn>
                <a:cxn ang="0">
                  <a:pos x="1603" y="233"/>
                </a:cxn>
                <a:cxn ang="0">
                  <a:pos x="1727" y="328"/>
                </a:cxn>
                <a:cxn ang="0">
                  <a:pos x="1849" y="420"/>
                </a:cxn>
                <a:cxn ang="0">
                  <a:pos x="1941" y="483"/>
                </a:cxn>
                <a:cxn ang="0">
                  <a:pos x="2002" y="518"/>
                </a:cxn>
                <a:cxn ang="0">
                  <a:pos x="2061" y="550"/>
                </a:cxn>
                <a:cxn ang="0">
                  <a:pos x="2149" y="586"/>
                </a:cxn>
                <a:cxn ang="0">
                  <a:pos x="2266" y="625"/>
                </a:cxn>
                <a:cxn ang="0">
                  <a:pos x="2383" y="659"/>
                </a:cxn>
                <a:cxn ang="0">
                  <a:pos x="2500" y="686"/>
                </a:cxn>
                <a:cxn ang="0">
                  <a:pos x="2676" y="719"/>
                </a:cxn>
                <a:cxn ang="0">
                  <a:pos x="2910" y="752"/>
                </a:cxn>
              </a:cxnLst>
              <a:rect l="0" t="0" r="r" b="b"/>
              <a:pathLst>
                <a:path w="3029" h="769">
                  <a:moveTo>
                    <a:pt x="0" y="768"/>
                  </a:moveTo>
                  <a:lnTo>
                    <a:pt x="58" y="752"/>
                  </a:lnTo>
                  <a:lnTo>
                    <a:pt x="117" y="737"/>
                  </a:lnTo>
                  <a:lnTo>
                    <a:pt x="176" y="719"/>
                  </a:lnTo>
                  <a:lnTo>
                    <a:pt x="238" y="699"/>
                  </a:lnTo>
                  <a:lnTo>
                    <a:pt x="269" y="686"/>
                  </a:lnTo>
                  <a:lnTo>
                    <a:pt x="301" y="673"/>
                  </a:lnTo>
                  <a:lnTo>
                    <a:pt x="332" y="659"/>
                  </a:lnTo>
                  <a:lnTo>
                    <a:pt x="366" y="644"/>
                  </a:lnTo>
                  <a:lnTo>
                    <a:pt x="399" y="625"/>
                  </a:lnTo>
                  <a:lnTo>
                    <a:pt x="433" y="606"/>
                  </a:lnTo>
                  <a:lnTo>
                    <a:pt x="468" y="586"/>
                  </a:lnTo>
                  <a:lnTo>
                    <a:pt x="504" y="563"/>
                  </a:lnTo>
                  <a:lnTo>
                    <a:pt x="522" y="550"/>
                  </a:lnTo>
                  <a:lnTo>
                    <a:pt x="540" y="534"/>
                  </a:lnTo>
                  <a:lnTo>
                    <a:pt x="558" y="518"/>
                  </a:lnTo>
                  <a:lnTo>
                    <a:pt x="576" y="501"/>
                  </a:lnTo>
                  <a:lnTo>
                    <a:pt x="594" y="483"/>
                  </a:lnTo>
                  <a:lnTo>
                    <a:pt x="612" y="464"/>
                  </a:lnTo>
                  <a:lnTo>
                    <a:pt x="650" y="420"/>
                  </a:lnTo>
                  <a:lnTo>
                    <a:pt x="686" y="375"/>
                  </a:lnTo>
                  <a:lnTo>
                    <a:pt x="725" y="328"/>
                  </a:lnTo>
                  <a:lnTo>
                    <a:pt x="763" y="280"/>
                  </a:lnTo>
                  <a:lnTo>
                    <a:pt x="801" y="233"/>
                  </a:lnTo>
                  <a:lnTo>
                    <a:pt x="842" y="187"/>
                  </a:lnTo>
                  <a:lnTo>
                    <a:pt x="883" y="144"/>
                  </a:lnTo>
                  <a:lnTo>
                    <a:pt x="903" y="123"/>
                  </a:lnTo>
                  <a:lnTo>
                    <a:pt x="925" y="104"/>
                  </a:lnTo>
                  <a:lnTo>
                    <a:pt x="946" y="85"/>
                  </a:lnTo>
                  <a:lnTo>
                    <a:pt x="966" y="70"/>
                  </a:lnTo>
                  <a:lnTo>
                    <a:pt x="989" y="54"/>
                  </a:lnTo>
                  <a:lnTo>
                    <a:pt x="1012" y="40"/>
                  </a:lnTo>
                  <a:lnTo>
                    <a:pt x="1034" y="28"/>
                  </a:lnTo>
                  <a:lnTo>
                    <a:pt x="1057" y="18"/>
                  </a:lnTo>
                  <a:lnTo>
                    <a:pt x="1081" y="10"/>
                  </a:lnTo>
                  <a:lnTo>
                    <a:pt x="1104" y="5"/>
                  </a:lnTo>
                  <a:lnTo>
                    <a:pt x="1129" y="0"/>
                  </a:lnTo>
                  <a:lnTo>
                    <a:pt x="1153" y="0"/>
                  </a:lnTo>
                  <a:lnTo>
                    <a:pt x="1178" y="0"/>
                  </a:lnTo>
                  <a:lnTo>
                    <a:pt x="1204" y="5"/>
                  </a:lnTo>
                  <a:lnTo>
                    <a:pt x="1230" y="10"/>
                  </a:lnTo>
                  <a:lnTo>
                    <a:pt x="1257" y="18"/>
                  </a:lnTo>
                  <a:lnTo>
                    <a:pt x="1284" y="28"/>
                  </a:lnTo>
                  <a:lnTo>
                    <a:pt x="1311" y="40"/>
                  </a:lnTo>
                  <a:lnTo>
                    <a:pt x="1339" y="54"/>
                  </a:lnTo>
                  <a:lnTo>
                    <a:pt x="1368" y="70"/>
                  </a:lnTo>
                  <a:lnTo>
                    <a:pt x="1396" y="85"/>
                  </a:lnTo>
                  <a:lnTo>
                    <a:pt x="1425" y="104"/>
                  </a:lnTo>
                  <a:lnTo>
                    <a:pt x="1454" y="123"/>
                  </a:lnTo>
                  <a:lnTo>
                    <a:pt x="1483" y="144"/>
                  </a:lnTo>
                  <a:lnTo>
                    <a:pt x="1544" y="187"/>
                  </a:lnTo>
                  <a:lnTo>
                    <a:pt x="1603" y="233"/>
                  </a:lnTo>
                  <a:lnTo>
                    <a:pt x="1665" y="280"/>
                  </a:lnTo>
                  <a:lnTo>
                    <a:pt x="1727" y="328"/>
                  </a:lnTo>
                  <a:lnTo>
                    <a:pt x="1788" y="375"/>
                  </a:lnTo>
                  <a:lnTo>
                    <a:pt x="1849" y="420"/>
                  </a:lnTo>
                  <a:lnTo>
                    <a:pt x="1910" y="464"/>
                  </a:lnTo>
                  <a:lnTo>
                    <a:pt x="1941" y="483"/>
                  </a:lnTo>
                  <a:lnTo>
                    <a:pt x="1971" y="501"/>
                  </a:lnTo>
                  <a:lnTo>
                    <a:pt x="2002" y="518"/>
                  </a:lnTo>
                  <a:lnTo>
                    <a:pt x="2032" y="534"/>
                  </a:lnTo>
                  <a:lnTo>
                    <a:pt x="2061" y="550"/>
                  </a:lnTo>
                  <a:lnTo>
                    <a:pt x="2090" y="563"/>
                  </a:lnTo>
                  <a:lnTo>
                    <a:pt x="2149" y="586"/>
                  </a:lnTo>
                  <a:lnTo>
                    <a:pt x="2208" y="606"/>
                  </a:lnTo>
                  <a:lnTo>
                    <a:pt x="2266" y="625"/>
                  </a:lnTo>
                  <a:lnTo>
                    <a:pt x="2325" y="644"/>
                  </a:lnTo>
                  <a:lnTo>
                    <a:pt x="2383" y="659"/>
                  </a:lnTo>
                  <a:lnTo>
                    <a:pt x="2442" y="673"/>
                  </a:lnTo>
                  <a:lnTo>
                    <a:pt x="2500" y="686"/>
                  </a:lnTo>
                  <a:lnTo>
                    <a:pt x="2558" y="699"/>
                  </a:lnTo>
                  <a:lnTo>
                    <a:pt x="2676" y="719"/>
                  </a:lnTo>
                  <a:lnTo>
                    <a:pt x="2793" y="737"/>
                  </a:lnTo>
                  <a:lnTo>
                    <a:pt x="2910" y="752"/>
                  </a:lnTo>
                  <a:lnTo>
                    <a:pt x="3028" y="768"/>
                  </a:lnTo>
                </a:path>
              </a:pathLst>
            </a:custGeom>
            <a:solidFill>
              <a:srgbClr val="FFFFFF"/>
            </a:solidFill>
            <a:ln w="28575" cap="rnd" cmpd="sng">
              <a:solidFill>
                <a:srgbClr val="3333CC"/>
              </a:solidFill>
              <a:prstDash val="solid"/>
              <a:round/>
              <a:headEnd type="none" w="sm" len="sm"/>
              <a:tailEnd type="none" w="sm" len="sm"/>
            </a:ln>
            <a:effectLst/>
          </p:spPr>
          <p:txBody>
            <a:bodyPr/>
            <a:lstStyle/>
            <a:p>
              <a:endParaRPr lang="zh-CN" altLang="en-US"/>
            </a:p>
          </p:txBody>
        </p:sp>
        <p:sp>
          <p:nvSpPr>
            <p:cNvPr id="39" name="Freeform 18"/>
            <p:cNvSpPr/>
            <p:nvPr/>
          </p:nvSpPr>
          <p:spPr bwMode="auto">
            <a:xfrm>
              <a:off x="3714" y="1556"/>
              <a:ext cx="1032" cy="358"/>
            </a:xfrm>
            <a:custGeom>
              <a:avLst/>
              <a:gdLst/>
              <a:ahLst/>
              <a:cxnLst>
                <a:cxn ang="0">
                  <a:pos x="47" y="415"/>
                </a:cxn>
                <a:cxn ang="0">
                  <a:pos x="143" y="396"/>
                </a:cxn>
                <a:cxn ang="0">
                  <a:pos x="218" y="378"/>
                </a:cxn>
                <a:cxn ang="0">
                  <a:pos x="269" y="363"/>
                </a:cxn>
                <a:cxn ang="0">
                  <a:pos x="322" y="345"/>
                </a:cxn>
                <a:cxn ang="0">
                  <a:pos x="379" y="323"/>
                </a:cxn>
                <a:cxn ang="0">
                  <a:pos x="422" y="303"/>
                </a:cxn>
                <a:cxn ang="0">
                  <a:pos x="451" y="286"/>
                </a:cxn>
                <a:cxn ang="0">
                  <a:pos x="481" y="266"/>
                </a:cxn>
                <a:cxn ang="0">
                  <a:pos x="526" y="232"/>
                </a:cxn>
                <a:cxn ang="0">
                  <a:pos x="586" y="181"/>
                </a:cxn>
                <a:cxn ang="0">
                  <a:pos x="648" y="129"/>
                </a:cxn>
                <a:cxn ang="0">
                  <a:pos x="714" y="79"/>
                </a:cxn>
                <a:cxn ang="0">
                  <a:pos x="748" y="58"/>
                </a:cxn>
                <a:cxn ang="0">
                  <a:pos x="782" y="39"/>
                </a:cxn>
                <a:cxn ang="0">
                  <a:pos x="818" y="22"/>
                </a:cxn>
                <a:cxn ang="0">
                  <a:pos x="854" y="11"/>
                </a:cxn>
                <a:cxn ang="0">
                  <a:pos x="894" y="3"/>
                </a:cxn>
                <a:cxn ang="0">
                  <a:pos x="932" y="0"/>
                </a:cxn>
                <a:cxn ang="0">
                  <a:pos x="974" y="3"/>
                </a:cxn>
                <a:cxn ang="0">
                  <a:pos x="1016" y="11"/>
                </a:cxn>
                <a:cxn ang="0">
                  <a:pos x="1060" y="22"/>
                </a:cxn>
                <a:cxn ang="0">
                  <a:pos x="1106" y="39"/>
                </a:cxn>
                <a:cxn ang="0">
                  <a:pos x="1152" y="58"/>
                </a:cxn>
                <a:cxn ang="0">
                  <a:pos x="1200" y="79"/>
                </a:cxn>
                <a:cxn ang="0">
                  <a:pos x="1297" y="129"/>
                </a:cxn>
                <a:cxn ang="0">
                  <a:pos x="1396" y="181"/>
                </a:cxn>
                <a:cxn ang="0">
                  <a:pos x="1496" y="232"/>
                </a:cxn>
                <a:cxn ang="0">
                  <a:pos x="1570" y="266"/>
                </a:cxn>
                <a:cxn ang="0">
                  <a:pos x="1618" y="286"/>
                </a:cxn>
                <a:cxn ang="0">
                  <a:pos x="1666" y="303"/>
                </a:cxn>
                <a:cxn ang="0">
                  <a:pos x="1738" y="323"/>
                </a:cxn>
                <a:cxn ang="0">
                  <a:pos x="1832" y="345"/>
                </a:cxn>
                <a:cxn ang="0">
                  <a:pos x="1927" y="363"/>
                </a:cxn>
                <a:cxn ang="0">
                  <a:pos x="2022" y="378"/>
                </a:cxn>
                <a:cxn ang="0">
                  <a:pos x="2163" y="396"/>
                </a:cxn>
                <a:cxn ang="0">
                  <a:pos x="2353" y="415"/>
                </a:cxn>
              </a:cxnLst>
              <a:rect l="0" t="0" r="r" b="b"/>
              <a:pathLst>
                <a:path w="2449" h="424">
                  <a:moveTo>
                    <a:pt x="0" y="423"/>
                  </a:moveTo>
                  <a:lnTo>
                    <a:pt x="47" y="415"/>
                  </a:lnTo>
                  <a:lnTo>
                    <a:pt x="94" y="406"/>
                  </a:lnTo>
                  <a:lnTo>
                    <a:pt x="143" y="396"/>
                  </a:lnTo>
                  <a:lnTo>
                    <a:pt x="193" y="385"/>
                  </a:lnTo>
                  <a:lnTo>
                    <a:pt x="218" y="378"/>
                  </a:lnTo>
                  <a:lnTo>
                    <a:pt x="244" y="371"/>
                  </a:lnTo>
                  <a:lnTo>
                    <a:pt x="269" y="363"/>
                  </a:lnTo>
                  <a:lnTo>
                    <a:pt x="296" y="355"/>
                  </a:lnTo>
                  <a:lnTo>
                    <a:pt x="322" y="345"/>
                  </a:lnTo>
                  <a:lnTo>
                    <a:pt x="351" y="334"/>
                  </a:lnTo>
                  <a:lnTo>
                    <a:pt x="379" y="323"/>
                  </a:lnTo>
                  <a:lnTo>
                    <a:pt x="408" y="310"/>
                  </a:lnTo>
                  <a:lnTo>
                    <a:pt x="422" y="303"/>
                  </a:lnTo>
                  <a:lnTo>
                    <a:pt x="437" y="295"/>
                  </a:lnTo>
                  <a:lnTo>
                    <a:pt x="451" y="286"/>
                  </a:lnTo>
                  <a:lnTo>
                    <a:pt x="466" y="277"/>
                  </a:lnTo>
                  <a:lnTo>
                    <a:pt x="481" y="266"/>
                  </a:lnTo>
                  <a:lnTo>
                    <a:pt x="495" y="255"/>
                  </a:lnTo>
                  <a:lnTo>
                    <a:pt x="526" y="232"/>
                  </a:lnTo>
                  <a:lnTo>
                    <a:pt x="555" y="207"/>
                  </a:lnTo>
                  <a:lnTo>
                    <a:pt x="586" y="181"/>
                  </a:lnTo>
                  <a:lnTo>
                    <a:pt x="616" y="154"/>
                  </a:lnTo>
                  <a:lnTo>
                    <a:pt x="648" y="129"/>
                  </a:lnTo>
                  <a:lnTo>
                    <a:pt x="681" y="103"/>
                  </a:lnTo>
                  <a:lnTo>
                    <a:pt x="714" y="79"/>
                  </a:lnTo>
                  <a:lnTo>
                    <a:pt x="730" y="68"/>
                  </a:lnTo>
                  <a:lnTo>
                    <a:pt x="748" y="58"/>
                  </a:lnTo>
                  <a:lnTo>
                    <a:pt x="765" y="48"/>
                  </a:lnTo>
                  <a:lnTo>
                    <a:pt x="782" y="39"/>
                  </a:lnTo>
                  <a:lnTo>
                    <a:pt x="800" y="30"/>
                  </a:lnTo>
                  <a:lnTo>
                    <a:pt x="818" y="22"/>
                  </a:lnTo>
                  <a:lnTo>
                    <a:pt x="837" y="16"/>
                  </a:lnTo>
                  <a:lnTo>
                    <a:pt x="854" y="11"/>
                  </a:lnTo>
                  <a:lnTo>
                    <a:pt x="874" y="6"/>
                  </a:lnTo>
                  <a:lnTo>
                    <a:pt x="894" y="3"/>
                  </a:lnTo>
                  <a:lnTo>
                    <a:pt x="913" y="1"/>
                  </a:lnTo>
                  <a:lnTo>
                    <a:pt x="932" y="0"/>
                  </a:lnTo>
                  <a:lnTo>
                    <a:pt x="953" y="1"/>
                  </a:lnTo>
                  <a:lnTo>
                    <a:pt x="974" y="3"/>
                  </a:lnTo>
                  <a:lnTo>
                    <a:pt x="994" y="6"/>
                  </a:lnTo>
                  <a:lnTo>
                    <a:pt x="1016" y="11"/>
                  </a:lnTo>
                  <a:lnTo>
                    <a:pt x="1038" y="16"/>
                  </a:lnTo>
                  <a:lnTo>
                    <a:pt x="1060" y="22"/>
                  </a:lnTo>
                  <a:lnTo>
                    <a:pt x="1083" y="30"/>
                  </a:lnTo>
                  <a:lnTo>
                    <a:pt x="1106" y="39"/>
                  </a:lnTo>
                  <a:lnTo>
                    <a:pt x="1129" y="48"/>
                  </a:lnTo>
                  <a:lnTo>
                    <a:pt x="1152" y="58"/>
                  </a:lnTo>
                  <a:lnTo>
                    <a:pt x="1175" y="68"/>
                  </a:lnTo>
                  <a:lnTo>
                    <a:pt x="1200" y="79"/>
                  </a:lnTo>
                  <a:lnTo>
                    <a:pt x="1248" y="103"/>
                  </a:lnTo>
                  <a:lnTo>
                    <a:pt x="1297" y="129"/>
                  </a:lnTo>
                  <a:lnTo>
                    <a:pt x="1347" y="154"/>
                  </a:lnTo>
                  <a:lnTo>
                    <a:pt x="1396" y="181"/>
                  </a:lnTo>
                  <a:lnTo>
                    <a:pt x="1446" y="207"/>
                  </a:lnTo>
                  <a:lnTo>
                    <a:pt x="1496" y="232"/>
                  </a:lnTo>
                  <a:lnTo>
                    <a:pt x="1544" y="255"/>
                  </a:lnTo>
                  <a:lnTo>
                    <a:pt x="1570" y="266"/>
                  </a:lnTo>
                  <a:lnTo>
                    <a:pt x="1594" y="277"/>
                  </a:lnTo>
                  <a:lnTo>
                    <a:pt x="1618" y="286"/>
                  </a:lnTo>
                  <a:lnTo>
                    <a:pt x="1643" y="295"/>
                  </a:lnTo>
                  <a:lnTo>
                    <a:pt x="1666" y="303"/>
                  </a:lnTo>
                  <a:lnTo>
                    <a:pt x="1690" y="310"/>
                  </a:lnTo>
                  <a:lnTo>
                    <a:pt x="1738" y="323"/>
                  </a:lnTo>
                  <a:lnTo>
                    <a:pt x="1785" y="334"/>
                  </a:lnTo>
                  <a:lnTo>
                    <a:pt x="1832" y="345"/>
                  </a:lnTo>
                  <a:lnTo>
                    <a:pt x="1880" y="355"/>
                  </a:lnTo>
                  <a:lnTo>
                    <a:pt x="1927" y="363"/>
                  </a:lnTo>
                  <a:lnTo>
                    <a:pt x="1974" y="371"/>
                  </a:lnTo>
                  <a:lnTo>
                    <a:pt x="2022" y="378"/>
                  </a:lnTo>
                  <a:lnTo>
                    <a:pt x="2069" y="385"/>
                  </a:lnTo>
                  <a:lnTo>
                    <a:pt x="2163" y="396"/>
                  </a:lnTo>
                  <a:lnTo>
                    <a:pt x="2258" y="406"/>
                  </a:lnTo>
                  <a:lnTo>
                    <a:pt x="2353" y="415"/>
                  </a:lnTo>
                  <a:lnTo>
                    <a:pt x="2448" y="423"/>
                  </a:lnTo>
                </a:path>
              </a:pathLst>
            </a:custGeom>
            <a:solidFill>
              <a:srgbClr val="FFFFFF"/>
            </a:solidFill>
            <a:ln w="28575" cap="rnd" cmpd="sng">
              <a:solidFill>
                <a:srgbClr val="3333CC"/>
              </a:solidFill>
              <a:prstDash val="solid"/>
              <a:round/>
              <a:headEnd type="none" w="sm" len="sm"/>
              <a:tailEnd type="none" w="sm" len="sm"/>
            </a:ln>
            <a:effectLst/>
          </p:spPr>
          <p:txBody>
            <a:bodyPr/>
            <a:lstStyle/>
            <a:p>
              <a:endParaRPr lang="zh-CN" altLang="en-US"/>
            </a:p>
          </p:txBody>
        </p:sp>
        <p:sp>
          <p:nvSpPr>
            <p:cNvPr id="40" name="Line 19"/>
            <p:cNvSpPr>
              <a:spLocks noChangeShapeType="1"/>
            </p:cNvSpPr>
            <p:nvPr/>
          </p:nvSpPr>
          <p:spPr bwMode="auto">
            <a:xfrm flipV="1">
              <a:off x="3935" y="716"/>
              <a:ext cx="0" cy="1268"/>
            </a:xfrm>
            <a:prstGeom prst="line">
              <a:avLst/>
            </a:prstGeom>
            <a:noFill/>
            <a:ln w="28575">
              <a:solidFill>
                <a:srgbClr val="FF3300"/>
              </a:solidFill>
              <a:prstDash val="lgDash"/>
              <a:round/>
              <a:headEnd type="none" w="sm" len="sm"/>
              <a:tailEnd type="none" w="sm" len="sm"/>
            </a:ln>
            <a:effectLst/>
          </p:spPr>
          <p:txBody>
            <a:bodyPr/>
            <a:lstStyle/>
            <a:p>
              <a:endParaRPr lang="zh-CN" altLang="en-US"/>
            </a:p>
          </p:txBody>
        </p:sp>
        <p:sp>
          <p:nvSpPr>
            <p:cNvPr id="41" name="Line 20"/>
            <p:cNvSpPr>
              <a:spLocks noChangeShapeType="1"/>
            </p:cNvSpPr>
            <p:nvPr/>
          </p:nvSpPr>
          <p:spPr bwMode="auto">
            <a:xfrm flipV="1">
              <a:off x="4120" y="1562"/>
              <a:ext cx="0" cy="423"/>
            </a:xfrm>
            <a:prstGeom prst="line">
              <a:avLst/>
            </a:prstGeom>
            <a:noFill/>
            <a:ln w="28575">
              <a:solidFill>
                <a:srgbClr val="FF3300"/>
              </a:solidFill>
              <a:prstDash val="lgDash"/>
              <a:round/>
              <a:headEnd type="none" w="sm" len="sm"/>
              <a:tailEnd type="none" w="sm" len="sm"/>
            </a:ln>
            <a:effectLst/>
          </p:spPr>
          <p:txBody>
            <a:bodyPr/>
            <a:lstStyle/>
            <a:p>
              <a:endParaRPr lang="zh-CN" altLang="en-US"/>
            </a:p>
          </p:txBody>
        </p:sp>
        <p:graphicFrame>
          <p:nvGraphicFramePr>
            <p:cNvPr id="42" name="Object 21"/>
            <p:cNvGraphicFramePr>
              <a:graphicFrameLocks noChangeAspect="1"/>
            </p:cNvGraphicFramePr>
            <p:nvPr/>
          </p:nvGraphicFramePr>
          <p:xfrm>
            <a:off x="3404" y="516"/>
            <a:ext cx="455" cy="216"/>
          </p:xfrm>
          <a:graphic>
            <a:graphicData uri="http://schemas.openxmlformats.org/presentationml/2006/ole">
              <p:oleObj spid="_x0000_s9242" name="公式" r:id="rId7" imgW="558720" imgH="203040" progId="Equation.3">
                <p:embed/>
              </p:oleObj>
            </a:graphicData>
          </a:graphic>
        </p:graphicFrame>
        <p:graphicFrame>
          <p:nvGraphicFramePr>
            <p:cNvPr id="43" name="Object 22"/>
            <p:cNvGraphicFramePr>
              <a:graphicFrameLocks noChangeAspect="1"/>
            </p:cNvGraphicFramePr>
            <p:nvPr/>
          </p:nvGraphicFramePr>
          <p:xfrm>
            <a:off x="4856" y="1790"/>
            <a:ext cx="518" cy="196"/>
          </p:xfrm>
          <a:graphic>
            <a:graphicData uri="http://schemas.openxmlformats.org/presentationml/2006/ole">
              <p:oleObj spid="_x0000_s9243" name="Equation" r:id="rId8" imgW="14201640" imgH="6084720" progId="Equation.3">
                <p:embed/>
              </p:oleObj>
            </a:graphicData>
          </a:graphic>
        </p:graphicFrame>
        <p:sp>
          <p:nvSpPr>
            <p:cNvPr id="44" name="Line 23"/>
            <p:cNvSpPr>
              <a:spLocks noChangeShapeType="1"/>
            </p:cNvSpPr>
            <p:nvPr/>
          </p:nvSpPr>
          <p:spPr bwMode="auto">
            <a:xfrm flipV="1">
              <a:off x="4009" y="1366"/>
              <a:ext cx="0" cy="617"/>
            </a:xfrm>
            <a:prstGeom prst="line">
              <a:avLst/>
            </a:prstGeom>
            <a:noFill/>
            <a:ln w="28575">
              <a:solidFill>
                <a:srgbClr val="FF3300"/>
              </a:solidFill>
              <a:prstDash val="lgDash"/>
              <a:round/>
              <a:headEnd type="none" w="sm" len="sm"/>
              <a:tailEnd type="none" w="sm" len="sm"/>
            </a:ln>
            <a:effectLst/>
          </p:spPr>
          <p:txBody>
            <a:bodyPr/>
            <a:lstStyle/>
            <a:p>
              <a:endParaRPr lang="zh-CN" altLang="en-US"/>
            </a:p>
          </p:txBody>
        </p:sp>
        <p:sp>
          <p:nvSpPr>
            <p:cNvPr id="45" name="Rectangle 24"/>
            <p:cNvSpPr>
              <a:spLocks noChangeArrowheads="1"/>
            </p:cNvSpPr>
            <p:nvPr/>
          </p:nvSpPr>
          <p:spPr bwMode="auto">
            <a:xfrm rot="-14291">
              <a:off x="4452" y="1074"/>
              <a:ext cx="629" cy="191"/>
            </a:xfrm>
            <a:prstGeom prst="rect">
              <a:avLst/>
            </a:prstGeom>
            <a:noFill/>
            <a:ln w="28575">
              <a:noFill/>
              <a:miter lim="800000"/>
            </a:ln>
            <a:effectLst/>
          </p:spPr>
          <p:txBody>
            <a:bodyPr lIns="92075" tIns="46038" rIns="92075" bIns="46038">
              <a:spAutoFit/>
            </a:bodyPr>
            <a:lstStyle/>
            <a:p>
              <a:pPr eaLnBrk="0" hangingPunct="0">
                <a:spcBef>
                  <a:spcPct val="0"/>
                </a:spcBef>
              </a:pPr>
              <a:r>
                <a:rPr kumimoji="1" lang="en-US" altLang="zh-CN" sz="1800" i="1">
                  <a:latin typeface="Times New Roman" panose="02020603050405020304" pitchFamily="18" charset="0"/>
                </a:rPr>
                <a:t>T</a:t>
              </a:r>
              <a:r>
                <a:rPr kumimoji="1" lang="en-US" altLang="zh-CN" sz="1800" baseline="-25000">
                  <a:latin typeface="Times New Roman" panose="02020603050405020304" pitchFamily="18" charset="0"/>
                </a:rPr>
                <a:t>2 </a:t>
              </a:r>
              <a:r>
                <a:rPr kumimoji="1" lang="en-US" altLang="zh-CN" sz="1800">
                  <a:latin typeface="Times New Roman" panose="02020603050405020304" pitchFamily="18" charset="0"/>
                </a:rPr>
                <a:t>&gt; </a:t>
              </a:r>
              <a:r>
                <a:rPr kumimoji="1" lang="en-US" altLang="zh-CN" sz="1800" i="1">
                  <a:latin typeface="Times New Roman" panose="02020603050405020304" pitchFamily="18" charset="0"/>
                </a:rPr>
                <a:t>T</a:t>
              </a:r>
              <a:r>
                <a:rPr kumimoji="1" lang="en-US" altLang="zh-CN" sz="1800" baseline="-25000">
                  <a:latin typeface="Times New Roman" panose="02020603050405020304" pitchFamily="18" charset="0"/>
                </a:rPr>
                <a:t>1</a:t>
              </a:r>
            </a:p>
          </p:txBody>
        </p:sp>
        <p:sp>
          <p:nvSpPr>
            <p:cNvPr id="46" name="Rectangle 25"/>
            <p:cNvSpPr>
              <a:spLocks noChangeArrowheads="1"/>
            </p:cNvSpPr>
            <p:nvPr/>
          </p:nvSpPr>
          <p:spPr bwMode="auto">
            <a:xfrm rot="-14291">
              <a:off x="4894" y="1399"/>
              <a:ext cx="295" cy="191"/>
            </a:xfrm>
            <a:prstGeom prst="rect">
              <a:avLst/>
            </a:prstGeom>
            <a:noFill/>
            <a:ln w="28575">
              <a:noFill/>
              <a:miter lim="800000"/>
            </a:ln>
            <a:effectLst/>
          </p:spPr>
          <p:txBody>
            <a:bodyPr lIns="92075" tIns="46038" rIns="92075" bIns="46038">
              <a:spAutoFit/>
            </a:bodyPr>
            <a:lstStyle/>
            <a:p>
              <a:pPr eaLnBrk="0" hangingPunct="0">
                <a:spcBef>
                  <a:spcPct val="0"/>
                </a:spcBef>
              </a:pPr>
              <a:r>
                <a:rPr kumimoji="1" lang="en-US" altLang="zh-CN" sz="1800" i="1">
                  <a:latin typeface="Times New Roman" panose="02020603050405020304" pitchFamily="18" charset="0"/>
                </a:rPr>
                <a:t>T</a:t>
              </a:r>
              <a:r>
                <a:rPr kumimoji="1" lang="en-US" altLang="zh-CN" sz="1800" i="1" baseline="-25000">
                  <a:latin typeface="Times New Roman" panose="02020603050405020304" pitchFamily="18" charset="0"/>
                </a:rPr>
                <a:t>1</a:t>
              </a:r>
            </a:p>
          </p:txBody>
        </p:sp>
        <p:sp>
          <p:nvSpPr>
            <p:cNvPr id="47" name="Line 26"/>
            <p:cNvSpPr>
              <a:spLocks noChangeShapeType="1"/>
            </p:cNvSpPr>
            <p:nvPr/>
          </p:nvSpPr>
          <p:spPr bwMode="auto">
            <a:xfrm flipV="1">
              <a:off x="4486" y="1563"/>
              <a:ext cx="443" cy="293"/>
            </a:xfrm>
            <a:prstGeom prst="line">
              <a:avLst/>
            </a:prstGeom>
            <a:noFill/>
            <a:ln w="9525">
              <a:solidFill>
                <a:schemeClr val="tx1"/>
              </a:solidFill>
              <a:round/>
              <a:headEnd type="none" w="sm" len="sm"/>
              <a:tailEnd type="none" w="sm" len="sm"/>
            </a:ln>
            <a:effectLst/>
          </p:spPr>
          <p:txBody>
            <a:bodyPr/>
            <a:lstStyle/>
            <a:p>
              <a:endParaRPr lang="zh-CN" altLang="en-US"/>
            </a:p>
          </p:txBody>
        </p:sp>
      </p:gr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74787"/>
                                        </p:tgtEl>
                                        <p:attrNameLst>
                                          <p:attrName>style.visibility</p:attrName>
                                        </p:attrNameLst>
                                      </p:cBhvr>
                                      <p:to>
                                        <p:strVal val="visible"/>
                                      </p:to>
                                    </p:set>
                                    <p:animEffect transition="in" filter="wipe(left)">
                                      <p:cBhvr>
                                        <p:cTn id="11" dur="500"/>
                                        <p:tgtEl>
                                          <p:spTgt spid="7478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iterate type="lt">
                                    <p:tmPct val="100000"/>
                                  </p:iterate>
                                  <p:childTnLst>
                                    <p:set>
                                      <p:cBhvr>
                                        <p:cTn id="15" dur="1" fill="hold">
                                          <p:stCondLst>
                                            <p:cond delay="0"/>
                                          </p:stCondLst>
                                        </p:cTn>
                                        <p:tgtEl>
                                          <p:spTgt spid="74786"/>
                                        </p:tgtEl>
                                        <p:attrNameLst>
                                          <p:attrName>style.visibility</p:attrName>
                                        </p:attrNameLst>
                                      </p:cBhvr>
                                      <p:to>
                                        <p:strVal val="visible"/>
                                      </p:to>
                                    </p:set>
                                    <p:animEffect transition="in" filter="wipe(left)">
                                      <p:cBhvr>
                                        <p:cTn id="16" dur="75"/>
                                        <p:tgtEl>
                                          <p:spTgt spid="7478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4788"/>
                                        </p:tgtEl>
                                        <p:attrNameLst>
                                          <p:attrName>style.visibility</p:attrName>
                                        </p:attrNameLst>
                                      </p:cBhvr>
                                      <p:to>
                                        <p:strVal val="visible"/>
                                      </p:to>
                                    </p:set>
                                    <p:animEffect transition="in" filter="wipe(left)">
                                      <p:cBhvr>
                                        <p:cTn id="21" dur="500"/>
                                        <p:tgtEl>
                                          <p:spTgt spid="7478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4758"/>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7475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74789"/>
                                        </p:tgtEl>
                                        <p:attrNameLst>
                                          <p:attrName>style.visibility</p:attrName>
                                        </p:attrNameLst>
                                      </p:cBhvr>
                                      <p:to>
                                        <p:strVal val="visible"/>
                                      </p:to>
                                    </p:set>
                                    <p:animEffect transition="in" filter="box(in)">
                                      <p:cBhvr>
                                        <p:cTn id="32" dur="500"/>
                                        <p:tgtEl>
                                          <p:spTgt spid="7478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4806"/>
                                        </p:tgtEl>
                                        <p:attrNameLst>
                                          <p:attrName>style.visibility</p:attrName>
                                        </p:attrNameLst>
                                      </p:cBhvr>
                                      <p:to>
                                        <p:strVal val="visible"/>
                                      </p:to>
                                    </p:set>
                                    <p:animEffect transition="in" filter="wipe(left)">
                                      <p:cBhvr>
                                        <p:cTn id="37" dur="500"/>
                                        <p:tgtEl>
                                          <p:spTgt spid="74806"/>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p:bldP spid="74758" grpId="0"/>
      <p:bldP spid="74786" grpId="0" autoUpdateAnimBg="0"/>
      <p:bldP spid="7478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p:nvPr/>
        </p:nvGrpSpPr>
        <p:grpSpPr bwMode="auto">
          <a:xfrm>
            <a:off x="5040312" y="3143248"/>
            <a:ext cx="4103688" cy="3311525"/>
            <a:chOff x="3107" y="300"/>
            <a:chExt cx="2585" cy="2086"/>
          </a:xfrm>
        </p:grpSpPr>
        <p:sp>
          <p:nvSpPr>
            <p:cNvPr id="8206" name="Rectangle 8"/>
            <p:cNvSpPr>
              <a:spLocks noChangeArrowheads="1"/>
            </p:cNvSpPr>
            <p:nvPr/>
          </p:nvSpPr>
          <p:spPr bwMode="auto">
            <a:xfrm>
              <a:off x="3107" y="300"/>
              <a:ext cx="2585" cy="2086"/>
            </a:xfrm>
            <a:prstGeom prst="rect">
              <a:avLst/>
            </a:prstGeom>
            <a:solidFill>
              <a:srgbClr val="FFFFFF"/>
            </a:solidFill>
            <a:ln w="38100">
              <a:solidFill>
                <a:srgbClr val="FF9900"/>
              </a:solidFill>
              <a:miter lim="800000"/>
            </a:ln>
          </p:spPr>
          <p:txBody>
            <a:bodyPr wrap="none" anchor="ctr"/>
            <a:lstStyle/>
            <a:p>
              <a:endParaRPr lang="zh-CN" altLang="en-US"/>
            </a:p>
          </p:txBody>
        </p:sp>
        <p:sp>
          <p:nvSpPr>
            <p:cNvPr id="8207" name="Freeform 9"/>
            <p:cNvSpPr/>
            <p:nvPr/>
          </p:nvSpPr>
          <p:spPr bwMode="auto">
            <a:xfrm>
              <a:off x="3457" y="615"/>
              <a:ext cx="1446" cy="1448"/>
            </a:xfrm>
            <a:custGeom>
              <a:avLst/>
              <a:gdLst>
                <a:gd name="T0" fmla="*/ 35 w 1893"/>
                <a:gd name="T1" fmla="*/ 1694 h 1727"/>
                <a:gd name="T2" fmla="*/ 106 w 1893"/>
                <a:gd name="T3" fmla="*/ 1619 h 1727"/>
                <a:gd name="T4" fmla="*/ 163 w 1893"/>
                <a:gd name="T5" fmla="*/ 1545 h 1727"/>
                <a:gd name="T6" fmla="*/ 200 w 1893"/>
                <a:gd name="T7" fmla="*/ 1482 h 1727"/>
                <a:gd name="T8" fmla="*/ 241 w 1893"/>
                <a:gd name="T9" fmla="*/ 1408 h 1727"/>
                <a:gd name="T10" fmla="*/ 282 w 1893"/>
                <a:gd name="T11" fmla="*/ 1319 h 1727"/>
                <a:gd name="T12" fmla="*/ 315 w 1893"/>
                <a:gd name="T13" fmla="*/ 1238 h 1727"/>
                <a:gd name="T14" fmla="*/ 336 w 1893"/>
                <a:gd name="T15" fmla="*/ 1168 h 1727"/>
                <a:gd name="T16" fmla="*/ 358 w 1893"/>
                <a:gd name="T17" fmla="*/ 1087 h 1727"/>
                <a:gd name="T18" fmla="*/ 391 w 1893"/>
                <a:gd name="T19" fmla="*/ 947 h 1727"/>
                <a:gd name="T20" fmla="*/ 437 w 1893"/>
                <a:gd name="T21" fmla="*/ 739 h 1727"/>
                <a:gd name="T22" fmla="*/ 483 w 1893"/>
                <a:gd name="T23" fmla="*/ 525 h 1727"/>
                <a:gd name="T24" fmla="*/ 532 w 1893"/>
                <a:gd name="T25" fmla="*/ 324 h 1727"/>
                <a:gd name="T26" fmla="*/ 557 w 1893"/>
                <a:gd name="T27" fmla="*/ 235 h 1727"/>
                <a:gd name="T28" fmla="*/ 582 w 1893"/>
                <a:gd name="T29" fmla="*/ 158 h 1727"/>
                <a:gd name="T30" fmla="*/ 609 w 1893"/>
                <a:gd name="T31" fmla="*/ 91 h 1727"/>
                <a:gd name="T32" fmla="*/ 637 w 1893"/>
                <a:gd name="T33" fmla="*/ 43 h 1727"/>
                <a:gd name="T34" fmla="*/ 666 w 1893"/>
                <a:gd name="T35" fmla="*/ 12 h 1727"/>
                <a:gd name="T36" fmla="*/ 694 w 1893"/>
                <a:gd name="T37" fmla="*/ 0 h 1727"/>
                <a:gd name="T38" fmla="*/ 725 w 1893"/>
                <a:gd name="T39" fmla="*/ 12 h 1727"/>
                <a:gd name="T40" fmla="*/ 757 w 1893"/>
                <a:gd name="T41" fmla="*/ 43 h 1727"/>
                <a:gd name="T42" fmla="*/ 790 w 1893"/>
                <a:gd name="T43" fmla="*/ 91 h 1727"/>
                <a:gd name="T44" fmla="*/ 824 w 1893"/>
                <a:gd name="T45" fmla="*/ 158 h 1727"/>
                <a:gd name="T46" fmla="*/ 859 w 1893"/>
                <a:gd name="T47" fmla="*/ 235 h 1727"/>
                <a:gd name="T48" fmla="*/ 893 w 1893"/>
                <a:gd name="T49" fmla="*/ 324 h 1727"/>
                <a:gd name="T50" fmla="*/ 966 w 1893"/>
                <a:gd name="T51" fmla="*/ 525 h 1727"/>
                <a:gd name="T52" fmla="*/ 1040 w 1893"/>
                <a:gd name="T53" fmla="*/ 739 h 1727"/>
                <a:gd name="T54" fmla="*/ 1114 w 1893"/>
                <a:gd name="T55" fmla="*/ 947 h 1727"/>
                <a:gd name="T56" fmla="*/ 1169 w 1893"/>
                <a:gd name="T57" fmla="*/ 1087 h 1727"/>
                <a:gd name="T58" fmla="*/ 1206 w 1893"/>
                <a:gd name="T59" fmla="*/ 1168 h 1727"/>
                <a:gd name="T60" fmla="*/ 1241 w 1893"/>
                <a:gd name="T61" fmla="*/ 1238 h 1727"/>
                <a:gd name="T62" fmla="*/ 1294 w 1893"/>
                <a:gd name="T63" fmla="*/ 1319 h 1727"/>
                <a:gd name="T64" fmla="*/ 1365 w 1893"/>
                <a:gd name="T65" fmla="*/ 1408 h 1727"/>
                <a:gd name="T66" fmla="*/ 1435 w 1893"/>
                <a:gd name="T67" fmla="*/ 1482 h 1727"/>
                <a:gd name="T68" fmla="*/ 1506 w 1893"/>
                <a:gd name="T69" fmla="*/ 1545 h 1727"/>
                <a:gd name="T70" fmla="*/ 1611 w 1893"/>
                <a:gd name="T71" fmla="*/ 1619 h 1727"/>
                <a:gd name="T72" fmla="*/ 1755 w 1893"/>
                <a:gd name="T73" fmla="*/ 1668 h 172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93"/>
                <a:gd name="T112" fmla="*/ 0 h 1727"/>
                <a:gd name="T113" fmla="*/ 1893 w 1893"/>
                <a:gd name="T114" fmla="*/ 1727 h 172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93" h="1727">
                  <a:moveTo>
                    <a:pt x="0" y="1727"/>
                  </a:moveTo>
                  <a:lnTo>
                    <a:pt x="35" y="1694"/>
                  </a:lnTo>
                  <a:lnTo>
                    <a:pt x="71" y="1660"/>
                  </a:lnTo>
                  <a:lnTo>
                    <a:pt x="106" y="1619"/>
                  </a:lnTo>
                  <a:lnTo>
                    <a:pt x="143" y="1574"/>
                  </a:lnTo>
                  <a:lnTo>
                    <a:pt x="163" y="1545"/>
                  </a:lnTo>
                  <a:lnTo>
                    <a:pt x="182" y="1516"/>
                  </a:lnTo>
                  <a:lnTo>
                    <a:pt x="200" y="1482"/>
                  </a:lnTo>
                  <a:lnTo>
                    <a:pt x="220" y="1449"/>
                  </a:lnTo>
                  <a:lnTo>
                    <a:pt x="241" y="1408"/>
                  </a:lnTo>
                  <a:lnTo>
                    <a:pt x="261" y="1365"/>
                  </a:lnTo>
                  <a:lnTo>
                    <a:pt x="282" y="1319"/>
                  </a:lnTo>
                  <a:lnTo>
                    <a:pt x="303" y="1267"/>
                  </a:lnTo>
                  <a:lnTo>
                    <a:pt x="315" y="1238"/>
                  </a:lnTo>
                  <a:lnTo>
                    <a:pt x="325" y="1204"/>
                  </a:lnTo>
                  <a:lnTo>
                    <a:pt x="336" y="1168"/>
                  </a:lnTo>
                  <a:lnTo>
                    <a:pt x="347" y="1130"/>
                  </a:lnTo>
                  <a:lnTo>
                    <a:pt x="358" y="1087"/>
                  </a:lnTo>
                  <a:lnTo>
                    <a:pt x="369" y="1043"/>
                  </a:lnTo>
                  <a:lnTo>
                    <a:pt x="391" y="947"/>
                  </a:lnTo>
                  <a:lnTo>
                    <a:pt x="413" y="844"/>
                  </a:lnTo>
                  <a:lnTo>
                    <a:pt x="437" y="739"/>
                  </a:lnTo>
                  <a:lnTo>
                    <a:pt x="459" y="631"/>
                  </a:lnTo>
                  <a:lnTo>
                    <a:pt x="483" y="525"/>
                  </a:lnTo>
                  <a:lnTo>
                    <a:pt x="507" y="422"/>
                  </a:lnTo>
                  <a:lnTo>
                    <a:pt x="532" y="324"/>
                  </a:lnTo>
                  <a:lnTo>
                    <a:pt x="545" y="279"/>
                  </a:lnTo>
                  <a:lnTo>
                    <a:pt x="557" y="235"/>
                  </a:lnTo>
                  <a:lnTo>
                    <a:pt x="570" y="194"/>
                  </a:lnTo>
                  <a:lnTo>
                    <a:pt x="582" y="158"/>
                  </a:lnTo>
                  <a:lnTo>
                    <a:pt x="596" y="122"/>
                  </a:lnTo>
                  <a:lnTo>
                    <a:pt x="609" y="91"/>
                  </a:lnTo>
                  <a:lnTo>
                    <a:pt x="623" y="65"/>
                  </a:lnTo>
                  <a:lnTo>
                    <a:pt x="637" y="43"/>
                  </a:lnTo>
                  <a:lnTo>
                    <a:pt x="651" y="24"/>
                  </a:lnTo>
                  <a:lnTo>
                    <a:pt x="666" y="12"/>
                  </a:lnTo>
                  <a:lnTo>
                    <a:pt x="680" y="2"/>
                  </a:lnTo>
                  <a:lnTo>
                    <a:pt x="694" y="0"/>
                  </a:lnTo>
                  <a:lnTo>
                    <a:pt x="710" y="2"/>
                  </a:lnTo>
                  <a:lnTo>
                    <a:pt x="725" y="12"/>
                  </a:lnTo>
                  <a:lnTo>
                    <a:pt x="741" y="24"/>
                  </a:lnTo>
                  <a:lnTo>
                    <a:pt x="757" y="43"/>
                  </a:lnTo>
                  <a:lnTo>
                    <a:pt x="773" y="65"/>
                  </a:lnTo>
                  <a:lnTo>
                    <a:pt x="790" y="91"/>
                  </a:lnTo>
                  <a:lnTo>
                    <a:pt x="807" y="122"/>
                  </a:lnTo>
                  <a:lnTo>
                    <a:pt x="824" y="158"/>
                  </a:lnTo>
                  <a:lnTo>
                    <a:pt x="841" y="194"/>
                  </a:lnTo>
                  <a:lnTo>
                    <a:pt x="859" y="235"/>
                  </a:lnTo>
                  <a:lnTo>
                    <a:pt x="876" y="279"/>
                  </a:lnTo>
                  <a:lnTo>
                    <a:pt x="893" y="324"/>
                  </a:lnTo>
                  <a:lnTo>
                    <a:pt x="930" y="422"/>
                  </a:lnTo>
                  <a:lnTo>
                    <a:pt x="966" y="525"/>
                  </a:lnTo>
                  <a:lnTo>
                    <a:pt x="1003" y="631"/>
                  </a:lnTo>
                  <a:lnTo>
                    <a:pt x="1040" y="739"/>
                  </a:lnTo>
                  <a:lnTo>
                    <a:pt x="1077" y="844"/>
                  </a:lnTo>
                  <a:lnTo>
                    <a:pt x="1114" y="947"/>
                  </a:lnTo>
                  <a:lnTo>
                    <a:pt x="1150" y="1043"/>
                  </a:lnTo>
                  <a:lnTo>
                    <a:pt x="1169" y="1087"/>
                  </a:lnTo>
                  <a:lnTo>
                    <a:pt x="1187" y="1130"/>
                  </a:lnTo>
                  <a:lnTo>
                    <a:pt x="1206" y="1168"/>
                  </a:lnTo>
                  <a:lnTo>
                    <a:pt x="1224" y="1204"/>
                  </a:lnTo>
                  <a:lnTo>
                    <a:pt x="1241" y="1238"/>
                  </a:lnTo>
                  <a:lnTo>
                    <a:pt x="1259" y="1267"/>
                  </a:lnTo>
                  <a:lnTo>
                    <a:pt x="1294" y="1319"/>
                  </a:lnTo>
                  <a:lnTo>
                    <a:pt x="1329" y="1365"/>
                  </a:lnTo>
                  <a:lnTo>
                    <a:pt x="1365" y="1408"/>
                  </a:lnTo>
                  <a:lnTo>
                    <a:pt x="1400" y="1449"/>
                  </a:lnTo>
                  <a:lnTo>
                    <a:pt x="1435" y="1482"/>
                  </a:lnTo>
                  <a:lnTo>
                    <a:pt x="1471" y="1516"/>
                  </a:lnTo>
                  <a:lnTo>
                    <a:pt x="1506" y="1545"/>
                  </a:lnTo>
                  <a:lnTo>
                    <a:pt x="1541" y="1574"/>
                  </a:lnTo>
                  <a:lnTo>
                    <a:pt x="1611" y="1619"/>
                  </a:lnTo>
                  <a:lnTo>
                    <a:pt x="1697" y="1645"/>
                  </a:lnTo>
                  <a:lnTo>
                    <a:pt x="1755" y="1668"/>
                  </a:lnTo>
                  <a:lnTo>
                    <a:pt x="1893" y="1680"/>
                  </a:lnTo>
                </a:path>
              </a:pathLst>
            </a:custGeom>
            <a:solidFill>
              <a:srgbClr val="FFFFFF"/>
            </a:solidFill>
            <a:ln w="28575" cap="rnd">
              <a:solidFill>
                <a:srgbClr val="3333CC"/>
              </a:solidFill>
              <a:round/>
              <a:headEnd type="none" w="sm" len="sm"/>
              <a:tailEnd type="none" w="sm" len="sm"/>
            </a:ln>
          </p:spPr>
          <p:txBody>
            <a:bodyPr/>
            <a:lstStyle/>
            <a:p>
              <a:endParaRPr lang="zh-CN" altLang="en-US"/>
            </a:p>
          </p:txBody>
        </p:sp>
        <p:sp>
          <p:nvSpPr>
            <p:cNvPr id="8208" name="Line 10"/>
            <p:cNvSpPr>
              <a:spLocks noChangeShapeType="1"/>
            </p:cNvSpPr>
            <p:nvPr/>
          </p:nvSpPr>
          <p:spPr bwMode="auto">
            <a:xfrm>
              <a:off x="3369" y="615"/>
              <a:ext cx="0" cy="1614"/>
            </a:xfrm>
            <a:prstGeom prst="line">
              <a:avLst/>
            </a:prstGeom>
            <a:noFill/>
            <a:ln w="19050">
              <a:solidFill>
                <a:schemeClr val="tx1"/>
              </a:solidFill>
              <a:round/>
              <a:headEnd type="stealth" w="med" len="lg"/>
              <a:tailEnd type="none" w="sm" len="sm"/>
            </a:ln>
          </p:spPr>
          <p:txBody>
            <a:bodyPr/>
            <a:lstStyle/>
            <a:p>
              <a:endParaRPr lang="zh-CN" altLang="en-US"/>
            </a:p>
          </p:txBody>
        </p:sp>
        <p:sp>
          <p:nvSpPr>
            <p:cNvPr id="8209" name="Line 11"/>
            <p:cNvSpPr>
              <a:spLocks noChangeShapeType="1"/>
            </p:cNvSpPr>
            <p:nvPr/>
          </p:nvSpPr>
          <p:spPr bwMode="auto">
            <a:xfrm flipV="1">
              <a:off x="3369" y="2229"/>
              <a:ext cx="1885" cy="7"/>
            </a:xfrm>
            <a:prstGeom prst="line">
              <a:avLst/>
            </a:prstGeom>
            <a:noFill/>
            <a:ln w="19050">
              <a:solidFill>
                <a:schemeClr val="tx1"/>
              </a:solidFill>
              <a:round/>
              <a:headEnd type="none" w="sm" len="sm"/>
              <a:tailEnd type="stealth" w="med" len="lg"/>
            </a:ln>
          </p:spPr>
          <p:txBody>
            <a:bodyPr/>
            <a:lstStyle/>
            <a:p>
              <a:endParaRPr lang="zh-CN" altLang="en-US"/>
            </a:p>
          </p:txBody>
        </p:sp>
        <p:sp>
          <p:nvSpPr>
            <p:cNvPr id="8210" name="Line 12"/>
            <p:cNvSpPr>
              <a:spLocks noChangeShapeType="1"/>
            </p:cNvSpPr>
            <p:nvPr/>
          </p:nvSpPr>
          <p:spPr bwMode="auto">
            <a:xfrm flipV="1">
              <a:off x="4683" y="2063"/>
              <a:ext cx="0" cy="30"/>
            </a:xfrm>
            <a:prstGeom prst="line">
              <a:avLst/>
            </a:prstGeom>
            <a:noFill/>
            <a:ln w="28575">
              <a:solidFill>
                <a:schemeClr val="hlink"/>
              </a:solidFill>
              <a:round/>
              <a:headEnd type="none" w="sm" len="sm"/>
              <a:tailEnd type="none" w="sm" len="sm"/>
            </a:ln>
          </p:spPr>
          <p:txBody>
            <a:bodyPr/>
            <a:lstStyle/>
            <a:p>
              <a:endParaRPr lang="zh-CN" altLang="en-US"/>
            </a:p>
          </p:txBody>
        </p:sp>
        <p:sp>
          <p:nvSpPr>
            <p:cNvPr id="8211" name="Rectangle 13"/>
            <p:cNvSpPr>
              <a:spLocks noChangeArrowheads="1"/>
            </p:cNvSpPr>
            <p:nvPr/>
          </p:nvSpPr>
          <p:spPr bwMode="auto">
            <a:xfrm rot="-14291">
              <a:off x="4291" y="733"/>
              <a:ext cx="1184" cy="231"/>
            </a:xfrm>
            <a:prstGeom prst="rect">
              <a:avLst/>
            </a:prstGeom>
            <a:noFill/>
            <a:ln w="28575">
              <a:noFill/>
              <a:miter lim="800000"/>
            </a:ln>
          </p:spPr>
          <p:txBody>
            <a:bodyPr lIns="92075" tIns="46038" rIns="92075" bIns="46038">
              <a:spAutoFit/>
            </a:bodyPr>
            <a:lstStyle/>
            <a:p>
              <a:pPr eaLnBrk="0" hangingPunct="0"/>
              <a:r>
                <a:rPr kumimoji="1" lang="en-US" altLang="zh-CN" b="1" i="1">
                  <a:latin typeface="Times New Roman" panose="02020603050405020304" pitchFamily="18" charset="0"/>
                </a:rPr>
                <a:t>T</a:t>
              </a:r>
              <a:r>
                <a:rPr kumimoji="1" lang="en-US" altLang="zh-CN" b="1" baseline="-25000">
                  <a:latin typeface="Times New Roman" panose="02020603050405020304" pitchFamily="18" charset="0"/>
                </a:rPr>
                <a:t>3 </a:t>
              </a:r>
              <a:r>
                <a:rPr kumimoji="1" lang="en-US" altLang="zh-CN" b="1">
                  <a:latin typeface="Times New Roman" panose="02020603050405020304" pitchFamily="18" charset="0"/>
                </a:rPr>
                <a:t>&gt; </a:t>
              </a:r>
              <a:r>
                <a:rPr kumimoji="1" lang="en-US" altLang="zh-CN" b="1" i="1">
                  <a:latin typeface="Times New Roman" panose="02020603050405020304" pitchFamily="18" charset="0"/>
                </a:rPr>
                <a:t>T</a:t>
              </a:r>
              <a:r>
                <a:rPr kumimoji="1" lang="en-US" altLang="zh-CN" b="1" baseline="-25000">
                  <a:latin typeface="Times New Roman" panose="02020603050405020304" pitchFamily="18" charset="0"/>
                </a:rPr>
                <a:t>2 </a:t>
              </a:r>
              <a:r>
                <a:rPr kumimoji="1" lang="en-US" altLang="zh-CN" b="1">
                  <a:latin typeface="Times New Roman" panose="02020603050405020304" pitchFamily="18" charset="0"/>
                </a:rPr>
                <a:t>&gt; </a:t>
              </a:r>
              <a:r>
                <a:rPr kumimoji="1" lang="en-US" altLang="zh-CN" b="1" i="1">
                  <a:latin typeface="Times New Roman" panose="02020603050405020304" pitchFamily="18" charset="0"/>
                </a:rPr>
                <a:t>T</a:t>
              </a:r>
              <a:r>
                <a:rPr kumimoji="1" lang="en-US" altLang="zh-CN" b="1" baseline="-25000">
                  <a:latin typeface="Times New Roman" panose="02020603050405020304" pitchFamily="18" charset="0"/>
                </a:rPr>
                <a:t>1</a:t>
              </a:r>
            </a:p>
          </p:txBody>
        </p:sp>
        <p:sp>
          <p:nvSpPr>
            <p:cNvPr id="8212" name="Line 14"/>
            <p:cNvSpPr>
              <a:spLocks noChangeShapeType="1"/>
            </p:cNvSpPr>
            <p:nvPr/>
          </p:nvSpPr>
          <p:spPr bwMode="auto">
            <a:xfrm flipH="1">
              <a:off x="4158" y="890"/>
              <a:ext cx="176" cy="79"/>
            </a:xfrm>
            <a:prstGeom prst="line">
              <a:avLst/>
            </a:prstGeom>
            <a:noFill/>
            <a:ln w="9525">
              <a:solidFill>
                <a:schemeClr val="tx1"/>
              </a:solidFill>
              <a:round/>
              <a:headEnd type="none" w="sm" len="sm"/>
              <a:tailEnd type="none" w="sm" len="sm"/>
            </a:ln>
          </p:spPr>
          <p:txBody>
            <a:bodyPr/>
            <a:lstStyle/>
            <a:p>
              <a:endParaRPr lang="zh-CN" altLang="en-US"/>
            </a:p>
          </p:txBody>
        </p:sp>
        <p:sp>
          <p:nvSpPr>
            <p:cNvPr id="8213" name="Line 15"/>
            <p:cNvSpPr>
              <a:spLocks noChangeShapeType="1"/>
            </p:cNvSpPr>
            <p:nvPr/>
          </p:nvSpPr>
          <p:spPr bwMode="auto">
            <a:xfrm flipH="1">
              <a:off x="4290" y="1364"/>
              <a:ext cx="350" cy="314"/>
            </a:xfrm>
            <a:prstGeom prst="line">
              <a:avLst/>
            </a:prstGeom>
            <a:noFill/>
            <a:ln w="9525">
              <a:solidFill>
                <a:schemeClr val="tx1"/>
              </a:solidFill>
              <a:round/>
              <a:headEnd type="none" w="sm" len="sm"/>
              <a:tailEnd type="none" w="sm" len="sm"/>
            </a:ln>
          </p:spPr>
          <p:txBody>
            <a:bodyPr/>
            <a:lstStyle/>
            <a:p>
              <a:endParaRPr lang="zh-CN" altLang="en-US"/>
            </a:p>
          </p:txBody>
        </p:sp>
        <p:sp>
          <p:nvSpPr>
            <p:cNvPr id="8214" name="Freeform 16"/>
            <p:cNvSpPr/>
            <p:nvPr/>
          </p:nvSpPr>
          <p:spPr bwMode="auto">
            <a:xfrm>
              <a:off x="3545" y="1474"/>
              <a:ext cx="1446" cy="636"/>
            </a:xfrm>
            <a:custGeom>
              <a:avLst/>
              <a:gdLst>
                <a:gd name="T0" fmla="*/ 58 w 3029"/>
                <a:gd name="T1" fmla="*/ 752 h 769"/>
                <a:gd name="T2" fmla="*/ 176 w 3029"/>
                <a:gd name="T3" fmla="*/ 719 h 769"/>
                <a:gd name="T4" fmla="*/ 269 w 3029"/>
                <a:gd name="T5" fmla="*/ 686 h 769"/>
                <a:gd name="T6" fmla="*/ 332 w 3029"/>
                <a:gd name="T7" fmla="*/ 659 h 769"/>
                <a:gd name="T8" fmla="*/ 399 w 3029"/>
                <a:gd name="T9" fmla="*/ 625 h 769"/>
                <a:gd name="T10" fmla="*/ 468 w 3029"/>
                <a:gd name="T11" fmla="*/ 586 h 769"/>
                <a:gd name="T12" fmla="*/ 522 w 3029"/>
                <a:gd name="T13" fmla="*/ 550 h 769"/>
                <a:gd name="T14" fmla="*/ 558 w 3029"/>
                <a:gd name="T15" fmla="*/ 518 h 769"/>
                <a:gd name="T16" fmla="*/ 594 w 3029"/>
                <a:gd name="T17" fmla="*/ 483 h 769"/>
                <a:gd name="T18" fmla="*/ 650 w 3029"/>
                <a:gd name="T19" fmla="*/ 420 h 769"/>
                <a:gd name="T20" fmla="*/ 725 w 3029"/>
                <a:gd name="T21" fmla="*/ 328 h 769"/>
                <a:gd name="T22" fmla="*/ 801 w 3029"/>
                <a:gd name="T23" fmla="*/ 233 h 769"/>
                <a:gd name="T24" fmla="*/ 883 w 3029"/>
                <a:gd name="T25" fmla="*/ 144 h 769"/>
                <a:gd name="T26" fmla="*/ 925 w 3029"/>
                <a:gd name="T27" fmla="*/ 104 h 769"/>
                <a:gd name="T28" fmla="*/ 966 w 3029"/>
                <a:gd name="T29" fmla="*/ 70 h 769"/>
                <a:gd name="T30" fmla="*/ 1012 w 3029"/>
                <a:gd name="T31" fmla="*/ 40 h 769"/>
                <a:gd name="T32" fmla="*/ 1057 w 3029"/>
                <a:gd name="T33" fmla="*/ 18 h 769"/>
                <a:gd name="T34" fmla="*/ 1104 w 3029"/>
                <a:gd name="T35" fmla="*/ 5 h 769"/>
                <a:gd name="T36" fmla="*/ 1153 w 3029"/>
                <a:gd name="T37" fmla="*/ 0 h 769"/>
                <a:gd name="T38" fmla="*/ 1204 w 3029"/>
                <a:gd name="T39" fmla="*/ 5 h 769"/>
                <a:gd name="T40" fmla="*/ 1257 w 3029"/>
                <a:gd name="T41" fmla="*/ 18 h 769"/>
                <a:gd name="T42" fmla="*/ 1311 w 3029"/>
                <a:gd name="T43" fmla="*/ 40 h 769"/>
                <a:gd name="T44" fmla="*/ 1368 w 3029"/>
                <a:gd name="T45" fmla="*/ 70 h 769"/>
                <a:gd name="T46" fmla="*/ 1425 w 3029"/>
                <a:gd name="T47" fmla="*/ 104 h 769"/>
                <a:gd name="T48" fmla="*/ 1483 w 3029"/>
                <a:gd name="T49" fmla="*/ 144 h 769"/>
                <a:gd name="T50" fmla="*/ 1603 w 3029"/>
                <a:gd name="T51" fmla="*/ 233 h 769"/>
                <a:gd name="T52" fmla="*/ 1727 w 3029"/>
                <a:gd name="T53" fmla="*/ 328 h 769"/>
                <a:gd name="T54" fmla="*/ 1849 w 3029"/>
                <a:gd name="T55" fmla="*/ 420 h 769"/>
                <a:gd name="T56" fmla="*/ 1941 w 3029"/>
                <a:gd name="T57" fmla="*/ 483 h 769"/>
                <a:gd name="T58" fmla="*/ 2002 w 3029"/>
                <a:gd name="T59" fmla="*/ 518 h 769"/>
                <a:gd name="T60" fmla="*/ 2061 w 3029"/>
                <a:gd name="T61" fmla="*/ 550 h 769"/>
                <a:gd name="T62" fmla="*/ 2149 w 3029"/>
                <a:gd name="T63" fmla="*/ 586 h 769"/>
                <a:gd name="T64" fmla="*/ 2266 w 3029"/>
                <a:gd name="T65" fmla="*/ 625 h 769"/>
                <a:gd name="T66" fmla="*/ 2383 w 3029"/>
                <a:gd name="T67" fmla="*/ 659 h 769"/>
                <a:gd name="T68" fmla="*/ 2500 w 3029"/>
                <a:gd name="T69" fmla="*/ 686 h 769"/>
                <a:gd name="T70" fmla="*/ 2676 w 3029"/>
                <a:gd name="T71" fmla="*/ 719 h 769"/>
                <a:gd name="T72" fmla="*/ 2910 w 3029"/>
                <a:gd name="T73" fmla="*/ 752 h 76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29"/>
                <a:gd name="T112" fmla="*/ 0 h 769"/>
                <a:gd name="T113" fmla="*/ 3029 w 3029"/>
                <a:gd name="T114" fmla="*/ 769 h 76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29" h="769">
                  <a:moveTo>
                    <a:pt x="0" y="768"/>
                  </a:moveTo>
                  <a:lnTo>
                    <a:pt x="58" y="752"/>
                  </a:lnTo>
                  <a:lnTo>
                    <a:pt x="117" y="737"/>
                  </a:lnTo>
                  <a:lnTo>
                    <a:pt x="176" y="719"/>
                  </a:lnTo>
                  <a:lnTo>
                    <a:pt x="238" y="699"/>
                  </a:lnTo>
                  <a:lnTo>
                    <a:pt x="269" y="686"/>
                  </a:lnTo>
                  <a:lnTo>
                    <a:pt x="301" y="673"/>
                  </a:lnTo>
                  <a:lnTo>
                    <a:pt x="332" y="659"/>
                  </a:lnTo>
                  <a:lnTo>
                    <a:pt x="366" y="644"/>
                  </a:lnTo>
                  <a:lnTo>
                    <a:pt x="399" y="625"/>
                  </a:lnTo>
                  <a:lnTo>
                    <a:pt x="433" y="606"/>
                  </a:lnTo>
                  <a:lnTo>
                    <a:pt x="468" y="586"/>
                  </a:lnTo>
                  <a:lnTo>
                    <a:pt x="504" y="563"/>
                  </a:lnTo>
                  <a:lnTo>
                    <a:pt x="522" y="550"/>
                  </a:lnTo>
                  <a:lnTo>
                    <a:pt x="540" y="534"/>
                  </a:lnTo>
                  <a:lnTo>
                    <a:pt x="558" y="518"/>
                  </a:lnTo>
                  <a:lnTo>
                    <a:pt x="576" y="501"/>
                  </a:lnTo>
                  <a:lnTo>
                    <a:pt x="594" y="483"/>
                  </a:lnTo>
                  <a:lnTo>
                    <a:pt x="612" y="464"/>
                  </a:lnTo>
                  <a:lnTo>
                    <a:pt x="650" y="420"/>
                  </a:lnTo>
                  <a:lnTo>
                    <a:pt x="686" y="375"/>
                  </a:lnTo>
                  <a:lnTo>
                    <a:pt x="725" y="328"/>
                  </a:lnTo>
                  <a:lnTo>
                    <a:pt x="763" y="280"/>
                  </a:lnTo>
                  <a:lnTo>
                    <a:pt x="801" y="233"/>
                  </a:lnTo>
                  <a:lnTo>
                    <a:pt x="842" y="187"/>
                  </a:lnTo>
                  <a:lnTo>
                    <a:pt x="883" y="144"/>
                  </a:lnTo>
                  <a:lnTo>
                    <a:pt x="903" y="123"/>
                  </a:lnTo>
                  <a:lnTo>
                    <a:pt x="925" y="104"/>
                  </a:lnTo>
                  <a:lnTo>
                    <a:pt x="946" y="85"/>
                  </a:lnTo>
                  <a:lnTo>
                    <a:pt x="966" y="70"/>
                  </a:lnTo>
                  <a:lnTo>
                    <a:pt x="989" y="54"/>
                  </a:lnTo>
                  <a:lnTo>
                    <a:pt x="1012" y="40"/>
                  </a:lnTo>
                  <a:lnTo>
                    <a:pt x="1034" y="28"/>
                  </a:lnTo>
                  <a:lnTo>
                    <a:pt x="1057" y="18"/>
                  </a:lnTo>
                  <a:lnTo>
                    <a:pt x="1081" y="10"/>
                  </a:lnTo>
                  <a:lnTo>
                    <a:pt x="1104" y="5"/>
                  </a:lnTo>
                  <a:lnTo>
                    <a:pt x="1129" y="0"/>
                  </a:lnTo>
                  <a:lnTo>
                    <a:pt x="1153" y="0"/>
                  </a:lnTo>
                  <a:lnTo>
                    <a:pt x="1178" y="0"/>
                  </a:lnTo>
                  <a:lnTo>
                    <a:pt x="1204" y="5"/>
                  </a:lnTo>
                  <a:lnTo>
                    <a:pt x="1230" y="10"/>
                  </a:lnTo>
                  <a:lnTo>
                    <a:pt x="1257" y="18"/>
                  </a:lnTo>
                  <a:lnTo>
                    <a:pt x="1284" y="28"/>
                  </a:lnTo>
                  <a:lnTo>
                    <a:pt x="1311" y="40"/>
                  </a:lnTo>
                  <a:lnTo>
                    <a:pt x="1339" y="54"/>
                  </a:lnTo>
                  <a:lnTo>
                    <a:pt x="1368" y="70"/>
                  </a:lnTo>
                  <a:lnTo>
                    <a:pt x="1396" y="85"/>
                  </a:lnTo>
                  <a:lnTo>
                    <a:pt x="1425" y="104"/>
                  </a:lnTo>
                  <a:lnTo>
                    <a:pt x="1454" y="123"/>
                  </a:lnTo>
                  <a:lnTo>
                    <a:pt x="1483" y="144"/>
                  </a:lnTo>
                  <a:lnTo>
                    <a:pt x="1544" y="187"/>
                  </a:lnTo>
                  <a:lnTo>
                    <a:pt x="1603" y="233"/>
                  </a:lnTo>
                  <a:lnTo>
                    <a:pt x="1665" y="280"/>
                  </a:lnTo>
                  <a:lnTo>
                    <a:pt x="1727" y="328"/>
                  </a:lnTo>
                  <a:lnTo>
                    <a:pt x="1788" y="375"/>
                  </a:lnTo>
                  <a:lnTo>
                    <a:pt x="1849" y="420"/>
                  </a:lnTo>
                  <a:lnTo>
                    <a:pt x="1910" y="464"/>
                  </a:lnTo>
                  <a:lnTo>
                    <a:pt x="1941" y="483"/>
                  </a:lnTo>
                  <a:lnTo>
                    <a:pt x="1971" y="501"/>
                  </a:lnTo>
                  <a:lnTo>
                    <a:pt x="2002" y="518"/>
                  </a:lnTo>
                  <a:lnTo>
                    <a:pt x="2032" y="534"/>
                  </a:lnTo>
                  <a:lnTo>
                    <a:pt x="2061" y="550"/>
                  </a:lnTo>
                  <a:lnTo>
                    <a:pt x="2090" y="563"/>
                  </a:lnTo>
                  <a:lnTo>
                    <a:pt x="2149" y="586"/>
                  </a:lnTo>
                  <a:lnTo>
                    <a:pt x="2208" y="606"/>
                  </a:lnTo>
                  <a:lnTo>
                    <a:pt x="2266" y="625"/>
                  </a:lnTo>
                  <a:lnTo>
                    <a:pt x="2325" y="644"/>
                  </a:lnTo>
                  <a:lnTo>
                    <a:pt x="2383" y="659"/>
                  </a:lnTo>
                  <a:lnTo>
                    <a:pt x="2442" y="673"/>
                  </a:lnTo>
                  <a:lnTo>
                    <a:pt x="2500" y="686"/>
                  </a:lnTo>
                  <a:lnTo>
                    <a:pt x="2558" y="699"/>
                  </a:lnTo>
                  <a:lnTo>
                    <a:pt x="2676" y="719"/>
                  </a:lnTo>
                  <a:lnTo>
                    <a:pt x="2793" y="737"/>
                  </a:lnTo>
                  <a:lnTo>
                    <a:pt x="2910" y="752"/>
                  </a:lnTo>
                  <a:lnTo>
                    <a:pt x="3028" y="768"/>
                  </a:lnTo>
                </a:path>
              </a:pathLst>
            </a:custGeom>
            <a:solidFill>
              <a:srgbClr val="FFFFFF"/>
            </a:solidFill>
            <a:ln w="28575" cap="rnd">
              <a:solidFill>
                <a:srgbClr val="3333CC"/>
              </a:solidFill>
              <a:round/>
              <a:headEnd type="none" w="sm" len="sm"/>
              <a:tailEnd type="none" w="sm" len="sm"/>
            </a:ln>
          </p:spPr>
          <p:txBody>
            <a:bodyPr/>
            <a:lstStyle/>
            <a:p>
              <a:endParaRPr lang="zh-CN" altLang="en-US"/>
            </a:p>
          </p:txBody>
        </p:sp>
        <p:sp>
          <p:nvSpPr>
            <p:cNvPr id="8215" name="Freeform 17"/>
            <p:cNvSpPr/>
            <p:nvPr/>
          </p:nvSpPr>
          <p:spPr bwMode="auto">
            <a:xfrm>
              <a:off x="3720" y="1710"/>
              <a:ext cx="1226" cy="433"/>
            </a:xfrm>
            <a:custGeom>
              <a:avLst/>
              <a:gdLst>
                <a:gd name="T0" fmla="*/ 47 w 2449"/>
                <a:gd name="T1" fmla="*/ 415 h 424"/>
                <a:gd name="T2" fmla="*/ 143 w 2449"/>
                <a:gd name="T3" fmla="*/ 396 h 424"/>
                <a:gd name="T4" fmla="*/ 218 w 2449"/>
                <a:gd name="T5" fmla="*/ 378 h 424"/>
                <a:gd name="T6" fmla="*/ 269 w 2449"/>
                <a:gd name="T7" fmla="*/ 363 h 424"/>
                <a:gd name="T8" fmla="*/ 322 w 2449"/>
                <a:gd name="T9" fmla="*/ 345 h 424"/>
                <a:gd name="T10" fmla="*/ 379 w 2449"/>
                <a:gd name="T11" fmla="*/ 323 h 424"/>
                <a:gd name="T12" fmla="*/ 422 w 2449"/>
                <a:gd name="T13" fmla="*/ 303 h 424"/>
                <a:gd name="T14" fmla="*/ 451 w 2449"/>
                <a:gd name="T15" fmla="*/ 286 h 424"/>
                <a:gd name="T16" fmla="*/ 481 w 2449"/>
                <a:gd name="T17" fmla="*/ 266 h 424"/>
                <a:gd name="T18" fmla="*/ 526 w 2449"/>
                <a:gd name="T19" fmla="*/ 232 h 424"/>
                <a:gd name="T20" fmla="*/ 586 w 2449"/>
                <a:gd name="T21" fmla="*/ 181 h 424"/>
                <a:gd name="T22" fmla="*/ 648 w 2449"/>
                <a:gd name="T23" fmla="*/ 129 h 424"/>
                <a:gd name="T24" fmla="*/ 714 w 2449"/>
                <a:gd name="T25" fmla="*/ 79 h 424"/>
                <a:gd name="T26" fmla="*/ 748 w 2449"/>
                <a:gd name="T27" fmla="*/ 58 h 424"/>
                <a:gd name="T28" fmla="*/ 782 w 2449"/>
                <a:gd name="T29" fmla="*/ 39 h 424"/>
                <a:gd name="T30" fmla="*/ 818 w 2449"/>
                <a:gd name="T31" fmla="*/ 22 h 424"/>
                <a:gd name="T32" fmla="*/ 854 w 2449"/>
                <a:gd name="T33" fmla="*/ 11 h 424"/>
                <a:gd name="T34" fmla="*/ 894 w 2449"/>
                <a:gd name="T35" fmla="*/ 3 h 424"/>
                <a:gd name="T36" fmla="*/ 932 w 2449"/>
                <a:gd name="T37" fmla="*/ 0 h 424"/>
                <a:gd name="T38" fmla="*/ 974 w 2449"/>
                <a:gd name="T39" fmla="*/ 3 h 424"/>
                <a:gd name="T40" fmla="*/ 1016 w 2449"/>
                <a:gd name="T41" fmla="*/ 11 h 424"/>
                <a:gd name="T42" fmla="*/ 1060 w 2449"/>
                <a:gd name="T43" fmla="*/ 22 h 424"/>
                <a:gd name="T44" fmla="*/ 1106 w 2449"/>
                <a:gd name="T45" fmla="*/ 39 h 424"/>
                <a:gd name="T46" fmla="*/ 1152 w 2449"/>
                <a:gd name="T47" fmla="*/ 58 h 424"/>
                <a:gd name="T48" fmla="*/ 1200 w 2449"/>
                <a:gd name="T49" fmla="*/ 79 h 424"/>
                <a:gd name="T50" fmla="*/ 1297 w 2449"/>
                <a:gd name="T51" fmla="*/ 129 h 424"/>
                <a:gd name="T52" fmla="*/ 1396 w 2449"/>
                <a:gd name="T53" fmla="*/ 181 h 424"/>
                <a:gd name="T54" fmla="*/ 1496 w 2449"/>
                <a:gd name="T55" fmla="*/ 232 h 424"/>
                <a:gd name="T56" fmla="*/ 1570 w 2449"/>
                <a:gd name="T57" fmla="*/ 266 h 424"/>
                <a:gd name="T58" fmla="*/ 1618 w 2449"/>
                <a:gd name="T59" fmla="*/ 286 h 424"/>
                <a:gd name="T60" fmla="*/ 1666 w 2449"/>
                <a:gd name="T61" fmla="*/ 303 h 424"/>
                <a:gd name="T62" fmla="*/ 1738 w 2449"/>
                <a:gd name="T63" fmla="*/ 323 h 424"/>
                <a:gd name="T64" fmla="*/ 1832 w 2449"/>
                <a:gd name="T65" fmla="*/ 345 h 424"/>
                <a:gd name="T66" fmla="*/ 1927 w 2449"/>
                <a:gd name="T67" fmla="*/ 363 h 424"/>
                <a:gd name="T68" fmla="*/ 2022 w 2449"/>
                <a:gd name="T69" fmla="*/ 378 h 424"/>
                <a:gd name="T70" fmla="*/ 2163 w 2449"/>
                <a:gd name="T71" fmla="*/ 396 h 424"/>
                <a:gd name="T72" fmla="*/ 2353 w 2449"/>
                <a:gd name="T73" fmla="*/ 415 h 4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449"/>
                <a:gd name="T112" fmla="*/ 0 h 424"/>
                <a:gd name="T113" fmla="*/ 2449 w 2449"/>
                <a:gd name="T114" fmla="*/ 424 h 4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449" h="424">
                  <a:moveTo>
                    <a:pt x="0" y="423"/>
                  </a:moveTo>
                  <a:lnTo>
                    <a:pt x="47" y="415"/>
                  </a:lnTo>
                  <a:lnTo>
                    <a:pt x="94" y="406"/>
                  </a:lnTo>
                  <a:lnTo>
                    <a:pt x="143" y="396"/>
                  </a:lnTo>
                  <a:lnTo>
                    <a:pt x="193" y="385"/>
                  </a:lnTo>
                  <a:lnTo>
                    <a:pt x="218" y="378"/>
                  </a:lnTo>
                  <a:lnTo>
                    <a:pt x="244" y="371"/>
                  </a:lnTo>
                  <a:lnTo>
                    <a:pt x="269" y="363"/>
                  </a:lnTo>
                  <a:lnTo>
                    <a:pt x="296" y="355"/>
                  </a:lnTo>
                  <a:lnTo>
                    <a:pt x="322" y="345"/>
                  </a:lnTo>
                  <a:lnTo>
                    <a:pt x="351" y="334"/>
                  </a:lnTo>
                  <a:lnTo>
                    <a:pt x="379" y="323"/>
                  </a:lnTo>
                  <a:lnTo>
                    <a:pt x="408" y="310"/>
                  </a:lnTo>
                  <a:lnTo>
                    <a:pt x="422" y="303"/>
                  </a:lnTo>
                  <a:lnTo>
                    <a:pt x="437" y="295"/>
                  </a:lnTo>
                  <a:lnTo>
                    <a:pt x="451" y="286"/>
                  </a:lnTo>
                  <a:lnTo>
                    <a:pt x="466" y="277"/>
                  </a:lnTo>
                  <a:lnTo>
                    <a:pt x="481" y="266"/>
                  </a:lnTo>
                  <a:lnTo>
                    <a:pt x="495" y="255"/>
                  </a:lnTo>
                  <a:lnTo>
                    <a:pt x="526" y="232"/>
                  </a:lnTo>
                  <a:lnTo>
                    <a:pt x="555" y="207"/>
                  </a:lnTo>
                  <a:lnTo>
                    <a:pt x="586" y="181"/>
                  </a:lnTo>
                  <a:lnTo>
                    <a:pt x="616" y="154"/>
                  </a:lnTo>
                  <a:lnTo>
                    <a:pt x="648" y="129"/>
                  </a:lnTo>
                  <a:lnTo>
                    <a:pt x="681" y="103"/>
                  </a:lnTo>
                  <a:lnTo>
                    <a:pt x="714" y="79"/>
                  </a:lnTo>
                  <a:lnTo>
                    <a:pt x="730" y="68"/>
                  </a:lnTo>
                  <a:lnTo>
                    <a:pt x="748" y="58"/>
                  </a:lnTo>
                  <a:lnTo>
                    <a:pt x="765" y="48"/>
                  </a:lnTo>
                  <a:lnTo>
                    <a:pt x="782" y="39"/>
                  </a:lnTo>
                  <a:lnTo>
                    <a:pt x="800" y="30"/>
                  </a:lnTo>
                  <a:lnTo>
                    <a:pt x="818" y="22"/>
                  </a:lnTo>
                  <a:lnTo>
                    <a:pt x="837" y="16"/>
                  </a:lnTo>
                  <a:lnTo>
                    <a:pt x="854" y="11"/>
                  </a:lnTo>
                  <a:lnTo>
                    <a:pt x="874" y="6"/>
                  </a:lnTo>
                  <a:lnTo>
                    <a:pt x="894" y="3"/>
                  </a:lnTo>
                  <a:lnTo>
                    <a:pt x="913" y="1"/>
                  </a:lnTo>
                  <a:lnTo>
                    <a:pt x="932" y="0"/>
                  </a:lnTo>
                  <a:lnTo>
                    <a:pt x="953" y="1"/>
                  </a:lnTo>
                  <a:lnTo>
                    <a:pt x="974" y="3"/>
                  </a:lnTo>
                  <a:lnTo>
                    <a:pt x="994" y="6"/>
                  </a:lnTo>
                  <a:lnTo>
                    <a:pt x="1016" y="11"/>
                  </a:lnTo>
                  <a:lnTo>
                    <a:pt x="1038" y="16"/>
                  </a:lnTo>
                  <a:lnTo>
                    <a:pt x="1060" y="22"/>
                  </a:lnTo>
                  <a:lnTo>
                    <a:pt x="1083" y="30"/>
                  </a:lnTo>
                  <a:lnTo>
                    <a:pt x="1106" y="39"/>
                  </a:lnTo>
                  <a:lnTo>
                    <a:pt x="1129" y="48"/>
                  </a:lnTo>
                  <a:lnTo>
                    <a:pt x="1152" y="58"/>
                  </a:lnTo>
                  <a:lnTo>
                    <a:pt x="1175" y="68"/>
                  </a:lnTo>
                  <a:lnTo>
                    <a:pt x="1200" y="79"/>
                  </a:lnTo>
                  <a:lnTo>
                    <a:pt x="1248" y="103"/>
                  </a:lnTo>
                  <a:lnTo>
                    <a:pt x="1297" y="129"/>
                  </a:lnTo>
                  <a:lnTo>
                    <a:pt x="1347" y="154"/>
                  </a:lnTo>
                  <a:lnTo>
                    <a:pt x="1396" y="181"/>
                  </a:lnTo>
                  <a:lnTo>
                    <a:pt x="1446" y="207"/>
                  </a:lnTo>
                  <a:lnTo>
                    <a:pt x="1496" y="232"/>
                  </a:lnTo>
                  <a:lnTo>
                    <a:pt x="1544" y="255"/>
                  </a:lnTo>
                  <a:lnTo>
                    <a:pt x="1570" y="266"/>
                  </a:lnTo>
                  <a:lnTo>
                    <a:pt x="1594" y="277"/>
                  </a:lnTo>
                  <a:lnTo>
                    <a:pt x="1618" y="286"/>
                  </a:lnTo>
                  <a:lnTo>
                    <a:pt x="1643" y="295"/>
                  </a:lnTo>
                  <a:lnTo>
                    <a:pt x="1666" y="303"/>
                  </a:lnTo>
                  <a:lnTo>
                    <a:pt x="1690" y="310"/>
                  </a:lnTo>
                  <a:lnTo>
                    <a:pt x="1738" y="323"/>
                  </a:lnTo>
                  <a:lnTo>
                    <a:pt x="1785" y="334"/>
                  </a:lnTo>
                  <a:lnTo>
                    <a:pt x="1832" y="345"/>
                  </a:lnTo>
                  <a:lnTo>
                    <a:pt x="1880" y="355"/>
                  </a:lnTo>
                  <a:lnTo>
                    <a:pt x="1927" y="363"/>
                  </a:lnTo>
                  <a:lnTo>
                    <a:pt x="1974" y="371"/>
                  </a:lnTo>
                  <a:lnTo>
                    <a:pt x="2022" y="378"/>
                  </a:lnTo>
                  <a:lnTo>
                    <a:pt x="2069" y="385"/>
                  </a:lnTo>
                  <a:lnTo>
                    <a:pt x="2163" y="396"/>
                  </a:lnTo>
                  <a:lnTo>
                    <a:pt x="2258" y="406"/>
                  </a:lnTo>
                  <a:lnTo>
                    <a:pt x="2353" y="415"/>
                  </a:lnTo>
                  <a:lnTo>
                    <a:pt x="2448" y="423"/>
                  </a:lnTo>
                </a:path>
              </a:pathLst>
            </a:custGeom>
            <a:solidFill>
              <a:srgbClr val="FFFFFF"/>
            </a:solidFill>
            <a:ln w="28575" cap="rnd">
              <a:solidFill>
                <a:srgbClr val="3333CC"/>
              </a:solidFill>
              <a:round/>
              <a:headEnd type="none" w="sm" len="sm"/>
              <a:tailEnd type="none" w="sm" len="sm"/>
            </a:ln>
          </p:spPr>
          <p:txBody>
            <a:bodyPr/>
            <a:lstStyle/>
            <a:p>
              <a:endParaRPr lang="zh-CN" altLang="en-US"/>
            </a:p>
          </p:txBody>
        </p:sp>
        <p:sp>
          <p:nvSpPr>
            <p:cNvPr id="8216" name="Line 18"/>
            <p:cNvSpPr>
              <a:spLocks noChangeShapeType="1"/>
            </p:cNvSpPr>
            <p:nvPr/>
          </p:nvSpPr>
          <p:spPr bwMode="auto">
            <a:xfrm flipV="1">
              <a:off x="3982" y="693"/>
              <a:ext cx="0" cy="1534"/>
            </a:xfrm>
            <a:prstGeom prst="line">
              <a:avLst/>
            </a:prstGeom>
            <a:noFill/>
            <a:ln w="28575">
              <a:solidFill>
                <a:srgbClr val="FF3300"/>
              </a:solidFill>
              <a:prstDash val="lgDash"/>
              <a:round/>
              <a:headEnd type="none" w="sm" len="sm"/>
              <a:tailEnd type="none" w="sm" len="sm"/>
            </a:ln>
          </p:spPr>
          <p:txBody>
            <a:bodyPr/>
            <a:lstStyle/>
            <a:p>
              <a:endParaRPr lang="zh-CN" altLang="en-US"/>
            </a:p>
          </p:txBody>
        </p:sp>
        <p:sp>
          <p:nvSpPr>
            <p:cNvPr id="8217" name="Line 19"/>
            <p:cNvSpPr>
              <a:spLocks noChangeShapeType="1"/>
            </p:cNvSpPr>
            <p:nvPr/>
          </p:nvSpPr>
          <p:spPr bwMode="auto">
            <a:xfrm flipV="1">
              <a:off x="4202" y="1717"/>
              <a:ext cx="0" cy="512"/>
            </a:xfrm>
            <a:prstGeom prst="line">
              <a:avLst/>
            </a:prstGeom>
            <a:noFill/>
            <a:ln w="28575">
              <a:solidFill>
                <a:srgbClr val="FF3300"/>
              </a:solidFill>
              <a:prstDash val="lgDash"/>
              <a:round/>
              <a:headEnd type="none" w="sm" len="sm"/>
              <a:tailEnd type="none" w="sm" len="sm"/>
            </a:ln>
          </p:spPr>
          <p:txBody>
            <a:bodyPr/>
            <a:lstStyle/>
            <a:p>
              <a:endParaRPr lang="zh-CN" altLang="en-US"/>
            </a:p>
          </p:txBody>
        </p:sp>
        <p:graphicFrame>
          <p:nvGraphicFramePr>
            <p:cNvPr id="8196" name="Object 20"/>
            <p:cNvGraphicFramePr>
              <a:graphicFrameLocks noChangeAspect="1"/>
            </p:cNvGraphicFramePr>
            <p:nvPr/>
          </p:nvGraphicFramePr>
          <p:xfrm>
            <a:off x="3198" y="391"/>
            <a:ext cx="764" cy="238"/>
          </p:xfrm>
          <a:graphic>
            <a:graphicData uri="http://schemas.openxmlformats.org/presentationml/2006/ole">
              <p:oleObj spid="_x0000_s10259" name="公式" r:id="rId3" imgW="19887480" imgH="6897960" progId="Equation.3">
                <p:embed/>
              </p:oleObj>
            </a:graphicData>
          </a:graphic>
        </p:graphicFrame>
        <p:graphicFrame>
          <p:nvGraphicFramePr>
            <p:cNvPr id="8197" name="Object 21"/>
            <p:cNvGraphicFramePr>
              <a:graphicFrameLocks noChangeAspect="1"/>
            </p:cNvGraphicFramePr>
            <p:nvPr/>
          </p:nvGraphicFramePr>
          <p:xfrm>
            <a:off x="5077" y="1993"/>
            <a:ext cx="615" cy="237"/>
          </p:xfrm>
          <a:graphic>
            <a:graphicData uri="http://schemas.openxmlformats.org/presentationml/2006/ole">
              <p:oleObj spid="_x0000_s10260" name="Equation" r:id="rId4" imgW="583920" imgH="241200" progId="Equation.3">
                <p:embed/>
              </p:oleObj>
            </a:graphicData>
          </a:graphic>
        </p:graphicFrame>
        <p:sp>
          <p:nvSpPr>
            <p:cNvPr id="8218" name="Line 22"/>
            <p:cNvSpPr>
              <a:spLocks noChangeShapeType="1"/>
            </p:cNvSpPr>
            <p:nvPr/>
          </p:nvSpPr>
          <p:spPr bwMode="auto">
            <a:xfrm flipV="1">
              <a:off x="4070" y="1480"/>
              <a:ext cx="0" cy="746"/>
            </a:xfrm>
            <a:prstGeom prst="line">
              <a:avLst/>
            </a:prstGeom>
            <a:noFill/>
            <a:ln w="28575">
              <a:solidFill>
                <a:srgbClr val="FF3300"/>
              </a:solidFill>
              <a:prstDash val="lgDash"/>
              <a:round/>
              <a:headEnd type="none" w="sm" len="sm"/>
              <a:tailEnd type="none" w="sm" len="sm"/>
            </a:ln>
          </p:spPr>
          <p:txBody>
            <a:bodyPr/>
            <a:lstStyle/>
            <a:p>
              <a:endParaRPr lang="zh-CN" altLang="en-US"/>
            </a:p>
          </p:txBody>
        </p:sp>
        <p:sp>
          <p:nvSpPr>
            <p:cNvPr id="8219" name="Rectangle 23"/>
            <p:cNvSpPr>
              <a:spLocks noChangeArrowheads="1"/>
            </p:cNvSpPr>
            <p:nvPr/>
          </p:nvSpPr>
          <p:spPr bwMode="auto">
            <a:xfrm rot="-14291">
              <a:off x="4597" y="1126"/>
              <a:ext cx="747" cy="232"/>
            </a:xfrm>
            <a:prstGeom prst="rect">
              <a:avLst/>
            </a:prstGeom>
            <a:noFill/>
            <a:ln w="28575">
              <a:noFill/>
              <a:miter lim="800000"/>
            </a:ln>
          </p:spPr>
          <p:txBody>
            <a:bodyPr lIns="92075" tIns="46038" rIns="92075" bIns="46038">
              <a:spAutoFit/>
            </a:bodyPr>
            <a:lstStyle/>
            <a:p>
              <a:pPr eaLnBrk="0" hangingPunct="0"/>
              <a:r>
                <a:rPr kumimoji="1" lang="en-US" altLang="zh-CN" b="1" i="1">
                  <a:latin typeface="Times New Roman" panose="02020603050405020304" pitchFamily="18" charset="0"/>
                </a:rPr>
                <a:t>T</a:t>
              </a:r>
              <a:r>
                <a:rPr kumimoji="1" lang="en-US" altLang="zh-CN" b="1" baseline="-25000">
                  <a:latin typeface="Times New Roman" panose="02020603050405020304" pitchFamily="18" charset="0"/>
                </a:rPr>
                <a:t>2 </a:t>
              </a:r>
              <a:r>
                <a:rPr kumimoji="1" lang="en-US" altLang="zh-CN" b="1">
                  <a:latin typeface="Times New Roman" panose="02020603050405020304" pitchFamily="18" charset="0"/>
                </a:rPr>
                <a:t>&gt; </a:t>
              </a:r>
              <a:r>
                <a:rPr kumimoji="1" lang="en-US" altLang="zh-CN" b="1" i="1">
                  <a:latin typeface="Times New Roman" panose="02020603050405020304" pitchFamily="18" charset="0"/>
                </a:rPr>
                <a:t>T</a:t>
              </a:r>
              <a:r>
                <a:rPr kumimoji="1" lang="en-US" altLang="zh-CN" b="1" baseline="-25000">
                  <a:latin typeface="Times New Roman" panose="02020603050405020304" pitchFamily="18" charset="0"/>
                </a:rPr>
                <a:t>1</a:t>
              </a:r>
            </a:p>
          </p:txBody>
        </p:sp>
        <p:sp>
          <p:nvSpPr>
            <p:cNvPr id="8220" name="Rectangle 24"/>
            <p:cNvSpPr>
              <a:spLocks noChangeArrowheads="1"/>
            </p:cNvSpPr>
            <p:nvPr/>
          </p:nvSpPr>
          <p:spPr bwMode="auto">
            <a:xfrm rot="-14291">
              <a:off x="5122" y="1520"/>
              <a:ext cx="350" cy="231"/>
            </a:xfrm>
            <a:prstGeom prst="rect">
              <a:avLst/>
            </a:prstGeom>
            <a:noFill/>
            <a:ln w="28575">
              <a:noFill/>
              <a:miter lim="800000"/>
            </a:ln>
          </p:spPr>
          <p:txBody>
            <a:bodyPr lIns="92075" tIns="46038" rIns="92075" bIns="46038">
              <a:spAutoFit/>
            </a:bodyPr>
            <a:lstStyle/>
            <a:p>
              <a:pPr eaLnBrk="0" hangingPunct="0"/>
              <a:r>
                <a:rPr kumimoji="1" lang="en-US" altLang="zh-CN" b="1" i="1">
                  <a:latin typeface="Times New Roman" panose="02020603050405020304" pitchFamily="18" charset="0"/>
                </a:rPr>
                <a:t>T</a:t>
              </a:r>
              <a:r>
                <a:rPr kumimoji="1" lang="en-US" altLang="zh-CN" b="1" i="1" baseline="-25000">
                  <a:latin typeface="Times New Roman" panose="02020603050405020304" pitchFamily="18" charset="0"/>
                </a:rPr>
                <a:t>1</a:t>
              </a:r>
            </a:p>
          </p:txBody>
        </p:sp>
        <p:sp>
          <p:nvSpPr>
            <p:cNvPr id="8221" name="Line 25"/>
            <p:cNvSpPr>
              <a:spLocks noChangeShapeType="1"/>
            </p:cNvSpPr>
            <p:nvPr/>
          </p:nvSpPr>
          <p:spPr bwMode="auto">
            <a:xfrm flipV="1">
              <a:off x="4637" y="1718"/>
              <a:ext cx="526" cy="355"/>
            </a:xfrm>
            <a:prstGeom prst="line">
              <a:avLst/>
            </a:prstGeom>
            <a:noFill/>
            <a:ln w="9525">
              <a:solidFill>
                <a:schemeClr val="tx1"/>
              </a:solidFill>
              <a:round/>
              <a:headEnd type="none" w="sm" len="sm"/>
              <a:tailEnd type="none" w="sm" len="sm"/>
            </a:ln>
          </p:spPr>
          <p:txBody>
            <a:bodyPr/>
            <a:lstStyle/>
            <a:p>
              <a:endParaRPr lang="zh-CN" altLang="en-US"/>
            </a:p>
          </p:txBody>
        </p:sp>
      </p:grpSp>
      <p:sp>
        <p:nvSpPr>
          <p:cNvPr id="117786" name="Text Box 26"/>
          <p:cNvSpPr txBox="1">
            <a:spLocks noChangeArrowheads="1"/>
          </p:cNvSpPr>
          <p:nvPr/>
        </p:nvSpPr>
        <p:spPr bwMode="auto">
          <a:xfrm>
            <a:off x="500034" y="928670"/>
            <a:ext cx="3455988" cy="523220"/>
          </a:xfrm>
          <a:prstGeom prst="rect">
            <a:avLst/>
          </a:prstGeom>
          <a:noFill/>
          <a:ln w="9525">
            <a:noFill/>
            <a:miter lim="800000"/>
          </a:ln>
        </p:spPr>
        <p:txBody>
          <a:bodyPr>
            <a:spAutoFit/>
          </a:bodyPr>
          <a:lstStyle/>
          <a:p>
            <a:pPr>
              <a:spcBef>
                <a:spcPct val="50000"/>
              </a:spcBef>
            </a:pPr>
            <a:r>
              <a:rPr kumimoji="1" lang="en-US" altLang="zh-CN" sz="2400" b="1" dirty="0">
                <a:solidFill>
                  <a:srgbClr val="FF0000"/>
                </a:solidFill>
                <a:latin typeface="宋体" panose="02010600030101010101" pitchFamily="2" charset="-122"/>
                <a:sym typeface="Monotype Sorts" pitchFamily="2" charset="2"/>
              </a:rPr>
              <a:t> </a:t>
            </a:r>
            <a:r>
              <a:rPr kumimoji="1" lang="zh-CN" altLang="en-US" sz="2800" b="1" dirty="0">
                <a:solidFill>
                  <a:srgbClr val="FF0000"/>
                </a:solidFill>
                <a:latin typeface="宋体" panose="02010600030101010101" pitchFamily="2" charset="-122"/>
                <a:ea typeface="宋体" panose="02010600030101010101" pitchFamily="2" charset="-122"/>
                <a:sym typeface="Monotype Sorts" pitchFamily="2" charset="2"/>
              </a:rPr>
              <a:t>维恩位移定律</a:t>
            </a:r>
          </a:p>
        </p:txBody>
      </p:sp>
      <p:graphicFrame>
        <p:nvGraphicFramePr>
          <p:cNvPr id="117787" name="Object 27"/>
          <p:cNvGraphicFramePr>
            <a:graphicFrameLocks noChangeAspect="1"/>
          </p:cNvGraphicFramePr>
          <p:nvPr/>
        </p:nvGraphicFramePr>
        <p:xfrm>
          <a:off x="1907704" y="2708920"/>
          <a:ext cx="2117725" cy="727075"/>
        </p:xfrm>
        <a:graphic>
          <a:graphicData uri="http://schemas.openxmlformats.org/presentationml/2006/ole">
            <p:oleObj spid="_x0000_s10261" name="Equation" r:id="rId5" imgW="19887480" imgH="6897960" progId="Equation.3">
              <p:embed/>
            </p:oleObj>
          </a:graphicData>
        </a:graphic>
      </p:graphicFrame>
      <p:sp>
        <p:nvSpPr>
          <p:cNvPr id="117788" name="Text Box 28"/>
          <p:cNvSpPr txBox="1">
            <a:spLocks noChangeArrowheads="1"/>
          </p:cNvSpPr>
          <p:nvPr/>
        </p:nvSpPr>
        <p:spPr bwMode="auto">
          <a:xfrm>
            <a:off x="500034" y="4214818"/>
            <a:ext cx="2057400" cy="457200"/>
          </a:xfrm>
          <a:prstGeom prst="rect">
            <a:avLst/>
          </a:prstGeom>
          <a:noFill/>
          <a:ln w="9525">
            <a:noFill/>
            <a:miter lim="800000"/>
          </a:ln>
        </p:spPr>
        <p:txBody>
          <a:bodyPr>
            <a:spAutoFit/>
          </a:bodyPr>
          <a:lstStyle/>
          <a:p>
            <a:pPr>
              <a:spcBef>
                <a:spcPct val="50000"/>
              </a:spcBef>
            </a:pPr>
            <a:r>
              <a:rPr kumimoji="1" lang="zh-CN" altLang="en-US" sz="2400" b="1" dirty="0">
                <a:solidFill>
                  <a:srgbClr val="0000CC"/>
                </a:solidFill>
                <a:latin typeface="宋体" panose="02010600030101010101" pitchFamily="2" charset="-122"/>
                <a:ea typeface="宋体" panose="02010600030101010101" pitchFamily="2" charset="-122"/>
              </a:rPr>
              <a:t>维恩常数：</a:t>
            </a:r>
          </a:p>
        </p:txBody>
      </p:sp>
      <p:graphicFrame>
        <p:nvGraphicFramePr>
          <p:cNvPr id="117789" name="Object 29"/>
          <p:cNvGraphicFramePr>
            <a:graphicFrameLocks noChangeAspect="1"/>
          </p:cNvGraphicFramePr>
          <p:nvPr/>
        </p:nvGraphicFramePr>
        <p:xfrm>
          <a:off x="1285852" y="4714884"/>
          <a:ext cx="3384550" cy="504825"/>
        </p:xfrm>
        <a:graphic>
          <a:graphicData uri="http://schemas.openxmlformats.org/presentationml/2006/ole">
            <p:oleObj spid="_x0000_s10262" name="公式" r:id="rId6" imgW="32308800" imgH="4876800" progId="Equation.3">
              <p:embed/>
            </p:oleObj>
          </a:graphicData>
        </a:graphic>
      </p:graphicFrame>
      <p:sp>
        <p:nvSpPr>
          <p:cNvPr id="117790" name="Text Box 30"/>
          <p:cNvSpPr txBox="1">
            <a:spLocks noChangeArrowheads="1"/>
          </p:cNvSpPr>
          <p:nvPr/>
        </p:nvSpPr>
        <p:spPr bwMode="auto">
          <a:xfrm>
            <a:off x="827088" y="5661025"/>
            <a:ext cx="3887787" cy="1015663"/>
          </a:xfrm>
          <a:prstGeom prst="rect">
            <a:avLst/>
          </a:prstGeom>
          <a:noFill/>
          <a:ln w="9525">
            <a:noFill/>
            <a:miter lim="800000"/>
          </a:ln>
        </p:spPr>
        <p:txBody>
          <a:bodyPr>
            <a:spAutoFit/>
          </a:bodyPr>
          <a:lstStyle/>
          <a:p>
            <a:pPr>
              <a:spcBef>
                <a:spcPct val="50000"/>
              </a:spcBef>
            </a:pPr>
            <a:r>
              <a:rPr kumimoji="1" lang="zh-CN" altLang="en-US" sz="2400" b="1" dirty="0">
                <a:latin typeface="宋体" panose="02010600030101010101" pitchFamily="2" charset="-122"/>
                <a:ea typeface="宋体" panose="02010600030101010101" pitchFamily="2" charset="-122"/>
              </a:rPr>
              <a:t>维恩（德</a:t>
            </a:r>
            <a:r>
              <a:rPr kumimoji="1" lang="en-US" altLang="zh-CN" sz="2400" b="1" dirty="0">
                <a:latin typeface="宋体" panose="02010600030101010101" pitchFamily="2" charset="-122"/>
                <a:ea typeface="宋体" panose="02010600030101010101" pitchFamily="2" charset="-122"/>
              </a:rPr>
              <a:t>.1864</a:t>
            </a:r>
            <a:r>
              <a:rPr kumimoji="1" lang="zh-CN" altLang="en-US" sz="2400" b="1" dirty="0">
                <a:latin typeface="宋体" panose="02010600030101010101" pitchFamily="2" charset="-122"/>
                <a:ea typeface="宋体" panose="02010600030101010101" pitchFamily="2" charset="-122"/>
              </a:rPr>
              <a:t>－</a:t>
            </a:r>
            <a:r>
              <a:rPr kumimoji="1" lang="en-US" altLang="zh-CN" sz="2400" b="1" dirty="0">
                <a:latin typeface="宋体" panose="02010600030101010101" pitchFamily="2" charset="-122"/>
                <a:ea typeface="宋体" panose="02010600030101010101" pitchFamily="2" charset="-122"/>
              </a:rPr>
              <a:t>1928</a:t>
            </a:r>
            <a:r>
              <a:rPr kumimoji="1" lang="zh-CN" altLang="en-US" sz="2400" b="1" dirty="0">
                <a:latin typeface="宋体" panose="02010600030101010101" pitchFamily="2" charset="-122"/>
                <a:ea typeface="宋体" panose="02010600030101010101" pitchFamily="2" charset="-122"/>
              </a:rPr>
              <a:t>）</a:t>
            </a:r>
          </a:p>
          <a:p>
            <a:pPr>
              <a:spcBef>
                <a:spcPct val="50000"/>
              </a:spcBef>
            </a:pPr>
            <a:r>
              <a:rPr kumimoji="1" lang="zh-CN" altLang="en-US" sz="2400" b="1" dirty="0">
                <a:latin typeface="宋体" panose="02010600030101010101" pitchFamily="2" charset="-122"/>
                <a:ea typeface="宋体" panose="02010600030101010101" pitchFamily="2" charset="-122"/>
              </a:rPr>
              <a:t>获</a:t>
            </a:r>
            <a:r>
              <a:rPr kumimoji="1" lang="en-US" altLang="zh-CN" sz="2400" b="1" dirty="0">
                <a:solidFill>
                  <a:srgbClr val="FF0000"/>
                </a:solidFill>
                <a:latin typeface="宋体" panose="02010600030101010101" pitchFamily="2" charset="-122"/>
                <a:ea typeface="宋体" panose="02010600030101010101" pitchFamily="2" charset="-122"/>
              </a:rPr>
              <a:t>1911</a:t>
            </a:r>
            <a:r>
              <a:rPr kumimoji="1" lang="zh-CN" altLang="en-US" sz="2400" b="1" dirty="0">
                <a:solidFill>
                  <a:srgbClr val="FF0000"/>
                </a:solidFill>
                <a:latin typeface="宋体" panose="02010600030101010101" pitchFamily="2" charset="-122"/>
                <a:ea typeface="宋体" panose="02010600030101010101" pitchFamily="2" charset="-122"/>
              </a:rPr>
              <a:t>年</a:t>
            </a:r>
            <a:r>
              <a:rPr kumimoji="1" lang="zh-CN" altLang="en-US" sz="2400" b="1" dirty="0">
                <a:latin typeface="宋体" panose="02010600030101010101" pitchFamily="2" charset="-122"/>
                <a:ea typeface="宋体" panose="02010600030101010101" pitchFamily="2" charset="-122"/>
              </a:rPr>
              <a:t>诺贝尔物理奖</a:t>
            </a:r>
          </a:p>
        </p:txBody>
      </p:sp>
      <p:pic>
        <p:nvPicPr>
          <p:cNvPr id="117791" name="Picture 31" descr="msotw9_temp0"/>
          <p:cNvPicPr>
            <a:picLocks noChangeAspect="1" noChangeArrowheads="1"/>
          </p:cNvPicPr>
          <p:nvPr/>
        </p:nvPicPr>
        <p:blipFill>
          <a:blip r:embed="rId7" cstate="print">
            <a:lum bright="6000" contrast="6000"/>
          </a:blip>
          <a:srcRect l="4323" t="3160" r="4227"/>
          <a:stretch>
            <a:fillRect/>
          </a:stretch>
        </p:blipFill>
        <p:spPr bwMode="auto">
          <a:xfrm>
            <a:off x="7215206" y="0"/>
            <a:ext cx="1739900" cy="2520950"/>
          </a:xfrm>
          <a:prstGeom prst="rect">
            <a:avLst/>
          </a:prstGeom>
          <a:noFill/>
          <a:ln w="28575">
            <a:solidFill>
              <a:srgbClr val="FF9900"/>
            </a:solidFill>
            <a:miter lim="800000"/>
            <a:headEnd/>
            <a:tailEnd/>
          </a:ln>
        </p:spPr>
      </p:pic>
      <p:sp>
        <p:nvSpPr>
          <p:cNvPr id="117792" name="AutoShape 32"/>
          <p:cNvSpPr>
            <a:spLocks noChangeArrowheads="1"/>
          </p:cNvSpPr>
          <p:nvPr/>
        </p:nvSpPr>
        <p:spPr bwMode="auto">
          <a:xfrm>
            <a:off x="2500298" y="3643314"/>
            <a:ext cx="1584325" cy="431800"/>
          </a:xfrm>
          <a:prstGeom prst="wedgeRectCallout">
            <a:avLst>
              <a:gd name="adj1" fmla="val -57718"/>
              <a:gd name="adj2" fmla="val -114704"/>
            </a:avLst>
          </a:prstGeom>
          <a:solidFill>
            <a:schemeClr val="accent1">
              <a:alpha val="50195"/>
            </a:schemeClr>
          </a:solidFill>
          <a:ln w="9525">
            <a:solidFill>
              <a:schemeClr val="tx2"/>
            </a:solidFill>
            <a:miter lim="800000"/>
            <a:tailEnd type="none" w="sm" len="lg"/>
          </a:ln>
        </p:spPr>
        <p:txBody>
          <a:bodyPr/>
          <a:lstStyle/>
          <a:p>
            <a:pPr algn="ctr">
              <a:spcBef>
                <a:spcPct val="50000"/>
              </a:spcBef>
            </a:pPr>
            <a:r>
              <a:rPr lang="zh-CN" altLang="en-US" sz="2400" b="1">
                <a:solidFill>
                  <a:srgbClr val="0000CC"/>
                </a:solidFill>
              </a:rPr>
              <a:t>峰值波长</a:t>
            </a:r>
          </a:p>
        </p:txBody>
      </p:sp>
      <p:sp>
        <p:nvSpPr>
          <p:cNvPr id="117793" name="Text Box 33"/>
          <p:cNvSpPr txBox="1">
            <a:spLocks noChangeArrowheads="1"/>
          </p:cNvSpPr>
          <p:nvPr/>
        </p:nvSpPr>
        <p:spPr bwMode="auto">
          <a:xfrm>
            <a:off x="357158" y="1571612"/>
            <a:ext cx="6429420" cy="1077218"/>
          </a:xfrm>
          <a:prstGeom prst="rect">
            <a:avLst/>
          </a:prstGeom>
          <a:noFill/>
          <a:ln w="19050">
            <a:noFill/>
            <a:miter lim="800000"/>
            <a:tailEnd type="none" w="med" len="lg"/>
          </a:ln>
        </p:spPr>
        <p:txBody>
          <a:bodyPr wrap="square">
            <a:spAutoFit/>
          </a:bodyPr>
          <a:lstStyle/>
          <a:p>
            <a:pPr>
              <a:spcBef>
                <a:spcPct val="50000"/>
              </a:spcBef>
            </a:pPr>
            <a:r>
              <a:rPr kumimoji="1" lang="en-US" altLang="zh-CN" sz="3600" b="1" dirty="0">
                <a:solidFill>
                  <a:schemeClr val="accent2"/>
                </a:solidFill>
                <a:latin typeface="Century Schoolbook" panose="02040604050505020304" pitchFamily="18" charset="0"/>
              </a:rPr>
              <a:t>    </a:t>
            </a:r>
            <a:r>
              <a:rPr kumimoji="1" lang="zh-CN" altLang="en-US" sz="2800" b="1" dirty="0">
                <a:latin typeface="宋体" panose="02010600030101010101" pitchFamily="2" charset="-122"/>
                <a:ea typeface="宋体" panose="02010600030101010101" pitchFamily="2" charset="-122"/>
              </a:rPr>
              <a:t>随黑体温度升高曲线峰值所对应的波长 </a:t>
            </a:r>
            <a:r>
              <a:rPr kumimoji="1" lang="zh-CN" altLang="en-US" sz="2800" b="1" i="1" dirty="0">
                <a:latin typeface="宋体" panose="02010600030101010101" pitchFamily="2" charset="-122"/>
                <a:ea typeface="宋体" panose="02010600030101010101" pitchFamily="2" charset="-122"/>
                <a:sym typeface="Symbol" panose="05050102010706020507" pitchFamily="18" charset="2"/>
              </a:rPr>
              <a:t></a:t>
            </a:r>
            <a:r>
              <a:rPr kumimoji="1" lang="zh-CN" altLang="en-US" sz="2800" b="1" dirty="0">
                <a:latin typeface="宋体" panose="02010600030101010101" pitchFamily="2" charset="-122"/>
                <a:ea typeface="宋体" panose="02010600030101010101" pitchFamily="2" charset="-122"/>
                <a:sym typeface="Symbol" panose="05050102010706020507" pitchFamily="18" charset="2"/>
              </a:rPr>
              <a:t>向</a:t>
            </a:r>
            <a:r>
              <a:rPr kumimoji="1" lang="zh-CN" altLang="en-US" sz="2800" b="1" i="1" dirty="0">
                <a:latin typeface="宋体" panose="02010600030101010101" pitchFamily="2" charset="-122"/>
                <a:ea typeface="宋体" panose="02010600030101010101" pitchFamily="2" charset="-122"/>
                <a:sym typeface="Symbol" panose="05050102010706020507" pitchFamily="18" charset="2"/>
              </a:rPr>
              <a:t> </a:t>
            </a:r>
            <a:r>
              <a:rPr kumimoji="1" lang="zh-CN" altLang="en-US" sz="2800" b="1" dirty="0">
                <a:latin typeface="宋体" panose="02010600030101010101" pitchFamily="2" charset="-122"/>
                <a:ea typeface="宋体" panose="02010600030101010101" pitchFamily="2" charset="-122"/>
                <a:sym typeface="Symbol" panose="05050102010706020507" pitchFamily="18" charset="2"/>
              </a:rPr>
              <a:t>短波方向移动</a:t>
            </a:r>
            <a:r>
              <a:rPr kumimoji="1" lang="en-US" altLang="zh-CN" sz="2800" dirty="0">
                <a:latin typeface="Century Schoolbook" panose="02040604050505020304" pitchFamily="18" charset="0"/>
                <a:sym typeface="Symbol" panose="05050102010706020507" pitchFamily="18" charset="2"/>
              </a:rPr>
              <a:t>.</a:t>
            </a:r>
            <a:endParaRPr kumimoji="1" lang="zh-CN" altLang="en-US" sz="2800" dirty="0">
              <a:latin typeface="Century Schoolbook" panose="02040604050505020304" pitchFamily="18" charset="0"/>
            </a:endParaRP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iterate type="lt">
                                    <p:tmPct val="100000"/>
                                  </p:iterate>
                                  <p:childTnLst>
                                    <p:set>
                                      <p:cBhvr>
                                        <p:cTn id="10" dur="1" fill="hold">
                                          <p:stCondLst>
                                            <p:cond delay="0"/>
                                          </p:stCondLst>
                                        </p:cTn>
                                        <p:tgtEl>
                                          <p:spTgt spid="117793"/>
                                        </p:tgtEl>
                                        <p:attrNameLst>
                                          <p:attrName>style.visibility</p:attrName>
                                        </p:attrNameLst>
                                      </p:cBhvr>
                                      <p:to>
                                        <p:strVal val="visible"/>
                                      </p:to>
                                    </p:set>
                                    <p:animEffect transition="in" filter="wipe(left)">
                                      <p:cBhvr>
                                        <p:cTn id="11" dur="75"/>
                                        <p:tgtEl>
                                          <p:spTgt spid="11779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17787"/>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1779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17789"/>
                                        </p:tgtEl>
                                        <p:attrNameLst>
                                          <p:attrName>style.visibility</p:attrName>
                                        </p:attrNameLst>
                                      </p:cBhvr>
                                      <p:to>
                                        <p:strVal val="visible"/>
                                      </p:to>
                                    </p:set>
                                    <p:anim calcmode="lin" valueType="num">
                                      <p:cBhvr additive="base">
                                        <p:cTn id="22" dur="500" fill="hold"/>
                                        <p:tgtEl>
                                          <p:spTgt spid="117789"/>
                                        </p:tgtEl>
                                        <p:attrNameLst>
                                          <p:attrName>ppt_x</p:attrName>
                                        </p:attrNameLst>
                                      </p:cBhvr>
                                      <p:tavLst>
                                        <p:tav tm="0">
                                          <p:val>
                                            <p:strVal val="0-#ppt_w/2"/>
                                          </p:val>
                                        </p:tav>
                                        <p:tav tm="100000">
                                          <p:val>
                                            <p:strVal val="#ppt_x"/>
                                          </p:val>
                                        </p:tav>
                                      </p:tavLst>
                                    </p:anim>
                                    <p:anim calcmode="lin" valueType="num">
                                      <p:cBhvr additive="base">
                                        <p:cTn id="23" dur="500" fill="hold"/>
                                        <p:tgtEl>
                                          <p:spTgt spid="117789"/>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117788"/>
                                        </p:tgtEl>
                                        <p:attrNameLst>
                                          <p:attrName>style.visibility</p:attrName>
                                        </p:attrNameLst>
                                      </p:cBhvr>
                                      <p:to>
                                        <p:strVal val="visible"/>
                                      </p:to>
                                    </p:set>
                                    <p:anim calcmode="lin" valueType="num">
                                      <p:cBhvr additive="base">
                                        <p:cTn id="26" dur="500" fill="hold"/>
                                        <p:tgtEl>
                                          <p:spTgt spid="117788"/>
                                        </p:tgtEl>
                                        <p:attrNameLst>
                                          <p:attrName>ppt_x</p:attrName>
                                        </p:attrNameLst>
                                      </p:cBhvr>
                                      <p:tavLst>
                                        <p:tav tm="0">
                                          <p:val>
                                            <p:strVal val="0-#ppt_w/2"/>
                                          </p:val>
                                        </p:tav>
                                        <p:tav tm="100000">
                                          <p:val>
                                            <p:strVal val="#ppt_x"/>
                                          </p:val>
                                        </p:tav>
                                      </p:tavLst>
                                    </p:anim>
                                    <p:anim calcmode="lin" valueType="num">
                                      <p:cBhvr additive="base">
                                        <p:cTn id="27" dur="500" fill="hold"/>
                                        <p:tgtEl>
                                          <p:spTgt spid="117788"/>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7790"/>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177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6" grpId="0"/>
      <p:bldP spid="117788" grpId="0"/>
      <p:bldP spid="117790" grpId="0"/>
      <p:bldP spid="117792" grpId="0" animBg="1"/>
      <p:bldP spid="11779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1115616" y="260648"/>
            <a:ext cx="5410200" cy="519113"/>
          </a:xfrm>
          <a:prstGeom prst="rect">
            <a:avLst/>
          </a:prstGeom>
          <a:noFill/>
          <a:ln w="9525">
            <a:noFill/>
            <a:miter lim="800000"/>
          </a:ln>
        </p:spPr>
        <p:txBody>
          <a:bodyPr>
            <a:spAutoFit/>
          </a:bodyPr>
          <a:lstStyle/>
          <a:p>
            <a:pPr eaLnBrk="0" hangingPunct="0">
              <a:spcBef>
                <a:spcPct val="50000"/>
              </a:spcBef>
            </a:pPr>
            <a:r>
              <a:rPr kumimoji="1" lang="zh-CN" altLang="en-US" sz="2800" b="1" dirty="0">
                <a:solidFill>
                  <a:srgbClr val="FF0000"/>
                </a:solidFill>
                <a:latin typeface="Times New Roman" panose="02020603050405020304" pitchFamily="18" charset="0"/>
              </a:rPr>
              <a:t>热辐射规律的应用</a:t>
            </a:r>
          </a:p>
        </p:txBody>
      </p:sp>
      <p:grpSp>
        <p:nvGrpSpPr>
          <p:cNvPr id="2" name="Group 10"/>
          <p:cNvGrpSpPr/>
          <p:nvPr/>
        </p:nvGrpSpPr>
        <p:grpSpPr bwMode="auto">
          <a:xfrm>
            <a:off x="827088" y="2852738"/>
            <a:ext cx="5111750" cy="1587500"/>
            <a:chOff x="295" y="1661"/>
            <a:chExt cx="3220" cy="1000"/>
          </a:xfrm>
        </p:grpSpPr>
        <p:sp>
          <p:nvSpPr>
            <p:cNvPr id="9226" name="Text Box 4"/>
            <p:cNvSpPr txBox="1">
              <a:spLocks noChangeArrowheads="1"/>
            </p:cNvSpPr>
            <p:nvPr/>
          </p:nvSpPr>
          <p:spPr bwMode="auto">
            <a:xfrm>
              <a:off x="295" y="1661"/>
              <a:ext cx="3220" cy="1000"/>
            </a:xfrm>
            <a:prstGeom prst="rect">
              <a:avLst/>
            </a:prstGeom>
            <a:noFill/>
            <a:ln w="9525">
              <a:noFill/>
              <a:miter lim="800000"/>
            </a:ln>
          </p:spPr>
          <p:txBody>
            <a:bodyPr>
              <a:spAutoFit/>
            </a:bodyPr>
            <a:lstStyle/>
            <a:p>
              <a:pPr eaLnBrk="0" hangingPunct="0">
                <a:spcBef>
                  <a:spcPct val="50000"/>
                </a:spcBef>
              </a:pPr>
              <a:r>
                <a:rPr kumimoji="1" lang="zh-CN" altLang="en-US" sz="2800" b="1" dirty="0">
                  <a:solidFill>
                    <a:srgbClr val="0000FF"/>
                  </a:solidFill>
                  <a:latin typeface="宋体" panose="02010600030101010101" pitchFamily="2" charset="-122"/>
                  <a:ea typeface="宋体" panose="02010600030101010101" pitchFamily="2" charset="-122"/>
                </a:rPr>
                <a:t>如测太阳及恒星表面的温度：太阳光谱 </a:t>
              </a:r>
              <a:r>
                <a:rPr kumimoji="1" lang="zh-CN" altLang="en-US" sz="2800" b="1" dirty="0">
                  <a:solidFill>
                    <a:srgbClr val="0000FF"/>
                  </a:solidFill>
                  <a:latin typeface="宋体" panose="02010600030101010101" pitchFamily="2" charset="-122"/>
                  <a:ea typeface="宋体" panose="02010600030101010101" pitchFamily="2" charset="-122"/>
                  <a:sym typeface="Symbol" panose="05050102010706020507" pitchFamily="18" charset="2"/>
                </a:rPr>
                <a:t>     </a:t>
              </a:r>
              <a:r>
                <a:rPr kumimoji="1" lang="zh-CN" altLang="en-US" sz="2800" b="1" dirty="0">
                  <a:solidFill>
                    <a:schemeClr val="bg2"/>
                  </a:solidFill>
                  <a:latin typeface="Times New Roman" panose="02020603050405020304" pitchFamily="18" charset="0"/>
                  <a:sym typeface="Symbol" panose="05050102010706020507" pitchFamily="18" charset="2"/>
                </a:rPr>
                <a:t> </a:t>
              </a:r>
              <a:r>
                <a:rPr kumimoji="1" lang="en-US" altLang="zh-CN" sz="2800" b="1" dirty="0">
                  <a:latin typeface="Times New Roman" panose="02020603050405020304" pitchFamily="18" charset="0"/>
                  <a:sym typeface="Symbol" panose="05050102010706020507" pitchFamily="18" charset="2"/>
                </a:rPr>
                <a:t>490nm, </a:t>
              </a:r>
            </a:p>
            <a:p>
              <a:pPr eaLnBrk="0" hangingPunct="0">
                <a:spcBef>
                  <a:spcPct val="50000"/>
                </a:spcBef>
              </a:pPr>
              <a:r>
                <a:rPr kumimoji="1" lang="en-US" altLang="zh-CN" sz="2800" b="1" dirty="0">
                  <a:latin typeface="Times New Roman" panose="02020603050405020304" pitchFamily="18" charset="0"/>
                  <a:sym typeface="Symbol" panose="05050102010706020507" pitchFamily="18" charset="2"/>
                </a:rPr>
                <a:t>                     T= 5900k</a:t>
              </a:r>
              <a:endParaRPr kumimoji="1" lang="en-US" altLang="zh-CN" sz="2800" b="1" baseline="-25000" dirty="0">
                <a:latin typeface="Times New Roman" panose="02020603050405020304" pitchFamily="18" charset="0"/>
                <a:sym typeface="Symbol" panose="05050102010706020507" pitchFamily="18" charset="2"/>
              </a:endParaRPr>
            </a:p>
          </p:txBody>
        </p:sp>
        <p:graphicFrame>
          <p:nvGraphicFramePr>
            <p:cNvPr id="9219" name="Object 5"/>
            <p:cNvGraphicFramePr>
              <a:graphicFrameLocks noChangeAspect="1"/>
            </p:cNvGraphicFramePr>
            <p:nvPr/>
          </p:nvGraphicFramePr>
          <p:xfrm>
            <a:off x="1247" y="1933"/>
            <a:ext cx="250" cy="364"/>
          </p:xfrm>
          <a:graphic>
            <a:graphicData uri="http://schemas.openxmlformats.org/presentationml/2006/ole">
              <p:oleObj spid="_x0000_s11275" name="Equation" r:id="rId3" imgW="6079320" imgH="7304400" progId="">
                <p:embed/>
              </p:oleObj>
            </a:graphicData>
          </a:graphic>
        </p:graphicFrame>
      </p:grpSp>
      <p:grpSp>
        <p:nvGrpSpPr>
          <p:cNvPr id="3" name="Group 6"/>
          <p:cNvGrpSpPr/>
          <p:nvPr/>
        </p:nvGrpSpPr>
        <p:grpSpPr bwMode="auto">
          <a:xfrm>
            <a:off x="611560" y="4581128"/>
            <a:ext cx="7696200" cy="1433513"/>
            <a:chOff x="336" y="2640"/>
            <a:chExt cx="4848" cy="903"/>
          </a:xfrm>
        </p:grpSpPr>
        <p:sp>
          <p:nvSpPr>
            <p:cNvPr id="9225" name="Text Box 7"/>
            <p:cNvSpPr txBox="1">
              <a:spLocks noChangeArrowheads="1"/>
            </p:cNvSpPr>
            <p:nvPr/>
          </p:nvSpPr>
          <p:spPr bwMode="auto">
            <a:xfrm>
              <a:off x="336" y="2640"/>
              <a:ext cx="4848" cy="903"/>
            </a:xfrm>
            <a:prstGeom prst="rect">
              <a:avLst/>
            </a:prstGeom>
            <a:noFill/>
            <a:ln w="9525">
              <a:noFill/>
              <a:miter lim="800000"/>
            </a:ln>
          </p:spPr>
          <p:txBody>
            <a:bodyPr>
              <a:spAutoFit/>
            </a:bodyPr>
            <a:lstStyle/>
            <a:p>
              <a:pPr eaLnBrk="0" hangingPunct="0">
                <a:spcBef>
                  <a:spcPct val="50000"/>
                </a:spcBef>
              </a:pPr>
              <a:r>
                <a:rPr kumimoji="1" lang="en-US" altLang="zh-CN" sz="3200" b="1" dirty="0">
                  <a:solidFill>
                    <a:srgbClr val="FFFFFF"/>
                  </a:solidFill>
                  <a:latin typeface="Times New Roman" panose="02020603050405020304" pitchFamily="18" charset="0"/>
                </a:rPr>
                <a:t>        </a:t>
              </a:r>
              <a:r>
                <a:rPr kumimoji="1" lang="zh-CN" altLang="en-US" sz="2800" b="1" dirty="0">
                  <a:latin typeface="宋体" panose="02010600030101010101" pitchFamily="2" charset="-122"/>
                  <a:ea typeface="宋体" panose="02010600030101010101" pitchFamily="2" charset="-122"/>
                </a:rPr>
                <a:t>地球表面（</a:t>
              </a:r>
              <a:r>
                <a:rPr kumimoji="1" lang="en-US" altLang="zh-CN" sz="2800" b="1" dirty="0">
                  <a:latin typeface="宋体" panose="02010600030101010101" pitchFamily="2" charset="-122"/>
                  <a:ea typeface="宋体" panose="02010600030101010101" pitchFamily="2" charset="-122"/>
                </a:rPr>
                <a:t>300k), </a:t>
              </a:r>
              <a:r>
                <a:rPr kumimoji="1" lang="en-US" altLang="zh-CN" sz="2800" b="1" dirty="0">
                  <a:latin typeface="宋体" panose="02010600030101010101" pitchFamily="2" charset="-122"/>
                  <a:ea typeface="宋体" panose="02010600030101010101" pitchFamily="2" charset="-122"/>
                  <a:sym typeface="Symbol" panose="05050102010706020507" pitchFamily="18" charset="2"/>
                </a:rPr>
                <a:t> 10  m, </a:t>
              </a:r>
              <a:r>
                <a:rPr kumimoji="1" lang="zh-CN" altLang="en-US" sz="2800" b="1" dirty="0">
                  <a:latin typeface="宋体" panose="02010600030101010101" pitchFamily="2" charset="-122"/>
                  <a:ea typeface="宋体" panose="02010600030101010101" pitchFamily="2" charset="-122"/>
                  <a:sym typeface="Symbol" panose="05050102010706020507" pitchFamily="18" charset="2"/>
                </a:rPr>
                <a:t>大气吸收极少，故可应用红外遥感技术，通过卫星进行地球资源、地质勘探</a:t>
              </a:r>
              <a:r>
                <a:rPr kumimoji="1" lang="en-US" altLang="zh-CN" sz="2800" b="1" dirty="0">
                  <a:latin typeface="宋体" panose="02010600030101010101" pitchFamily="2" charset="-122"/>
                  <a:ea typeface="宋体" panose="02010600030101010101" pitchFamily="2" charset="-122"/>
                  <a:sym typeface="Symbol" panose="05050102010706020507" pitchFamily="18" charset="2"/>
                </a:rPr>
                <a:t>.</a:t>
              </a:r>
              <a:endParaRPr kumimoji="1" lang="zh-CN" altLang="en-US" sz="2800" b="1" dirty="0">
                <a:latin typeface="宋体" panose="02010600030101010101" pitchFamily="2" charset="-122"/>
                <a:ea typeface="宋体" panose="02010600030101010101" pitchFamily="2" charset="-122"/>
                <a:sym typeface="Symbol" panose="05050102010706020507" pitchFamily="18" charset="2"/>
              </a:endParaRPr>
            </a:p>
          </p:txBody>
        </p:sp>
        <p:graphicFrame>
          <p:nvGraphicFramePr>
            <p:cNvPr id="9218" name="Object 8"/>
            <p:cNvGraphicFramePr>
              <a:graphicFrameLocks noChangeAspect="1"/>
            </p:cNvGraphicFramePr>
            <p:nvPr/>
          </p:nvGraphicFramePr>
          <p:xfrm>
            <a:off x="2671" y="2649"/>
            <a:ext cx="310" cy="344"/>
          </p:xfrm>
          <a:graphic>
            <a:graphicData uri="http://schemas.openxmlformats.org/presentationml/2006/ole">
              <p:oleObj spid="_x0000_s11276" name="Equation" r:id="rId4" imgW="6079320" imgH="7304400" progId="">
                <p:embed/>
              </p:oleObj>
            </a:graphicData>
          </a:graphic>
        </p:graphicFrame>
      </p:grpSp>
      <p:sp>
        <p:nvSpPr>
          <p:cNvPr id="120841" name="Text Box 9"/>
          <p:cNvSpPr txBox="1">
            <a:spLocks noChangeArrowheads="1"/>
          </p:cNvSpPr>
          <p:nvPr/>
        </p:nvSpPr>
        <p:spPr bwMode="auto">
          <a:xfrm>
            <a:off x="642910" y="1000108"/>
            <a:ext cx="8001000" cy="1712520"/>
          </a:xfrm>
          <a:prstGeom prst="rect">
            <a:avLst/>
          </a:prstGeom>
          <a:noFill/>
          <a:ln w="9525">
            <a:noFill/>
            <a:miter lim="800000"/>
          </a:ln>
        </p:spPr>
        <p:txBody>
          <a:bodyPr>
            <a:spAutoFit/>
          </a:bodyPr>
          <a:lstStyle/>
          <a:p>
            <a:pPr>
              <a:lnSpc>
                <a:spcPct val="130000"/>
              </a:lnSpc>
              <a:spcBef>
                <a:spcPct val="50000"/>
              </a:spcBef>
            </a:pPr>
            <a:r>
              <a:rPr kumimoji="1" lang="en-US" altLang="zh-CN" sz="2800" dirty="0">
                <a:latin typeface="Times New Roman" panose="02020603050405020304" pitchFamily="18" charset="0"/>
              </a:rPr>
              <a:t>        </a:t>
            </a:r>
            <a:r>
              <a:rPr kumimoji="1" lang="zh-CN" altLang="en-US" sz="2800" b="1" dirty="0">
                <a:latin typeface="宋体" panose="02010600030101010101" pitchFamily="2" charset="-122"/>
                <a:ea typeface="宋体" panose="02010600030101010101" pitchFamily="2" charset="-122"/>
              </a:rPr>
              <a:t>上述两个黑体辐射的实验定律在现代科学技术中具有广泛应用，是测量高温物体以及遥感和红外追踪等技术的物理基础</a:t>
            </a:r>
            <a:r>
              <a:rPr kumimoji="1" lang="en-US" altLang="zh-CN" sz="2800" b="1" dirty="0">
                <a:latin typeface="宋体" panose="02010600030101010101" pitchFamily="2" charset="-122"/>
                <a:ea typeface="宋体" panose="02010600030101010101" pitchFamily="2" charset="-122"/>
              </a:rPr>
              <a:t>.</a:t>
            </a:r>
            <a:endParaRPr kumimoji="1" lang="zh-CN" altLang="en-US" sz="2800" b="1" dirty="0">
              <a:latin typeface="宋体" panose="02010600030101010101" pitchFamily="2" charset="-122"/>
              <a:ea typeface="宋体" panose="02010600030101010101" pitchFamily="2" charset="-122"/>
            </a:endParaRP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20834"/>
                                        </p:tgtEl>
                                        <p:attrNameLst>
                                          <p:attrName>style.visibility</p:attrName>
                                        </p:attrNameLst>
                                      </p:cBhvr>
                                      <p:to>
                                        <p:strVal val="visible"/>
                                      </p:to>
                                    </p:set>
                                    <p:animEffect transition="in" filter="blinds(vertical)">
                                      <p:cBhvr>
                                        <p:cTn id="7" dur="500"/>
                                        <p:tgtEl>
                                          <p:spTgt spid="12083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0841"/>
                                        </p:tgtEl>
                                        <p:attrNameLst>
                                          <p:attrName>style.visibility</p:attrName>
                                        </p:attrNameLst>
                                      </p:cBhvr>
                                      <p:to>
                                        <p:strVal val="visible"/>
                                      </p:to>
                                    </p:set>
                                    <p:animEffect transition="in" filter="checkerboard(across)">
                                      <p:cBhvr>
                                        <p:cTn id="12" dur="500"/>
                                        <p:tgtEl>
                                          <p:spTgt spid="1208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autoUpdateAnimBg="0"/>
      <p:bldP spid="120841"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79" name="Object 15"/>
          <p:cNvGraphicFramePr>
            <a:graphicFrameLocks noChangeAspect="1"/>
          </p:cNvGraphicFramePr>
          <p:nvPr/>
        </p:nvGraphicFramePr>
        <p:xfrm>
          <a:off x="1187624" y="4149080"/>
          <a:ext cx="7053262" cy="1243012"/>
        </p:xfrm>
        <a:graphic>
          <a:graphicData uri="http://schemas.openxmlformats.org/presentationml/2006/ole">
            <p:oleObj spid="_x0000_s12303" name="公式" r:id="rId3" imgW="55473600" imgH="10972800" progId="Equation.3">
              <p:embed/>
            </p:oleObj>
          </a:graphicData>
        </a:graphic>
      </p:graphicFrame>
      <p:sp>
        <p:nvSpPr>
          <p:cNvPr id="10246" name="Text Box 22"/>
          <p:cNvSpPr txBox="1">
            <a:spLocks noChangeArrowheads="1"/>
          </p:cNvSpPr>
          <p:nvPr/>
        </p:nvSpPr>
        <p:spPr bwMode="auto">
          <a:xfrm>
            <a:off x="714348" y="3143248"/>
            <a:ext cx="1524000" cy="579438"/>
          </a:xfrm>
          <a:prstGeom prst="rect">
            <a:avLst/>
          </a:prstGeom>
          <a:noFill/>
          <a:ln w="9525">
            <a:noFill/>
            <a:miter lim="800000"/>
            <a:tailEnd type="none" w="sm" len="lg"/>
          </a:ln>
        </p:spPr>
        <p:txBody>
          <a:bodyPr>
            <a:spAutoFit/>
          </a:bodyPr>
          <a:lstStyle/>
          <a:p>
            <a:pPr>
              <a:spcBef>
                <a:spcPct val="50000"/>
              </a:spcBef>
            </a:pPr>
            <a:r>
              <a:rPr lang="zh-CN" altLang="en-US" sz="3200" b="1" dirty="0">
                <a:solidFill>
                  <a:srgbClr val="CC0000"/>
                </a:solidFill>
                <a:latin typeface="宋体" panose="02010600030101010101" pitchFamily="2" charset="-122"/>
              </a:rPr>
              <a:t>解</a:t>
            </a:r>
          </a:p>
        </p:txBody>
      </p:sp>
      <p:sp>
        <p:nvSpPr>
          <p:cNvPr id="11290" name="Text Box 26"/>
          <p:cNvSpPr txBox="1">
            <a:spLocks noChangeArrowheads="1"/>
          </p:cNvSpPr>
          <p:nvPr/>
        </p:nvSpPr>
        <p:spPr bwMode="auto">
          <a:xfrm>
            <a:off x="1428728" y="3214686"/>
            <a:ext cx="4800600" cy="579438"/>
          </a:xfrm>
          <a:prstGeom prst="rect">
            <a:avLst/>
          </a:prstGeom>
          <a:noFill/>
          <a:ln w="9525">
            <a:noFill/>
            <a:miter lim="800000"/>
            <a:tailEnd type="none" w="sm" len="lg"/>
          </a:ln>
        </p:spPr>
        <p:txBody>
          <a:bodyPr>
            <a:spAutoFit/>
          </a:bodyPr>
          <a:lstStyle/>
          <a:p>
            <a:pPr>
              <a:spcBef>
                <a:spcPct val="50000"/>
              </a:spcBef>
            </a:pPr>
            <a:r>
              <a:rPr lang="zh-CN" altLang="en-US" sz="3200" b="1" dirty="0">
                <a:solidFill>
                  <a:srgbClr val="CC0000"/>
                </a:solidFill>
                <a:latin typeface="宋体" panose="02010600030101010101" pitchFamily="2" charset="-122"/>
                <a:ea typeface="宋体" panose="02010600030101010101" pitchFamily="2" charset="-122"/>
              </a:rPr>
              <a:t>（</a:t>
            </a:r>
            <a:r>
              <a:rPr lang="en-US" altLang="zh-CN" sz="3200" b="1" dirty="0">
                <a:solidFill>
                  <a:srgbClr val="CC0000"/>
                </a:solidFill>
                <a:latin typeface="宋体" panose="02010600030101010101" pitchFamily="2" charset="-122"/>
                <a:ea typeface="宋体" panose="02010600030101010101" pitchFamily="2" charset="-122"/>
              </a:rPr>
              <a:t>1</a:t>
            </a:r>
            <a:r>
              <a:rPr lang="zh-CN" altLang="en-US" sz="3200" b="1" dirty="0">
                <a:solidFill>
                  <a:srgbClr val="CC0000"/>
                </a:solidFill>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由维恩位移定律</a:t>
            </a:r>
          </a:p>
        </p:txBody>
      </p:sp>
      <p:grpSp>
        <p:nvGrpSpPr>
          <p:cNvPr id="2" name="Group 37"/>
          <p:cNvGrpSpPr/>
          <p:nvPr/>
        </p:nvGrpSpPr>
        <p:grpSpPr bwMode="auto">
          <a:xfrm>
            <a:off x="323850" y="908050"/>
            <a:ext cx="8153400" cy="2111375"/>
            <a:chOff x="336" y="576"/>
            <a:chExt cx="5136" cy="1330"/>
          </a:xfrm>
        </p:grpSpPr>
        <p:sp>
          <p:nvSpPr>
            <p:cNvPr id="10249" name="Text Box 20"/>
            <p:cNvSpPr txBox="1">
              <a:spLocks noChangeArrowheads="1"/>
            </p:cNvSpPr>
            <p:nvPr/>
          </p:nvSpPr>
          <p:spPr bwMode="auto">
            <a:xfrm>
              <a:off x="336" y="576"/>
              <a:ext cx="5136" cy="1330"/>
            </a:xfrm>
            <a:prstGeom prst="rect">
              <a:avLst/>
            </a:prstGeom>
            <a:noFill/>
            <a:ln w="9525">
              <a:noFill/>
              <a:miter lim="800000"/>
            </a:ln>
          </p:spPr>
          <p:txBody>
            <a:bodyPr>
              <a:spAutoFit/>
            </a:bodyPr>
            <a:lstStyle/>
            <a:p>
              <a:pPr>
                <a:lnSpc>
                  <a:spcPct val="120000"/>
                </a:lnSpc>
                <a:spcBef>
                  <a:spcPct val="50000"/>
                </a:spcBef>
              </a:pPr>
              <a:r>
                <a:rPr lang="en-US" altLang="zh-CN" sz="2800" b="1" dirty="0">
                  <a:solidFill>
                    <a:srgbClr val="CC0000"/>
                  </a:solidFill>
                  <a:latin typeface="宋体" panose="02010600030101010101" pitchFamily="2" charset="-122"/>
                </a:rPr>
                <a:t>    </a:t>
              </a:r>
              <a:r>
                <a:rPr lang="zh-CN" altLang="en-US" sz="2800" b="1" dirty="0">
                  <a:solidFill>
                    <a:srgbClr val="CC0000"/>
                  </a:solidFill>
                  <a:latin typeface="宋体" panose="02010600030101010101" pitchFamily="2" charset="-122"/>
                  <a:ea typeface="宋体" panose="02010600030101010101" pitchFamily="2" charset="-122"/>
                </a:rPr>
                <a:t>例</a:t>
              </a:r>
              <a:r>
                <a:rPr lang="en-US" altLang="zh-CN" sz="2800" b="1" dirty="0">
                  <a:solidFill>
                    <a:srgbClr val="CC0000"/>
                  </a:solidFill>
                  <a:latin typeface="宋体" panose="02010600030101010101" pitchFamily="2" charset="-122"/>
                  <a:ea typeface="宋体" panose="02010600030101010101" pitchFamily="2" charset="-122"/>
                </a:rPr>
                <a:t>1</a:t>
              </a:r>
              <a:r>
                <a:rPr lang="zh-CN" altLang="en-US" sz="2800" b="1" dirty="0">
                  <a:solidFill>
                    <a:srgbClr val="CC0000"/>
                  </a:solidFill>
                  <a:latin typeface="宋体" panose="02010600030101010101" pitchFamily="2" charset="-122"/>
                  <a:ea typeface="宋体" panose="02010600030101010101" pitchFamily="2" charset="-122"/>
                </a:rPr>
                <a:t>（</a:t>
              </a:r>
              <a:r>
                <a:rPr lang="en-US" altLang="zh-CN" sz="2800" b="1" dirty="0">
                  <a:solidFill>
                    <a:srgbClr val="CC0000"/>
                  </a:solidFill>
                  <a:latin typeface="宋体" panose="02010600030101010101" pitchFamily="2" charset="-122"/>
                  <a:ea typeface="宋体" panose="02010600030101010101" pitchFamily="2" charset="-122"/>
                </a:rPr>
                <a:t>1</a:t>
              </a:r>
              <a:r>
                <a:rPr lang="zh-CN" altLang="en-US" sz="2800" b="1" dirty="0">
                  <a:solidFill>
                    <a:srgbClr val="CC0000"/>
                  </a:solidFill>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温度为     的黑体，其单色辐出度的峰值所对应的波长是多少？</a:t>
              </a:r>
              <a:r>
                <a:rPr lang="en-US" altLang="zh-CN" sz="2800" b="1" dirty="0">
                  <a:solidFill>
                    <a:srgbClr val="CC0000"/>
                  </a:solidFill>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太阳的单色辐出度的峰值波长            ，试由此估算太阳表面的温度</a:t>
              </a:r>
              <a:r>
                <a:rPr lang="en-US" altLang="zh-CN" sz="2800" b="1" dirty="0">
                  <a:latin typeface="宋体" panose="02010600030101010101" pitchFamily="2" charset="-122"/>
                  <a:ea typeface="宋体" panose="02010600030101010101" pitchFamily="2" charset="-122"/>
                </a:rPr>
                <a:t>.</a:t>
              </a:r>
              <a:r>
                <a:rPr lang="zh-CN" altLang="en-US" sz="2800" b="1" dirty="0">
                  <a:solidFill>
                    <a:srgbClr val="CC0000"/>
                  </a:solidFill>
                  <a:latin typeface="宋体" panose="02010600030101010101" pitchFamily="2" charset="-122"/>
                  <a:ea typeface="宋体" panose="02010600030101010101" pitchFamily="2" charset="-122"/>
                </a:rPr>
                <a:t>（</a:t>
              </a:r>
              <a:r>
                <a:rPr lang="en-US" altLang="zh-CN" sz="2800" b="1" dirty="0">
                  <a:solidFill>
                    <a:srgbClr val="CC0000"/>
                  </a:solidFill>
                  <a:latin typeface="宋体" panose="02010600030101010101" pitchFamily="2" charset="-122"/>
                  <a:ea typeface="宋体" panose="02010600030101010101" pitchFamily="2" charset="-122"/>
                </a:rPr>
                <a:t>3</a:t>
              </a:r>
              <a:r>
                <a:rPr lang="zh-CN" altLang="en-US" sz="2800" b="1" dirty="0">
                  <a:solidFill>
                    <a:srgbClr val="CC0000"/>
                  </a:solidFill>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以上两辐出度之比为多少？ </a:t>
              </a:r>
            </a:p>
          </p:txBody>
        </p:sp>
        <p:graphicFrame>
          <p:nvGraphicFramePr>
            <p:cNvPr id="10243" name="Object 21"/>
            <p:cNvGraphicFramePr>
              <a:graphicFrameLocks noChangeAspect="1"/>
            </p:cNvGraphicFramePr>
            <p:nvPr/>
          </p:nvGraphicFramePr>
          <p:xfrm>
            <a:off x="2427" y="624"/>
            <a:ext cx="450" cy="280"/>
          </p:xfrm>
          <a:graphic>
            <a:graphicData uri="http://schemas.openxmlformats.org/presentationml/2006/ole">
              <p:oleObj spid="_x0000_s12304" name="Equation" r:id="rId4" imgW="8229600" imgH="4876800" progId="Equation.3">
                <p:embed/>
              </p:oleObj>
            </a:graphicData>
          </a:graphic>
        </p:graphicFrame>
        <p:graphicFrame>
          <p:nvGraphicFramePr>
            <p:cNvPr id="10244" name="Object 32"/>
            <p:cNvGraphicFramePr>
              <a:graphicFrameLocks noChangeAspect="1"/>
            </p:cNvGraphicFramePr>
            <p:nvPr/>
          </p:nvGraphicFramePr>
          <p:xfrm>
            <a:off x="1752" y="1264"/>
            <a:ext cx="1300" cy="339"/>
          </p:xfrm>
          <a:graphic>
            <a:graphicData uri="http://schemas.openxmlformats.org/presentationml/2006/ole">
              <p:oleObj spid="_x0000_s12305" name="公式" r:id="rId5" imgW="19812000" imgH="5181600" progId="Equation.3">
                <p:embed/>
              </p:oleObj>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90"/>
                                        </p:tgtEl>
                                        <p:attrNameLst>
                                          <p:attrName>style.visibility</p:attrName>
                                        </p:attrNameLst>
                                      </p:cBhvr>
                                      <p:to>
                                        <p:strVal val="visible"/>
                                      </p:to>
                                    </p:set>
                                    <p:animEffect transition="in" filter="blinds(horizontal)">
                                      <p:cBhvr>
                                        <p:cTn id="7" dur="500"/>
                                        <p:tgtEl>
                                          <p:spTgt spid="112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79"/>
                                        </p:tgtEl>
                                        <p:attrNameLst>
                                          <p:attrName>style.visibility</p:attrName>
                                        </p:attrNameLst>
                                      </p:cBhvr>
                                      <p:to>
                                        <p:strVal val="visible"/>
                                      </p:to>
                                    </p:set>
                                    <p:animEffect transition="in" filter="blinds(horizontal)">
                                      <p:cBhvr>
                                        <p:cTn id="12" dur="500"/>
                                        <p:tgtEl>
                                          <p:spTgt spid="11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0"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9264" name="Object 0"/>
          <p:cNvGraphicFramePr>
            <a:graphicFrameLocks noChangeAspect="1"/>
          </p:cNvGraphicFramePr>
          <p:nvPr/>
        </p:nvGraphicFramePr>
        <p:xfrm>
          <a:off x="1376363" y="4800600"/>
          <a:ext cx="6064250" cy="630238"/>
        </p:xfrm>
        <a:graphic>
          <a:graphicData uri="http://schemas.openxmlformats.org/presentationml/2006/ole">
            <p:oleObj spid="_x0000_s13323" name="Equation" r:id="rId3" imgW="49987200" imgH="5486400" progId="Equation.3">
              <p:embed/>
            </p:oleObj>
          </a:graphicData>
        </a:graphic>
      </p:graphicFrame>
      <p:sp>
        <p:nvSpPr>
          <p:cNvPr id="11269" name="Rectangle 6"/>
          <p:cNvSpPr>
            <a:spLocks noChangeArrowheads="1"/>
          </p:cNvSpPr>
          <p:nvPr/>
        </p:nvSpPr>
        <p:spPr bwMode="auto">
          <a:xfrm>
            <a:off x="914400" y="1371600"/>
            <a:ext cx="1203325" cy="579438"/>
          </a:xfrm>
          <a:prstGeom prst="rect">
            <a:avLst/>
          </a:prstGeom>
          <a:noFill/>
          <a:ln w="9525">
            <a:noFill/>
            <a:miter lim="800000"/>
            <a:tailEnd type="none" w="sm" len="lg"/>
          </a:ln>
        </p:spPr>
        <p:txBody>
          <a:bodyPr wrap="none">
            <a:spAutoFit/>
          </a:bodyPr>
          <a:lstStyle/>
          <a:p>
            <a:pPr>
              <a:spcBef>
                <a:spcPct val="50000"/>
              </a:spcBef>
            </a:pPr>
            <a:r>
              <a:rPr lang="zh-CN" altLang="en-US" sz="3200" b="1">
                <a:solidFill>
                  <a:srgbClr val="CC0000"/>
                </a:solidFill>
                <a:latin typeface="Times New Roman" panose="02020603050405020304" pitchFamily="18" charset="0"/>
              </a:rPr>
              <a:t>（</a:t>
            </a:r>
            <a:r>
              <a:rPr lang="en-US" altLang="zh-CN" sz="3200" b="1">
                <a:solidFill>
                  <a:srgbClr val="CC0000"/>
                </a:solidFill>
                <a:latin typeface="Times New Roman" panose="02020603050405020304" pitchFamily="18" charset="0"/>
              </a:rPr>
              <a:t>2</a:t>
            </a:r>
            <a:r>
              <a:rPr lang="zh-CN" altLang="en-US" sz="3200" b="1">
                <a:solidFill>
                  <a:srgbClr val="CC0000"/>
                </a:solidFill>
                <a:latin typeface="Times New Roman" panose="02020603050405020304" pitchFamily="18" charset="0"/>
              </a:rPr>
              <a:t>）</a:t>
            </a:r>
            <a:endParaRPr lang="zh-CN" altLang="en-US" sz="3200" b="1">
              <a:latin typeface="宋体" panose="02010600030101010101" pitchFamily="2" charset="-122"/>
            </a:endParaRPr>
          </a:p>
        </p:txBody>
      </p:sp>
      <p:sp>
        <p:nvSpPr>
          <p:cNvPr id="34823" name="Text Box 7"/>
          <p:cNvSpPr txBox="1">
            <a:spLocks noChangeArrowheads="1"/>
          </p:cNvSpPr>
          <p:nvPr/>
        </p:nvSpPr>
        <p:spPr bwMode="auto">
          <a:xfrm>
            <a:off x="914400" y="3810000"/>
            <a:ext cx="6537325" cy="579438"/>
          </a:xfrm>
          <a:prstGeom prst="rect">
            <a:avLst/>
          </a:prstGeom>
          <a:noFill/>
          <a:ln w="9525">
            <a:noFill/>
            <a:miter lim="800000"/>
            <a:tailEnd type="none" w="sm" len="lg"/>
          </a:ln>
        </p:spPr>
        <p:txBody>
          <a:bodyPr>
            <a:spAutoFit/>
          </a:bodyPr>
          <a:lstStyle/>
          <a:p>
            <a:pPr>
              <a:spcBef>
                <a:spcPct val="50000"/>
              </a:spcBef>
            </a:pPr>
            <a:r>
              <a:rPr lang="zh-CN" altLang="en-US" sz="3200" b="1" dirty="0">
                <a:solidFill>
                  <a:srgbClr val="CC0000"/>
                </a:solidFill>
                <a:latin typeface="Times New Roman" panose="02020603050405020304" pitchFamily="18" charset="0"/>
              </a:rPr>
              <a:t>（</a:t>
            </a:r>
            <a:r>
              <a:rPr lang="en-US" altLang="zh-CN" sz="3200" b="1" dirty="0">
                <a:solidFill>
                  <a:srgbClr val="CC0000"/>
                </a:solidFill>
                <a:latin typeface="Times New Roman" panose="02020603050405020304" pitchFamily="18" charset="0"/>
              </a:rPr>
              <a:t>3</a:t>
            </a:r>
            <a:r>
              <a:rPr lang="zh-CN" altLang="en-US" sz="3200" b="1" dirty="0">
                <a:solidFill>
                  <a:srgbClr val="CC0000"/>
                </a:solidFill>
                <a:latin typeface="Times New Roman" panose="02020603050405020304" pitchFamily="18" charset="0"/>
              </a:rPr>
              <a:t>）</a:t>
            </a:r>
            <a:r>
              <a:rPr lang="zh-CN" altLang="en-US" sz="3200" dirty="0"/>
              <a:t>由</a:t>
            </a:r>
            <a:r>
              <a:rPr lang="zh-CN" altLang="en-US" sz="3200" dirty="0">
                <a:latin typeface="宋体" panose="02010600030101010101" pitchFamily="2" charset="-122"/>
              </a:rPr>
              <a:t>斯特藩 </a:t>
            </a:r>
            <a:r>
              <a:rPr lang="en-US" altLang="zh-CN" sz="3200" dirty="0">
                <a:latin typeface="宋体" panose="02010600030101010101" pitchFamily="2" charset="-122"/>
              </a:rPr>
              <a:t>- </a:t>
            </a:r>
            <a:r>
              <a:rPr lang="zh-CN" altLang="en-US" sz="3200" dirty="0">
                <a:latin typeface="宋体" panose="02010600030101010101" pitchFamily="2" charset="-122"/>
              </a:rPr>
              <a:t>玻耳兹曼定律</a:t>
            </a:r>
          </a:p>
        </p:txBody>
      </p:sp>
      <p:graphicFrame>
        <p:nvGraphicFramePr>
          <p:cNvPr id="139265" name="Object 1"/>
          <p:cNvGraphicFramePr>
            <a:graphicFrameLocks noChangeAspect="1"/>
          </p:cNvGraphicFramePr>
          <p:nvPr/>
        </p:nvGraphicFramePr>
        <p:xfrm>
          <a:off x="1427163" y="2211388"/>
          <a:ext cx="6673850" cy="1231900"/>
        </p:xfrm>
        <a:graphic>
          <a:graphicData uri="http://schemas.openxmlformats.org/presentationml/2006/ole">
            <p:oleObj spid="_x0000_s13324" name="公式" r:id="rId4" imgW="52120800" imgH="10972800" progId="Equation.3">
              <p:embed/>
            </p:oleObj>
          </a:graphicData>
        </a:graphic>
      </p:graphicFrame>
      <p:sp>
        <p:nvSpPr>
          <p:cNvPr id="11271" name="Text Box 10"/>
          <p:cNvSpPr txBox="1">
            <a:spLocks noChangeArrowheads="1"/>
          </p:cNvSpPr>
          <p:nvPr/>
        </p:nvSpPr>
        <p:spPr bwMode="auto">
          <a:xfrm>
            <a:off x="1981200" y="1295400"/>
            <a:ext cx="3962400" cy="579438"/>
          </a:xfrm>
          <a:prstGeom prst="rect">
            <a:avLst/>
          </a:prstGeom>
          <a:noFill/>
          <a:ln w="9525">
            <a:noFill/>
            <a:miter lim="800000"/>
            <a:tailEnd type="none" w="sm" len="lg"/>
          </a:ln>
        </p:spPr>
        <p:txBody>
          <a:bodyPr>
            <a:spAutoFit/>
          </a:bodyPr>
          <a:lstStyle/>
          <a:p>
            <a:pPr>
              <a:spcBef>
                <a:spcPct val="50000"/>
              </a:spcBef>
            </a:pPr>
            <a:r>
              <a:rPr lang="zh-CN" altLang="en-US" sz="3200" dirty="0"/>
              <a:t>由维恩位移定律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9265"/>
                                        </p:tgtEl>
                                        <p:attrNameLst>
                                          <p:attrName>style.visibility</p:attrName>
                                        </p:attrNameLst>
                                      </p:cBhvr>
                                      <p:to>
                                        <p:strVal val="visible"/>
                                      </p:to>
                                    </p:set>
                                    <p:animEffect transition="in" filter="blinds(horizontal)">
                                      <p:cBhvr>
                                        <p:cTn id="7" dur="500"/>
                                        <p:tgtEl>
                                          <p:spTgt spid="13926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823"/>
                                        </p:tgtEl>
                                        <p:attrNameLst>
                                          <p:attrName>style.visibility</p:attrName>
                                        </p:attrNameLst>
                                      </p:cBhvr>
                                      <p:to>
                                        <p:strVal val="visible"/>
                                      </p:to>
                                    </p:set>
                                    <p:animEffect transition="in" filter="blinds(horizontal)">
                                      <p:cBhvr>
                                        <p:cTn id="12" dur="500"/>
                                        <p:tgtEl>
                                          <p:spTgt spid="348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9264"/>
                                        </p:tgtEl>
                                        <p:attrNameLst>
                                          <p:attrName>style.visibility</p:attrName>
                                        </p:attrNameLst>
                                      </p:cBhvr>
                                      <p:to>
                                        <p:strVal val="visible"/>
                                      </p:to>
                                    </p:set>
                                    <p:animEffect transition="in" filter="blinds(horizontal)">
                                      <p:cBhvr>
                                        <p:cTn id="17" dur="500"/>
                                        <p:tgtEl>
                                          <p:spTgt spid="139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3"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874" name="Object 2"/>
          <p:cNvGraphicFramePr>
            <a:graphicFrameLocks noChangeAspect="1"/>
          </p:cNvGraphicFramePr>
          <p:nvPr/>
        </p:nvGraphicFramePr>
        <p:xfrm>
          <a:off x="282575" y="2714620"/>
          <a:ext cx="8861425" cy="1049338"/>
        </p:xfrm>
        <a:graphic>
          <a:graphicData uri="http://schemas.openxmlformats.org/presentationml/2006/ole">
            <p:oleObj spid="_x0000_s14343" name="公式" r:id="rId3" imgW="75590400" imgH="10058400" progId="Equation.3">
              <p:embed/>
            </p:oleObj>
          </a:graphicData>
        </a:graphic>
      </p:graphicFrame>
      <p:sp>
        <p:nvSpPr>
          <p:cNvPr id="12292" name="Text Box 3"/>
          <p:cNvSpPr txBox="1">
            <a:spLocks noChangeArrowheads="1"/>
          </p:cNvSpPr>
          <p:nvPr/>
        </p:nvSpPr>
        <p:spPr bwMode="auto">
          <a:xfrm>
            <a:off x="428596" y="785794"/>
            <a:ext cx="8534400" cy="1077218"/>
          </a:xfrm>
          <a:prstGeom prst="rect">
            <a:avLst/>
          </a:prstGeom>
          <a:noFill/>
          <a:ln w="9525">
            <a:noFill/>
            <a:miter lim="800000"/>
          </a:ln>
        </p:spPr>
        <p:txBody>
          <a:bodyPr>
            <a:spAutoFit/>
          </a:bodyPr>
          <a:lstStyle/>
          <a:p>
            <a:pPr>
              <a:spcBef>
                <a:spcPct val="50000"/>
              </a:spcBef>
            </a:pPr>
            <a:r>
              <a:rPr lang="en-US" altLang="zh-CN" sz="2800" b="1" dirty="0">
                <a:solidFill>
                  <a:srgbClr val="FF0000"/>
                </a:solidFill>
                <a:latin typeface="宋体" panose="02010600030101010101" pitchFamily="2" charset="-122"/>
              </a:rPr>
              <a:t>    </a:t>
            </a:r>
            <a:r>
              <a:rPr lang="zh-CN" altLang="en-US" sz="2800" b="1" dirty="0">
                <a:solidFill>
                  <a:srgbClr val="FF0000"/>
                </a:solidFill>
                <a:latin typeface="宋体" panose="02010600030101010101" pitchFamily="2" charset="-122"/>
              </a:rPr>
              <a:t>例</a:t>
            </a:r>
            <a:r>
              <a:rPr lang="en-US" altLang="zh-CN" sz="2800" b="1" dirty="0">
                <a:solidFill>
                  <a:srgbClr val="FF0000"/>
                </a:solidFill>
                <a:latin typeface="宋体" panose="02010600030101010101" pitchFamily="2" charset="-122"/>
              </a:rPr>
              <a:t>2</a:t>
            </a:r>
            <a:r>
              <a:rPr lang="en-US" altLang="zh-CN" sz="2800" b="1" dirty="0">
                <a:solidFill>
                  <a:srgbClr val="CC0000"/>
                </a:solidFill>
                <a:latin typeface="宋体" panose="02010600030101010101" pitchFamily="2" charset="-122"/>
              </a:rPr>
              <a:t> </a:t>
            </a:r>
            <a:r>
              <a:rPr lang="zh-CN" altLang="en-US" sz="3200" dirty="0">
                <a:latin typeface="宋体" panose="02010600030101010101" pitchFamily="2" charset="-122"/>
              </a:rPr>
              <a:t>将人体视为黑体，计算人体辐射能的峰值波长是多少？</a:t>
            </a:r>
          </a:p>
        </p:txBody>
      </p:sp>
      <p:sp>
        <p:nvSpPr>
          <p:cNvPr id="12293" name="Text Box 4"/>
          <p:cNvSpPr txBox="1">
            <a:spLocks noChangeArrowheads="1"/>
          </p:cNvSpPr>
          <p:nvPr/>
        </p:nvSpPr>
        <p:spPr bwMode="auto">
          <a:xfrm>
            <a:off x="539750" y="1700213"/>
            <a:ext cx="1524000" cy="519112"/>
          </a:xfrm>
          <a:prstGeom prst="rect">
            <a:avLst/>
          </a:prstGeom>
          <a:noFill/>
          <a:ln w="9525">
            <a:noFill/>
            <a:miter lim="800000"/>
            <a:tailEnd type="none" w="sm" len="lg"/>
          </a:ln>
        </p:spPr>
        <p:txBody>
          <a:bodyPr>
            <a:spAutoFit/>
          </a:bodyPr>
          <a:lstStyle/>
          <a:p>
            <a:pPr>
              <a:spcBef>
                <a:spcPct val="50000"/>
              </a:spcBef>
            </a:pPr>
            <a:r>
              <a:rPr lang="zh-CN" altLang="en-US" sz="2800" b="1">
                <a:solidFill>
                  <a:srgbClr val="CC0000"/>
                </a:solidFill>
                <a:latin typeface="宋体" panose="02010600030101010101" pitchFamily="2" charset="-122"/>
              </a:rPr>
              <a:t>解</a:t>
            </a:r>
          </a:p>
        </p:txBody>
      </p:sp>
      <p:sp>
        <p:nvSpPr>
          <p:cNvPr id="79877" name="Text Box 5"/>
          <p:cNvSpPr txBox="1">
            <a:spLocks noChangeArrowheads="1"/>
          </p:cNvSpPr>
          <p:nvPr/>
        </p:nvSpPr>
        <p:spPr bwMode="auto">
          <a:xfrm>
            <a:off x="1428728" y="1928802"/>
            <a:ext cx="6696075" cy="519113"/>
          </a:xfrm>
          <a:prstGeom prst="rect">
            <a:avLst/>
          </a:prstGeom>
          <a:noFill/>
          <a:ln w="9525">
            <a:noFill/>
            <a:miter lim="800000"/>
            <a:tailEnd type="none" w="sm" len="lg"/>
          </a:ln>
        </p:spPr>
        <p:txBody>
          <a:bodyPr>
            <a:spAutoFit/>
          </a:bodyPr>
          <a:lstStyle/>
          <a:p>
            <a:pPr>
              <a:spcBef>
                <a:spcPct val="50000"/>
              </a:spcBef>
            </a:pPr>
            <a:r>
              <a:rPr lang="zh-CN" altLang="en-US" sz="2800" dirty="0"/>
              <a:t>人体皮肤温度约为</a:t>
            </a:r>
            <a:r>
              <a:rPr lang="en-US" altLang="zh-CN" sz="2800" dirty="0"/>
              <a:t>37</a:t>
            </a:r>
            <a:r>
              <a:rPr lang="en-US" altLang="zh-CN" sz="2800" dirty="0">
                <a:latin typeface="宋体" panose="02010600030101010101" pitchFamily="2" charset="-122"/>
              </a:rPr>
              <a:t>℃</a:t>
            </a:r>
            <a:r>
              <a:rPr lang="zh-CN" altLang="en-US" sz="2800" dirty="0">
                <a:latin typeface="宋体" panose="02010600030101010101" pitchFamily="2" charset="-122"/>
              </a:rPr>
              <a:t>，约为</a:t>
            </a:r>
            <a:r>
              <a:rPr lang="en-US" altLang="zh-CN" sz="2800" dirty="0">
                <a:latin typeface="宋体" panose="02010600030101010101" pitchFamily="2" charset="-122"/>
              </a:rPr>
              <a:t>310K</a:t>
            </a:r>
            <a:r>
              <a:rPr lang="zh-CN" altLang="en-US" sz="2800" dirty="0">
                <a:latin typeface="宋体" panose="02010600030101010101" pitchFamily="2" charset="-122"/>
              </a:rPr>
              <a:t>，则有：</a:t>
            </a:r>
          </a:p>
        </p:txBody>
      </p:sp>
      <p:sp>
        <p:nvSpPr>
          <p:cNvPr id="79878" name="Text Box 6"/>
          <p:cNvSpPr txBox="1">
            <a:spLocks noChangeArrowheads="1"/>
          </p:cNvSpPr>
          <p:nvPr/>
        </p:nvSpPr>
        <p:spPr bwMode="auto">
          <a:xfrm>
            <a:off x="1042988" y="4076700"/>
            <a:ext cx="7058025" cy="519113"/>
          </a:xfrm>
          <a:prstGeom prst="rect">
            <a:avLst/>
          </a:prstGeom>
          <a:noFill/>
          <a:ln w="9525">
            <a:noFill/>
            <a:miter lim="800000"/>
            <a:tailEnd type="none" w="sm" len="lg"/>
          </a:ln>
        </p:spPr>
        <p:txBody>
          <a:bodyPr>
            <a:spAutoFit/>
          </a:bodyPr>
          <a:lstStyle/>
          <a:p>
            <a:pPr>
              <a:spcBef>
                <a:spcPct val="50000"/>
              </a:spcBef>
            </a:pPr>
            <a:r>
              <a:rPr lang="zh-CN" altLang="en-US" sz="2800" dirty="0"/>
              <a:t>对比可见光的波长范围大致为</a:t>
            </a:r>
            <a:r>
              <a:rPr lang="en-US" altLang="zh-CN" sz="2800" dirty="0">
                <a:latin typeface="Times New Roman" panose="02020603050405020304" pitchFamily="18" charset="0"/>
              </a:rPr>
              <a:t>400nm-780nm</a:t>
            </a:r>
          </a:p>
        </p:txBody>
      </p:sp>
      <p:sp>
        <p:nvSpPr>
          <p:cNvPr id="79879" name="Text Box 7"/>
          <p:cNvSpPr txBox="1">
            <a:spLocks noChangeArrowheads="1"/>
          </p:cNvSpPr>
          <p:nvPr/>
        </p:nvSpPr>
        <p:spPr bwMode="auto">
          <a:xfrm>
            <a:off x="1042988" y="4868863"/>
            <a:ext cx="7058025" cy="519112"/>
          </a:xfrm>
          <a:prstGeom prst="rect">
            <a:avLst/>
          </a:prstGeom>
          <a:noFill/>
          <a:ln w="9525">
            <a:noFill/>
            <a:miter lim="800000"/>
            <a:tailEnd type="none" w="sm" len="lg"/>
          </a:ln>
        </p:spPr>
        <p:txBody>
          <a:bodyPr>
            <a:spAutoFit/>
          </a:bodyPr>
          <a:lstStyle/>
          <a:p>
            <a:pPr>
              <a:spcBef>
                <a:spcPct val="50000"/>
              </a:spcBef>
            </a:pPr>
            <a:r>
              <a:rPr lang="zh-CN" altLang="en-US" sz="2800" dirty="0"/>
              <a:t>此波长处于远红外波段</a:t>
            </a:r>
            <a:endParaRPr lang="zh-CN" altLang="en-US" sz="2800" dirty="0">
              <a:latin typeface="Times New Roman" panose="02020603050405020304"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877"/>
                                        </p:tgtEl>
                                        <p:attrNameLst>
                                          <p:attrName>style.visibility</p:attrName>
                                        </p:attrNameLst>
                                      </p:cBhvr>
                                      <p:to>
                                        <p:strVal val="visible"/>
                                      </p:to>
                                    </p:set>
                                    <p:animEffect transition="in" filter="blinds(horizontal)">
                                      <p:cBhvr>
                                        <p:cTn id="7" dur="500"/>
                                        <p:tgtEl>
                                          <p:spTgt spid="798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79874"/>
                                        </p:tgtEl>
                                        <p:attrNameLst>
                                          <p:attrName>style.visibility</p:attrName>
                                        </p:attrNameLst>
                                      </p:cBhvr>
                                      <p:to>
                                        <p:strVal val="visible"/>
                                      </p:to>
                                    </p:set>
                                    <p:animEffect transition="in" filter="blinds(vertical)">
                                      <p:cBhvr>
                                        <p:cTn id="12" dur="500"/>
                                        <p:tgtEl>
                                          <p:spTgt spid="7987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9878"/>
                                        </p:tgtEl>
                                        <p:attrNameLst>
                                          <p:attrName>style.visibility</p:attrName>
                                        </p:attrNameLst>
                                      </p:cBhvr>
                                      <p:to>
                                        <p:strVal val="visible"/>
                                      </p:to>
                                    </p:set>
                                    <p:animEffect transition="in" filter="blinds(horizontal)">
                                      <p:cBhvr>
                                        <p:cTn id="17" dur="500"/>
                                        <p:tgtEl>
                                          <p:spTgt spid="7987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9879"/>
                                        </p:tgtEl>
                                        <p:attrNameLst>
                                          <p:attrName>style.visibility</p:attrName>
                                        </p:attrNameLst>
                                      </p:cBhvr>
                                      <p:to>
                                        <p:strVal val="visible"/>
                                      </p:to>
                                    </p:set>
                                    <p:animEffect transition="in" filter="blinds(horizontal)">
                                      <p:cBhvr>
                                        <p:cTn id="22" dur="500"/>
                                        <p:tgtEl>
                                          <p:spTgt spid="79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7" grpId="0" autoUpdateAnimBg="0"/>
      <p:bldP spid="79878" grpId="0" autoUpdateAnimBg="0"/>
      <p:bldP spid="7987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8193"/>
          <p:cNvSpPr txBox="1"/>
          <p:nvPr/>
        </p:nvSpPr>
        <p:spPr>
          <a:xfrm>
            <a:off x="869906" y="928688"/>
            <a:ext cx="8117928" cy="523220"/>
          </a:xfrm>
          <a:prstGeom prst="rect">
            <a:avLst/>
          </a:prstGeom>
          <a:noFill/>
          <a:ln w="12700">
            <a:noFill/>
          </a:ln>
        </p:spPr>
        <p:txBody>
          <a:bodyPr wrap="none" anchor="t">
            <a:spAutoFit/>
          </a:bodyPr>
          <a:lstStyle/>
          <a:p>
            <a:pPr algn="just"/>
            <a:r>
              <a:rPr lang="zh-CN" altLang="en-US" sz="2800" b="1" dirty="0">
                <a:solidFill>
                  <a:srgbClr val="CC0000"/>
                </a:solidFill>
                <a:latin typeface="Times New Roman" panose="02020603050405020304" pitchFamily="18" charset="0"/>
                <a:ea typeface="宋体" panose="02010600030101010101" pitchFamily="2" charset="-122"/>
              </a:rPr>
              <a:t>这两朵乌云终于降下了</a:t>
            </a:r>
            <a:r>
              <a:rPr lang="en-US" altLang="zh-CN" sz="2800" b="1" dirty="0">
                <a:solidFill>
                  <a:srgbClr val="CC0000"/>
                </a:solidFill>
                <a:latin typeface="Times New Roman" panose="02020603050405020304" pitchFamily="18" charset="0"/>
                <a:ea typeface="宋体" panose="02010600030101010101" pitchFamily="2" charset="-122"/>
              </a:rPr>
              <a:t>20</a:t>
            </a:r>
            <a:r>
              <a:rPr lang="zh-CN" altLang="en-US" sz="2800" b="1" dirty="0">
                <a:solidFill>
                  <a:srgbClr val="CC0000"/>
                </a:solidFill>
                <a:latin typeface="Times New Roman" panose="02020603050405020304" pitchFamily="18" charset="0"/>
                <a:ea typeface="宋体" panose="02010600030101010101" pitchFamily="2" charset="-122"/>
              </a:rPr>
              <a:t>世纪物理学革命的暴风雨</a:t>
            </a:r>
          </a:p>
        </p:txBody>
      </p:sp>
      <p:sp>
        <p:nvSpPr>
          <p:cNvPr id="8195" name="文本框 8194"/>
          <p:cNvSpPr txBox="1"/>
          <p:nvPr/>
        </p:nvSpPr>
        <p:spPr>
          <a:xfrm>
            <a:off x="1243013" y="1828810"/>
            <a:ext cx="1962150" cy="519112"/>
          </a:xfrm>
          <a:prstGeom prst="rect">
            <a:avLst/>
          </a:prstGeom>
          <a:noFill/>
          <a:ln w="12700">
            <a:noFill/>
          </a:ln>
        </p:spPr>
        <p:txBody>
          <a:bodyPr wrap="none" anchor="t">
            <a:spAutoFit/>
          </a:bodyPr>
          <a:lstStyle/>
          <a:p>
            <a:pPr algn="just"/>
            <a:r>
              <a:rPr lang="zh-CN" altLang="en-US" b="1" dirty="0">
                <a:solidFill>
                  <a:srgbClr val="040004"/>
                </a:solidFill>
                <a:latin typeface="Times New Roman" panose="02020603050405020304" pitchFamily="18" charset="0"/>
                <a:ea typeface="宋体" panose="02010600030101010101" pitchFamily="2" charset="-122"/>
              </a:rPr>
              <a:t>相对论诞生</a:t>
            </a:r>
            <a:endParaRPr lang="zh-CN" altLang="en-US" b="1">
              <a:solidFill>
                <a:srgbClr val="040004"/>
              </a:solidFill>
              <a:latin typeface="Times New Roman" panose="02020603050405020304" pitchFamily="18" charset="0"/>
              <a:ea typeface="宋体" panose="02010600030101010101" pitchFamily="2" charset="-122"/>
            </a:endParaRPr>
          </a:p>
        </p:txBody>
      </p:sp>
      <p:sp>
        <p:nvSpPr>
          <p:cNvPr id="8196" name="文本框 8195"/>
          <p:cNvSpPr txBox="1"/>
          <p:nvPr/>
        </p:nvSpPr>
        <p:spPr>
          <a:xfrm>
            <a:off x="5029200" y="1814522"/>
            <a:ext cx="1962150" cy="519113"/>
          </a:xfrm>
          <a:prstGeom prst="rect">
            <a:avLst/>
          </a:prstGeom>
          <a:noFill/>
          <a:ln w="12700">
            <a:noFill/>
          </a:ln>
        </p:spPr>
        <p:txBody>
          <a:bodyPr wrap="none" anchor="t">
            <a:spAutoFit/>
          </a:bodyPr>
          <a:lstStyle/>
          <a:p>
            <a:pPr algn="just"/>
            <a:r>
              <a:rPr lang="zh-CN" altLang="en-US" b="1" dirty="0">
                <a:solidFill>
                  <a:srgbClr val="040004"/>
                </a:solidFill>
                <a:latin typeface="Times New Roman" panose="02020603050405020304" pitchFamily="18" charset="0"/>
                <a:ea typeface="宋体" panose="02010600030101010101" pitchFamily="2" charset="-122"/>
              </a:rPr>
              <a:t>量子论诞生</a:t>
            </a:r>
            <a:endParaRPr lang="zh-CN" altLang="en-US" b="1">
              <a:solidFill>
                <a:srgbClr val="040004"/>
              </a:solidFill>
              <a:latin typeface="Times New Roman" panose="02020603050405020304" pitchFamily="18" charset="0"/>
              <a:ea typeface="宋体" panose="02010600030101010101" pitchFamily="2" charset="-122"/>
            </a:endParaRPr>
          </a:p>
        </p:txBody>
      </p:sp>
      <p:pic>
        <p:nvPicPr>
          <p:cNvPr id="8198" name="图片 8197" descr="AYST"/>
          <p:cNvPicPr>
            <a:picLocks noChangeAspect="1"/>
          </p:cNvPicPr>
          <p:nvPr/>
        </p:nvPicPr>
        <p:blipFill>
          <a:blip r:embed="rId2" cstate="print"/>
          <a:stretch>
            <a:fillRect/>
          </a:stretch>
        </p:blipFill>
        <p:spPr>
          <a:xfrm>
            <a:off x="1308100" y="2347922"/>
            <a:ext cx="1774825" cy="1981200"/>
          </a:xfrm>
          <a:prstGeom prst="rect">
            <a:avLst/>
          </a:prstGeom>
          <a:noFill/>
          <a:ln w="9525">
            <a:noFill/>
          </a:ln>
        </p:spPr>
      </p:pic>
      <p:pic>
        <p:nvPicPr>
          <p:cNvPr id="8205" name="图片 8204" descr="a1-6"/>
          <p:cNvPicPr>
            <a:picLocks noChangeAspect="1"/>
          </p:cNvPicPr>
          <p:nvPr/>
        </p:nvPicPr>
        <p:blipFill>
          <a:blip r:embed="rId3" cstate="print"/>
          <a:stretch>
            <a:fillRect/>
          </a:stretch>
        </p:blipFill>
        <p:spPr>
          <a:xfrm>
            <a:off x="4065588" y="2371735"/>
            <a:ext cx="1725612" cy="1957387"/>
          </a:xfrm>
          <a:prstGeom prst="rect">
            <a:avLst/>
          </a:prstGeom>
          <a:noFill/>
          <a:ln w="9525">
            <a:noFill/>
          </a:ln>
        </p:spPr>
      </p:pic>
      <p:pic>
        <p:nvPicPr>
          <p:cNvPr id="8206" name="图片 8205" descr="Borl"/>
          <p:cNvPicPr>
            <a:picLocks noChangeAspect="1"/>
          </p:cNvPicPr>
          <p:nvPr/>
        </p:nvPicPr>
        <p:blipFill>
          <a:blip r:embed="rId4" cstate="print"/>
          <a:stretch>
            <a:fillRect/>
          </a:stretch>
        </p:blipFill>
        <p:spPr>
          <a:xfrm>
            <a:off x="6403975" y="2347922"/>
            <a:ext cx="1673225" cy="1981200"/>
          </a:xfrm>
          <a:prstGeom prst="rect">
            <a:avLst/>
          </a:prstGeom>
          <a:noFill/>
          <a:ln w="9525">
            <a:noFill/>
          </a:ln>
        </p:spPr>
      </p:pic>
      <p:sp>
        <p:nvSpPr>
          <p:cNvPr id="8207" name="矩形 8206"/>
          <p:cNvSpPr/>
          <p:nvPr/>
        </p:nvSpPr>
        <p:spPr>
          <a:xfrm>
            <a:off x="1066800" y="4329122"/>
            <a:ext cx="2216150" cy="457200"/>
          </a:xfrm>
          <a:prstGeom prst="rect">
            <a:avLst/>
          </a:prstGeom>
          <a:noFill/>
          <a:ln w="9525">
            <a:noFill/>
          </a:ln>
        </p:spPr>
        <p:txBody>
          <a:bodyPr wrap="none" anchor="t">
            <a:spAutoFit/>
          </a:bodyPr>
          <a:lstStyle/>
          <a:p>
            <a:r>
              <a:rPr lang="zh-CN" altLang="en-US" sz="2400" b="1" dirty="0">
                <a:solidFill>
                  <a:srgbClr val="CC0000"/>
                </a:solidFill>
                <a:latin typeface="宋体" panose="02010600030101010101" pitchFamily="2" charset="-122"/>
                <a:ea typeface="宋体" panose="02010600030101010101" pitchFamily="2" charset="-122"/>
              </a:rPr>
              <a:t>爱因斯坦</a:t>
            </a:r>
            <a:r>
              <a:rPr lang="en-US" altLang="zh-CN" sz="2400" b="1">
                <a:solidFill>
                  <a:srgbClr val="CC0000"/>
                </a:solidFill>
                <a:latin typeface="Times New Roman" panose="02020603050405020304" pitchFamily="18" charset="0"/>
                <a:ea typeface="宋体" panose="02010600030101010101" pitchFamily="2" charset="-122"/>
              </a:rPr>
              <a:t>(1905)</a:t>
            </a:r>
          </a:p>
        </p:txBody>
      </p:sp>
      <p:sp>
        <p:nvSpPr>
          <p:cNvPr id="8208" name="矩形 8207"/>
          <p:cNvSpPr/>
          <p:nvPr/>
        </p:nvSpPr>
        <p:spPr>
          <a:xfrm>
            <a:off x="3962400" y="4329122"/>
            <a:ext cx="1911350" cy="457200"/>
          </a:xfrm>
          <a:prstGeom prst="rect">
            <a:avLst/>
          </a:prstGeom>
          <a:noFill/>
          <a:ln w="9525">
            <a:noFill/>
          </a:ln>
        </p:spPr>
        <p:txBody>
          <a:bodyPr wrap="none" anchor="t">
            <a:spAutoFit/>
          </a:bodyPr>
          <a:lstStyle/>
          <a:p>
            <a:r>
              <a:rPr lang="zh-CN" altLang="en-US" sz="2400" b="1" dirty="0">
                <a:solidFill>
                  <a:srgbClr val="CC0000"/>
                </a:solidFill>
                <a:latin typeface="宋体" panose="02010600030101010101" pitchFamily="2" charset="-122"/>
                <a:ea typeface="宋体" panose="02010600030101010101" pitchFamily="2" charset="-122"/>
              </a:rPr>
              <a:t>普朗克</a:t>
            </a:r>
            <a:r>
              <a:rPr lang="en-US" altLang="zh-CN" sz="2400" b="1">
                <a:solidFill>
                  <a:srgbClr val="CC0000"/>
                </a:solidFill>
                <a:latin typeface="Times New Roman" panose="02020603050405020304" pitchFamily="18" charset="0"/>
                <a:ea typeface="宋体" panose="02010600030101010101" pitchFamily="2" charset="-122"/>
              </a:rPr>
              <a:t>(1900)</a:t>
            </a:r>
          </a:p>
        </p:txBody>
      </p:sp>
      <p:sp>
        <p:nvSpPr>
          <p:cNvPr id="8209" name="矩形 8208"/>
          <p:cNvSpPr/>
          <p:nvPr/>
        </p:nvSpPr>
        <p:spPr>
          <a:xfrm>
            <a:off x="6467475" y="4329122"/>
            <a:ext cx="1606550" cy="457200"/>
          </a:xfrm>
          <a:prstGeom prst="rect">
            <a:avLst/>
          </a:prstGeom>
          <a:noFill/>
          <a:ln w="9525">
            <a:noFill/>
          </a:ln>
        </p:spPr>
        <p:txBody>
          <a:bodyPr wrap="none" anchor="t">
            <a:spAutoFit/>
          </a:bodyPr>
          <a:lstStyle/>
          <a:p>
            <a:r>
              <a:rPr lang="zh-CN" altLang="en-US" sz="2400" b="1" dirty="0">
                <a:solidFill>
                  <a:srgbClr val="CC0000"/>
                </a:solidFill>
                <a:latin typeface="宋体" panose="02010600030101010101" pitchFamily="2" charset="-122"/>
                <a:ea typeface="宋体" panose="02010600030101010101" pitchFamily="2" charset="-122"/>
              </a:rPr>
              <a:t>玻尔</a:t>
            </a:r>
            <a:r>
              <a:rPr lang="en-US" altLang="zh-CN" sz="2400" b="1">
                <a:solidFill>
                  <a:srgbClr val="CC0000"/>
                </a:solidFill>
                <a:latin typeface="Times New Roman" panose="02020603050405020304" pitchFamily="18" charset="0"/>
                <a:ea typeface="宋体" panose="02010600030101010101" pitchFamily="2" charset="-122"/>
              </a:rPr>
              <a:t>(1912)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wipe(left)">
                                      <p:cBhvr>
                                        <p:cTn id="7" dur="50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checkerboard(across)">
                                      <p:cBhvr>
                                        <p:cTn id="12" dur="500"/>
                                        <p:tgtEl>
                                          <p:spTgt spid="8195"/>
                                        </p:tgtEl>
                                      </p:cBhvr>
                                    </p:animEffect>
                                  </p:childTnLst>
                                </p:cTn>
                              </p:par>
                              <p:par>
                                <p:cTn id="13" presetID="5" presetClass="entr" presetSubtype="10" fill="hold" nodeType="withEffect">
                                  <p:stCondLst>
                                    <p:cond delay="0"/>
                                  </p:stCondLst>
                                  <p:childTnLst>
                                    <p:set>
                                      <p:cBhvr>
                                        <p:cTn id="14" dur="1" fill="hold">
                                          <p:stCondLst>
                                            <p:cond delay="0"/>
                                          </p:stCondLst>
                                        </p:cTn>
                                        <p:tgtEl>
                                          <p:spTgt spid="8198"/>
                                        </p:tgtEl>
                                        <p:attrNameLst>
                                          <p:attrName>style.visibility</p:attrName>
                                        </p:attrNameLst>
                                      </p:cBhvr>
                                      <p:to>
                                        <p:strVal val="visible"/>
                                      </p:to>
                                    </p:set>
                                    <p:animEffect transition="in" filter="checkerboard(across)">
                                      <p:cBhvr>
                                        <p:cTn id="15" dur="500"/>
                                        <p:tgtEl>
                                          <p:spTgt spid="8198"/>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8207"/>
                                        </p:tgtEl>
                                        <p:attrNameLst>
                                          <p:attrName>style.visibility</p:attrName>
                                        </p:attrNameLst>
                                      </p:cBhvr>
                                      <p:to>
                                        <p:strVal val="visible"/>
                                      </p:to>
                                    </p:set>
                                    <p:animEffect transition="in" filter="checkerboard(across)">
                                      <p:cBhvr>
                                        <p:cTn id="18" dur="500"/>
                                        <p:tgtEl>
                                          <p:spTgt spid="8207"/>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8205"/>
                                        </p:tgtEl>
                                        <p:attrNameLst>
                                          <p:attrName>style.visibility</p:attrName>
                                        </p:attrNameLst>
                                      </p:cBhvr>
                                      <p:to>
                                        <p:strVal val="visible"/>
                                      </p:to>
                                    </p:set>
                                    <p:animEffect transition="in" filter="checkerboard(across)">
                                      <p:cBhvr>
                                        <p:cTn id="23" dur="500"/>
                                        <p:tgtEl>
                                          <p:spTgt spid="8205"/>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8208"/>
                                        </p:tgtEl>
                                        <p:attrNameLst>
                                          <p:attrName>style.visibility</p:attrName>
                                        </p:attrNameLst>
                                      </p:cBhvr>
                                      <p:to>
                                        <p:strVal val="visible"/>
                                      </p:to>
                                    </p:set>
                                    <p:animEffect transition="in" filter="checkerboard(across)">
                                      <p:cBhvr>
                                        <p:cTn id="26" dur="500"/>
                                        <p:tgtEl>
                                          <p:spTgt spid="8208"/>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8196"/>
                                        </p:tgtEl>
                                        <p:attrNameLst>
                                          <p:attrName>style.visibility</p:attrName>
                                        </p:attrNameLst>
                                      </p:cBhvr>
                                      <p:to>
                                        <p:strVal val="visible"/>
                                      </p:to>
                                    </p:set>
                                    <p:animEffect transition="in" filter="checkerboard(across)">
                                      <p:cBhvr>
                                        <p:cTn id="29" dur="500"/>
                                        <p:tgtEl>
                                          <p:spTgt spid="8196"/>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8206"/>
                                        </p:tgtEl>
                                        <p:attrNameLst>
                                          <p:attrName>style.visibility</p:attrName>
                                        </p:attrNameLst>
                                      </p:cBhvr>
                                      <p:to>
                                        <p:strVal val="visible"/>
                                      </p:to>
                                    </p:set>
                                    <p:animEffect transition="in" filter="checkerboard(across)">
                                      <p:cBhvr>
                                        <p:cTn id="34" dur="500"/>
                                        <p:tgtEl>
                                          <p:spTgt spid="8206"/>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8209"/>
                                        </p:tgtEl>
                                        <p:attrNameLst>
                                          <p:attrName>style.visibility</p:attrName>
                                        </p:attrNameLst>
                                      </p:cBhvr>
                                      <p:to>
                                        <p:strVal val="visible"/>
                                      </p:to>
                                    </p:set>
                                    <p:animEffect transition="in" filter="checkerboard(across)">
                                      <p:cBhvr>
                                        <p:cTn id="37" dur="500"/>
                                        <p:tgtEl>
                                          <p:spTgt spid="8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p:bldP spid="8196" grpId="0"/>
      <p:bldP spid="8207" grpId="0"/>
      <p:bldP spid="8208" grpId="0"/>
      <p:bldP spid="820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9" name="Rectangle 3"/>
          <p:cNvSpPr>
            <a:spLocks noChangeArrowheads="1"/>
          </p:cNvSpPr>
          <p:nvPr/>
        </p:nvSpPr>
        <p:spPr bwMode="auto">
          <a:xfrm>
            <a:off x="377825" y="44450"/>
            <a:ext cx="8515350" cy="3168650"/>
          </a:xfrm>
          <a:prstGeom prst="rect">
            <a:avLst/>
          </a:prstGeom>
          <a:noFill/>
          <a:ln w="9525">
            <a:noFill/>
            <a:miter lim="800000"/>
          </a:ln>
        </p:spPr>
        <p:txBody>
          <a:bodyPr>
            <a:spAutoFit/>
          </a:bodyPr>
          <a:lstStyle/>
          <a:p>
            <a:pPr eaLnBrk="0" hangingPunct="0">
              <a:lnSpc>
                <a:spcPct val="120000"/>
              </a:lnSpc>
            </a:pPr>
            <a:r>
              <a:rPr lang="zh-CN" altLang="en-US" sz="2800" b="1" dirty="0">
                <a:solidFill>
                  <a:srgbClr val="0000FF"/>
                </a:solidFill>
                <a:latin typeface="Times New Roman" panose="02020603050405020304" pitchFamily="18" charset="0"/>
              </a:rPr>
              <a:t>例</a:t>
            </a:r>
            <a:r>
              <a:rPr lang="en-US" altLang="zh-CN" sz="2800" b="1" dirty="0">
                <a:solidFill>
                  <a:srgbClr val="0000FF"/>
                </a:solidFill>
                <a:latin typeface="Times New Roman" panose="02020603050405020304" pitchFamily="18" charset="0"/>
              </a:rPr>
              <a:t>3</a:t>
            </a:r>
            <a:r>
              <a:rPr lang="en-US" altLang="zh-CN" sz="2800" b="1" dirty="0">
                <a:latin typeface="Times New Roman" panose="02020603050405020304" pitchFamily="18" charset="0"/>
              </a:rPr>
              <a:t> </a:t>
            </a:r>
            <a:r>
              <a:rPr lang="zh-CN" altLang="en-US" sz="2800" dirty="0">
                <a:latin typeface="Times New Roman" panose="02020603050405020304" pitchFamily="18" charset="0"/>
              </a:rPr>
              <a:t>实验测得太阳辐射波谱的                         ，若把太阳视为黑体，计算：（</a:t>
            </a:r>
            <a:r>
              <a:rPr lang="en-US" altLang="zh-CN" sz="2800" dirty="0">
                <a:latin typeface="Times New Roman" panose="02020603050405020304" pitchFamily="18" charset="0"/>
              </a:rPr>
              <a:t>1</a:t>
            </a:r>
            <a:r>
              <a:rPr lang="zh-CN" altLang="en-US" sz="2800" dirty="0">
                <a:latin typeface="Times New Roman" panose="02020603050405020304" pitchFamily="18" charset="0"/>
              </a:rPr>
              <a:t>）太阳每单位表面积上所发射的功率；（</a:t>
            </a:r>
            <a:r>
              <a:rPr lang="en-US" altLang="zh-CN" sz="2800" dirty="0">
                <a:latin typeface="Times New Roman" panose="02020603050405020304" pitchFamily="18" charset="0"/>
              </a:rPr>
              <a:t>2</a:t>
            </a:r>
            <a:r>
              <a:rPr lang="zh-CN" altLang="en-US" sz="2800" dirty="0">
                <a:latin typeface="Times New Roman" panose="02020603050405020304" pitchFamily="18" charset="0"/>
              </a:rPr>
              <a:t>）地球表面阳光直射的单位面积上接受到的辐射功率；（</a:t>
            </a:r>
            <a:r>
              <a:rPr lang="en-US" altLang="zh-CN" sz="2800" dirty="0">
                <a:latin typeface="Times New Roman" panose="02020603050405020304" pitchFamily="18" charset="0"/>
              </a:rPr>
              <a:t>3</a:t>
            </a:r>
            <a:r>
              <a:rPr lang="zh-CN" altLang="en-US" sz="2800" dirty="0">
                <a:latin typeface="Times New Roman" panose="02020603050405020304" pitchFamily="18" charset="0"/>
              </a:rPr>
              <a:t>）地球每秒内接受的太阳辐射能。</a:t>
            </a:r>
            <a:r>
              <a:rPr lang="en-US" altLang="zh-CN" sz="2800" dirty="0">
                <a:latin typeface="Times New Roman" panose="02020603050405020304" pitchFamily="18" charset="0"/>
              </a:rPr>
              <a:t>(</a:t>
            </a:r>
            <a:r>
              <a:rPr lang="zh-CN" altLang="en-US" sz="2800" dirty="0">
                <a:latin typeface="Times New Roman" panose="02020603050405020304" pitchFamily="18" charset="0"/>
              </a:rPr>
              <a:t>已知太阳半径</a:t>
            </a:r>
            <a:r>
              <a:rPr lang="en-US" altLang="zh-CN" sz="2800" i="1" dirty="0">
                <a:latin typeface="Times New Roman" panose="02020603050405020304" pitchFamily="18" charset="0"/>
              </a:rPr>
              <a:t>R</a:t>
            </a:r>
            <a:r>
              <a:rPr lang="en-US" altLang="zh-CN" sz="2800" baseline="-25000" dirty="0">
                <a:latin typeface="Times New Roman" panose="02020603050405020304" pitchFamily="18" charset="0"/>
              </a:rPr>
              <a:t>S</a:t>
            </a:r>
            <a:r>
              <a:rPr lang="en-US" altLang="zh-CN" sz="2800" dirty="0">
                <a:latin typeface="Times New Roman" panose="02020603050405020304" pitchFamily="18" charset="0"/>
              </a:rPr>
              <a:t>=6.96×10</a:t>
            </a:r>
            <a:r>
              <a:rPr lang="en-US" altLang="zh-CN" sz="2800" baseline="30000" dirty="0">
                <a:latin typeface="Times New Roman" panose="02020603050405020304" pitchFamily="18" charset="0"/>
              </a:rPr>
              <a:t>8 </a:t>
            </a:r>
            <a:r>
              <a:rPr lang="en-US" altLang="zh-CN" sz="2800" dirty="0">
                <a:latin typeface="Times New Roman" panose="02020603050405020304" pitchFamily="18" charset="0"/>
              </a:rPr>
              <a:t>m</a:t>
            </a:r>
            <a:r>
              <a:rPr lang="zh-CN" altLang="en-US" sz="2800" dirty="0">
                <a:latin typeface="Times New Roman" panose="02020603050405020304" pitchFamily="18" charset="0"/>
              </a:rPr>
              <a:t>，地球半径</a:t>
            </a:r>
            <a:r>
              <a:rPr lang="en-US" altLang="zh-CN" sz="2800" i="1" dirty="0">
                <a:latin typeface="Times New Roman" panose="02020603050405020304" pitchFamily="18" charset="0"/>
              </a:rPr>
              <a:t>R</a:t>
            </a:r>
            <a:r>
              <a:rPr lang="en-US" altLang="zh-CN" sz="2800" baseline="-25000" dirty="0">
                <a:latin typeface="Times New Roman" panose="02020603050405020304" pitchFamily="18" charset="0"/>
              </a:rPr>
              <a:t>E</a:t>
            </a:r>
            <a:r>
              <a:rPr lang="en-US" altLang="zh-CN" sz="2800" dirty="0">
                <a:latin typeface="Times New Roman" panose="02020603050405020304" pitchFamily="18" charset="0"/>
              </a:rPr>
              <a:t>=6.37×10</a:t>
            </a:r>
            <a:r>
              <a:rPr lang="en-US" altLang="zh-CN" sz="2800" baseline="30000" dirty="0">
                <a:latin typeface="Times New Roman" panose="02020603050405020304" pitchFamily="18" charset="0"/>
              </a:rPr>
              <a:t>6 </a:t>
            </a:r>
            <a:r>
              <a:rPr lang="en-US" altLang="zh-CN" sz="2800" dirty="0">
                <a:latin typeface="Times New Roman" panose="02020603050405020304" pitchFamily="18" charset="0"/>
              </a:rPr>
              <a:t>m</a:t>
            </a:r>
            <a:r>
              <a:rPr lang="zh-CN" altLang="en-US" sz="2800" dirty="0">
                <a:latin typeface="Times New Roman" panose="02020603050405020304" pitchFamily="18" charset="0"/>
              </a:rPr>
              <a:t>，地球到太阳的距离</a:t>
            </a:r>
            <a:r>
              <a:rPr lang="en-US" altLang="zh-CN" sz="2800" i="1" dirty="0">
                <a:latin typeface="Times New Roman" panose="02020603050405020304" pitchFamily="18" charset="0"/>
              </a:rPr>
              <a:t>d </a:t>
            </a:r>
            <a:r>
              <a:rPr lang="en-US" altLang="zh-CN" sz="2800" dirty="0">
                <a:latin typeface="Times New Roman" panose="02020603050405020304" pitchFamily="18" charset="0"/>
              </a:rPr>
              <a:t>=1.496×10</a:t>
            </a:r>
            <a:r>
              <a:rPr lang="en-US" altLang="zh-CN" sz="2800" baseline="30000" dirty="0">
                <a:latin typeface="Times New Roman" panose="02020603050405020304" pitchFamily="18" charset="0"/>
              </a:rPr>
              <a:t>11 </a:t>
            </a:r>
            <a:r>
              <a:rPr lang="en-US" altLang="zh-CN" sz="2800" dirty="0">
                <a:latin typeface="Times New Roman" panose="02020603050405020304" pitchFamily="18" charset="0"/>
              </a:rPr>
              <a:t>m)</a:t>
            </a:r>
          </a:p>
        </p:txBody>
      </p:sp>
      <p:graphicFrame>
        <p:nvGraphicFramePr>
          <p:cNvPr id="13314" name="Object 4">
            <a:hlinkClick r:id="rId3" action="ppaction://hlinkfile"/>
          </p:cNvPr>
          <p:cNvGraphicFramePr>
            <a:graphicFrameLocks noChangeAspect="1"/>
          </p:cNvGraphicFramePr>
          <p:nvPr/>
        </p:nvGraphicFramePr>
        <p:xfrm>
          <a:off x="5003800" y="0"/>
          <a:ext cx="2189163" cy="561975"/>
        </p:xfrm>
        <a:graphic>
          <a:graphicData uri="http://schemas.openxmlformats.org/presentationml/2006/ole">
            <p:oleObj spid="_x0000_s15383" name="公式" r:id="rId4" imgW="25979400" imgH="6897960" progId="Equation.3">
              <p:embed/>
            </p:oleObj>
          </a:graphicData>
        </a:graphic>
      </p:graphicFrame>
      <p:sp>
        <p:nvSpPr>
          <p:cNvPr id="131077" name="Text Box 5"/>
          <p:cNvSpPr txBox="1">
            <a:spLocks noChangeArrowheads="1"/>
          </p:cNvSpPr>
          <p:nvPr/>
        </p:nvSpPr>
        <p:spPr bwMode="auto">
          <a:xfrm>
            <a:off x="395288" y="3429000"/>
            <a:ext cx="1439862" cy="519113"/>
          </a:xfrm>
          <a:prstGeom prst="rect">
            <a:avLst/>
          </a:prstGeom>
          <a:noFill/>
          <a:ln w="9525">
            <a:noFill/>
            <a:miter lim="800000"/>
          </a:ln>
        </p:spPr>
        <p:txBody>
          <a:bodyPr>
            <a:spAutoFit/>
          </a:bodyPr>
          <a:lstStyle/>
          <a:p>
            <a:r>
              <a:rPr kumimoji="1" lang="zh-CN" altLang="en-US" sz="2800" b="1">
                <a:solidFill>
                  <a:srgbClr val="0000FF"/>
                </a:solidFill>
                <a:latin typeface="宋体" panose="02010600030101010101" pitchFamily="2" charset="-122"/>
              </a:rPr>
              <a:t>解：</a:t>
            </a:r>
          </a:p>
        </p:txBody>
      </p:sp>
      <p:graphicFrame>
        <p:nvGraphicFramePr>
          <p:cNvPr id="131078" name="Object 6"/>
          <p:cNvGraphicFramePr>
            <a:graphicFrameLocks noChangeAspect="1"/>
          </p:cNvGraphicFramePr>
          <p:nvPr/>
        </p:nvGraphicFramePr>
        <p:xfrm>
          <a:off x="2940050" y="3990975"/>
          <a:ext cx="5746750" cy="1130300"/>
        </p:xfrm>
        <a:graphic>
          <a:graphicData uri="http://schemas.openxmlformats.org/presentationml/2006/ole">
            <p:oleObj spid="_x0000_s15384" name="公式" r:id="rId5" imgW="72277560" imgH="14621400" progId="Equation.3">
              <p:embed/>
            </p:oleObj>
          </a:graphicData>
        </a:graphic>
      </p:graphicFrame>
      <p:sp>
        <p:nvSpPr>
          <p:cNvPr id="131079" name="Text Box 7"/>
          <p:cNvSpPr txBox="1">
            <a:spLocks noChangeArrowheads="1"/>
          </p:cNvSpPr>
          <p:nvPr/>
        </p:nvSpPr>
        <p:spPr bwMode="auto">
          <a:xfrm>
            <a:off x="323850" y="5156200"/>
            <a:ext cx="7991475" cy="519113"/>
          </a:xfrm>
          <a:prstGeom prst="rect">
            <a:avLst/>
          </a:prstGeom>
          <a:noFill/>
          <a:ln w="9525">
            <a:noFill/>
            <a:miter lim="800000"/>
          </a:ln>
        </p:spPr>
        <p:txBody>
          <a:bodyPr>
            <a:spAutoFit/>
          </a:bodyPr>
          <a:lstStyle/>
          <a:p>
            <a:r>
              <a:rPr lang="zh-CN" altLang="en-US" sz="2800" b="1">
                <a:latin typeface="Times New Roman" panose="02020603050405020304" pitchFamily="18" charset="0"/>
              </a:rPr>
              <a:t>太阳每单位表面积上所发射的功率（</a:t>
            </a:r>
            <a:r>
              <a:rPr kumimoji="1" lang="zh-CN" altLang="en-US" sz="2800" b="1">
                <a:latin typeface="Times New Roman" panose="02020603050405020304" pitchFamily="18" charset="0"/>
              </a:rPr>
              <a:t>辐出度）：</a:t>
            </a:r>
          </a:p>
        </p:txBody>
      </p:sp>
      <p:graphicFrame>
        <p:nvGraphicFramePr>
          <p:cNvPr id="131080" name="Object 8"/>
          <p:cNvGraphicFramePr>
            <a:graphicFrameLocks noChangeAspect="1"/>
          </p:cNvGraphicFramePr>
          <p:nvPr/>
        </p:nvGraphicFramePr>
        <p:xfrm>
          <a:off x="635000" y="5845175"/>
          <a:ext cx="8237538" cy="608013"/>
        </p:xfrm>
        <a:graphic>
          <a:graphicData uri="http://schemas.openxmlformats.org/presentationml/2006/ole">
            <p:oleObj spid="_x0000_s15385" name="公式" r:id="rId6" imgW="108422640" imgH="7710840" progId="Equation.3">
              <p:embed/>
            </p:oleObj>
          </a:graphicData>
        </a:graphic>
      </p:graphicFrame>
      <p:graphicFrame>
        <p:nvGraphicFramePr>
          <p:cNvPr id="131081" name="Object 9"/>
          <p:cNvGraphicFramePr>
            <a:graphicFrameLocks noChangeAspect="1"/>
          </p:cNvGraphicFramePr>
          <p:nvPr/>
        </p:nvGraphicFramePr>
        <p:xfrm>
          <a:off x="4491038" y="4591050"/>
          <a:ext cx="112712" cy="214313"/>
        </p:xfrm>
        <a:graphic>
          <a:graphicData uri="http://schemas.openxmlformats.org/presentationml/2006/ole">
            <p:oleObj spid="_x0000_s15386" name="公式" r:id="rId7" imgW="2743200" imgH="5181600" progId="Equation.3">
              <p:embed/>
            </p:oleObj>
          </a:graphicData>
        </a:graphic>
      </p:graphicFrame>
      <p:graphicFrame>
        <p:nvGraphicFramePr>
          <p:cNvPr id="131082" name="Object 10"/>
          <p:cNvGraphicFramePr>
            <a:graphicFrameLocks noChangeAspect="1"/>
          </p:cNvGraphicFramePr>
          <p:nvPr/>
        </p:nvGraphicFramePr>
        <p:xfrm>
          <a:off x="1403350" y="3481388"/>
          <a:ext cx="1765300" cy="595312"/>
        </p:xfrm>
        <a:graphic>
          <a:graphicData uri="http://schemas.openxmlformats.org/presentationml/2006/ole">
            <p:oleObj spid="_x0000_s15387" name="公式" r:id="rId8" imgW="19887480" imgH="6897960" progId="Equation.3">
              <p:embed/>
            </p:oleObj>
          </a:graphicData>
        </a:graphic>
      </p:graphicFrame>
      <p:sp>
        <p:nvSpPr>
          <p:cNvPr id="131083" name="Rectangle 11"/>
          <p:cNvSpPr>
            <a:spLocks noChangeArrowheads="1"/>
          </p:cNvSpPr>
          <p:nvPr/>
        </p:nvSpPr>
        <p:spPr bwMode="auto">
          <a:xfrm>
            <a:off x="395288" y="4221163"/>
            <a:ext cx="3671887" cy="519112"/>
          </a:xfrm>
          <a:prstGeom prst="rect">
            <a:avLst/>
          </a:prstGeom>
          <a:noFill/>
          <a:ln w="9525">
            <a:noFill/>
            <a:miter lim="800000"/>
          </a:ln>
        </p:spPr>
        <p:txBody>
          <a:bodyPr>
            <a:spAutoFit/>
          </a:bodyPr>
          <a:lstStyle/>
          <a:p>
            <a:r>
              <a:rPr lang="zh-CN" altLang="en-US" sz="2800" b="1">
                <a:latin typeface="Times New Roman" panose="02020603050405020304" pitchFamily="18" charset="0"/>
              </a:rPr>
              <a:t>太阳表面温度：</a:t>
            </a: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1077"/>
                                        </p:tgtEl>
                                        <p:attrNameLst>
                                          <p:attrName>style.visibility</p:attrName>
                                        </p:attrNameLst>
                                      </p:cBhvr>
                                      <p:to>
                                        <p:strVal val="visible"/>
                                      </p:to>
                                    </p:set>
                                    <p:animEffect transition="in" filter="wipe(left)">
                                      <p:cBhvr>
                                        <p:cTn id="7" dur="500"/>
                                        <p:tgtEl>
                                          <p:spTgt spid="1310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1082"/>
                                        </p:tgtEl>
                                        <p:attrNameLst>
                                          <p:attrName>style.visibility</p:attrName>
                                        </p:attrNameLst>
                                      </p:cBhvr>
                                      <p:to>
                                        <p:strVal val="visible"/>
                                      </p:to>
                                    </p:set>
                                    <p:animEffect transition="in" filter="wipe(left)">
                                      <p:cBhvr>
                                        <p:cTn id="12" dur="500"/>
                                        <p:tgtEl>
                                          <p:spTgt spid="1310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1083"/>
                                        </p:tgtEl>
                                        <p:attrNameLst>
                                          <p:attrName>style.visibility</p:attrName>
                                        </p:attrNameLst>
                                      </p:cBhvr>
                                      <p:to>
                                        <p:strVal val="visible"/>
                                      </p:to>
                                    </p:set>
                                    <p:animEffect transition="in" filter="wipe(left)">
                                      <p:cBhvr>
                                        <p:cTn id="17" dur="500"/>
                                        <p:tgtEl>
                                          <p:spTgt spid="13108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31078"/>
                                        </p:tgtEl>
                                        <p:attrNameLst>
                                          <p:attrName>style.visibility</p:attrName>
                                        </p:attrNameLst>
                                      </p:cBhvr>
                                      <p:to>
                                        <p:strVal val="visible"/>
                                      </p:to>
                                    </p:set>
                                    <p:animEffect transition="in" filter="wipe(left)">
                                      <p:cBhvr>
                                        <p:cTn id="21" dur="500"/>
                                        <p:tgtEl>
                                          <p:spTgt spid="13107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31079"/>
                                        </p:tgtEl>
                                        <p:attrNameLst>
                                          <p:attrName>style.visibility</p:attrName>
                                        </p:attrNameLst>
                                      </p:cBhvr>
                                      <p:to>
                                        <p:strVal val="visible"/>
                                      </p:to>
                                    </p:set>
                                    <p:animEffect transition="in" filter="wipe(left)">
                                      <p:cBhvr>
                                        <p:cTn id="26" dur="500"/>
                                        <p:tgtEl>
                                          <p:spTgt spid="131079"/>
                                        </p:tgtEl>
                                      </p:cBhvr>
                                    </p:animEffect>
                                  </p:childTnLst>
                                </p:cTn>
                              </p:par>
                              <p:par>
                                <p:cTn id="27" presetID="22" presetClass="entr" presetSubtype="8" fill="hold" nodeType="withEffect">
                                  <p:stCondLst>
                                    <p:cond delay="0"/>
                                  </p:stCondLst>
                                  <p:childTnLst>
                                    <p:set>
                                      <p:cBhvr>
                                        <p:cTn id="28" dur="1" fill="hold">
                                          <p:stCondLst>
                                            <p:cond delay="0"/>
                                          </p:stCondLst>
                                        </p:cTn>
                                        <p:tgtEl>
                                          <p:spTgt spid="131080"/>
                                        </p:tgtEl>
                                        <p:attrNameLst>
                                          <p:attrName>style.visibility</p:attrName>
                                        </p:attrNameLst>
                                      </p:cBhvr>
                                      <p:to>
                                        <p:strVal val="visible"/>
                                      </p:to>
                                    </p:set>
                                    <p:animEffect transition="in" filter="wipe(left)">
                                      <p:cBhvr>
                                        <p:cTn id="29" dur="500"/>
                                        <p:tgtEl>
                                          <p:spTgt spid="13108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31081"/>
                                        </p:tgtEl>
                                        <p:attrNameLst>
                                          <p:attrName>style.visibility</p:attrName>
                                        </p:attrNameLst>
                                      </p:cBhvr>
                                      <p:to>
                                        <p:strVal val="visible"/>
                                      </p:to>
                                    </p:set>
                                    <p:animEffect transition="in" filter="wipe(left)">
                                      <p:cBhvr>
                                        <p:cTn id="34" dur="500"/>
                                        <p:tgtEl>
                                          <p:spTgt spid="131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7" grpId="0" autoUpdateAnimBg="0"/>
      <p:bldP spid="131079" grpId="0" autoUpdateAnimBg="0"/>
      <p:bldP spid="13108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1187624" y="188640"/>
            <a:ext cx="5514975" cy="519112"/>
          </a:xfrm>
          <a:prstGeom prst="rect">
            <a:avLst/>
          </a:prstGeom>
          <a:noFill/>
          <a:ln w="9525">
            <a:noFill/>
            <a:miter lim="800000"/>
          </a:ln>
        </p:spPr>
        <p:txBody>
          <a:bodyPr>
            <a:spAutoFit/>
          </a:bodyPr>
          <a:lstStyle/>
          <a:p>
            <a:r>
              <a:rPr kumimoji="1" lang="zh-CN" altLang="en-US" sz="2800" b="1" dirty="0">
                <a:latin typeface="Times New Roman" panose="02020603050405020304" pitchFamily="18" charset="0"/>
              </a:rPr>
              <a:t>太阳表面的总辐射功率：</a:t>
            </a:r>
          </a:p>
        </p:txBody>
      </p:sp>
      <p:graphicFrame>
        <p:nvGraphicFramePr>
          <p:cNvPr id="132099" name="Object 3"/>
          <p:cNvGraphicFramePr>
            <a:graphicFrameLocks noChangeAspect="1"/>
          </p:cNvGraphicFramePr>
          <p:nvPr/>
        </p:nvGraphicFramePr>
        <p:xfrm>
          <a:off x="396875" y="820738"/>
          <a:ext cx="8408988" cy="606425"/>
        </p:xfrm>
        <a:graphic>
          <a:graphicData uri="http://schemas.openxmlformats.org/presentationml/2006/ole">
            <p:oleObj spid="_x0000_s16399" name="公式" r:id="rId3" imgW="118169640" imgH="8117280" progId="Equation.3">
              <p:embed/>
            </p:oleObj>
          </a:graphicData>
        </a:graphic>
      </p:graphicFrame>
      <p:grpSp>
        <p:nvGrpSpPr>
          <p:cNvPr id="2" name="Group 4"/>
          <p:cNvGrpSpPr/>
          <p:nvPr/>
        </p:nvGrpSpPr>
        <p:grpSpPr bwMode="auto">
          <a:xfrm>
            <a:off x="5292725" y="2414588"/>
            <a:ext cx="3743325" cy="3678237"/>
            <a:chOff x="3237" y="1432"/>
            <a:chExt cx="2358" cy="2317"/>
          </a:xfrm>
        </p:grpSpPr>
        <p:sp>
          <p:nvSpPr>
            <p:cNvPr id="14345" name="Oval 5"/>
            <p:cNvSpPr>
              <a:spLocks noChangeArrowheads="1"/>
            </p:cNvSpPr>
            <p:nvPr/>
          </p:nvSpPr>
          <p:spPr bwMode="auto">
            <a:xfrm>
              <a:off x="3379" y="2840"/>
              <a:ext cx="576" cy="576"/>
            </a:xfrm>
            <a:prstGeom prst="ellipse">
              <a:avLst/>
            </a:prstGeom>
            <a:solidFill>
              <a:srgbClr val="CC3300"/>
            </a:solidFill>
            <a:ln w="38100">
              <a:solidFill>
                <a:schemeClr val="tx1"/>
              </a:solidFill>
              <a:round/>
            </a:ln>
          </p:spPr>
          <p:txBody>
            <a:bodyPr wrap="none" anchor="ctr"/>
            <a:lstStyle/>
            <a:p>
              <a:endParaRPr lang="zh-CN" altLang="en-US"/>
            </a:p>
          </p:txBody>
        </p:sp>
        <p:sp>
          <p:nvSpPr>
            <p:cNvPr id="14346" name="Line 6"/>
            <p:cNvSpPr>
              <a:spLocks noChangeShapeType="1"/>
            </p:cNvSpPr>
            <p:nvPr/>
          </p:nvSpPr>
          <p:spPr bwMode="auto">
            <a:xfrm flipV="1">
              <a:off x="3651" y="1783"/>
              <a:ext cx="1556" cy="1375"/>
            </a:xfrm>
            <a:prstGeom prst="line">
              <a:avLst/>
            </a:prstGeom>
            <a:noFill/>
            <a:ln w="19050">
              <a:solidFill>
                <a:schemeClr val="tx1"/>
              </a:solidFill>
              <a:prstDash val="dash"/>
              <a:round/>
            </a:ln>
          </p:spPr>
          <p:txBody>
            <a:bodyPr wrap="none" anchor="ctr"/>
            <a:lstStyle/>
            <a:p>
              <a:endParaRPr lang="zh-CN" altLang="en-US"/>
            </a:p>
          </p:txBody>
        </p:sp>
        <p:sp>
          <p:nvSpPr>
            <p:cNvPr id="14347" name="Oval 7"/>
            <p:cNvSpPr>
              <a:spLocks noChangeArrowheads="1"/>
            </p:cNvSpPr>
            <p:nvPr/>
          </p:nvSpPr>
          <p:spPr bwMode="auto">
            <a:xfrm rot="2334424">
              <a:off x="5159" y="1735"/>
              <a:ext cx="144" cy="96"/>
            </a:xfrm>
            <a:prstGeom prst="ellipse">
              <a:avLst/>
            </a:prstGeom>
            <a:solidFill>
              <a:schemeClr val="accent1"/>
            </a:solidFill>
            <a:ln w="28575">
              <a:solidFill>
                <a:schemeClr val="tx1"/>
              </a:solidFill>
              <a:round/>
            </a:ln>
          </p:spPr>
          <p:txBody>
            <a:bodyPr wrap="none" anchor="ctr"/>
            <a:lstStyle/>
            <a:p>
              <a:endParaRPr lang="zh-CN" altLang="en-US"/>
            </a:p>
          </p:txBody>
        </p:sp>
        <p:sp>
          <p:nvSpPr>
            <p:cNvPr id="14348" name="Text Box 8"/>
            <p:cNvSpPr txBox="1">
              <a:spLocks noChangeArrowheads="1"/>
            </p:cNvSpPr>
            <p:nvPr/>
          </p:nvSpPr>
          <p:spPr bwMode="auto">
            <a:xfrm>
              <a:off x="3237" y="2704"/>
              <a:ext cx="232" cy="308"/>
            </a:xfrm>
            <a:prstGeom prst="rect">
              <a:avLst/>
            </a:prstGeom>
            <a:noFill/>
            <a:ln w="9525">
              <a:noFill/>
              <a:miter lim="800000"/>
            </a:ln>
          </p:spPr>
          <p:txBody>
            <a:bodyPr wrap="none">
              <a:spAutoFit/>
            </a:bodyPr>
            <a:lstStyle/>
            <a:p>
              <a:pPr algn="ctr"/>
              <a:r>
                <a:rPr kumimoji="1" lang="en-US" altLang="zh-CN" sz="2600">
                  <a:latin typeface="Times New Roman" panose="02020603050405020304" pitchFamily="18" charset="0"/>
                </a:rPr>
                <a:t>S</a:t>
              </a:r>
            </a:p>
          </p:txBody>
        </p:sp>
        <p:sp>
          <p:nvSpPr>
            <p:cNvPr id="14349" name="Text Box 9"/>
            <p:cNvSpPr txBox="1">
              <a:spLocks noChangeArrowheads="1"/>
            </p:cNvSpPr>
            <p:nvPr/>
          </p:nvSpPr>
          <p:spPr bwMode="auto">
            <a:xfrm>
              <a:off x="4871" y="1591"/>
              <a:ext cx="243" cy="308"/>
            </a:xfrm>
            <a:prstGeom prst="rect">
              <a:avLst/>
            </a:prstGeom>
            <a:noFill/>
            <a:ln w="9525">
              <a:noFill/>
              <a:miter lim="800000"/>
            </a:ln>
          </p:spPr>
          <p:txBody>
            <a:bodyPr wrap="none">
              <a:spAutoFit/>
            </a:bodyPr>
            <a:lstStyle/>
            <a:p>
              <a:pPr algn="ctr"/>
              <a:r>
                <a:rPr kumimoji="1" lang="en-US" altLang="zh-CN" sz="2600">
                  <a:latin typeface="Times New Roman" panose="02020603050405020304" pitchFamily="18" charset="0"/>
                </a:rPr>
                <a:t>E</a:t>
              </a:r>
            </a:p>
          </p:txBody>
        </p:sp>
        <p:sp>
          <p:nvSpPr>
            <p:cNvPr id="14350" name="Text Box 10"/>
            <p:cNvSpPr txBox="1">
              <a:spLocks noChangeArrowheads="1"/>
            </p:cNvSpPr>
            <p:nvPr/>
          </p:nvSpPr>
          <p:spPr bwMode="auto">
            <a:xfrm>
              <a:off x="4171" y="2167"/>
              <a:ext cx="220" cy="308"/>
            </a:xfrm>
            <a:prstGeom prst="rect">
              <a:avLst/>
            </a:prstGeom>
            <a:noFill/>
            <a:ln w="9525">
              <a:noFill/>
              <a:miter lim="800000"/>
            </a:ln>
          </p:spPr>
          <p:txBody>
            <a:bodyPr wrap="none">
              <a:spAutoFit/>
            </a:bodyPr>
            <a:lstStyle/>
            <a:p>
              <a:pPr algn="ctr"/>
              <a:r>
                <a:rPr kumimoji="1" lang="en-US" altLang="zh-CN" sz="2600" i="1">
                  <a:latin typeface="Times New Roman" panose="02020603050405020304" pitchFamily="18" charset="0"/>
                </a:rPr>
                <a:t>d</a:t>
              </a:r>
              <a:endParaRPr kumimoji="1" lang="en-US" altLang="zh-CN" sz="2600">
                <a:latin typeface="Times New Roman" panose="02020603050405020304" pitchFamily="18" charset="0"/>
              </a:endParaRPr>
            </a:p>
          </p:txBody>
        </p:sp>
        <p:sp>
          <p:nvSpPr>
            <p:cNvPr id="14351" name="Arc 11"/>
            <p:cNvSpPr/>
            <p:nvPr/>
          </p:nvSpPr>
          <p:spPr bwMode="auto">
            <a:xfrm>
              <a:off x="3287" y="1432"/>
              <a:ext cx="2308" cy="2317"/>
            </a:xfrm>
            <a:custGeom>
              <a:avLst/>
              <a:gdLst>
                <a:gd name="T0" fmla="*/ 1495 w 17846"/>
                <a:gd name="T1" fmla="*/ 0 h 18249"/>
                <a:gd name="T2" fmla="*/ 2308 w 17846"/>
                <a:gd name="T3" fmla="*/ 772 h 18249"/>
                <a:gd name="T4" fmla="*/ 0 w 17846"/>
                <a:gd name="T5" fmla="*/ 2317 h 18249"/>
                <a:gd name="T6" fmla="*/ 0 60000 65536"/>
                <a:gd name="T7" fmla="*/ 0 60000 65536"/>
                <a:gd name="T8" fmla="*/ 0 60000 65536"/>
                <a:gd name="T9" fmla="*/ 0 w 17846"/>
                <a:gd name="T10" fmla="*/ 0 h 18249"/>
                <a:gd name="T11" fmla="*/ 17846 w 17846"/>
                <a:gd name="T12" fmla="*/ 18249 h 18249"/>
              </a:gdLst>
              <a:ahLst/>
              <a:cxnLst>
                <a:cxn ang="T6">
                  <a:pos x="T0" y="T1"/>
                </a:cxn>
                <a:cxn ang="T7">
                  <a:pos x="T2" y="T3"/>
                </a:cxn>
                <a:cxn ang="T8">
                  <a:pos x="T4" y="T5"/>
                </a:cxn>
              </a:cxnLst>
              <a:rect l="T9" t="T10" r="T11" b="T12"/>
              <a:pathLst>
                <a:path w="17846" h="18249" fill="none" extrusionOk="0">
                  <a:moveTo>
                    <a:pt x="11555" y="0"/>
                  </a:moveTo>
                  <a:cubicBezTo>
                    <a:pt x="14045" y="1576"/>
                    <a:pt x="16185" y="3645"/>
                    <a:pt x="17845" y="6080"/>
                  </a:cubicBezTo>
                </a:path>
                <a:path w="17846" h="18249" stroke="0" extrusionOk="0">
                  <a:moveTo>
                    <a:pt x="11555" y="0"/>
                  </a:moveTo>
                  <a:cubicBezTo>
                    <a:pt x="14045" y="1576"/>
                    <a:pt x="16185" y="3645"/>
                    <a:pt x="17845" y="6080"/>
                  </a:cubicBezTo>
                  <a:lnTo>
                    <a:pt x="0" y="18249"/>
                  </a:lnTo>
                  <a:close/>
                </a:path>
              </a:pathLst>
            </a:custGeom>
            <a:noFill/>
            <a:ln w="9525">
              <a:solidFill>
                <a:schemeClr val="tx1"/>
              </a:solidFill>
              <a:prstDash val="dash"/>
              <a:round/>
            </a:ln>
          </p:spPr>
          <p:txBody>
            <a:bodyPr wrap="none" anchor="ctr"/>
            <a:lstStyle/>
            <a:p>
              <a:endParaRPr lang="zh-CN" altLang="en-US"/>
            </a:p>
          </p:txBody>
        </p:sp>
      </p:grpSp>
      <p:sp>
        <p:nvSpPr>
          <p:cNvPr id="132108" name="Rectangle 12"/>
          <p:cNvSpPr>
            <a:spLocks noChangeArrowheads="1"/>
          </p:cNvSpPr>
          <p:nvPr/>
        </p:nvSpPr>
        <p:spPr bwMode="auto">
          <a:xfrm>
            <a:off x="323850" y="1685925"/>
            <a:ext cx="8208963" cy="519113"/>
          </a:xfrm>
          <a:prstGeom prst="rect">
            <a:avLst/>
          </a:prstGeom>
          <a:noFill/>
          <a:ln w="9525">
            <a:noFill/>
            <a:miter lim="800000"/>
          </a:ln>
        </p:spPr>
        <p:txBody>
          <a:bodyPr>
            <a:spAutoFit/>
          </a:bodyPr>
          <a:lstStyle/>
          <a:p>
            <a:r>
              <a:rPr kumimoji="1" lang="zh-CN" altLang="en-US" sz="2800" b="1">
                <a:latin typeface="Times New Roman" panose="02020603050405020304" pitchFamily="18" charset="0"/>
              </a:rPr>
              <a:t>地球表面单位面积接受到的太阳辐射能功率为 </a:t>
            </a:r>
          </a:p>
        </p:txBody>
      </p:sp>
      <p:graphicFrame>
        <p:nvGraphicFramePr>
          <p:cNvPr id="132109" name="Object 13"/>
          <p:cNvGraphicFramePr>
            <a:graphicFrameLocks noChangeAspect="1"/>
          </p:cNvGraphicFramePr>
          <p:nvPr/>
        </p:nvGraphicFramePr>
        <p:xfrm>
          <a:off x="463550" y="5805488"/>
          <a:ext cx="5332413" cy="614362"/>
        </p:xfrm>
        <a:graphic>
          <a:graphicData uri="http://schemas.openxmlformats.org/presentationml/2006/ole">
            <p:oleObj spid="_x0000_s16400" name="公式" r:id="rId4" imgW="62936640" imgH="7710840" progId="Equation.3">
              <p:embed/>
            </p:oleObj>
          </a:graphicData>
        </a:graphic>
      </p:graphicFrame>
      <p:graphicFrame>
        <p:nvGraphicFramePr>
          <p:cNvPr id="132110" name="Object 14"/>
          <p:cNvGraphicFramePr>
            <a:graphicFrameLocks noChangeAspect="1"/>
          </p:cNvGraphicFramePr>
          <p:nvPr/>
        </p:nvGraphicFramePr>
        <p:xfrm>
          <a:off x="573088" y="2527300"/>
          <a:ext cx="5041900" cy="1046163"/>
        </p:xfrm>
        <a:graphic>
          <a:graphicData uri="http://schemas.openxmlformats.org/presentationml/2006/ole">
            <p:oleObj spid="_x0000_s16401" name="公式" r:id="rId5" imgW="59281560" imgH="12588840" progId="Equation.3">
              <p:embed/>
            </p:oleObj>
          </a:graphicData>
        </a:graphic>
      </p:graphicFrame>
      <p:sp>
        <p:nvSpPr>
          <p:cNvPr id="132111" name="Text Box 15"/>
          <p:cNvSpPr txBox="1">
            <a:spLocks noChangeArrowheads="1"/>
          </p:cNvSpPr>
          <p:nvPr/>
        </p:nvSpPr>
        <p:spPr bwMode="auto">
          <a:xfrm>
            <a:off x="323850" y="3814763"/>
            <a:ext cx="4897438" cy="1630362"/>
          </a:xfrm>
          <a:prstGeom prst="rect">
            <a:avLst/>
          </a:prstGeom>
          <a:noFill/>
          <a:ln w="9525">
            <a:noFill/>
            <a:miter lim="800000"/>
          </a:ln>
        </p:spPr>
        <p:txBody>
          <a:bodyPr>
            <a:spAutoFit/>
          </a:bodyPr>
          <a:lstStyle/>
          <a:p>
            <a:pPr>
              <a:lnSpc>
                <a:spcPct val="120000"/>
              </a:lnSpc>
            </a:pPr>
            <a:r>
              <a:rPr kumimoji="1" lang="zh-CN" altLang="en-US" sz="2800" b="1">
                <a:solidFill>
                  <a:srgbClr val="0000FF"/>
                </a:solidFill>
                <a:latin typeface="Times New Roman" panose="02020603050405020304" pitchFamily="18" charset="0"/>
              </a:rPr>
              <a:t>由于</a:t>
            </a:r>
            <a:r>
              <a:rPr kumimoji="1" lang="en-US" altLang="zh-CN" sz="2800" b="1" i="1">
                <a:solidFill>
                  <a:srgbClr val="0000FF"/>
                </a:solidFill>
                <a:latin typeface="Times New Roman" panose="02020603050405020304" pitchFamily="18" charset="0"/>
              </a:rPr>
              <a:t>d </a:t>
            </a:r>
            <a:r>
              <a:rPr kumimoji="1" lang="en-US" altLang="zh-CN" sz="2800" b="1">
                <a:solidFill>
                  <a:srgbClr val="0000FF"/>
                </a:solidFill>
                <a:latin typeface="Times New Roman" panose="02020603050405020304" pitchFamily="18" charset="0"/>
              </a:rPr>
              <a:t>&gt;&gt; </a:t>
            </a:r>
            <a:r>
              <a:rPr kumimoji="1" lang="en-US" altLang="zh-CN" sz="2800" b="1" i="1">
                <a:solidFill>
                  <a:srgbClr val="0000FF"/>
                </a:solidFill>
                <a:latin typeface="Times New Roman" panose="02020603050405020304" pitchFamily="18" charset="0"/>
              </a:rPr>
              <a:t>R</a:t>
            </a:r>
            <a:r>
              <a:rPr kumimoji="1" lang="en-US" altLang="zh-CN" sz="2800" b="1" baseline="-25000">
                <a:solidFill>
                  <a:srgbClr val="0000FF"/>
                </a:solidFill>
                <a:latin typeface="Times New Roman" panose="02020603050405020304" pitchFamily="18" charset="0"/>
              </a:rPr>
              <a:t>E</a:t>
            </a:r>
            <a:r>
              <a:rPr kumimoji="1" lang="zh-CN" altLang="en-US" sz="2800" b="1">
                <a:solidFill>
                  <a:srgbClr val="0000FF"/>
                </a:solidFill>
                <a:latin typeface="Times New Roman" panose="02020603050405020304" pitchFamily="18" charset="0"/>
              </a:rPr>
              <a:t>，可将地球看成半径为</a:t>
            </a:r>
            <a:r>
              <a:rPr kumimoji="1" lang="en-US" altLang="zh-CN" sz="2800" b="1" i="1">
                <a:solidFill>
                  <a:srgbClr val="0000FF"/>
                </a:solidFill>
                <a:latin typeface="Times New Roman" panose="02020603050405020304" pitchFamily="18" charset="0"/>
              </a:rPr>
              <a:t>R</a:t>
            </a:r>
            <a:r>
              <a:rPr kumimoji="1" lang="en-US" altLang="zh-CN" sz="2800" b="1" baseline="-25000">
                <a:solidFill>
                  <a:srgbClr val="0000FF"/>
                </a:solidFill>
                <a:latin typeface="Times New Roman" panose="02020603050405020304" pitchFamily="18" charset="0"/>
              </a:rPr>
              <a:t>E</a:t>
            </a:r>
            <a:r>
              <a:rPr kumimoji="1" lang="en-US" altLang="zh-CN" sz="2800" b="1">
                <a:solidFill>
                  <a:srgbClr val="0000FF"/>
                </a:solidFill>
                <a:latin typeface="Times New Roman" panose="02020603050405020304" pitchFamily="18" charset="0"/>
              </a:rPr>
              <a:t> </a:t>
            </a:r>
            <a:r>
              <a:rPr kumimoji="1" lang="zh-CN" altLang="en-US" sz="2800" b="1">
                <a:solidFill>
                  <a:srgbClr val="0000FF"/>
                </a:solidFill>
                <a:latin typeface="Times New Roman" panose="02020603050405020304" pitchFamily="18" charset="0"/>
              </a:rPr>
              <a:t>的圆盘，</a:t>
            </a:r>
            <a:r>
              <a:rPr kumimoji="1" lang="zh-CN" altLang="en-US" sz="2800" b="1">
                <a:latin typeface="Times New Roman" panose="02020603050405020304" pitchFamily="18" charset="0"/>
              </a:rPr>
              <a:t>其接受到太阳的辐射能功率为 </a:t>
            </a: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098"/>
                                        </p:tgtEl>
                                        <p:attrNameLst>
                                          <p:attrName>style.visibility</p:attrName>
                                        </p:attrNameLst>
                                      </p:cBhvr>
                                      <p:to>
                                        <p:strVal val="visible"/>
                                      </p:to>
                                    </p:set>
                                    <p:animEffect transition="in" filter="wipe(left)">
                                      <p:cBhvr>
                                        <p:cTn id="12" dur="500"/>
                                        <p:tgtEl>
                                          <p:spTgt spid="1320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2099"/>
                                        </p:tgtEl>
                                        <p:attrNameLst>
                                          <p:attrName>style.visibility</p:attrName>
                                        </p:attrNameLst>
                                      </p:cBhvr>
                                      <p:to>
                                        <p:strVal val="visible"/>
                                      </p:to>
                                    </p:set>
                                    <p:animEffect transition="in" filter="wipe(left)">
                                      <p:cBhvr>
                                        <p:cTn id="17" dur="500"/>
                                        <p:tgtEl>
                                          <p:spTgt spid="13209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2108"/>
                                        </p:tgtEl>
                                        <p:attrNameLst>
                                          <p:attrName>style.visibility</p:attrName>
                                        </p:attrNameLst>
                                      </p:cBhvr>
                                      <p:to>
                                        <p:strVal val="visible"/>
                                      </p:to>
                                    </p:set>
                                    <p:animEffect transition="in" filter="wipe(left)">
                                      <p:cBhvr>
                                        <p:cTn id="22" dur="500"/>
                                        <p:tgtEl>
                                          <p:spTgt spid="13210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2110"/>
                                        </p:tgtEl>
                                        <p:attrNameLst>
                                          <p:attrName>style.visibility</p:attrName>
                                        </p:attrNameLst>
                                      </p:cBhvr>
                                      <p:to>
                                        <p:strVal val="visible"/>
                                      </p:to>
                                    </p:set>
                                    <p:animEffect transition="in" filter="wipe(left)">
                                      <p:cBhvr>
                                        <p:cTn id="27" dur="500"/>
                                        <p:tgtEl>
                                          <p:spTgt spid="1321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2111"/>
                                        </p:tgtEl>
                                        <p:attrNameLst>
                                          <p:attrName>style.visibility</p:attrName>
                                        </p:attrNameLst>
                                      </p:cBhvr>
                                      <p:to>
                                        <p:strVal val="visible"/>
                                      </p:to>
                                    </p:set>
                                    <p:animEffect transition="in" filter="wipe(left)">
                                      <p:cBhvr>
                                        <p:cTn id="32" dur="500"/>
                                        <p:tgtEl>
                                          <p:spTgt spid="1321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2109"/>
                                        </p:tgtEl>
                                        <p:attrNameLst>
                                          <p:attrName>style.visibility</p:attrName>
                                        </p:attrNameLst>
                                      </p:cBhvr>
                                      <p:to>
                                        <p:strVal val="visible"/>
                                      </p:to>
                                    </p:set>
                                    <p:animEffect transition="in" filter="wipe(left)">
                                      <p:cBhvr>
                                        <p:cTn id="37" dur="500"/>
                                        <p:tgtEl>
                                          <p:spTgt spid="132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autoUpdateAnimBg="0"/>
      <p:bldP spid="132108" grpId="0" autoUpdateAnimBg="0"/>
      <p:bldP spid="132111"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1051765" y="313422"/>
            <a:ext cx="6643687" cy="457200"/>
          </a:xfrm>
          <a:prstGeom prst="rect">
            <a:avLst/>
          </a:prstGeom>
          <a:noFill/>
          <a:ln w="9525">
            <a:noFill/>
            <a:miter lim="800000"/>
          </a:ln>
          <a:effectLst/>
        </p:spPr>
        <p:txBody>
          <a:bodyPr>
            <a:spAutoFit/>
          </a:bodyPr>
          <a:lstStyle/>
          <a:p>
            <a:pPr>
              <a:buFontTx/>
              <a:buChar char="•"/>
            </a:pPr>
            <a:r>
              <a:rPr kumimoji="1" lang="zh-CN" altLang="en-US" sz="2400" dirty="0">
                <a:solidFill>
                  <a:srgbClr val="3333CC"/>
                </a:solidFill>
                <a:latin typeface="Times New Roman" panose="02020603050405020304" pitchFamily="18" charset="0"/>
                <a:ea typeface="楷体_GB2312" pitchFamily="49" charset="-122"/>
              </a:rPr>
              <a:t>宇宙背景辐射：</a:t>
            </a:r>
            <a:r>
              <a:rPr kumimoji="1" lang="zh-CN" altLang="en-US" sz="2400" dirty="0">
                <a:latin typeface="Times New Roman" panose="02020603050405020304" pitchFamily="18" charset="0"/>
                <a:ea typeface="楷体_GB2312" pitchFamily="49" charset="-122"/>
              </a:rPr>
              <a:t>与 </a:t>
            </a:r>
            <a:r>
              <a:rPr kumimoji="1" lang="en-US" altLang="zh-CN" sz="2400" i="1" dirty="0">
                <a:latin typeface="Times New Roman" panose="02020603050405020304" pitchFamily="18" charset="0"/>
                <a:ea typeface="楷体_GB2312" pitchFamily="49" charset="-122"/>
              </a:rPr>
              <a:t>T</a:t>
            </a:r>
            <a:r>
              <a:rPr kumimoji="1" lang="en-US" altLang="zh-CN" sz="2400" dirty="0">
                <a:latin typeface="Times New Roman" panose="02020603050405020304" pitchFamily="18" charset="0"/>
                <a:ea typeface="楷体_GB2312" pitchFamily="49" charset="-122"/>
              </a:rPr>
              <a:t>=2.7 K </a:t>
            </a:r>
            <a:r>
              <a:rPr kumimoji="1" lang="zh-CN" altLang="en-US" sz="2400" dirty="0">
                <a:latin typeface="Times New Roman" panose="02020603050405020304" pitchFamily="18" charset="0"/>
                <a:ea typeface="楷体_GB2312" pitchFamily="49" charset="-122"/>
              </a:rPr>
              <a:t>黑体辐射曲线相符</a:t>
            </a:r>
            <a:endParaRPr kumimoji="1" lang="zh-CN" altLang="en-US" sz="2400" dirty="0">
              <a:solidFill>
                <a:schemeClr val="accent2"/>
              </a:solidFill>
              <a:latin typeface="Times New Roman" panose="02020603050405020304" pitchFamily="18" charset="0"/>
              <a:ea typeface="楷体_GB2312" pitchFamily="49" charset="-122"/>
            </a:endParaRPr>
          </a:p>
        </p:txBody>
      </p:sp>
      <p:sp>
        <p:nvSpPr>
          <p:cNvPr id="66563" name="Text Box 3"/>
          <p:cNvSpPr txBox="1">
            <a:spLocks noChangeArrowheads="1"/>
          </p:cNvSpPr>
          <p:nvPr/>
        </p:nvSpPr>
        <p:spPr bwMode="auto">
          <a:xfrm>
            <a:off x="1042988" y="908050"/>
            <a:ext cx="7667625" cy="457200"/>
          </a:xfrm>
          <a:prstGeom prst="rect">
            <a:avLst/>
          </a:prstGeom>
          <a:noFill/>
          <a:ln w="9525">
            <a:noFill/>
            <a:miter lim="800000"/>
          </a:ln>
          <a:effectLst/>
        </p:spPr>
        <p:txBody>
          <a:bodyPr>
            <a:spAutoFit/>
          </a:bodyPr>
          <a:lstStyle/>
          <a:p>
            <a:r>
              <a:rPr kumimoji="1" lang="zh-CN" altLang="en-US" sz="2400">
                <a:latin typeface="楷体_GB2312" pitchFamily="49" charset="-122"/>
                <a:ea typeface="楷体_GB2312" pitchFamily="49" charset="-122"/>
              </a:rPr>
              <a:t>宇宙标准模型：宇宙起源于一个奇点的大爆炸－膨胀，</a:t>
            </a:r>
          </a:p>
        </p:txBody>
      </p:sp>
      <p:sp>
        <p:nvSpPr>
          <p:cNvPr id="66564" name="Text Box 4"/>
          <p:cNvSpPr txBox="1">
            <a:spLocks noChangeArrowheads="1"/>
          </p:cNvSpPr>
          <p:nvPr/>
        </p:nvSpPr>
        <p:spPr bwMode="auto">
          <a:xfrm>
            <a:off x="1042988" y="1412875"/>
            <a:ext cx="6850062" cy="457200"/>
          </a:xfrm>
          <a:prstGeom prst="rect">
            <a:avLst/>
          </a:prstGeom>
          <a:noFill/>
          <a:ln w="9525">
            <a:noFill/>
            <a:miter lim="800000"/>
          </a:ln>
          <a:effectLst/>
        </p:spPr>
        <p:txBody>
          <a:bodyPr>
            <a:spAutoFit/>
          </a:bodyPr>
          <a:lstStyle/>
          <a:p>
            <a:r>
              <a:rPr kumimoji="1" lang="zh-CN" altLang="en-US" sz="2400">
                <a:latin typeface="Times New Roman" panose="02020603050405020304" pitchFamily="18" charset="0"/>
                <a:ea typeface="楷体_GB2312" pitchFamily="49" charset="-122"/>
              </a:rPr>
              <a:t>大爆炸遗迹：光子波长 </a:t>
            </a:r>
            <a:r>
              <a:rPr kumimoji="1" lang="en-US" altLang="zh-CN" sz="2400">
                <a:latin typeface="Times New Roman" panose="02020603050405020304" pitchFamily="18" charset="0"/>
                <a:ea typeface="楷体_GB2312" pitchFamily="49" charset="-122"/>
              </a:rPr>
              <a:t>~ 1mm , </a:t>
            </a:r>
            <a:r>
              <a:rPr kumimoji="1" lang="zh-CN" altLang="zh-CN" sz="2400">
                <a:latin typeface="Times New Roman" panose="02020603050405020304" pitchFamily="18" charset="0"/>
                <a:ea typeface="楷体_GB2312" pitchFamily="49" charset="-122"/>
              </a:rPr>
              <a:t>相应温度~  </a:t>
            </a:r>
            <a:r>
              <a:rPr kumimoji="1" lang="en-US" altLang="zh-CN" sz="2400">
                <a:latin typeface="Times New Roman" panose="02020603050405020304" pitchFamily="18" charset="0"/>
                <a:ea typeface="楷体_GB2312" pitchFamily="49" charset="-122"/>
              </a:rPr>
              <a:t> 5K</a:t>
            </a:r>
          </a:p>
        </p:txBody>
      </p:sp>
      <p:grpSp>
        <p:nvGrpSpPr>
          <p:cNvPr id="2" name="Group 5"/>
          <p:cNvGrpSpPr/>
          <p:nvPr/>
        </p:nvGrpSpPr>
        <p:grpSpPr bwMode="auto">
          <a:xfrm>
            <a:off x="1187450" y="1989138"/>
            <a:ext cx="7056438" cy="4248150"/>
            <a:chOff x="748" y="1253"/>
            <a:chExt cx="4445" cy="2676"/>
          </a:xfrm>
        </p:grpSpPr>
        <p:pic>
          <p:nvPicPr>
            <p:cNvPr id="66566" name="Picture 6" descr="http://www.cpst.net.cn/nobel/netshow/nobelscience/physics/imaegs/24/b-a024_r02_c5.jpg"/>
            <p:cNvPicPr>
              <a:picLocks noChangeAspect="1" noChangeArrowheads="1"/>
            </p:cNvPicPr>
            <p:nvPr/>
          </p:nvPicPr>
          <p:blipFill>
            <a:blip r:embed="rId3" r:link="rId4" cstate="print"/>
            <a:srcRect/>
            <a:stretch>
              <a:fillRect/>
            </a:stretch>
          </p:blipFill>
          <p:spPr bwMode="auto">
            <a:xfrm>
              <a:off x="793" y="1253"/>
              <a:ext cx="1591" cy="1509"/>
            </a:xfrm>
            <a:prstGeom prst="rect">
              <a:avLst/>
            </a:prstGeom>
            <a:noFill/>
            <a:ln w="28575">
              <a:solidFill>
                <a:srgbClr val="FF9900"/>
              </a:solidFill>
              <a:miter lim="800000"/>
              <a:headEnd/>
              <a:tailEnd/>
            </a:ln>
          </p:spPr>
        </p:pic>
        <p:sp>
          <p:nvSpPr>
            <p:cNvPr id="66567" name="Text Box 7"/>
            <p:cNvSpPr txBox="1">
              <a:spLocks noChangeArrowheads="1"/>
            </p:cNvSpPr>
            <p:nvPr/>
          </p:nvSpPr>
          <p:spPr bwMode="auto">
            <a:xfrm>
              <a:off x="2562" y="1344"/>
              <a:ext cx="2631" cy="1210"/>
            </a:xfrm>
            <a:prstGeom prst="rect">
              <a:avLst/>
            </a:prstGeom>
            <a:noFill/>
            <a:ln w="9525">
              <a:noFill/>
              <a:miter lim="800000"/>
            </a:ln>
            <a:effectLst/>
          </p:spPr>
          <p:txBody>
            <a:bodyPr>
              <a:spAutoFit/>
            </a:bodyPr>
            <a:lstStyle/>
            <a:p>
              <a:r>
                <a:rPr kumimoji="1" lang="en-US" altLang="zh-CN" sz="2000">
                  <a:latin typeface="楷体_GB2312" pitchFamily="49" charset="-122"/>
                  <a:ea typeface="楷体_GB2312" pitchFamily="49" charset="-122"/>
                </a:rPr>
                <a:t>1964</a:t>
              </a:r>
              <a:r>
                <a:rPr kumimoji="1" lang="zh-CN" altLang="en-US" sz="2000">
                  <a:latin typeface="楷体_GB2312" pitchFamily="49" charset="-122"/>
                  <a:ea typeface="楷体_GB2312" pitchFamily="49" charset="-122"/>
                </a:rPr>
                <a:t>年    贝尔实验室彭齐亚斯、威尔孙为了跟踪</a:t>
              </a:r>
              <a:r>
                <a:rPr kumimoji="1" lang="zh-CN" altLang="en-US" sz="2000">
                  <a:latin typeface="Times New Roman" panose="02020603050405020304"/>
                  <a:ea typeface="楷体_GB2312" pitchFamily="49" charset="-122"/>
                </a:rPr>
                <a:t>“</a:t>
              </a:r>
              <a:r>
                <a:rPr kumimoji="1" lang="zh-CN" altLang="en-US" sz="2000">
                  <a:latin typeface="楷体_GB2312" pitchFamily="49" charset="-122"/>
                  <a:ea typeface="楷体_GB2312" pitchFamily="49" charset="-122"/>
                </a:rPr>
                <a:t>回声</a:t>
              </a:r>
              <a:r>
                <a:rPr kumimoji="1" lang="zh-CN" altLang="en-US" sz="2000">
                  <a:latin typeface="Times New Roman" panose="02020603050405020304"/>
                  <a:ea typeface="楷体_GB2312" pitchFamily="49" charset="-122"/>
                </a:rPr>
                <a:t>”</a:t>
              </a:r>
              <a:r>
                <a:rPr kumimoji="1" lang="zh-CN" altLang="en-US" sz="2000">
                  <a:latin typeface="楷体_GB2312" pitchFamily="49" charset="-122"/>
                  <a:ea typeface="楷体_GB2312" pitchFamily="49" charset="-122"/>
                </a:rPr>
                <a:t>号卫星，校准天线，发现无法消除的噪声。由此发现宇宙背景辐射（大爆炸宇宙学论据） 。荣获 </a:t>
              </a:r>
              <a:r>
                <a:rPr kumimoji="1" lang="en-US" altLang="zh-CN" sz="2000">
                  <a:latin typeface="楷体_GB2312" pitchFamily="49" charset="-122"/>
                  <a:ea typeface="楷体_GB2312" pitchFamily="49" charset="-122"/>
                </a:rPr>
                <a:t>1978</a:t>
              </a:r>
              <a:r>
                <a:rPr kumimoji="1" lang="zh-CN" altLang="en-US" sz="2000">
                  <a:latin typeface="楷体_GB2312" pitchFamily="49" charset="-122"/>
                  <a:ea typeface="楷体_GB2312" pitchFamily="49" charset="-122"/>
                </a:rPr>
                <a:t>年  诺贝尔物理奖</a:t>
              </a:r>
            </a:p>
          </p:txBody>
        </p:sp>
        <p:sp>
          <p:nvSpPr>
            <p:cNvPr id="66568" name="Text Box 8"/>
            <p:cNvSpPr txBox="1">
              <a:spLocks noChangeArrowheads="1"/>
            </p:cNvSpPr>
            <p:nvPr/>
          </p:nvSpPr>
          <p:spPr bwMode="auto">
            <a:xfrm>
              <a:off x="748" y="2976"/>
              <a:ext cx="2132" cy="442"/>
            </a:xfrm>
            <a:prstGeom prst="rect">
              <a:avLst/>
            </a:prstGeom>
            <a:noFill/>
            <a:ln w="9525">
              <a:noFill/>
              <a:miter lim="800000"/>
            </a:ln>
            <a:effectLst/>
          </p:spPr>
          <p:txBody>
            <a:bodyPr>
              <a:spAutoFit/>
            </a:bodyPr>
            <a:lstStyle/>
            <a:p>
              <a:r>
                <a:rPr kumimoji="1" lang="en-US" altLang="zh-CN" sz="2000">
                  <a:latin typeface="楷体_GB2312" pitchFamily="49" charset="-122"/>
                  <a:ea typeface="楷体_GB2312" pitchFamily="49" charset="-122"/>
                </a:rPr>
                <a:t>1990</a:t>
              </a:r>
              <a:r>
                <a:rPr kumimoji="1" lang="zh-CN" altLang="en-US" sz="2000">
                  <a:latin typeface="楷体_GB2312" pitchFamily="49" charset="-122"/>
                  <a:ea typeface="楷体_GB2312" pitchFamily="49" charset="-122"/>
                </a:rPr>
                <a:t>年美国</a:t>
              </a:r>
              <a:r>
                <a:rPr kumimoji="1" lang="en-US" altLang="zh-CN" sz="2000">
                  <a:latin typeface="楷体_GB2312" pitchFamily="49" charset="-122"/>
                  <a:ea typeface="楷体_GB2312" pitchFamily="49" charset="-122"/>
                </a:rPr>
                <a:t>COBE</a:t>
              </a:r>
              <a:r>
                <a:rPr kumimoji="1" lang="zh-CN" altLang="en-US" sz="2000">
                  <a:latin typeface="楷体_GB2312" pitchFamily="49" charset="-122"/>
                  <a:ea typeface="楷体_GB2312" pitchFamily="49" charset="-122"/>
                </a:rPr>
                <a:t>卫星精密观测，得其能谱为</a:t>
              </a:r>
            </a:p>
          </p:txBody>
        </p:sp>
        <p:graphicFrame>
          <p:nvGraphicFramePr>
            <p:cNvPr id="66569" name="Object 9"/>
            <p:cNvGraphicFramePr>
              <a:graphicFrameLocks noChangeAspect="1"/>
            </p:cNvGraphicFramePr>
            <p:nvPr/>
          </p:nvGraphicFramePr>
          <p:xfrm>
            <a:off x="793" y="3475"/>
            <a:ext cx="1785" cy="228"/>
          </p:xfrm>
          <a:graphic>
            <a:graphicData uri="http://schemas.openxmlformats.org/presentationml/2006/ole">
              <p:oleObj spid="_x0000_s17419" name="公式" r:id="rId5" imgW="37795200" imgH="4876800" progId="Equation.3">
                <p:embed/>
              </p:oleObj>
            </a:graphicData>
          </a:graphic>
        </p:graphicFrame>
        <p:grpSp>
          <p:nvGrpSpPr>
            <p:cNvPr id="3" name="Group 10"/>
            <p:cNvGrpSpPr/>
            <p:nvPr/>
          </p:nvGrpSpPr>
          <p:grpSpPr bwMode="auto">
            <a:xfrm>
              <a:off x="2971" y="2840"/>
              <a:ext cx="2177" cy="1089"/>
              <a:chOff x="1104" y="624"/>
              <a:chExt cx="2880" cy="1728"/>
            </a:xfrm>
          </p:grpSpPr>
          <p:grpSp>
            <p:nvGrpSpPr>
              <p:cNvPr id="4" name="Group 11"/>
              <p:cNvGrpSpPr/>
              <p:nvPr/>
            </p:nvGrpSpPr>
            <p:grpSpPr bwMode="auto">
              <a:xfrm>
                <a:off x="1104" y="624"/>
                <a:ext cx="2880" cy="1728"/>
                <a:chOff x="1104" y="624"/>
                <a:chExt cx="2880" cy="1728"/>
              </a:xfrm>
            </p:grpSpPr>
            <p:grpSp>
              <p:nvGrpSpPr>
                <p:cNvPr id="5" name="Group 12"/>
                <p:cNvGrpSpPr/>
                <p:nvPr/>
              </p:nvGrpSpPr>
              <p:grpSpPr bwMode="auto">
                <a:xfrm>
                  <a:off x="1104" y="624"/>
                  <a:ext cx="2880" cy="1728"/>
                  <a:chOff x="1536" y="624"/>
                  <a:chExt cx="2880" cy="1632"/>
                </a:xfrm>
              </p:grpSpPr>
              <p:pic>
                <p:nvPicPr>
                  <p:cNvPr id="66573" name="Picture 13" descr="186"/>
                  <p:cNvPicPr>
                    <a:picLocks noChangeAspect="1" noChangeArrowheads="1"/>
                  </p:cNvPicPr>
                  <p:nvPr/>
                </p:nvPicPr>
                <p:blipFill>
                  <a:blip r:embed="rId6" cstate="print"/>
                  <a:srcRect/>
                  <a:stretch>
                    <a:fillRect/>
                  </a:stretch>
                </p:blipFill>
                <p:spPr bwMode="auto">
                  <a:xfrm>
                    <a:off x="1536" y="624"/>
                    <a:ext cx="2880" cy="1602"/>
                  </a:xfrm>
                  <a:prstGeom prst="rect">
                    <a:avLst/>
                  </a:prstGeom>
                  <a:noFill/>
                </p:spPr>
              </p:pic>
              <p:sp>
                <p:nvSpPr>
                  <p:cNvPr id="66574" name="Rectangle 14"/>
                  <p:cNvSpPr>
                    <a:spLocks noChangeArrowheads="1"/>
                  </p:cNvSpPr>
                  <p:nvPr/>
                </p:nvSpPr>
                <p:spPr bwMode="auto">
                  <a:xfrm>
                    <a:off x="1920" y="2016"/>
                    <a:ext cx="96" cy="240"/>
                  </a:xfrm>
                  <a:prstGeom prst="rect">
                    <a:avLst/>
                  </a:prstGeom>
                  <a:solidFill>
                    <a:schemeClr val="bg1"/>
                  </a:solidFill>
                  <a:ln w="9525">
                    <a:noFill/>
                    <a:miter lim="800000"/>
                  </a:ln>
                  <a:effectLst/>
                </p:spPr>
                <p:txBody>
                  <a:bodyPr anchor="ctr">
                    <a:spAutoFit/>
                  </a:bodyPr>
                  <a:lstStyle/>
                  <a:p>
                    <a:endParaRPr lang="zh-CN" altLang="en-US"/>
                  </a:p>
                </p:txBody>
              </p:sp>
            </p:grpSp>
            <p:sp>
              <p:nvSpPr>
                <p:cNvPr id="66575" name="Rectangle 15"/>
                <p:cNvSpPr>
                  <a:spLocks noChangeArrowheads="1"/>
                </p:cNvSpPr>
                <p:nvPr/>
              </p:nvSpPr>
              <p:spPr bwMode="auto">
                <a:xfrm>
                  <a:off x="1104" y="624"/>
                  <a:ext cx="2880" cy="1680"/>
                </a:xfrm>
                <a:prstGeom prst="rect">
                  <a:avLst/>
                </a:prstGeom>
                <a:noFill/>
                <a:ln w="28575">
                  <a:solidFill>
                    <a:srgbClr val="FF9900"/>
                  </a:solidFill>
                  <a:miter lim="800000"/>
                </a:ln>
                <a:effectLst/>
              </p:spPr>
              <p:txBody>
                <a:bodyPr wrap="none" anchor="ctr"/>
                <a:lstStyle/>
                <a:p>
                  <a:endParaRPr lang="zh-CN" altLang="en-US"/>
                </a:p>
              </p:txBody>
            </p:sp>
          </p:grpSp>
          <p:graphicFrame>
            <p:nvGraphicFramePr>
              <p:cNvPr id="66576" name="Object 16"/>
              <p:cNvGraphicFramePr>
                <a:graphicFrameLocks noChangeAspect="1"/>
              </p:cNvGraphicFramePr>
              <p:nvPr/>
            </p:nvGraphicFramePr>
            <p:xfrm>
              <a:off x="3216" y="1680"/>
              <a:ext cx="741" cy="222"/>
            </p:xfrm>
            <a:graphic>
              <a:graphicData uri="http://schemas.openxmlformats.org/presentationml/2006/ole">
                <p:oleObj spid="_x0000_s17420" name="公式" r:id="rId7" imgW="16154400" imgH="4876800" progId="Equation.3">
                  <p:embed/>
                </p:oleObj>
              </a:graphicData>
            </a:graphic>
          </p:graphicFrame>
          <p:sp>
            <p:nvSpPr>
              <p:cNvPr id="66577" name="Text Box 17"/>
              <p:cNvSpPr txBox="1">
                <a:spLocks noChangeArrowheads="1"/>
              </p:cNvSpPr>
              <p:nvPr/>
            </p:nvSpPr>
            <p:spPr bwMode="auto">
              <a:xfrm>
                <a:off x="1632" y="624"/>
                <a:ext cx="1344" cy="305"/>
              </a:xfrm>
              <a:prstGeom prst="rect">
                <a:avLst/>
              </a:prstGeom>
              <a:noFill/>
              <a:ln w="9525">
                <a:noFill/>
                <a:miter lim="800000"/>
              </a:ln>
              <a:effectLst/>
            </p:spPr>
            <p:txBody>
              <a:bodyPr>
                <a:spAutoFit/>
              </a:bodyPr>
              <a:lstStyle/>
              <a:p>
                <a:r>
                  <a:rPr kumimoji="1" lang="zh-CN" altLang="en-US" sz="1400">
                    <a:latin typeface="Times New Roman" panose="02020603050405020304" pitchFamily="18" charset="0"/>
                  </a:rPr>
                  <a:t>（相对强度）</a:t>
                </a:r>
              </a:p>
            </p:txBody>
          </p:sp>
        </p:grpSp>
      </p:gr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6" name="Text Box 6"/>
          <p:cNvSpPr txBox="1">
            <a:spLocks noChangeArrowheads="1"/>
          </p:cNvSpPr>
          <p:nvPr/>
        </p:nvSpPr>
        <p:spPr bwMode="auto">
          <a:xfrm>
            <a:off x="642910" y="928670"/>
            <a:ext cx="7058025" cy="946150"/>
          </a:xfrm>
          <a:prstGeom prst="rect">
            <a:avLst/>
          </a:prstGeom>
          <a:noFill/>
          <a:ln w="9525">
            <a:noFill/>
            <a:miter lim="800000"/>
            <a:tailEnd type="none" w="sm" len="lg"/>
          </a:ln>
        </p:spPr>
        <p:txBody>
          <a:bodyPr>
            <a:spAutoFit/>
          </a:bodyPr>
          <a:lstStyle/>
          <a:p>
            <a:pPr>
              <a:spcBef>
                <a:spcPct val="50000"/>
              </a:spcBef>
            </a:pPr>
            <a:r>
              <a:rPr lang="en-US" altLang="zh-CN" sz="2800" b="1" dirty="0">
                <a:latin typeface="宋体" panose="02010600030101010101" pitchFamily="2" charset="-122"/>
                <a:ea typeface="宋体" panose="02010600030101010101" pitchFamily="2" charset="-122"/>
              </a:rPr>
              <a:t>19</a:t>
            </a:r>
            <a:r>
              <a:rPr lang="zh-CN" altLang="en-US" sz="2800" b="1" dirty="0">
                <a:latin typeface="宋体" panose="02010600030101010101" pitchFamily="2" charset="-122"/>
                <a:ea typeface="宋体" panose="02010600030101010101" pitchFamily="2" charset="-122"/>
              </a:rPr>
              <a:t>世纪末，物理学家试图用经典物理理论解释黑体辐射实验曲线。其中最具代表的是：</a:t>
            </a:r>
          </a:p>
        </p:txBody>
      </p:sp>
      <p:sp>
        <p:nvSpPr>
          <p:cNvPr id="81927" name="Text Box 7"/>
          <p:cNvSpPr txBox="1">
            <a:spLocks noChangeArrowheads="1"/>
          </p:cNvSpPr>
          <p:nvPr/>
        </p:nvSpPr>
        <p:spPr bwMode="auto">
          <a:xfrm>
            <a:off x="571472" y="2000240"/>
            <a:ext cx="7056438" cy="946150"/>
          </a:xfrm>
          <a:prstGeom prst="rect">
            <a:avLst/>
          </a:prstGeom>
          <a:noFill/>
          <a:ln w="9525">
            <a:noFill/>
            <a:miter lim="800000"/>
            <a:tailEnd type="none" w="sm" len="lg"/>
          </a:ln>
        </p:spPr>
        <p:txBody>
          <a:bodyPr>
            <a:spAutoFit/>
          </a:bodyPr>
          <a:lstStyle/>
          <a:p>
            <a:pPr>
              <a:spcBef>
                <a:spcPct val="50000"/>
              </a:spcBef>
            </a:pPr>
            <a:r>
              <a:rPr lang="en-US" altLang="zh-CN" sz="2800" b="1" dirty="0"/>
              <a:t>1</a:t>
            </a:r>
            <a:r>
              <a:rPr lang="zh-CN" altLang="en-US" sz="2800" b="1" dirty="0"/>
              <a:t>、</a:t>
            </a:r>
            <a:r>
              <a:rPr lang="en-US" altLang="zh-CN" sz="2800" b="1" dirty="0">
                <a:latin typeface="宋体" panose="02010600030101010101" pitchFamily="2" charset="-122"/>
                <a:ea typeface="宋体" panose="02010600030101010101" pitchFamily="2" charset="-122"/>
              </a:rPr>
              <a:t>1896</a:t>
            </a:r>
            <a:r>
              <a:rPr lang="zh-CN" altLang="en-US" sz="2800" b="1" dirty="0">
                <a:latin typeface="宋体" panose="02010600030101010101" pitchFamily="2" charset="-122"/>
                <a:ea typeface="宋体" panose="02010600030101010101" pitchFamily="2" charset="-122"/>
              </a:rPr>
              <a:t>年，维恩由经典热力学理论导出的</a:t>
            </a:r>
            <a:r>
              <a:rPr lang="zh-CN" altLang="en-US" sz="2800" b="1" dirty="0">
                <a:solidFill>
                  <a:srgbClr val="CC0000"/>
                </a:solidFill>
                <a:latin typeface="宋体" panose="02010600030101010101" pitchFamily="2" charset="-122"/>
                <a:ea typeface="宋体" panose="02010600030101010101" pitchFamily="2" charset="-122"/>
              </a:rPr>
              <a:t>维恩公式</a:t>
            </a:r>
          </a:p>
        </p:txBody>
      </p:sp>
      <p:sp>
        <p:nvSpPr>
          <p:cNvPr id="81928" name="Text Box 8"/>
          <p:cNvSpPr txBox="1">
            <a:spLocks noChangeArrowheads="1"/>
          </p:cNvSpPr>
          <p:nvPr/>
        </p:nvSpPr>
        <p:spPr bwMode="auto">
          <a:xfrm>
            <a:off x="611188" y="4221163"/>
            <a:ext cx="7058025" cy="946150"/>
          </a:xfrm>
          <a:prstGeom prst="rect">
            <a:avLst/>
          </a:prstGeom>
          <a:noFill/>
          <a:ln w="9525">
            <a:noFill/>
            <a:miter lim="800000"/>
            <a:tailEnd type="none" w="sm" len="lg"/>
          </a:ln>
        </p:spPr>
        <p:txBody>
          <a:bodyPr>
            <a:spAutoFit/>
          </a:bodyPr>
          <a:lstStyle/>
          <a:p>
            <a:pPr>
              <a:spcBef>
                <a:spcPct val="50000"/>
              </a:spcBef>
            </a:pPr>
            <a:r>
              <a:rPr lang="en-US" altLang="zh-CN" sz="2800" b="1" dirty="0"/>
              <a:t>2</a:t>
            </a:r>
            <a:r>
              <a:rPr lang="zh-CN" altLang="en-US" sz="2800" b="1" dirty="0"/>
              <a:t>、</a:t>
            </a:r>
            <a:r>
              <a:rPr lang="en-US" altLang="zh-CN" sz="2800" b="1" dirty="0">
                <a:latin typeface="宋体" panose="02010600030101010101" pitchFamily="2" charset="-122"/>
                <a:ea typeface="宋体" panose="02010600030101010101" pitchFamily="2" charset="-122"/>
              </a:rPr>
              <a:t>1899</a:t>
            </a:r>
            <a:r>
              <a:rPr lang="zh-CN" altLang="en-US" sz="2800" b="1" dirty="0">
                <a:latin typeface="宋体" panose="02010600030101010101" pitchFamily="2" charset="-122"/>
                <a:ea typeface="宋体" panose="02010600030101010101" pitchFamily="2" charset="-122"/>
              </a:rPr>
              <a:t>年，瑞利和金斯由经典电磁理论结合分子运动论推导出的</a:t>
            </a:r>
            <a:r>
              <a:rPr lang="zh-CN" altLang="en-US" sz="2800" b="1" dirty="0">
                <a:solidFill>
                  <a:srgbClr val="CC0000"/>
                </a:solidFill>
                <a:latin typeface="宋体" panose="02010600030101010101" pitchFamily="2" charset="-122"/>
                <a:ea typeface="宋体" panose="02010600030101010101" pitchFamily="2" charset="-122"/>
              </a:rPr>
              <a:t>瑞利</a:t>
            </a:r>
            <a:r>
              <a:rPr lang="en-US" altLang="zh-CN" sz="2800" b="1" dirty="0">
                <a:solidFill>
                  <a:srgbClr val="CC0000"/>
                </a:solidFill>
                <a:latin typeface="宋体" panose="02010600030101010101" pitchFamily="2" charset="-122"/>
                <a:ea typeface="宋体" panose="02010600030101010101" pitchFamily="2" charset="-122"/>
              </a:rPr>
              <a:t>—</a:t>
            </a:r>
            <a:r>
              <a:rPr lang="zh-CN" altLang="en-US" sz="2800" b="1" dirty="0">
                <a:solidFill>
                  <a:srgbClr val="CC0000"/>
                </a:solidFill>
                <a:latin typeface="宋体" panose="02010600030101010101" pitchFamily="2" charset="-122"/>
                <a:ea typeface="宋体" panose="02010600030101010101" pitchFamily="2" charset="-122"/>
              </a:rPr>
              <a:t>金斯公式</a:t>
            </a:r>
          </a:p>
        </p:txBody>
      </p:sp>
      <p:graphicFrame>
        <p:nvGraphicFramePr>
          <p:cNvPr id="81930" name="Object 10"/>
          <p:cNvGraphicFramePr>
            <a:graphicFrameLocks noChangeAspect="1"/>
          </p:cNvGraphicFramePr>
          <p:nvPr/>
        </p:nvGraphicFramePr>
        <p:xfrm>
          <a:off x="2428860" y="2786058"/>
          <a:ext cx="3311525" cy="958850"/>
        </p:xfrm>
        <a:graphic>
          <a:graphicData uri="http://schemas.openxmlformats.org/presentationml/2006/ole">
            <p:oleObj spid="_x0000_s18443" name="公式" r:id="rId3" imgW="26822400" imgH="8229600" progId="Equation.3">
              <p:embed/>
            </p:oleObj>
          </a:graphicData>
        </a:graphic>
      </p:graphicFrame>
      <p:graphicFrame>
        <p:nvGraphicFramePr>
          <p:cNvPr id="81932" name="Object 12"/>
          <p:cNvGraphicFramePr>
            <a:graphicFrameLocks noChangeAspect="1"/>
          </p:cNvGraphicFramePr>
          <p:nvPr/>
        </p:nvGraphicFramePr>
        <p:xfrm>
          <a:off x="2124075" y="5229225"/>
          <a:ext cx="3240088" cy="1084263"/>
        </p:xfrm>
        <a:graphic>
          <a:graphicData uri="http://schemas.openxmlformats.org/presentationml/2006/ole">
            <p:oleObj spid="_x0000_s18444" name="公式" r:id="rId4" imgW="28346400" imgH="10058400" progId="Equation.3">
              <p:embed/>
            </p:oleObj>
          </a:graphicData>
        </a:graphic>
      </p:graphicFrame>
      <p:sp>
        <p:nvSpPr>
          <p:cNvPr id="15368" name="Text Box 13"/>
          <p:cNvSpPr txBox="1">
            <a:spLocks noChangeArrowheads="1"/>
          </p:cNvSpPr>
          <p:nvPr/>
        </p:nvSpPr>
        <p:spPr bwMode="auto">
          <a:xfrm>
            <a:off x="1187624" y="260648"/>
            <a:ext cx="7772400" cy="584775"/>
          </a:xfrm>
          <a:prstGeom prst="rect">
            <a:avLst/>
          </a:prstGeom>
          <a:noFill/>
          <a:ln w="9525">
            <a:noFill/>
            <a:miter lim="800000"/>
            <a:tailEnd type="none" w="sm" len="lg"/>
          </a:ln>
        </p:spPr>
        <p:txBody>
          <a:bodyPr>
            <a:spAutoFit/>
          </a:bodyPr>
          <a:lstStyle/>
          <a:p>
            <a:pPr>
              <a:spcBef>
                <a:spcPct val="50000"/>
              </a:spcBef>
            </a:pPr>
            <a:r>
              <a:rPr lang="zh-CN" altLang="en-US" sz="3200" dirty="0">
                <a:latin typeface="黑体" panose="02010609060101010101" pitchFamily="49" charset="-122"/>
                <a:ea typeface="黑体" panose="02010609060101010101" pitchFamily="49" charset="-122"/>
              </a:rPr>
              <a:t>瑞利 </a:t>
            </a:r>
            <a:r>
              <a:rPr lang="en-US" altLang="zh-CN" sz="3200" dirty="0">
                <a:latin typeface="黑体" panose="02010609060101010101" pitchFamily="49" charset="-122"/>
                <a:ea typeface="黑体" panose="02010609060101010101" pitchFamily="49" charset="-122"/>
              </a:rPr>
              <a:t>- </a:t>
            </a:r>
            <a:r>
              <a:rPr lang="zh-CN" altLang="en-US" sz="3200" dirty="0">
                <a:latin typeface="黑体" panose="02010609060101010101" pitchFamily="49" charset="-122"/>
                <a:ea typeface="黑体" panose="02010609060101010101" pitchFamily="49" charset="-122"/>
              </a:rPr>
              <a:t>金斯公式   经典物理的困难</a:t>
            </a:r>
          </a:p>
        </p:txBody>
      </p:sp>
      <p:sp>
        <p:nvSpPr>
          <p:cNvPr id="81934" name="Text Box 14"/>
          <p:cNvSpPr txBox="1">
            <a:spLocks noChangeArrowheads="1"/>
          </p:cNvSpPr>
          <p:nvPr/>
        </p:nvSpPr>
        <p:spPr bwMode="blackWhite">
          <a:xfrm>
            <a:off x="6072198" y="3000372"/>
            <a:ext cx="2592387" cy="822325"/>
          </a:xfrm>
          <a:prstGeom prst="rect">
            <a:avLst/>
          </a:prstGeom>
          <a:noFill/>
          <a:ln w="25400">
            <a:noFill/>
            <a:miter lim="800000"/>
          </a:ln>
        </p:spPr>
        <p:txBody>
          <a:bodyPr>
            <a:spAutoFit/>
          </a:bodyPr>
          <a:lstStyle/>
          <a:p>
            <a:pPr>
              <a:spcBef>
                <a:spcPct val="50000"/>
              </a:spcBef>
            </a:pPr>
            <a:r>
              <a:rPr kumimoji="1" lang="zh-CN" altLang="en-US" sz="2400" b="1" dirty="0">
                <a:solidFill>
                  <a:srgbClr val="993300"/>
                </a:solidFill>
                <a:latin typeface="Times New Roman" panose="02020603050405020304" pitchFamily="18" charset="0"/>
                <a:ea typeface="楷体_GB2312" pitchFamily="49" charset="-122"/>
              </a:rPr>
              <a:t>短波方向与实验符合较好</a:t>
            </a:r>
          </a:p>
        </p:txBody>
      </p:sp>
      <p:sp>
        <p:nvSpPr>
          <p:cNvPr id="81935" name="Text Box 15"/>
          <p:cNvSpPr txBox="1">
            <a:spLocks noChangeArrowheads="1"/>
          </p:cNvSpPr>
          <p:nvPr/>
        </p:nvSpPr>
        <p:spPr bwMode="blackWhite">
          <a:xfrm>
            <a:off x="5364163" y="5373688"/>
            <a:ext cx="3960812" cy="1004887"/>
          </a:xfrm>
          <a:prstGeom prst="rect">
            <a:avLst/>
          </a:prstGeom>
          <a:noFill/>
          <a:ln w="25400">
            <a:noFill/>
            <a:miter lim="800000"/>
          </a:ln>
        </p:spPr>
        <p:txBody>
          <a:bodyPr>
            <a:spAutoFit/>
          </a:bodyPr>
          <a:lstStyle/>
          <a:p>
            <a:pPr>
              <a:spcBef>
                <a:spcPct val="50000"/>
              </a:spcBef>
            </a:pPr>
            <a:r>
              <a:rPr kumimoji="1" lang="zh-CN" altLang="en-US" sz="2400">
                <a:solidFill>
                  <a:srgbClr val="993300"/>
                </a:solidFill>
                <a:latin typeface="黑体" panose="02010609060101010101" pitchFamily="49" charset="-122"/>
                <a:ea typeface="黑体" panose="02010609060101010101" pitchFamily="49" charset="-122"/>
              </a:rPr>
              <a:t>长波方向与实验符合较好</a:t>
            </a:r>
          </a:p>
          <a:p>
            <a:pPr>
              <a:spcBef>
                <a:spcPct val="50000"/>
              </a:spcBef>
            </a:pPr>
            <a:r>
              <a:rPr kumimoji="1" lang="zh-CN" altLang="en-US" sz="2400">
                <a:solidFill>
                  <a:srgbClr val="993300"/>
                </a:solidFill>
                <a:latin typeface="黑体" panose="02010609060101010101" pitchFamily="49" charset="-122"/>
                <a:ea typeface="黑体" panose="02010609060101010101" pitchFamily="49" charset="-122"/>
                <a:sym typeface="Monotype Sorts" pitchFamily="2" charset="2"/>
              </a:rPr>
              <a:t>短波方向得出灾难性的结论</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26"/>
                                        </p:tgtEl>
                                        <p:attrNameLst>
                                          <p:attrName>style.visibility</p:attrName>
                                        </p:attrNameLst>
                                      </p:cBhvr>
                                      <p:to>
                                        <p:strVal val="visible"/>
                                      </p:to>
                                    </p:set>
                                    <p:animEffect transition="in" filter="blinds(horizontal)">
                                      <p:cBhvr>
                                        <p:cTn id="7" dur="500"/>
                                        <p:tgtEl>
                                          <p:spTgt spid="819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27"/>
                                        </p:tgtEl>
                                        <p:attrNameLst>
                                          <p:attrName>style.visibility</p:attrName>
                                        </p:attrNameLst>
                                      </p:cBhvr>
                                      <p:to>
                                        <p:strVal val="visible"/>
                                      </p:to>
                                    </p:set>
                                    <p:animEffect transition="in" filter="blinds(horizontal)">
                                      <p:cBhvr>
                                        <p:cTn id="12" dur="500"/>
                                        <p:tgtEl>
                                          <p:spTgt spid="8192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1930"/>
                                        </p:tgtEl>
                                        <p:attrNameLst>
                                          <p:attrName>style.visibility</p:attrName>
                                        </p:attrNameLst>
                                      </p:cBhvr>
                                      <p:to>
                                        <p:strVal val="visible"/>
                                      </p:to>
                                    </p:set>
                                    <p:animEffect transition="in" filter="blinds(horizontal)">
                                      <p:cBhvr>
                                        <p:cTn id="17" dur="500"/>
                                        <p:tgtEl>
                                          <p:spTgt spid="819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1928"/>
                                        </p:tgtEl>
                                        <p:attrNameLst>
                                          <p:attrName>style.visibility</p:attrName>
                                        </p:attrNameLst>
                                      </p:cBhvr>
                                      <p:to>
                                        <p:strVal val="visible"/>
                                      </p:to>
                                    </p:set>
                                    <p:animEffect transition="in" filter="blinds(horizontal)">
                                      <p:cBhvr>
                                        <p:cTn id="22" dur="500"/>
                                        <p:tgtEl>
                                          <p:spTgt spid="8192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1932"/>
                                        </p:tgtEl>
                                        <p:attrNameLst>
                                          <p:attrName>style.visibility</p:attrName>
                                        </p:attrNameLst>
                                      </p:cBhvr>
                                      <p:to>
                                        <p:strVal val="visible"/>
                                      </p:to>
                                    </p:set>
                                    <p:animEffect transition="in" filter="box(in)">
                                      <p:cBhvr>
                                        <p:cTn id="27" dur="500"/>
                                        <p:tgtEl>
                                          <p:spTgt spid="81932"/>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81934"/>
                                        </p:tgtEl>
                                        <p:attrNameLst>
                                          <p:attrName>style.visibility</p:attrName>
                                        </p:attrNameLst>
                                      </p:cBhvr>
                                      <p:to>
                                        <p:strVal val="visible"/>
                                      </p:to>
                                    </p:set>
                                    <p:animEffect transition="in" filter="checkerboard(across)">
                                      <p:cBhvr>
                                        <p:cTn id="32" dur="500"/>
                                        <p:tgtEl>
                                          <p:spTgt spid="8193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81935">
                                            <p:txEl>
                                              <p:pRg st="0" end="0"/>
                                            </p:txEl>
                                          </p:spTgt>
                                        </p:tgtEl>
                                        <p:attrNameLst>
                                          <p:attrName>style.visibility</p:attrName>
                                        </p:attrNameLst>
                                      </p:cBhvr>
                                      <p:to>
                                        <p:strVal val="visible"/>
                                      </p:to>
                                    </p:set>
                                    <p:animEffect transition="in" filter="blinds(vertical)">
                                      <p:cBhvr>
                                        <p:cTn id="37" dur="500"/>
                                        <p:tgtEl>
                                          <p:spTgt spid="8193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81935">
                                            <p:txEl>
                                              <p:pRg st="1" end="1"/>
                                            </p:txEl>
                                          </p:spTgt>
                                        </p:tgtEl>
                                        <p:attrNameLst>
                                          <p:attrName>style.visibility</p:attrName>
                                        </p:attrNameLst>
                                      </p:cBhvr>
                                      <p:to>
                                        <p:strVal val="visible"/>
                                      </p:to>
                                    </p:set>
                                    <p:animEffect transition="in" filter="blinds(vertical)">
                                      <p:cBhvr>
                                        <p:cTn id="42" dur="500"/>
                                        <p:tgtEl>
                                          <p:spTgt spid="819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6" grpId="0" autoUpdateAnimBg="0"/>
      <p:bldP spid="81927" grpId="0" autoUpdateAnimBg="0"/>
      <p:bldP spid="81928" grpId="0" autoUpdateAnimBg="0"/>
      <p:bldP spid="81934" grpId="0"/>
      <p:bldP spid="81935"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Line 5"/>
          <p:cNvSpPr>
            <a:spLocks noChangeShapeType="1"/>
          </p:cNvSpPr>
          <p:nvPr/>
        </p:nvSpPr>
        <p:spPr bwMode="auto">
          <a:xfrm flipV="1">
            <a:off x="827088" y="1476375"/>
            <a:ext cx="0" cy="3976688"/>
          </a:xfrm>
          <a:prstGeom prst="line">
            <a:avLst/>
          </a:prstGeom>
          <a:noFill/>
          <a:ln w="28575">
            <a:solidFill>
              <a:schemeClr val="hlink"/>
            </a:solidFill>
            <a:round/>
            <a:tailEnd type="triangle" w="med" len="lg"/>
          </a:ln>
        </p:spPr>
        <p:txBody>
          <a:bodyPr/>
          <a:lstStyle/>
          <a:p>
            <a:endParaRPr lang="zh-CN" altLang="en-US"/>
          </a:p>
        </p:txBody>
      </p:sp>
      <p:sp>
        <p:nvSpPr>
          <p:cNvPr id="16391" name="Line 6"/>
          <p:cNvSpPr>
            <a:spLocks noChangeShapeType="1"/>
          </p:cNvSpPr>
          <p:nvPr/>
        </p:nvSpPr>
        <p:spPr bwMode="auto">
          <a:xfrm>
            <a:off x="819150" y="5445125"/>
            <a:ext cx="6489700" cy="1588"/>
          </a:xfrm>
          <a:prstGeom prst="line">
            <a:avLst/>
          </a:prstGeom>
          <a:noFill/>
          <a:ln w="28575">
            <a:solidFill>
              <a:schemeClr val="hlink"/>
            </a:solidFill>
            <a:round/>
            <a:tailEnd type="triangle" w="med" len="lg"/>
          </a:ln>
        </p:spPr>
        <p:txBody>
          <a:bodyPr/>
          <a:lstStyle/>
          <a:p>
            <a:endParaRPr lang="zh-CN" altLang="en-US"/>
          </a:p>
        </p:txBody>
      </p:sp>
      <p:sp>
        <p:nvSpPr>
          <p:cNvPr id="16392" name="Text Box 7"/>
          <p:cNvSpPr txBox="1">
            <a:spLocks noChangeArrowheads="1"/>
          </p:cNvSpPr>
          <p:nvPr/>
        </p:nvSpPr>
        <p:spPr bwMode="auto">
          <a:xfrm>
            <a:off x="900113" y="1403350"/>
            <a:ext cx="955675" cy="457200"/>
          </a:xfrm>
          <a:prstGeom prst="rect">
            <a:avLst/>
          </a:prstGeom>
          <a:noFill/>
          <a:ln w="9525">
            <a:noFill/>
            <a:miter lim="800000"/>
          </a:ln>
        </p:spPr>
        <p:txBody>
          <a:bodyPr>
            <a:spAutoFit/>
          </a:bodyPr>
          <a:lstStyle/>
          <a:p>
            <a:r>
              <a:rPr kumimoji="1" lang="en-US" altLang="zh-CN" sz="2400" b="1" i="1">
                <a:latin typeface="Times New Roman" panose="02020603050405020304" pitchFamily="18" charset="0"/>
              </a:rPr>
              <a:t>M</a:t>
            </a:r>
            <a:r>
              <a:rPr kumimoji="1" lang="en-US" altLang="zh-CN" sz="2400" b="1" i="1" baseline="-20000">
                <a:latin typeface="Times New Roman" panose="02020603050405020304" pitchFamily="18" charset="0"/>
              </a:rPr>
              <a:t>B</a:t>
            </a:r>
            <a:r>
              <a:rPr kumimoji="1" lang="en-US" altLang="zh-CN" sz="2400" b="1" i="1" baseline="-20000">
                <a:latin typeface="Times New Roman" panose="02020603050405020304" pitchFamily="18" charset="0"/>
                <a:sym typeface="Symbol" panose="05050102010706020507" pitchFamily="18" charset="2"/>
              </a:rPr>
              <a:t></a:t>
            </a:r>
            <a:endParaRPr kumimoji="1" lang="en-US" altLang="en-US" sz="2400" b="1" i="1" baseline="-20000">
              <a:latin typeface="Times New Roman" panose="02020603050405020304" pitchFamily="18" charset="0"/>
              <a:sym typeface="Symbol" panose="05050102010706020507" pitchFamily="18" charset="2"/>
            </a:endParaRPr>
          </a:p>
        </p:txBody>
      </p:sp>
      <p:sp>
        <p:nvSpPr>
          <p:cNvPr id="16393" name="Rectangle 8"/>
          <p:cNvSpPr>
            <a:spLocks noChangeArrowheads="1"/>
          </p:cNvSpPr>
          <p:nvPr/>
        </p:nvSpPr>
        <p:spPr bwMode="auto">
          <a:xfrm>
            <a:off x="7019925" y="5445125"/>
            <a:ext cx="360363" cy="457200"/>
          </a:xfrm>
          <a:prstGeom prst="rect">
            <a:avLst/>
          </a:prstGeom>
          <a:noFill/>
          <a:ln w="9525">
            <a:noFill/>
            <a:miter lim="800000"/>
          </a:ln>
        </p:spPr>
        <p:txBody>
          <a:bodyPr>
            <a:spAutoFit/>
          </a:bodyPr>
          <a:lstStyle/>
          <a:p>
            <a:r>
              <a:rPr kumimoji="1" lang="en-US" altLang="zh-CN" sz="2400" b="1" i="1">
                <a:latin typeface="Times New Roman" panose="02020603050405020304" pitchFamily="18" charset="0"/>
                <a:sym typeface="Symbol" panose="05050102010706020507" pitchFamily="18" charset="2"/>
              </a:rPr>
              <a:t></a:t>
            </a:r>
          </a:p>
        </p:txBody>
      </p:sp>
      <p:sp>
        <p:nvSpPr>
          <p:cNvPr id="83978" name="Text Box 10"/>
          <p:cNvSpPr txBox="1">
            <a:spLocks noChangeArrowheads="1"/>
          </p:cNvSpPr>
          <p:nvPr/>
        </p:nvSpPr>
        <p:spPr bwMode="auto">
          <a:xfrm>
            <a:off x="3016250" y="4367213"/>
            <a:ext cx="1268413" cy="854075"/>
          </a:xfrm>
          <a:prstGeom prst="rect">
            <a:avLst/>
          </a:prstGeom>
          <a:noFill/>
          <a:ln w="9525">
            <a:noFill/>
            <a:miter lim="800000"/>
          </a:ln>
        </p:spPr>
        <p:txBody>
          <a:bodyPr>
            <a:spAutoFit/>
          </a:bodyPr>
          <a:lstStyle/>
          <a:p>
            <a:pPr algn="ctr">
              <a:lnSpc>
                <a:spcPct val="125000"/>
              </a:lnSpc>
            </a:pPr>
            <a:r>
              <a:rPr kumimoji="1" lang="zh-CN" altLang="en-US" sz="2000" b="1">
                <a:solidFill>
                  <a:srgbClr val="6600FF"/>
                </a:solidFill>
                <a:latin typeface="Times New Roman" panose="02020603050405020304" pitchFamily="18" charset="0"/>
              </a:rPr>
              <a:t>维恩公式</a:t>
            </a:r>
          </a:p>
          <a:p>
            <a:pPr algn="ctr">
              <a:lnSpc>
                <a:spcPct val="125000"/>
              </a:lnSpc>
            </a:pPr>
            <a:r>
              <a:rPr kumimoji="1" lang="en-US" altLang="zh-CN" sz="2000" b="1">
                <a:solidFill>
                  <a:srgbClr val="CC0000"/>
                </a:solidFill>
                <a:latin typeface="Times New Roman" panose="02020603050405020304" pitchFamily="18" charset="0"/>
              </a:rPr>
              <a:t>(1896</a:t>
            </a:r>
            <a:r>
              <a:rPr kumimoji="1" lang="zh-CN" altLang="en-US" sz="2000" b="1">
                <a:solidFill>
                  <a:srgbClr val="CC0000"/>
                </a:solidFill>
                <a:latin typeface="Times New Roman" panose="02020603050405020304" pitchFamily="18" charset="0"/>
              </a:rPr>
              <a:t>年</a:t>
            </a:r>
            <a:r>
              <a:rPr kumimoji="1" lang="en-US" altLang="zh-CN" sz="2000" b="1">
                <a:solidFill>
                  <a:srgbClr val="CC0000"/>
                </a:solidFill>
                <a:latin typeface="Times New Roman" panose="02020603050405020304" pitchFamily="18" charset="0"/>
              </a:rPr>
              <a:t>)</a:t>
            </a:r>
          </a:p>
        </p:txBody>
      </p:sp>
      <p:sp>
        <p:nvSpPr>
          <p:cNvPr id="16396" name="Rectangle 12"/>
          <p:cNvSpPr>
            <a:spLocks noChangeArrowheads="1"/>
          </p:cNvSpPr>
          <p:nvPr/>
        </p:nvSpPr>
        <p:spPr bwMode="auto">
          <a:xfrm>
            <a:off x="6746875" y="1069975"/>
            <a:ext cx="336550" cy="457200"/>
          </a:xfrm>
          <a:prstGeom prst="rect">
            <a:avLst/>
          </a:prstGeom>
          <a:noFill/>
          <a:ln w="9525">
            <a:noFill/>
            <a:miter lim="800000"/>
          </a:ln>
        </p:spPr>
        <p:txBody>
          <a:bodyPr wrap="none">
            <a:spAutoFit/>
          </a:bodyPr>
          <a:lstStyle/>
          <a:p>
            <a:r>
              <a:rPr kumimoji="1" lang="en-US" altLang="zh-CN" sz="2400" b="1">
                <a:solidFill>
                  <a:schemeClr val="accent1"/>
                </a:solidFill>
                <a:latin typeface="Times New Roman" panose="02020603050405020304" pitchFamily="18" charset="0"/>
              </a:rPr>
              <a:t>  </a:t>
            </a:r>
          </a:p>
        </p:txBody>
      </p:sp>
      <p:sp>
        <p:nvSpPr>
          <p:cNvPr id="16397" name="Freeform 15"/>
          <p:cNvSpPr/>
          <p:nvPr/>
        </p:nvSpPr>
        <p:spPr bwMode="auto">
          <a:xfrm>
            <a:off x="1241425" y="2400300"/>
            <a:ext cx="5635625" cy="2743200"/>
          </a:xfrm>
          <a:custGeom>
            <a:avLst/>
            <a:gdLst>
              <a:gd name="T0" fmla="*/ 0 w 6136"/>
              <a:gd name="T1" fmla="*/ 2833 h 2833"/>
              <a:gd name="T2" fmla="*/ 1704 w 6136"/>
              <a:gd name="T3" fmla="*/ 35 h 2833"/>
              <a:gd name="T4" fmla="*/ 6136 w 6136"/>
              <a:gd name="T5" fmla="*/ 2515 h 2833"/>
              <a:gd name="T6" fmla="*/ 0 60000 65536"/>
              <a:gd name="T7" fmla="*/ 0 60000 65536"/>
              <a:gd name="T8" fmla="*/ 0 60000 65536"/>
              <a:gd name="T9" fmla="*/ 0 w 6136"/>
              <a:gd name="T10" fmla="*/ 0 h 2833"/>
              <a:gd name="T11" fmla="*/ 6136 w 6136"/>
              <a:gd name="T12" fmla="*/ 2833 h 2833"/>
            </a:gdLst>
            <a:ahLst/>
            <a:cxnLst>
              <a:cxn ang="T6">
                <a:pos x="T0" y="T1"/>
              </a:cxn>
              <a:cxn ang="T7">
                <a:pos x="T2" y="T3"/>
              </a:cxn>
              <a:cxn ang="T8">
                <a:pos x="T4" y="T5"/>
              </a:cxn>
            </a:cxnLst>
            <a:rect l="T9" t="T10" r="T11" b="T12"/>
            <a:pathLst>
              <a:path w="6136" h="2833">
                <a:moveTo>
                  <a:pt x="0" y="2833"/>
                </a:moveTo>
                <a:cubicBezTo>
                  <a:pt x="787" y="2586"/>
                  <a:pt x="776" y="35"/>
                  <a:pt x="1704" y="35"/>
                </a:cubicBezTo>
                <a:cubicBezTo>
                  <a:pt x="2656" y="0"/>
                  <a:pt x="2410" y="2139"/>
                  <a:pt x="6136" y="2515"/>
                </a:cubicBezTo>
              </a:path>
            </a:pathLst>
          </a:custGeom>
          <a:noFill/>
          <a:ln w="28575">
            <a:solidFill>
              <a:srgbClr val="FF99CC"/>
            </a:solidFill>
            <a:prstDash val="sysDot"/>
            <a:round/>
          </a:ln>
        </p:spPr>
        <p:txBody>
          <a:bodyPr/>
          <a:lstStyle/>
          <a:p>
            <a:endParaRPr lang="zh-CN" altLang="en-US"/>
          </a:p>
        </p:txBody>
      </p:sp>
      <p:sp>
        <p:nvSpPr>
          <p:cNvPr id="83984" name="Freeform 16"/>
          <p:cNvSpPr/>
          <p:nvPr/>
        </p:nvSpPr>
        <p:spPr bwMode="auto">
          <a:xfrm>
            <a:off x="3822700" y="1625600"/>
            <a:ext cx="2981325" cy="3171825"/>
          </a:xfrm>
          <a:custGeom>
            <a:avLst/>
            <a:gdLst>
              <a:gd name="T0" fmla="*/ 0 w 1878"/>
              <a:gd name="T1" fmla="*/ 0 h 1998"/>
              <a:gd name="T2" fmla="*/ 1878 w 1878"/>
              <a:gd name="T3" fmla="*/ 1998 h 1998"/>
              <a:gd name="T4" fmla="*/ 0 60000 65536"/>
              <a:gd name="T5" fmla="*/ 0 60000 65536"/>
              <a:gd name="T6" fmla="*/ 0 w 1878"/>
              <a:gd name="T7" fmla="*/ 0 h 1998"/>
              <a:gd name="T8" fmla="*/ 1878 w 1878"/>
              <a:gd name="T9" fmla="*/ 1998 h 1998"/>
            </a:gdLst>
            <a:ahLst/>
            <a:cxnLst>
              <a:cxn ang="T4">
                <a:pos x="T0" y="T1"/>
              </a:cxn>
              <a:cxn ang="T5">
                <a:pos x="T2" y="T3"/>
              </a:cxn>
            </a:cxnLst>
            <a:rect l="T6" t="T7" r="T8" b="T9"/>
            <a:pathLst>
              <a:path w="1878" h="1998">
                <a:moveTo>
                  <a:pt x="0" y="0"/>
                </a:moveTo>
                <a:cubicBezTo>
                  <a:pt x="299" y="1627"/>
                  <a:pt x="1160" y="1890"/>
                  <a:pt x="1878" y="1998"/>
                </a:cubicBezTo>
              </a:path>
            </a:pathLst>
          </a:custGeom>
          <a:noFill/>
          <a:ln w="28575">
            <a:solidFill>
              <a:schemeClr val="tx1"/>
            </a:solidFill>
            <a:round/>
          </a:ln>
        </p:spPr>
        <p:txBody>
          <a:bodyPr/>
          <a:lstStyle/>
          <a:p>
            <a:endParaRPr lang="zh-CN" altLang="en-US"/>
          </a:p>
        </p:txBody>
      </p:sp>
      <p:sp>
        <p:nvSpPr>
          <p:cNvPr id="16399" name="Text Box 17"/>
          <p:cNvSpPr txBox="1">
            <a:spLocks noChangeArrowheads="1"/>
          </p:cNvSpPr>
          <p:nvPr/>
        </p:nvSpPr>
        <p:spPr bwMode="auto">
          <a:xfrm>
            <a:off x="6877050" y="4724400"/>
            <a:ext cx="1366838" cy="396875"/>
          </a:xfrm>
          <a:prstGeom prst="rect">
            <a:avLst/>
          </a:prstGeom>
          <a:noFill/>
          <a:ln w="9525">
            <a:noFill/>
            <a:miter lim="800000"/>
          </a:ln>
        </p:spPr>
        <p:txBody>
          <a:bodyPr>
            <a:spAutoFit/>
          </a:bodyPr>
          <a:lstStyle/>
          <a:p>
            <a:r>
              <a:rPr kumimoji="1" lang="zh-CN" altLang="en-US" sz="2000" b="1">
                <a:solidFill>
                  <a:srgbClr val="CC0000"/>
                </a:solidFill>
                <a:latin typeface="Times New Roman" panose="02020603050405020304" pitchFamily="18" charset="0"/>
                <a:ea typeface="楷体_GB2312" pitchFamily="49" charset="-122"/>
              </a:rPr>
              <a:t>实验曲线</a:t>
            </a:r>
          </a:p>
        </p:txBody>
      </p:sp>
      <p:sp>
        <p:nvSpPr>
          <p:cNvPr id="83986" name="Freeform 18"/>
          <p:cNvSpPr/>
          <p:nvPr/>
        </p:nvSpPr>
        <p:spPr bwMode="auto">
          <a:xfrm>
            <a:off x="1241425" y="2400300"/>
            <a:ext cx="5607050" cy="2752725"/>
          </a:xfrm>
          <a:custGeom>
            <a:avLst/>
            <a:gdLst>
              <a:gd name="T0" fmla="*/ 0 w 3532"/>
              <a:gd name="T1" fmla="*/ 1728 h 1734"/>
              <a:gd name="T2" fmla="*/ 986 w 3532"/>
              <a:gd name="T3" fmla="*/ 21 h 1734"/>
              <a:gd name="T4" fmla="*/ 3532 w 3532"/>
              <a:gd name="T5" fmla="*/ 1734 h 1734"/>
              <a:gd name="T6" fmla="*/ 0 60000 65536"/>
              <a:gd name="T7" fmla="*/ 0 60000 65536"/>
              <a:gd name="T8" fmla="*/ 0 60000 65536"/>
              <a:gd name="T9" fmla="*/ 0 w 3532"/>
              <a:gd name="T10" fmla="*/ 0 h 1734"/>
              <a:gd name="T11" fmla="*/ 3532 w 3532"/>
              <a:gd name="T12" fmla="*/ 1734 h 1734"/>
            </a:gdLst>
            <a:ahLst/>
            <a:cxnLst>
              <a:cxn ang="T6">
                <a:pos x="T0" y="T1"/>
              </a:cxn>
              <a:cxn ang="T7">
                <a:pos x="T2" y="T3"/>
              </a:cxn>
              <a:cxn ang="T8">
                <a:pos x="T4" y="T5"/>
              </a:cxn>
            </a:cxnLst>
            <a:rect l="T9" t="T10" r="T11" b="T12"/>
            <a:pathLst>
              <a:path w="3532" h="1734">
                <a:moveTo>
                  <a:pt x="0" y="1728"/>
                </a:moveTo>
                <a:cubicBezTo>
                  <a:pt x="455" y="1577"/>
                  <a:pt x="449" y="21"/>
                  <a:pt x="986" y="21"/>
                </a:cubicBezTo>
                <a:cubicBezTo>
                  <a:pt x="1537" y="0"/>
                  <a:pt x="1376" y="1505"/>
                  <a:pt x="3532" y="1734"/>
                </a:cubicBezTo>
              </a:path>
            </a:pathLst>
          </a:custGeom>
          <a:noFill/>
          <a:ln w="28575">
            <a:solidFill>
              <a:srgbClr val="6600FF">
                <a:alpha val="74901"/>
              </a:srgbClr>
            </a:solidFill>
            <a:round/>
          </a:ln>
        </p:spPr>
        <p:txBody>
          <a:bodyPr/>
          <a:lstStyle/>
          <a:p>
            <a:endParaRPr lang="zh-CN" altLang="en-US"/>
          </a:p>
        </p:txBody>
      </p:sp>
      <p:sp>
        <p:nvSpPr>
          <p:cNvPr id="83987" name="Freeform 19"/>
          <p:cNvSpPr/>
          <p:nvPr/>
        </p:nvSpPr>
        <p:spPr bwMode="auto">
          <a:xfrm>
            <a:off x="1241425" y="2400300"/>
            <a:ext cx="5635625" cy="2743200"/>
          </a:xfrm>
          <a:custGeom>
            <a:avLst/>
            <a:gdLst>
              <a:gd name="T0" fmla="*/ 0 w 6136"/>
              <a:gd name="T1" fmla="*/ 2833 h 2833"/>
              <a:gd name="T2" fmla="*/ 1704 w 6136"/>
              <a:gd name="T3" fmla="*/ 35 h 2833"/>
              <a:gd name="T4" fmla="*/ 6136 w 6136"/>
              <a:gd name="T5" fmla="*/ 2515 h 2833"/>
              <a:gd name="T6" fmla="*/ 0 60000 65536"/>
              <a:gd name="T7" fmla="*/ 0 60000 65536"/>
              <a:gd name="T8" fmla="*/ 0 60000 65536"/>
              <a:gd name="T9" fmla="*/ 0 w 6136"/>
              <a:gd name="T10" fmla="*/ 0 h 2833"/>
              <a:gd name="T11" fmla="*/ 6136 w 6136"/>
              <a:gd name="T12" fmla="*/ 2833 h 2833"/>
            </a:gdLst>
            <a:ahLst/>
            <a:cxnLst>
              <a:cxn ang="T6">
                <a:pos x="T0" y="T1"/>
              </a:cxn>
              <a:cxn ang="T7">
                <a:pos x="T2" y="T3"/>
              </a:cxn>
              <a:cxn ang="T8">
                <a:pos x="T4" y="T5"/>
              </a:cxn>
            </a:cxnLst>
            <a:rect l="T9" t="T10" r="T11" b="T12"/>
            <a:pathLst>
              <a:path w="6136" h="2833">
                <a:moveTo>
                  <a:pt x="0" y="2833"/>
                </a:moveTo>
                <a:cubicBezTo>
                  <a:pt x="787" y="2586"/>
                  <a:pt x="776" y="35"/>
                  <a:pt x="1704" y="35"/>
                </a:cubicBezTo>
                <a:cubicBezTo>
                  <a:pt x="2656" y="0"/>
                  <a:pt x="2410" y="2139"/>
                  <a:pt x="6136" y="2515"/>
                </a:cubicBezTo>
              </a:path>
            </a:pathLst>
          </a:custGeom>
          <a:noFill/>
          <a:ln w="28575">
            <a:solidFill>
              <a:srgbClr val="FFFF66">
                <a:alpha val="74901"/>
              </a:srgbClr>
            </a:solidFill>
            <a:prstDash val="lgDash"/>
            <a:round/>
          </a:ln>
        </p:spPr>
        <p:txBody>
          <a:bodyPr/>
          <a:lstStyle/>
          <a:p>
            <a:endParaRPr lang="zh-CN" altLang="en-US"/>
          </a:p>
        </p:txBody>
      </p:sp>
      <p:grpSp>
        <p:nvGrpSpPr>
          <p:cNvPr id="2" name="组合 56"/>
          <p:cNvGrpSpPr/>
          <p:nvPr/>
        </p:nvGrpSpPr>
        <p:grpSpPr bwMode="auto">
          <a:xfrm>
            <a:off x="4645025" y="1600200"/>
            <a:ext cx="4284694" cy="1349554"/>
            <a:chOff x="4645025" y="1600200"/>
            <a:chExt cx="4284694" cy="1349554"/>
          </a:xfrm>
        </p:grpSpPr>
        <p:graphicFrame>
          <p:nvGraphicFramePr>
            <p:cNvPr id="24" name="Object 6"/>
            <p:cNvGraphicFramePr>
              <a:graphicFrameLocks noChangeAspect="1"/>
            </p:cNvGraphicFramePr>
            <p:nvPr/>
          </p:nvGraphicFramePr>
          <p:xfrm>
            <a:off x="4645025" y="1600200"/>
            <a:ext cx="2027238" cy="733425"/>
          </p:xfrm>
          <a:graphic>
            <a:graphicData uri="http://schemas.openxmlformats.org/presentationml/2006/ole">
              <p:oleObj spid="_x0000_s19466" name="Equation" r:id="rId3" imgW="34507800" imgH="12588840" progId="">
                <p:embed/>
              </p:oleObj>
            </a:graphicData>
          </a:graphic>
        </p:graphicFrame>
        <p:sp>
          <p:nvSpPr>
            <p:cNvPr id="25" name="矩形 63"/>
            <p:cNvSpPr>
              <a:spLocks noChangeArrowheads="1"/>
            </p:cNvSpPr>
            <p:nvPr/>
          </p:nvSpPr>
          <p:spPr bwMode="auto">
            <a:xfrm>
              <a:off x="6726239" y="1749425"/>
              <a:ext cx="2203480" cy="1200329"/>
            </a:xfrm>
            <a:prstGeom prst="rect">
              <a:avLst/>
            </a:prstGeom>
            <a:noFill/>
            <a:ln w="9525">
              <a:noFill/>
              <a:miter lim="800000"/>
            </a:ln>
          </p:spPr>
          <p:txBody>
            <a:bodyPr wrap="square">
              <a:spAutoFit/>
            </a:bodyPr>
            <a:lstStyle/>
            <a:p>
              <a:r>
                <a:rPr lang="zh-CN" altLang="en-US" sz="2400" dirty="0">
                  <a:solidFill>
                    <a:srgbClr val="0000FF"/>
                  </a:solidFill>
                  <a:latin typeface="宋体" panose="02010600030101010101" pitchFamily="2" charset="-122"/>
                </a:rPr>
                <a:t>瑞利-金斯公式</a:t>
              </a:r>
              <a:r>
                <a:rPr kumimoji="1" lang="en-US" altLang="zh-CN" sz="2400" b="1" dirty="0">
                  <a:solidFill>
                    <a:srgbClr val="CC0000"/>
                  </a:solidFill>
                  <a:latin typeface="Times New Roman" panose="02020603050405020304" pitchFamily="18" charset="0"/>
                </a:rPr>
                <a:t>(1900</a:t>
              </a:r>
              <a:r>
                <a:rPr kumimoji="1" lang="zh-CN" altLang="en-US" sz="2400" b="1" dirty="0">
                  <a:solidFill>
                    <a:srgbClr val="CC0000"/>
                  </a:solidFill>
                  <a:latin typeface="Times New Roman" panose="02020603050405020304" pitchFamily="18" charset="0"/>
                </a:rPr>
                <a:t>年</a:t>
              </a:r>
              <a:r>
                <a:rPr kumimoji="1" lang="en-US" altLang="zh-CN" sz="2400" b="1" dirty="0">
                  <a:solidFill>
                    <a:srgbClr val="CC0000"/>
                  </a:solidFill>
                  <a:latin typeface="Times New Roman" panose="02020603050405020304" pitchFamily="18" charset="0"/>
                </a:rPr>
                <a:t>)</a:t>
              </a:r>
            </a:p>
            <a:p>
              <a:endParaRPr lang="zh-CN" altLang="en-US" sz="2400" dirty="0"/>
            </a:p>
          </p:txBody>
        </p:sp>
      </p:grpSp>
      <p:sp>
        <p:nvSpPr>
          <p:cNvPr id="26" name="Text Box 8"/>
          <p:cNvSpPr txBox="1">
            <a:spLocks noChangeArrowheads="1"/>
          </p:cNvSpPr>
          <p:nvPr/>
        </p:nvSpPr>
        <p:spPr bwMode="auto">
          <a:xfrm rot="20670819">
            <a:off x="2182993" y="1135515"/>
            <a:ext cx="1619928" cy="519023"/>
          </a:xfrm>
          <a:prstGeom prst="rect">
            <a:avLst/>
          </a:prstGeom>
          <a:noFill/>
          <a:ln w="9525">
            <a:noFill/>
            <a:miter lim="800000"/>
          </a:ln>
        </p:spPr>
        <p:txBody>
          <a:bodyPr wrap="none">
            <a:spAutoFit/>
          </a:bodyPr>
          <a:lstStyle/>
          <a:p>
            <a:pPr>
              <a:spcBef>
                <a:spcPct val="50000"/>
              </a:spcBef>
            </a:pPr>
            <a:r>
              <a:rPr lang="zh-CN" altLang="en-US" dirty="0">
                <a:solidFill>
                  <a:srgbClr val="CC00CC"/>
                </a:solidFill>
              </a:rPr>
              <a:t>紫外灾难</a:t>
            </a:r>
          </a:p>
        </p:txBody>
      </p:sp>
      <p:sp>
        <p:nvSpPr>
          <p:cNvPr id="27" name="AutoShape 64"/>
          <p:cNvSpPr>
            <a:spLocks noChangeArrowheads="1"/>
          </p:cNvSpPr>
          <p:nvPr/>
        </p:nvSpPr>
        <p:spPr bwMode="auto">
          <a:xfrm rot="2468561">
            <a:off x="2920728" y="1818253"/>
            <a:ext cx="1114534" cy="393372"/>
          </a:xfrm>
          <a:prstGeom prst="notchedRightArrow">
            <a:avLst>
              <a:gd name="adj1" fmla="val 50000"/>
              <a:gd name="adj2" fmla="val 70833"/>
            </a:avLst>
          </a:prstGeom>
          <a:gradFill rotWithShape="0">
            <a:gsLst>
              <a:gs pos="0">
                <a:srgbClr val="FFFFFF"/>
              </a:gs>
              <a:gs pos="100000">
                <a:srgbClr val="CC00CC"/>
              </a:gs>
            </a:gsLst>
            <a:lin ang="5400000" scaled="1"/>
          </a:gradFill>
          <a:ln w="28575">
            <a:solidFill>
              <a:srgbClr val="CC00CC"/>
            </a:solidFill>
            <a:miter lim="800000"/>
            <a:tailEnd type="none" w="sm" len="lg"/>
          </a:ln>
        </p:spPr>
        <p:txBody>
          <a:bodyPr wrap="none" anchor="ctr"/>
          <a:lstStyle/>
          <a:p>
            <a:endParaRPr lang="zh-CN" altLang="en-US"/>
          </a:p>
        </p:txBody>
      </p:sp>
      <p:sp>
        <p:nvSpPr>
          <p:cNvPr id="28" name="Text Box 64"/>
          <p:cNvSpPr txBox="1">
            <a:spLocks noChangeArrowheads="1"/>
          </p:cNvSpPr>
          <p:nvPr/>
        </p:nvSpPr>
        <p:spPr bwMode="auto">
          <a:xfrm>
            <a:off x="1187624" y="116632"/>
            <a:ext cx="5929828" cy="584775"/>
          </a:xfrm>
          <a:prstGeom prst="rect">
            <a:avLst/>
          </a:prstGeom>
          <a:noFill/>
          <a:ln w="9525">
            <a:noFill/>
            <a:miter lim="800000"/>
            <a:tailEnd type="none" w="sm" len="lg"/>
          </a:ln>
        </p:spPr>
        <p:txBody>
          <a:bodyPr wrap="none">
            <a:spAutoFit/>
          </a:bodyPr>
          <a:lstStyle/>
          <a:p>
            <a:r>
              <a:rPr lang="zh-CN" altLang="en-US" sz="3200" b="1" dirty="0">
                <a:solidFill>
                  <a:schemeClr val="tx1"/>
                </a:solidFill>
                <a:latin typeface="黑体" panose="02010609060101010101" pitchFamily="49" charset="-122"/>
                <a:ea typeface="黑体" panose="02010609060101010101" pitchFamily="49" charset="-122"/>
              </a:rPr>
              <a:t>紫外灾难  </a:t>
            </a:r>
            <a:r>
              <a:rPr lang="en-US" altLang="zh-CN" sz="3200" b="1" dirty="0">
                <a:solidFill>
                  <a:schemeClr val="tx1"/>
                </a:solidFill>
                <a:latin typeface="黑体" panose="02010609060101010101" pitchFamily="49" charset="-122"/>
                <a:ea typeface="黑体" panose="02010609060101010101" pitchFamily="49" charset="-122"/>
              </a:rPr>
              <a:t>——</a:t>
            </a:r>
            <a:r>
              <a:rPr lang="zh-CN" altLang="en-US" sz="3200" b="1" dirty="0">
                <a:solidFill>
                  <a:schemeClr val="tx1"/>
                </a:solidFill>
                <a:latin typeface="黑体" panose="02010609060101010101" pitchFamily="49" charset="-122"/>
                <a:ea typeface="黑体" panose="02010609060101010101" pitchFamily="49" charset="-122"/>
              </a:rPr>
              <a:t>经典物理的困难</a:t>
            </a: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83986"/>
                                        </p:tgtEl>
                                        <p:attrNameLst>
                                          <p:attrName>style.visibility</p:attrName>
                                        </p:attrNameLst>
                                      </p:cBhvr>
                                      <p:to>
                                        <p:strVal val="visible"/>
                                      </p:to>
                                    </p:set>
                                    <p:animEffect transition="in" filter="wipe(right)">
                                      <p:cBhvr>
                                        <p:cTn id="7" dur="500"/>
                                        <p:tgtEl>
                                          <p:spTgt spid="8398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3978"/>
                                        </p:tgtEl>
                                        <p:attrNameLst>
                                          <p:attrName>style.visibility</p:attrName>
                                        </p:attrNameLst>
                                      </p:cBhvr>
                                      <p:to>
                                        <p:strVal val="visible"/>
                                      </p:to>
                                    </p:set>
                                    <p:animEffect transition="in" filter="dissolve">
                                      <p:cBhvr>
                                        <p:cTn id="11" dur="500"/>
                                        <p:tgtEl>
                                          <p:spTgt spid="8397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83984"/>
                                        </p:tgtEl>
                                        <p:attrNameLst>
                                          <p:attrName>style.visibility</p:attrName>
                                        </p:attrNameLst>
                                      </p:cBhvr>
                                      <p:to>
                                        <p:strVal val="visible"/>
                                      </p:to>
                                    </p:set>
                                    <p:animEffect transition="in" filter="wipe(down)">
                                      <p:cBhvr>
                                        <p:cTn id="16" dur="500"/>
                                        <p:tgtEl>
                                          <p:spTgt spid="8398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83987"/>
                                        </p:tgtEl>
                                        <p:attrNameLst>
                                          <p:attrName>style.visibility</p:attrName>
                                        </p:attrNameLst>
                                      </p:cBhvr>
                                      <p:to>
                                        <p:strVal val="visible"/>
                                      </p:to>
                                    </p:set>
                                    <p:animEffect transition="in" filter="wipe(right)">
                                      <p:cBhvr>
                                        <p:cTn id="21" dur="500"/>
                                        <p:tgtEl>
                                          <p:spTgt spid="8398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blinds(horizontal)">
                                      <p:cBhvr>
                                        <p:cTn id="31" dur="5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1" fill="hold" grpId="0" nodeType="clickEffect">
                                  <p:stCondLst>
                                    <p:cond delay="0"/>
                                  </p:stCondLst>
                                  <p:childTnLst>
                                    <p:set>
                                      <p:cBhvr>
                                        <p:cTn id="35" dur="1" fill="hold">
                                          <p:stCondLst>
                                            <p:cond delay="0"/>
                                          </p:stCondLst>
                                        </p:cTn>
                                        <p:tgtEl>
                                          <p:spTgt spid="26"/>
                                        </p:tgtEl>
                                        <p:attrNameLst>
                                          <p:attrName>style.visibility</p:attrName>
                                        </p:attrNameLst>
                                      </p:cBhvr>
                                      <p:to>
                                        <p:strVal val="visible"/>
                                      </p:to>
                                    </p:set>
                                    <p:anim calcmode="lin" valueType="num">
                                      <p:cBhvr additive="base">
                                        <p:cTn id="36" dur="500" fill="hold"/>
                                        <p:tgtEl>
                                          <p:spTgt spid="26"/>
                                        </p:tgtEl>
                                        <p:attrNameLst>
                                          <p:attrName>ppt_x</p:attrName>
                                        </p:attrNameLst>
                                      </p:cBhvr>
                                      <p:tavLst>
                                        <p:tav tm="0">
                                          <p:val>
                                            <p:strVal val="#ppt_x"/>
                                          </p:val>
                                        </p:tav>
                                        <p:tav tm="100000">
                                          <p:val>
                                            <p:strVal val="#ppt_x"/>
                                          </p:val>
                                        </p:tav>
                                      </p:tavLst>
                                    </p:anim>
                                    <p:anim calcmode="lin" valueType="num">
                                      <p:cBhvr additive="base">
                                        <p:cTn id="37" dur="500" fill="hold"/>
                                        <p:tgtEl>
                                          <p:spTgt spid="26"/>
                                        </p:tgtEl>
                                        <p:attrNameLst>
                                          <p:attrName>ppt_y</p:attrName>
                                        </p:attrNameLst>
                                      </p:cBhvr>
                                      <p:tavLst>
                                        <p:tav tm="0">
                                          <p:val>
                                            <p:strVal val="0-#ppt_h/2"/>
                                          </p:val>
                                        </p:tav>
                                        <p:tav tm="100000">
                                          <p:val>
                                            <p:strVal val="#ppt_y"/>
                                          </p:val>
                                        </p:tav>
                                      </p:tavLst>
                                    </p:anim>
                                  </p:childTnLst>
                                </p:cTn>
                              </p:par>
                              <p:par>
                                <p:cTn id="38" presetID="2" presetClass="entr" presetSubtype="1"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 calcmode="lin" valueType="num">
                                      <p:cBhvr additive="base">
                                        <p:cTn id="40" dur="500" fill="hold"/>
                                        <p:tgtEl>
                                          <p:spTgt spid="27"/>
                                        </p:tgtEl>
                                        <p:attrNameLst>
                                          <p:attrName>ppt_x</p:attrName>
                                        </p:attrNameLst>
                                      </p:cBhvr>
                                      <p:tavLst>
                                        <p:tav tm="0">
                                          <p:val>
                                            <p:strVal val="#ppt_x"/>
                                          </p:val>
                                        </p:tav>
                                        <p:tav tm="100000">
                                          <p:val>
                                            <p:strVal val="#ppt_x"/>
                                          </p:val>
                                        </p:tav>
                                      </p:tavLst>
                                    </p:anim>
                                    <p:anim calcmode="lin" valueType="num">
                                      <p:cBhvr additive="base">
                                        <p:cTn id="41"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8" grpId="0" autoUpdateAnimBg="0"/>
      <p:bldP spid="83984" grpId="0" animBg="1"/>
      <p:bldP spid="83986" grpId="0" animBg="1"/>
      <p:bldP spid="83987" grpId="0" animBg="1"/>
      <p:bldP spid="26" grpId="0"/>
      <p:bldP spid="27" grpId="0" animBg="1"/>
      <p:bldP spid="28"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2" descr="max__planck,"/>
          <p:cNvPicPr>
            <a:picLocks noChangeAspect="1" noChangeArrowheads="1"/>
          </p:cNvPicPr>
          <p:nvPr/>
        </p:nvPicPr>
        <p:blipFill>
          <a:blip r:embed="rId2" cstate="print"/>
          <a:srcRect/>
          <a:stretch>
            <a:fillRect/>
          </a:stretch>
        </p:blipFill>
        <p:spPr bwMode="auto">
          <a:xfrm>
            <a:off x="263525" y="1143000"/>
            <a:ext cx="2936875" cy="3886200"/>
          </a:xfrm>
          <a:prstGeom prst="rect">
            <a:avLst/>
          </a:prstGeom>
          <a:noFill/>
          <a:ln w="9525">
            <a:noFill/>
            <a:miter lim="800000"/>
            <a:headEnd/>
            <a:tailEnd/>
          </a:ln>
        </p:spPr>
      </p:pic>
      <p:sp>
        <p:nvSpPr>
          <p:cNvPr id="120835" name="Text Box 3"/>
          <p:cNvSpPr txBox="1">
            <a:spLocks noChangeArrowheads="1"/>
          </p:cNvSpPr>
          <p:nvPr/>
        </p:nvSpPr>
        <p:spPr bwMode="auto">
          <a:xfrm>
            <a:off x="3276600" y="825500"/>
            <a:ext cx="5562600" cy="4203700"/>
          </a:xfrm>
          <a:prstGeom prst="rect">
            <a:avLst/>
          </a:prstGeom>
          <a:gradFill rotWithShape="0">
            <a:gsLst>
              <a:gs pos="0">
                <a:srgbClr val="FFFFFF"/>
              </a:gs>
              <a:gs pos="100000">
                <a:schemeClr val="accent1"/>
              </a:gs>
            </a:gsLst>
            <a:lin ang="5400000" scaled="1"/>
          </a:gradFill>
          <a:ln w="9525">
            <a:solidFill>
              <a:schemeClr val="tx2"/>
            </a:solidFill>
            <a:miter lim="800000"/>
            <a:headEnd/>
            <a:tailEnd type="none" w="sm" len="lg"/>
          </a:ln>
          <a:effectLst/>
        </p:spPr>
        <p:txBody>
          <a:bodyPr>
            <a:spAutoFit/>
          </a:bodyPr>
          <a:lstStyle/>
          <a:p>
            <a:pPr>
              <a:lnSpc>
                <a:spcPct val="120000"/>
              </a:lnSpc>
              <a:spcBef>
                <a:spcPct val="50000"/>
              </a:spcBef>
            </a:pPr>
            <a:r>
              <a:rPr lang="en-US" altLang="zh-CN" sz="2800" b="1" dirty="0"/>
              <a:t>       </a:t>
            </a:r>
            <a:r>
              <a:rPr lang="zh-CN" altLang="en-US" sz="2800" b="1" dirty="0">
                <a:solidFill>
                  <a:srgbClr val="CC0000"/>
                </a:solidFill>
              </a:rPr>
              <a:t>普朗克</a:t>
            </a:r>
            <a:r>
              <a:rPr lang="zh-CN" altLang="en-US" sz="2800" b="1" dirty="0"/>
              <a:t>（</a:t>
            </a:r>
            <a:r>
              <a:rPr lang="en-US" altLang="zh-CN" sz="2400" b="1" dirty="0">
                <a:latin typeface="Times New Roman" pitchFamily="18" charset="0"/>
              </a:rPr>
              <a:t>Max Karl Ernst Ludwig Planck</a:t>
            </a:r>
            <a:r>
              <a:rPr lang="zh-CN" altLang="en-US" sz="2400" b="1" dirty="0">
                <a:latin typeface="Times New Roman" pitchFamily="18" charset="0"/>
              </a:rPr>
              <a:t>，</a:t>
            </a:r>
            <a:r>
              <a:rPr lang="en-US" altLang="zh-CN" sz="2400" b="1" dirty="0">
                <a:latin typeface="Times New Roman" pitchFamily="18" charset="0"/>
              </a:rPr>
              <a:t>1858 – 1947</a:t>
            </a:r>
            <a:r>
              <a:rPr lang="zh-CN" altLang="en-US" sz="2800" b="1" dirty="0"/>
              <a:t>） </a:t>
            </a:r>
            <a:r>
              <a:rPr lang="zh-CN" altLang="en-US" sz="2800" b="1" dirty="0">
                <a:latin typeface="宋体" pitchFamily="2" charset="-122"/>
                <a:ea typeface="宋体" pitchFamily="2" charset="-122"/>
              </a:rPr>
              <a:t>德国理论物理学家，量子论的奠基人</a:t>
            </a:r>
            <a:r>
              <a:rPr lang="en-US" altLang="zh-CN" sz="2800" b="1" dirty="0">
                <a:latin typeface="宋体" pitchFamily="2" charset="-122"/>
                <a:ea typeface="宋体" pitchFamily="2" charset="-122"/>
              </a:rPr>
              <a:t>.1900</a:t>
            </a:r>
            <a:r>
              <a:rPr lang="zh-CN" altLang="en-US" sz="2800" b="1" dirty="0">
                <a:latin typeface="宋体" pitchFamily="2" charset="-122"/>
                <a:ea typeface="宋体" pitchFamily="2" charset="-122"/>
              </a:rPr>
              <a:t>年</a:t>
            </a:r>
            <a:r>
              <a:rPr lang="en-US" altLang="zh-CN" sz="2800" b="1" dirty="0">
                <a:latin typeface="宋体" pitchFamily="2" charset="-122"/>
                <a:ea typeface="宋体" pitchFamily="2" charset="-122"/>
              </a:rPr>
              <a:t>12</a:t>
            </a:r>
            <a:r>
              <a:rPr lang="zh-CN" altLang="en-US" sz="2800" b="1" dirty="0">
                <a:latin typeface="宋体" pitchFamily="2" charset="-122"/>
                <a:ea typeface="宋体" pitchFamily="2" charset="-122"/>
              </a:rPr>
              <a:t>月</a:t>
            </a:r>
            <a:r>
              <a:rPr lang="en-US" altLang="zh-CN" sz="2800" b="1" dirty="0">
                <a:latin typeface="宋体" pitchFamily="2" charset="-122"/>
                <a:ea typeface="宋体" pitchFamily="2" charset="-122"/>
              </a:rPr>
              <a:t>14</a:t>
            </a:r>
            <a:r>
              <a:rPr lang="zh-CN" altLang="en-US" sz="2800" b="1" dirty="0">
                <a:latin typeface="宋体" pitchFamily="2" charset="-122"/>
                <a:ea typeface="宋体" pitchFamily="2" charset="-122"/>
              </a:rPr>
              <a:t>日他宣读了以</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关于正常光谱中能量分布定律的理论</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为题的论文，提出能量量子化的假设，并导出黑体辐射能量分布公式</a:t>
            </a:r>
            <a:r>
              <a:rPr lang="en-US" altLang="zh-CN" sz="2800" b="1" dirty="0">
                <a:latin typeface="宋体" pitchFamily="2" charset="-122"/>
                <a:ea typeface="宋体" pitchFamily="2" charset="-122"/>
              </a:rPr>
              <a:t>.  </a:t>
            </a:r>
            <a:r>
              <a:rPr lang="zh-CN" altLang="en-US" sz="2800" b="1" dirty="0">
                <a:latin typeface="宋体" pitchFamily="2" charset="-122"/>
                <a:ea typeface="宋体" pitchFamily="2" charset="-122"/>
              </a:rPr>
              <a:t>劳厄称这一天是 “量子论的诞生日”</a:t>
            </a:r>
            <a:r>
              <a:rPr lang="en-US" altLang="zh-CN" sz="2800" b="1" dirty="0">
                <a:latin typeface="宋体" pitchFamily="2" charset="-122"/>
                <a:ea typeface="宋体" pitchFamily="2" charset="-122"/>
              </a:rPr>
              <a:t>.</a:t>
            </a:r>
          </a:p>
        </p:txBody>
      </p:sp>
      <p:sp>
        <p:nvSpPr>
          <p:cNvPr id="120836" name="Rectangle 4"/>
          <p:cNvSpPr>
            <a:spLocks noChangeArrowheads="1"/>
          </p:cNvSpPr>
          <p:nvPr/>
        </p:nvSpPr>
        <p:spPr bwMode="auto">
          <a:xfrm>
            <a:off x="152400" y="5257800"/>
            <a:ext cx="8610600" cy="1057790"/>
          </a:xfrm>
          <a:prstGeom prst="rect">
            <a:avLst/>
          </a:prstGeom>
          <a:gradFill rotWithShape="0">
            <a:gsLst>
              <a:gs pos="0">
                <a:schemeClr val="bg1"/>
              </a:gs>
              <a:gs pos="100000">
                <a:schemeClr val="accent1"/>
              </a:gs>
            </a:gsLst>
            <a:lin ang="5400000" scaled="1"/>
          </a:gradFill>
          <a:ln w="9525">
            <a:solidFill>
              <a:schemeClr val="tx2"/>
            </a:solidFill>
            <a:miter lim="800000"/>
            <a:headEnd/>
            <a:tailEnd type="none" w="sm" len="lg"/>
          </a:ln>
          <a:effectLst/>
        </p:spPr>
        <p:txBody>
          <a:bodyPr>
            <a:spAutoFit/>
          </a:bodyPr>
          <a:lstStyle/>
          <a:p>
            <a:pPr>
              <a:lnSpc>
                <a:spcPct val="120000"/>
              </a:lnSpc>
              <a:spcBef>
                <a:spcPct val="50000"/>
              </a:spcBef>
            </a:pPr>
            <a:r>
              <a:rPr lang="en-US" altLang="zh-CN" sz="2800" b="1" dirty="0">
                <a:latin typeface="宋体" pitchFamily="2" charset="-122"/>
                <a:ea typeface="宋体" pitchFamily="2" charset="-122"/>
              </a:rPr>
              <a:t>        1905</a:t>
            </a:r>
            <a:r>
              <a:rPr lang="zh-CN" altLang="en-US" sz="2800" b="1" dirty="0">
                <a:latin typeface="宋体" pitchFamily="2" charset="-122"/>
                <a:ea typeface="宋体" pitchFamily="2" charset="-122"/>
              </a:rPr>
              <a:t>年</a:t>
            </a:r>
            <a:r>
              <a:rPr lang="zh-CN" altLang="en-US" sz="2800" b="1" dirty="0">
                <a:solidFill>
                  <a:srgbClr val="CC0000"/>
                </a:solidFill>
                <a:latin typeface="宋体" pitchFamily="2" charset="-122"/>
                <a:ea typeface="宋体" pitchFamily="2" charset="-122"/>
              </a:rPr>
              <a:t>爱因斯坦</a:t>
            </a:r>
            <a:r>
              <a:rPr lang="zh-CN" altLang="en-US" sz="2800" b="1" dirty="0">
                <a:latin typeface="宋体" pitchFamily="2" charset="-122"/>
                <a:ea typeface="宋体" pitchFamily="2" charset="-122"/>
              </a:rPr>
              <a:t>在能量量子化的启发下提出了</a:t>
            </a:r>
            <a:r>
              <a:rPr lang="zh-CN" altLang="en-US" sz="2800" b="1" dirty="0">
                <a:solidFill>
                  <a:srgbClr val="CC0000"/>
                </a:solidFill>
                <a:latin typeface="宋体" pitchFamily="2" charset="-122"/>
                <a:ea typeface="宋体" pitchFamily="2" charset="-122"/>
              </a:rPr>
              <a:t>光量子</a:t>
            </a:r>
            <a:r>
              <a:rPr lang="zh-CN" altLang="en-US" sz="2800" b="1" dirty="0">
                <a:latin typeface="宋体" pitchFamily="2" charset="-122"/>
                <a:ea typeface="宋体" pitchFamily="2" charset="-122"/>
              </a:rPr>
              <a:t>的假设</a:t>
            </a:r>
            <a:r>
              <a:rPr lang="en-US" altLang="zh-CN" sz="2800" b="1" dirty="0">
                <a:latin typeface="宋体" pitchFamily="2" charset="-122"/>
                <a:ea typeface="宋体" pitchFamily="2" charset="-122"/>
              </a:rPr>
              <a:t>,  </a:t>
            </a:r>
            <a:r>
              <a:rPr lang="zh-CN" altLang="en-US" sz="2800" b="1" dirty="0">
                <a:latin typeface="宋体" pitchFamily="2" charset="-122"/>
                <a:ea typeface="宋体" pitchFamily="2" charset="-122"/>
              </a:rPr>
              <a:t>并成功解释了光电效应</a:t>
            </a:r>
            <a:r>
              <a:rPr lang="en-US" altLang="zh-CN" sz="2800" b="1" dirty="0">
                <a:latin typeface="宋体" pitchFamily="2" charset="-122"/>
                <a:ea typeface="宋体" pitchFamily="2" charset="-122"/>
              </a:rPr>
              <a:t>.</a:t>
            </a:r>
          </a:p>
        </p:txBody>
      </p:sp>
    </p:spTree>
  </p:cSld>
  <p:clrMapOvr>
    <a:masterClrMapping/>
  </p:clrMapOvr>
  <p:transition spd="med">
    <p:pull dir="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1"/>
          <p:cNvSpPr>
            <a:spLocks noGrp="1"/>
          </p:cNvSpPr>
          <p:nvPr>
            <p:ph type="sldNum" sz="quarter" idx="4294967295"/>
          </p:nvPr>
        </p:nvSpPr>
        <p:spPr>
          <a:xfrm>
            <a:off x="6684963" y="6440488"/>
            <a:ext cx="2133600" cy="412750"/>
          </a:xfrm>
          <a:prstGeom prst="rect">
            <a:avLst/>
          </a:prstGeom>
        </p:spPr>
        <p:txBody>
          <a:bodyPr/>
          <a:lstStyle/>
          <a:p>
            <a:fld id="{8EACAC08-FC99-48C1-8341-E4682970B079}" type="slidenum">
              <a:rPr lang="en-US" altLang="zh-CN"/>
              <a:pPr/>
              <a:t>36</a:t>
            </a:fld>
            <a:endParaRPr lang="en-US" altLang="zh-CN"/>
          </a:p>
        </p:txBody>
      </p:sp>
      <p:sp>
        <p:nvSpPr>
          <p:cNvPr id="121858" name="Text Box 2"/>
          <p:cNvSpPr txBox="1">
            <a:spLocks noChangeArrowheads="1"/>
          </p:cNvSpPr>
          <p:nvPr/>
        </p:nvSpPr>
        <p:spPr bwMode="auto">
          <a:xfrm>
            <a:off x="684213" y="692150"/>
            <a:ext cx="5410200" cy="519113"/>
          </a:xfrm>
          <a:prstGeom prst="rect">
            <a:avLst/>
          </a:prstGeom>
          <a:noFill/>
          <a:ln w="9525">
            <a:noFill/>
            <a:miter lim="800000"/>
            <a:headEnd/>
            <a:tailEnd type="none" w="sm" len="lg"/>
          </a:ln>
          <a:effectLst/>
        </p:spPr>
        <p:txBody>
          <a:bodyPr>
            <a:spAutoFit/>
          </a:bodyPr>
          <a:lstStyle/>
          <a:p>
            <a:pPr>
              <a:spcBef>
                <a:spcPct val="50000"/>
              </a:spcBef>
            </a:pPr>
            <a:r>
              <a:rPr lang="zh-CN" altLang="en-US" sz="2800" b="1" dirty="0">
                <a:latin typeface="宋体" pitchFamily="2" charset="-122"/>
                <a:ea typeface="宋体" pitchFamily="2" charset="-122"/>
              </a:rPr>
              <a:t>量子观念在“非难”中得到发展</a:t>
            </a:r>
            <a:r>
              <a:rPr lang="en-US" altLang="zh-CN" sz="2800" b="1" dirty="0">
                <a:latin typeface="宋体" pitchFamily="2" charset="-122"/>
                <a:ea typeface="宋体" pitchFamily="2" charset="-122"/>
              </a:rPr>
              <a:t>.</a:t>
            </a:r>
          </a:p>
        </p:txBody>
      </p:sp>
      <p:sp>
        <p:nvSpPr>
          <p:cNvPr id="121859" name="Text Box 3"/>
          <p:cNvSpPr txBox="1">
            <a:spLocks noChangeArrowheads="1"/>
          </p:cNvSpPr>
          <p:nvPr/>
        </p:nvSpPr>
        <p:spPr bwMode="auto">
          <a:xfrm>
            <a:off x="3200400" y="1371600"/>
            <a:ext cx="5715000" cy="5463612"/>
          </a:xfrm>
          <a:prstGeom prst="rect">
            <a:avLst/>
          </a:prstGeom>
          <a:gradFill rotWithShape="0">
            <a:gsLst>
              <a:gs pos="0">
                <a:schemeClr val="bg1"/>
              </a:gs>
              <a:gs pos="100000">
                <a:schemeClr val="accent1"/>
              </a:gs>
            </a:gsLst>
            <a:lin ang="5400000" scaled="1"/>
          </a:gradFill>
          <a:ln w="9525">
            <a:solidFill>
              <a:schemeClr val="tx2"/>
            </a:solidFill>
            <a:miter lim="800000"/>
            <a:headEnd/>
            <a:tailEnd type="none" w="sm" len="lg"/>
          </a:ln>
          <a:effectLst/>
        </p:spPr>
        <p:txBody>
          <a:bodyPr>
            <a:spAutoFit/>
          </a:bodyPr>
          <a:lstStyle/>
          <a:p>
            <a:pPr>
              <a:lnSpc>
                <a:spcPct val="110000"/>
              </a:lnSpc>
              <a:spcBef>
                <a:spcPct val="50000"/>
              </a:spcBef>
            </a:pPr>
            <a:r>
              <a:rPr lang="zh-CN" altLang="en-US" sz="2800" b="1" dirty="0">
                <a:solidFill>
                  <a:srgbClr val="CC0000"/>
                </a:solidFill>
                <a:latin typeface="宋体" pitchFamily="2" charset="-122"/>
                <a:ea typeface="宋体" pitchFamily="2" charset="-122"/>
              </a:rPr>
              <a:t>普朗克晚年对自己工作的评论</a:t>
            </a:r>
            <a:r>
              <a:rPr lang="en-US" altLang="zh-CN" sz="2800" b="1" dirty="0">
                <a:solidFill>
                  <a:srgbClr val="CC0000"/>
                </a:solidFill>
                <a:latin typeface="宋体" pitchFamily="2" charset="-122"/>
                <a:ea typeface="宋体" pitchFamily="2" charset="-122"/>
              </a:rPr>
              <a:t>:</a:t>
            </a:r>
            <a:endParaRPr lang="en-US" altLang="zh-CN" sz="2800" b="1" dirty="0">
              <a:latin typeface="宋体" pitchFamily="2" charset="-122"/>
              <a:ea typeface="宋体" pitchFamily="2" charset="-122"/>
            </a:endParaRPr>
          </a:p>
          <a:p>
            <a:pPr>
              <a:lnSpc>
                <a:spcPct val="110000"/>
              </a:lnSpc>
              <a:spcBef>
                <a:spcPct val="50000"/>
              </a:spcBef>
            </a:pPr>
            <a:r>
              <a:rPr lang="en-US" altLang="zh-CN" sz="2800" b="1" dirty="0">
                <a:latin typeface="宋体" pitchFamily="2" charset="-122"/>
                <a:ea typeface="宋体" pitchFamily="2" charset="-122"/>
              </a:rPr>
              <a:t>       “  </a:t>
            </a:r>
            <a:r>
              <a:rPr lang="zh-CN" altLang="en-US" sz="2800" b="1" dirty="0">
                <a:latin typeface="宋体" pitchFamily="2" charset="-122"/>
                <a:ea typeface="宋体" pitchFamily="2" charset="-122"/>
              </a:rPr>
              <a:t>我徒劳无益的使基本量子论和经典理论一致的企图继续了许多年花了我极大的精力，我的同行中的许多人几乎把这看成悲剧，但我对他的看法是不同的，因为我从这工作中得到的对我的想法的深刻的澄清，对我有极大的价值</a:t>
            </a:r>
            <a:r>
              <a:rPr lang="en-US" altLang="zh-CN" sz="2800" b="1" dirty="0">
                <a:latin typeface="宋体" pitchFamily="2" charset="-122"/>
                <a:ea typeface="宋体" pitchFamily="2" charset="-122"/>
              </a:rPr>
              <a:t>.  </a:t>
            </a:r>
            <a:r>
              <a:rPr lang="zh-CN" altLang="en-US" sz="2800" b="1" dirty="0">
                <a:latin typeface="宋体" pitchFamily="2" charset="-122"/>
                <a:ea typeface="宋体" pitchFamily="2" charset="-122"/>
              </a:rPr>
              <a:t>现在我的确知道，作用量子的基本意义比我原来所想象的的要大得多</a:t>
            </a:r>
            <a:r>
              <a:rPr lang="en-US" altLang="zh-CN" sz="2800" b="1" dirty="0">
                <a:latin typeface="宋体" pitchFamily="2" charset="-122"/>
                <a:ea typeface="宋体" pitchFamily="2" charset="-122"/>
              </a:rPr>
              <a:t>.”</a:t>
            </a:r>
          </a:p>
        </p:txBody>
      </p:sp>
      <p:sp>
        <p:nvSpPr>
          <p:cNvPr id="121861" name="Rectangle 5"/>
          <p:cNvSpPr>
            <a:spLocks noChangeArrowheads="1"/>
          </p:cNvSpPr>
          <p:nvPr/>
        </p:nvSpPr>
        <p:spPr bwMode="auto">
          <a:xfrm>
            <a:off x="533400" y="5410200"/>
            <a:ext cx="2133600" cy="955675"/>
          </a:xfrm>
          <a:prstGeom prst="rect">
            <a:avLst/>
          </a:prstGeom>
          <a:gradFill rotWithShape="0">
            <a:gsLst>
              <a:gs pos="0">
                <a:srgbClr val="FFE9FF"/>
              </a:gs>
              <a:gs pos="50000">
                <a:schemeClr val="bg1"/>
              </a:gs>
              <a:gs pos="100000">
                <a:srgbClr val="FFE9FF"/>
              </a:gs>
            </a:gsLst>
            <a:lin ang="5400000" scaled="1"/>
          </a:gradFill>
          <a:ln w="9525">
            <a:solidFill>
              <a:srgbClr val="CC00CC"/>
            </a:solidFill>
            <a:miter lim="800000"/>
            <a:headEnd/>
            <a:tailEnd type="none" w="sm" len="lg"/>
          </a:ln>
          <a:effectLst/>
        </p:spPr>
        <p:txBody>
          <a:bodyPr>
            <a:spAutoFit/>
          </a:bodyPr>
          <a:lstStyle/>
          <a:p>
            <a:pPr>
              <a:spcBef>
                <a:spcPct val="50000"/>
              </a:spcBef>
            </a:pPr>
            <a:r>
              <a:rPr lang="zh-CN" altLang="en-US" sz="2800" b="1" dirty="0">
                <a:solidFill>
                  <a:srgbClr val="CC0000"/>
                </a:solidFill>
                <a:latin typeface="宋体" pitchFamily="2" charset="-122"/>
                <a:ea typeface="宋体" pitchFamily="2" charset="-122"/>
              </a:rPr>
              <a:t>诚实、严谨</a:t>
            </a:r>
            <a:r>
              <a:rPr lang="zh-CN" altLang="en-US" sz="2800" b="1" dirty="0">
                <a:latin typeface="宋体" pitchFamily="2" charset="-122"/>
                <a:ea typeface="宋体" pitchFamily="2" charset="-122"/>
              </a:rPr>
              <a:t>的科学态度</a:t>
            </a:r>
          </a:p>
        </p:txBody>
      </p:sp>
      <p:pic>
        <p:nvPicPr>
          <p:cNvPr id="121862" name="Picture 6" descr="Planck_4"/>
          <p:cNvPicPr>
            <a:picLocks noChangeAspect="1" noChangeArrowheads="1"/>
          </p:cNvPicPr>
          <p:nvPr/>
        </p:nvPicPr>
        <p:blipFill>
          <a:blip r:embed="rId2" cstate="print"/>
          <a:srcRect/>
          <a:stretch>
            <a:fillRect/>
          </a:stretch>
        </p:blipFill>
        <p:spPr bwMode="auto">
          <a:xfrm>
            <a:off x="395288" y="1773238"/>
            <a:ext cx="2514600" cy="3124200"/>
          </a:xfrm>
          <a:prstGeom prst="rect">
            <a:avLst/>
          </a:prstGeom>
          <a:noFill/>
          <a:ln w="9525">
            <a:solidFill>
              <a:schemeClr val="tx2"/>
            </a:solidFill>
            <a:miter lim="800000"/>
            <a:headEnd/>
            <a:tailEnd/>
          </a:ln>
        </p:spPr>
      </p:pic>
    </p:spTree>
  </p:cSld>
  <p:clrMapOvr>
    <a:masterClrMapping/>
  </p:clrMapOvr>
  <p:transition spd="med">
    <p:pull dir="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14" name="Rectangle 34"/>
          <p:cNvSpPr>
            <a:spLocks noChangeArrowheads="1"/>
          </p:cNvSpPr>
          <p:nvPr/>
        </p:nvSpPr>
        <p:spPr bwMode="auto">
          <a:xfrm>
            <a:off x="500034" y="5286388"/>
            <a:ext cx="5249862" cy="457200"/>
          </a:xfrm>
          <a:prstGeom prst="rect">
            <a:avLst/>
          </a:prstGeom>
          <a:noFill/>
          <a:ln w="9525" algn="ctr">
            <a:noFill/>
            <a:prstDash val="dash"/>
            <a:miter lim="800000"/>
          </a:ln>
        </p:spPr>
        <p:txBody>
          <a:bodyPr wrap="none">
            <a:spAutoFit/>
          </a:bodyPr>
          <a:lstStyle/>
          <a:p>
            <a:r>
              <a:rPr kumimoji="1" lang="en-US" altLang="en-US" sz="2400" b="1" dirty="0">
                <a:solidFill>
                  <a:srgbClr val="000099"/>
                </a:solidFill>
                <a:latin typeface="Times New Roman" panose="02020603050405020304" pitchFamily="18" charset="0"/>
                <a:ea typeface="楷体_GB2312" pitchFamily="49" charset="-122"/>
              </a:rPr>
              <a:t>h=</a:t>
            </a:r>
            <a:r>
              <a:rPr kumimoji="1" lang="en-US" altLang="en-US" sz="2400" b="1" dirty="0">
                <a:solidFill>
                  <a:srgbClr val="000099"/>
                </a:solidFill>
                <a:latin typeface="Times New Roman" panose="02020603050405020304" pitchFamily="18" charset="0"/>
                <a:ea typeface="楷体_GB2312" pitchFamily="49" charset="-122"/>
                <a:sym typeface="Symbol" panose="05050102010706020507" pitchFamily="18" charset="2"/>
              </a:rPr>
              <a:t>6.6</a:t>
            </a:r>
            <a:r>
              <a:rPr kumimoji="1" lang="en-US" altLang="zh-CN" sz="2400" b="1" dirty="0">
                <a:solidFill>
                  <a:srgbClr val="000099"/>
                </a:solidFill>
                <a:latin typeface="Times New Roman" panose="02020603050405020304" pitchFamily="18" charset="0"/>
                <a:ea typeface="楷体_GB2312" pitchFamily="49" charset="-122"/>
                <a:sym typeface="Symbol" panose="05050102010706020507" pitchFamily="18" charset="2"/>
              </a:rPr>
              <a:t>3</a:t>
            </a:r>
            <a:r>
              <a:rPr kumimoji="1" lang="en-US" altLang="en-US" sz="2400" b="1" dirty="0">
                <a:solidFill>
                  <a:srgbClr val="000099"/>
                </a:solidFill>
                <a:latin typeface="Times New Roman" panose="02020603050405020304" pitchFamily="18" charset="0"/>
                <a:ea typeface="楷体_GB2312" pitchFamily="49" charset="-122"/>
                <a:sym typeface="Symbol" panose="05050102010706020507" pitchFamily="18" charset="2"/>
              </a:rPr>
              <a:t>10</a:t>
            </a:r>
            <a:r>
              <a:rPr kumimoji="1" lang="en-US" altLang="en-US" sz="2400" b="1" baseline="30000" dirty="0">
                <a:solidFill>
                  <a:srgbClr val="000099"/>
                </a:solidFill>
                <a:latin typeface="Times New Roman" panose="02020603050405020304" pitchFamily="18" charset="0"/>
                <a:ea typeface="楷体_GB2312" pitchFamily="49" charset="-122"/>
                <a:sym typeface="Symbol" panose="05050102010706020507" pitchFamily="18" charset="2"/>
              </a:rPr>
              <a:t>-34</a:t>
            </a:r>
            <a:r>
              <a:rPr kumimoji="1" lang="zh-CN" altLang="en-US" sz="2400" b="1" dirty="0">
                <a:solidFill>
                  <a:srgbClr val="000099"/>
                </a:solidFill>
                <a:latin typeface="Times New Roman" panose="02020603050405020304" pitchFamily="18" charset="0"/>
                <a:ea typeface="楷体_GB2312" pitchFamily="49" charset="-122"/>
                <a:sym typeface="Symbol" panose="05050102010706020507" pitchFamily="18" charset="2"/>
              </a:rPr>
              <a:t>焦耳 秒，称为普朗克常数</a:t>
            </a:r>
          </a:p>
        </p:txBody>
      </p:sp>
      <p:sp>
        <p:nvSpPr>
          <p:cNvPr id="97315" name="Text Box 35"/>
          <p:cNvSpPr txBox="1">
            <a:spLocks noChangeArrowheads="1"/>
          </p:cNvSpPr>
          <p:nvPr/>
        </p:nvSpPr>
        <p:spPr bwMode="auto">
          <a:xfrm>
            <a:off x="1259632" y="188640"/>
            <a:ext cx="5688012" cy="584775"/>
          </a:xfrm>
          <a:prstGeom prst="rect">
            <a:avLst/>
          </a:prstGeom>
          <a:noFill/>
          <a:ln w="9525">
            <a:noFill/>
            <a:miter lim="800000"/>
          </a:ln>
        </p:spPr>
        <p:txBody>
          <a:bodyPr>
            <a:spAutoFit/>
          </a:bodyPr>
          <a:lstStyle/>
          <a:p>
            <a:pPr>
              <a:spcBef>
                <a:spcPct val="50000"/>
              </a:spcBef>
            </a:pPr>
            <a:r>
              <a:rPr kumimoji="1" lang="en-US" altLang="zh-CN" sz="3200" dirty="0" smtClean="0">
                <a:latin typeface="黑体" panose="02010609060101010101" pitchFamily="49" charset="-122"/>
                <a:ea typeface="黑体" panose="02010609060101010101" pitchFamily="49" charset="-122"/>
              </a:rPr>
              <a:t>1. </a:t>
            </a:r>
            <a:r>
              <a:rPr kumimoji="1" lang="zh-CN" altLang="en-US" sz="3200" dirty="0">
                <a:latin typeface="黑体" panose="02010609060101010101" pitchFamily="49" charset="-122"/>
                <a:ea typeface="黑体" panose="02010609060101010101" pitchFamily="49" charset="-122"/>
              </a:rPr>
              <a:t>普朗克的能量子假说</a:t>
            </a:r>
          </a:p>
        </p:txBody>
      </p:sp>
      <p:sp>
        <p:nvSpPr>
          <p:cNvPr id="39940" name="Rectangle 37" descr="花岗岩"/>
          <p:cNvSpPr>
            <a:spLocks noChangeArrowheads="1"/>
          </p:cNvSpPr>
          <p:nvPr/>
        </p:nvSpPr>
        <p:spPr bwMode="auto">
          <a:xfrm>
            <a:off x="6516688" y="441325"/>
            <a:ext cx="2224087" cy="3275013"/>
          </a:xfrm>
          <a:prstGeom prst="rect">
            <a:avLst/>
          </a:prstGeom>
          <a:blipFill dpi="0" rotWithShape="0">
            <a:blip r:embed="rId4" cstate="print"/>
            <a:srcRect/>
            <a:tile tx="0" ty="0" sx="100000" sy="100000" flip="none" algn="tl"/>
          </a:blipFill>
          <a:ln w="9525">
            <a:solidFill>
              <a:schemeClr val="tx1"/>
            </a:solidFill>
            <a:miter lim="800000"/>
          </a:ln>
        </p:spPr>
        <p:txBody>
          <a:bodyPr wrap="none" anchor="ctr"/>
          <a:lstStyle/>
          <a:p>
            <a:endParaRPr lang="zh-CN" altLang="en-US"/>
          </a:p>
        </p:txBody>
      </p:sp>
      <p:sp>
        <p:nvSpPr>
          <p:cNvPr id="97318" name="Freeform 38"/>
          <p:cNvSpPr/>
          <p:nvPr/>
        </p:nvSpPr>
        <p:spPr bwMode="auto">
          <a:xfrm>
            <a:off x="6659563" y="746125"/>
            <a:ext cx="2179637" cy="2973388"/>
          </a:xfrm>
          <a:custGeom>
            <a:avLst/>
            <a:gdLst/>
            <a:ahLst/>
            <a:cxnLst>
              <a:cxn ang="0">
                <a:pos x="928" y="632"/>
              </a:cxn>
              <a:cxn ang="0">
                <a:pos x="784" y="248"/>
              </a:cxn>
              <a:cxn ang="0">
                <a:pos x="640" y="104"/>
              </a:cxn>
              <a:cxn ang="0">
                <a:pos x="448" y="8"/>
              </a:cxn>
              <a:cxn ang="0">
                <a:pos x="256" y="56"/>
              </a:cxn>
              <a:cxn ang="0">
                <a:pos x="64" y="344"/>
              </a:cxn>
              <a:cxn ang="0">
                <a:pos x="16" y="824"/>
              </a:cxn>
              <a:cxn ang="0">
                <a:pos x="160" y="1304"/>
              </a:cxn>
              <a:cxn ang="0">
                <a:pos x="448" y="1496"/>
              </a:cxn>
              <a:cxn ang="0">
                <a:pos x="784" y="1448"/>
              </a:cxn>
              <a:cxn ang="0">
                <a:pos x="1024" y="920"/>
              </a:cxn>
              <a:cxn ang="0">
                <a:pos x="928" y="632"/>
              </a:cxn>
            </a:cxnLst>
            <a:rect l="0" t="0" r="r" b="b"/>
            <a:pathLst>
              <a:path w="1048" h="1544">
                <a:moveTo>
                  <a:pt x="928" y="632"/>
                </a:moveTo>
                <a:cubicBezTo>
                  <a:pt x="888" y="520"/>
                  <a:pt x="832" y="336"/>
                  <a:pt x="784" y="248"/>
                </a:cubicBezTo>
                <a:cubicBezTo>
                  <a:pt x="736" y="160"/>
                  <a:pt x="696" y="144"/>
                  <a:pt x="640" y="104"/>
                </a:cubicBezTo>
                <a:cubicBezTo>
                  <a:pt x="584" y="64"/>
                  <a:pt x="512" y="16"/>
                  <a:pt x="448" y="8"/>
                </a:cubicBezTo>
                <a:cubicBezTo>
                  <a:pt x="384" y="0"/>
                  <a:pt x="320" y="0"/>
                  <a:pt x="256" y="56"/>
                </a:cubicBezTo>
                <a:cubicBezTo>
                  <a:pt x="192" y="112"/>
                  <a:pt x="104" y="216"/>
                  <a:pt x="64" y="344"/>
                </a:cubicBezTo>
                <a:cubicBezTo>
                  <a:pt x="24" y="472"/>
                  <a:pt x="0" y="664"/>
                  <a:pt x="16" y="824"/>
                </a:cubicBezTo>
                <a:cubicBezTo>
                  <a:pt x="32" y="984"/>
                  <a:pt x="88" y="1192"/>
                  <a:pt x="160" y="1304"/>
                </a:cubicBezTo>
                <a:cubicBezTo>
                  <a:pt x="232" y="1416"/>
                  <a:pt x="344" y="1472"/>
                  <a:pt x="448" y="1496"/>
                </a:cubicBezTo>
                <a:cubicBezTo>
                  <a:pt x="552" y="1520"/>
                  <a:pt x="688" y="1544"/>
                  <a:pt x="784" y="1448"/>
                </a:cubicBezTo>
                <a:cubicBezTo>
                  <a:pt x="880" y="1352"/>
                  <a:pt x="1000" y="1064"/>
                  <a:pt x="1024" y="920"/>
                </a:cubicBezTo>
                <a:cubicBezTo>
                  <a:pt x="1048" y="776"/>
                  <a:pt x="968" y="744"/>
                  <a:pt x="928" y="632"/>
                </a:cubicBezTo>
                <a:close/>
              </a:path>
            </a:pathLst>
          </a:custGeom>
          <a:gradFill rotWithShape="0">
            <a:gsLst>
              <a:gs pos="0">
                <a:schemeClr val="bg2"/>
              </a:gs>
              <a:gs pos="100000">
                <a:schemeClr val="bg2">
                  <a:gamma/>
                  <a:shade val="46275"/>
                  <a:invGamma/>
                </a:schemeClr>
              </a:gs>
            </a:gsLst>
            <a:path path="rect">
              <a:fillToRect l="50000" t="50000" r="50000" b="50000"/>
            </a:path>
          </a:gradFill>
          <a:ln w="9525">
            <a:solidFill>
              <a:schemeClr val="tx1"/>
            </a:solidFill>
            <a:round/>
          </a:ln>
          <a:effectLst/>
        </p:spPr>
        <p:txBody>
          <a:bodyPr/>
          <a:lstStyle/>
          <a:p>
            <a:pPr>
              <a:defRPr/>
            </a:pPr>
            <a:endParaRPr lang="zh-CN" altLang="en-US"/>
          </a:p>
        </p:txBody>
      </p:sp>
      <p:sp>
        <p:nvSpPr>
          <p:cNvPr id="39942" name="Rectangle 39"/>
          <p:cNvSpPr>
            <a:spLocks noChangeArrowheads="1"/>
          </p:cNvSpPr>
          <p:nvPr/>
        </p:nvSpPr>
        <p:spPr bwMode="auto">
          <a:xfrm>
            <a:off x="8763000" y="2193925"/>
            <a:ext cx="76200" cy="609600"/>
          </a:xfrm>
          <a:prstGeom prst="rect">
            <a:avLst/>
          </a:prstGeom>
          <a:solidFill>
            <a:srgbClr val="336699"/>
          </a:solidFill>
          <a:ln w="9525">
            <a:noFill/>
            <a:miter lim="800000"/>
          </a:ln>
        </p:spPr>
        <p:txBody>
          <a:bodyPr wrap="none" anchor="ctr"/>
          <a:lstStyle/>
          <a:p>
            <a:endParaRPr lang="zh-CN" altLang="en-US"/>
          </a:p>
        </p:txBody>
      </p:sp>
      <p:sp>
        <p:nvSpPr>
          <p:cNvPr id="39943" name="Oval 40"/>
          <p:cNvSpPr>
            <a:spLocks noChangeArrowheads="1"/>
          </p:cNvSpPr>
          <p:nvPr/>
        </p:nvSpPr>
        <p:spPr bwMode="auto">
          <a:xfrm>
            <a:off x="6553200" y="2041525"/>
            <a:ext cx="228600" cy="228600"/>
          </a:xfrm>
          <a:prstGeom prst="ellipse">
            <a:avLst/>
          </a:prstGeom>
          <a:solidFill>
            <a:srgbClr val="00FF99"/>
          </a:solidFill>
          <a:ln w="9525">
            <a:solidFill>
              <a:schemeClr val="tx1"/>
            </a:solidFill>
            <a:round/>
          </a:ln>
        </p:spPr>
        <p:txBody>
          <a:bodyPr wrap="none" anchor="ctr"/>
          <a:lstStyle/>
          <a:p>
            <a:endParaRPr lang="zh-CN" altLang="en-US"/>
          </a:p>
        </p:txBody>
      </p:sp>
      <p:sp>
        <p:nvSpPr>
          <p:cNvPr id="39944" name="Text Box 41"/>
          <p:cNvSpPr txBox="1">
            <a:spLocks noChangeArrowheads="1"/>
          </p:cNvSpPr>
          <p:nvPr/>
        </p:nvSpPr>
        <p:spPr bwMode="auto">
          <a:xfrm>
            <a:off x="7543800" y="1584325"/>
            <a:ext cx="609600" cy="1006475"/>
          </a:xfrm>
          <a:prstGeom prst="rect">
            <a:avLst/>
          </a:prstGeom>
          <a:noFill/>
          <a:ln w="9525">
            <a:noFill/>
            <a:miter lim="800000"/>
          </a:ln>
        </p:spPr>
        <p:txBody>
          <a:bodyPr>
            <a:spAutoFit/>
          </a:bodyPr>
          <a:lstStyle/>
          <a:p>
            <a:r>
              <a:rPr kumimoji="1" lang="zh-CN" altLang="en-US" sz="2000" b="1">
                <a:solidFill>
                  <a:srgbClr val="FFCC66"/>
                </a:solidFill>
                <a:latin typeface="Times New Roman" panose="02020603050405020304" pitchFamily="18" charset="0"/>
              </a:rPr>
              <a:t>电磁波</a:t>
            </a:r>
          </a:p>
        </p:txBody>
      </p:sp>
      <p:sp>
        <p:nvSpPr>
          <p:cNvPr id="39945" name="Oval 42"/>
          <p:cNvSpPr>
            <a:spLocks noChangeArrowheads="1"/>
          </p:cNvSpPr>
          <p:nvPr/>
        </p:nvSpPr>
        <p:spPr bwMode="auto">
          <a:xfrm>
            <a:off x="6781800" y="1127125"/>
            <a:ext cx="228600" cy="228600"/>
          </a:xfrm>
          <a:prstGeom prst="ellipse">
            <a:avLst/>
          </a:prstGeom>
          <a:solidFill>
            <a:srgbClr val="00FF99"/>
          </a:solidFill>
          <a:ln w="9525">
            <a:solidFill>
              <a:schemeClr val="tx1"/>
            </a:solidFill>
            <a:round/>
          </a:ln>
        </p:spPr>
        <p:txBody>
          <a:bodyPr wrap="none" anchor="ctr"/>
          <a:lstStyle/>
          <a:p>
            <a:endParaRPr lang="zh-CN" altLang="en-US"/>
          </a:p>
        </p:txBody>
      </p:sp>
      <p:sp>
        <p:nvSpPr>
          <p:cNvPr id="39946" name="Oval 43"/>
          <p:cNvSpPr>
            <a:spLocks noChangeArrowheads="1"/>
          </p:cNvSpPr>
          <p:nvPr/>
        </p:nvSpPr>
        <p:spPr bwMode="auto">
          <a:xfrm>
            <a:off x="7467600" y="3489325"/>
            <a:ext cx="228600" cy="228600"/>
          </a:xfrm>
          <a:prstGeom prst="ellipse">
            <a:avLst/>
          </a:prstGeom>
          <a:solidFill>
            <a:srgbClr val="00FF99"/>
          </a:solidFill>
          <a:ln w="9525">
            <a:solidFill>
              <a:schemeClr val="tx1"/>
            </a:solidFill>
            <a:round/>
          </a:ln>
        </p:spPr>
        <p:txBody>
          <a:bodyPr wrap="none" anchor="ctr"/>
          <a:lstStyle/>
          <a:p>
            <a:endParaRPr lang="zh-CN" altLang="en-US"/>
          </a:p>
        </p:txBody>
      </p:sp>
      <p:sp>
        <p:nvSpPr>
          <p:cNvPr id="39947" name="Oval 44"/>
          <p:cNvSpPr>
            <a:spLocks noChangeArrowheads="1"/>
          </p:cNvSpPr>
          <p:nvPr/>
        </p:nvSpPr>
        <p:spPr bwMode="auto">
          <a:xfrm>
            <a:off x="6705600" y="2879725"/>
            <a:ext cx="228600" cy="228600"/>
          </a:xfrm>
          <a:prstGeom prst="ellipse">
            <a:avLst/>
          </a:prstGeom>
          <a:solidFill>
            <a:srgbClr val="00FF99"/>
          </a:solidFill>
          <a:ln w="9525">
            <a:solidFill>
              <a:schemeClr val="tx1"/>
            </a:solidFill>
            <a:round/>
          </a:ln>
        </p:spPr>
        <p:txBody>
          <a:bodyPr wrap="none" anchor="ctr"/>
          <a:lstStyle/>
          <a:p>
            <a:endParaRPr lang="zh-CN" altLang="en-US"/>
          </a:p>
        </p:txBody>
      </p:sp>
      <p:sp>
        <p:nvSpPr>
          <p:cNvPr id="39948" name="Oval 45"/>
          <p:cNvSpPr>
            <a:spLocks noChangeArrowheads="1"/>
          </p:cNvSpPr>
          <p:nvPr/>
        </p:nvSpPr>
        <p:spPr bwMode="auto">
          <a:xfrm>
            <a:off x="8305800" y="1355725"/>
            <a:ext cx="228600" cy="228600"/>
          </a:xfrm>
          <a:prstGeom prst="ellipse">
            <a:avLst/>
          </a:prstGeom>
          <a:solidFill>
            <a:srgbClr val="00FF99"/>
          </a:solidFill>
          <a:ln w="9525">
            <a:solidFill>
              <a:schemeClr val="tx1"/>
            </a:solidFill>
            <a:round/>
          </a:ln>
        </p:spPr>
        <p:txBody>
          <a:bodyPr wrap="none" anchor="ctr"/>
          <a:lstStyle/>
          <a:p>
            <a:endParaRPr lang="zh-CN" altLang="en-US"/>
          </a:p>
        </p:txBody>
      </p:sp>
      <p:sp>
        <p:nvSpPr>
          <p:cNvPr id="39949" name="Oval 46"/>
          <p:cNvSpPr>
            <a:spLocks noChangeArrowheads="1"/>
          </p:cNvSpPr>
          <p:nvPr/>
        </p:nvSpPr>
        <p:spPr bwMode="auto">
          <a:xfrm>
            <a:off x="7467600" y="669925"/>
            <a:ext cx="228600" cy="228600"/>
          </a:xfrm>
          <a:prstGeom prst="ellipse">
            <a:avLst/>
          </a:prstGeom>
          <a:solidFill>
            <a:srgbClr val="00FF99"/>
          </a:solidFill>
          <a:ln w="9525">
            <a:solidFill>
              <a:schemeClr val="tx1"/>
            </a:solidFill>
            <a:round/>
          </a:ln>
        </p:spPr>
        <p:txBody>
          <a:bodyPr wrap="none" anchor="ctr"/>
          <a:lstStyle/>
          <a:p>
            <a:endParaRPr lang="zh-CN" altLang="en-US"/>
          </a:p>
        </p:txBody>
      </p:sp>
      <p:sp>
        <p:nvSpPr>
          <p:cNvPr id="97327" name="AutoShape 47"/>
          <p:cNvSpPr>
            <a:spLocks noChangeArrowheads="1"/>
          </p:cNvSpPr>
          <p:nvPr/>
        </p:nvSpPr>
        <p:spPr bwMode="auto">
          <a:xfrm>
            <a:off x="8142288" y="4005263"/>
            <a:ext cx="533400" cy="2232025"/>
          </a:xfrm>
          <a:prstGeom prst="wedgeRectCallout">
            <a:avLst>
              <a:gd name="adj1" fmla="val 20537"/>
              <a:gd name="adj2" fmla="val -87412"/>
            </a:avLst>
          </a:prstGeom>
          <a:solidFill>
            <a:srgbClr val="003366">
              <a:alpha val="18039"/>
            </a:srgbClr>
          </a:solidFill>
          <a:ln w="9525">
            <a:solidFill>
              <a:schemeClr val="hlink"/>
            </a:solidFill>
            <a:miter lim="800000"/>
          </a:ln>
        </p:spPr>
        <p:txBody>
          <a:bodyPr/>
          <a:lstStyle/>
          <a:p>
            <a:pPr algn="ctr">
              <a:lnSpc>
                <a:spcPct val="115000"/>
              </a:lnSpc>
            </a:pPr>
            <a:r>
              <a:rPr kumimoji="1" lang="zh-CN" altLang="en-US" sz="2000" b="1">
                <a:latin typeface="Times New Roman" panose="02020603050405020304" pitchFamily="18" charset="0"/>
              </a:rPr>
              <a:t>腔壁上的原子</a:t>
            </a:r>
          </a:p>
        </p:txBody>
      </p:sp>
      <p:sp>
        <p:nvSpPr>
          <p:cNvPr id="97328" name="AutoShape 48"/>
          <p:cNvSpPr>
            <a:spLocks noChangeArrowheads="1"/>
          </p:cNvSpPr>
          <p:nvPr/>
        </p:nvSpPr>
        <p:spPr bwMode="auto">
          <a:xfrm>
            <a:off x="6858000" y="1812925"/>
            <a:ext cx="762000" cy="685800"/>
          </a:xfrm>
          <a:prstGeom prst="leftRightArrowCallout">
            <a:avLst>
              <a:gd name="adj1" fmla="val 12037"/>
              <a:gd name="adj2" fmla="val 18403"/>
              <a:gd name="adj3" fmla="val 23858"/>
              <a:gd name="adj4" fmla="val 39741"/>
            </a:avLst>
          </a:prstGeom>
          <a:solidFill>
            <a:srgbClr val="003366"/>
          </a:solidFill>
          <a:ln w="9525">
            <a:solidFill>
              <a:schemeClr val="folHlink"/>
            </a:solidFill>
            <a:miter lim="800000"/>
          </a:ln>
        </p:spPr>
        <p:txBody>
          <a:bodyPr wrap="none" anchor="ctr"/>
          <a:lstStyle/>
          <a:p>
            <a:pPr algn="ctr"/>
            <a:r>
              <a:rPr kumimoji="1" lang="zh-CN" altLang="en-US" sz="2000" b="1">
                <a:solidFill>
                  <a:srgbClr val="FFFF99"/>
                </a:solidFill>
                <a:latin typeface="Times New Roman" panose="02020603050405020304" pitchFamily="18" charset="0"/>
              </a:rPr>
              <a:t>能</a:t>
            </a:r>
          </a:p>
          <a:p>
            <a:pPr algn="ctr"/>
            <a:r>
              <a:rPr kumimoji="1" lang="zh-CN" altLang="en-US" sz="2000" b="1">
                <a:solidFill>
                  <a:srgbClr val="FFFF99"/>
                </a:solidFill>
                <a:latin typeface="Times New Roman" panose="02020603050405020304" pitchFamily="18" charset="0"/>
              </a:rPr>
              <a:t>量</a:t>
            </a:r>
          </a:p>
        </p:txBody>
      </p:sp>
      <p:sp>
        <p:nvSpPr>
          <p:cNvPr id="39952" name="Oval 49"/>
          <p:cNvSpPr>
            <a:spLocks noChangeArrowheads="1"/>
          </p:cNvSpPr>
          <p:nvPr/>
        </p:nvSpPr>
        <p:spPr bwMode="auto">
          <a:xfrm>
            <a:off x="8382000" y="3108325"/>
            <a:ext cx="228600" cy="228600"/>
          </a:xfrm>
          <a:prstGeom prst="ellipse">
            <a:avLst/>
          </a:prstGeom>
          <a:solidFill>
            <a:srgbClr val="00FF99"/>
          </a:solidFill>
          <a:ln w="9525">
            <a:solidFill>
              <a:schemeClr val="tx1"/>
            </a:solidFill>
            <a:round/>
          </a:ln>
        </p:spPr>
        <p:txBody>
          <a:bodyPr wrap="none" anchor="ctr"/>
          <a:lstStyle/>
          <a:p>
            <a:endParaRPr lang="zh-CN" altLang="en-US"/>
          </a:p>
        </p:txBody>
      </p:sp>
      <p:sp>
        <p:nvSpPr>
          <p:cNvPr id="97331" name="Text Box 51"/>
          <p:cNvSpPr txBox="1">
            <a:spLocks noChangeArrowheads="1"/>
          </p:cNvSpPr>
          <p:nvPr/>
        </p:nvSpPr>
        <p:spPr bwMode="auto">
          <a:xfrm>
            <a:off x="285720" y="785794"/>
            <a:ext cx="6048375" cy="2160591"/>
          </a:xfrm>
          <a:prstGeom prst="rect">
            <a:avLst/>
          </a:prstGeom>
          <a:noFill/>
          <a:ln w="9525">
            <a:noFill/>
            <a:miter lim="800000"/>
          </a:ln>
        </p:spPr>
        <p:txBody>
          <a:bodyPr>
            <a:spAutoFit/>
          </a:bodyPr>
          <a:lstStyle/>
          <a:p>
            <a:pPr>
              <a:lnSpc>
                <a:spcPct val="120000"/>
              </a:lnSpc>
            </a:pPr>
            <a:r>
              <a:rPr kumimoji="1" lang="en-US" altLang="zh-CN" sz="2800" dirty="0">
                <a:latin typeface="宋体" panose="02010600030101010101" pitchFamily="2" charset="-122"/>
                <a:ea typeface="宋体" panose="02010600030101010101" pitchFamily="2" charset="-122"/>
              </a:rPr>
              <a:t>    </a:t>
            </a:r>
            <a:r>
              <a:rPr kumimoji="1" lang="zh-CN" altLang="en-US" sz="2800" b="1" dirty="0">
                <a:solidFill>
                  <a:srgbClr val="FF0000"/>
                </a:solidFill>
                <a:latin typeface="宋体" panose="02010600030101010101" pitchFamily="2" charset="-122"/>
                <a:ea typeface="宋体" panose="02010600030101010101" pitchFamily="2" charset="-122"/>
              </a:rPr>
              <a:t>经典电磁理论：</a:t>
            </a:r>
            <a:r>
              <a:rPr kumimoji="1" lang="zh-CN" altLang="en-US" sz="2800" b="1" dirty="0">
                <a:latin typeface="宋体" panose="02010600030101010101" pitchFamily="2" charset="-122"/>
                <a:ea typeface="宋体" panose="02010600030101010101" pitchFamily="2" charset="-122"/>
              </a:rPr>
              <a:t>辐射黑体分子、原子的振动可看作谐振子，这些谐振子可以发射和吸收</a:t>
            </a:r>
            <a:r>
              <a:rPr kumimoji="1" lang="zh-CN" altLang="en-US" sz="2800" b="1" dirty="0" smtClean="0">
                <a:latin typeface="宋体" panose="02010600030101010101" pitchFamily="2" charset="-122"/>
                <a:ea typeface="宋体" panose="02010600030101010101" pitchFamily="2" charset="-122"/>
              </a:rPr>
              <a:t>辐射能</a:t>
            </a:r>
            <a:r>
              <a:rPr kumimoji="1" lang="en-US" altLang="zh-CN" sz="2800" b="1" dirty="0" smtClean="0">
                <a:latin typeface="宋体" panose="02010600030101010101" pitchFamily="2" charset="-122"/>
                <a:ea typeface="宋体" panose="02010600030101010101" pitchFamily="2" charset="-122"/>
              </a:rPr>
              <a:t>.</a:t>
            </a:r>
            <a:r>
              <a:rPr kumimoji="1" lang="zh-CN" altLang="en-US" sz="2800" b="1" dirty="0" smtClean="0">
                <a:latin typeface="宋体" panose="02010600030101010101" pitchFamily="2" charset="-122"/>
                <a:ea typeface="宋体" panose="02010600030101010101" pitchFamily="2" charset="-122"/>
              </a:rPr>
              <a:t>谐振子</a:t>
            </a:r>
            <a:r>
              <a:rPr kumimoji="1" lang="zh-CN" altLang="en-US" sz="2800" b="1" dirty="0">
                <a:latin typeface="宋体" panose="02010600030101010101" pitchFamily="2" charset="-122"/>
                <a:ea typeface="宋体" panose="02010600030101010101" pitchFamily="2" charset="-122"/>
              </a:rPr>
              <a:t>的能量可具有任意连续值</a:t>
            </a:r>
            <a:r>
              <a:rPr kumimoji="1" lang="en-US" altLang="zh-CN" sz="2800" b="1" dirty="0">
                <a:latin typeface="宋体" panose="02010600030101010101" pitchFamily="2" charset="-122"/>
                <a:ea typeface="宋体" panose="02010600030101010101" pitchFamily="2" charset="-122"/>
              </a:rPr>
              <a:t>.</a:t>
            </a:r>
            <a:endParaRPr kumimoji="1" lang="zh-CN" altLang="en-US" sz="2800" b="1" dirty="0">
              <a:latin typeface="宋体" panose="02010600030101010101" pitchFamily="2" charset="-122"/>
              <a:ea typeface="宋体" panose="02010600030101010101" pitchFamily="2" charset="-122"/>
            </a:endParaRPr>
          </a:p>
        </p:txBody>
      </p:sp>
      <p:sp>
        <p:nvSpPr>
          <p:cNvPr id="97332" name="Rectangle 52"/>
          <p:cNvSpPr>
            <a:spLocks noChangeArrowheads="1"/>
          </p:cNvSpPr>
          <p:nvPr/>
        </p:nvSpPr>
        <p:spPr bwMode="auto">
          <a:xfrm>
            <a:off x="142844" y="2928934"/>
            <a:ext cx="6048375" cy="1643527"/>
          </a:xfrm>
          <a:prstGeom prst="rect">
            <a:avLst/>
          </a:prstGeom>
          <a:noFill/>
          <a:ln w="9525">
            <a:noFill/>
            <a:miter lim="800000"/>
          </a:ln>
        </p:spPr>
        <p:txBody>
          <a:bodyPr>
            <a:spAutoFit/>
          </a:bodyPr>
          <a:lstStyle/>
          <a:p>
            <a:pPr algn="just">
              <a:lnSpc>
                <a:spcPct val="120000"/>
              </a:lnSpc>
            </a:pPr>
            <a:r>
              <a:rPr kumimoji="1" lang="en-US" altLang="zh-CN" sz="2800" b="1" dirty="0">
                <a:solidFill>
                  <a:srgbClr val="FF0000"/>
                </a:solidFill>
                <a:latin typeface="Times New Roman" panose="02020603050405020304" pitchFamily="18" charset="0"/>
              </a:rPr>
              <a:t>   </a:t>
            </a:r>
            <a:r>
              <a:rPr kumimoji="1" lang="zh-CN" altLang="en-US" sz="2800" b="1" dirty="0">
                <a:solidFill>
                  <a:srgbClr val="FF0000"/>
                </a:solidFill>
                <a:latin typeface="宋体" pitchFamily="2" charset="-122"/>
                <a:ea typeface="宋体" pitchFamily="2" charset="-122"/>
              </a:rPr>
              <a:t>普朗克的能量子假设：</a:t>
            </a:r>
            <a:r>
              <a:rPr kumimoji="1" lang="zh-CN" altLang="en-US" sz="2800" b="1" dirty="0">
                <a:latin typeface="宋体" panose="02010600030101010101" pitchFamily="2" charset="-122"/>
                <a:ea typeface="宋体" panose="02010600030101010101" pitchFamily="2" charset="-122"/>
              </a:rPr>
              <a:t>振子振动的能量是不连续的，只能取最小能量</a:t>
            </a:r>
            <a:r>
              <a:rPr kumimoji="1" lang="zh-CN" altLang="en-US" sz="2800" b="1" i="1" dirty="0">
                <a:latin typeface="宋体" panose="02010600030101010101" pitchFamily="2" charset="-122"/>
                <a:ea typeface="宋体" panose="02010600030101010101" pitchFamily="2" charset="-122"/>
                <a:sym typeface="Symbol" panose="05050102010706020507" pitchFamily="18" charset="2"/>
              </a:rPr>
              <a:t> </a:t>
            </a:r>
            <a:r>
              <a:rPr kumimoji="1" lang="zh-CN" altLang="en-US" sz="2800" b="1" dirty="0">
                <a:latin typeface="宋体" panose="02010600030101010101" pitchFamily="2" charset="-122"/>
                <a:ea typeface="宋体" panose="02010600030101010101" pitchFamily="2" charset="-122"/>
              </a:rPr>
              <a:t>的整数倍</a:t>
            </a:r>
            <a:r>
              <a:rPr kumimoji="1" lang="zh-CN" altLang="en-US" sz="2800" b="1" i="1" dirty="0">
                <a:latin typeface="宋体" panose="02010600030101010101" pitchFamily="2" charset="-122"/>
                <a:ea typeface="宋体" panose="02010600030101010101" pitchFamily="2" charset="-122"/>
                <a:sym typeface="Symbol" panose="05050102010706020507" pitchFamily="18" charset="2"/>
              </a:rPr>
              <a:t></a:t>
            </a:r>
            <a:r>
              <a:rPr kumimoji="1" lang="en-US" altLang="zh-CN" sz="2800" b="1" i="1" dirty="0">
                <a:latin typeface="宋体" panose="02010600030101010101" pitchFamily="2" charset="-122"/>
                <a:ea typeface="宋体" panose="02010600030101010101" pitchFamily="2" charset="-122"/>
              </a:rPr>
              <a:t>, </a:t>
            </a:r>
            <a:r>
              <a:rPr kumimoji="1" lang="en-US" altLang="zh-CN" sz="2800" b="1" dirty="0">
                <a:latin typeface="宋体" panose="02010600030101010101" pitchFamily="2" charset="-122"/>
                <a:ea typeface="宋体" panose="02010600030101010101" pitchFamily="2" charset="-122"/>
              </a:rPr>
              <a:t>2</a:t>
            </a:r>
            <a:r>
              <a:rPr kumimoji="1" lang="en-US" altLang="zh-CN" sz="2800" b="1" i="1" dirty="0">
                <a:latin typeface="宋体" panose="02010600030101010101" pitchFamily="2" charset="-122"/>
                <a:ea typeface="宋体" panose="02010600030101010101" pitchFamily="2" charset="-122"/>
                <a:sym typeface="Symbol" panose="05050102010706020507" pitchFamily="18" charset="2"/>
              </a:rPr>
              <a:t></a:t>
            </a:r>
            <a:r>
              <a:rPr kumimoji="1" lang="en-US" altLang="zh-CN" sz="2800" b="1" i="1" dirty="0">
                <a:latin typeface="宋体" panose="02010600030101010101" pitchFamily="2" charset="-122"/>
                <a:ea typeface="宋体" panose="02010600030101010101" pitchFamily="2" charset="-122"/>
              </a:rPr>
              <a:t>,</a:t>
            </a:r>
            <a:r>
              <a:rPr kumimoji="1" lang="en-US" altLang="zh-CN" sz="2800" b="1" dirty="0">
                <a:latin typeface="宋体" panose="02010600030101010101" pitchFamily="2" charset="-122"/>
                <a:ea typeface="宋体" panose="02010600030101010101" pitchFamily="2" charset="-122"/>
              </a:rPr>
              <a:t>3</a:t>
            </a:r>
            <a:r>
              <a:rPr kumimoji="1" lang="en-US" altLang="zh-CN" sz="2800" b="1" i="1" dirty="0">
                <a:latin typeface="宋体" panose="02010600030101010101" pitchFamily="2" charset="-122"/>
                <a:ea typeface="宋体" panose="02010600030101010101" pitchFamily="2" charset="-122"/>
                <a:sym typeface="Symbol" panose="05050102010706020507" pitchFamily="18" charset="2"/>
              </a:rPr>
              <a:t></a:t>
            </a:r>
            <a:r>
              <a:rPr kumimoji="1" lang="en-US" altLang="zh-CN" sz="2800" b="1" i="1" dirty="0">
                <a:latin typeface="宋体" panose="02010600030101010101" pitchFamily="2" charset="-122"/>
                <a:ea typeface="宋体" panose="02010600030101010101" pitchFamily="2" charset="-122"/>
              </a:rPr>
              <a:t>,</a:t>
            </a:r>
            <a:r>
              <a:rPr kumimoji="1" lang="en-US" altLang="zh-CN" sz="2800" b="1" dirty="0">
                <a:latin typeface="宋体" panose="02010600030101010101" pitchFamily="2" charset="-122"/>
                <a:ea typeface="宋体" panose="02010600030101010101" pitchFamily="2" charset="-122"/>
                <a:sym typeface="MT Extra" panose="05050102010205020202" pitchFamily="18" charset="2"/>
              </a:rPr>
              <a:t></a:t>
            </a:r>
            <a:r>
              <a:rPr kumimoji="1" lang="en-US" altLang="zh-CN" sz="2800" b="1" dirty="0">
                <a:latin typeface="宋体" panose="02010600030101010101" pitchFamily="2" charset="-122"/>
                <a:ea typeface="宋体" panose="02010600030101010101" pitchFamily="2" charset="-122"/>
              </a:rPr>
              <a:t>,</a:t>
            </a:r>
            <a:r>
              <a:rPr kumimoji="1" lang="en-US" altLang="zh-CN" sz="2800" b="1" i="1" dirty="0">
                <a:latin typeface="Times New Roman" pitchFamily="18" charset="0"/>
                <a:ea typeface="宋体" panose="02010600030101010101" pitchFamily="2" charset="-122"/>
                <a:cs typeface="Times New Roman" pitchFamily="18" charset="0"/>
              </a:rPr>
              <a:t>n</a:t>
            </a:r>
            <a:r>
              <a:rPr kumimoji="1" lang="en-US" altLang="zh-CN" sz="2800" b="1" i="1" dirty="0">
                <a:latin typeface="Times New Roman" pitchFamily="18" charset="0"/>
                <a:ea typeface="宋体" panose="02010600030101010101" pitchFamily="2" charset="-122"/>
                <a:cs typeface="Times New Roman" pitchFamily="18" charset="0"/>
                <a:sym typeface="Symbol" panose="05050102010706020507" pitchFamily="18" charset="2"/>
              </a:rPr>
              <a:t></a:t>
            </a:r>
            <a:r>
              <a:rPr kumimoji="1" lang="en-US" altLang="zh-CN" sz="2800" b="1" dirty="0">
                <a:solidFill>
                  <a:srgbClr val="0000FF"/>
                </a:solidFill>
                <a:latin typeface="Times New Roman" pitchFamily="18" charset="0"/>
                <a:ea typeface="宋体" panose="02010600030101010101" pitchFamily="2" charset="-122"/>
                <a:cs typeface="Times New Roman" pitchFamily="18" charset="0"/>
              </a:rPr>
              <a:t> </a:t>
            </a:r>
            <a:r>
              <a:rPr kumimoji="1" lang="en-US" altLang="zh-CN" sz="2800" b="1" dirty="0">
                <a:solidFill>
                  <a:srgbClr val="0000FF"/>
                </a:solidFill>
                <a:latin typeface="宋体" panose="02010600030101010101" pitchFamily="2" charset="-122"/>
                <a:ea typeface="宋体" panose="02010600030101010101" pitchFamily="2" charset="-122"/>
              </a:rPr>
              <a:t>(</a:t>
            </a:r>
            <a:r>
              <a:rPr kumimoji="1" lang="en-US" altLang="zh-CN" sz="2800" b="1" i="1" dirty="0">
                <a:latin typeface="Times New Roman" pitchFamily="18" charset="0"/>
                <a:ea typeface="宋体" panose="02010600030101010101" pitchFamily="2" charset="-122"/>
                <a:cs typeface="Times New Roman" pitchFamily="18" charset="0"/>
              </a:rPr>
              <a:t>n</a:t>
            </a:r>
            <a:r>
              <a:rPr kumimoji="1" lang="zh-CN" altLang="en-US" sz="2800" b="1" dirty="0">
                <a:latin typeface="宋体" panose="02010600030101010101" pitchFamily="2" charset="-122"/>
                <a:ea typeface="宋体" panose="02010600030101010101" pitchFamily="2" charset="-122"/>
              </a:rPr>
              <a:t>为正整数</a:t>
            </a:r>
            <a:r>
              <a:rPr kumimoji="1" lang="en-US" altLang="zh-CN" sz="2800" b="1" dirty="0">
                <a:latin typeface="宋体" panose="02010600030101010101" pitchFamily="2" charset="-122"/>
                <a:ea typeface="宋体" panose="02010600030101010101" pitchFamily="2" charset="-122"/>
              </a:rPr>
              <a:t>)</a:t>
            </a:r>
          </a:p>
        </p:txBody>
      </p:sp>
      <p:sp>
        <p:nvSpPr>
          <p:cNvPr id="97333" name="Rectangle 53"/>
          <p:cNvSpPr>
            <a:spLocks noChangeArrowheads="1"/>
          </p:cNvSpPr>
          <p:nvPr/>
        </p:nvSpPr>
        <p:spPr bwMode="auto">
          <a:xfrm>
            <a:off x="357158" y="4572008"/>
            <a:ext cx="6553200" cy="604837"/>
          </a:xfrm>
          <a:prstGeom prst="rect">
            <a:avLst/>
          </a:prstGeom>
          <a:noFill/>
          <a:ln w="9525">
            <a:noFill/>
            <a:miter lim="800000"/>
          </a:ln>
        </p:spPr>
        <p:txBody>
          <a:bodyPr>
            <a:spAutoFit/>
          </a:bodyPr>
          <a:lstStyle/>
          <a:p>
            <a:pPr>
              <a:lnSpc>
                <a:spcPct val="120000"/>
              </a:lnSpc>
            </a:pPr>
            <a:r>
              <a:rPr kumimoji="1" lang="en-US" altLang="zh-CN" sz="2800" i="1" dirty="0">
                <a:solidFill>
                  <a:srgbClr val="0000FF"/>
                </a:solidFill>
                <a:latin typeface="Times New Roman" panose="02020603050405020304" pitchFamily="18" charset="0"/>
                <a:sym typeface="Symbol" panose="05050102010706020507" pitchFamily="18" charset="2"/>
              </a:rPr>
              <a:t></a:t>
            </a:r>
            <a:r>
              <a:rPr kumimoji="1" lang="en-US" altLang="zh-CN" sz="2800" i="1" dirty="0">
                <a:solidFill>
                  <a:srgbClr val="0000FF"/>
                </a:solidFill>
                <a:latin typeface="Times New Roman" panose="02020603050405020304" pitchFamily="18" charset="0"/>
              </a:rPr>
              <a:t> =h</a:t>
            </a:r>
            <a:r>
              <a:rPr kumimoji="1" lang="en-US" altLang="zh-CN" sz="2800" i="1" dirty="0">
                <a:solidFill>
                  <a:srgbClr val="0000FF"/>
                </a:solidFill>
                <a:latin typeface="Times New Roman" panose="02020603050405020304" pitchFamily="18" charset="0"/>
                <a:sym typeface="Symbol" panose="05050102010706020507" pitchFamily="18" charset="2"/>
              </a:rPr>
              <a:t> </a:t>
            </a:r>
            <a:r>
              <a:rPr kumimoji="1" lang="en-US" altLang="zh-CN" sz="2800" b="1" dirty="0">
                <a:latin typeface="Times New Roman" panose="02020603050405020304" pitchFamily="18" charset="0"/>
              </a:rPr>
              <a:t>—— </a:t>
            </a:r>
            <a:r>
              <a:rPr kumimoji="1" lang="zh-CN" altLang="en-US" sz="2800" b="1" dirty="0">
                <a:solidFill>
                  <a:srgbClr val="0000FF"/>
                </a:solidFill>
                <a:latin typeface="Times New Roman" panose="02020603050405020304" pitchFamily="18" charset="0"/>
              </a:rPr>
              <a:t>能量子</a:t>
            </a:r>
            <a:r>
              <a:rPr kumimoji="1" lang="zh-CN" altLang="en-US" sz="2800" b="1" dirty="0">
                <a:latin typeface="Times New Roman" panose="02020603050405020304" pitchFamily="18" charset="0"/>
              </a:rPr>
              <a:t>（</a:t>
            </a:r>
            <a:r>
              <a:rPr kumimoji="1" lang="zh-CN" altLang="en-US" sz="2800" i="1" dirty="0">
                <a:latin typeface="Times New Roman" panose="02020603050405020304" pitchFamily="18" charset="0"/>
                <a:sym typeface="Symbol" panose="05050102010706020507" pitchFamily="18" charset="2"/>
              </a:rPr>
              <a:t></a:t>
            </a:r>
            <a:r>
              <a:rPr kumimoji="1" lang="zh-CN" altLang="en-US" sz="2800" b="1" dirty="0">
                <a:latin typeface="Times New Roman" panose="02020603050405020304" pitchFamily="18" charset="0"/>
                <a:sym typeface="Symbol" panose="05050102010706020507" pitchFamily="18" charset="2"/>
              </a:rPr>
              <a:t>为</a:t>
            </a:r>
            <a:r>
              <a:rPr kumimoji="1" lang="zh-CN" altLang="en-US" sz="2800" b="1" dirty="0">
                <a:latin typeface="Times New Roman" panose="02020603050405020304" pitchFamily="18" charset="0"/>
              </a:rPr>
              <a:t>振子的频率）</a:t>
            </a:r>
          </a:p>
        </p:txBody>
      </p:sp>
      <p:grpSp>
        <p:nvGrpSpPr>
          <p:cNvPr id="20" name="Group 10"/>
          <p:cNvGrpSpPr>
            <a:grpSpLocks/>
          </p:cNvGrpSpPr>
          <p:nvPr/>
        </p:nvGrpSpPr>
        <p:grpSpPr bwMode="auto">
          <a:xfrm>
            <a:off x="6286512" y="4500570"/>
            <a:ext cx="1690670" cy="2033590"/>
            <a:chOff x="3648" y="1584"/>
            <a:chExt cx="1728" cy="1776"/>
          </a:xfrm>
        </p:grpSpPr>
        <p:sp>
          <p:nvSpPr>
            <p:cNvPr id="21" name="Rectangle 11"/>
            <p:cNvSpPr>
              <a:spLocks noChangeArrowheads="1"/>
            </p:cNvSpPr>
            <p:nvPr/>
          </p:nvSpPr>
          <p:spPr bwMode="auto">
            <a:xfrm>
              <a:off x="3648" y="1584"/>
              <a:ext cx="1728" cy="1776"/>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sp>
          <p:nvSpPr>
            <p:cNvPr id="22" name="Line 12"/>
            <p:cNvSpPr>
              <a:spLocks noChangeShapeType="1"/>
            </p:cNvSpPr>
            <p:nvPr/>
          </p:nvSpPr>
          <p:spPr bwMode="auto">
            <a:xfrm>
              <a:off x="3823" y="3264"/>
              <a:ext cx="1200" cy="0"/>
            </a:xfrm>
            <a:prstGeom prst="line">
              <a:avLst/>
            </a:prstGeom>
            <a:noFill/>
            <a:ln w="12700">
              <a:solidFill>
                <a:schemeClr val="tx1"/>
              </a:solidFill>
              <a:round/>
              <a:headEnd/>
              <a:tailEnd/>
            </a:ln>
            <a:effectLst/>
          </p:spPr>
          <p:txBody>
            <a:bodyPr wrap="none" anchor="ctr"/>
            <a:lstStyle/>
            <a:p>
              <a:endParaRPr lang="zh-CN" altLang="en-US"/>
            </a:p>
          </p:txBody>
        </p:sp>
        <p:sp>
          <p:nvSpPr>
            <p:cNvPr id="23" name="Line 13"/>
            <p:cNvSpPr>
              <a:spLocks noChangeShapeType="1"/>
            </p:cNvSpPr>
            <p:nvPr/>
          </p:nvSpPr>
          <p:spPr bwMode="auto">
            <a:xfrm flipV="1">
              <a:off x="3823" y="1625"/>
              <a:ext cx="0" cy="1639"/>
            </a:xfrm>
            <a:prstGeom prst="line">
              <a:avLst/>
            </a:prstGeom>
            <a:noFill/>
            <a:ln w="12700">
              <a:solidFill>
                <a:schemeClr val="tx1"/>
              </a:solidFill>
              <a:round/>
              <a:headEnd/>
              <a:tailEnd/>
            </a:ln>
            <a:effectLst/>
          </p:spPr>
          <p:txBody>
            <a:bodyPr wrap="none" anchor="ctr"/>
            <a:lstStyle/>
            <a:p>
              <a:endParaRPr lang="zh-CN" altLang="en-US"/>
            </a:p>
          </p:txBody>
        </p:sp>
        <p:graphicFrame>
          <p:nvGraphicFramePr>
            <p:cNvPr id="24" name="Object 14"/>
            <p:cNvGraphicFramePr>
              <a:graphicFrameLocks noChangeAspect="1"/>
            </p:cNvGraphicFramePr>
            <p:nvPr/>
          </p:nvGraphicFramePr>
          <p:xfrm>
            <a:off x="3871" y="1606"/>
            <a:ext cx="266" cy="266"/>
          </p:xfrm>
          <a:graphic>
            <a:graphicData uri="http://schemas.openxmlformats.org/presentationml/2006/ole">
              <p:oleObj spid="_x0000_s51201" name="公式" r:id="rId5" imgW="177480" imgH="190440" progId="Equation.3">
                <p:embed/>
              </p:oleObj>
            </a:graphicData>
          </a:graphic>
        </p:graphicFrame>
        <p:graphicFrame>
          <p:nvGraphicFramePr>
            <p:cNvPr id="25" name="Object 15"/>
            <p:cNvGraphicFramePr>
              <a:graphicFrameLocks noChangeAspect="1"/>
            </p:cNvGraphicFramePr>
            <p:nvPr/>
          </p:nvGraphicFramePr>
          <p:xfrm>
            <a:off x="4831" y="2910"/>
            <a:ext cx="423" cy="235"/>
          </p:xfrm>
          <a:graphic>
            <a:graphicData uri="http://schemas.openxmlformats.org/presentationml/2006/ole">
              <p:oleObj spid="_x0000_s51202" name="公式" r:id="rId6" imgW="419040" imgH="253800" progId="Equation.3">
                <p:embed/>
              </p:oleObj>
            </a:graphicData>
          </a:graphic>
        </p:graphicFrame>
        <p:sp>
          <p:nvSpPr>
            <p:cNvPr id="26" name="Line 16"/>
            <p:cNvSpPr>
              <a:spLocks noChangeShapeType="1"/>
            </p:cNvSpPr>
            <p:nvPr/>
          </p:nvSpPr>
          <p:spPr bwMode="auto">
            <a:xfrm>
              <a:off x="3823" y="3042"/>
              <a:ext cx="960" cy="0"/>
            </a:xfrm>
            <a:prstGeom prst="line">
              <a:avLst/>
            </a:prstGeom>
            <a:noFill/>
            <a:ln w="28575">
              <a:solidFill>
                <a:srgbClr val="FF3300"/>
              </a:solidFill>
              <a:round/>
              <a:headEnd/>
              <a:tailEnd/>
            </a:ln>
            <a:effectLst/>
          </p:spPr>
          <p:txBody>
            <a:bodyPr wrap="none" anchor="ctr"/>
            <a:lstStyle/>
            <a:p>
              <a:endParaRPr lang="zh-CN" altLang="en-US"/>
            </a:p>
          </p:txBody>
        </p:sp>
        <p:sp>
          <p:nvSpPr>
            <p:cNvPr id="27" name="Line 17"/>
            <p:cNvSpPr>
              <a:spLocks noChangeShapeType="1"/>
            </p:cNvSpPr>
            <p:nvPr/>
          </p:nvSpPr>
          <p:spPr bwMode="auto">
            <a:xfrm>
              <a:off x="3823" y="2599"/>
              <a:ext cx="960" cy="0"/>
            </a:xfrm>
            <a:prstGeom prst="line">
              <a:avLst/>
            </a:prstGeom>
            <a:noFill/>
            <a:ln w="28575">
              <a:solidFill>
                <a:srgbClr val="FF3300"/>
              </a:solidFill>
              <a:round/>
              <a:headEnd/>
              <a:tailEnd/>
            </a:ln>
            <a:effectLst/>
          </p:spPr>
          <p:txBody>
            <a:bodyPr wrap="none" anchor="ctr"/>
            <a:lstStyle/>
            <a:p>
              <a:endParaRPr lang="zh-CN" altLang="en-US"/>
            </a:p>
          </p:txBody>
        </p:sp>
        <p:sp>
          <p:nvSpPr>
            <p:cNvPr id="28" name="Line 18"/>
            <p:cNvSpPr>
              <a:spLocks noChangeShapeType="1"/>
            </p:cNvSpPr>
            <p:nvPr/>
          </p:nvSpPr>
          <p:spPr bwMode="auto">
            <a:xfrm>
              <a:off x="3823" y="2821"/>
              <a:ext cx="960" cy="0"/>
            </a:xfrm>
            <a:prstGeom prst="line">
              <a:avLst/>
            </a:prstGeom>
            <a:noFill/>
            <a:ln w="28575">
              <a:solidFill>
                <a:srgbClr val="FF3300"/>
              </a:solidFill>
              <a:round/>
              <a:headEnd/>
              <a:tailEnd/>
            </a:ln>
            <a:effectLst/>
          </p:spPr>
          <p:txBody>
            <a:bodyPr wrap="none" anchor="ctr"/>
            <a:lstStyle/>
            <a:p>
              <a:endParaRPr lang="zh-CN" altLang="en-US"/>
            </a:p>
          </p:txBody>
        </p:sp>
        <p:sp>
          <p:nvSpPr>
            <p:cNvPr id="29" name="Line 19"/>
            <p:cNvSpPr>
              <a:spLocks noChangeShapeType="1"/>
            </p:cNvSpPr>
            <p:nvPr/>
          </p:nvSpPr>
          <p:spPr bwMode="auto">
            <a:xfrm>
              <a:off x="3823" y="2378"/>
              <a:ext cx="960" cy="0"/>
            </a:xfrm>
            <a:prstGeom prst="line">
              <a:avLst/>
            </a:prstGeom>
            <a:noFill/>
            <a:ln w="28575">
              <a:solidFill>
                <a:srgbClr val="FF3300"/>
              </a:solidFill>
              <a:round/>
              <a:headEnd/>
              <a:tailEnd/>
            </a:ln>
            <a:effectLst/>
          </p:spPr>
          <p:txBody>
            <a:bodyPr wrap="none" anchor="ctr"/>
            <a:lstStyle/>
            <a:p>
              <a:endParaRPr lang="zh-CN" altLang="en-US"/>
            </a:p>
          </p:txBody>
        </p:sp>
        <p:sp>
          <p:nvSpPr>
            <p:cNvPr id="30" name="Line 20"/>
            <p:cNvSpPr>
              <a:spLocks noChangeShapeType="1"/>
            </p:cNvSpPr>
            <p:nvPr/>
          </p:nvSpPr>
          <p:spPr bwMode="auto">
            <a:xfrm>
              <a:off x="3823" y="2156"/>
              <a:ext cx="960" cy="0"/>
            </a:xfrm>
            <a:prstGeom prst="line">
              <a:avLst/>
            </a:prstGeom>
            <a:noFill/>
            <a:ln w="28575">
              <a:solidFill>
                <a:srgbClr val="FF3300"/>
              </a:solidFill>
              <a:round/>
              <a:headEnd/>
              <a:tailEnd/>
            </a:ln>
            <a:effectLst/>
          </p:spPr>
          <p:txBody>
            <a:bodyPr wrap="none" anchor="ctr"/>
            <a:lstStyle/>
            <a:p>
              <a:endParaRPr lang="zh-CN" altLang="en-US"/>
            </a:p>
          </p:txBody>
        </p:sp>
        <p:sp>
          <p:nvSpPr>
            <p:cNvPr id="31" name="Line 21"/>
            <p:cNvSpPr>
              <a:spLocks noChangeShapeType="1"/>
            </p:cNvSpPr>
            <p:nvPr/>
          </p:nvSpPr>
          <p:spPr bwMode="auto">
            <a:xfrm>
              <a:off x="3823" y="1935"/>
              <a:ext cx="960" cy="0"/>
            </a:xfrm>
            <a:prstGeom prst="line">
              <a:avLst/>
            </a:prstGeom>
            <a:noFill/>
            <a:ln w="28575">
              <a:solidFill>
                <a:srgbClr val="FF3300"/>
              </a:solidFill>
              <a:round/>
              <a:headEnd/>
              <a:tailEnd/>
            </a:ln>
            <a:effectLst/>
          </p:spPr>
          <p:txBody>
            <a:bodyPr wrap="none" anchor="ctr"/>
            <a:lstStyle/>
            <a:p>
              <a:endParaRPr lang="zh-CN" altLang="en-US"/>
            </a:p>
          </p:txBody>
        </p:sp>
        <p:graphicFrame>
          <p:nvGraphicFramePr>
            <p:cNvPr id="32" name="Object 22"/>
            <p:cNvGraphicFramePr>
              <a:graphicFrameLocks noChangeAspect="1"/>
            </p:cNvGraphicFramePr>
            <p:nvPr/>
          </p:nvGraphicFramePr>
          <p:xfrm>
            <a:off x="4805" y="2688"/>
            <a:ext cx="475" cy="235"/>
          </p:xfrm>
          <a:graphic>
            <a:graphicData uri="http://schemas.openxmlformats.org/presentationml/2006/ole">
              <p:oleObj spid="_x0000_s51203" name="公式" r:id="rId7" imgW="469800" imgH="253800" progId="Equation.3">
                <p:embed/>
              </p:oleObj>
            </a:graphicData>
          </a:graphic>
        </p:graphicFrame>
        <p:graphicFrame>
          <p:nvGraphicFramePr>
            <p:cNvPr id="33" name="Object 23"/>
            <p:cNvGraphicFramePr>
              <a:graphicFrameLocks noChangeAspect="1"/>
            </p:cNvGraphicFramePr>
            <p:nvPr/>
          </p:nvGraphicFramePr>
          <p:xfrm>
            <a:off x="4812" y="2466"/>
            <a:ext cx="462" cy="236"/>
          </p:xfrm>
          <a:graphic>
            <a:graphicData uri="http://schemas.openxmlformats.org/presentationml/2006/ole">
              <p:oleObj spid="_x0000_s51204" name="公式" r:id="rId8" imgW="457200" imgH="253800" progId="Equation.3">
                <p:embed/>
              </p:oleObj>
            </a:graphicData>
          </a:graphic>
        </p:graphicFrame>
        <p:graphicFrame>
          <p:nvGraphicFramePr>
            <p:cNvPr id="34" name="Object 24"/>
            <p:cNvGraphicFramePr>
              <a:graphicFrameLocks noChangeAspect="1"/>
            </p:cNvGraphicFramePr>
            <p:nvPr/>
          </p:nvGraphicFramePr>
          <p:xfrm>
            <a:off x="4805" y="2245"/>
            <a:ext cx="475" cy="235"/>
          </p:xfrm>
          <a:graphic>
            <a:graphicData uri="http://schemas.openxmlformats.org/presentationml/2006/ole">
              <p:oleObj spid="_x0000_s51205" name="公式" r:id="rId9" imgW="469800" imgH="253800" progId="Equation.3">
                <p:embed/>
              </p:oleObj>
            </a:graphicData>
          </a:graphic>
        </p:graphicFrame>
        <p:graphicFrame>
          <p:nvGraphicFramePr>
            <p:cNvPr id="35" name="Object 25"/>
            <p:cNvGraphicFramePr>
              <a:graphicFrameLocks noChangeAspect="1"/>
            </p:cNvGraphicFramePr>
            <p:nvPr/>
          </p:nvGraphicFramePr>
          <p:xfrm>
            <a:off x="4812" y="2023"/>
            <a:ext cx="462" cy="236"/>
          </p:xfrm>
          <a:graphic>
            <a:graphicData uri="http://schemas.openxmlformats.org/presentationml/2006/ole">
              <p:oleObj spid="_x0000_s51206" name="公式" r:id="rId10" imgW="457200" imgH="253800" progId="Equation.3">
                <p:embed/>
              </p:oleObj>
            </a:graphicData>
          </a:graphic>
        </p:graphicFrame>
        <p:graphicFrame>
          <p:nvGraphicFramePr>
            <p:cNvPr id="36" name="Object 26"/>
            <p:cNvGraphicFramePr>
              <a:graphicFrameLocks noChangeAspect="1"/>
            </p:cNvGraphicFramePr>
            <p:nvPr/>
          </p:nvGraphicFramePr>
          <p:xfrm>
            <a:off x="4805" y="1758"/>
            <a:ext cx="475" cy="235"/>
          </p:xfrm>
          <a:graphic>
            <a:graphicData uri="http://schemas.openxmlformats.org/presentationml/2006/ole">
              <p:oleObj spid="_x0000_s51207" name="公式" r:id="rId11" imgW="469800" imgH="253800" progId="Equation.3">
                <p:embed/>
              </p:oleObj>
            </a:graphicData>
          </a:graphic>
        </p:graphicFrame>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315"/>
                                        </p:tgtEl>
                                        <p:attrNameLst>
                                          <p:attrName>style.visibility</p:attrName>
                                        </p:attrNameLst>
                                      </p:cBhvr>
                                      <p:to>
                                        <p:strVal val="visible"/>
                                      </p:to>
                                    </p:set>
                                    <p:animEffect transition="in" filter="blinds(horizontal)">
                                      <p:cBhvr>
                                        <p:cTn id="7" dur="500"/>
                                        <p:tgtEl>
                                          <p:spTgt spid="973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7327"/>
                                        </p:tgtEl>
                                        <p:attrNameLst>
                                          <p:attrName>style.visibility</p:attrName>
                                        </p:attrNameLst>
                                      </p:cBhvr>
                                      <p:to>
                                        <p:strVal val="visible"/>
                                      </p:to>
                                    </p:set>
                                    <p:animEffect transition="in" filter="wipe(up)">
                                      <p:cBhvr>
                                        <p:cTn id="12" dur="500"/>
                                        <p:tgtEl>
                                          <p:spTgt spid="97327"/>
                                        </p:tgtEl>
                                      </p:cBhvr>
                                    </p:animEffect>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97328"/>
                                        </p:tgtEl>
                                        <p:attrNameLst>
                                          <p:attrName>style.visibility</p:attrName>
                                        </p:attrNameLst>
                                      </p:cBhvr>
                                      <p:to>
                                        <p:strVal val="visible"/>
                                      </p:to>
                                    </p:set>
                                    <p:anim calcmode="lin" valueType="num">
                                      <p:cBhvr additive="base">
                                        <p:cTn id="16" dur="500" fill="hold"/>
                                        <p:tgtEl>
                                          <p:spTgt spid="97328"/>
                                        </p:tgtEl>
                                        <p:attrNameLst>
                                          <p:attrName>ppt_x</p:attrName>
                                        </p:attrNameLst>
                                      </p:cBhvr>
                                      <p:tavLst>
                                        <p:tav tm="0">
                                          <p:val>
                                            <p:strVal val="#ppt_x"/>
                                          </p:val>
                                        </p:tav>
                                        <p:tav tm="100000">
                                          <p:val>
                                            <p:strVal val="#ppt_x"/>
                                          </p:val>
                                        </p:tav>
                                      </p:tavLst>
                                    </p:anim>
                                    <p:anim calcmode="lin" valueType="num">
                                      <p:cBhvr additive="base">
                                        <p:cTn id="17" dur="500" fill="hold"/>
                                        <p:tgtEl>
                                          <p:spTgt spid="97328"/>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ashreg.wav"/>
                                        </p:tgtEl>
                                      </p:cMediaNode>
                                    </p:audio>
                                  </p:sub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97331"/>
                                        </p:tgtEl>
                                        <p:attrNameLst>
                                          <p:attrName>style.visibility</p:attrName>
                                        </p:attrNameLst>
                                      </p:cBhvr>
                                      <p:to>
                                        <p:strVal val="visible"/>
                                      </p:to>
                                    </p:set>
                                    <p:animEffect transition="in" filter="wipe(left)">
                                      <p:cBhvr>
                                        <p:cTn id="21" dur="500"/>
                                        <p:tgtEl>
                                          <p:spTgt spid="9733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7332">
                                            <p:txEl>
                                              <p:pRg st="0" end="0"/>
                                            </p:txEl>
                                          </p:spTgt>
                                        </p:tgtEl>
                                        <p:attrNameLst>
                                          <p:attrName>style.visibility</p:attrName>
                                        </p:attrNameLst>
                                      </p:cBhvr>
                                      <p:to>
                                        <p:strVal val="visible"/>
                                      </p:to>
                                    </p:set>
                                    <p:animEffect transition="in" filter="wipe(left)">
                                      <p:cBhvr>
                                        <p:cTn id="26" dur="500"/>
                                        <p:tgtEl>
                                          <p:spTgt spid="97332">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7333"/>
                                        </p:tgtEl>
                                        <p:attrNameLst>
                                          <p:attrName>style.visibility</p:attrName>
                                        </p:attrNameLst>
                                      </p:cBhvr>
                                      <p:to>
                                        <p:strVal val="visible"/>
                                      </p:to>
                                    </p:set>
                                    <p:animEffect transition="in" filter="wipe(left)">
                                      <p:cBhvr>
                                        <p:cTn id="31" dur="500"/>
                                        <p:tgtEl>
                                          <p:spTgt spid="9733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7314"/>
                                        </p:tgtEl>
                                        <p:attrNameLst>
                                          <p:attrName>style.visibility</p:attrName>
                                        </p:attrNameLst>
                                      </p:cBhvr>
                                      <p:to>
                                        <p:strVal val="visible"/>
                                      </p:to>
                                    </p:set>
                                    <p:animEffect transition="in" filter="wipe(left)">
                                      <p:cBhvr>
                                        <p:cTn id="36" dur="500"/>
                                        <p:tgtEl>
                                          <p:spTgt spid="97314"/>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box(out)">
                                      <p:cBhvr>
                                        <p:cTn id="4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14" grpId="0" autoUpdateAnimBg="0"/>
      <p:bldP spid="97315" grpId="0" autoUpdateAnimBg="0"/>
      <p:bldP spid="97327" grpId="0" animBg="1" autoUpdateAnimBg="0"/>
      <p:bldP spid="97328" grpId="0" animBg="1" autoUpdateAnimBg="0"/>
      <p:bldP spid="97331" grpId="0" autoUpdateAnimBg="0"/>
      <p:bldP spid="97332" grpId="0" build="p" autoUpdateAnimBg="0"/>
      <p:bldP spid="9733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042" name="Object 2"/>
          <p:cNvGraphicFramePr>
            <a:graphicFrameLocks noChangeAspect="1"/>
          </p:cNvGraphicFramePr>
          <p:nvPr/>
        </p:nvGraphicFramePr>
        <p:xfrm>
          <a:off x="3924300" y="1341438"/>
          <a:ext cx="3887788" cy="1092200"/>
        </p:xfrm>
        <a:graphic>
          <a:graphicData uri="http://schemas.openxmlformats.org/presentationml/2006/ole">
            <p:oleObj spid="_x0000_s20491" name="公式" r:id="rId3" imgW="39928800" imgH="10058400" progId="Equation.3">
              <p:embed/>
            </p:oleObj>
          </a:graphicData>
        </a:graphic>
      </p:graphicFrame>
      <p:sp>
        <p:nvSpPr>
          <p:cNvPr id="87043" name="Rectangle 3"/>
          <p:cNvSpPr>
            <a:spLocks noChangeArrowheads="1"/>
          </p:cNvSpPr>
          <p:nvPr/>
        </p:nvSpPr>
        <p:spPr bwMode="auto">
          <a:xfrm>
            <a:off x="539750" y="1341438"/>
            <a:ext cx="3240088" cy="946150"/>
          </a:xfrm>
          <a:prstGeom prst="rect">
            <a:avLst/>
          </a:prstGeom>
          <a:noFill/>
          <a:ln w="9525">
            <a:noFill/>
            <a:miter lim="800000"/>
          </a:ln>
        </p:spPr>
        <p:txBody>
          <a:bodyPr>
            <a:spAutoFit/>
          </a:bodyPr>
          <a:lstStyle/>
          <a:p>
            <a:r>
              <a:rPr lang="en-US" altLang="zh-CN" sz="2800" b="1" dirty="0">
                <a:solidFill>
                  <a:srgbClr val="CC0000"/>
                </a:solidFill>
                <a:latin typeface="宋体" panose="02010600030101010101" pitchFamily="2" charset="-122"/>
                <a:ea typeface="宋体" panose="02010600030101010101" pitchFamily="2" charset="-122"/>
              </a:rPr>
              <a:t>1900</a:t>
            </a:r>
            <a:r>
              <a:rPr lang="zh-CN" altLang="en-US" sz="2800" b="1" dirty="0">
                <a:solidFill>
                  <a:srgbClr val="CC0000"/>
                </a:solidFill>
                <a:latin typeface="宋体" panose="02010600030101010101" pitchFamily="2" charset="-122"/>
                <a:ea typeface="宋体" panose="02010600030101010101" pitchFamily="2" charset="-122"/>
              </a:rPr>
              <a:t>年，</a:t>
            </a:r>
            <a:r>
              <a:rPr lang="zh-CN" altLang="en-US" sz="2800" b="1" dirty="0">
                <a:latin typeface="宋体" panose="02010600030101010101" pitchFamily="2" charset="-122"/>
                <a:ea typeface="宋体" panose="02010600030101010101" pitchFamily="2" charset="-122"/>
              </a:rPr>
              <a:t>普朗克导出黑体辐射公式：</a:t>
            </a:r>
          </a:p>
        </p:txBody>
      </p:sp>
      <p:graphicFrame>
        <p:nvGraphicFramePr>
          <p:cNvPr id="87044" name="Object 4"/>
          <p:cNvGraphicFramePr>
            <a:graphicFrameLocks noChangeAspect="1"/>
          </p:cNvGraphicFramePr>
          <p:nvPr/>
        </p:nvGraphicFramePr>
        <p:xfrm>
          <a:off x="900113" y="3213100"/>
          <a:ext cx="3600450" cy="488950"/>
        </p:xfrm>
        <a:graphic>
          <a:graphicData uri="http://schemas.openxmlformats.org/presentationml/2006/ole">
            <p:oleObj spid="_x0000_s20492" name="公式" r:id="rId4" imgW="27736800" imgH="4876800" progId="Equation.3">
              <p:embed/>
            </p:oleObj>
          </a:graphicData>
        </a:graphic>
      </p:graphicFrame>
      <p:sp>
        <p:nvSpPr>
          <p:cNvPr id="87045" name="Rectangle 5"/>
          <p:cNvSpPr>
            <a:spLocks noChangeArrowheads="1"/>
          </p:cNvSpPr>
          <p:nvPr/>
        </p:nvSpPr>
        <p:spPr bwMode="auto">
          <a:xfrm>
            <a:off x="611188" y="2636838"/>
            <a:ext cx="2632075" cy="519112"/>
          </a:xfrm>
          <a:prstGeom prst="rect">
            <a:avLst/>
          </a:prstGeom>
          <a:noFill/>
          <a:ln w="9525">
            <a:noFill/>
            <a:miter lim="800000"/>
          </a:ln>
        </p:spPr>
        <p:txBody>
          <a:bodyPr>
            <a:spAutoFit/>
          </a:bodyPr>
          <a:lstStyle/>
          <a:p>
            <a:r>
              <a:rPr lang="zh-CN" altLang="en-US" sz="2800" b="1">
                <a:solidFill>
                  <a:srgbClr val="CC0000"/>
                </a:solidFill>
                <a:latin typeface="宋体" panose="02010600030101010101" pitchFamily="2" charset="-122"/>
              </a:rPr>
              <a:t>普朗克常数</a:t>
            </a:r>
          </a:p>
        </p:txBody>
      </p:sp>
      <p:sp>
        <p:nvSpPr>
          <p:cNvPr id="17415" name="Text Box 6"/>
          <p:cNvSpPr txBox="1">
            <a:spLocks noChangeArrowheads="1"/>
          </p:cNvSpPr>
          <p:nvPr/>
        </p:nvSpPr>
        <p:spPr bwMode="auto">
          <a:xfrm>
            <a:off x="1476375" y="5876925"/>
            <a:ext cx="3959225" cy="366713"/>
          </a:xfrm>
          <a:prstGeom prst="rect">
            <a:avLst/>
          </a:prstGeom>
          <a:noFill/>
          <a:ln w="9525">
            <a:noFill/>
            <a:miter lim="800000"/>
          </a:ln>
        </p:spPr>
        <p:txBody>
          <a:bodyPr>
            <a:spAutoFit/>
          </a:bodyPr>
          <a:lstStyle/>
          <a:p>
            <a:pPr>
              <a:spcBef>
                <a:spcPct val="50000"/>
              </a:spcBef>
            </a:pPr>
            <a:endParaRPr lang="zh-CN" altLang="zh-CN"/>
          </a:p>
        </p:txBody>
      </p:sp>
      <p:sp>
        <p:nvSpPr>
          <p:cNvPr id="87047" name="Rectangle 7"/>
          <p:cNvSpPr>
            <a:spLocks noChangeArrowheads="1"/>
          </p:cNvSpPr>
          <p:nvPr/>
        </p:nvSpPr>
        <p:spPr bwMode="auto">
          <a:xfrm>
            <a:off x="468312" y="3860800"/>
            <a:ext cx="3959671" cy="1200329"/>
          </a:xfrm>
          <a:prstGeom prst="rect">
            <a:avLst/>
          </a:prstGeom>
          <a:noFill/>
          <a:ln w="9525">
            <a:noFill/>
            <a:miter lim="800000"/>
          </a:ln>
        </p:spPr>
        <p:txBody>
          <a:bodyPr wrap="square">
            <a:spAutoFit/>
          </a:bodyPr>
          <a:lstStyle/>
          <a:p>
            <a:pPr>
              <a:lnSpc>
                <a:spcPct val="120000"/>
              </a:lnSpc>
            </a:pPr>
            <a:r>
              <a:rPr kumimoji="1" lang="en-US" altLang="zh-CN" sz="3200" b="1" dirty="0">
                <a:solidFill>
                  <a:srgbClr val="0000FF"/>
                </a:solidFill>
                <a:latin typeface="宋体" panose="02010600030101010101" pitchFamily="2" charset="-122"/>
                <a:ea typeface="宋体" panose="02010600030101010101" pitchFamily="2" charset="-122"/>
              </a:rPr>
              <a:t>  </a:t>
            </a:r>
            <a:r>
              <a:rPr kumimoji="1" lang="zh-CN" altLang="en-US" sz="2800" b="1" dirty="0">
                <a:solidFill>
                  <a:srgbClr val="0000FF"/>
                </a:solidFill>
                <a:latin typeface="宋体" panose="02010600030101010101" pitchFamily="2" charset="-122"/>
                <a:ea typeface="宋体" panose="02010600030101010101" pitchFamily="2" charset="-122"/>
              </a:rPr>
              <a:t>该公式在</a:t>
            </a:r>
            <a:r>
              <a:rPr kumimoji="1" lang="zh-CN" altLang="zh-CN" sz="2800" b="1" dirty="0">
                <a:solidFill>
                  <a:srgbClr val="0000FF"/>
                </a:solidFill>
                <a:latin typeface="宋体" panose="02010600030101010101" pitchFamily="2" charset="-122"/>
                <a:ea typeface="宋体" panose="02010600030101010101" pitchFamily="2" charset="-122"/>
              </a:rPr>
              <a:t>全波段与实验结果惊人符合</a:t>
            </a:r>
            <a:r>
              <a:rPr kumimoji="1" lang="en-US" altLang="zh-CN" sz="2800" b="1" dirty="0">
                <a:solidFill>
                  <a:srgbClr val="0000FF"/>
                </a:solidFill>
                <a:latin typeface="宋体" panose="02010600030101010101" pitchFamily="2" charset="-122"/>
                <a:ea typeface="宋体" panose="02010600030101010101" pitchFamily="2" charset="-122"/>
              </a:rPr>
              <a:t>!</a:t>
            </a:r>
          </a:p>
        </p:txBody>
      </p:sp>
      <p:sp>
        <p:nvSpPr>
          <p:cNvPr id="87096" name="Text Box 56"/>
          <p:cNvSpPr txBox="1">
            <a:spLocks noChangeArrowheads="1"/>
          </p:cNvSpPr>
          <p:nvPr/>
        </p:nvSpPr>
        <p:spPr bwMode="auto">
          <a:xfrm>
            <a:off x="468313" y="5157788"/>
            <a:ext cx="4176712" cy="1095493"/>
          </a:xfrm>
          <a:prstGeom prst="rect">
            <a:avLst/>
          </a:prstGeom>
          <a:noFill/>
          <a:ln w="9525">
            <a:noFill/>
            <a:miter lim="800000"/>
          </a:ln>
        </p:spPr>
        <p:txBody>
          <a:bodyPr>
            <a:spAutoFit/>
          </a:bodyPr>
          <a:lstStyle/>
          <a:p>
            <a:pPr>
              <a:lnSpc>
                <a:spcPct val="125000"/>
              </a:lnSpc>
            </a:pPr>
            <a:r>
              <a:rPr kumimoji="1" lang="zh-CN" altLang="en-US" sz="2800" b="1" dirty="0">
                <a:latin typeface="宋体" panose="02010600030101010101" pitchFamily="2" charset="-122"/>
                <a:ea typeface="宋体" panose="02010600030101010101" pitchFamily="2" charset="-122"/>
              </a:rPr>
              <a:t>为解释这一公式，普朗克提出了能量量子化假设</a:t>
            </a:r>
            <a:r>
              <a:rPr kumimoji="1" lang="en-US" altLang="zh-CN" sz="2800" b="1" dirty="0">
                <a:latin typeface="宋体" panose="02010600030101010101" pitchFamily="2" charset="-122"/>
                <a:ea typeface="宋体" panose="02010600030101010101" pitchFamily="2" charset="-122"/>
              </a:rPr>
              <a:t>.</a:t>
            </a:r>
            <a:endParaRPr kumimoji="1" lang="zh-CN" altLang="en-US" sz="2800" b="1" dirty="0">
              <a:latin typeface="宋体" panose="02010600030101010101" pitchFamily="2" charset="-122"/>
              <a:ea typeface="宋体" panose="02010600030101010101" pitchFamily="2" charset="-122"/>
            </a:endParaRPr>
          </a:p>
        </p:txBody>
      </p:sp>
      <p:sp>
        <p:nvSpPr>
          <p:cNvPr id="87100" name="Rectangle 60"/>
          <p:cNvSpPr>
            <a:spLocks noChangeArrowheads="1"/>
          </p:cNvSpPr>
          <p:nvPr/>
        </p:nvSpPr>
        <p:spPr bwMode="auto">
          <a:xfrm>
            <a:off x="1259632" y="260648"/>
            <a:ext cx="4493538" cy="584775"/>
          </a:xfrm>
          <a:prstGeom prst="rect">
            <a:avLst/>
          </a:prstGeom>
          <a:noFill/>
          <a:ln w="9525">
            <a:noFill/>
            <a:miter lim="800000"/>
          </a:ln>
        </p:spPr>
        <p:txBody>
          <a:bodyPr wrap="none">
            <a:spAutoFit/>
          </a:bodyPr>
          <a:lstStyle/>
          <a:p>
            <a:pPr eaLnBrk="0" hangingPunct="0"/>
            <a:r>
              <a:rPr kumimoji="1" lang="en-US" altLang="zh-CN" sz="3200" dirty="0">
                <a:latin typeface="黑体" panose="02010609060101010101" pitchFamily="49" charset="-122"/>
                <a:ea typeface="黑体" panose="02010609060101010101" pitchFamily="49" charset="-122"/>
              </a:rPr>
              <a:t>1. </a:t>
            </a:r>
            <a:r>
              <a:rPr kumimoji="1" lang="zh-CN" altLang="en-US" sz="3200" dirty="0">
                <a:latin typeface="黑体" panose="02010609060101010101" pitchFamily="49" charset="-122"/>
                <a:ea typeface="黑体" panose="02010609060101010101" pitchFamily="49" charset="-122"/>
              </a:rPr>
              <a:t>普朗克黑体辐射公式</a:t>
            </a:r>
          </a:p>
        </p:txBody>
      </p:sp>
      <p:pic>
        <p:nvPicPr>
          <p:cNvPr id="17419" name="Picture 110"/>
          <p:cNvPicPr>
            <a:picLocks noChangeAspect="1" noChangeArrowheads="1"/>
          </p:cNvPicPr>
          <p:nvPr/>
        </p:nvPicPr>
        <p:blipFill>
          <a:blip r:embed="rId5" cstate="print"/>
          <a:srcRect/>
          <a:stretch>
            <a:fillRect/>
          </a:stretch>
        </p:blipFill>
        <p:spPr bwMode="auto">
          <a:xfrm>
            <a:off x="4589463" y="2781300"/>
            <a:ext cx="4554537" cy="3571875"/>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7100"/>
                                        </p:tgtEl>
                                        <p:attrNameLst>
                                          <p:attrName>style.visibility</p:attrName>
                                        </p:attrNameLst>
                                      </p:cBhvr>
                                      <p:to>
                                        <p:strVal val="visible"/>
                                      </p:to>
                                    </p:set>
                                    <p:animEffect transition="in" filter="checkerboard(across)">
                                      <p:cBhvr>
                                        <p:cTn id="7" dur="500"/>
                                        <p:tgtEl>
                                          <p:spTgt spid="871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7043"/>
                                        </p:tgtEl>
                                        <p:attrNameLst>
                                          <p:attrName>style.visibility</p:attrName>
                                        </p:attrNameLst>
                                      </p:cBhvr>
                                      <p:to>
                                        <p:strVal val="visible"/>
                                      </p:to>
                                    </p:set>
                                    <p:animEffect transition="in" filter="blinds(horizontal)">
                                      <p:cBhvr>
                                        <p:cTn id="12" dur="500"/>
                                        <p:tgtEl>
                                          <p:spTgt spid="8704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7042"/>
                                        </p:tgtEl>
                                        <p:attrNameLst>
                                          <p:attrName>style.visibility</p:attrName>
                                        </p:attrNameLst>
                                      </p:cBhvr>
                                      <p:to>
                                        <p:strVal val="visible"/>
                                      </p:to>
                                    </p:set>
                                    <p:animEffect transition="in" filter="blinds(horizontal)">
                                      <p:cBhvr>
                                        <p:cTn id="17" dur="500"/>
                                        <p:tgtEl>
                                          <p:spTgt spid="8704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7045"/>
                                        </p:tgtEl>
                                        <p:attrNameLst>
                                          <p:attrName>style.visibility</p:attrName>
                                        </p:attrNameLst>
                                      </p:cBhvr>
                                      <p:to>
                                        <p:strVal val="visible"/>
                                      </p:to>
                                    </p:set>
                                    <p:animEffect transition="in" filter="blinds(horizontal)">
                                      <p:cBhvr>
                                        <p:cTn id="22" dur="500"/>
                                        <p:tgtEl>
                                          <p:spTgt spid="8704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7044"/>
                                        </p:tgtEl>
                                        <p:attrNameLst>
                                          <p:attrName>style.visibility</p:attrName>
                                        </p:attrNameLst>
                                      </p:cBhvr>
                                      <p:to>
                                        <p:strVal val="visible"/>
                                      </p:to>
                                    </p:set>
                                    <p:animEffect transition="in" filter="blinds(horizontal)">
                                      <p:cBhvr>
                                        <p:cTn id="27" dur="500"/>
                                        <p:tgtEl>
                                          <p:spTgt spid="8704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7047"/>
                                        </p:tgtEl>
                                        <p:attrNameLst>
                                          <p:attrName>style.visibility</p:attrName>
                                        </p:attrNameLst>
                                      </p:cBhvr>
                                      <p:to>
                                        <p:strVal val="visible"/>
                                      </p:to>
                                    </p:set>
                                    <p:animEffect transition="in" filter="blinds(horizontal)">
                                      <p:cBhvr>
                                        <p:cTn id="32" dur="500"/>
                                        <p:tgtEl>
                                          <p:spTgt spid="8704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7096"/>
                                        </p:tgtEl>
                                        <p:attrNameLst>
                                          <p:attrName>style.visibility</p:attrName>
                                        </p:attrNameLst>
                                      </p:cBhvr>
                                      <p:to>
                                        <p:strVal val="visible"/>
                                      </p:to>
                                    </p:set>
                                    <p:animEffect transition="in" filter="wipe(left)">
                                      <p:cBhvr>
                                        <p:cTn id="37" dur="500"/>
                                        <p:tgtEl>
                                          <p:spTgt spid="87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p:bldP spid="87045" grpId="0" autoUpdateAnimBg="0"/>
      <p:bldP spid="87047" grpId="0" autoUpdateAnimBg="0"/>
      <p:bldP spid="87096" grpId="0" autoUpdateAnimBg="0"/>
      <p:bldP spid="8710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3"/>
          <p:cNvSpPr>
            <a:spLocks noChangeArrowheads="1"/>
          </p:cNvSpPr>
          <p:nvPr/>
        </p:nvSpPr>
        <p:spPr bwMode="auto">
          <a:xfrm>
            <a:off x="2411413" y="1125538"/>
            <a:ext cx="5689600" cy="4953000"/>
          </a:xfrm>
          <a:prstGeom prst="rect">
            <a:avLst/>
          </a:prstGeom>
          <a:solidFill>
            <a:schemeClr val="bg1"/>
          </a:solidFill>
          <a:ln w="9525">
            <a:solidFill>
              <a:schemeClr val="tx2"/>
            </a:solidFill>
            <a:miter lim="800000"/>
            <a:tailEnd type="none" w="sm" len="lg"/>
          </a:ln>
        </p:spPr>
        <p:txBody>
          <a:bodyPr wrap="none" anchor="ctr"/>
          <a:lstStyle/>
          <a:p>
            <a:endParaRPr lang="zh-CN" altLang="en-US"/>
          </a:p>
        </p:txBody>
      </p:sp>
      <p:sp>
        <p:nvSpPr>
          <p:cNvPr id="18438" name="Line 4"/>
          <p:cNvSpPr>
            <a:spLocks noChangeShapeType="1"/>
          </p:cNvSpPr>
          <p:nvPr/>
        </p:nvSpPr>
        <p:spPr bwMode="auto">
          <a:xfrm>
            <a:off x="2832100" y="5353050"/>
            <a:ext cx="3563938" cy="0"/>
          </a:xfrm>
          <a:prstGeom prst="line">
            <a:avLst/>
          </a:prstGeom>
          <a:noFill/>
          <a:ln w="12700">
            <a:solidFill>
              <a:schemeClr val="tx1"/>
            </a:solidFill>
            <a:round/>
            <a:tailEnd type="triangle" w="sm" len="lg"/>
          </a:ln>
        </p:spPr>
        <p:txBody>
          <a:bodyPr wrap="none" anchor="ctr"/>
          <a:lstStyle/>
          <a:p>
            <a:endParaRPr lang="zh-CN" altLang="en-US"/>
          </a:p>
        </p:txBody>
      </p:sp>
      <p:sp>
        <p:nvSpPr>
          <p:cNvPr id="18439" name="Line 5"/>
          <p:cNvSpPr>
            <a:spLocks noChangeShapeType="1"/>
          </p:cNvSpPr>
          <p:nvPr/>
        </p:nvSpPr>
        <p:spPr bwMode="auto">
          <a:xfrm>
            <a:off x="3221038" y="5267325"/>
            <a:ext cx="0" cy="85725"/>
          </a:xfrm>
          <a:prstGeom prst="line">
            <a:avLst/>
          </a:prstGeom>
          <a:noFill/>
          <a:ln w="12700">
            <a:solidFill>
              <a:schemeClr val="tx1"/>
            </a:solidFill>
            <a:round/>
            <a:tailEnd type="none" w="sm" len="lg"/>
          </a:ln>
        </p:spPr>
        <p:txBody>
          <a:bodyPr wrap="none" anchor="ctr"/>
          <a:lstStyle/>
          <a:p>
            <a:endParaRPr lang="zh-CN" altLang="en-US"/>
          </a:p>
        </p:txBody>
      </p:sp>
      <p:sp>
        <p:nvSpPr>
          <p:cNvPr id="18440" name="Line 6"/>
          <p:cNvSpPr>
            <a:spLocks noChangeShapeType="1"/>
          </p:cNvSpPr>
          <p:nvPr/>
        </p:nvSpPr>
        <p:spPr bwMode="auto">
          <a:xfrm>
            <a:off x="3613150" y="5267325"/>
            <a:ext cx="0" cy="85725"/>
          </a:xfrm>
          <a:prstGeom prst="line">
            <a:avLst/>
          </a:prstGeom>
          <a:noFill/>
          <a:ln w="12700">
            <a:solidFill>
              <a:schemeClr val="tx1"/>
            </a:solidFill>
            <a:round/>
            <a:tailEnd type="none" w="sm" len="lg"/>
          </a:ln>
        </p:spPr>
        <p:txBody>
          <a:bodyPr wrap="none" anchor="ctr"/>
          <a:lstStyle/>
          <a:p>
            <a:endParaRPr lang="zh-CN" altLang="en-US"/>
          </a:p>
        </p:txBody>
      </p:sp>
      <p:sp>
        <p:nvSpPr>
          <p:cNvPr id="18441" name="Line 7"/>
          <p:cNvSpPr>
            <a:spLocks noChangeShapeType="1"/>
          </p:cNvSpPr>
          <p:nvPr/>
        </p:nvSpPr>
        <p:spPr bwMode="auto">
          <a:xfrm>
            <a:off x="4003675" y="5267325"/>
            <a:ext cx="0" cy="85725"/>
          </a:xfrm>
          <a:prstGeom prst="line">
            <a:avLst/>
          </a:prstGeom>
          <a:noFill/>
          <a:ln w="12700">
            <a:solidFill>
              <a:schemeClr val="tx1"/>
            </a:solidFill>
            <a:round/>
            <a:tailEnd type="none" w="sm" len="lg"/>
          </a:ln>
        </p:spPr>
        <p:txBody>
          <a:bodyPr wrap="none" anchor="ctr"/>
          <a:lstStyle/>
          <a:p>
            <a:endParaRPr lang="zh-CN" altLang="en-US"/>
          </a:p>
        </p:txBody>
      </p:sp>
      <p:sp>
        <p:nvSpPr>
          <p:cNvPr id="18442" name="Line 8"/>
          <p:cNvSpPr>
            <a:spLocks noChangeShapeType="1"/>
          </p:cNvSpPr>
          <p:nvPr/>
        </p:nvSpPr>
        <p:spPr bwMode="auto">
          <a:xfrm>
            <a:off x="4392613" y="5267325"/>
            <a:ext cx="0" cy="85725"/>
          </a:xfrm>
          <a:prstGeom prst="line">
            <a:avLst/>
          </a:prstGeom>
          <a:noFill/>
          <a:ln w="12700">
            <a:solidFill>
              <a:schemeClr val="tx1"/>
            </a:solidFill>
            <a:round/>
            <a:tailEnd type="none" w="sm" len="lg"/>
          </a:ln>
        </p:spPr>
        <p:txBody>
          <a:bodyPr wrap="none" anchor="ctr"/>
          <a:lstStyle/>
          <a:p>
            <a:endParaRPr lang="zh-CN" altLang="en-US"/>
          </a:p>
        </p:txBody>
      </p:sp>
      <p:sp>
        <p:nvSpPr>
          <p:cNvPr id="18443" name="Line 9"/>
          <p:cNvSpPr>
            <a:spLocks noChangeShapeType="1"/>
          </p:cNvSpPr>
          <p:nvPr/>
        </p:nvSpPr>
        <p:spPr bwMode="auto">
          <a:xfrm>
            <a:off x="4783138" y="5267325"/>
            <a:ext cx="0" cy="85725"/>
          </a:xfrm>
          <a:prstGeom prst="line">
            <a:avLst/>
          </a:prstGeom>
          <a:noFill/>
          <a:ln w="12700">
            <a:solidFill>
              <a:schemeClr val="tx1"/>
            </a:solidFill>
            <a:round/>
            <a:tailEnd type="none" w="sm" len="lg"/>
          </a:ln>
        </p:spPr>
        <p:txBody>
          <a:bodyPr wrap="none" anchor="ctr"/>
          <a:lstStyle/>
          <a:p>
            <a:endParaRPr lang="zh-CN" altLang="en-US"/>
          </a:p>
        </p:txBody>
      </p:sp>
      <p:sp>
        <p:nvSpPr>
          <p:cNvPr id="18444" name="Line 10"/>
          <p:cNvSpPr>
            <a:spLocks noChangeShapeType="1"/>
          </p:cNvSpPr>
          <p:nvPr/>
        </p:nvSpPr>
        <p:spPr bwMode="auto">
          <a:xfrm>
            <a:off x="5175250" y="5267325"/>
            <a:ext cx="0" cy="85725"/>
          </a:xfrm>
          <a:prstGeom prst="line">
            <a:avLst/>
          </a:prstGeom>
          <a:noFill/>
          <a:ln w="12700">
            <a:solidFill>
              <a:schemeClr val="tx1"/>
            </a:solidFill>
            <a:round/>
            <a:tailEnd type="none" w="sm" len="lg"/>
          </a:ln>
        </p:spPr>
        <p:txBody>
          <a:bodyPr wrap="none" anchor="ctr"/>
          <a:lstStyle/>
          <a:p>
            <a:endParaRPr lang="zh-CN" altLang="en-US"/>
          </a:p>
        </p:txBody>
      </p:sp>
      <p:sp>
        <p:nvSpPr>
          <p:cNvPr id="18445" name="Text Box 16"/>
          <p:cNvSpPr txBox="1">
            <a:spLocks noChangeArrowheads="1"/>
          </p:cNvSpPr>
          <p:nvPr/>
        </p:nvSpPr>
        <p:spPr bwMode="auto">
          <a:xfrm>
            <a:off x="2635250" y="5310188"/>
            <a:ext cx="2698750" cy="457200"/>
          </a:xfrm>
          <a:prstGeom prst="rect">
            <a:avLst/>
          </a:prstGeom>
          <a:noFill/>
          <a:ln w="9525">
            <a:noFill/>
            <a:miter lim="800000"/>
          </a:ln>
        </p:spPr>
        <p:txBody>
          <a:bodyPr wrap="none">
            <a:spAutoFit/>
          </a:bodyPr>
          <a:lstStyle/>
          <a:p>
            <a:pPr>
              <a:spcBef>
                <a:spcPct val="50000"/>
              </a:spcBef>
            </a:pPr>
            <a:r>
              <a:rPr lang="en-US" altLang="zh-CN" sz="2400">
                <a:latin typeface="Times New Roman" panose="02020603050405020304" pitchFamily="18" charset="0"/>
              </a:rPr>
              <a:t>0         1        2        3</a:t>
            </a:r>
          </a:p>
        </p:txBody>
      </p:sp>
      <p:sp>
        <p:nvSpPr>
          <p:cNvPr id="18446" name="Text Box 17"/>
          <p:cNvSpPr txBox="1">
            <a:spLocks noChangeArrowheads="1"/>
          </p:cNvSpPr>
          <p:nvPr/>
        </p:nvSpPr>
        <p:spPr bwMode="auto">
          <a:xfrm>
            <a:off x="2438400" y="2555875"/>
            <a:ext cx="412750" cy="457200"/>
          </a:xfrm>
          <a:prstGeom prst="rect">
            <a:avLst/>
          </a:prstGeom>
          <a:noFill/>
          <a:ln w="9525">
            <a:noFill/>
            <a:miter lim="800000"/>
          </a:ln>
        </p:spPr>
        <p:txBody>
          <a:bodyPr wrap="none">
            <a:spAutoFit/>
          </a:bodyPr>
          <a:lstStyle/>
          <a:p>
            <a:pPr>
              <a:spcBef>
                <a:spcPct val="50000"/>
              </a:spcBef>
            </a:pPr>
            <a:r>
              <a:rPr lang="en-US" altLang="zh-CN" sz="2400">
                <a:latin typeface="Times New Roman" panose="02020603050405020304" pitchFamily="18" charset="0"/>
              </a:rPr>
              <a:t> 6</a:t>
            </a:r>
          </a:p>
        </p:txBody>
      </p:sp>
      <p:graphicFrame>
        <p:nvGraphicFramePr>
          <p:cNvPr id="18434" name="Object 18"/>
          <p:cNvGraphicFramePr>
            <a:graphicFrameLocks noChangeAspect="1"/>
          </p:cNvGraphicFramePr>
          <p:nvPr/>
        </p:nvGraphicFramePr>
        <p:xfrm>
          <a:off x="6148388" y="5329238"/>
          <a:ext cx="1160462" cy="387350"/>
        </p:xfrm>
        <a:graphic>
          <a:graphicData uri="http://schemas.openxmlformats.org/presentationml/2006/ole">
            <p:oleObj spid="_x0000_s21515" name="公式" r:id="rId3" imgW="15849600" imgH="4876800" progId="Equation.3">
              <p:embed/>
            </p:oleObj>
          </a:graphicData>
        </a:graphic>
      </p:graphicFrame>
      <p:graphicFrame>
        <p:nvGraphicFramePr>
          <p:cNvPr id="18435" name="Object 19"/>
          <p:cNvGraphicFramePr>
            <a:graphicFrameLocks noChangeAspect="1"/>
          </p:cNvGraphicFramePr>
          <p:nvPr/>
        </p:nvGraphicFramePr>
        <p:xfrm>
          <a:off x="2524125" y="1411288"/>
          <a:ext cx="3333750" cy="493712"/>
        </p:xfrm>
        <a:graphic>
          <a:graphicData uri="http://schemas.openxmlformats.org/presentationml/2006/ole">
            <p:oleObj spid="_x0000_s21516" name="Equation" r:id="rId4" imgW="38404800" imgH="5486400" progId="Equation.3">
              <p:embed/>
            </p:oleObj>
          </a:graphicData>
        </a:graphic>
      </p:graphicFrame>
      <p:sp>
        <p:nvSpPr>
          <p:cNvPr id="18447" name="Freeform 20"/>
          <p:cNvSpPr/>
          <p:nvPr/>
        </p:nvSpPr>
        <p:spPr bwMode="auto">
          <a:xfrm>
            <a:off x="2832100" y="2333625"/>
            <a:ext cx="682625" cy="3005138"/>
          </a:xfrm>
          <a:custGeom>
            <a:avLst/>
            <a:gdLst>
              <a:gd name="T0" fmla="*/ 0 w 518"/>
              <a:gd name="T1" fmla="*/ 2096 h 2096"/>
              <a:gd name="T2" fmla="*/ 185 w 518"/>
              <a:gd name="T3" fmla="*/ 1883 h 2096"/>
              <a:gd name="T4" fmla="*/ 370 w 518"/>
              <a:gd name="T5" fmla="*/ 1367 h 2096"/>
              <a:gd name="T6" fmla="*/ 449 w 518"/>
              <a:gd name="T7" fmla="*/ 874 h 2096"/>
              <a:gd name="T8" fmla="*/ 518 w 518"/>
              <a:gd name="T9" fmla="*/ 0 h 2096"/>
              <a:gd name="T10" fmla="*/ 0 60000 65536"/>
              <a:gd name="T11" fmla="*/ 0 60000 65536"/>
              <a:gd name="T12" fmla="*/ 0 60000 65536"/>
              <a:gd name="T13" fmla="*/ 0 60000 65536"/>
              <a:gd name="T14" fmla="*/ 0 60000 65536"/>
              <a:gd name="T15" fmla="*/ 0 w 518"/>
              <a:gd name="T16" fmla="*/ 0 h 2096"/>
              <a:gd name="T17" fmla="*/ 518 w 518"/>
              <a:gd name="T18" fmla="*/ 2096 h 2096"/>
            </a:gdLst>
            <a:ahLst/>
            <a:cxnLst>
              <a:cxn ang="T10">
                <a:pos x="T0" y="T1"/>
              </a:cxn>
              <a:cxn ang="T11">
                <a:pos x="T2" y="T3"/>
              </a:cxn>
              <a:cxn ang="T12">
                <a:pos x="T4" y="T5"/>
              </a:cxn>
              <a:cxn ang="T13">
                <a:pos x="T6" y="T7"/>
              </a:cxn>
              <a:cxn ang="T14">
                <a:pos x="T8" y="T9"/>
              </a:cxn>
            </a:cxnLst>
            <a:rect l="T15" t="T16" r="T17" b="T18"/>
            <a:pathLst>
              <a:path w="518" h="2096">
                <a:moveTo>
                  <a:pt x="0" y="2096"/>
                </a:moveTo>
                <a:cubicBezTo>
                  <a:pt x="62" y="2050"/>
                  <a:pt x="123" y="2005"/>
                  <a:pt x="185" y="1883"/>
                </a:cubicBezTo>
                <a:cubicBezTo>
                  <a:pt x="247" y="1762"/>
                  <a:pt x="326" y="1535"/>
                  <a:pt x="370" y="1367"/>
                </a:cubicBezTo>
                <a:cubicBezTo>
                  <a:pt x="414" y="1199"/>
                  <a:pt x="424" y="1102"/>
                  <a:pt x="449" y="874"/>
                </a:cubicBezTo>
                <a:cubicBezTo>
                  <a:pt x="474" y="646"/>
                  <a:pt x="504" y="182"/>
                  <a:pt x="518" y="0"/>
                </a:cubicBezTo>
              </a:path>
            </a:pathLst>
          </a:custGeom>
          <a:noFill/>
          <a:ln w="38100">
            <a:solidFill>
              <a:srgbClr val="0000FF"/>
            </a:solidFill>
            <a:prstDash val="dash"/>
            <a:round/>
            <a:tailEnd type="none" w="sm" len="lg"/>
          </a:ln>
        </p:spPr>
        <p:txBody>
          <a:bodyPr wrap="none" anchor="ctr"/>
          <a:lstStyle/>
          <a:p>
            <a:endParaRPr lang="zh-CN" altLang="en-US"/>
          </a:p>
        </p:txBody>
      </p:sp>
      <p:sp>
        <p:nvSpPr>
          <p:cNvPr id="18448" name="Rectangle 22"/>
          <p:cNvSpPr>
            <a:spLocks noChangeArrowheads="1"/>
          </p:cNvSpPr>
          <p:nvPr/>
        </p:nvSpPr>
        <p:spPr bwMode="auto">
          <a:xfrm>
            <a:off x="3500438" y="2243138"/>
            <a:ext cx="3211512" cy="519112"/>
          </a:xfrm>
          <a:prstGeom prst="rect">
            <a:avLst/>
          </a:prstGeom>
          <a:noFill/>
          <a:ln w="12700">
            <a:noFill/>
            <a:miter lim="800000"/>
          </a:ln>
        </p:spPr>
        <p:txBody>
          <a:bodyPr>
            <a:spAutoFit/>
          </a:bodyPr>
          <a:lstStyle/>
          <a:p>
            <a:r>
              <a:rPr lang="zh-CN" altLang="en-US" sz="2800" b="1" dirty="0">
                <a:solidFill>
                  <a:srgbClr val="0000FF"/>
                </a:solidFill>
                <a:latin typeface="宋体" panose="02010600030101010101" pitchFamily="2" charset="-122"/>
                <a:ea typeface="宋体" panose="02010600030101010101" pitchFamily="2" charset="-122"/>
              </a:rPr>
              <a:t>瑞利 </a:t>
            </a:r>
            <a:r>
              <a:rPr lang="en-US" altLang="zh-CN" sz="2800" b="1" dirty="0">
                <a:solidFill>
                  <a:srgbClr val="0000FF"/>
                </a:solidFill>
                <a:latin typeface="宋体" panose="02010600030101010101" pitchFamily="2" charset="-122"/>
                <a:ea typeface="宋体" panose="02010600030101010101" pitchFamily="2" charset="-122"/>
              </a:rPr>
              <a:t>- </a:t>
            </a:r>
            <a:r>
              <a:rPr lang="zh-CN" altLang="en-US" sz="2800" b="1" dirty="0">
                <a:solidFill>
                  <a:srgbClr val="0000FF"/>
                </a:solidFill>
                <a:latin typeface="宋体" panose="02010600030101010101" pitchFamily="2" charset="-122"/>
                <a:ea typeface="宋体" panose="02010600030101010101" pitchFamily="2" charset="-122"/>
              </a:rPr>
              <a:t>金斯公式</a:t>
            </a:r>
          </a:p>
        </p:txBody>
      </p:sp>
      <p:sp>
        <p:nvSpPr>
          <p:cNvPr id="18449" name="Rectangle 24"/>
          <p:cNvSpPr>
            <a:spLocks noChangeArrowheads="1"/>
          </p:cNvSpPr>
          <p:nvPr/>
        </p:nvSpPr>
        <p:spPr bwMode="auto">
          <a:xfrm>
            <a:off x="2514600" y="4249738"/>
            <a:ext cx="336550" cy="457200"/>
          </a:xfrm>
          <a:prstGeom prst="rect">
            <a:avLst/>
          </a:prstGeom>
          <a:noFill/>
          <a:ln w="9525">
            <a:noFill/>
            <a:miter lim="800000"/>
          </a:ln>
        </p:spPr>
        <p:txBody>
          <a:bodyPr wrap="none">
            <a:spAutoFit/>
          </a:bodyPr>
          <a:lstStyle/>
          <a:p>
            <a:pPr>
              <a:spcBef>
                <a:spcPct val="50000"/>
              </a:spcBef>
            </a:pPr>
            <a:r>
              <a:rPr lang="en-US" altLang="zh-CN" sz="2400">
                <a:latin typeface="Times New Roman" panose="02020603050405020304" pitchFamily="18" charset="0"/>
              </a:rPr>
              <a:t>2</a:t>
            </a:r>
          </a:p>
        </p:txBody>
      </p:sp>
      <p:sp>
        <p:nvSpPr>
          <p:cNvPr id="18450" name="Rectangle 26"/>
          <p:cNvSpPr>
            <a:spLocks noChangeArrowheads="1"/>
          </p:cNvSpPr>
          <p:nvPr/>
        </p:nvSpPr>
        <p:spPr bwMode="auto">
          <a:xfrm>
            <a:off x="2438400" y="3386138"/>
            <a:ext cx="412750" cy="457200"/>
          </a:xfrm>
          <a:prstGeom prst="rect">
            <a:avLst/>
          </a:prstGeom>
          <a:noFill/>
          <a:ln w="9525">
            <a:noFill/>
            <a:miter lim="800000"/>
          </a:ln>
        </p:spPr>
        <p:txBody>
          <a:bodyPr wrap="none">
            <a:spAutoFit/>
          </a:bodyPr>
          <a:lstStyle/>
          <a:p>
            <a:pPr>
              <a:spcBef>
                <a:spcPct val="50000"/>
              </a:spcBef>
            </a:pPr>
            <a:r>
              <a:rPr lang="en-US" altLang="zh-CN" sz="2400">
                <a:latin typeface="Times New Roman" panose="02020603050405020304" pitchFamily="18" charset="0"/>
              </a:rPr>
              <a:t> 4</a:t>
            </a:r>
          </a:p>
        </p:txBody>
      </p:sp>
      <p:grpSp>
        <p:nvGrpSpPr>
          <p:cNvPr id="2" name="Group 56"/>
          <p:cNvGrpSpPr/>
          <p:nvPr/>
        </p:nvGrpSpPr>
        <p:grpSpPr bwMode="auto">
          <a:xfrm>
            <a:off x="2832100" y="1906588"/>
            <a:ext cx="82550" cy="3441700"/>
            <a:chOff x="1784" y="1201"/>
            <a:chExt cx="65" cy="2168"/>
          </a:xfrm>
        </p:grpSpPr>
        <p:sp>
          <p:nvSpPr>
            <p:cNvPr id="18476" name="Line 11"/>
            <p:cNvSpPr>
              <a:spLocks noChangeShapeType="1"/>
            </p:cNvSpPr>
            <p:nvPr/>
          </p:nvSpPr>
          <p:spPr bwMode="auto">
            <a:xfrm>
              <a:off x="1784" y="3098"/>
              <a:ext cx="61" cy="0"/>
            </a:xfrm>
            <a:prstGeom prst="line">
              <a:avLst/>
            </a:prstGeom>
            <a:noFill/>
            <a:ln w="12700">
              <a:solidFill>
                <a:schemeClr val="tx1"/>
              </a:solidFill>
              <a:round/>
              <a:tailEnd type="none" w="sm" len="lg"/>
            </a:ln>
          </p:spPr>
          <p:txBody>
            <a:bodyPr wrap="none" anchor="ctr"/>
            <a:lstStyle/>
            <a:p>
              <a:endParaRPr lang="zh-CN" altLang="en-US"/>
            </a:p>
          </p:txBody>
        </p:sp>
        <p:sp>
          <p:nvSpPr>
            <p:cNvPr id="18477" name="Line 12"/>
            <p:cNvSpPr>
              <a:spLocks noChangeShapeType="1"/>
            </p:cNvSpPr>
            <p:nvPr/>
          </p:nvSpPr>
          <p:spPr bwMode="auto">
            <a:xfrm>
              <a:off x="1784" y="2824"/>
              <a:ext cx="61" cy="0"/>
            </a:xfrm>
            <a:prstGeom prst="line">
              <a:avLst/>
            </a:prstGeom>
            <a:noFill/>
            <a:ln w="12700">
              <a:solidFill>
                <a:schemeClr val="tx1"/>
              </a:solidFill>
              <a:round/>
              <a:tailEnd type="none" w="sm" len="lg"/>
            </a:ln>
          </p:spPr>
          <p:txBody>
            <a:bodyPr wrap="none" anchor="ctr"/>
            <a:lstStyle/>
            <a:p>
              <a:endParaRPr lang="zh-CN" altLang="en-US"/>
            </a:p>
          </p:txBody>
        </p:sp>
        <p:sp>
          <p:nvSpPr>
            <p:cNvPr id="18478" name="Line 13"/>
            <p:cNvSpPr>
              <a:spLocks noChangeShapeType="1"/>
            </p:cNvSpPr>
            <p:nvPr/>
          </p:nvSpPr>
          <p:spPr bwMode="auto">
            <a:xfrm>
              <a:off x="1784" y="2550"/>
              <a:ext cx="61" cy="0"/>
            </a:xfrm>
            <a:prstGeom prst="line">
              <a:avLst/>
            </a:prstGeom>
            <a:noFill/>
            <a:ln w="12700">
              <a:solidFill>
                <a:schemeClr val="tx1"/>
              </a:solidFill>
              <a:round/>
              <a:tailEnd type="none" w="sm" len="lg"/>
            </a:ln>
          </p:spPr>
          <p:txBody>
            <a:bodyPr wrap="none" anchor="ctr"/>
            <a:lstStyle/>
            <a:p>
              <a:endParaRPr lang="zh-CN" altLang="en-US"/>
            </a:p>
          </p:txBody>
        </p:sp>
        <p:sp>
          <p:nvSpPr>
            <p:cNvPr id="18479" name="Line 14"/>
            <p:cNvSpPr>
              <a:spLocks noChangeShapeType="1"/>
            </p:cNvSpPr>
            <p:nvPr/>
          </p:nvSpPr>
          <p:spPr bwMode="auto">
            <a:xfrm>
              <a:off x="1784" y="2275"/>
              <a:ext cx="61" cy="0"/>
            </a:xfrm>
            <a:prstGeom prst="line">
              <a:avLst/>
            </a:prstGeom>
            <a:noFill/>
            <a:ln w="12700">
              <a:solidFill>
                <a:schemeClr val="tx1"/>
              </a:solidFill>
              <a:round/>
              <a:tailEnd type="none" w="sm" len="lg"/>
            </a:ln>
          </p:spPr>
          <p:txBody>
            <a:bodyPr wrap="none" anchor="ctr"/>
            <a:lstStyle/>
            <a:p>
              <a:endParaRPr lang="zh-CN" altLang="en-US"/>
            </a:p>
          </p:txBody>
        </p:sp>
        <p:sp>
          <p:nvSpPr>
            <p:cNvPr id="18480" name="Line 15"/>
            <p:cNvSpPr>
              <a:spLocks noChangeShapeType="1"/>
            </p:cNvSpPr>
            <p:nvPr/>
          </p:nvSpPr>
          <p:spPr bwMode="auto">
            <a:xfrm>
              <a:off x="1784" y="2001"/>
              <a:ext cx="61" cy="0"/>
            </a:xfrm>
            <a:prstGeom prst="line">
              <a:avLst/>
            </a:prstGeom>
            <a:noFill/>
            <a:ln w="12700">
              <a:solidFill>
                <a:schemeClr val="tx1"/>
              </a:solidFill>
              <a:round/>
              <a:tailEnd type="none" w="sm" len="lg"/>
            </a:ln>
          </p:spPr>
          <p:txBody>
            <a:bodyPr wrap="none" anchor="ctr"/>
            <a:lstStyle/>
            <a:p>
              <a:endParaRPr lang="zh-CN" altLang="en-US"/>
            </a:p>
          </p:txBody>
        </p:sp>
        <p:sp>
          <p:nvSpPr>
            <p:cNvPr id="18481" name="Line 21"/>
            <p:cNvSpPr>
              <a:spLocks noChangeShapeType="1"/>
            </p:cNvSpPr>
            <p:nvPr/>
          </p:nvSpPr>
          <p:spPr bwMode="auto">
            <a:xfrm>
              <a:off x="1787" y="1758"/>
              <a:ext cx="62" cy="0"/>
            </a:xfrm>
            <a:prstGeom prst="line">
              <a:avLst/>
            </a:prstGeom>
            <a:noFill/>
            <a:ln w="12700">
              <a:solidFill>
                <a:schemeClr val="tx1"/>
              </a:solidFill>
              <a:round/>
              <a:tailEnd type="none" w="sm" len="lg"/>
            </a:ln>
          </p:spPr>
          <p:txBody>
            <a:bodyPr wrap="none" anchor="ctr"/>
            <a:lstStyle/>
            <a:p>
              <a:endParaRPr lang="zh-CN" altLang="en-US"/>
            </a:p>
          </p:txBody>
        </p:sp>
        <p:sp>
          <p:nvSpPr>
            <p:cNvPr id="18482" name="Line 29"/>
            <p:cNvSpPr>
              <a:spLocks noChangeShapeType="1"/>
            </p:cNvSpPr>
            <p:nvPr/>
          </p:nvSpPr>
          <p:spPr bwMode="auto">
            <a:xfrm flipV="1">
              <a:off x="1787" y="1201"/>
              <a:ext cx="0" cy="2168"/>
            </a:xfrm>
            <a:prstGeom prst="line">
              <a:avLst/>
            </a:prstGeom>
            <a:noFill/>
            <a:ln w="12700">
              <a:solidFill>
                <a:schemeClr val="tx1"/>
              </a:solidFill>
              <a:round/>
              <a:tailEnd type="triangle" w="sm" len="lg"/>
            </a:ln>
          </p:spPr>
          <p:txBody>
            <a:bodyPr/>
            <a:lstStyle/>
            <a:p>
              <a:endParaRPr lang="zh-CN" altLang="en-US"/>
            </a:p>
          </p:txBody>
        </p:sp>
      </p:grpSp>
      <p:grpSp>
        <p:nvGrpSpPr>
          <p:cNvPr id="3" name="Group 55"/>
          <p:cNvGrpSpPr/>
          <p:nvPr/>
        </p:nvGrpSpPr>
        <p:grpSpPr bwMode="auto">
          <a:xfrm>
            <a:off x="2832100" y="2833688"/>
            <a:ext cx="5168900" cy="2505075"/>
            <a:chOff x="1784" y="1785"/>
            <a:chExt cx="3256" cy="1578"/>
          </a:xfrm>
        </p:grpSpPr>
        <p:sp>
          <p:nvSpPr>
            <p:cNvPr id="18474" name="Freeform 31"/>
            <p:cNvSpPr/>
            <p:nvPr/>
          </p:nvSpPr>
          <p:spPr bwMode="auto">
            <a:xfrm>
              <a:off x="1784" y="1842"/>
              <a:ext cx="2099" cy="1521"/>
            </a:xfrm>
            <a:custGeom>
              <a:avLst/>
              <a:gdLst>
                <a:gd name="T0" fmla="*/ 0 w 2529"/>
                <a:gd name="T1" fmla="*/ 1685 h 1685"/>
                <a:gd name="T2" fmla="*/ 259 w 2529"/>
                <a:gd name="T3" fmla="*/ 1381 h 1685"/>
                <a:gd name="T4" fmla="*/ 556 w 2529"/>
                <a:gd name="T5" fmla="*/ 591 h 1685"/>
                <a:gd name="T6" fmla="*/ 777 w 2529"/>
                <a:gd name="T7" fmla="*/ 82 h 1685"/>
                <a:gd name="T8" fmla="*/ 997 w 2529"/>
                <a:gd name="T9" fmla="*/ 102 h 1685"/>
                <a:gd name="T10" fmla="*/ 1147 w 2529"/>
                <a:gd name="T11" fmla="*/ 355 h 1685"/>
                <a:gd name="T12" fmla="*/ 1257 w 2529"/>
                <a:gd name="T13" fmla="*/ 627 h 1685"/>
                <a:gd name="T14" fmla="*/ 1457 w 2529"/>
                <a:gd name="T15" fmla="*/ 971 h 1685"/>
                <a:gd name="T16" fmla="*/ 1774 w 2529"/>
                <a:gd name="T17" fmla="*/ 1308 h 1685"/>
                <a:gd name="T18" fmla="*/ 2201 w 2529"/>
                <a:gd name="T19" fmla="*/ 1568 h 1685"/>
                <a:gd name="T20" fmla="*/ 2529 w 2529"/>
                <a:gd name="T21" fmla="*/ 1642 h 168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29"/>
                <a:gd name="T34" fmla="*/ 0 h 1685"/>
                <a:gd name="T35" fmla="*/ 2529 w 2529"/>
                <a:gd name="T36" fmla="*/ 1685 h 168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29" h="1685">
                  <a:moveTo>
                    <a:pt x="0" y="1685"/>
                  </a:moveTo>
                  <a:cubicBezTo>
                    <a:pt x="84" y="1624"/>
                    <a:pt x="167" y="1563"/>
                    <a:pt x="259" y="1381"/>
                  </a:cubicBezTo>
                  <a:cubicBezTo>
                    <a:pt x="352" y="1199"/>
                    <a:pt x="469" y="808"/>
                    <a:pt x="556" y="591"/>
                  </a:cubicBezTo>
                  <a:cubicBezTo>
                    <a:pt x="642" y="374"/>
                    <a:pt x="703" y="163"/>
                    <a:pt x="777" y="82"/>
                  </a:cubicBezTo>
                  <a:cubicBezTo>
                    <a:pt x="850" y="0"/>
                    <a:pt x="936" y="56"/>
                    <a:pt x="997" y="102"/>
                  </a:cubicBezTo>
                  <a:cubicBezTo>
                    <a:pt x="1059" y="148"/>
                    <a:pt x="1104" y="267"/>
                    <a:pt x="1147" y="355"/>
                  </a:cubicBezTo>
                  <a:cubicBezTo>
                    <a:pt x="1190" y="443"/>
                    <a:pt x="1205" y="524"/>
                    <a:pt x="1257" y="627"/>
                  </a:cubicBezTo>
                  <a:cubicBezTo>
                    <a:pt x="1309" y="730"/>
                    <a:pt x="1371" y="858"/>
                    <a:pt x="1457" y="971"/>
                  </a:cubicBezTo>
                  <a:cubicBezTo>
                    <a:pt x="1543" y="1084"/>
                    <a:pt x="1650" y="1209"/>
                    <a:pt x="1774" y="1308"/>
                  </a:cubicBezTo>
                  <a:cubicBezTo>
                    <a:pt x="1898" y="1407"/>
                    <a:pt x="2076" y="1513"/>
                    <a:pt x="2201" y="1568"/>
                  </a:cubicBezTo>
                  <a:cubicBezTo>
                    <a:pt x="2327" y="1624"/>
                    <a:pt x="2460" y="1627"/>
                    <a:pt x="2529" y="1642"/>
                  </a:cubicBezTo>
                </a:path>
              </a:pathLst>
            </a:custGeom>
            <a:noFill/>
            <a:ln w="38100">
              <a:solidFill>
                <a:srgbClr val="FF0000"/>
              </a:solidFill>
              <a:round/>
              <a:tailEnd type="none" w="sm" len="lg"/>
            </a:ln>
          </p:spPr>
          <p:txBody>
            <a:bodyPr wrap="none" anchor="ctr"/>
            <a:lstStyle/>
            <a:p>
              <a:endParaRPr lang="zh-CN" altLang="en-US"/>
            </a:p>
          </p:txBody>
        </p:sp>
        <p:sp>
          <p:nvSpPr>
            <p:cNvPr id="18475" name="Text Box 32"/>
            <p:cNvSpPr txBox="1">
              <a:spLocks noChangeArrowheads="1"/>
            </p:cNvSpPr>
            <p:nvPr/>
          </p:nvSpPr>
          <p:spPr bwMode="auto">
            <a:xfrm>
              <a:off x="2636" y="1785"/>
              <a:ext cx="2404" cy="327"/>
            </a:xfrm>
            <a:prstGeom prst="rect">
              <a:avLst/>
            </a:prstGeom>
            <a:noFill/>
            <a:ln w="12700">
              <a:noFill/>
              <a:miter lim="800000"/>
            </a:ln>
          </p:spPr>
          <p:txBody>
            <a:bodyPr>
              <a:spAutoFit/>
            </a:bodyPr>
            <a:lstStyle/>
            <a:p>
              <a:pPr>
                <a:spcBef>
                  <a:spcPct val="50000"/>
                </a:spcBef>
              </a:pPr>
              <a:r>
                <a:rPr lang="zh-CN" altLang="en-US" sz="2800" b="1" dirty="0">
                  <a:solidFill>
                    <a:srgbClr val="FF0000"/>
                  </a:solidFill>
                  <a:latin typeface="宋体" panose="02010600030101010101" pitchFamily="2" charset="-122"/>
                  <a:ea typeface="宋体" panose="02010600030101010101" pitchFamily="2" charset="-122"/>
                </a:rPr>
                <a:t>普朗克公式的理论曲线</a:t>
              </a:r>
            </a:p>
          </p:txBody>
        </p:sp>
      </p:grpSp>
      <p:grpSp>
        <p:nvGrpSpPr>
          <p:cNvPr id="4" name="Group 33"/>
          <p:cNvGrpSpPr/>
          <p:nvPr/>
        </p:nvGrpSpPr>
        <p:grpSpPr bwMode="auto">
          <a:xfrm>
            <a:off x="2917825" y="2801938"/>
            <a:ext cx="3668713" cy="2730500"/>
            <a:chOff x="1297" y="1732"/>
            <a:chExt cx="2783" cy="1905"/>
          </a:xfrm>
        </p:grpSpPr>
        <p:sp>
          <p:nvSpPr>
            <p:cNvPr id="18456" name="Text Box 34"/>
            <p:cNvSpPr txBox="1">
              <a:spLocks noChangeArrowheads="1"/>
            </p:cNvSpPr>
            <p:nvPr/>
          </p:nvSpPr>
          <p:spPr bwMode="auto">
            <a:xfrm>
              <a:off x="2974" y="2810"/>
              <a:ext cx="1106" cy="362"/>
            </a:xfrm>
            <a:prstGeom prst="rect">
              <a:avLst/>
            </a:prstGeom>
            <a:noFill/>
            <a:ln w="9525">
              <a:noFill/>
              <a:miter lim="800000"/>
              <a:tailEnd type="none" w="sm" len="lg"/>
            </a:ln>
          </p:spPr>
          <p:txBody>
            <a:bodyPr>
              <a:spAutoFit/>
            </a:bodyPr>
            <a:lstStyle/>
            <a:p>
              <a:pPr>
                <a:spcBef>
                  <a:spcPct val="50000"/>
                </a:spcBef>
              </a:pPr>
              <a:r>
                <a:rPr lang="zh-CN" altLang="en-US" sz="2800" b="1">
                  <a:solidFill>
                    <a:srgbClr val="009900"/>
                  </a:solidFill>
                </a:rPr>
                <a:t>实验值</a:t>
              </a:r>
            </a:p>
          </p:txBody>
        </p:sp>
        <p:grpSp>
          <p:nvGrpSpPr>
            <p:cNvPr id="5" name="Group 35"/>
            <p:cNvGrpSpPr/>
            <p:nvPr/>
          </p:nvGrpSpPr>
          <p:grpSpPr bwMode="auto">
            <a:xfrm>
              <a:off x="1297" y="1732"/>
              <a:ext cx="2436" cy="1905"/>
              <a:chOff x="673" y="816"/>
              <a:chExt cx="2436" cy="1905"/>
            </a:xfrm>
          </p:grpSpPr>
          <p:sp>
            <p:nvSpPr>
              <p:cNvPr id="18458" name="Rectangle 36"/>
              <p:cNvSpPr>
                <a:spLocks noChangeArrowheads="1"/>
              </p:cNvSpPr>
              <p:nvPr/>
            </p:nvSpPr>
            <p:spPr bwMode="auto">
              <a:xfrm>
                <a:off x="673" y="2351"/>
                <a:ext cx="230" cy="319"/>
              </a:xfrm>
              <a:prstGeom prst="rect">
                <a:avLst/>
              </a:prstGeom>
              <a:noFill/>
              <a:ln w="9525">
                <a:noFill/>
                <a:miter lim="800000"/>
              </a:ln>
            </p:spPr>
            <p:txBody>
              <a:bodyPr wrap="none">
                <a:spAutoFit/>
              </a:bodyPr>
              <a:lstStyle/>
              <a:p>
                <a:pPr>
                  <a:spcBef>
                    <a:spcPct val="50000"/>
                  </a:spcBef>
                </a:pPr>
                <a:r>
                  <a:rPr lang="en-US" altLang="zh-CN" sz="2400" b="1">
                    <a:solidFill>
                      <a:srgbClr val="008000"/>
                    </a:solidFill>
                  </a:rPr>
                  <a:t>*</a:t>
                </a:r>
              </a:p>
            </p:txBody>
          </p:sp>
          <p:sp>
            <p:nvSpPr>
              <p:cNvPr id="18459" name="Text Box 37"/>
              <p:cNvSpPr txBox="1">
                <a:spLocks noChangeArrowheads="1"/>
              </p:cNvSpPr>
              <p:nvPr/>
            </p:nvSpPr>
            <p:spPr bwMode="auto">
              <a:xfrm>
                <a:off x="817" y="2063"/>
                <a:ext cx="240" cy="319"/>
              </a:xfrm>
              <a:prstGeom prst="rect">
                <a:avLst/>
              </a:prstGeom>
              <a:noFill/>
              <a:ln w="9525">
                <a:noFill/>
                <a:miter lim="800000"/>
              </a:ln>
            </p:spPr>
            <p:txBody>
              <a:bodyPr>
                <a:spAutoFit/>
              </a:bodyPr>
              <a:lstStyle/>
              <a:p>
                <a:pPr>
                  <a:spcBef>
                    <a:spcPct val="50000"/>
                  </a:spcBef>
                </a:pPr>
                <a:r>
                  <a:rPr lang="en-US" altLang="zh-CN" sz="2400" b="1">
                    <a:solidFill>
                      <a:srgbClr val="008000"/>
                    </a:solidFill>
                  </a:rPr>
                  <a:t>*</a:t>
                </a:r>
              </a:p>
            </p:txBody>
          </p:sp>
          <p:sp>
            <p:nvSpPr>
              <p:cNvPr id="18460" name="Rectangle 38"/>
              <p:cNvSpPr>
                <a:spLocks noChangeArrowheads="1"/>
              </p:cNvSpPr>
              <p:nvPr/>
            </p:nvSpPr>
            <p:spPr bwMode="auto">
              <a:xfrm>
                <a:off x="912" y="1775"/>
                <a:ext cx="230" cy="319"/>
              </a:xfrm>
              <a:prstGeom prst="rect">
                <a:avLst/>
              </a:prstGeom>
              <a:noFill/>
              <a:ln w="9525">
                <a:noFill/>
                <a:miter lim="800000"/>
              </a:ln>
            </p:spPr>
            <p:txBody>
              <a:bodyPr wrap="none">
                <a:spAutoFit/>
              </a:bodyPr>
              <a:lstStyle/>
              <a:p>
                <a:pPr>
                  <a:spcBef>
                    <a:spcPct val="50000"/>
                  </a:spcBef>
                </a:pPr>
                <a:r>
                  <a:rPr lang="en-US" altLang="zh-CN" sz="2400" b="1">
                    <a:solidFill>
                      <a:srgbClr val="008000"/>
                    </a:solidFill>
                  </a:rPr>
                  <a:t>*</a:t>
                </a:r>
              </a:p>
            </p:txBody>
          </p:sp>
          <p:sp>
            <p:nvSpPr>
              <p:cNvPr id="18461" name="Rectangle 39"/>
              <p:cNvSpPr>
                <a:spLocks noChangeArrowheads="1"/>
              </p:cNvSpPr>
              <p:nvPr/>
            </p:nvSpPr>
            <p:spPr bwMode="auto">
              <a:xfrm>
                <a:off x="1056" y="1440"/>
                <a:ext cx="230" cy="319"/>
              </a:xfrm>
              <a:prstGeom prst="rect">
                <a:avLst/>
              </a:prstGeom>
              <a:noFill/>
              <a:ln w="9525">
                <a:noFill/>
                <a:miter lim="800000"/>
              </a:ln>
            </p:spPr>
            <p:txBody>
              <a:bodyPr wrap="none">
                <a:spAutoFit/>
              </a:bodyPr>
              <a:lstStyle/>
              <a:p>
                <a:pPr>
                  <a:spcBef>
                    <a:spcPct val="50000"/>
                  </a:spcBef>
                </a:pPr>
                <a:r>
                  <a:rPr lang="en-US" altLang="zh-CN" sz="2400" b="1">
                    <a:solidFill>
                      <a:srgbClr val="008000"/>
                    </a:solidFill>
                  </a:rPr>
                  <a:t>*</a:t>
                </a:r>
              </a:p>
            </p:txBody>
          </p:sp>
          <p:sp>
            <p:nvSpPr>
              <p:cNvPr id="18462" name="Rectangle 40"/>
              <p:cNvSpPr>
                <a:spLocks noChangeArrowheads="1"/>
              </p:cNvSpPr>
              <p:nvPr/>
            </p:nvSpPr>
            <p:spPr bwMode="auto">
              <a:xfrm>
                <a:off x="1199" y="1101"/>
                <a:ext cx="230" cy="319"/>
              </a:xfrm>
              <a:prstGeom prst="rect">
                <a:avLst/>
              </a:prstGeom>
              <a:noFill/>
              <a:ln w="9525">
                <a:noFill/>
                <a:miter lim="800000"/>
              </a:ln>
            </p:spPr>
            <p:txBody>
              <a:bodyPr wrap="none">
                <a:spAutoFit/>
              </a:bodyPr>
              <a:lstStyle/>
              <a:p>
                <a:pPr>
                  <a:spcBef>
                    <a:spcPct val="50000"/>
                  </a:spcBef>
                </a:pPr>
                <a:r>
                  <a:rPr lang="en-US" altLang="zh-CN" sz="2400" b="1">
                    <a:solidFill>
                      <a:srgbClr val="008000"/>
                    </a:solidFill>
                  </a:rPr>
                  <a:t>*</a:t>
                </a:r>
              </a:p>
            </p:txBody>
          </p:sp>
          <p:sp>
            <p:nvSpPr>
              <p:cNvPr id="18463" name="Rectangle 41"/>
              <p:cNvSpPr>
                <a:spLocks noChangeArrowheads="1"/>
              </p:cNvSpPr>
              <p:nvPr/>
            </p:nvSpPr>
            <p:spPr bwMode="auto">
              <a:xfrm>
                <a:off x="1393" y="816"/>
                <a:ext cx="230" cy="319"/>
              </a:xfrm>
              <a:prstGeom prst="rect">
                <a:avLst/>
              </a:prstGeom>
              <a:noFill/>
              <a:ln w="9525">
                <a:noFill/>
                <a:miter lim="800000"/>
              </a:ln>
            </p:spPr>
            <p:txBody>
              <a:bodyPr wrap="none">
                <a:spAutoFit/>
              </a:bodyPr>
              <a:lstStyle/>
              <a:p>
                <a:pPr>
                  <a:spcBef>
                    <a:spcPct val="50000"/>
                  </a:spcBef>
                </a:pPr>
                <a:r>
                  <a:rPr lang="en-US" altLang="zh-CN" sz="2400" b="1">
                    <a:solidFill>
                      <a:srgbClr val="008000"/>
                    </a:solidFill>
                  </a:rPr>
                  <a:t>*</a:t>
                </a:r>
              </a:p>
            </p:txBody>
          </p:sp>
          <p:sp>
            <p:nvSpPr>
              <p:cNvPr id="18464" name="Rectangle 42"/>
              <p:cNvSpPr>
                <a:spLocks noChangeArrowheads="1"/>
              </p:cNvSpPr>
              <p:nvPr/>
            </p:nvSpPr>
            <p:spPr bwMode="auto">
              <a:xfrm>
                <a:off x="1536" y="910"/>
                <a:ext cx="230" cy="319"/>
              </a:xfrm>
              <a:prstGeom prst="rect">
                <a:avLst/>
              </a:prstGeom>
              <a:noFill/>
              <a:ln w="9525">
                <a:noFill/>
                <a:miter lim="800000"/>
              </a:ln>
            </p:spPr>
            <p:txBody>
              <a:bodyPr wrap="none">
                <a:spAutoFit/>
              </a:bodyPr>
              <a:lstStyle/>
              <a:p>
                <a:pPr>
                  <a:spcBef>
                    <a:spcPct val="50000"/>
                  </a:spcBef>
                </a:pPr>
                <a:r>
                  <a:rPr lang="en-US" altLang="zh-CN" sz="2400" b="1">
                    <a:solidFill>
                      <a:srgbClr val="008000"/>
                    </a:solidFill>
                  </a:rPr>
                  <a:t>*</a:t>
                </a:r>
              </a:p>
            </p:txBody>
          </p:sp>
          <p:sp>
            <p:nvSpPr>
              <p:cNvPr id="18465" name="Rectangle 43"/>
              <p:cNvSpPr>
                <a:spLocks noChangeArrowheads="1"/>
              </p:cNvSpPr>
              <p:nvPr/>
            </p:nvSpPr>
            <p:spPr bwMode="auto">
              <a:xfrm>
                <a:off x="1631" y="1101"/>
                <a:ext cx="230" cy="319"/>
              </a:xfrm>
              <a:prstGeom prst="rect">
                <a:avLst/>
              </a:prstGeom>
              <a:noFill/>
              <a:ln w="9525">
                <a:noFill/>
                <a:miter lim="800000"/>
              </a:ln>
            </p:spPr>
            <p:txBody>
              <a:bodyPr wrap="none">
                <a:spAutoFit/>
              </a:bodyPr>
              <a:lstStyle/>
              <a:p>
                <a:pPr>
                  <a:spcBef>
                    <a:spcPct val="50000"/>
                  </a:spcBef>
                </a:pPr>
                <a:r>
                  <a:rPr lang="en-US" altLang="zh-CN" sz="2400" b="1">
                    <a:solidFill>
                      <a:srgbClr val="008000"/>
                    </a:solidFill>
                  </a:rPr>
                  <a:t>*</a:t>
                </a:r>
              </a:p>
            </p:txBody>
          </p:sp>
          <p:sp>
            <p:nvSpPr>
              <p:cNvPr id="18466" name="Rectangle 44"/>
              <p:cNvSpPr>
                <a:spLocks noChangeArrowheads="1"/>
              </p:cNvSpPr>
              <p:nvPr/>
            </p:nvSpPr>
            <p:spPr bwMode="auto">
              <a:xfrm>
                <a:off x="1728" y="1295"/>
                <a:ext cx="230" cy="319"/>
              </a:xfrm>
              <a:prstGeom prst="rect">
                <a:avLst/>
              </a:prstGeom>
              <a:noFill/>
              <a:ln w="9525">
                <a:noFill/>
                <a:miter lim="800000"/>
              </a:ln>
            </p:spPr>
            <p:txBody>
              <a:bodyPr wrap="none">
                <a:spAutoFit/>
              </a:bodyPr>
              <a:lstStyle/>
              <a:p>
                <a:pPr>
                  <a:spcBef>
                    <a:spcPct val="50000"/>
                  </a:spcBef>
                </a:pPr>
                <a:r>
                  <a:rPr lang="en-US" altLang="zh-CN" sz="2400" b="1">
                    <a:solidFill>
                      <a:srgbClr val="008000"/>
                    </a:solidFill>
                  </a:rPr>
                  <a:t>*</a:t>
                </a:r>
              </a:p>
            </p:txBody>
          </p:sp>
          <p:sp>
            <p:nvSpPr>
              <p:cNvPr id="18467" name="Rectangle 45"/>
              <p:cNvSpPr>
                <a:spLocks noChangeArrowheads="1"/>
              </p:cNvSpPr>
              <p:nvPr/>
            </p:nvSpPr>
            <p:spPr bwMode="auto">
              <a:xfrm>
                <a:off x="1823" y="1535"/>
                <a:ext cx="230" cy="319"/>
              </a:xfrm>
              <a:prstGeom prst="rect">
                <a:avLst/>
              </a:prstGeom>
              <a:noFill/>
              <a:ln w="9525">
                <a:noFill/>
                <a:miter lim="800000"/>
              </a:ln>
            </p:spPr>
            <p:txBody>
              <a:bodyPr wrap="none">
                <a:spAutoFit/>
              </a:bodyPr>
              <a:lstStyle/>
              <a:p>
                <a:pPr>
                  <a:spcBef>
                    <a:spcPct val="50000"/>
                  </a:spcBef>
                </a:pPr>
                <a:r>
                  <a:rPr lang="en-US" altLang="zh-CN" sz="2400" b="1">
                    <a:solidFill>
                      <a:srgbClr val="008000"/>
                    </a:solidFill>
                  </a:rPr>
                  <a:t>*</a:t>
                </a:r>
              </a:p>
            </p:txBody>
          </p:sp>
          <p:sp>
            <p:nvSpPr>
              <p:cNvPr id="18468" name="Rectangle 46"/>
              <p:cNvSpPr>
                <a:spLocks noChangeArrowheads="1"/>
              </p:cNvSpPr>
              <p:nvPr/>
            </p:nvSpPr>
            <p:spPr bwMode="auto">
              <a:xfrm>
                <a:off x="1920" y="1679"/>
                <a:ext cx="231" cy="319"/>
              </a:xfrm>
              <a:prstGeom prst="rect">
                <a:avLst/>
              </a:prstGeom>
              <a:noFill/>
              <a:ln w="9525">
                <a:noFill/>
                <a:miter lim="800000"/>
              </a:ln>
            </p:spPr>
            <p:txBody>
              <a:bodyPr wrap="none">
                <a:spAutoFit/>
              </a:bodyPr>
              <a:lstStyle/>
              <a:p>
                <a:pPr>
                  <a:spcBef>
                    <a:spcPct val="50000"/>
                  </a:spcBef>
                </a:pPr>
                <a:r>
                  <a:rPr lang="en-US" altLang="zh-CN" sz="2400" b="1">
                    <a:solidFill>
                      <a:srgbClr val="008000"/>
                    </a:solidFill>
                  </a:rPr>
                  <a:t>*</a:t>
                </a:r>
              </a:p>
            </p:txBody>
          </p:sp>
          <p:sp>
            <p:nvSpPr>
              <p:cNvPr id="18469" name="Rectangle 47"/>
              <p:cNvSpPr>
                <a:spLocks noChangeArrowheads="1"/>
              </p:cNvSpPr>
              <p:nvPr/>
            </p:nvSpPr>
            <p:spPr bwMode="auto">
              <a:xfrm>
                <a:off x="2064" y="1872"/>
                <a:ext cx="230" cy="318"/>
              </a:xfrm>
              <a:prstGeom prst="rect">
                <a:avLst/>
              </a:prstGeom>
              <a:noFill/>
              <a:ln w="9525">
                <a:noFill/>
                <a:miter lim="800000"/>
              </a:ln>
            </p:spPr>
            <p:txBody>
              <a:bodyPr wrap="none">
                <a:spAutoFit/>
              </a:bodyPr>
              <a:lstStyle/>
              <a:p>
                <a:pPr>
                  <a:spcBef>
                    <a:spcPct val="50000"/>
                  </a:spcBef>
                </a:pPr>
                <a:r>
                  <a:rPr lang="en-US" altLang="zh-CN" sz="2400" b="1">
                    <a:solidFill>
                      <a:srgbClr val="008000"/>
                    </a:solidFill>
                  </a:rPr>
                  <a:t>*</a:t>
                </a:r>
              </a:p>
            </p:txBody>
          </p:sp>
          <p:sp>
            <p:nvSpPr>
              <p:cNvPr id="18470" name="Rectangle 48"/>
              <p:cNvSpPr>
                <a:spLocks noChangeArrowheads="1"/>
              </p:cNvSpPr>
              <p:nvPr/>
            </p:nvSpPr>
            <p:spPr bwMode="auto">
              <a:xfrm>
                <a:off x="2255" y="2063"/>
                <a:ext cx="230" cy="319"/>
              </a:xfrm>
              <a:prstGeom prst="rect">
                <a:avLst/>
              </a:prstGeom>
              <a:noFill/>
              <a:ln w="9525">
                <a:noFill/>
                <a:miter lim="800000"/>
              </a:ln>
            </p:spPr>
            <p:txBody>
              <a:bodyPr wrap="none">
                <a:spAutoFit/>
              </a:bodyPr>
              <a:lstStyle/>
              <a:p>
                <a:pPr>
                  <a:spcBef>
                    <a:spcPct val="50000"/>
                  </a:spcBef>
                </a:pPr>
                <a:r>
                  <a:rPr lang="en-US" altLang="zh-CN" sz="2400" b="1">
                    <a:solidFill>
                      <a:srgbClr val="008000"/>
                    </a:solidFill>
                  </a:rPr>
                  <a:t>*</a:t>
                </a:r>
              </a:p>
            </p:txBody>
          </p:sp>
          <p:sp>
            <p:nvSpPr>
              <p:cNvPr id="18471" name="Rectangle 49"/>
              <p:cNvSpPr>
                <a:spLocks noChangeArrowheads="1"/>
              </p:cNvSpPr>
              <p:nvPr/>
            </p:nvSpPr>
            <p:spPr bwMode="auto">
              <a:xfrm>
                <a:off x="2495" y="2256"/>
                <a:ext cx="230" cy="319"/>
              </a:xfrm>
              <a:prstGeom prst="rect">
                <a:avLst/>
              </a:prstGeom>
              <a:noFill/>
              <a:ln w="9525">
                <a:noFill/>
                <a:miter lim="800000"/>
              </a:ln>
            </p:spPr>
            <p:txBody>
              <a:bodyPr wrap="none">
                <a:spAutoFit/>
              </a:bodyPr>
              <a:lstStyle/>
              <a:p>
                <a:pPr>
                  <a:spcBef>
                    <a:spcPct val="50000"/>
                  </a:spcBef>
                </a:pPr>
                <a:r>
                  <a:rPr lang="en-US" altLang="zh-CN" sz="2400" b="1">
                    <a:solidFill>
                      <a:srgbClr val="008000"/>
                    </a:solidFill>
                  </a:rPr>
                  <a:t>*</a:t>
                </a:r>
              </a:p>
            </p:txBody>
          </p:sp>
          <p:sp>
            <p:nvSpPr>
              <p:cNvPr id="18472" name="Rectangle 50"/>
              <p:cNvSpPr>
                <a:spLocks noChangeArrowheads="1"/>
              </p:cNvSpPr>
              <p:nvPr/>
            </p:nvSpPr>
            <p:spPr bwMode="auto">
              <a:xfrm>
                <a:off x="2688" y="2351"/>
                <a:ext cx="230" cy="319"/>
              </a:xfrm>
              <a:prstGeom prst="rect">
                <a:avLst/>
              </a:prstGeom>
              <a:noFill/>
              <a:ln w="9525">
                <a:noFill/>
                <a:miter lim="800000"/>
              </a:ln>
            </p:spPr>
            <p:txBody>
              <a:bodyPr wrap="none">
                <a:spAutoFit/>
              </a:bodyPr>
              <a:lstStyle/>
              <a:p>
                <a:pPr>
                  <a:spcBef>
                    <a:spcPct val="50000"/>
                  </a:spcBef>
                </a:pPr>
                <a:r>
                  <a:rPr lang="en-US" altLang="zh-CN" sz="2400" b="1">
                    <a:solidFill>
                      <a:srgbClr val="008000"/>
                    </a:solidFill>
                  </a:rPr>
                  <a:t>*</a:t>
                </a:r>
              </a:p>
            </p:txBody>
          </p:sp>
          <p:sp>
            <p:nvSpPr>
              <p:cNvPr id="18473" name="Rectangle 51"/>
              <p:cNvSpPr>
                <a:spLocks noChangeArrowheads="1"/>
              </p:cNvSpPr>
              <p:nvPr/>
            </p:nvSpPr>
            <p:spPr bwMode="auto">
              <a:xfrm>
                <a:off x="2879" y="2402"/>
                <a:ext cx="230" cy="319"/>
              </a:xfrm>
              <a:prstGeom prst="rect">
                <a:avLst/>
              </a:prstGeom>
              <a:noFill/>
              <a:ln w="9525">
                <a:noFill/>
                <a:miter lim="800000"/>
              </a:ln>
            </p:spPr>
            <p:txBody>
              <a:bodyPr wrap="none">
                <a:spAutoFit/>
              </a:bodyPr>
              <a:lstStyle/>
              <a:p>
                <a:pPr>
                  <a:spcBef>
                    <a:spcPct val="50000"/>
                  </a:spcBef>
                </a:pPr>
                <a:r>
                  <a:rPr lang="en-US" altLang="zh-CN" sz="2400" b="1">
                    <a:solidFill>
                      <a:srgbClr val="008000"/>
                    </a:solidFill>
                  </a:rPr>
                  <a:t>*</a:t>
                </a:r>
              </a:p>
            </p:txBody>
          </p:sp>
        </p:grpSp>
      </p:grpSp>
      <p:sp>
        <p:nvSpPr>
          <p:cNvPr id="18454" name="Text Box 52"/>
          <p:cNvSpPr txBox="1">
            <a:spLocks noChangeArrowheads="1"/>
          </p:cNvSpPr>
          <p:nvPr/>
        </p:nvSpPr>
        <p:spPr bwMode="auto">
          <a:xfrm>
            <a:off x="1115616" y="692696"/>
            <a:ext cx="533400" cy="5568950"/>
          </a:xfrm>
          <a:prstGeom prst="rect">
            <a:avLst/>
          </a:prstGeom>
          <a:solidFill>
            <a:srgbClr val="FFFFFF"/>
          </a:solidFill>
          <a:ln w="9525">
            <a:noFill/>
            <a:miter lim="800000"/>
          </a:ln>
        </p:spPr>
        <p:txBody>
          <a:bodyPr>
            <a:spAutoFit/>
          </a:bodyPr>
          <a:lstStyle/>
          <a:p>
            <a:r>
              <a:rPr kumimoji="1" lang="zh-CN" altLang="en-US" sz="2400" b="1">
                <a:solidFill>
                  <a:srgbClr val="CC0000"/>
                </a:solidFill>
                <a:latin typeface="Times New Roman" panose="02020603050405020304" pitchFamily="18" charset="0"/>
              </a:rPr>
              <a:t>实验值与普朗克公式理论曲线比较</a:t>
            </a:r>
          </a:p>
        </p:txBody>
      </p:sp>
      <p:sp>
        <p:nvSpPr>
          <p:cNvPr id="18455" name="Text Box 60"/>
          <p:cNvSpPr txBox="1">
            <a:spLocks noChangeArrowheads="1"/>
          </p:cNvSpPr>
          <p:nvPr/>
        </p:nvSpPr>
        <p:spPr bwMode="auto">
          <a:xfrm>
            <a:off x="3348038" y="4708525"/>
            <a:ext cx="1766887" cy="457200"/>
          </a:xfrm>
          <a:prstGeom prst="rect">
            <a:avLst/>
          </a:prstGeom>
          <a:noFill/>
          <a:ln w="9525">
            <a:noFill/>
            <a:miter lim="800000"/>
          </a:ln>
        </p:spPr>
        <p:txBody>
          <a:bodyPr>
            <a:spAutoFit/>
          </a:bodyPr>
          <a:lstStyle/>
          <a:p>
            <a:pPr>
              <a:spcBef>
                <a:spcPct val="50000"/>
              </a:spcBef>
            </a:pPr>
            <a:r>
              <a:rPr lang="en-US" altLang="zh-CN" sz="2400" i="1">
                <a:latin typeface="Times New Roman" panose="02020603050405020304" pitchFamily="18" charset="0"/>
              </a:rPr>
              <a:t>T </a:t>
            </a:r>
            <a:r>
              <a:rPr lang="en-US" altLang="zh-CN" sz="2400">
                <a:latin typeface="Times New Roman" panose="02020603050405020304" pitchFamily="18" charset="0"/>
              </a:rPr>
              <a:t>= 2 000 K</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ChangeArrowheads="1"/>
          </p:cNvSpPr>
          <p:nvPr/>
        </p:nvSpPr>
        <p:spPr bwMode="auto">
          <a:xfrm>
            <a:off x="914400" y="1447800"/>
            <a:ext cx="7620000" cy="3637919"/>
          </a:xfrm>
          <a:prstGeom prst="rect">
            <a:avLst/>
          </a:prstGeom>
          <a:noFill/>
          <a:ln w="9525">
            <a:noFill/>
            <a:miter lim="800000"/>
          </a:ln>
        </p:spPr>
        <p:txBody>
          <a:bodyPr>
            <a:spAutoFit/>
          </a:bodyPr>
          <a:lstStyle/>
          <a:p>
            <a:pPr>
              <a:lnSpc>
                <a:spcPct val="120000"/>
              </a:lnSpc>
              <a:spcBef>
                <a:spcPct val="50000"/>
              </a:spcBef>
            </a:pPr>
            <a:r>
              <a:rPr lang="en-US" altLang="zh-CN" sz="2800" b="1" dirty="0">
                <a:latin typeface="宋体" panose="02010600030101010101" pitchFamily="2" charset="-122"/>
                <a:ea typeface="宋体" panose="02010600030101010101" pitchFamily="2" charset="-122"/>
              </a:rPr>
              <a:t>    </a:t>
            </a:r>
            <a:r>
              <a:rPr lang="zh-CN" altLang="en-US" sz="3200" b="1" dirty="0">
                <a:solidFill>
                  <a:srgbClr val="0000FF"/>
                </a:solidFill>
                <a:latin typeface="宋体" panose="02010600030101010101" pitchFamily="2" charset="-122"/>
                <a:ea typeface="宋体" panose="02010600030101010101" pitchFamily="2" charset="-122"/>
              </a:rPr>
              <a:t>量子</a:t>
            </a:r>
            <a:r>
              <a:rPr lang="zh-CN" altLang="en-US" sz="3200" b="1" dirty="0">
                <a:latin typeface="宋体" panose="02010600030101010101" pitchFamily="2" charset="-122"/>
                <a:ea typeface="宋体" panose="02010600030101010101" pitchFamily="2" charset="-122"/>
              </a:rPr>
              <a:t>概念是 </a:t>
            </a:r>
            <a:r>
              <a:rPr lang="en-US" altLang="zh-CN" sz="3200" b="1" dirty="0">
                <a:latin typeface="宋体" panose="02010600030101010101" pitchFamily="2" charset="-122"/>
                <a:ea typeface="宋体" panose="02010600030101010101" pitchFamily="2" charset="-122"/>
              </a:rPr>
              <a:t>1900 </a:t>
            </a:r>
            <a:r>
              <a:rPr lang="zh-CN" altLang="en-US" sz="3200" b="1" dirty="0">
                <a:latin typeface="宋体" panose="02010600030101010101" pitchFamily="2" charset="-122"/>
                <a:ea typeface="宋体" panose="02010600030101010101" pitchFamily="2" charset="-122"/>
              </a:rPr>
              <a:t>年</a:t>
            </a:r>
            <a:r>
              <a:rPr lang="zh-CN" altLang="en-US" sz="3200" b="1" dirty="0">
                <a:solidFill>
                  <a:srgbClr val="CC0000"/>
                </a:solidFill>
                <a:latin typeface="宋体" panose="02010600030101010101" pitchFamily="2" charset="-122"/>
                <a:ea typeface="宋体" panose="02010600030101010101" pitchFamily="2" charset="-122"/>
              </a:rPr>
              <a:t>普朗克</a:t>
            </a:r>
            <a:r>
              <a:rPr lang="zh-CN" altLang="en-US" sz="3200" b="1" dirty="0">
                <a:latin typeface="宋体" panose="02010600030101010101" pitchFamily="2" charset="-122"/>
                <a:ea typeface="宋体" panose="02010600030101010101" pitchFamily="2" charset="-122"/>
              </a:rPr>
              <a:t>首先提出，距今已有 </a:t>
            </a:r>
            <a:r>
              <a:rPr lang="en-US" altLang="zh-CN" sz="3200" b="1" dirty="0">
                <a:latin typeface="宋体" panose="02010600030101010101" pitchFamily="2" charset="-122"/>
                <a:ea typeface="宋体" panose="02010600030101010101" pitchFamily="2" charset="-122"/>
              </a:rPr>
              <a:t>100 </a:t>
            </a:r>
            <a:r>
              <a:rPr lang="zh-CN" altLang="en-US" sz="3200" b="1" dirty="0">
                <a:latin typeface="宋体" panose="02010600030101010101" pitchFamily="2" charset="-122"/>
                <a:ea typeface="宋体" panose="02010600030101010101" pitchFamily="2" charset="-122"/>
              </a:rPr>
              <a:t>多年的历史</a:t>
            </a:r>
            <a:r>
              <a:rPr lang="en-US" altLang="zh-CN" sz="3200" b="1" dirty="0">
                <a:latin typeface="宋体" panose="02010600030101010101" pitchFamily="2" charset="-122"/>
                <a:ea typeface="宋体" panose="02010600030101010101" pitchFamily="2" charset="-122"/>
              </a:rPr>
              <a:t>.  </a:t>
            </a:r>
            <a:r>
              <a:rPr lang="zh-CN" altLang="en-US" sz="3200" b="1" dirty="0">
                <a:latin typeface="宋体" panose="02010600030101010101" pitchFamily="2" charset="-122"/>
                <a:ea typeface="宋体" panose="02010600030101010101" pitchFamily="2" charset="-122"/>
              </a:rPr>
              <a:t>其间，经过爱因斯坦、玻尔、德布罗意、玻恩、海森伯、薛定谔、狄拉克等许多物理大师的创新努力，到 </a:t>
            </a:r>
            <a:r>
              <a:rPr lang="en-US" altLang="zh-CN" sz="3200" b="1" dirty="0">
                <a:latin typeface="宋体" panose="02010600030101010101" pitchFamily="2" charset="-122"/>
                <a:ea typeface="宋体" panose="02010600030101010101" pitchFamily="2" charset="-122"/>
              </a:rPr>
              <a:t>20 </a:t>
            </a:r>
            <a:r>
              <a:rPr lang="zh-CN" altLang="en-US" sz="3200" b="1" dirty="0">
                <a:latin typeface="宋体" panose="02010600030101010101" pitchFamily="2" charset="-122"/>
                <a:ea typeface="宋体" panose="02010600030101010101" pitchFamily="2" charset="-122"/>
              </a:rPr>
              <a:t>世纪 </a:t>
            </a:r>
            <a:r>
              <a:rPr lang="en-US" altLang="zh-CN" sz="3200" b="1" dirty="0">
                <a:latin typeface="宋体" panose="02010600030101010101" pitchFamily="2" charset="-122"/>
                <a:ea typeface="宋体" panose="02010600030101010101" pitchFamily="2" charset="-122"/>
              </a:rPr>
              <a:t>30 </a:t>
            </a:r>
            <a:r>
              <a:rPr lang="zh-CN" altLang="en-US" sz="3200" b="1" dirty="0">
                <a:latin typeface="宋体" panose="02010600030101010101" pitchFamily="2" charset="-122"/>
                <a:ea typeface="宋体" panose="02010600030101010101" pitchFamily="2" charset="-122"/>
              </a:rPr>
              <a:t>年代，就建立了一套完整的量子力学理论</a:t>
            </a:r>
            <a:r>
              <a:rPr lang="en-US" altLang="zh-CN" sz="3200" b="1" dirty="0">
                <a:latin typeface="宋体" panose="02010600030101010101" pitchFamily="2" charset="-122"/>
                <a:ea typeface="宋体" panose="02010600030101010101" pitchFamily="2"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barn(outVertical)">
                                      <p:cBhvr>
                                        <p:cTn id="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10" name="Text Box 10"/>
          <p:cNvSpPr txBox="1">
            <a:spLocks noChangeArrowheads="1"/>
          </p:cNvSpPr>
          <p:nvPr/>
        </p:nvSpPr>
        <p:spPr bwMode="auto">
          <a:xfrm>
            <a:off x="900113" y="3644900"/>
            <a:ext cx="3028950" cy="457200"/>
          </a:xfrm>
          <a:prstGeom prst="rect">
            <a:avLst/>
          </a:prstGeom>
          <a:noFill/>
          <a:ln w="9525">
            <a:noFill/>
            <a:miter lim="800000"/>
          </a:ln>
        </p:spPr>
        <p:txBody>
          <a:bodyPr>
            <a:spAutoFit/>
          </a:bodyPr>
          <a:lstStyle/>
          <a:p>
            <a:pPr>
              <a:spcBef>
                <a:spcPct val="50000"/>
              </a:spcBef>
            </a:pPr>
            <a:r>
              <a:rPr kumimoji="1" lang="zh-CN" altLang="en-US" sz="2400" b="1" dirty="0">
                <a:solidFill>
                  <a:srgbClr val="0000FF"/>
                </a:solidFill>
                <a:latin typeface="Times New Roman" panose="02020603050405020304" pitchFamily="18" charset="0"/>
              </a:rPr>
              <a:t>普朗克公式</a:t>
            </a:r>
          </a:p>
        </p:txBody>
      </p:sp>
      <p:grpSp>
        <p:nvGrpSpPr>
          <p:cNvPr id="2" name="Group 11"/>
          <p:cNvGrpSpPr/>
          <p:nvPr/>
        </p:nvGrpSpPr>
        <p:grpSpPr bwMode="auto">
          <a:xfrm>
            <a:off x="3924304" y="2076450"/>
            <a:ext cx="665163" cy="1976438"/>
            <a:chOff x="2577" y="824"/>
            <a:chExt cx="419" cy="1245"/>
          </a:xfrm>
        </p:grpSpPr>
        <p:sp>
          <p:nvSpPr>
            <p:cNvPr id="19473" name="Line 12"/>
            <p:cNvSpPr>
              <a:spLocks noChangeShapeType="1"/>
            </p:cNvSpPr>
            <p:nvPr/>
          </p:nvSpPr>
          <p:spPr bwMode="auto">
            <a:xfrm>
              <a:off x="2762" y="1585"/>
              <a:ext cx="234" cy="0"/>
            </a:xfrm>
            <a:prstGeom prst="line">
              <a:avLst/>
            </a:prstGeom>
            <a:noFill/>
            <a:ln w="38100">
              <a:solidFill>
                <a:srgbClr val="CC3300"/>
              </a:solidFill>
              <a:round/>
              <a:headEnd type="none" w="sm" len="sm"/>
              <a:tailEnd type="triangle" w="sm" len="sm"/>
            </a:ln>
          </p:spPr>
          <p:txBody>
            <a:bodyPr/>
            <a:lstStyle/>
            <a:p>
              <a:endParaRPr lang="zh-CN" altLang="en-US"/>
            </a:p>
          </p:txBody>
        </p:sp>
        <p:sp>
          <p:nvSpPr>
            <p:cNvPr id="19474" name="Line 13"/>
            <p:cNvSpPr>
              <a:spLocks noChangeShapeType="1"/>
            </p:cNvSpPr>
            <p:nvPr/>
          </p:nvSpPr>
          <p:spPr bwMode="auto">
            <a:xfrm>
              <a:off x="2577" y="1313"/>
              <a:ext cx="221" cy="1"/>
            </a:xfrm>
            <a:prstGeom prst="line">
              <a:avLst/>
            </a:prstGeom>
            <a:noFill/>
            <a:ln w="38100">
              <a:solidFill>
                <a:srgbClr val="CC3300"/>
              </a:solidFill>
              <a:round/>
              <a:headEnd type="none" w="sm" len="sm"/>
              <a:tailEnd type="stealth" w="med" len="lg"/>
            </a:ln>
          </p:spPr>
          <p:txBody>
            <a:bodyPr/>
            <a:lstStyle/>
            <a:p>
              <a:endParaRPr lang="zh-CN" altLang="en-US"/>
            </a:p>
          </p:txBody>
        </p:sp>
        <p:sp>
          <p:nvSpPr>
            <p:cNvPr id="19475" name="Line 14"/>
            <p:cNvSpPr>
              <a:spLocks noChangeShapeType="1"/>
            </p:cNvSpPr>
            <p:nvPr/>
          </p:nvSpPr>
          <p:spPr bwMode="auto">
            <a:xfrm>
              <a:off x="2762" y="1192"/>
              <a:ext cx="221" cy="1"/>
            </a:xfrm>
            <a:prstGeom prst="line">
              <a:avLst/>
            </a:prstGeom>
            <a:noFill/>
            <a:ln w="38100">
              <a:solidFill>
                <a:srgbClr val="CC3300"/>
              </a:solidFill>
              <a:round/>
              <a:headEnd type="none" w="sm" len="sm"/>
              <a:tailEnd type="triangle" w="sm" len="sm"/>
            </a:ln>
          </p:spPr>
          <p:txBody>
            <a:bodyPr/>
            <a:lstStyle/>
            <a:p>
              <a:endParaRPr lang="zh-CN" altLang="en-US"/>
            </a:p>
          </p:txBody>
        </p:sp>
        <p:sp>
          <p:nvSpPr>
            <p:cNvPr id="19476" name="Line 15"/>
            <p:cNvSpPr>
              <a:spLocks noChangeShapeType="1"/>
            </p:cNvSpPr>
            <p:nvPr/>
          </p:nvSpPr>
          <p:spPr bwMode="auto">
            <a:xfrm>
              <a:off x="2762" y="830"/>
              <a:ext cx="221" cy="1"/>
            </a:xfrm>
            <a:prstGeom prst="line">
              <a:avLst/>
            </a:prstGeom>
            <a:noFill/>
            <a:ln w="38100">
              <a:solidFill>
                <a:srgbClr val="CC3300"/>
              </a:solidFill>
              <a:round/>
              <a:headEnd type="none" w="sm" len="sm"/>
              <a:tailEnd type="triangle" w="sm" len="sm"/>
            </a:ln>
          </p:spPr>
          <p:txBody>
            <a:bodyPr/>
            <a:lstStyle/>
            <a:p>
              <a:endParaRPr lang="zh-CN" altLang="en-US"/>
            </a:p>
          </p:txBody>
        </p:sp>
        <p:sp>
          <p:nvSpPr>
            <p:cNvPr id="19477" name="Line 16"/>
            <p:cNvSpPr>
              <a:spLocks noChangeShapeType="1"/>
            </p:cNvSpPr>
            <p:nvPr/>
          </p:nvSpPr>
          <p:spPr bwMode="auto">
            <a:xfrm>
              <a:off x="2763" y="2054"/>
              <a:ext cx="221" cy="1"/>
            </a:xfrm>
            <a:prstGeom prst="line">
              <a:avLst/>
            </a:prstGeom>
            <a:noFill/>
            <a:ln w="38100">
              <a:solidFill>
                <a:srgbClr val="CC3300"/>
              </a:solidFill>
              <a:round/>
              <a:headEnd type="none" w="sm" len="sm"/>
              <a:tailEnd type="triangle" w="sm" len="sm"/>
            </a:ln>
          </p:spPr>
          <p:txBody>
            <a:bodyPr/>
            <a:lstStyle/>
            <a:p>
              <a:endParaRPr lang="zh-CN" altLang="en-US"/>
            </a:p>
          </p:txBody>
        </p:sp>
        <p:sp>
          <p:nvSpPr>
            <p:cNvPr id="19478" name="Line 17"/>
            <p:cNvSpPr>
              <a:spLocks noChangeShapeType="1"/>
            </p:cNvSpPr>
            <p:nvPr/>
          </p:nvSpPr>
          <p:spPr bwMode="auto">
            <a:xfrm>
              <a:off x="2761" y="824"/>
              <a:ext cx="0" cy="1245"/>
            </a:xfrm>
            <a:prstGeom prst="line">
              <a:avLst/>
            </a:prstGeom>
            <a:noFill/>
            <a:ln w="38100">
              <a:solidFill>
                <a:srgbClr val="CC3300"/>
              </a:solidFill>
              <a:round/>
            </a:ln>
          </p:spPr>
          <p:txBody>
            <a:bodyPr wrap="none" anchor="ctr"/>
            <a:lstStyle/>
            <a:p>
              <a:endParaRPr lang="zh-CN" altLang="en-US"/>
            </a:p>
          </p:txBody>
        </p:sp>
      </p:grpSp>
      <p:graphicFrame>
        <p:nvGraphicFramePr>
          <p:cNvPr id="128018" name="Object 18"/>
          <p:cNvGraphicFramePr>
            <a:graphicFrameLocks noChangeAspect="1"/>
          </p:cNvGraphicFramePr>
          <p:nvPr/>
        </p:nvGraphicFramePr>
        <p:xfrm>
          <a:off x="4656138" y="1808163"/>
          <a:ext cx="2738437" cy="519112"/>
        </p:xfrm>
        <a:graphic>
          <a:graphicData uri="http://schemas.openxmlformats.org/presentationml/2006/ole">
            <p:oleObj spid="_x0000_s22551" name="公式" r:id="rId3" imgW="28956000" imgH="5486400" progId="Equation.3">
              <p:embed/>
            </p:oleObj>
          </a:graphicData>
        </a:graphic>
      </p:graphicFrame>
      <p:graphicFrame>
        <p:nvGraphicFramePr>
          <p:cNvPr id="128019" name="Object 19"/>
          <p:cNvGraphicFramePr>
            <a:graphicFrameLocks noChangeAspect="1"/>
          </p:cNvGraphicFramePr>
          <p:nvPr/>
        </p:nvGraphicFramePr>
        <p:xfrm>
          <a:off x="285720" y="2285992"/>
          <a:ext cx="3646488" cy="1116012"/>
        </p:xfrm>
        <a:graphic>
          <a:graphicData uri="http://schemas.openxmlformats.org/presentationml/2006/ole">
            <p:oleObj spid="_x0000_s22552" name="Equation" r:id="rId4" imgW="51158880" imgH="14621400" progId="Equation.3">
              <p:embed/>
            </p:oleObj>
          </a:graphicData>
        </a:graphic>
      </p:graphicFrame>
      <p:graphicFrame>
        <p:nvGraphicFramePr>
          <p:cNvPr id="128020" name="Object 20"/>
          <p:cNvGraphicFramePr>
            <a:graphicFrameLocks noChangeAspect="1"/>
          </p:cNvGraphicFramePr>
          <p:nvPr/>
        </p:nvGraphicFramePr>
        <p:xfrm>
          <a:off x="4668838" y="2833688"/>
          <a:ext cx="3984625" cy="974725"/>
        </p:xfrm>
        <a:graphic>
          <a:graphicData uri="http://schemas.openxmlformats.org/presentationml/2006/ole">
            <p:oleObj spid="_x0000_s22553" name="公式" r:id="rId5" imgW="45110400" imgH="10668000" progId="Equation.3">
              <p:embed/>
            </p:oleObj>
          </a:graphicData>
        </a:graphic>
      </p:graphicFrame>
      <p:graphicFrame>
        <p:nvGraphicFramePr>
          <p:cNvPr id="128021" name="Object 21"/>
          <p:cNvGraphicFramePr>
            <a:graphicFrameLocks noChangeAspect="1"/>
          </p:cNvGraphicFramePr>
          <p:nvPr/>
        </p:nvGraphicFramePr>
        <p:xfrm>
          <a:off x="4716463" y="3703638"/>
          <a:ext cx="4081462" cy="584200"/>
        </p:xfrm>
        <a:graphic>
          <a:graphicData uri="http://schemas.openxmlformats.org/presentationml/2006/ole">
            <p:oleObj spid="_x0000_s22554" name="Microsoft 公式 3.0" r:id="rId6" imgW="49682400" imgH="6400800" progId="Equation.3">
              <p:embed/>
            </p:oleObj>
          </a:graphicData>
        </a:graphic>
      </p:graphicFrame>
      <p:graphicFrame>
        <p:nvGraphicFramePr>
          <p:cNvPr id="128022" name="Object 22"/>
          <p:cNvGraphicFramePr>
            <a:graphicFrameLocks noChangeAspect="1"/>
          </p:cNvGraphicFramePr>
          <p:nvPr/>
        </p:nvGraphicFramePr>
        <p:xfrm>
          <a:off x="4633913" y="2474913"/>
          <a:ext cx="2633662" cy="515937"/>
        </p:xfrm>
        <a:graphic>
          <a:graphicData uri="http://schemas.openxmlformats.org/presentationml/2006/ole">
            <p:oleObj spid="_x0000_s22555" name="公式" r:id="rId7" imgW="28041600" imgH="5486400" progId="Equation.3">
              <p:embed/>
            </p:oleObj>
          </a:graphicData>
        </a:graphic>
      </p:graphicFrame>
      <p:sp>
        <p:nvSpPr>
          <p:cNvPr id="128023" name="Text Box 23"/>
          <p:cNvSpPr txBox="1">
            <a:spLocks noChangeArrowheads="1"/>
          </p:cNvSpPr>
          <p:nvPr/>
        </p:nvSpPr>
        <p:spPr bwMode="auto">
          <a:xfrm>
            <a:off x="785786" y="1000108"/>
            <a:ext cx="8153400" cy="457200"/>
          </a:xfrm>
          <a:prstGeom prst="rect">
            <a:avLst/>
          </a:prstGeom>
          <a:noFill/>
          <a:ln w="9525">
            <a:noFill/>
            <a:miter lim="800000"/>
          </a:ln>
        </p:spPr>
        <p:txBody>
          <a:bodyPr>
            <a:spAutoFit/>
          </a:bodyPr>
          <a:lstStyle/>
          <a:p>
            <a:pPr>
              <a:spcBef>
                <a:spcPct val="50000"/>
              </a:spcBef>
            </a:pPr>
            <a:r>
              <a:rPr kumimoji="1" lang="zh-CN" altLang="en-US" sz="2400" b="1" dirty="0">
                <a:latin typeface="宋体" panose="02010600030101010101" pitchFamily="2" charset="-122"/>
                <a:ea typeface="宋体" panose="02010600030101010101" pitchFamily="2" charset="-122"/>
              </a:rPr>
              <a:t>由普朗克公式可导出其他所有热辐射公式：</a:t>
            </a:r>
          </a:p>
        </p:txBody>
      </p:sp>
      <p:sp>
        <p:nvSpPr>
          <p:cNvPr id="128025" name="Text Box 25"/>
          <p:cNvSpPr txBox="1">
            <a:spLocks noChangeArrowheads="1"/>
          </p:cNvSpPr>
          <p:nvPr/>
        </p:nvSpPr>
        <p:spPr bwMode="blackWhite">
          <a:xfrm>
            <a:off x="4718050" y="4197350"/>
            <a:ext cx="1200150" cy="396875"/>
          </a:xfrm>
          <a:prstGeom prst="rect">
            <a:avLst/>
          </a:prstGeom>
          <a:noFill/>
          <a:ln w="9525">
            <a:noFill/>
            <a:miter lim="800000"/>
          </a:ln>
        </p:spPr>
        <p:txBody>
          <a:bodyPr wrap="none">
            <a:spAutoFit/>
          </a:bodyPr>
          <a:lstStyle/>
          <a:p>
            <a:r>
              <a:rPr kumimoji="1" lang="zh-CN" altLang="en-US" sz="2000" dirty="0">
                <a:solidFill>
                  <a:srgbClr val="0070C0"/>
                </a:solidFill>
                <a:latin typeface="黑体" panose="02010609060101010101" pitchFamily="49" charset="-122"/>
                <a:ea typeface="黑体" panose="02010609060101010101" pitchFamily="49" charset="-122"/>
              </a:rPr>
              <a:t>维恩公式</a:t>
            </a:r>
          </a:p>
        </p:txBody>
      </p:sp>
      <p:sp>
        <p:nvSpPr>
          <p:cNvPr id="128026" name="Text Box 26"/>
          <p:cNvSpPr txBox="1">
            <a:spLocks noChangeArrowheads="1"/>
          </p:cNvSpPr>
          <p:nvPr/>
        </p:nvSpPr>
        <p:spPr bwMode="blackWhite">
          <a:xfrm>
            <a:off x="4694238" y="3476625"/>
            <a:ext cx="3240087" cy="396875"/>
          </a:xfrm>
          <a:prstGeom prst="rect">
            <a:avLst/>
          </a:prstGeom>
          <a:noFill/>
          <a:ln w="9525">
            <a:noFill/>
            <a:miter lim="800000"/>
          </a:ln>
        </p:spPr>
        <p:txBody>
          <a:bodyPr>
            <a:spAutoFit/>
          </a:bodyPr>
          <a:lstStyle/>
          <a:p>
            <a:r>
              <a:rPr kumimoji="1" lang="zh-CN" altLang="en-US" sz="2000" dirty="0">
                <a:solidFill>
                  <a:srgbClr val="0070C0"/>
                </a:solidFill>
                <a:latin typeface="黑体" panose="02010609060101010101" pitchFamily="49" charset="-122"/>
                <a:ea typeface="黑体" panose="02010609060101010101" pitchFamily="49" charset="-122"/>
              </a:rPr>
              <a:t>瑞利</a:t>
            </a:r>
            <a:r>
              <a:rPr kumimoji="1" lang="en-US" altLang="zh-CN" sz="2000" dirty="0">
                <a:solidFill>
                  <a:srgbClr val="0070C0"/>
                </a:solidFill>
                <a:latin typeface="黑体" panose="02010609060101010101" pitchFamily="49" charset="-122"/>
                <a:ea typeface="黑体" panose="02010609060101010101" pitchFamily="49" charset="-122"/>
              </a:rPr>
              <a:t>-</a:t>
            </a:r>
            <a:r>
              <a:rPr kumimoji="1" lang="zh-CN" altLang="en-US" sz="2000" dirty="0">
                <a:solidFill>
                  <a:srgbClr val="0070C0"/>
                </a:solidFill>
                <a:latin typeface="黑体" panose="02010609060101010101" pitchFamily="49" charset="-122"/>
                <a:ea typeface="黑体" panose="02010609060101010101" pitchFamily="49" charset="-122"/>
              </a:rPr>
              <a:t>金斯公式</a:t>
            </a:r>
          </a:p>
        </p:txBody>
      </p:sp>
      <p:sp>
        <p:nvSpPr>
          <p:cNvPr id="128027" name="Rectangle 27"/>
          <p:cNvSpPr>
            <a:spLocks noChangeArrowheads="1"/>
          </p:cNvSpPr>
          <p:nvPr/>
        </p:nvSpPr>
        <p:spPr bwMode="auto">
          <a:xfrm>
            <a:off x="4621213" y="2216150"/>
            <a:ext cx="2681287" cy="396875"/>
          </a:xfrm>
          <a:prstGeom prst="rect">
            <a:avLst/>
          </a:prstGeom>
          <a:noFill/>
          <a:ln w="9525">
            <a:noFill/>
            <a:miter lim="800000"/>
          </a:ln>
        </p:spPr>
        <p:txBody>
          <a:bodyPr wrap="none">
            <a:spAutoFit/>
          </a:bodyPr>
          <a:lstStyle/>
          <a:p>
            <a:pPr eaLnBrk="0" hangingPunct="0"/>
            <a:r>
              <a:rPr kumimoji="1" lang="zh-CN" altLang="en-US" sz="2000" dirty="0">
                <a:solidFill>
                  <a:srgbClr val="0070C0"/>
                </a:solidFill>
                <a:latin typeface="Times New Roman" panose="02020603050405020304" pitchFamily="18" charset="0"/>
                <a:ea typeface="黑体" panose="02010609060101010101" pitchFamily="49" charset="-122"/>
                <a:sym typeface="Monotype Sorts" pitchFamily="2" charset="2"/>
              </a:rPr>
              <a:t>斯特藩 </a:t>
            </a:r>
            <a:r>
              <a:rPr kumimoji="1" lang="en-US" altLang="zh-CN" sz="2000" dirty="0">
                <a:solidFill>
                  <a:srgbClr val="0070C0"/>
                </a:solidFill>
                <a:latin typeface="Times New Roman" panose="02020603050405020304" pitchFamily="18" charset="0"/>
                <a:ea typeface="黑体" panose="02010609060101010101" pitchFamily="49" charset="-122"/>
                <a:sym typeface="Monotype Sorts" pitchFamily="2" charset="2"/>
              </a:rPr>
              <a:t>- </a:t>
            </a:r>
            <a:r>
              <a:rPr kumimoji="1" lang="zh-CN" altLang="en-US" sz="2000" dirty="0">
                <a:solidFill>
                  <a:srgbClr val="0070C0"/>
                </a:solidFill>
                <a:latin typeface="Times New Roman" panose="02020603050405020304" pitchFamily="18" charset="0"/>
                <a:ea typeface="黑体" panose="02010609060101010101" pitchFamily="49" charset="-122"/>
                <a:sym typeface="Monotype Sorts" pitchFamily="2" charset="2"/>
              </a:rPr>
              <a:t>玻耳兹曼定律</a:t>
            </a:r>
          </a:p>
        </p:txBody>
      </p:sp>
      <p:sp>
        <p:nvSpPr>
          <p:cNvPr id="128028" name="Rectangle 28"/>
          <p:cNvSpPr>
            <a:spLocks noChangeArrowheads="1"/>
          </p:cNvSpPr>
          <p:nvPr/>
        </p:nvSpPr>
        <p:spPr bwMode="auto">
          <a:xfrm>
            <a:off x="4621213" y="2828925"/>
            <a:ext cx="1708150" cy="396875"/>
          </a:xfrm>
          <a:prstGeom prst="rect">
            <a:avLst/>
          </a:prstGeom>
          <a:noFill/>
          <a:ln w="9525">
            <a:noFill/>
            <a:miter lim="800000"/>
          </a:ln>
        </p:spPr>
        <p:txBody>
          <a:bodyPr wrap="none">
            <a:spAutoFit/>
          </a:bodyPr>
          <a:lstStyle/>
          <a:p>
            <a:pPr eaLnBrk="0" hangingPunct="0"/>
            <a:r>
              <a:rPr kumimoji="1" lang="zh-CN" altLang="en-US" sz="2000" dirty="0">
                <a:solidFill>
                  <a:srgbClr val="0070C0"/>
                </a:solidFill>
                <a:latin typeface="Times New Roman" panose="02020603050405020304" pitchFamily="18" charset="0"/>
                <a:ea typeface="黑体" panose="02010609060101010101" pitchFamily="49" charset="-122"/>
                <a:sym typeface="Monotype Sorts" pitchFamily="2" charset="2"/>
              </a:rPr>
              <a:t>维恩位移定律</a:t>
            </a:r>
          </a:p>
        </p:txBody>
      </p:sp>
      <p:sp>
        <p:nvSpPr>
          <p:cNvPr id="128030" name="Text Box 30"/>
          <p:cNvSpPr txBox="1">
            <a:spLocks noChangeArrowheads="1"/>
          </p:cNvSpPr>
          <p:nvPr/>
        </p:nvSpPr>
        <p:spPr bwMode="auto">
          <a:xfrm>
            <a:off x="900113" y="5734050"/>
            <a:ext cx="5689600" cy="519113"/>
          </a:xfrm>
          <a:prstGeom prst="rect">
            <a:avLst/>
          </a:prstGeom>
          <a:noFill/>
          <a:ln w="12700">
            <a:noFill/>
            <a:miter lim="800000"/>
            <a:headEnd type="none" w="sm" len="sm"/>
            <a:tailEnd type="none" w="sm" len="sm"/>
          </a:ln>
          <a:effectLst/>
        </p:spPr>
        <p:txBody>
          <a:bodyPr>
            <a:spAutoFit/>
          </a:bodyPr>
          <a:lstStyle/>
          <a:p>
            <a:pPr marL="381000" indent="-381000" eaLnBrk="0" hangingPunct="0">
              <a:buClr>
                <a:schemeClr val="tx2"/>
              </a:buClr>
              <a:buSzPct val="75000"/>
              <a:buFont typeface="Monotype Sorts" pitchFamily="2" charset="2"/>
              <a:buChar char="F"/>
              <a:defRPr/>
            </a:pPr>
            <a:r>
              <a:rPr lang="zh-CN" altLang="en-US" sz="2800" b="1" dirty="0">
                <a:effectLst>
                  <a:outerShdw blurRad="38100" dist="38100" dir="2700000" algn="tl">
                    <a:srgbClr val="C0C0C0"/>
                  </a:outerShdw>
                </a:effectLst>
                <a:latin typeface="宋体" panose="02010600030101010101" pitchFamily="2" charset="-122"/>
                <a:ea typeface="宋体" panose="02010600030101010101" pitchFamily="2" charset="-122"/>
              </a:rPr>
              <a:t>普朗克</a:t>
            </a:r>
            <a:r>
              <a:rPr lang="en-US" altLang="zh-CN" sz="2800" b="1" dirty="0">
                <a:effectLst>
                  <a:outerShdw blurRad="38100" dist="38100" dir="2700000" algn="tl">
                    <a:srgbClr val="C0C0C0"/>
                  </a:outerShdw>
                </a:effectLst>
                <a:latin typeface="宋体" panose="02010600030101010101" pitchFamily="2" charset="-122"/>
                <a:ea typeface="宋体" panose="02010600030101010101" pitchFamily="2" charset="-122"/>
              </a:rPr>
              <a:t>1918</a:t>
            </a:r>
            <a:r>
              <a:rPr lang="zh-CN" altLang="en-US" sz="2800" b="1" dirty="0">
                <a:effectLst>
                  <a:outerShdw blurRad="38100" dist="38100" dir="2700000" algn="tl">
                    <a:srgbClr val="C0C0C0"/>
                  </a:outerShdw>
                </a:effectLst>
                <a:latin typeface="宋体" panose="02010600030101010101" pitchFamily="2" charset="-122"/>
                <a:ea typeface="宋体" panose="02010600030101010101" pitchFamily="2" charset="-122"/>
              </a:rPr>
              <a:t>年获诺贝尔物理学奖</a:t>
            </a:r>
            <a:endParaRPr kumimoji="1" lang="zh-CN" altLang="en-US" sz="2800" dirty="0">
              <a:latin typeface="宋体" panose="02010600030101010101" pitchFamily="2" charset="-122"/>
              <a:ea typeface="宋体" panose="02010600030101010101" pitchFamily="2" charset="-122"/>
            </a:endParaRPr>
          </a:p>
        </p:txBody>
      </p:sp>
      <p:sp>
        <p:nvSpPr>
          <p:cNvPr id="128031" name="Text Box 31"/>
          <p:cNvSpPr txBox="1">
            <a:spLocks noChangeArrowheads="1"/>
          </p:cNvSpPr>
          <p:nvPr/>
        </p:nvSpPr>
        <p:spPr bwMode="auto">
          <a:xfrm>
            <a:off x="827088" y="4724400"/>
            <a:ext cx="7343775" cy="952184"/>
          </a:xfrm>
          <a:prstGeom prst="rect">
            <a:avLst/>
          </a:prstGeom>
          <a:noFill/>
          <a:ln w="9525">
            <a:noFill/>
            <a:miter lim="800000"/>
          </a:ln>
        </p:spPr>
        <p:txBody>
          <a:bodyPr>
            <a:spAutoFit/>
          </a:bodyPr>
          <a:lstStyle/>
          <a:p>
            <a:pPr>
              <a:lnSpc>
                <a:spcPct val="125000"/>
              </a:lnSpc>
            </a:pPr>
            <a:r>
              <a:rPr kumimoji="1" lang="zh-CN" altLang="en-US" sz="2400" b="1" dirty="0">
                <a:solidFill>
                  <a:srgbClr val="CC0000"/>
                </a:solidFill>
                <a:latin typeface="宋体" panose="02010600030101010101" pitchFamily="2" charset="-122"/>
                <a:ea typeface="宋体" panose="02010600030101010101" pitchFamily="2" charset="-122"/>
              </a:rPr>
              <a:t>首次提出微观粒子的能量是量子化的，打破了经典物理学中能量连续的观念。</a:t>
            </a: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8023"/>
                                        </p:tgtEl>
                                        <p:attrNameLst>
                                          <p:attrName>style.visibility</p:attrName>
                                        </p:attrNameLst>
                                      </p:cBhvr>
                                      <p:to>
                                        <p:strVal val="visible"/>
                                      </p:to>
                                    </p:set>
                                    <p:animEffect transition="in" filter="wipe(left)">
                                      <p:cBhvr>
                                        <p:cTn id="7" dur="500"/>
                                        <p:tgtEl>
                                          <p:spTgt spid="1280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8019"/>
                                        </p:tgtEl>
                                        <p:attrNameLst>
                                          <p:attrName>style.visibility</p:attrName>
                                        </p:attrNameLst>
                                      </p:cBhvr>
                                      <p:to>
                                        <p:strVal val="visible"/>
                                      </p:to>
                                    </p:set>
                                    <p:animEffect transition="in" filter="wipe(left)">
                                      <p:cBhvr>
                                        <p:cTn id="12" dur="500"/>
                                        <p:tgtEl>
                                          <p:spTgt spid="128019"/>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28010"/>
                                        </p:tgtEl>
                                        <p:attrNameLst>
                                          <p:attrName>style.visibility</p:attrName>
                                        </p:attrNameLst>
                                      </p:cBhvr>
                                      <p:to>
                                        <p:strVal val="visible"/>
                                      </p:to>
                                    </p:set>
                                    <p:animEffect transition="in" filter="wipe(left)">
                                      <p:cBhvr>
                                        <p:cTn id="16" dur="500"/>
                                        <p:tgtEl>
                                          <p:spTgt spid="1280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128027"/>
                                        </p:tgtEl>
                                        <p:attrNameLst>
                                          <p:attrName>style.visibility</p:attrName>
                                        </p:attrNameLst>
                                      </p:cBhvr>
                                      <p:to>
                                        <p:strVal val="visible"/>
                                      </p:to>
                                    </p:set>
                                    <p:animEffect transition="in" filter="checkerboard(across)">
                                      <p:cBhvr>
                                        <p:cTn id="26" dur="500"/>
                                        <p:tgtEl>
                                          <p:spTgt spid="128027"/>
                                        </p:tgtEl>
                                      </p:cBhvr>
                                    </p:animEffect>
                                  </p:childTnLst>
                                </p:cTn>
                              </p:par>
                              <p:par>
                                <p:cTn id="27" presetID="5" presetClass="entr" presetSubtype="10" fill="hold" nodeType="withEffect">
                                  <p:stCondLst>
                                    <p:cond delay="0"/>
                                  </p:stCondLst>
                                  <p:childTnLst>
                                    <p:set>
                                      <p:cBhvr>
                                        <p:cTn id="28" dur="1" fill="hold">
                                          <p:stCondLst>
                                            <p:cond delay="0"/>
                                          </p:stCondLst>
                                        </p:cTn>
                                        <p:tgtEl>
                                          <p:spTgt spid="128018"/>
                                        </p:tgtEl>
                                        <p:attrNameLst>
                                          <p:attrName>style.visibility</p:attrName>
                                        </p:attrNameLst>
                                      </p:cBhvr>
                                      <p:to>
                                        <p:strVal val="visible"/>
                                      </p:to>
                                    </p:set>
                                    <p:animEffect transition="in" filter="checkerboard(across)">
                                      <p:cBhvr>
                                        <p:cTn id="29" dur="500"/>
                                        <p:tgtEl>
                                          <p:spTgt spid="128018"/>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128022"/>
                                        </p:tgtEl>
                                        <p:attrNameLst>
                                          <p:attrName>style.visibility</p:attrName>
                                        </p:attrNameLst>
                                      </p:cBhvr>
                                      <p:to>
                                        <p:strVal val="visible"/>
                                      </p:to>
                                    </p:set>
                                    <p:animEffect transition="in" filter="checkerboard(across)">
                                      <p:cBhvr>
                                        <p:cTn id="34" dur="500"/>
                                        <p:tgtEl>
                                          <p:spTgt spid="128022"/>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28028"/>
                                        </p:tgtEl>
                                        <p:attrNameLst>
                                          <p:attrName>style.visibility</p:attrName>
                                        </p:attrNameLst>
                                      </p:cBhvr>
                                      <p:to>
                                        <p:strVal val="visible"/>
                                      </p:to>
                                    </p:set>
                                    <p:animEffect transition="in" filter="checkerboard(across)">
                                      <p:cBhvr>
                                        <p:cTn id="37" dur="500"/>
                                        <p:tgtEl>
                                          <p:spTgt spid="128028"/>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28026"/>
                                        </p:tgtEl>
                                        <p:attrNameLst>
                                          <p:attrName>style.visibility</p:attrName>
                                        </p:attrNameLst>
                                      </p:cBhvr>
                                      <p:to>
                                        <p:strVal val="visible"/>
                                      </p:to>
                                    </p:set>
                                    <p:animEffect transition="in" filter="checkerboard(across)">
                                      <p:cBhvr>
                                        <p:cTn id="42" dur="500"/>
                                        <p:tgtEl>
                                          <p:spTgt spid="128026"/>
                                        </p:tgtEl>
                                      </p:cBhvr>
                                    </p:animEffect>
                                  </p:childTnLst>
                                </p:cTn>
                              </p:par>
                              <p:par>
                                <p:cTn id="43" presetID="5" presetClass="entr" presetSubtype="10" fill="hold" nodeType="withEffect">
                                  <p:stCondLst>
                                    <p:cond delay="0"/>
                                  </p:stCondLst>
                                  <p:childTnLst>
                                    <p:set>
                                      <p:cBhvr>
                                        <p:cTn id="44" dur="1" fill="hold">
                                          <p:stCondLst>
                                            <p:cond delay="0"/>
                                          </p:stCondLst>
                                        </p:cTn>
                                        <p:tgtEl>
                                          <p:spTgt spid="128020"/>
                                        </p:tgtEl>
                                        <p:attrNameLst>
                                          <p:attrName>style.visibility</p:attrName>
                                        </p:attrNameLst>
                                      </p:cBhvr>
                                      <p:to>
                                        <p:strVal val="visible"/>
                                      </p:to>
                                    </p:set>
                                    <p:animEffect transition="in" filter="checkerboard(across)">
                                      <p:cBhvr>
                                        <p:cTn id="45" dur="500"/>
                                        <p:tgtEl>
                                          <p:spTgt spid="12802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28021"/>
                                        </p:tgtEl>
                                        <p:attrNameLst>
                                          <p:attrName>style.visibility</p:attrName>
                                        </p:attrNameLst>
                                      </p:cBhvr>
                                      <p:to>
                                        <p:strVal val="visible"/>
                                      </p:to>
                                    </p:set>
                                    <p:animEffect transition="in" filter="wipe(left)">
                                      <p:cBhvr>
                                        <p:cTn id="50" dur="500"/>
                                        <p:tgtEl>
                                          <p:spTgt spid="128021"/>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128025"/>
                                        </p:tgtEl>
                                        <p:attrNameLst>
                                          <p:attrName>style.visibility</p:attrName>
                                        </p:attrNameLst>
                                      </p:cBhvr>
                                      <p:to>
                                        <p:strVal val="visible"/>
                                      </p:to>
                                    </p:set>
                                    <p:animEffect transition="in" filter="checkerboard(across)">
                                      <p:cBhvr>
                                        <p:cTn id="53" dur="500"/>
                                        <p:tgtEl>
                                          <p:spTgt spid="12802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28031"/>
                                        </p:tgtEl>
                                        <p:attrNameLst>
                                          <p:attrName>style.visibility</p:attrName>
                                        </p:attrNameLst>
                                      </p:cBhvr>
                                      <p:to>
                                        <p:strVal val="visible"/>
                                      </p:to>
                                    </p:set>
                                    <p:animEffect transition="in" filter="wipe(left)">
                                      <p:cBhvr>
                                        <p:cTn id="58" dur="500"/>
                                        <p:tgtEl>
                                          <p:spTgt spid="128031"/>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128030"/>
                                        </p:tgtEl>
                                        <p:attrNameLst>
                                          <p:attrName>style.visibility</p:attrName>
                                        </p:attrNameLst>
                                      </p:cBhvr>
                                      <p:to>
                                        <p:strVal val="visible"/>
                                      </p:to>
                                    </p:set>
                                    <p:anim calcmode="lin" valueType="num">
                                      <p:cBhvr additive="base">
                                        <p:cTn id="63" dur="500" fill="hold"/>
                                        <p:tgtEl>
                                          <p:spTgt spid="128030"/>
                                        </p:tgtEl>
                                        <p:attrNameLst>
                                          <p:attrName>ppt_x</p:attrName>
                                        </p:attrNameLst>
                                      </p:cBhvr>
                                      <p:tavLst>
                                        <p:tav tm="0">
                                          <p:val>
                                            <p:strVal val="0-#ppt_w/2"/>
                                          </p:val>
                                        </p:tav>
                                        <p:tav tm="100000">
                                          <p:val>
                                            <p:strVal val="#ppt_x"/>
                                          </p:val>
                                        </p:tav>
                                      </p:tavLst>
                                    </p:anim>
                                    <p:anim calcmode="lin" valueType="num">
                                      <p:cBhvr additive="base">
                                        <p:cTn id="64" dur="500" fill="hold"/>
                                        <p:tgtEl>
                                          <p:spTgt spid="1280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10" grpId="0" autoUpdateAnimBg="0"/>
      <p:bldP spid="128023" grpId="0" autoUpdateAnimBg="0"/>
      <p:bldP spid="128025" grpId="0"/>
      <p:bldP spid="128026" grpId="0"/>
      <p:bldP spid="128027" grpId="0"/>
      <p:bldP spid="128028" grpId="0"/>
      <p:bldP spid="128030" grpId="0" autoUpdateAnimBg="0"/>
      <p:bldP spid="128031"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4294967295"/>
          </p:nvPr>
        </p:nvSpPr>
        <p:spPr>
          <a:xfrm>
            <a:off x="6684963" y="6440488"/>
            <a:ext cx="2133600" cy="412750"/>
          </a:xfrm>
          <a:prstGeom prst="rect">
            <a:avLst/>
          </a:prstGeom>
        </p:spPr>
        <p:txBody>
          <a:bodyPr/>
          <a:lstStyle/>
          <a:p>
            <a:fld id="{EE15B843-F84C-48E4-B3EB-3640A94C872A}" type="slidenum">
              <a:rPr lang="en-US" altLang="zh-CN"/>
              <a:pPr/>
              <a:t>41</a:t>
            </a:fld>
            <a:endParaRPr lang="en-US" altLang="zh-CN"/>
          </a:p>
        </p:txBody>
      </p:sp>
      <p:pic>
        <p:nvPicPr>
          <p:cNvPr id="120834" name="Picture 2" descr="max__planck,"/>
          <p:cNvPicPr>
            <a:picLocks noChangeAspect="1" noChangeArrowheads="1"/>
          </p:cNvPicPr>
          <p:nvPr/>
        </p:nvPicPr>
        <p:blipFill>
          <a:blip r:embed="rId2" cstate="print"/>
          <a:srcRect/>
          <a:stretch>
            <a:fillRect/>
          </a:stretch>
        </p:blipFill>
        <p:spPr bwMode="auto">
          <a:xfrm>
            <a:off x="263525" y="1143000"/>
            <a:ext cx="2936875" cy="3886200"/>
          </a:xfrm>
          <a:prstGeom prst="rect">
            <a:avLst/>
          </a:prstGeom>
          <a:noFill/>
          <a:ln w="9525">
            <a:noFill/>
            <a:miter lim="800000"/>
            <a:headEnd/>
            <a:tailEnd/>
          </a:ln>
        </p:spPr>
      </p:pic>
      <p:sp>
        <p:nvSpPr>
          <p:cNvPr id="120835" name="Text Box 3"/>
          <p:cNvSpPr txBox="1">
            <a:spLocks noChangeArrowheads="1"/>
          </p:cNvSpPr>
          <p:nvPr/>
        </p:nvSpPr>
        <p:spPr bwMode="auto">
          <a:xfrm>
            <a:off x="3276600" y="825500"/>
            <a:ext cx="5562600" cy="4203700"/>
          </a:xfrm>
          <a:prstGeom prst="rect">
            <a:avLst/>
          </a:prstGeom>
          <a:gradFill rotWithShape="0">
            <a:gsLst>
              <a:gs pos="0">
                <a:srgbClr val="FFFFFF"/>
              </a:gs>
              <a:gs pos="100000">
                <a:schemeClr val="accent1"/>
              </a:gs>
            </a:gsLst>
            <a:lin ang="5400000" scaled="1"/>
          </a:gradFill>
          <a:ln w="9525">
            <a:solidFill>
              <a:schemeClr val="tx2"/>
            </a:solidFill>
            <a:miter lim="800000"/>
            <a:headEnd/>
            <a:tailEnd type="none" w="sm" len="lg"/>
          </a:ln>
          <a:effectLst/>
        </p:spPr>
        <p:txBody>
          <a:bodyPr>
            <a:spAutoFit/>
          </a:bodyPr>
          <a:lstStyle/>
          <a:p>
            <a:pPr>
              <a:lnSpc>
                <a:spcPct val="120000"/>
              </a:lnSpc>
              <a:spcBef>
                <a:spcPct val="50000"/>
              </a:spcBef>
            </a:pPr>
            <a:r>
              <a:rPr lang="en-US" altLang="zh-CN" sz="2800" b="1"/>
              <a:t>       </a:t>
            </a:r>
            <a:r>
              <a:rPr lang="zh-CN" altLang="en-US" sz="2800" b="1">
                <a:solidFill>
                  <a:srgbClr val="CC0000"/>
                </a:solidFill>
              </a:rPr>
              <a:t>普朗克</a:t>
            </a:r>
            <a:r>
              <a:rPr lang="zh-CN" altLang="en-US" sz="2800" b="1"/>
              <a:t>（</a:t>
            </a:r>
            <a:r>
              <a:rPr lang="en-US" altLang="zh-CN" sz="2400" b="1">
                <a:latin typeface="Times New Roman" pitchFamily="18" charset="0"/>
              </a:rPr>
              <a:t>Max Karl Ernst Ludwig Planck</a:t>
            </a:r>
            <a:r>
              <a:rPr lang="zh-CN" altLang="en-US" sz="2400" b="1">
                <a:latin typeface="Times New Roman" pitchFamily="18" charset="0"/>
              </a:rPr>
              <a:t>，</a:t>
            </a:r>
            <a:r>
              <a:rPr lang="en-US" altLang="zh-CN" sz="2400" b="1">
                <a:latin typeface="Times New Roman" pitchFamily="18" charset="0"/>
              </a:rPr>
              <a:t>1858 – 1947</a:t>
            </a:r>
            <a:r>
              <a:rPr lang="zh-CN" altLang="en-US" sz="2800" b="1"/>
              <a:t>） 德国理论物理学家，量子论的奠基人</a:t>
            </a:r>
            <a:r>
              <a:rPr lang="en-US" altLang="zh-CN" sz="2800" b="1"/>
              <a:t>.</a:t>
            </a:r>
            <a:r>
              <a:rPr lang="en-US" altLang="zh-CN" sz="2800" b="1">
                <a:latin typeface="Times New Roman" pitchFamily="18" charset="0"/>
              </a:rPr>
              <a:t>1900</a:t>
            </a:r>
            <a:r>
              <a:rPr lang="zh-CN" altLang="en-US" sz="2800" b="1"/>
              <a:t>年</a:t>
            </a:r>
            <a:r>
              <a:rPr lang="en-US" altLang="zh-CN" sz="2800" b="1">
                <a:latin typeface="Times New Roman" pitchFamily="18" charset="0"/>
              </a:rPr>
              <a:t>12</a:t>
            </a:r>
            <a:r>
              <a:rPr lang="zh-CN" altLang="en-US" sz="2800" b="1"/>
              <a:t>月</a:t>
            </a:r>
            <a:r>
              <a:rPr lang="en-US" altLang="zh-CN" sz="2800" b="1">
                <a:latin typeface="Times New Roman" pitchFamily="18" charset="0"/>
              </a:rPr>
              <a:t>14</a:t>
            </a:r>
            <a:r>
              <a:rPr lang="zh-CN" altLang="en-US" sz="2800" b="1"/>
              <a:t>日他宣读了以</a:t>
            </a:r>
            <a:r>
              <a:rPr lang="en-US" altLang="zh-CN" sz="2800" b="1"/>
              <a:t>《</a:t>
            </a:r>
            <a:r>
              <a:rPr lang="zh-CN" altLang="en-US" sz="2800" b="1"/>
              <a:t>关于正常光谱中能量分布定律的理论</a:t>
            </a:r>
            <a:r>
              <a:rPr lang="en-US" altLang="zh-CN" sz="2800" b="1"/>
              <a:t>》</a:t>
            </a:r>
            <a:r>
              <a:rPr lang="zh-CN" altLang="en-US" sz="2800" b="1"/>
              <a:t>为题的论文，提出能量量子化的假设，并导出黑体辐射能量分布公式</a:t>
            </a:r>
            <a:r>
              <a:rPr lang="en-US" altLang="zh-CN" sz="2800" b="1"/>
              <a:t>.  </a:t>
            </a:r>
            <a:r>
              <a:rPr lang="zh-CN" altLang="en-US" sz="2800" b="1"/>
              <a:t>劳厄称这一天是 “量子论的诞生日”</a:t>
            </a:r>
            <a:r>
              <a:rPr lang="en-US" altLang="zh-CN" sz="2800" b="1"/>
              <a:t>.</a:t>
            </a:r>
          </a:p>
        </p:txBody>
      </p:sp>
      <p:sp>
        <p:nvSpPr>
          <p:cNvPr id="120836" name="Rectangle 4"/>
          <p:cNvSpPr>
            <a:spLocks noChangeArrowheads="1"/>
          </p:cNvSpPr>
          <p:nvPr/>
        </p:nvSpPr>
        <p:spPr bwMode="auto">
          <a:xfrm>
            <a:off x="152400" y="5257800"/>
            <a:ext cx="8610600" cy="1127125"/>
          </a:xfrm>
          <a:prstGeom prst="rect">
            <a:avLst/>
          </a:prstGeom>
          <a:gradFill rotWithShape="0">
            <a:gsLst>
              <a:gs pos="0">
                <a:schemeClr val="bg1"/>
              </a:gs>
              <a:gs pos="100000">
                <a:schemeClr val="accent1"/>
              </a:gs>
            </a:gsLst>
            <a:lin ang="5400000" scaled="1"/>
          </a:gradFill>
          <a:ln w="9525">
            <a:solidFill>
              <a:schemeClr val="tx2"/>
            </a:solidFill>
            <a:miter lim="800000"/>
            <a:headEnd/>
            <a:tailEnd type="none" w="sm" len="lg"/>
          </a:ln>
          <a:effectLst/>
        </p:spPr>
        <p:txBody>
          <a:bodyPr>
            <a:spAutoFit/>
          </a:bodyPr>
          <a:lstStyle/>
          <a:p>
            <a:pPr>
              <a:lnSpc>
                <a:spcPct val="120000"/>
              </a:lnSpc>
              <a:spcBef>
                <a:spcPct val="50000"/>
              </a:spcBef>
            </a:pPr>
            <a:r>
              <a:rPr lang="en-US" altLang="zh-CN" sz="2800" b="1"/>
              <a:t>        </a:t>
            </a:r>
            <a:r>
              <a:rPr lang="en-US" altLang="zh-CN" sz="2800" b="1">
                <a:latin typeface="Times New Roman" pitchFamily="18" charset="0"/>
              </a:rPr>
              <a:t>1905</a:t>
            </a:r>
            <a:r>
              <a:rPr lang="zh-CN" altLang="en-US" sz="2800" b="1"/>
              <a:t>年</a:t>
            </a:r>
            <a:r>
              <a:rPr lang="zh-CN" altLang="en-US" sz="2800" b="1">
                <a:solidFill>
                  <a:srgbClr val="CC0000"/>
                </a:solidFill>
              </a:rPr>
              <a:t>爱因斯坦</a:t>
            </a:r>
            <a:r>
              <a:rPr lang="zh-CN" altLang="en-US" sz="2800" b="1"/>
              <a:t>在能量量子化的启发下提出了</a:t>
            </a:r>
            <a:r>
              <a:rPr lang="zh-CN" altLang="en-US" sz="2800" b="1">
                <a:solidFill>
                  <a:srgbClr val="CC0000"/>
                </a:solidFill>
              </a:rPr>
              <a:t>光量子</a:t>
            </a:r>
            <a:r>
              <a:rPr lang="zh-CN" altLang="en-US" sz="2800" b="1"/>
              <a:t>的假设</a:t>
            </a:r>
            <a:r>
              <a:rPr lang="en-US" altLang="zh-CN" sz="2800" b="1"/>
              <a:t>,  </a:t>
            </a:r>
            <a:r>
              <a:rPr lang="zh-CN" altLang="en-US" sz="2800" b="1"/>
              <a:t>并成功解释了光电效应</a:t>
            </a:r>
            <a:r>
              <a:rPr lang="en-US" altLang="zh-CN" sz="2800" b="1"/>
              <a:t>.</a:t>
            </a:r>
          </a:p>
        </p:txBody>
      </p:sp>
    </p:spTree>
  </p:cSld>
  <p:clrMapOvr>
    <a:masterClrMapping/>
  </p:clrMapOvr>
  <p:transition spd="med">
    <p:pull dir="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1"/>
          <p:cNvSpPr>
            <a:spLocks noGrp="1"/>
          </p:cNvSpPr>
          <p:nvPr>
            <p:ph type="sldNum" sz="quarter" idx="4294967295"/>
          </p:nvPr>
        </p:nvSpPr>
        <p:spPr>
          <a:xfrm>
            <a:off x="6684963" y="6440488"/>
            <a:ext cx="2133600" cy="412750"/>
          </a:xfrm>
          <a:prstGeom prst="rect">
            <a:avLst/>
          </a:prstGeom>
        </p:spPr>
        <p:txBody>
          <a:bodyPr/>
          <a:lstStyle/>
          <a:p>
            <a:fld id="{8EACAC08-FC99-48C1-8341-E4682970B079}" type="slidenum">
              <a:rPr lang="en-US" altLang="zh-CN"/>
              <a:pPr/>
              <a:t>42</a:t>
            </a:fld>
            <a:endParaRPr lang="en-US" altLang="zh-CN"/>
          </a:p>
        </p:txBody>
      </p:sp>
      <p:sp>
        <p:nvSpPr>
          <p:cNvPr id="121858" name="Text Box 2"/>
          <p:cNvSpPr txBox="1">
            <a:spLocks noChangeArrowheads="1"/>
          </p:cNvSpPr>
          <p:nvPr/>
        </p:nvSpPr>
        <p:spPr bwMode="auto">
          <a:xfrm>
            <a:off x="684213" y="692150"/>
            <a:ext cx="5410200" cy="519113"/>
          </a:xfrm>
          <a:prstGeom prst="rect">
            <a:avLst/>
          </a:prstGeom>
          <a:noFill/>
          <a:ln w="9525">
            <a:noFill/>
            <a:miter lim="800000"/>
            <a:headEnd/>
            <a:tailEnd type="none" w="sm" len="lg"/>
          </a:ln>
          <a:effectLst/>
        </p:spPr>
        <p:txBody>
          <a:bodyPr>
            <a:spAutoFit/>
          </a:bodyPr>
          <a:lstStyle/>
          <a:p>
            <a:pPr>
              <a:spcBef>
                <a:spcPct val="50000"/>
              </a:spcBef>
            </a:pPr>
            <a:r>
              <a:rPr lang="zh-CN" altLang="en-US" sz="2800" b="1"/>
              <a:t>量子观念在“非难”中得到发展</a:t>
            </a:r>
            <a:r>
              <a:rPr lang="en-US" altLang="zh-CN" sz="2800" b="1"/>
              <a:t>.</a:t>
            </a:r>
          </a:p>
        </p:txBody>
      </p:sp>
      <p:sp>
        <p:nvSpPr>
          <p:cNvPr id="121859" name="Text Box 3"/>
          <p:cNvSpPr txBox="1">
            <a:spLocks noChangeArrowheads="1"/>
          </p:cNvSpPr>
          <p:nvPr/>
        </p:nvSpPr>
        <p:spPr bwMode="auto">
          <a:xfrm>
            <a:off x="3200400" y="1371600"/>
            <a:ext cx="5715000" cy="5014913"/>
          </a:xfrm>
          <a:prstGeom prst="rect">
            <a:avLst/>
          </a:prstGeom>
          <a:gradFill rotWithShape="0">
            <a:gsLst>
              <a:gs pos="0">
                <a:schemeClr val="bg1"/>
              </a:gs>
              <a:gs pos="100000">
                <a:schemeClr val="accent1"/>
              </a:gs>
            </a:gsLst>
            <a:lin ang="5400000" scaled="1"/>
          </a:gradFill>
          <a:ln w="9525">
            <a:solidFill>
              <a:schemeClr val="tx2"/>
            </a:solidFill>
            <a:miter lim="800000"/>
            <a:headEnd/>
            <a:tailEnd type="none" w="sm" len="lg"/>
          </a:ln>
          <a:effectLst/>
        </p:spPr>
        <p:txBody>
          <a:bodyPr>
            <a:spAutoFit/>
          </a:bodyPr>
          <a:lstStyle/>
          <a:p>
            <a:pPr>
              <a:lnSpc>
                <a:spcPct val="110000"/>
              </a:lnSpc>
              <a:spcBef>
                <a:spcPct val="50000"/>
              </a:spcBef>
            </a:pPr>
            <a:r>
              <a:rPr lang="zh-CN" altLang="en-US" sz="2800" b="1">
                <a:solidFill>
                  <a:srgbClr val="CC0000"/>
                </a:solidFill>
                <a:latin typeface="Times New Roman" pitchFamily="18" charset="0"/>
              </a:rPr>
              <a:t>普朗克晚年对自己工作的评论</a:t>
            </a:r>
            <a:r>
              <a:rPr lang="en-US" altLang="zh-CN" sz="2800" b="1">
                <a:solidFill>
                  <a:srgbClr val="CC0000"/>
                </a:solidFill>
                <a:latin typeface="Times New Roman" pitchFamily="18" charset="0"/>
              </a:rPr>
              <a:t>:</a:t>
            </a:r>
            <a:endParaRPr lang="en-US" altLang="zh-CN" sz="2800" b="1"/>
          </a:p>
          <a:p>
            <a:pPr>
              <a:lnSpc>
                <a:spcPct val="110000"/>
              </a:lnSpc>
              <a:spcBef>
                <a:spcPct val="50000"/>
              </a:spcBef>
            </a:pPr>
            <a:r>
              <a:rPr lang="en-US" altLang="zh-CN" sz="2800" b="1"/>
              <a:t>       “  </a:t>
            </a:r>
            <a:r>
              <a:rPr lang="zh-CN" altLang="en-US" sz="2800" b="1"/>
              <a:t>我徒劳无益的使基本量子论和经典理论一致的企图继续了许多年花了我极大的精力，我的同行中的许多人几乎把这看成悲剧，但我对他的看法是不同的，因为我从这工作中得到的对我的想法的深刻的澄清，对我有极大的价值</a:t>
            </a:r>
            <a:r>
              <a:rPr lang="en-US" altLang="zh-CN" sz="2800" b="1"/>
              <a:t>.  </a:t>
            </a:r>
            <a:r>
              <a:rPr lang="zh-CN" altLang="en-US" sz="2800" b="1"/>
              <a:t>现在我的确知道，作用量子的基本意义比我原来所想象的的要大得多</a:t>
            </a:r>
            <a:r>
              <a:rPr lang="en-US" altLang="zh-CN" sz="2800" b="1"/>
              <a:t>.”</a:t>
            </a:r>
          </a:p>
        </p:txBody>
      </p:sp>
      <p:sp>
        <p:nvSpPr>
          <p:cNvPr id="121861" name="Rectangle 5"/>
          <p:cNvSpPr>
            <a:spLocks noChangeArrowheads="1"/>
          </p:cNvSpPr>
          <p:nvPr/>
        </p:nvSpPr>
        <p:spPr bwMode="auto">
          <a:xfrm>
            <a:off x="533400" y="5410200"/>
            <a:ext cx="2133600" cy="955675"/>
          </a:xfrm>
          <a:prstGeom prst="rect">
            <a:avLst/>
          </a:prstGeom>
          <a:gradFill rotWithShape="0">
            <a:gsLst>
              <a:gs pos="0">
                <a:srgbClr val="FFE9FF"/>
              </a:gs>
              <a:gs pos="50000">
                <a:schemeClr val="bg1"/>
              </a:gs>
              <a:gs pos="100000">
                <a:srgbClr val="FFE9FF"/>
              </a:gs>
            </a:gsLst>
            <a:lin ang="5400000" scaled="1"/>
          </a:gradFill>
          <a:ln w="9525">
            <a:solidFill>
              <a:srgbClr val="CC00CC"/>
            </a:solidFill>
            <a:miter lim="800000"/>
            <a:headEnd/>
            <a:tailEnd type="none" w="sm" len="lg"/>
          </a:ln>
          <a:effectLst/>
        </p:spPr>
        <p:txBody>
          <a:bodyPr>
            <a:spAutoFit/>
          </a:bodyPr>
          <a:lstStyle/>
          <a:p>
            <a:pPr>
              <a:spcBef>
                <a:spcPct val="50000"/>
              </a:spcBef>
            </a:pPr>
            <a:r>
              <a:rPr lang="zh-CN" altLang="en-US" sz="2800" b="1">
                <a:solidFill>
                  <a:srgbClr val="CC0000"/>
                </a:solidFill>
              </a:rPr>
              <a:t>诚实、严谨</a:t>
            </a:r>
            <a:r>
              <a:rPr lang="zh-CN" altLang="en-US" sz="2800" b="1"/>
              <a:t>的科学态度</a:t>
            </a:r>
          </a:p>
        </p:txBody>
      </p:sp>
      <p:pic>
        <p:nvPicPr>
          <p:cNvPr id="121862" name="Picture 6" descr="Planck_4"/>
          <p:cNvPicPr>
            <a:picLocks noChangeAspect="1" noChangeArrowheads="1"/>
          </p:cNvPicPr>
          <p:nvPr/>
        </p:nvPicPr>
        <p:blipFill>
          <a:blip r:embed="rId2" cstate="print"/>
          <a:srcRect/>
          <a:stretch>
            <a:fillRect/>
          </a:stretch>
        </p:blipFill>
        <p:spPr bwMode="auto">
          <a:xfrm>
            <a:off x="395288" y="1773238"/>
            <a:ext cx="2514600" cy="3124200"/>
          </a:xfrm>
          <a:prstGeom prst="rect">
            <a:avLst/>
          </a:prstGeom>
          <a:noFill/>
          <a:ln w="9525">
            <a:solidFill>
              <a:schemeClr val="tx2"/>
            </a:solidFill>
            <a:miter lim="800000"/>
            <a:headEnd/>
            <a:tailEnd/>
          </a:ln>
        </p:spPr>
      </p:pic>
    </p:spTree>
  </p:cSld>
  <p:clrMapOvr>
    <a:masterClrMapping/>
  </p:clrMapOvr>
  <p:transition spd="med">
    <p:pull dir="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bwMode="auto">
          <a:xfrm>
            <a:off x="238125" y="3644900"/>
            <a:ext cx="8905875" cy="914400"/>
            <a:chOff x="150" y="3552"/>
            <a:chExt cx="5610" cy="576"/>
          </a:xfrm>
        </p:grpSpPr>
        <p:sp>
          <p:nvSpPr>
            <p:cNvPr id="40965" name="Text Box 5"/>
            <p:cNvSpPr txBox="1">
              <a:spLocks noChangeArrowheads="1"/>
            </p:cNvSpPr>
            <p:nvPr/>
          </p:nvSpPr>
          <p:spPr bwMode="auto">
            <a:xfrm>
              <a:off x="150" y="3696"/>
              <a:ext cx="2298" cy="327"/>
            </a:xfrm>
            <a:prstGeom prst="rect">
              <a:avLst/>
            </a:prstGeom>
            <a:noFill/>
            <a:ln w="9525">
              <a:noFill/>
              <a:miter lim="800000"/>
            </a:ln>
          </p:spPr>
          <p:txBody>
            <a:bodyPr>
              <a:spAutoFit/>
            </a:bodyPr>
            <a:lstStyle/>
            <a:p>
              <a:pPr eaLnBrk="0" hangingPunct="0">
                <a:spcBef>
                  <a:spcPct val="50000"/>
                </a:spcBef>
              </a:pPr>
              <a:r>
                <a:rPr kumimoji="1" lang="en-US" altLang="zh-CN" sz="2800" b="1" dirty="0">
                  <a:latin typeface="Times New Roman" panose="02020603050405020304" pitchFamily="18" charset="0"/>
                </a:rPr>
                <a:t>1905</a:t>
              </a:r>
              <a:r>
                <a:rPr kumimoji="1" lang="zh-CN" altLang="en-US" sz="2800" b="1" dirty="0">
                  <a:latin typeface="Times New Roman" panose="02020603050405020304" pitchFamily="18" charset="0"/>
                </a:rPr>
                <a:t>年，光量子假设</a:t>
              </a:r>
              <a:endParaRPr kumimoji="1" lang="zh-CN" altLang="en-US" sz="3200" b="1" dirty="0">
                <a:latin typeface="Times New Roman" panose="02020603050405020304" pitchFamily="18" charset="0"/>
              </a:endParaRPr>
            </a:p>
          </p:txBody>
        </p:sp>
        <p:grpSp>
          <p:nvGrpSpPr>
            <p:cNvPr id="3" name="Group 6"/>
            <p:cNvGrpSpPr/>
            <p:nvPr/>
          </p:nvGrpSpPr>
          <p:grpSpPr bwMode="auto">
            <a:xfrm>
              <a:off x="2304" y="3552"/>
              <a:ext cx="3456" cy="576"/>
              <a:chOff x="2448" y="3552"/>
              <a:chExt cx="3456" cy="576"/>
            </a:xfrm>
          </p:grpSpPr>
          <p:sp>
            <p:nvSpPr>
              <p:cNvPr id="40967" name="Text Box 7"/>
              <p:cNvSpPr txBox="1">
                <a:spLocks noChangeArrowheads="1"/>
              </p:cNvSpPr>
              <p:nvPr/>
            </p:nvSpPr>
            <p:spPr bwMode="auto">
              <a:xfrm>
                <a:off x="4368" y="3648"/>
                <a:ext cx="1536" cy="365"/>
              </a:xfrm>
              <a:prstGeom prst="rect">
                <a:avLst/>
              </a:prstGeom>
              <a:noFill/>
              <a:ln w="9525">
                <a:noFill/>
                <a:miter lim="800000"/>
              </a:ln>
            </p:spPr>
            <p:txBody>
              <a:bodyPr>
                <a:spAutoFit/>
              </a:bodyPr>
              <a:lstStyle/>
              <a:p>
                <a:pPr eaLnBrk="0" hangingPunct="0">
                  <a:spcBef>
                    <a:spcPct val="50000"/>
                  </a:spcBef>
                </a:pPr>
                <a:r>
                  <a:rPr kumimoji="1" lang="zh-CN" altLang="en-US" sz="3200" b="1">
                    <a:latin typeface="Times New Roman" panose="02020603050405020304" pitchFamily="18" charset="0"/>
                  </a:rPr>
                  <a:t>量子理论</a:t>
                </a:r>
              </a:p>
            </p:txBody>
          </p:sp>
          <p:grpSp>
            <p:nvGrpSpPr>
              <p:cNvPr id="4" name="Group 8"/>
              <p:cNvGrpSpPr/>
              <p:nvPr/>
            </p:nvGrpSpPr>
            <p:grpSpPr bwMode="auto">
              <a:xfrm>
                <a:off x="2448" y="3552"/>
                <a:ext cx="1680" cy="576"/>
                <a:chOff x="2448" y="3552"/>
                <a:chExt cx="1680" cy="576"/>
              </a:xfrm>
            </p:grpSpPr>
            <p:sp>
              <p:nvSpPr>
                <p:cNvPr id="40970" name="Text Box 9"/>
                <p:cNvSpPr txBox="1">
                  <a:spLocks noChangeArrowheads="1"/>
                </p:cNvSpPr>
                <p:nvPr/>
              </p:nvSpPr>
              <p:spPr bwMode="auto">
                <a:xfrm>
                  <a:off x="2592" y="3552"/>
                  <a:ext cx="1536" cy="569"/>
                </a:xfrm>
                <a:prstGeom prst="rect">
                  <a:avLst/>
                </a:prstGeom>
                <a:noFill/>
                <a:ln w="9525">
                  <a:noFill/>
                  <a:miter lim="800000"/>
                </a:ln>
              </p:spPr>
              <p:txBody>
                <a:bodyPr>
                  <a:spAutoFit/>
                </a:bodyPr>
                <a:lstStyle/>
                <a:p>
                  <a:pPr eaLnBrk="0" hangingPunct="0">
                    <a:lnSpc>
                      <a:spcPct val="70000"/>
                    </a:lnSpc>
                    <a:spcBef>
                      <a:spcPct val="50000"/>
                    </a:spcBef>
                  </a:pPr>
                  <a:r>
                    <a:rPr kumimoji="1" lang="zh-CN" altLang="en-US" sz="2800" b="1">
                      <a:latin typeface="Times New Roman" panose="02020603050405020304" pitchFamily="18" charset="0"/>
                    </a:rPr>
                    <a:t>光电效应</a:t>
                  </a:r>
                </a:p>
                <a:p>
                  <a:pPr eaLnBrk="0" hangingPunct="0">
                    <a:lnSpc>
                      <a:spcPct val="70000"/>
                    </a:lnSpc>
                    <a:spcBef>
                      <a:spcPct val="50000"/>
                    </a:spcBef>
                  </a:pPr>
                  <a:r>
                    <a:rPr kumimoji="1" lang="zh-CN" altLang="en-US" sz="2800" b="1">
                      <a:latin typeface="Times New Roman" panose="02020603050405020304" pitchFamily="18" charset="0"/>
                    </a:rPr>
                    <a:t>康普顿效应</a:t>
                  </a:r>
                  <a:endParaRPr kumimoji="1" lang="zh-CN" altLang="en-US" sz="3200" b="1">
                    <a:latin typeface="Times New Roman" panose="02020603050405020304" pitchFamily="18" charset="0"/>
                  </a:endParaRPr>
                </a:p>
              </p:txBody>
            </p:sp>
            <p:sp>
              <p:nvSpPr>
                <p:cNvPr id="40971" name="AutoShape 10"/>
                <p:cNvSpPr/>
                <p:nvPr/>
              </p:nvSpPr>
              <p:spPr bwMode="auto">
                <a:xfrm>
                  <a:off x="2448" y="3600"/>
                  <a:ext cx="192" cy="528"/>
                </a:xfrm>
                <a:prstGeom prst="leftBrace">
                  <a:avLst>
                    <a:gd name="adj1" fmla="val 22917"/>
                    <a:gd name="adj2" fmla="val 50000"/>
                  </a:avLst>
                </a:prstGeom>
                <a:noFill/>
                <a:ln w="9525">
                  <a:solidFill>
                    <a:schemeClr val="tx1"/>
                  </a:solidFill>
                  <a:round/>
                </a:ln>
              </p:spPr>
              <p:txBody>
                <a:bodyPr wrap="none" anchor="ctr"/>
                <a:lstStyle/>
                <a:p>
                  <a:endParaRPr lang="zh-CN" altLang="en-US"/>
                </a:p>
              </p:txBody>
            </p:sp>
          </p:grpSp>
          <p:sp>
            <p:nvSpPr>
              <p:cNvPr id="40969" name="AutoShape 11"/>
              <p:cNvSpPr>
                <a:spLocks noChangeArrowheads="1"/>
              </p:cNvSpPr>
              <p:nvPr/>
            </p:nvSpPr>
            <p:spPr bwMode="auto">
              <a:xfrm>
                <a:off x="3936" y="3744"/>
                <a:ext cx="432" cy="144"/>
              </a:xfrm>
              <a:prstGeom prst="rightArrow">
                <a:avLst>
                  <a:gd name="adj1" fmla="val 50000"/>
                  <a:gd name="adj2" fmla="val 75000"/>
                </a:avLst>
              </a:prstGeom>
              <a:solidFill>
                <a:srgbClr val="FF9900"/>
              </a:solidFill>
              <a:ln w="9525">
                <a:solidFill>
                  <a:schemeClr val="tx1"/>
                </a:solidFill>
                <a:miter lim="800000"/>
              </a:ln>
            </p:spPr>
            <p:txBody>
              <a:bodyPr wrap="none" anchor="ctr"/>
              <a:lstStyle/>
              <a:p>
                <a:endParaRPr lang="zh-CN" altLang="en-US"/>
              </a:p>
            </p:txBody>
          </p:sp>
        </p:grpSp>
      </p:grpSp>
      <p:sp>
        <p:nvSpPr>
          <p:cNvPr id="57358" name="Text Box 14"/>
          <p:cNvSpPr txBox="1">
            <a:spLocks noChangeArrowheads="1"/>
          </p:cNvSpPr>
          <p:nvPr/>
        </p:nvSpPr>
        <p:spPr bwMode="auto">
          <a:xfrm>
            <a:off x="684213" y="1341438"/>
            <a:ext cx="7315200" cy="1281889"/>
          </a:xfrm>
          <a:prstGeom prst="rect">
            <a:avLst/>
          </a:prstGeom>
          <a:noFill/>
          <a:ln w="9525">
            <a:noFill/>
            <a:miter lim="800000"/>
          </a:ln>
        </p:spPr>
        <p:txBody>
          <a:bodyPr>
            <a:spAutoFit/>
          </a:bodyPr>
          <a:lstStyle/>
          <a:p>
            <a:pPr>
              <a:lnSpc>
                <a:spcPct val="130000"/>
              </a:lnSpc>
              <a:spcBef>
                <a:spcPct val="50000"/>
              </a:spcBef>
            </a:pPr>
            <a:r>
              <a:rPr kumimoji="1" lang="zh-CN" altLang="en-US" sz="2800" b="1" dirty="0">
                <a:solidFill>
                  <a:schemeClr val="bg2"/>
                </a:solidFill>
                <a:latin typeface="宋体" panose="02010600030101010101" pitchFamily="2" charset="-122"/>
              </a:rPr>
              <a:t>　　</a:t>
            </a:r>
            <a:r>
              <a:rPr kumimoji="1" lang="zh-CN" altLang="en-US" sz="3200" b="1" dirty="0">
                <a:latin typeface="宋体" panose="02010600030101010101" pitchFamily="2" charset="-122"/>
                <a:ea typeface="宋体" panose="02010600030101010101" pitchFamily="2" charset="-122"/>
              </a:rPr>
              <a:t>普朗克公式发表于</a:t>
            </a:r>
            <a:r>
              <a:rPr kumimoji="1" lang="en-US" altLang="zh-CN" sz="3200" b="1" dirty="0">
                <a:latin typeface="宋体" panose="02010600030101010101" pitchFamily="2" charset="-122"/>
                <a:ea typeface="宋体" panose="02010600030101010101" pitchFamily="2" charset="-122"/>
              </a:rPr>
              <a:t>1900</a:t>
            </a:r>
            <a:r>
              <a:rPr kumimoji="1" lang="zh-CN" altLang="en-US" sz="3200" b="1" dirty="0">
                <a:latin typeface="宋体" panose="02010600030101010101" pitchFamily="2" charset="-122"/>
                <a:ea typeface="宋体" panose="02010600030101010101" pitchFamily="2" charset="-122"/>
              </a:rPr>
              <a:t>年</a:t>
            </a:r>
            <a:r>
              <a:rPr kumimoji="1" lang="en-US" altLang="zh-CN" sz="3200" b="1" dirty="0">
                <a:latin typeface="宋体" panose="02010600030101010101" pitchFamily="2" charset="-122"/>
                <a:ea typeface="宋体" panose="02010600030101010101" pitchFamily="2" charset="-122"/>
              </a:rPr>
              <a:t>12</a:t>
            </a:r>
            <a:r>
              <a:rPr kumimoji="1" lang="zh-CN" altLang="en-US" sz="3200" b="1" dirty="0">
                <a:latin typeface="宋体" panose="02010600030101010101" pitchFamily="2" charset="-122"/>
                <a:ea typeface="宋体" panose="02010600030101010101" pitchFamily="2" charset="-122"/>
              </a:rPr>
              <a:t>月</a:t>
            </a:r>
            <a:r>
              <a:rPr kumimoji="1" lang="en-US" altLang="zh-CN" sz="3200" b="1" dirty="0">
                <a:latin typeface="宋体" panose="02010600030101010101" pitchFamily="2" charset="-122"/>
                <a:ea typeface="宋体" panose="02010600030101010101" pitchFamily="2" charset="-122"/>
              </a:rPr>
              <a:t>14</a:t>
            </a:r>
            <a:r>
              <a:rPr kumimoji="1" lang="zh-CN" altLang="en-US" sz="3200" b="1" dirty="0">
                <a:latin typeface="宋体" panose="02010600030101010101" pitchFamily="2" charset="-122"/>
                <a:ea typeface="宋体" panose="02010600030101010101" pitchFamily="2" charset="-122"/>
              </a:rPr>
              <a:t>日</a:t>
            </a:r>
            <a:r>
              <a:rPr kumimoji="1" lang="en-US" altLang="zh-CN" sz="3200" b="1" dirty="0">
                <a:latin typeface="宋体" panose="02010600030101010101" pitchFamily="2" charset="-122"/>
                <a:ea typeface="宋体" panose="02010600030101010101" pitchFamily="2" charset="-122"/>
              </a:rPr>
              <a:t>, </a:t>
            </a:r>
            <a:r>
              <a:rPr kumimoji="1" lang="zh-CN" altLang="en-US" sz="3200" b="1" dirty="0">
                <a:latin typeface="宋体" panose="02010600030101010101" pitchFamily="2" charset="-122"/>
                <a:ea typeface="宋体" panose="02010600030101010101" pitchFamily="2" charset="-122"/>
              </a:rPr>
              <a:t>这一天</a:t>
            </a:r>
            <a:r>
              <a:rPr kumimoji="1" lang="en-US" altLang="zh-CN" sz="3200" b="1" dirty="0">
                <a:latin typeface="宋体" panose="02010600030101010101" pitchFamily="2" charset="-122"/>
                <a:ea typeface="宋体" panose="02010600030101010101" pitchFamily="2" charset="-122"/>
              </a:rPr>
              <a:t>, </a:t>
            </a:r>
            <a:r>
              <a:rPr kumimoji="1" lang="zh-CN" altLang="en-US" sz="3200" b="1" dirty="0">
                <a:latin typeface="宋体" panose="02010600030101010101" pitchFamily="2" charset="-122"/>
                <a:ea typeface="宋体" panose="02010600030101010101" pitchFamily="2" charset="-122"/>
              </a:rPr>
              <a:t>被人们看作为量子论诞生日</a:t>
            </a:r>
            <a:r>
              <a:rPr kumimoji="1" lang="en-US" altLang="zh-CN" sz="3200" b="1" dirty="0">
                <a:latin typeface="宋体" panose="02010600030101010101" pitchFamily="2" charset="-122"/>
                <a:ea typeface="宋体" panose="02010600030101010101" pitchFamily="2" charset="-122"/>
              </a:rPr>
              <a:t>.</a:t>
            </a: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7358"/>
                                        </p:tgtEl>
                                        <p:attrNameLst>
                                          <p:attrName>style.visibility</p:attrName>
                                        </p:attrNameLst>
                                      </p:cBhvr>
                                      <p:to>
                                        <p:strVal val="visible"/>
                                      </p:to>
                                    </p:set>
                                    <p:animEffect transition="in" filter="blinds(vertical)">
                                      <p:cBhvr>
                                        <p:cTn id="7" dur="500"/>
                                        <p:tgtEl>
                                          <p:spTgt spid="57358"/>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ppt_x</p:attrName>
                                        </p:attrNameLst>
                                      </p:cBhvr>
                                      <p:tavLst>
                                        <p:tav tm="0">
                                          <p:val>
                                            <p:strVal val="#ppt_x-#ppt_w/2"/>
                                          </p:val>
                                        </p:tav>
                                        <p:tav tm="100000">
                                          <p:val>
                                            <p:strVal val="#ppt_x"/>
                                          </p:val>
                                        </p:tav>
                                      </p:tavLst>
                                    </p:anim>
                                    <p:anim calcmode="lin" valueType="num">
                                      <p:cBhvr>
                                        <p:cTn id="13" dur="500" fill="hold"/>
                                        <p:tgtEl>
                                          <p:spTgt spid="2"/>
                                        </p:tgtEl>
                                        <p:attrNameLst>
                                          <p:attrName>ppt_y</p:attrName>
                                        </p:attrNameLst>
                                      </p:cBhvr>
                                      <p:tavLst>
                                        <p:tav tm="0">
                                          <p:val>
                                            <p:strVal val="#ppt_y"/>
                                          </p:val>
                                        </p:tav>
                                        <p:tav tm="100000">
                                          <p:val>
                                            <p:strVal val="#ppt_y"/>
                                          </p:val>
                                        </p:tav>
                                      </p:tavLst>
                                    </p:anim>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8"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bwMode="auto">
          <a:xfrm>
            <a:off x="457200" y="990600"/>
            <a:ext cx="8686800" cy="3055938"/>
            <a:chOff x="288" y="624"/>
            <a:chExt cx="5376" cy="1925"/>
          </a:xfrm>
        </p:grpSpPr>
        <p:grpSp>
          <p:nvGrpSpPr>
            <p:cNvPr id="3" name="Group 22"/>
            <p:cNvGrpSpPr/>
            <p:nvPr/>
          </p:nvGrpSpPr>
          <p:grpSpPr bwMode="auto">
            <a:xfrm>
              <a:off x="288" y="1796"/>
              <a:ext cx="5328" cy="753"/>
              <a:chOff x="288" y="1796"/>
              <a:chExt cx="5328" cy="753"/>
            </a:xfrm>
          </p:grpSpPr>
          <p:sp>
            <p:nvSpPr>
              <p:cNvPr id="20493" name="Text Box 6"/>
              <p:cNvSpPr txBox="1">
                <a:spLocks noChangeArrowheads="1"/>
              </p:cNvSpPr>
              <p:nvPr/>
            </p:nvSpPr>
            <p:spPr bwMode="auto">
              <a:xfrm>
                <a:off x="288" y="1796"/>
                <a:ext cx="5328" cy="753"/>
              </a:xfrm>
              <a:prstGeom prst="rect">
                <a:avLst/>
              </a:prstGeom>
              <a:noFill/>
              <a:ln w="9525">
                <a:noFill/>
                <a:miter lim="800000"/>
                <a:tailEnd type="none" w="sm" len="lg"/>
              </a:ln>
            </p:spPr>
            <p:txBody>
              <a:bodyPr>
                <a:spAutoFit/>
              </a:bodyPr>
              <a:lstStyle/>
              <a:p>
                <a:pPr>
                  <a:lnSpc>
                    <a:spcPct val="120000"/>
                  </a:lnSpc>
                  <a:spcBef>
                    <a:spcPct val="50000"/>
                  </a:spcBef>
                </a:pPr>
                <a:r>
                  <a:rPr lang="en-US" altLang="zh-CN" sz="2800" b="1" dirty="0">
                    <a:solidFill>
                      <a:srgbClr val="CC0000"/>
                    </a:solidFill>
                  </a:rPr>
                  <a:t>       </a:t>
                </a:r>
                <a:r>
                  <a:rPr lang="zh-CN" altLang="en-US" sz="3200" b="1" dirty="0">
                    <a:solidFill>
                      <a:srgbClr val="CC0000"/>
                    </a:solidFill>
                    <a:latin typeface="宋体" panose="02010600030101010101" pitchFamily="2" charset="-122"/>
                    <a:ea typeface="宋体" panose="02010600030101010101" pitchFamily="2" charset="-122"/>
                  </a:rPr>
                  <a:t>（</a:t>
                </a:r>
                <a:r>
                  <a:rPr lang="en-US" altLang="zh-CN" sz="3200" b="1" dirty="0">
                    <a:solidFill>
                      <a:srgbClr val="CC0000"/>
                    </a:solidFill>
                    <a:latin typeface="宋体" panose="02010600030101010101" pitchFamily="2" charset="-122"/>
                    <a:ea typeface="宋体" panose="02010600030101010101" pitchFamily="2" charset="-122"/>
                  </a:rPr>
                  <a:t>2</a:t>
                </a:r>
                <a:r>
                  <a:rPr lang="zh-CN" altLang="en-US" sz="3200" b="1" dirty="0">
                    <a:solidFill>
                      <a:srgbClr val="CC0000"/>
                    </a:solidFill>
                    <a:latin typeface="宋体" panose="02010600030101010101" pitchFamily="2" charset="-122"/>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当量子数由     增加到          时，振幅的变化是多少？</a:t>
                </a:r>
              </a:p>
            </p:txBody>
          </p:sp>
          <p:graphicFrame>
            <p:nvGraphicFramePr>
              <p:cNvPr id="20485" name="Object 7"/>
              <p:cNvGraphicFramePr>
                <a:graphicFrameLocks noChangeAspect="1"/>
              </p:cNvGraphicFramePr>
              <p:nvPr/>
            </p:nvGraphicFramePr>
            <p:xfrm>
              <a:off x="2835" y="1933"/>
              <a:ext cx="240" cy="264"/>
            </p:xfrm>
            <a:graphic>
              <a:graphicData uri="http://schemas.openxmlformats.org/presentationml/2006/ole">
                <p:oleObj spid="_x0000_s23575" name="Equation" r:id="rId3" imgW="3048000" imgH="3352800" progId="Equation.3">
                  <p:embed/>
                </p:oleObj>
              </a:graphicData>
            </a:graphic>
          </p:graphicFrame>
          <p:graphicFrame>
            <p:nvGraphicFramePr>
              <p:cNvPr id="20486" name="Object 8"/>
              <p:cNvGraphicFramePr>
                <a:graphicFrameLocks noChangeAspect="1"/>
              </p:cNvGraphicFramePr>
              <p:nvPr/>
            </p:nvGraphicFramePr>
            <p:xfrm>
              <a:off x="4171" y="1842"/>
              <a:ext cx="624" cy="363"/>
            </p:xfrm>
            <a:graphic>
              <a:graphicData uri="http://schemas.openxmlformats.org/presentationml/2006/ole">
                <p:oleObj spid="_x0000_s23576" name="Equation" r:id="rId4" imgW="7315200" imgH="4267200" progId="Equation.3">
                  <p:embed/>
                </p:oleObj>
              </a:graphicData>
            </a:graphic>
          </p:graphicFrame>
        </p:grpSp>
        <p:sp>
          <p:nvSpPr>
            <p:cNvPr id="20491" name="Text Box 3"/>
            <p:cNvSpPr txBox="1">
              <a:spLocks noChangeArrowheads="1"/>
            </p:cNvSpPr>
            <p:nvPr/>
          </p:nvSpPr>
          <p:spPr bwMode="auto">
            <a:xfrm>
              <a:off x="336" y="624"/>
              <a:ext cx="5328" cy="1039"/>
            </a:xfrm>
            <a:prstGeom prst="rect">
              <a:avLst/>
            </a:prstGeom>
            <a:noFill/>
            <a:ln w="9525">
              <a:noFill/>
              <a:miter lim="800000"/>
              <a:tailEnd type="none" w="sm" len="lg"/>
            </a:ln>
          </p:spPr>
          <p:txBody>
            <a:bodyPr>
              <a:spAutoFit/>
            </a:bodyPr>
            <a:lstStyle/>
            <a:p>
              <a:pPr>
                <a:lnSpc>
                  <a:spcPct val="120000"/>
                </a:lnSpc>
                <a:spcBef>
                  <a:spcPct val="50000"/>
                </a:spcBef>
              </a:pPr>
              <a:r>
                <a:rPr lang="en-US" altLang="zh-CN" sz="3200" b="1" dirty="0">
                  <a:solidFill>
                    <a:srgbClr val="CC0000"/>
                  </a:solidFill>
                  <a:latin typeface="宋体" panose="02010600030101010101" pitchFamily="2" charset="-122"/>
                </a:rPr>
                <a:t>    </a:t>
              </a:r>
              <a:r>
                <a:rPr lang="zh-CN" altLang="en-US" sz="3200" b="1" dirty="0">
                  <a:solidFill>
                    <a:srgbClr val="CC0000"/>
                  </a:solidFill>
                  <a:latin typeface="宋体" panose="02010600030101010101" pitchFamily="2" charset="-122"/>
                </a:rPr>
                <a:t>例</a:t>
              </a:r>
              <a:r>
                <a:rPr lang="en-US" altLang="zh-CN" sz="3200" b="1" dirty="0">
                  <a:solidFill>
                    <a:srgbClr val="CC0000"/>
                  </a:solidFill>
                  <a:latin typeface="Times New Roman" panose="02020603050405020304" pitchFamily="18" charset="0"/>
                </a:rPr>
                <a:t>2</a:t>
              </a:r>
              <a:r>
                <a:rPr lang="en-US" altLang="zh-CN" sz="3200" b="1" dirty="0">
                  <a:latin typeface="宋体" panose="02010600030101010101" pitchFamily="2" charset="-122"/>
                </a:rPr>
                <a:t> </a:t>
              </a:r>
              <a:r>
                <a:rPr lang="zh-CN" altLang="en-US" sz="2800" b="1" dirty="0">
                  <a:latin typeface="宋体" panose="02010600030101010101" pitchFamily="2" charset="-122"/>
                  <a:ea typeface="宋体" panose="02010600030101010101" pitchFamily="2" charset="-122"/>
                </a:rPr>
                <a:t>设一音叉尖端质量为 </a:t>
              </a:r>
              <a:r>
                <a:rPr lang="en-US" altLang="zh-CN" sz="2800" b="1" dirty="0">
                  <a:latin typeface="宋体" panose="02010600030101010101" pitchFamily="2" charset="-122"/>
                  <a:ea typeface="宋体" panose="02010600030101010101" pitchFamily="2" charset="-122"/>
                </a:rPr>
                <a:t>0.050  kg </a:t>
              </a:r>
              <a:r>
                <a:rPr lang="zh-CN" altLang="en-US" sz="2800" b="1" dirty="0">
                  <a:latin typeface="宋体" panose="02010600030101010101" pitchFamily="2" charset="-122"/>
                  <a:ea typeface="宋体" panose="02010600030101010101" pitchFamily="2" charset="-122"/>
                </a:rPr>
                <a:t>，将其频率调到           ，振幅           </a:t>
              </a:r>
              <a:r>
                <a:rPr lang="en-US" altLang="zh-CN" sz="2800" b="1" dirty="0">
                  <a:latin typeface="宋体" panose="02010600030101010101" pitchFamily="2" charset="-122"/>
                  <a:ea typeface="宋体" panose="02010600030101010101" pitchFamily="2" charset="-122"/>
                </a:rPr>
                <a:t>.</a:t>
              </a:r>
            </a:p>
            <a:p>
              <a:pPr>
                <a:lnSpc>
                  <a:spcPct val="120000"/>
                </a:lnSpc>
              </a:pPr>
              <a:r>
                <a:rPr lang="zh-CN" altLang="en-US" sz="2800" b="1" dirty="0">
                  <a:solidFill>
                    <a:srgbClr val="CC0000"/>
                  </a:solidFill>
                  <a:latin typeface="宋体" panose="02010600030101010101" pitchFamily="2" charset="-122"/>
                  <a:ea typeface="宋体" panose="02010600030101010101" pitchFamily="2" charset="-122"/>
                </a:rPr>
                <a:t>求</a:t>
              </a:r>
            </a:p>
          </p:txBody>
        </p:sp>
        <p:graphicFrame>
          <p:nvGraphicFramePr>
            <p:cNvPr id="20483" name="Object 4"/>
            <p:cNvGraphicFramePr>
              <a:graphicFrameLocks noChangeAspect="1"/>
            </p:cNvGraphicFramePr>
            <p:nvPr/>
          </p:nvGraphicFramePr>
          <p:xfrm>
            <a:off x="3867" y="1045"/>
            <a:ext cx="1442" cy="348"/>
          </p:xfrm>
          <a:graphic>
            <a:graphicData uri="http://schemas.openxmlformats.org/presentationml/2006/ole">
              <p:oleObj spid="_x0000_s23577" name="公式" r:id="rId5" imgW="17678400" imgH="4267200" progId="Equation.3">
                <p:embed/>
              </p:oleObj>
            </a:graphicData>
          </a:graphic>
        </p:graphicFrame>
        <p:graphicFrame>
          <p:nvGraphicFramePr>
            <p:cNvPr id="20484" name="Object 5"/>
            <p:cNvGraphicFramePr>
              <a:graphicFrameLocks noChangeAspect="1"/>
            </p:cNvGraphicFramePr>
            <p:nvPr/>
          </p:nvGraphicFramePr>
          <p:xfrm>
            <a:off x="1141" y="1026"/>
            <a:ext cx="1417" cy="348"/>
          </p:xfrm>
          <a:graphic>
            <a:graphicData uri="http://schemas.openxmlformats.org/presentationml/2006/ole">
              <p:oleObj spid="_x0000_s23578" name="公式" r:id="rId6" imgW="17373600" imgH="4267200" progId="Equation.3">
                <p:embed/>
              </p:oleObj>
            </a:graphicData>
          </a:graphic>
        </p:graphicFrame>
        <p:sp>
          <p:nvSpPr>
            <p:cNvPr id="20492" name="Rectangle 9"/>
            <p:cNvSpPr>
              <a:spLocks noChangeArrowheads="1"/>
            </p:cNvSpPr>
            <p:nvPr/>
          </p:nvSpPr>
          <p:spPr bwMode="auto">
            <a:xfrm>
              <a:off x="672" y="1448"/>
              <a:ext cx="3047" cy="368"/>
            </a:xfrm>
            <a:prstGeom prst="rect">
              <a:avLst/>
            </a:prstGeom>
            <a:noFill/>
            <a:ln w="9525">
              <a:noFill/>
              <a:miter lim="800000"/>
              <a:tailEnd type="none" w="sm" len="lg"/>
            </a:ln>
          </p:spPr>
          <p:txBody>
            <a:bodyPr wrap="none">
              <a:spAutoFit/>
            </a:bodyPr>
            <a:lstStyle/>
            <a:p>
              <a:pPr>
                <a:spcBef>
                  <a:spcPct val="50000"/>
                </a:spcBef>
              </a:pPr>
              <a:r>
                <a:rPr lang="zh-CN" altLang="en-US" sz="3200" b="1" dirty="0">
                  <a:solidFill>
                    <a:srgbClr val="CC0000"/>
                  </a:solidFill>
                  <a:latin typeface="宋体" panose="02010600030101010101" pitchFamily="2" charset="-122"/>
                  <a:ea typeface="宋体" panose="02010600030101010101" pitchFamily="2" charset="-122"/>
                </a:rPr>
                <a:t>（</a:t>
              </a:r>
              <a:r>
                <a:rPr lang="en-US" altLang="zh-CN" sz="3200" b="1" dirty="0">
                  <a:solidFill>
                    <a:srgbClr val="CC0000"/>
                  </a:solidFill>
                  <a:latin typeface="宋体" panose="02010600030101010101" pitchFamily="2" charset="-122"/>
                  <a:ea typeface="宋体" panose="02010600030101010101" pitchFamily="2" charset="-122"/>
                </a:rPr>
                <a:t>1</a:t>
              </a:r>
              <a:r>
                <a:rPr lang="zh-CN" altLang="en-US" sz="3200" b="1" dirty="0">
                  <a:solidFill>
                    <a:srgbClr val="CC0000"/>
                  </a:solidFill>
                  <a:latin typeface="宋体" panose="02010600030101010101" pitchFamily="2" charset="-122"/>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尖端振动的量子数；</a:t>
              </a:r>
            </a:p>
          </p:txBody>
        </p:sp>
      </p:grpSp>
      <p:sp>
        <p:nvSpPr>
          <p:cNvPr id="20489" name="Text Box 10"/>
          <p:cNvSpPr txBox="1">
            <a:spLocks noChangeArrowheads="1"/>
          </p:cNvSpPr>
          <p:nvPr/>
        </p:nvSpPr>
        <p:spPr bwMode="auto">
          <a:xfrm>
            <a:off x="914400" y="4419600"/>
            <a:ext cx="2209800" cy="579438"/>
          </a:xfrm>
          <a:prstGeom prst="rect">
            <a:avLst/>
          </a:prstGeom>
          <a:noFill/>
          <a:ln w="9525">
            <a:noFill/>
            <a:miter lim="800000"/>
            <a:tailEnd type="none" w="sm" len="lg"/>
          </a:ln>
        </p:spPr>
        <p:txBody>
          <a:bodyPr>
            <a:spAutoFit/>
          </a:bodyPr>
          <a:lstStyle/>
          <a:p>
            <a:pPr>
              <a:spcBef>
                <a:spcPct val="50000"/>
              </a:spcBef>
            </a:pPr>
            <a:r>
              <a:rPr lang="en-US" altLang="zh-CN" sz="3200" b="1">
                <a:solidFill>
                  <a:srgbClr val="CC0000"/>
                </a:solidFill>
              </a:rPr>
              <a:t>    </a:t>
            </a:r>
            <a:r>
              <a:rPr lang="zh-CN" altLang="en-US" sz="3200" b="1">
                <a:solidFill>
                  <a:srgbClr val="CC0000"/>
                </a:solidFill>
              </a:rPr>
              <a:t>解</a:t>
            </a:r>
            <a:r>
              <a:rPr lang="zh-CN" altLang="en-US" sz="3200" b="1">
                <a:solidFill>
                  <a:srgbClr val="CC0000"/>
                </a:solidFill>
                <a:latin typeface="Times New Roman" panose="02020603050405020304" pitchFamily="18" charset="0"/>
              </a:rPr>
              <a:t>（</a:t>
            </a:r>
            <a:r>
              <a:rPr lang="en-US" altLang="zh-CN" sz="3200" b="1">
                <a:solidFill>
                  <a:srgbClr val="CC0000"/>
                </a:solidFill>
                <a:latin typeface="Times New Roman" panose="02020603050405020304" pitchFamily="18" charset="0"/>
              </a:rPr>
              <a:t>1</a:t>
            </a:r>
            <a:r>
              <a:rPr lang="zh-CN" altLang="en-US" sz="3200" b="1">
                <a:solidFill>
                  <a:srgbClr val="CC0000"/>
                </a:solidFill>
                <a:latin typeface="Times New Roman" panose="02020603050405020304" pitchFamily="18" charset="0"/>
              </a:rPr>
              <a:t>）</a:t>
            </a:r>
          </a:p>
        </p:txBody>
      </p:sp>
      <p:graphicFrame>
        <p:nvGraphicFramePr>
          <p:cNvPr id="39947" name="Object 11"/>
          <p:cNvGraphicFramePr>
            <a:graphicFrameLocks noChangeAspect="1"/>
          </p:cNvGraphicFramePr>
          <p:nvPr/>
        </p:nvGraphicFramePr>
        <p:xfrm>
          <a:off x="1304925" y="5026025"/>
          <a:ext cx="7019925" cy="1116013"/>
        </p:xfrm>
        <a:graphic>
          <a:graphicData uri="http://schemas.openxmlformats.org/presentationml/2006/ole">
            <p:oleObj spid="_x0000_s23579" name="公式" r:id="rId7" imgW="59436000" imgH="9448800" progId="Equation.3">
              <p:embed/>
            </p:oleObj>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947"/>
                                        </p:tgtEl>
                                        <p:attrNameLst>
                                          <p:attrName>style.visibility</p:attrName>
                                        </p:attrNameLst>
                                      </p:cBhvr>
                                      <p:to>
                                        <p:strVal val="visible"/>
                                      </p:to>
                                    </p:set>
                                    <p:animEffect transition="in" filter="blinds(horizontal)">
                                      <p:cBhvr>
                                        <p:cTn id="7" dur="500"/>
                                        <p:tgtEl>
                                          <p:spTgt spid="39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2"/>
          <p:cNvGraphicFramePr>
            <a:graphicFrameLocks noChangeAspect="1"/>
          </p:cNvGraphicFramePr>
          <p:nvPr/>
        </p:nvGraphicFramePr>
        <p:xfrm>
          <a:off x="1752600" y="1068388"/>
          <a:ext cx="2060575" cy="552450"/>
        </p:xfrm>
        <a:graphic>
          <a:graphicData uri="http://schemas.openxmlformats.org/presentationml/2006/ole">
            <p:oleObj spid="_x0000_s24603" name="Equation" r:id="rId3" imgW="13411200" imgH="4267200" progId="Equation.3">
              <p:embed/>
            </p:oleObj>
          </a:graphicData>
        </a:graphic>
      </p:graphicFrame>
      <p:graphicFrame>
        <p:nvGraphicFramePr>
          <p:cNvPr id="21507" name="Object 3"/>
          <p:cNvGraphicFramePr>
            <a:graphicFrameLocks noChangeAspect="1"/>
          </p:cNvGraphicFramePr>
          <p:nvPr/>
        </p:nvGraphicFramePr>
        <p:xfrm>
          <a:off x="4495800" y="839788"/>
          <a:ext cx="3429000" cy="1084262"/>
        </p:xfrm>
        <a:graphic>
          <a:graphicData uri="http://schemas.openxmlformats.org/presentationml/2006/ole">
            <p:oleObj spid="_x0000_s24604" name="Equation" r:id="rId4" imgW="29870400" imgH="9448800" progId="Equation.3">
              <p:embed/>
            </p:oleObj>
          </a:graphicData>
        </a:graphic>
      </p:graphicFrame>
      <p:grpSp>
        <p:nvGrpSpPr>
          <p:cNvPr id="2" name="Group 4"/>
          <p:cNvGrpSpPr/>
          <p:nvPr/>
        </p:nvGrpSpPr>
        <p:grpSpPr bwMode="auto">
          <a:xfrm>
            <a:off x="1676400" y="2058988"/>
            <a:ext cx="5715000" cy="608012"/>
            <a:chOff x="1200" y="3697"/>
            <a:chExt cx="3504" cy="383"/>
          </a:xfrm>
        </p:grpSpPr>
        <p:sp>
          <p:nvSpPr>
            <p:cNvPr id="21515" name="Text Box 5"/>
            <p:cNvSpPr txBox="1">
              <a:spLocks noChangeArrowheads="1"/>
            </p:cNvSpPr>
            <p:nvPr/>
          </p:nvSpPr>
          <p:spPr bwMode="auto">
            <a:xfrm>
              <a:off x="1200" y="3720"/>
              <a:ext cx="1632" cy="327"/>
            </a:xfrm>
            <a:prstGeom prst="rect">
              <a:avLst/>
            </a:prstGeom>
            <a:noFill/>
            <a:ln w="9525">
              <a:noFill/>
              <a:miter lim="800000"/>
              <a:tailEnd type="none" w="sm" len="lg"/>
            </a:ln>
          </p:spPr>
          <p:txBody>
            <a:bodyPr>
              <a:spAutoFit/>
            </a:bodyPr>
            <a:lstStyle/>
            <a:p>
              <a:pPr>
                <a:spcBef>
                  <a:spcPct val="50000"/>
                </a:spcBef>
              </a:pPr>
              <a:r>
                <a:rPr lang="zh-CN" altLang="en-US" sz="2800" b="1"/>
                <a:t>基元能量</a:t>
              </a:r>
            </a:p>
          </p:txBody>
        </p:sp>
        <p:graphicFrame>
          <p:nvGraphicFramePr>
            <p:cNvPr id="21511" name="Object 6"/>
            <p:cNvGraphicFramePr>
              <a:graphicFrameLocks noChangeAspect="1"/>
            </p:cNvGraphicFramePr>
            <p:nvPr/>
          </p:nvGraphicFramePr>
          <p:xfrm>
            <a:off x="2204" y="3697"/>
            <a:ext cx="2500" cy="383"/>
          </p:xfrm>
          <a:graphic>
            <a:graphicData uri="http://schemas.openxmlformats.org/presentationml/2006/ole">
              <p:oleObj spid="_x0000_s24605" name="Equation" r:id="rId5" imgW="26822400" imgH="4876800" progId="Equation.3">
                <p:embed/>
              </p:oleObj>
            </a:graphicData>
          </a:graphic>
        </p:graphicFrame>
      </p:grpSp>
      <p:sp>
        <p:nvSpPr>
          <p:cNvPr id="45063" name="Text Box 7"/>
          <p:cNvSpPr txBox="1">
            <a:spLocks noChangeArrowheads="1"/>
          </p:cNvSpPr>
          <p:nvPr/>
        </p:nvSpPr>
        <p:spPr bwMode="auto">
          <a:xfrm>
            <a:off x="533400" y="3048000"/>
            <a:ext cx="1295400" cy="579438"/>
          </a:xfrm>
          <a:prstGeom prst="rect">
            <a:avLst/>
          </a:prstGeom>
          <a:noFill/>
          <a:ln w="9525">
            <a:noFill/>
            <a:miter lim="800000"/>
            <a:tailEnd type="none" w="sm" len="lg"/>
          </a:ln>
        </p:spPr>
        <p:txBody>
          <a:bodyPr>
            <a:spAutoFit/>
          </a:bodyPr>
          <a:lstStyle/>
          <a:p>
            <a:pPr>
              <a:spcBef>
                <a:spcPct val="50000"/>
              </a:spcBef>
            </a:pPr>
            <a:r>
              <a:rPr lang="zh-CN" altLang="en-US" sz="3200" b="1">
                <a:solidFill>
                  <a:srgbClr val="CC0000"/>
                </a:solidFill>
                <a:latin typeface="Times New Roman" panose="02020603050405020304" pitchFamily="18" charset="0"/>
              </a:rPr>
              <a:t>（</a:t>
            </a:r>
            <a:r>
              <a:rPr lang="en-US" altLang="zh-CN" sz="3200" b="1">
                <a:solidFill>
                  <a:srgbClr val="CC0000"/>
                </a:solidFill>
                <a:latin typeface="Times New Roman" panose="02020603050405020304" pitchFamily="18" charset="0"/>
              </a:rPr>
              <a:t>2</a:t>
            </a:r>
            <a:r>
              <a:rPr lang="zh-CN" altLang="en-US" sz="3200" b="1">
                <a:solidFill>
                  <a:srgbClr val="CC0000"/>
                </a:solidFill>
                <a:latin typeface="Times New Roman" panose="02020603050405020304" pitchFamily="18" charset="0"/>
              </a:rPr>
              <a:t>）</a:t>
            </a:r>
          </a:p>
        </p:txBody>
      </p:sp>
      <p:graphicFrame>
        <p:nvGraphicFramePr>
          <p:cNvPr id="45064" name="Object 8"/>
          <p:cNvGraphicFramePr>
            <a:graphicFrameLocks noChangeAspect="1"/>
          </p:cNvGraphicFramePr>
          <p:nvPr/>
        </p:nvGraphicFramePr>
        <p:xfrm>
          <a:off x="1752600" y="3886200"/>
          <a:ext cx="4370388" cy="1076325"/>
        </p:xfrm>
        <a:graphic>
          <a:graphicData uri="http://schemas.openxmlformats.org/presentationml/2006/ole">
            <p:oleObj spid="_x0000_s24606" name="Equation" r:id="rId6" imgW="38404800" imgH="9448800" progId="Equation.3">
              <p:embed/>
            </p:oleObj>
          </a:graphicData>
        </a:graphic>
      </p:graphicFrame>
      <p:graphicFrame>
        <p:nvGraphicFramePr>
          <p:cNvPr id="45065" name="Object 9"/>
          <p:cNvGraphicFramePr>
            <a:graphicFrameLocks noChangeAspect="1"/>
          </p:cNvGraphicFramePr>
          <p:nvPr/>
        </p:nvGraphicFramePr>
        <p:xfrm>
          <a:off x="1752600" y="3106738"/>
          <a:ext cx="2057400" cy="550862"/>
        </p:xfrm>
        <a:graphic>
          <a:graphicData uri="http://schemas.openxmlformats.org/presentationml/2006/ole">
            <p:oleObj spid="_x0000_s24607" name="Equation" r:id="rId7" imgW="13411200" imgH="4267200" progId="Equation.3">
              <p:embed/>
            </p:oleObj>
          </a:graphicData>
        </a:graphic>
      </p:graphicFrame>
      <p:graphicFrame>
        <p:nvGraphicFramePr>
          <p:cNvPr id="45066" name="Object 10"/>
          <p:cNvGraphicFramePr>
            <a:graphicFrameLocks noChangeAspect="1"/>
          </p:cNvGraphicFramePr>
          <p:nvPr/>
        </p:nvGraphicFramePr>
        <p:xfrm>
          <a:off x="1828800" y="5149850"/>
          <a:ext cx="3429000" cy="1098550"/>
        </p:xfrm>
        <a:graphic>
          <a:graphicData uri="http://schemas.openxmlformats.org/presentationml/2006/ole">
            <p:oleObj spid="_x0000_s24608" name="Equation" r:id="rId8" imgW="29565600" imgH="9448800" progId="Equation.3">
              <p:embed/>
            </p:oleObj>
          </a:graphicData>
        </a:graphic>
      </p:graphicFrame>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63"/>
                                        </p:tgtEl>
                                        <p:attrNameLst>
                                          <p:attrName>style.visibility</p:attrName>
                                        </p:attrNameLst>
                                      </p:cBhvr>
                                      <p:to>
                                        <p:strVal val="visible"/>
                                      </p:to>
                                    </p:set>
                                    <p:anim calcmode="lin" valueType="num">
                                      <p:cBhvr additive="base">
                                        <p:cTn id="7" dur="500" fill="hold"/>
                                        <p:tgtEl>
                                          <p:spTgt spid="45063"/>
                                        </p:tgtEl>
                                        <p:attrNameLst>
                                          <p:attrName>ppt_x</p:attrName>
                                        </p:attrNameLst>
                                      </p:cBhvr>
                                      <p:tavLst>
                                        <p:tav tm="0">
                                          <p:val>
                                            <p:strVal val="0-#ppt_w/2"/>
                                          </p:val>
                                        </p:tav>
                                        <p:tav tm="100000">
                                          <p:val>
                                            <p:strVal val="#ppt_x"/>
                                          </p:val>
                                        </p:tav>
                                      </p:tavLst>
                                    </p:anim>
                                    <p:anim calcmode="lin" valueType="num">
                                      <p:cBhvr additive="base">
                                        <p:cTn id="8" dur="500" fill="hold"/>
                                        <p:tgtEl>
                                          <p:spTgt spid="4506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5065"/>
                                        </p:tgtEl>
                                        <p:attrNameLst>
                                          <p:attrName>style.visibility</p:attrName>
                                        </p:attrNameLst>
                                      </p:cBhvr>
                                      <p:to>
                                        <p:strVal val="visible"/>
                                      </p:to>
                                    </p:set>
                                    <p:animEffect transition="in" filter="blinds(horizontal)">
                                      <p:cBhvr>
                                        <p:cTn id="13" dur="500"/>
                                        <p:tgtEl>
                                          <p:spTgt spid="4506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5064"/>
                                        </p:tgtEl>
                                        <p:attrNameLst>
                                          <p:attrName>style.visibility</p:attrName>
                                        </p:attrNameLst>
                                      </p:cBhvr>
                                      <p:to>
                                        <p:strVal val="visible"/>
                                      </p:to>
                                    </p:set>
                                    <p:animEffect transition="in" filter="blinds(horizontal)">
                                      <p:cBhvr>
                                        <p:cTn id="18" dur="500"/>
                                        <p:tgtEl>
                                          <p:spTgt spid="4506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5066"/>
                                        </p:tgtEl>
                                        <p:attrNameLst>
                                          <p:attrName>style.visibility</p:attrName>
                                        </p:attrNameLst>
                                      </p:cBhvr>
                                      <p:to>
                                        <p:strVal val="visible"/>
                                      </p:to>
                                    </p:set>
                                    <p:animEffect transition="in" filter="blinds(horizontal)">
                                      <p:cBhvr>
                                        <p:cTn id="23" dur="500"/>
                                        <p:tgtEl>
                                          <p:spTgt spid="45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3"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6"/>
          <p:cNvGraphicFramePr>
            <a:graphicFrameLocks noChangeAspect="1"/>
          </p:cNvGraphicFramePr>
          <p:nvPr/>
        </p:nvGraphicFramePr>
        <p:xfrm>
          <a:off x="2133600" y="1066800"/>
          <a:ext cx="2133600" cy="1076325"/>
        </p:xfrm>
        <a:graphic>
          <a:graphicData uri="http://schemas.openxmlformats.org/presentationml/2006/ole">
            <p:oleObj spid="_x0000_s25615" name="Equation" r:id="rId3" imgW="17373600" imgH="9448800" progId="Equation.3">
              <p:embed/>
            </p:oleObj>
          </a:graphicData>
        </a:graphic>
      </p:graphicFrame>
      <p:graphicFrame>
        <p:nvGraphicFramePr>
          <p:cNvPr id="22531" name="Object 7"/>
          <p:cNvGraphicFramePr>
            <a:graphicFrameLocks noChangeAspect="1"/>
          </p:cNvGraphicFramePr>
          <p:nvPr/>
        </p:nvGraphicFramePr>
        <p:xfrm>
          <a:off x="5715000" y="1295400"/>
          <a:ext cx="1295400" cy="549275"/>
        </p:xfrm>
        <a:graphic>
          <a:graphicData uri="http://schemas.openxmlformats.org/presentationml/2006/ole">
            <p:oleObj spid="_x0000_s25616" name="Equation" r:id="rId4" imgW="10058400" imgH="4267200" progId="Equation.3">
              <p:embed/>
            </p:oleObj>
          </a:graphicData>
        </a:graphic>
      </p:graphicFrame>
      <p:graphicFrame>
        <p:nvGraphicFramePr>
          <p:cNvPr id="40968" name="Object 8"/>
          <p:cNvGraphicFramePr>
            <a:graphicFrameLocks noChangeAspect="1"/>
          </p:cNvGraphicFramePr>
          <p:nvPr/>
        </p:nvGraphicFramePr>
        <p:xfrm>
          <a:off x="2174875" y="2590800"/>
          <a:ext cx="3200400" cy="558800"/>
        </p:xfrm>
        <a:graphic>
          <a:graphicData uri="http://schemas.openxmlformats.org/presentationml/2006/ole">
            <p:oleObj spid="_x0000_s25617" name="Equation" r:id="rId5" imgW="28041600" imgH="4876800" progId="Equation.3">
              <p:embed/>
            </p:oleObj>
          </a:graphicData>
        </a:graphic>
      </p:graphicFrame>
      <p:sp>
        <p:nvSpPr>
          <p:cNvPr id="40969" name="Text Box 9"/>
          <p:cNvSpPr txBox="1">
            <a:spLocks noChangeArrowheads="1"/>
          </p:cNvSpPr>
          <p:nvPr/>
        </p:nvSpPr>
        <p:spPr bwMode="auto">
          <a:xfrm>
            <a:off x="785786" y="3581400"/>
            <a:ext cx="7901014" cy="1131656"/>
          </a:xfrm>
          <a:prstGeom prst="rect">
            <a:avLst/>
          </a:prstGeom>
          <a:noFill/>
          <a:ln w="9525">
            <a:noFill/>
            <a:miter lim="800000"/>
            <a:tailEnd type="none" w="sm" len="lg"/>
          </a:ln>
        </p:spPr>
        <p:txBody>
          <a:bodyPr wrap="square">
            <a:spAutoFit/>
          </a:bodyPr>
          <a:lstStyle/>
          <a:p>
            <a:pPr>
              <a:lnSpc>
                <a:spcPct val="120000"/>
              </a:lnSpc>
              <a:spcBef>
                <a:spcPct val="50000"/>
              </a:spcBef>
            </a:pPr>
            <a:r>
              <a:rPr lang="en-US" altLang="zh-CN" sz="3200" b="1" dirty="0">
                <a:latin typeface="宋体" panose="02010600030101010101" pitchFamily="2" charset="-122"/>
              </a:rPr>
              <a:t>    </a:t>
            </a:r>
            <a:r>
              <a:rPr lang="zh-CN" altLang="en-US" sz="2800" b="1" dirty="0">
                <a:latin typeface="宋体" panose="02010600030101010101" pitchFamily="2" charset="-122"/>
                <a:ea typeface="宋体" panose="02010600030101010101" pitchFamily="2" charset="-122"/>
              </a:rPr>
              <a:t>在宏观范围内，能量量子化的效应是极不明显的，即宏观物体的能量完全可视作是连续的</a:t>
            </a:r>
            <a:r>
              <a:rPr lang="en-US" altLang="zh-CN" sz="2800" b="1" dirty="0">
                <a:latin typeface="宋体" panose="02010600030101010101" pitchFamily="2" charset="-122"/>
                <a:ea typeface="宋体" panose="02010600030101010101" pitchFamily="2"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8"/>
                                        </p:tgtEl>
                                        <p:attrNameLst>
                                          <p:attrName>style.visibility</p:attrName>
                                        </p:attrNameLst>
                                      </p:cBhvr>
                                      <p:to>
                                        <p:strVal val="visible"/>
                                      </p:to>
                                    </p:set>
                                    <p:animEffect transition="in" filter="blinds(horizontal)">
                                      <p:cBhvr>
                                        <p:cTn id="7" dur="500"/>
                                        <p:tgtEl>
                                          <p:spTgt spid="409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69"/>
                                        </p:tgtEl>
                                        <p:attrNameLst>
                                          <p:attrName>style.visibility</p:attrName>
                                        </p:attrNameLst>
                                      </p:cBhvr>
                                      <p:to>
                                        <p:strVal val="visible"/>
                                      </p:to>
                                    </p:set>
                                    <p:animEffect transition="in" filter="blinds(horizontal)">
                                      <p:cBhvr>
                                        <p:cTn id="12" dur="500"/>
                                        <p:tgtEl>
                                          <p:spTgt spid="40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9"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539750" y="620713"/>
            <a:ext cx="8228013" cy="1057790"/>
          </a:xfrm>
          <a:prstGeom prst="rect">
            <a:avLst/>
          </a:prstGeom>
          <a:noFill/>
          <a:ln w="12700">
            <a:noFill/>
            <a:miter lim="800000"/>
            <a:headEnd type="none" w="sm" len="sm"/>
            <a:tailEnd type="none" w="sm" len="sm"/>
          </a:ln>
        </p:spPr>
        <p:txBody>
          <a:bodyPr>
            <a:spAutoFit/>
          </a:bodyPr>
          <a:lstStyle/>
          <a:p>
            <a:pPr>
              <a:lnSpc>
                <a:spcPct val="120000"/>
              </a:lnSpc>
              <a:spcBef>
                <a:spcPct val="50000"/>
              </a:spcBef>
            </a:pPr>
            <a:r>
              <a:rPr kumimoji="1" lang="zh-CN" altLang="en-US" sz="2800" b="1" dirty="0">
                <a:solidFill>
                  <a:srgbClr val="0000FF"/>
                </a:solidFill>
                <a:latin typeface="Times New Roman" panose="02020603050405020304" pitchFamily="18" charset="0"/>
              </a:rPr>
              <a:t>例</a:t>
            </a:r>
            <a:r>
              <a:rPr kumimoji="1" lang="en-US" altLang="zh-CN" sz="2800" b="1" dirty="0">
                <a:solidFill>
                  <a:srgbClr val="0000FF"/>
                </a:solidFill>
                <a:latin typeface="Times New Roman" panose="02020603050405020304" pitchFamily="18" charset="0"/>
              </a:rPr>
              <a:t>3</a:t>
            </a:r>
            <a:r>
              <a:rPr kumimoji="1" lang="en-US" altLang="zh-CN" sz="2800" b="1" dirty="0">
                <a:latin typeface="Times New Roman" panose="02020603050405020304" pitchFamily="18" charset="0"/>
              </a:rPr>
              <a:t>   </a:t>
            </a:r>
            <a:r>
              <a:rPr kumimoji="1" lang="zh-CN" altLang="en-US" sz="2800" b="1" dirty="0">
                <a:latin typeface="宋体" panose="02010600030101010101" pitchFamily="2" charset="-122"/>
                <a:ea typeface="宋体" panose="02010600030101010101" pitchFamily="2" charset="-122"/>
              </a:rPr>
              <a:t>试从普朗克公式推导斯特藩</a:t>
            </a:r>
            <a:r>
              <a:rPr kumimoji="1" lang="en-US" altLang="zh-CN" sz="2800" b="1" dirty="0">
                <a:latin typeface="宋体" panose="02010600030101010101" pitchFamily="2" charset="-122"/>
                <a:ea typeface="宋体" panose="02010600030101010101" pitchFamily="2" charset="-122"/>
              </a:rPr>
              <a:t>–</a:t>
            </a:r>
            <a:r>
              <a:rPr kumimoji="1" lang="zh-CN" altLang="en-US" sz="2800" b="1" dirty="0">
                <a:latin typeface="宋体" panose="02010600030101010101" pitchFamily="2" charset="-122"/>
                <a:ea typeface="宋体" panose="02010600030101010101" pitchFamily="2" charset="-122"/>
              </a:rPr>
              <a:t>玻耳兹曼定律         及维恩位移定律。</a:t>
            </a:r>
          </a:p>
        </p:txBody>
      </p:sp>
      <p:sp>
        <p:nvSpPr>
          <p:cNvPr id="133123" name="Text Box 3"/>
          <p:cNvSpPr txBox="1">
            <a:spLocks noChangeArrowheads="1"/>
          </p:cNvSpPr>
          <p:nvPr/>
        </p:nvSpPr>
        <p:spPr bwMode="auto">
          <a:xfrm>
            <a:off x="1258888" y="1809750"/>
            <a:ext cx="6705600" cy="519113"/>
          </a:xfrm>
          <a:prstGeom prst="rect">
            <a:avLst/>
          </a:prstGeom>
          <a:noFill/>
          <a:ln w="12700">
            <a:noFill/>
            <a:miter lim="800000"/>
            <a:headEnd type="none" w="sm" len="sm"/>
            <a:tailEnd type="none" w="sm" len="sm"/>
          </a:ln>
        </p:spPr>
        <p:txBody>
          <a:bodyPr>
            <a:spAutoFit/>
          </a:bodyPr>
          <a:lstStyle/>
          <a:p>
            <a:pPr>
              <a:spcBef>
                <a:spcPct val="50000"/>
              </a:spcBef>
            </a:pPr>
            <a:r>
              <a:rPr kumimoji="1" lang="zh-CN" altLang="en-US" sz="2800" dirty="0">
                <a:latin typeface="Times New Roman" panose="02020603050405020304" pitchFamily="18" charset="0"/>
              </a:rPr>
              <a:t>在普朗克公式中，为简便起见，引入</a:t>
            </a:r>
          </a:p>
        </p:txBody>
      </p:sp>
      <p:graphicFrame>
        <p:nvGraphicFramePr>
          <p:cNvPr id="133124" name="Object 4"/>
          <p:cNvGraphicFramePr>
            <a:graphicFrameLocks noChangeAspect="1"/>
          </p:cNvGraphicFramePr>
          <p:nvPr/>
        </p:nvGraphicFramePr>
        <p:xfrm>
          <a:off x="1403350" y="2386013"/>
          <a:ext cx="3455988" cy="1060450"/>
        </p:xfrm>
        <a:graphic>
          <a:graphicData uri="http://schemas.openxmlformats.org/presentationml/2006/ole">
            <p:oleObj spid="_x0000_s26643" name="公式" r:id="rId3" imgW="30784800" imgH="9448800" progId="Equation.3">
              <p:embed/>
            </p:oleObj>
          </a:graphicData>
        </a:graphic>
      </p:graphicFrame>
      <p:sp>
        <p:nvSpPr>
          <p:cNvPr id="133125" name="Text Box 5"/>
          <p:cNvSpPr txBox="1">
            <a:spLocks noChangeArrowheads="1"/>
          </p:cNvSpPr>
          <p:nvPr/>
        </p:nvSpPr>
        <p:spPr bwMode="auto">
          <a:xfrm>
            <a:off x="900113" y="3811588"/>
            <a:ext cx="1219200" cy="519112"/>
          </a:xfrm>
          <a:prstGeom prst="rect">
            <a:avLst/>
          </a:prstGeom>
          <a:noFill/>
          <a:ln w="12700">
            <a:noFill/>
            <a:miter lim="800000"/>
            <a:headEnd type="none" w="sm" len="sm"/>
            <a:tailEnd type="none" w="sm" len="sm"/>
          </a:ln>
        </p:spPr>
        <p:txBody>
          <a:bodyPr>
            <a:spAutoFit/>
          </a:bodyPr>
          <a:lstStyle/>
          <a:p>
            <a:pPr>
              <a:spcBef>
                <a:spcPct val="50000"/>
              </a:spcBef>
            </a:pPr>
            <a:r>
              <a:rPr kumimoji="1" lang="zh-CN" altLang="en-US" sz="2800" dirty="0">
                <a:latin typeface="Times New Roman" panose="02020603050405020304" pitchFamily="18" charset="0"/>
              </a:rPr>
              <a:t>则 </a:t>
            </a:r>
          </a:p>
        </p:txBody>
      </p:sp>
      <p:graphicFrame>
        <p:nvGraphicFramePr>
          <p:cNvPr id="133126" name="Object 6"/>
          <p:cNvGraphicFramePr>
            <a:graphicFrameLocks noChangeAspect="1"/>
          </p:cNvGraphicFramePr>
          <p:nvPr/>
        </p:nvGraphicFramePr>
        <p:xfrm>
          <a:off x="1547813" y="3465513"/>
          <a:ext cx="2305050" cy="1116012"/>
        </p:xfrm>
        <a:graphic>
          <a:graphicData uri="http://schemas.openxmlformats.org/presentationml/2006/ole">
            <p:oleObj spid="_x0000_s26644" name="公式" r:id="rId4" imgW="19507200" imgH="9448800" progId="Equation.3">
              <p:embed/>
            </p:oleObj>
          </a:graphicData>
        </a:graphic>
      </p:graphicFrame>
      <p:graphicFrame>
        <p:nvGraphicFramePr>
          <p:cNvPr id="133127" name="Object 7"/>
          <p:cNvGraphicFramePr>
            <a:graphicFrameLocks noChangeAspect="1"/>
          </p:cNvGraphicFramePr>
          <p:nvPr/>
        </p:nvGraphicFramePr>
        <p:xfrm>
          <a:off x="4643438" y="3465513"/>
          <a:ext cx="3024187" cy="1076325"/>
        </p:xfrm>
        <a:graphic>
          <a:graphicData uri="http://schemas.openxmlformats.org/presentationml/2006/ole">
            <p:oleObj spid="_x0000_s26645" name="公式" r:id="rId5" imgW="26517600" imgH="9448800" progId="Equation.3">
              <p:embed/>
            </p:oleObj>
          </a:graphicData>
        </a:graphic>
      </p:graphicFrame>
      <p:graphicFrame>
        <p:nvGraphicFramePr>
          <p:cNvPr id="133128" name="Object 8"/>
          <p:cNvGraphicFramePr>
            <a:graphicFrameLocks noChangeAspect="1"/>
          </p:cNvGraphicFramePr>
          <p:nvPr/>
        </p:nvGraphicFramePr>
        <p:xfrm>
          <a:off x="1420813" y="5157788"/>
          <a:ext cx="4500562" cy="1152525"/>
        </p:xfrm>
        <a:graphic>
          <a:graphicData uri="http://schemas.openxmlformats.org/presentationml/2006/ole">
            <p:oleObj spid="_x0000_s26646" name="公式" r:id="rId6" imgW="37490400" imgH="10058400" progId="Equation.3">
              <p:embed/>
            </p:oleObj>
          </a:graphicData>
        </a:graphic>
      </p:graphicFrame>
      <p:sp>
        <p:nvSpPr>
          <p:cNvPr id="133129" name="Text Box 9"/>
          <p:cNvSpPr txBox="1">
            <a:spLocks noChangeArrowheads="1"/>
          </p:cNvSpPr>
          <p:nvPr/>
        </p:nvSpPr>
        <p:spPr bwMode="auto">
          <a:xfrm>
            <a:off x="900113" y="4652963"/>
            <a:ext cx="4967287" cy="519112"/>
          </a:xfrm>
          <a:prstGeom prst="rect">
            <a:avLst/>
          </a:prstGeom>
          <a:noFill/>
          <a:ln w="12700">
            <a:noFill/>
            <a:miter lim="800000"/>
            <a:headEnd type="none" w="sm" len="sm"/>
            <a:tailEnd type="none" w="sm" len="sm"/>
          </a:ln>
        </p:spPr>
        <p:txBody>
          <a:bodyPr>
            <a:spAutoFit/>
          </a:bodyPr>
          <a:lstStyle/>
          <a:p>
            <a:pPr>
              <a:spcBef>
                <a:spcPct val="50000"/>
              </a:spcBef>
            </a:pPr>
            <a:r>
              <a:rPr kumimoji="1" lang="zh-CN" altLang="en-US" sz="2800" dirty="0">
                <a:latin typeface="Times New Roman" panose="02020603050405020304" pitchFamily="18" charset="0"/>
              </a:rPr>
              <a:t>普朗克公式可改写为 </a:t>
            </a:r>
          </a:p>
        </p:txBody>
      </p:sp>
      <p:sp>
        <p:nvSpPr>
          <p:cNvPr id="133130" name="Rectangle 10"/>
          <p:cNvSpPr>
            <a:spLocks noChangeArrowheads="1"/>
          </p:cNvSpPr>
          <p:nvPr/>
        </p:nvSpPr>
        <p:spPr bwMode="auto">
          <a:xfrm>
            <a:off x="468313" y="1809750"/>
            <a:ext cx="1296987" cy="519113"/>
          </a:xfrm>
          <a:prstGeom prst="rect">
            <a:avLst/>
          </a:prstGeom>
          <a:noFill/>
          <a:ln w="9525">
            <a:noFill/>
            <a:miter lim="800000"/>
          </a:ln>
        </p:spPr>
        <p:txBody>
          <a:bodyPr>
            <a:spAutoFit/>
          </a:bodyPr>
          <a:lstStyle/>
          <a:p>
            <a:r>
              <a:rPr kumimoji="1" lang="zh-CN" altLang="en-US" sz="2800" b="1">
                <a:solidFill>
                  <a:srgbClr val="0000FF"/>
                </a:solidFill>
                <a:latin typeface="Times New Roman" panose="02020603050405020304" pitchFamily="18" charset="0"/>
              </a:rPr>
              <a:t>解：</a:t>
            </a: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3122"/>
                                        </p:tgtEl>
                                        <p:attrNameLst>
                                          <p:attrName>style.visibility</p:attrName>
                                        </p:attrNameLst>
                                      </p:cBhvr>
                                      <p:to>
                                        <p:strVal val="visible"/>
                                      </p:to>
                                    </p:set>
                                    <p:animEffect transition="in" filter="wipe(left)">
                                      <p:cBhvr>
                                        <p:cTn id="7" dur="500"/>
                                        <p:tgtEl>
                                          <p:spTgt spid="1331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30"/>
                                        </p:tgtEl>
                                        <p:attrNameLst>
                                          <p:attrName>style.visibility</p:attrName>
                                        </p:attrNameLst>
                                      </p:cBhvr>
                                      <p:to>
                                        <p:strVal val="visible"/>
                                      </p:to>
                                    </p:set>
                                    <p:animEffect transition="in" filter="wipe(left)">
                                      <p:cBhvr>
                                        <p:cTn id="12" dur="500"/>
                                        <p:tgtEl>
                                          <p:spTgt spid="1331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23">
                                            <p:txEl>
                                              <p:pRg st="0" end="0"/>
                                            </p:txEl>
                                          </p:spTgt>
                                        </p:tgtEl>
                                        <p:attrNameLst>
                                          <p:attrName>style.visibility</p:attrName>
                                        </p:attrNameLst>
                                      </p:cBhvr>
                                      <p:to>
                                        <p:strVal val="visible"/>
                                      </p:to>
                                    </p:set>
                                    <p:animEffect transition="in" filter="wipe(left)">
                                      <p:cBhvr>
                                        <p:cTn id="17" dur="500"/>
                                        <p:tgtEl>
                                          <p:spTgt spid="13312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3124"/>
                                        </p:tgtEl>
                                        <p:attrNameLst>
                                          <p:attrName>style.visibility</p:attrName>
                                        </p:attrNameLst>
                                      </p:cBhvr>
                                      <p:to>
                                        <p:strVal val="visible"/>
                                      </p:to>
                                    </p:set>
                                    <p:animEffect transition="in" filter="wipe(left)">
                                      <p:cBhvr>
                                        <p:cTn id="22" dur="500"/>
                                        <p:tgtEl>
                                          <p:spTgt spid="1331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3125">
                                            <p:txEl>
                                              <p:pRg st="0" end="0"/>
                                            </p:txEl>
                                          </p:spTgt>
                                        </p:tgtEl>
                                        <p:attrNameLst>
                                          <p:attrName>style.visibility</p:attrName>
                                        </p:attrNameLst>
                                      </p:cBhvr>
                                      <p:to>
                                        <p:strVal val="visible"/>
                                      </p:to>
                                    </p:set>
                                    <p:animEffect transition="in" filter="wipe(left)">
                                      <p:cBhvr>
                                        <p:cTn id="27" dur="500"/>
                                        <p:tgtEl>
                                          <p:spTgt spid="133125">
                                            <p:txEl>
                                              <p:pRg st="0" end="0"/>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33126"/>
                                        </p:tgtEl>
                                        <p:attrNameLst>
                                          <p:attrName>style.visibility</p:attrName>
                                        </p:attrNameLst>
                                      </p:cBhvr>
                                      <p:to>
                                        <p:strVal val="visible"/>
                                      </p:to>
                                    </p:set>
                                    <p:animEffect transition="in" filter="wipe(left)">
                                      <p:cBhvr>
                                        <p:cTn id="31" dur="500"/>
                                        <p:tgtEl>
                                          <p:spTgt spid="13312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33127"/>
                                        </p:tgtEl>
                                        <p:attrNameLst>
                                          <p:attrName>style.visibility</p:attrName>
                                        </p:attrNameLst>
                                      </p:cBhvr>
                                      <p:to>
                                        <p:strVal val="visible"/>
                                      </p:to>
                                    </p:set>
                                    <p:animEffect transition="in" filter="wipe(left)">
                                      <p:cBhvr>
                                        <p:cTn id="36" dur="500"/>
                                        <p:tgtEl>
                                          <p:spTgt spid="13312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33129">
                                            <p:txEl>
                                              <p:pRg st="0" end="0"/>
                                            </p:txEl>
                                          </p:spTgt>
                                        </p:tgtEl>
                                        <p:attrNameLst>
                                          <p:attrName>style.visibility</p:attrName>
                                        </p:attrNameLst>
                                      </p:cBhvr>
                                      <p:to>
                                        <p:strVal val="visible"/>
                                      </p:to>
                                    </p:set>
                                    <p:animEffect transition="in" filter="wipe(left)">
                                      <p:cBhvr>
                                        <p:cTn id="41" dur="500"/>
                                        <p:tgtEl>
                                          <p:spTgt spid="133129">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33128"/>
                                        </p:tgtEl>
                                        <p:attrNameLst>
                                          <p:attrName>style.visibility</p:attrName>
                                        </p:attrNameLst>
                                      </p:cBhvr>
                                      <p:to>
                                        <p:strVal val="visible"/>
                                      </p:to>
                                    </p:set>
                                    <p:animEffect transition="in" filter="wipe(left)">
                                      <p:cBhvr>
                                        <p:cTn id="46" dur="500"/>
                                        <p:tgtEl>
                                          <p:spTgt spid="133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utoUpdateAnimBg="0"/>
      <p:bldP spid="133123" grpId="0" build="p" autoUpdateAnimBg="0"/>
      <p:bldP spid="133125" grpId="0" build="p" autoUpdateAnimBg="0"/>
      <p:bldP spid="133129" grpId="0" build="p" autoUpdateAnimBg="0"/>
      <p:bldP spid="13313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1115616" y="188640"/>
            <a:ext cx="4800600" cy="519112"/>
          </a:xfrm>
          <a:prstGeom prst="rect">
            <a:avLst/>
          </a:prstGeom>
          <a:noFill/>
          <a:ln w="12700">
            <a:noFill/>
            <a:miter lim="800000"/>
            <a:headEnd type="none" w="sm" len="sm"/>
            <a:tailEnd type="none" w="sm" len="sm"/>
          </a:ln>
        </p:spPr>
        <p:txBody>
          <a:bodyPr>
            <a:spAutoFit/>
          </a:bodyPr>
          <a:lstStyle/>
          <a:p>
            <a:pPr>
              <a:spcBef>
                <a:spcPct val="50000"/>
              </a:spcBef>
            </a:pPr>
            <a:r>
              <a:rPr kumimoji="1" lang="zh-CN" altLang="en-US" sz="2800" b="1" dirty="0">
                <a:latin typeface="Times New Roman" panose="02020603050405020304" pitchFamily="18" charset="0"/>
              </a:rPr>
              <a:t>黑体的总辐出度：</a:t>
            </a:r>
          </a:p>
        </p:txBody>
      </p:sp>
      <p:graphicFrame>
        <p:nvGraphicFramePr>
          <p:cNvPr id="24578" name="Object 3"/>
          <p:cNvGraphicFramePr>
            <a:graphicFrameLocks noChangeAspect="1"/>
          </p:cNvGraphicFramePr>
          <p:nvPr/>
        </p:nvGraphicFramePr>
        <p:xfrm>
          <a:off x="4370388" y="1620838"/>
          <a:ext cx="228600" cy="508000"/>
        </p:xfrm>
        <a:graphic>
          <a:graphicData uri="http://schemas.openxmlformats.org/presentationml/2006/ole">
            <p:oleObj spid="_x0000_s27687" name="Equation" r:id="rId3" imgW="5486400" imgH="12192000" progId="Equation.3">
              <p:embed/>
            </p:oleObj>
          </a:graphicData>
        </a:graphic>
      </p:graphicFrame>
      <p:graphicFrame>
        <p:nvGraphicFramePr>
          <p:cNvPr id="134148" name="Object 4"/>
          <p:cNvGraphicFramePr>
            <a:graphicFrameLocks noChangeAspect="1"/>
          </p:cNvGraphicFramePr>
          <p:nvPr/>
        </p:nvGraphicFramePr>
        <p:xfrm>
          <a:off x="546100" y="620713"/>
          <a:ext cx="7043738" cy="1065212"/>
        </p:xfrm>
        <a:graphic>
          <a:graphicData uri="http://schemas.openxmlformats.org/presentationml/2006/ole">
            <p:oleObj spid="_x0000_s27688" name="公式" r:id="rId4" imgW="66446400" imgH="10058400" progId="Equation.3">
              <p:embed/>
            </p:oleObj>
          </a:graphicData>
        </a:graphic>
      </p:graphicFrame>
      <p:graphicFrame>
        <p:nvGraphicFramePr>
          <p:cNvPr id="24580" name="Object 5"/>
          <p:cNvGraphicFramePr>
            <a:graphicFrameLocks noChangeAspect="1"/>
          </p:cNvGraphicFramePr>
          <p:nvPr/>
        </p:nvGraphicFramePr>
        <p:xfrm>
          <a:off x="4370388" y="1620838"/>
          <a:ext cx="228600" cy="508000"/>
        </p:xfrm>
        <a:graphic>
          <a:graphicData uri="http://schemas.openxmlformats.org/presentationml/2006/ole">
            <p:oleObj spid="_x0000_s27689" name="Equation" r:id="rId5" imgW="5486400" imgH="12192000" progId="Equation.3">
              <p:embed/>
            </p:oleObj>
          </a:graphicData>
        </a:graphic>
      </p:graphicFrame>
      <p:graphicFrame>
        <p:nvGraphicFramePr>
          <p:cNvPr id="24581" name="Object 6"/>
          <p:cNvGraphicFramePr>
            <a:graphicFrameLocks noChangeAspect="1"/>
          </p:cNvGraphicFramePr>
          <p:nvPr/>
        </p:nvGraphicFramePr>
        <p:xfrm>
          <a:off x="4370388" y="1620838"/>
          <a:ext cx="228600" cy="508000"/>
        </p:xfrm>
        <a:graphic>
          <a:graphicData uri="http://schemas.openxmlformats.org/presentationml/2006/ole">
            <p:oleObj spid="_x0000_s27690" name="Equation" r:id="rId6" imgW="5486400" imgH="12192000" progId="Equation.3">
              <p:embed/>
            </p:oleObj>
          </a:graphicData>
        </a:graphic>
      </p:graphicFrame>
      <p:graphicFrame>
        <p:nvGraphicFramePr>
          <p:cNvPr id="134151" name="Object 7"/>
          <p:cNvGraphicFramePr>
            <a:graphicFrameLocks noChangeAspect="1"/>
          </p:cNvGraphicFramePr>
          <p:nvPr/>
        </p:nvGraphicFramePr>
        <p:xfrm>
          <a:off x="571500" y="4292600"/>
          <a:ext cx="7351713" cy="1131888"/>
        </p:xfrm>
        <a:graphic>
          <a:graphicData uri="http://schemas.openxmlformats.org/presentationml/2006/ole">
            <p:oleObj spid="_x0000_s27691" name="公式" r:id="rId7" imgW="69189600" imgH="10668000" progId="Equation.3">
              <p:embed/>
            </p:oleObj>
          </a:graphicData>
        </a:graphic>
      </p:graphicFrame>
      <p:graphicFrame>
        <p:nvGraphicFramePr>
          <p:cNvPr id="134152" name="Object 8"/>
          <p:cNvGraphicFramePr>
            <a:graphicFrameLocks noChangeAspect="1"/>
          </p:cNvGraphicFramePr>
          <p:nvPr/>
        </p:nvGraphicFramePr>
        <p:xfrm>
          <a:off x="1692275" y="1844675"/>
          <a:ext cx="3167063" cy="1131888"/>
        </p:xfrm>
        <a:graphic>
          <a:graphicData uri="http://schemas.openxmlformats.org/presentationml/2006/ole">
            <p:oleObj spid="_x0000_s27692" name="公式" r:id="rId8" imgW="28956000" imgH="10363200" progId="Equation.3">
              <p:embed/>
            </p:oleObj>
          </a:graphicData>
        </a:graphic>
      </p:graphicFrame>
      <p:sp>
        <p:nvSpPr>
          <p:cNvPr id="134153" name="Text Box 9"/>
          <p:cNvSpPr txBox="1">
            <a:spLocks noChangeArrowheads="1"/>
          </p:cNvSpPr>
          <p:nvPr/>
        </p:nvSpPr>
        <p:spPr bwMode="auto">
          <a:xfrm>
            <a:off x="468313" y="5734050"/>
            <a:ext cx="3671887" cy="519113"/>
          </a:xfrm>
          <a:prstGeom prst="rect">
            <a:avLst/>
          </a:prstGeom>
          <a:noFill/>
          <a:ln w="12700">
            <a:noFill/>
            <a:miter lim="800000"/>
            <a:headEnd type="none" w="sm" len="sm"/>
            <a:tailEnd type="none" w="sm" len="sm"/>
          </a:ln>
        </p:spPr>
        <p:txBody>
          <a:bodyPr>
            <a:spAutoFit/>
          </a:bodyPr>
          <a:lstStyle/>
          <a:p>
            <a:pPr>
              <a:spcBef>
                <a:spcPct val="50000"/>
              </a:spcBef>
            </a:pPr>
            <a:r>
              <a:rPr kumimoji="1" lang="zh-CN" altLang="en-US" sz="2800" b="1">
                <a:latin typeface="Times New Roman" panose="02020603050405020304" pitchFamily="18" charset="0"/>
              </a:rPr>
              <a:t>分部积分法：</a:t>
            </a:r>
          </a:p>
        </p:txBody>
      </p:sp>
      <p:graphicFrame>
        <p:nvGraphicFramePr>
          <p:cNvPr id="134154" name="Object 10"/>
          <p:cNvGraphicFramePr>
            <a:graphicFrameLocks noChangeAspect="1"/>
          </p:cNvGraphicFramePr>
          <p:nvPr/>
        </p:nvGraphicFramePr>
        <p:xfrm>
          <a:off x="2732088" y="5516563"/>
          <a:ext cx="3968750" cy="1082675"/>
        </p:xfrm>
        <a:graphic>
          <a:graphicData uri="http://schemas.openxmlformats.org/presentationml/2006/ole">
            <p:oleObj spid="_x0000_s27693" name="公式" r:id="rId9" imgW="36880800" imgH="10058400" progId="Equation.3">
              <p:embed/>
            </p:oleObj>
          </a:graphicData>
        </a:graphic>
      </p:graphicFrame>
      <p:graphicFrame>
        <p:nvGraphicFramePr>
          <p:cNvPr id="134155" name="Object 11"/>
          <p:cNvGraphicFramePr>
            <a:graphicFrameLocks noChangeAspect="1"/>
          </p:cNvGraphicFramePr>
          <p:nvPr/>
        </p:nvGraphicFramePr>
        <p:xfrm>
          <a:off x="4859338" y="1844675"/>
          <a:ext cx="3313112" cy="1147763"/>
        </p:xfrm>
        <a:graphic>
          <a:graphicData uri="http://schemas.openxmlformats.org/presentationml/2006/ole">
            <p:oleObj spid="_x0000_s27694" name="公式" r:id="rId10" imgW="30784800" imgH="10668000" progId="Equation.3">
              <p:embed/>
            </p:oleObj>
          </a:graphicData>
        </a:graphic>
      </p:graphicFrame>
      <p:graphicFrame>
        <p:nvGraphicFramePr>
          <p:cNvPr id="134156" name="Object 12"/>
          <p:cNvGraphicFramePr>
            <a:graphicFrameLocks noChangeAspect="1"/>
          </p:cNvGraphicFramePr>
          <p:nvPr/>
        </p:nvGraphicFramePr>
        <p:xfrm>
          <a:off x="1692275" y="3059113"/>
          <a:ext cx="3240088" cy="1112837"/>
        </p:xfrm>
        <a:graphic>
          <a:graphicData uri="http://schemas.openxmlformats.org/presentationml/2006/ole">
            <p:oleObj spid="_x0000_s27695" name="公式" r:id="rId11" imgW="29260800" imgH="10058400" progId="Equation.3">
              <p:embed/>
            </p:oleObj>
          </a:graphicData>
        </a:graphic>
      </p:graphicFrame>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4146">
                                            <p:txEl>
                                              <p:pRg st="0" end="0"/>
                                            </p:txEl>
                                          </p:spTgt>
                                        </p:tgtEl>
                                        <p:attrNameLst>
                                          <p:attrName>style.visibility</p:attrName>
                                        </p:attrNameLst>
                                      </p:cBhvr>
                                      <p:to>
                                        <p:strVal val="visible"/>
                                      </p:to>
                                    </p:set>
                                    <p:animEffect transition="in" filter="wipe(left)">
                                      <p:cBhvr>
                                        <p:cTn id="7" dur="500"/>
                                        <p:tgtEl>
                                          <p:spTgt spid="1341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4148"/>
                                        </p:tgtEl>
                                        <p:attrNameLst>
                                          <p:attrName>style.visibility</p:attrName>
                                        </p:attrNameLst>
                                      </p:cBhvr>
                                      <p:to>
                                        <p:strVal val="visible"/>
                                      </p:to>
                                    </p:set>
                                    <p:animEffect transition="in" filter="wipe(left)">
                                      <p:cBhvr>
                                        <p:cTn id="12" dur="500"/>
                                        <p:tgtEl>
                                          <p:spTgt spid="1341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4151"/>
                                        </p:tgtEl>
                                        <p:attrNameLst>
                                          <p:attrName>style.visibility</p:attrName>
                                        </p:attrNameLst>
                                      </p:cBhvr>
                                      <p:to>
                                        <p:strVal val="visible"/>
                                      </p:to>
                                    </p:set>
                                    <p:animEffect transition="in" filter="wipe(left)">
                                      <p:cBhvr>
                                        <p:cTn id="17" dur="500"/>
                                        <p:tgtEl>
                                          <p:spTgt spid="1341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4152"/>
                                        </p:tgtEl>
                                        <p:attrNameLst>
                                          <p:attrName>style.visibility</p:attrName>
                                        </p:attrNameLst>
                                      </p:cBhvr>
                                      <p:to>
                                        <p:strVal val="visible"/>
                                      </p:to>
                                    </p:set>
                                    <p:animEffect transition="in" filter="wipe(left)">
                                      <p:cBhvr>
                                        <p:cTn id="22" dur="500"/>
                                        <p:tgtEl>
                                          <p:spTgt spid="13415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4153">
                                            <p:txEl>
                                              <p:pRg st="0" end="0"/>
                                            </p:txEl>
                                          </p:spTgt>
                                        </p:tgtEl>
                                        <p:attrNameLst>
                                          <p:attrName>style.visibility</p:attrName>
                                        </p:attrNameLst>
                                      </p:cBhvr>
                                      <p:to>
                                        <p:strVal val="visible"/>
                                      </p:to>
                                    </p:set>
                                    <p:animEffect transition="in" filter="wipe(left)">
                                      <p:cBhvr>
                                        <p:cTn id="27" dur="500"/>
                                        <p:tgtEl>
                                          <p:spTgt spid="134153">
                                            <p:txEl>
                                              <p:pRg st="0" end="0"/>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34154"/>
                                        </p:tgtEl>
                                        <p:attrNameLst>
                                          <p:attrName>style.visibility</p:attrName>
                                        </p:attrNameLst>
                                      </p:cBhvr>
                                      <p:to>
                                        <p:strVal val="visible"/>
                                      </p:to>
                                    </p:set>
                                    <p:animEffect transition="in" filter="wipe(left)">
                                      <p:cBhvr>
                                        <p:cTn id="31" dur="500"/>
                                        <p:tgtEl>
                                          <p:spTgt spid="13415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34155"/>
                                        </p:tgtEl>
                                        <p:attrNameLst>
                                          <p:attrName>style.visibility</p:attrName>
                                        </p:attrNameLst>
                                      </p:cBhvr>
                                      <p:to>
                                        <p:strVal val="visible"/>
                                      </p:to>
                                    </p:set>
                                    <p:animEffect transition="in" filter="wipe(left)">
                                      <p:cBhvr>
                                        <p:cTn id="36" dur="500"/>
                                        <p:tgtEl>
                                          <p:spTgt spid="13415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34156"/>
                                        </p:tgtEl>
                                        <p:attrNameLst>
                                          <p:attrName>style.visibility</p:attrName>
                                        </p:attrNameLst>
                                      </p:cBhvr>
                                      <p:to>
                                        <p:strVal val="visible"/>
                                      </p:to>
                                    </p:set>
                                    <p:animEffect transition="in" filter="wipe(left)">
                                      <p:cBhvr>
                                        <p:cTn id="41" dur="500"/>
                                        <p:tgtEl>
                                          <p:spTgt spid="134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build="p" autoUpdateAnimBg="0"/>
      <p:bldP spid="134153"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5170" name="Object 2"/>
          <p:cNvGraphicFramePr>
            <a:graphicFrameLocks noChangeAspect="1"/>
          </p:cNvGraphicFramePr>
          <p:nvPr/>
        </p:nvGraphicFramePr>
        <p:xfrm>
          <a:off x="1042988" y="333375"/>
          <a:ext cx="6480175" cy="1044575"/>
        </p:xfrm>
        <a:graphic>
          <a:graphicData uri="http://schemas.openxmlformats.org/presentationml/2006/ole">
            <p:oleObj spid="_x0000_s28691" name="公式" r:id="rId3" imgW="62484000" imgH="10058400" progId="Equation.3">
              <p:embed/>
            </p:oleObj>
          </a:graphicData>
        </a:graphic>
      </p:graphicFrame>
      <p:sp>
        <p:nvSpPr>
          <p:cNvPr id="135171" name="Rectangle 3"/>
          <p:cNvSpPr>
            <a:spLocks noChangeArrowheads="1"/>
          </p:cNvSpPr>
          <p:nvPr/>
        </p:nvSpPr>
        <p:spPr bwMode="auto">
          <a:xfrm>
            <a:off x="611188" y="1700213"/>
            <a:ext cx="5616575" cy="519112"/>
          </a:xfrm>
          <a:prstGeom prst="rect">
            <a:avLst/>
          </a:prstGeom>
          <a:noFill/>
          <a:ln w="9525">
            <a:noFill/>
            <a:miter lim="800000"/>
          </a:ln>
        </p:spPr>
        <p:txBody>
          <a:bodyPr>
            <a:spAutoFit/>
          </a:bodyPr>
          <a:lstStyle/>
          <a:p>
            <a:r>
              <a:rPr kumimoji="1" lang="zh-CN" altLang="en-US" sz="2800" b="1">
                <a:latin typeface="Times New Roman" panose="02020603050405020304" pitchFamily="18" charset="0"/>
              </a:rPr>
              <a:t>导出斯特藩</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玻耳兹曼定律：</a:t>
            </a:r>
          </a:p>
        </p:txBody>
      </p:sp>
      <p:graphicFrame>
        <p:nvGraphicFramePr>
          <p:cNvPr id="135172" name="Object 4"/>
          <p:cNvGraphicFramePr>
            <a:graphicFrameLocks noChangeAspect="1"/>
          </p:cNvGraphicFramePr>
          <p:nvPr/>
        </p:nvGraphicFramePr>
        <p:xfrm>
          <a:off x="5219700" y="1628775"/>
          <a:ext cx="2362200" cy="668338"/>
        </p:xfrm>
        <a:graphic>
          <a:graphicData uri="http://schemas.openxmlformats.org/presentationml/2006/ole">
            <p:oleObj spid="_x0000_s28692" name="公式" r:id="rId4" imgW="20421600" imgH="5791200" progId="Equation.3">
              <p:embed/>
            </p:oleObj>
          </a:graphicData>
        </a:graphic>
      </p:graphicFrame>
      <p:sp>
        <p:nvSpPr>
          <p:cNvPr id="135173" name="Text Box 5"/>
          <p:cNvSpPr txBox="1">
            <a:spLocks noChangeArrowheads="1"/>
          </p:cNvSpPr>
          <p:nvPr/>
        </p:nvSpPr>
        <p:spPr bwMode="auto">
          <a:xfrm>
            <a:off x="539750" y="2420938"/>
            <a:ext cx="8229600" cy="1117600"/>
          </a:xfrm>
          <a:prstGeom prst="rect">
            <a:avLst/>
          </a:prstGeom>
          <a:noFill/>
          <a:ln w="12700">
            <a:noFill/>
            <a:miter lim="800000"/>
            <a:headEnd type="none" w="sm" len="sm"/>
            <a:tailEnd type="none" w="sm" len="sm"/>
          </a:ln>
        </p:spPr>
        <p:txBody>
          <a:bodyPr>
            <a:spAutoFit/>
          </a:bodyPr>
          <a:lstStyle/>
          <a:p>
            <a:pPr>
              <a:lnSpc>
                <a:spcPct val="120000"/>
              </a:lnSpc>
              <a:spcBef>
                <a:spcPct val="50000"/>
              </a:spcBef>
            </a:pPr>
            <a:r>
              <a:rPr kumimoji="1" lang="zh-CN" altLang="en-US" sz="2800" b="1">
                <a:latin typeface="宋体" panose="02010600030101010101" pitchFamily="2" charset="-122"/>
              </a:rPr>
              <a:t>为求</a:t>
            </a:r>
            <a:r>
              <a:rPr kumimoji="1" lang="zh-CN" altLang="en-US" sz="2800" b="1">
                <a:latin typeface="Times New Roman" panose="02020603050405020304" pitchFamily="18" charset="0"/>
              </a:rPr>
              <a:t>单色辐出度的极值波长</a:t>
            </a:r>
            <a:r>
              <a:rPr kumimoji="1" lang="zh-CN" altLang="en-US" sz="2800" b="1" i="1">
                <a:latin typeface="Times New Roman" panose="02020603050405020304" pitchFamily="18" charset="0"/>
                <a:sym typeface="Symbol" panose="05050102010706020507" pitchFamily="18" charset="2"/>
              </a:rPr>
              <a:t></a:t>
            </a:r>
            <a:r>
              <a:rPr kumimoji="1" lang="en-US" altLang="en-US" sz="2800" b="1" baseline="-25000">
                <a:latin typeface="Times New Roman" panose="02020603050405020304" pitchFamily="18" charset="0"/>
                <a:sym typeface="Symbol" panose="05050102010706020507" pitchFamily="18" charset="2"/>
              </a:rPr>
              <a:t>m</a:t>
            </a:r>
            <a:r>
              <a:rPr kumimoji="1" lang="zh-CN" altLang="en-US" sz="2800" b="1">
                <a:latin typeface="宋体" panose="02010600030101010101" pitchFamily="2" charset="-122"/>
              </a:rPr>
              <a:t>，可以由普朗克公式得到</a:t>
            </a:r>
            <a:r>
              <a:rPr kumimoji="1" lang="zh-CN" altLang="en-US" sz="2800" b="1" i="1">
                <a:latin typeface="Times New Roman" panose="02020603050405020304" pitchFamily="18" charset="0"/>
                <a:sym typeface="Symbol" panose="05050102010706020507" pitchFamily="18" charset="2"/>
              </a:rPr>
              <a:t></a:t>
            </a:r>
            <a:r>
              <a:rPr kumimoji="1" lang="en-US" altLang="en-US" sz="2800" b="1" baseline="-25000">
                <a:latin typeface="Times New Roman" panose="02020603050405020304" pitchFamily="18" charset="0"/>
                <a:sym typeface="Symbol" panose="05050102010706020507" pitchFamily="18" charset="2"/>
              </a:rPr>
              <a:t>m</a:t>
            </a:r>
            <a:r>
              <a:rPr kumimoji="1" lang="zh-CN" altLang="en-US" sz="2800" b="1">
                <a:latin typeface="宋体" panose="02010600030101010101" pitchFamily="2" charset="-122"/>
              </a:rPr>
              <a:t>满足：</a:t>
            </a:r>
          </a:p>
        </p:txBody>
      </p:sp>
      <p:graphicFrame>
        <p:nvGraphicFramePr>
          <p:cNvPr id="135174" name="Object 6"/>
          <p:cNvGraphicFramePr>
            <a:graphicFrameLocks noChangeAspect="1"/>
          </p:cNvGraphicFramePr>
          <p:nvPr/>
        </p:nvGraphicFramePr>
        <p:xfrm>
          <a:off x="2700338" y="3644900"/>
          <a:ext cx="2808287" cy="1263650"/>
        </p:xfrm>
        <a:graphic>
          <a:graphicData uri="http://schemas.openxmlformats.org/presentationml/2006/ole">
            <p:oleObj spid="_x0000_s28693" name="公式" r:id="rId5" imgW="24384000" imgH="10972800" progId="Equation.3">
              <p:embed/>
            </p:oleObj>
          </a:graphicData>
        </a:graphic>
      </p:graphicFrame>
      <p:graphicFrame>
        <p:nvGraphicFramePr>
          <p:cNvPr id="135175" name="Object 7"/>
          <p:cNvGraphicFramePr>
            <a:graphicFrameLocks noChangeAspect="1"/>
          </p:cNvGraphicFramePr>
          <p:nvPr/>
        </p:nvGraphicFramePr>
        <p:xfrm>
          <a:off x="2700338" y="5013325"/>
          <a:ext cx="3527425" cy="1338263"/>
        </p:xfrm>
        <a:graphic>
          <a:graphicData uri="http://schemas.openxmlformats.org/presentationml/2006/ole">
            <p:oleObj spid="_x0000_s28694" name="公式" r:id="rId6" imgW="30480000" imgH="11582400" progId="Equation.3">
              <p:embed/>
            </p:oleObj>
          </a:graphicData>
        </a:graphic>
      </p:graphicFrame>
      <p:sp>
        <p:nvSpPr>
          <p:cNvPr id="135176" name="AutoShape 8"/>
          <p:cNvSpPr>
            <a:spLocks noChangeArrowheads="1"/>
          </p:cNvSpPr>
          <p:nvPr/>
        </p:nvSpPr>
        <p:spPr bwMode="auto">
          <a:xfrm>
            <a:off x="1619250" y="5589588"/>
            <a:ext cx="647700" cy="144462"/>
          </a:xfrm>
          <a:prstGeom prst="rightArrow">
            <a:avLst>
              <a:gd name="adj1" fmla="val 50000"/>
              <a:gd name="adj2" fmla="val 112088"/>
            </a:avLst>
          </a:prstGeom>
          <a:solidFill>
            <a:schemeClr val="accent1"/>
          </a:solidFill>
          <a:ln w="9525">
            <a:solidFill>
              <a:schemeClr val="tx1"/>
            </a:solidFill>
            <a:miter lim="800000"/>
          </a:ln>
        </p:spPr>
        <p:txBody>
          <a:bodyPr wrap="none" anchor="ctr"/>
          <a:lstStyle/>
          <a:p>
            <a:endParaRPr lang="zh-CN" altLang="en-US"/>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5170"/>
                                        </p:tgtEl>
                                        <p:attrNameLst>
                                          <p:attrName>style.visibility</p:attrName>
                                        </p:attrNameLst>
                                      </p:cBhvr>
                                      <p:to>
                                        <p:strVal val="visible"/>
                                      </p:to>
                                    </p:set>
                                    <p:animEffect transition="in" filter="wipe(left)">
                                      <p:cBhvr>
                                        <p:cTn id="7" dur="500"/>
                                        <p:tgtEl>
                                          <p:spTgt spid="1351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5171"/>
                                        </p:tgtEl>
                                        <p:attrNameLst>
                                          <p:attrName>style.visibility</p:attrName>
                                        </p:attrNameLst>
                                      </p:cBhvr>
                                      <p:to>
                                        <p:strVal val="visible"/>
                                      </p:to>
                                    </p:set>
                                    <p:animEffect transition="in" filter="wipe(left)">
                                      <p:cBhvr>
                                        <p:cTn id="12" dur="500"/>
                                        <p:tgtEl>
                                          <p:spTgt spid="135171"/>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35172"/>
                                        </p:tgtEl>
                                        <p:attrNameLst>
                                          <p:attrName>style.visibility</p:attrName>
                                        </p:attrNameLst>
                                      </p:cBhvr>
                                      <p:to>
                                        <p:strVal val="visible"/>
                                      </p:to>
                                    </p:set>
                                    <p:animEffect transition="in" filter="wipe(left)">
                                      <p:cBhvr>
                                        <p:cTn id="16" dur="500"/>
                                        <p:tgtEl>
                                          <p:spTgt spid="13517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5173"/>
                                        </p:tgtEl>
                                        <p:attrNameLst>
                                          <p:attrName>style.visibility</p:attrName>
                                        </p:attrNameLst>
                                      </p:cBhvr>
                                      <p:to>
                                        <p:strVal val="visible"/>
                                      </p:to>
                                    </p:set>
                                    <p:animEffect transition="in" filter="wipe(left)">
                                      <p:cBhvr>
                                        <p:cTn id="21" dur="500"/>
                                        <p:tgtEl>
                                          <p:spTgt spid="13517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35174"/>
                                        </p:tgtEl>
                                        <p:attrNameLst>
                                          <p:attrName>style.visibility</p:attrName>
                                        </p:attrNameLst>
                                      </p:cBhvr>
                                      <p:to>
                                        <p:strVal val="visible"/>
                                      </p:to>
                                    </p:set>
                                    <p:animEffect transition="in" filter="wipe(left)">
                                      <p:cBhvr>
                                        <p:cTn id="26" dur="500"/>
                                        <p:tgtEl>
                                          <p:spTgt spid="13517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35176"/>
                                        </p:tgtEl>
                                        <p:attrNameLst>
                                          <p:attrName>style.visibility</p:attrName>
                                        </p:attrNameLst>
                                      </p:cBhvr>
                                      <p:to>
                                        <p:strVal val="visible"/>
                                      </p:to>
                                    </p:set>
                                    <p:animEffect transition="in" filter="wipe(left)">
                                      <p:cBhvr>
                                        <p:cTn id="31" dur="500"/>
                                        <p:tgtEl>
                                          <p:spTgt spid="135176"/>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135175"/>
                                        </p:tgtEl>
                                        <p:attrNameLst>
                                          <p:attrName>style.visibility</p:attrName>
                                        </p:attrNameLst>
                                      </p:cBhvr>
                                      <p:to>
                                        <p:strVal val="visible"/>
                                      </p:to>
                                    </p:set>
                                    <p:animEffect transition="in" filter="wipe(left)">
                                      <p:cBhvr>
                                        <p:cTn id="35" dur="500"/>
                                        <p:tgtEl>
                                          <p:spTgt spid="135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p:bldP spid="135173" grpId="0"/>
      <p:bldP spid="13517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title" idx="4294967295"/>
          </p:nvPr>
        </p:nvSpPr>
        <p:spPr bwMode="auto">
          <a:xfrm>
            <a:off x="1547664" y="188640"/>
            <a:ext cx="6012160" cy="548680"/>
          </a:xfrm>
          <a:prstGeom prst="rect">
            <a:avLst/>
          </a:prstGeom>
          <a:solidFill>
            <a:srgbClr val="FFFFFF"/>
          </a:solidFill>
          <a:ln>
            <a:miter lim="800000"/>
          </a:ln>
        </p:spPr>
        <p:txBody>
          <a:bodyPr/>
          <a:lstStyle/>
          <a:p>
            <a:pPr eaLnBrk="1" hangingPunct="1"/>
            <a:r>
              <a:rPr lang="zh-CN" altLang="en-US" sz="3200" dirty="0"/>
              <a:t>量子力学的奠基人</a:t>
            </a:r>
          </a:p>
        </p:txBody>
      </p:sp>
      <p:pic>
        <p:nvPicPr>
          <p:cNvPr id="3" name="图片 2">
            <a:extLst>
              <a:ext uri="{FF2B5EF4-FFF2-40B4-BE49-F238E27FC236}">
                <a16:creationId xmlns="" xmlns:a16="http://schemas.microsoft.com/office/drawing/2014/main" id="{AB13F2DE-34B7-48DC-807A-7F2BAC4E843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11560" y="1484784"/>
            <a:ext cx="8182686" cy="4242874"/>
          </a:xfrm>
          <a:prstGeom prst="rect">
            <a:avLst/>
          </a:prstGeom>
        </p:spPr>
      </p:pic>
    </p:spTree>
  </p:cSld>
  <p:clrMapOvr>
    <a:masterClrMapping/>
  </p:clrMapOvr>
  <p:transition spd="med">
    <p:pull dir="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1116013" y="1989138"/>
            <a:ext cx="3124200" cy="519112"/>
          </a:xfrm>
          <a:prstGeom prst="rect">
            <a:avLst/>
          </a:prstGeom>
          <a:noFill/>
          <a:ln w="12700">
            <a:noFill/>
            <a:miter lim="800000"/>
            <a:headEnd type="none" w="sm" len="sm"/>
            <a:tailEnd type="none" w="sm" len="sm"/>
          </a:ln>
        </p:spPr>
        <p:txBody>
          <a:bodyPr>
            <a:spAutoFit/>
          </a:bodyPr>
          <a:lstStyle/>
          <a:p>
            <a:pPr>
              <a:spcBef>
                <a:spcPct val="50000"/>
              </a:spcBef>
            </a:pPr>
            <a:r>
              <a:rPr kumimoji="1" lang="zh-CN" altLang="en-US" sz="2800" b="1">
                <a:latin typeface="Times New Roman" panose="02020603050405020304" pitchFamily="18" charset="0"/>
              </a:rPr>
              <a:t>令</a:t>
            </a:r>
          </a:p>
        </p:txBody>
      </p:sp>
      <p:graphicFrame>
        <p:nvGraphicFramePr>
          <p:cNvPr id="136195" name="Object 3"/>
          <p:cNvGraphicFramePr>
            <a:graphicFrameLocks noChangeAspect="1"/>
          </p:cNvGraphicFramePr>
          <p:nvPr/>
        </p:nvGraphicFramePr>
        <p:xfrm>
          <a:off x="1908175" y="1700213"/>
          <a:ext cx="1727200" cy="1174750"/>
        </p:xfrm>
        <a:graphic>
          <a:graphicData uri="http://schemas.openxmlformats.org/presentationml/2006/ole">
            <p:oleObj spid="_x0000_s29723" name="公式" r:id="rId3" imgW="15240000" imgH="10363200" progId="Equation.3">
              <p:embed/>
            </p:oleObj>
          </a:graphicData>
        </a:graphic>
      </p:graphicFrame>
      <p:graphicFrame>
        <p:nvGraphicFramePr>
          <p:cNvPr id="136196" name="Object 4"/>
          <p:cNvGraphicFramePr>
            <a:graphicFrameLocks noChangeAspect="1"/>
          </p:cNvGraphicFramePr>
          <p:nvPr/>
        </p:nvGraphicFramePr>
        <p:xfrm>
          <a:off x="4787900" y="2060575"/>
          <a:ext cx="2235200" cy="620713"/>
        </p:xfrm>
        <a:graphic>
          <a:graphicData uri="http://schemas.openxmlformats.org/presentationml/2006/ole">
            <p:oleObj spid="_x0000_s29724" name="公式" r:id="rId4" imgW="19812000" imgH="5486400" progId="Equation.3">
              <p:embed/>
            </p:oleObj>
          </a:graphicData>
        </a:graphic>
      </p:graphicFrame>
      <p:sp>
        <p:nvSpPr>
          <p:cNvPr id="136197" name="Text Box 5"/>
          <p:cNvSpPr txBox="1">
            <a:spLocks noChangeArrowheads="1"/>
          </p:cNvSpPr>
          <p:nvPr/>
        </p:nvSpPr>
        <p:spPr bwMode="auto">
          <a:xfrm>
            <a:off x="1042988" y="3197225"/>
            <a:ext cx="3241675" cy="519113"/>
          </a:xfrm>
          <a:prstGeom prst="rect">
            <a:avLst/>
          </a:prstGeom>
          <a:noFill/>
          <a:ln w="12700">
            <a:noFill/>
            <a:miter lim="800000"/>
            <a:headEnd type="none" w="sm" len="sm"/>
            <a:tailEnd type="none" w="sm" len="sm"/>
          </a:ln>
        </p:spPr>
        <p:txBody>
          <a:bodyPr>
            <a:spAutoFit/>
          </a:bodyPr>
          <a:lstStyle/>
          <a:p>
            <a:pPr>
              <a:spcBef>
                <a:spcPct val="50000"/>
              </a:spcBef>
            </a:pPr>
            <a:r>
              <a:rPr kumimoji="1" lang="zh-CN" altLang="en-US" sz="2800" b="1">
                <a:latin typeface="Times New Roman" panose="02020603050405020304" pitchFamily="18" charset="0"/>
              </a:rPr>
              <a:t>迭代法解得</a:t>
            </a:r>
          </a:p>
        </p:txBody>
      </p:sp>
      <p:graphicFrame>
        <p:nvGraphicFramePr>
          <p:cNvPr id="136198" name="Object 6"/>
          <p:cNvGraphicFramePr>
            <a:graphicFrameLocks noChangeAspect="1"/>
          </p:cNvGraphicFramePr>
          <p:nvPr/>
        </p:nvGraphicFramePr>
        <p:xfrm>
          <a:off x="3492500" y="3213100"/>
          <a:ext cx="1944688" cy="495300"/>
        </p:xfrm>
        <a:graphic>
          <a:graphicData uri="http://schemas.openxmlformats.org/presentationml/2006/ole">
            <p:oleObj spid="_x0000_s29725" name="公式" r:id="rId5" imgW="16764000" imgH="4267200" progId="Equation.3">
              <p:embed/>
            </p:oleObj>
          </a:graphicData>
        </a:graphic>
      </p:graphicFrame>
      <p:sp>
        <p:nvSpPr>
          <p:cNvPr id="136199" name="AutoShape 7"/>
          <p:cNvSpPr>
            <a:spLocks noChangeArrowheads="1"/>
          </p:cNvSpPr>
          <p:nvPr/>
        </p:nvSpPr>
        <p:spPr bwMode="auto">
          <a:xfrm>
            <a:off x="3779838" y="2276475"/>
            <a:ext cx="720725" cy="142875"/>
          </a:xfrm>
          <a:prstGeom prst="rightArrow">
            <a:avLst>
              <a:gd name="adj1" fmla="val 50000"/>
              <a:gd name="adj2" fmla="val 126111"/>
            </a:avLst>
          </a:prstGeom>
          <a:solidFill>
            <a:schemeClr val="accent1"/>
          </a:solidFill>
          <a:ln w="9525">
            <a:solidFill>
              <a:schemeClr val="tx1"/>
            </a:solidFill>
            <a:miter lim="800000"/>
          </a:ln>
        </p:spPr>
        <p:txBody>
          <a:bodyPr wrap="none" anchor="ctr"/>
          <a:lstStyle/>
          <a:p>
            <a:endParaRPr lang="zh-CN" altLang="en-US"/>
          </a:p>
        </p:txBody>
      </p:sp>
      <p:graphicFrame>
        <p:nvGraphicFramePr>
          <p:cNvPr id="136200" name="Object 8"/>
          <p:cNvGraphicFramePr>
            <a:graphicFrameLocks noChangeAspect="1"/>
          </p:cNvGraphicFramePr>
          <p:nvPr/>
        </p:nvGraphicFramePr>
        <p:xfrm>
          <a:off x="1763713" y="620713"/>
          <a:ext cx="3311525" cy="1257300"/>
        </p:xfrm>
        <a:graphic>
          <a:graphicData uri="http://schemas.openxmlformats.org/presentationml/2006/ole">
            <p:oleObj spid="_x0000_s29726" name="公式" r:id="rId6" imgW="30480000" imgH="11582400" progId="Equation.3">
              <p:embed/>
            </p:oleObj>
          </a:graphicData>
        </a:graphic>
      </p:graphicFrame>
      <p:graphicFrame>
        <p:nvGraphicFramePr>
          <p:cNvPr id="136201" name="Object 9"/>
          <p:cNvGraphicFramePr>
            <a:graphicFrameLocks noChangeAspect="1"/>
          </p:cNvGraphicFramePr>
          <p:nvPr/>
        </p:nvGraphicFramePr>
        <p:xfrm>
          <a:off x="2268538" y="5157788"/>
          <a:ext cx="5543550" cy="1058862"/>
        </p:xfrm>
        <a:graphic>
          <a:graphicData uri="http://schemas.openxmlformats.org/presentationml/2006/ole">
            <p:oleObj spid="_x0000_s29727" name="公式" r:id="rId7" imgW="49377600" imgH="9448800" progId="Equation.3">
              <p:embed/>
            </p:oleObj>
          </a:graphicData>
        </a:graphic>
      </p:graphicFrame>
      <p:graphicFrame>
        <p:nvGraphicFramePr>
          <p:cNvPr id="136202" name="Object 10"/>
          <p:cNvGraphicFramePr>
            <a:graphicFrameLocks noChangeAspect="1"/>
          </p:cNvGraphicFramePr>
          <p:nvPr/>
        </p:nvGraphicFramePr>
        <p:xfrm>
          <a:off x="2178050" y="3860800"/>
          <a:ext cx="3417888" cy="1116013"/>
        </p:xfrm>
        <a:graphic>
          <a:graphicData uri="http://schemas.openxmlformats.org/presentationml/2006/ole">
            <p:oleObj spid="_x0000_s29728" name="公式" r:id="rId8" imgW="28956000" imgH="9448800" progId="Equation.3">
              <p:embed/>
            </p:oleObj>
          </a:graphicData>
        </a:graphic>
      </p:graphicFrame>
      <p:sp>
        <p:nvSpPr>
          <p:cNvPr id="136203" name="Rectangle 11"/>
          <p:cNvSpPr>
            <a:spLocks noChangeArrowheads="1"/>
          </p:cNvSpPr>
          <p:nvPr/>
        </p:nvSpPr>
        <p:spPr bwMode="auto">
          <a:xfrm>
            <a:off x="6084888" y="4205288"/>
            <a:ext cx="3059112" cy="519112"/>
          </a:xfrm>
          <a:prstGeom prst="rect">
            <a:avLst/>
          </a:prstGeom>
          <a:noFill/>
          <a:ln w="9525">
            <a:noFill/>
            <a:miter lim="800000"/>
          </a:ln>
        </p:spPr>
        <p:txBody>
          <a:bodyPr>
            <a:spAutoFit/>
          </a:bodyPr>
          <a:lstStyle/>
          <a:p>
            <a:r>
              <a:rPr kumimoji="1" lang="zh-CN" altLang="en-US" sz="2800" b="1">
                <a:latin typeface="Times New Roman" panose="02020603050405020304" pitchFamily="18" charset="0"/>
              </a:rPr>
              <a:t>维恩位移定律</a:t>
            </a:r>
          </a:p>
        </p:txBody>
      </p:sp>
      <p:sp>
        <p:nvSpPr>
          <p:cNvPr id="136204" name="AutoShape 12"/>
          <p:cNvSpPr>
            <a:spLocks noChangeArrowheads="1"/>
          </p:cNvSpPr>
          <p:nvPr/>
        </p:nvSpPr>
        <p:spPr bwMode="auto">
          <a:xfrm>
            <a:off x="1403350" y="4365625"/>
            <a:ext cx="647700" cy="142875"/>
          </a:xfrm>
          <a:prstGeom prst="rightArrow">
            <a:avLst>
              <a:gd name="adj1" fmla="val 50000"/>
              <a:gd name="adj2" fmla="val 113333"/>
            </a:avLst>
          </a:prstGeom>
          <a:solidFill>
            <a:schemeClr val="accent1"/>
          </a:solidFill>
          <a:ln w="9525">
            <a:solidFill>
              <a:schemeClr val="tx1"/>
            </a:solidFill>
            <a:miter lim="800000"/>
          </a:ln>
        </p:spPr>
        <p:txBody>
          <a:bodyPr wrap="none" anchor="ctr"/>
          <a:lstStyle/>
          <a:p>
            <a:endParaRPr lang="zh-CN" altLang="en-US"/>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6200"/>
                                        </p:tgtEl>
                                        <p:attrNameLst>
                                          <p:attrName>style.visibility</p:attrName>
                                        </p:attrNameLst>
                                      </p:cBhvr>
                                      <p:to>
                                        <p:strVal val="visible"/>
                                      </p:to>
                                    </p:set>
                                    <p:animEffect transition="in" filter="wipe(left)">
                                      <p:cBhvr>
                                        <p:cTn id="7" dur="500"/>
                                        <p:tgtEl>
                                          <p:spTgt spid="1362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6194">
                                            <p:txEl>
                                              <p:pRg st="0" end="0"/>
                                            </p:txEl>
                                          </p:spTgt>
                                        </p:tgtEl>
                                        <p:attrNameLst>
                                          <p:attrName>style.visibility</p:attrName>
                                        </p:attrNameLst>
                                      </p:cBhvr>
                                      <p:to>
                                        <p:strVal val="visible"/>
                                      </p:to>
                                    </p:set>
                                    <p:animEffect transition="in" filter="wipe(left)">
                                      <p:cBhvr>
                                        <p:cTn id="12" dur="500"/>
                                        <p:tgtEl>
                                          <p:spTgt spid="136194">
                                            <p:txEl>
                                              <p:pRg st="0" end="0"/>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36195"/>
                                        </p:tgtEl>
                                        <p:attrNameLst>
                                          <p:attrName>style.visibility</p:attrName>
                                        </p:attrNameLst>
                                      </p:cBhvr>
                                      <p:to>
                                        <p:strVal val="visible"/>
                                      </p:to>
                                    </p:set>
                                    <p:animEffect transition="in" filter="wipe(left)">
                                      <p:cBhvr>
                                        <p:cTn id="16" dur="500"/>
                                        <p:tgtEl>
                                          <p:spTgt spid="13619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6199"/>
                                        </p:tgtEl>
                                        <p:attrNameLst>
                                          <p:attrName>style.visibility</p:attrName>
                                        </p:attrNameLst>
                                      </p:cBhvr>
                                      <p:to>
                                        <p:strVal val="visible"/>
                                      </p:to>
                                    </p:set>
                                    <p:animEffect transition="in" filter="wipe(left)">
                                      <p:cBhvr>
                                        <p:cTn id="21" dur="500"/>
                                        <p:tgtEl>
                                          <p:spTgt spid="136199"/>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36196"/>
                                        </p:tgtEl>
                                        <p:attrNameLst>
                                          <p:attrName>style.visibility</p:attrName>
                                        </p:attrNameLst>
                                      </p:cBhvr>
                                      <p:to>
                                        <p:strVal val="visible"/>
                                      </p:to>
                                    </p:set>
                                    <p:animEffect transition="in" filter="wipe(left)">
                                      <p:cBhvr>
                                        <p:cTn id="25" dur="500"/>
                                        <p:tgtEl>
                                          <p:spTgt spid="13619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36197">
                                            <p:txEl>
                                              <p:pRg st="0" end="0"/>
                                            </p:txEl>
                                          </p:spTgt>
                                        </p:tgtEl>
                                        <p:attrNameLst>
                                          <p:attrName>style.visibility</p:attrName>
                                        </p:attrNameLst>
                                      </p:cBhvr>
                                      <p:to>
                                        <p:strVal val="visible"/>
                                      </p:to>
                                    </p:set>
                                    <p:animEffect transition="in" filter="wipe(left)">
                                      <p:cBhvr>
                                        <p:cTn id="30" dur="500"/>
                                        <p:tgtEl>
                                          <p:spTgt spid="136197">
                                            <p:txEl>
                                              <p:pRg st="0" end="0"/>
                                            </p:txEl>
                                          </p:spTgt>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136198"/>
                                        </p:tgtEl>
                                        <p:attrNameLst>
                                          <p:attrName>style.visibility</p:attrName>
                                        </p:attrNameLst>
                                      </p:cBhvr>
                                      <p:to>
                                        <p:strVal val="visible"/>
                                      </p:to>
                                    </p:set>
                                    <p:animEffect transition="in" filter="wipe(left)">
                                      <p:cBhvr>
                                        <p:cTn id="34" dur="500"/>
                                        <p:tgtEl>
                                          <p:spTgt spid="13619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36204"/>
                                        </p:tgtEl>
                                        <p:attrNameLst>
                                          <p:attrName>style.visibility</p:attrName>
                                        </p:attrNameLst>
                                      </p:cBhvr>
                                      <p:to>
                                        <p:strVal val="visible"/>
                                      </p:to>
                                    </p:set>
                                    <p:animEffect transition="in" filter="wipe(left)">
                                      <p:cBhvr>
                                        <p:cTn id="39" dur="500"/>
                                        <p:tgtEl>
                                          <p:spTgt spid="136204"/>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136202"/>
                                        </p:tgtEl>
                                        <p:attrNameLst>
                                          <p:attrName>style.visibility</p:attrName>
                                        </p:attrNameLst>
                                      </p:cBhvr>
                                      <p:to>
                                        <p:strVal val="visible"/>
                                      </p:to>
                                    </p:set>
                                    <p:animEffect transition="in" filter="wipe(left)">
                                      <p:cBhvr>
                                        <p:cTn id="43" dur="500"/>
                                        <p:tgtEl>
                                          <p:spTgt spid="13620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36203"/>
                                        </p:tgtEl>
                                        <p:attrNameLst>
                                          <p:attrName>style.visibility</p:attrName>
                                        </p:attrNameLst>
                                      </p:cBhvr>
                                      <p:to>
                                        <p:strVal val="visible"/>
                                      </p:to>
                                    </p:set>
                                    <p:animEffect transition="in" filter="wipe(left)">
                                      <p:cBhvr>
                                        <p:cTn id="48" dur="500"/>
                                        <p:tgtEl>
                                          <p:spTgt spid="13620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36201"/>
                                        </p:tgtEl>
                                        <p:attrNameLst>
                                          <p:attrName>style.visibility</p:attrName>
                                        </p:attrNameLst>
                                      </p:cBhvr>
                                      <p:to>
                                        <p:strVal val="visible"/>
                                      </p:to>
                                    </p:set>
                                    <p:animEffect transition="in" filter="wipe(left)">
                                      <p:cBhvr>
                                        <p:cTn id="53" dur="500"/>
                                        <p:tgtEl>
                                          <p:spTgt spid="136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build="p" autoUpdateAnimBg="0"/>
      <p:bldP spid="136197" grpId="0" build="p" autoUpdateAnimBg="0"/>
      <p:bldP spid="136199" grpId="0" animBg="1"/>
      <p:bldP spid="136203" grpId="0"/>
      <p:bldP spid="13620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physicists">
            <a:hlinkClick r:id="rId2"/>
          </p:cNvPr>
          <p:cNvPicPr>
            <a:picLocks noChangeAspect="1" noChangeArrowheads="1"/>
          </p:cNvPicPr>
          <p:nvPr/>
        </p:nvPicPr>
        <p:blipFill>
          <a:blip r:embed="rId3" cstate="print"/>
          <a:srcRect/>
          <a:stretch>
            <a:fillRect/>
          </a:stretch>
        </p:blipFill>
        <p:spPr bwMode="auto">
          <a:xfrm>
            <a:off x="179388" y="1370013"/>
            <a:ext cx="8353425" cy="5487987"/>
          </a:xfrm>
          <a:prstGeom prst="rect">
            <a:avLst/>
          </a:prstGeom>
          <a:noFill/>
          <a:ln w="9525">
            <a:noFill/>
            <a:miter lim="800000"/>
            <a:headEnd/>
            <a:tailEnd/>
          </a:ln>
        </p:spPr>
      </p:pic>
      <p:sp>
        <p:nvSpPr>
          <p:cNvPr id="30723" name="Rectangle 3"/>
          <p:cNvSpPr>
            <a:spLocks noGrp="1" noChangeArrowheads="1"/>
          </p:cNvSpPr>
          <p:nvPr>
            <p:ph type="title" idx="4294967295"/>
          </p:nvPr>
        </p:nvSpPr>
        <p:spPr bwMode="auto">
          <a:xfrm>
            <a:off x="1547664" y="188640"/>
            <a:ext cx="6012160" cy="548680"/>
          </a:xfrm>
          <a:prstGeom prst="rect">
            <a:avLst/>
          </a:prstGeom>
          <a:solidFill>
            <a:srgbClr val="FFFFFF"/>
          </a:solidFill>
          <a:ln>
            <a:miter lim="800000"/>
          </a:ln>
        </p:spPr>
        <p:txBody>
          <a:bodyPr/>
          <a:lstStyle/>
          <a:p>
            <a:pPr eaLnBrk="1" hangingPunct="1"/>
            <a:r>
              <a:rPr lang="zh-CN" altLang="en-US" sz="3200" dirty="0"/>
              <a:t>量子力学的奠基人</a:t>
            </a:r>
          </a:p>
        </p:txBody>
      </p:sp>
    </p:spTree>
    <p:extLst>
      <p:ext uri="{BB962C8B-B14F-4D97-AF65-F5344CB8AC3E}">
        <p14:creationId xmlns:p14="http://schemas.microsoft.com/office/powerpoint/2010/main" xmlns="" val="3212657926"/>
      </p:ext>
    </p:extLst>
  </p:cSld>
  <p:clrMapOvr>
    <a:masterClrMapping/>
  </p:clrMapOvr>
  <p:transition spd="med">
    <p:pull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Text Box 4"/>
          <p:cNvSpPr txBox="1">
            <a:spLocks noChangeArrowheads="1"/>
          </p:cNvSpPr>
          <p:nvPr/>
        </p:nvSpPr>
        <p:spPr bwMode="auto">
          <a:xfrm>
            <a:off x="762000" y="908050"/>
            <a:ext cx="7696200" cy="3970318"/>
          </a:xfrm>
          <a:prstGeom prst="rect">
            <a:avLst/>
          </a:prstGeom>
          <a:noFill/>
          <a:ln w="9525">
            <a:noFill/>
            <a:miter lim="800000"/>
          </a:ln>
          <a:effectLst/>
        </p:spPr>
        <p:txBody>
          <a:bodyPr>
            <a:spAutoFit/>
          </a:bodyPr>
          <a:lstStyle/>
          <a:p>
            <a:r>
              <a:rPr kumimoji="1" lang="en-US" altLang="zh-CN" sz="2800" b="1" dirty="0">
                <a:latin typeface="宋体" panose="02010600030101010101" pitchFamily="2" charset="-122"/>
                <a:ea typeface="宋体" panose="02010600030101010101" pitchFamily="2" charset="-122"/>
              </a:rPr>
              <a:t>     </a:t>
            </a:r>
            <a:r>
              <a:rPr kumimoji="1" lang="zh-CN" altLang="en-US" sz="2800" b="1" dirty="0">
                <a:latin typeface="宋体" panose="02010600030101010101" pitchFamily="2" charset="-122"/>
                <a:ea typeface="宋体" panose="02010600030101010101" pitchFamily="2" charset="-122"/>
              </a:rPr>
              <a:t>什么叫量子力学？</a:t>
            </a:r>
          </a:p>
          <a:p>
            <a:r>
              <a:rPr kumimoji="1" lang="zh-CN" altLang="en-US" sz="2800" b="1" dirty="0">
                <a:latin typeface="宋体" panose="02010600030101010101" pitchFamily="2" charset="-122"/>
                <a:ea typeface="宋体" panose="02010600030101010101" pitchFamily="2" charset="-122"/>
              </a:rPr>
              <a:t>量子力学是研究</a:t>
            </a:r>
            <a:r>
              <a:rPr kumimoji="1" lang="zh-CN" altLang="en-US" sz="2800" b="1" u="sng" dirty="0">
                <a:solidFill>
                  <a:srgbClr val="CC3300"/>
                </a:solidFill>
                <a:latin typeface="宋体" panose="02010600030101010101" pitchFamily="2" charset="-122"/>
                <a:ea typeface="宋体" panose="02010600030101010101" pitchFamily="2" charset="-122"/>
              </a:rPr>
              <a:t>微观粒子</a:t>
            </a:r>
            <a:r>
              <a:rPr kumimoji="1" lang="zh-CN" altLang="en-US" sz="2800" b="1" dirty="0">
                <a:latin typeface="宋体" panose="02010600030101010101" pitchFamily="2" charset="-122"/>
                <a:ea typeface="宋体" panose="02010600030101010101" pitchFamily="2" charset="-122"/>
              </a:rPr>
              <a:t>运动规律的理论。</a:t>
            </a:r>
          </a:p>
          <a:p>
            <a:endParaRPr kumimoji="1" lang="zh-CN" altLang="en-US" sz="2800" b="1" dirty="0">
              <a:latin typeface="宋体" panose="02010600030101010101" pitchFamily="2" charset="-122"/>
              <a:ea typeface="宋体" panose="02010600030101010101" pitchFamily="2" charset="-122"/>
            </a:endParaRPr>
          </a:p>
          <a:p>
            <a:r>
              <a:rPr kumimoji="1" lang="zh-CN" altLang="en-US" sz="2800" b="1" dirty="0">
                <a:latin typeface="宋体" panose="02010600030101010101" pitchFamily="2" charset="-122"/>
                <a:ea typeface="宋体" panose="02010600030101010101" pitchFamily="2" charset="-122"/>
              </a:rPr>
              <a:t>              分子、原子、原子核和基本粒子</a:t>
            </a:r>
          </a:p>
          <a:p>
            <a:r>
              <a:rPr kumimoji="1" lang="zh-CN" altLang="en-US" sz="2800" b="1" dirty="0">
                <a:latin typeface="宋体" panose="02010600030101010101" pitchFamily="2" charset="-122"/>
                <a:ea typeface="宋体" panose="02010600030101010101" pitchFamily="2" charset="-122"/>
              </a:rPr>
              <a:t>     </a:t>
            </a:r>
          </a:p>
          <a:p>
            <a:r>
              <a:rPr kumimoji="1" lang="zh-CN" altLang="en-US" sz="2800" b="1" dirty="0">
                <a:latin typeface="宋体" panose="02010600030101010101" pitchFamily="2" charset="-122"/>
                <a:ea typeface="宋体" panose="02010600030101010101" pitchFamily="2" charset="-122"/>
              </a:rPr>
              <a:t>研究对象：</a:t>
            </a:r>
            <a:r>
              <a:rPr kumimoji="1" lang="zh-CN" altLang="en-US" sz="2800" b="1" dirty="0">
                <a:solidFill>
                  <a:srgbClr val="CC3300"/>
                </a:solidFill>
                <a:latin typeface="宋体" panose="02010600030101010101" pitchFamily="2" charset="-122"/>
                <a:ea typeface="宋体" panose="02010600030101010101" pitchFamily="2" charset="-122"/>
              </a:rPr>
              <a:t>微观粒子</a:t>
            </a:r>
          </a:p>
          <a:p>
            <a:endParaRPr kumimoji="1" lang="zh-CN" altLang="en-US" sz="2800" b="1" dirty="0">
              <a:solidFill>
                <a:srgbClr val="CC3300"/>
              </a:solidFill>
              <a:latin typeface="宋体" panose="02010600030101010101" pitchFamily="2" charset="-122"/>
              <a:ea typeface="宋体" panose="02010600030101010101" pitchFamily="2" charset="-122"/>
            </a:endParaRPr>
          </a:p>
          <a:p>
            <a:r>
              <a:rPr kumimoji="1" lang="zh-CN" altLang="en-US" sz="2800" b="1" dirty="0">
                <a:latin typeface="宋体" panose="02010600030101010101" pitchFamily="2" charset="-122"/>
                <a:ea typeface="宋体" panose="02010600030101010101" pitchFamily="2" charset="-122"/>
              </a:rPr>
              <a:t>特点：</a:t>
            </a:r>
            <a:r>
              <a:rPr kumimoji="1" lang="zh-CN" altLang="en-US" sz="2800" b="1" dirty="0">
                <a:solidFill>
                  <a:srgbClr val="CC3300"/>
                </a:solidFill>
                <a:latin typeface="宋体" panose="02010600030101010101" pitchFamily="2" charset="-122"/>
                <a:ea typeface="宋体" panose="02010600030101010101" pitchFamily="2" charset="-122"/>
              </a:rPr>
              <a:t>  波粒二象性</a:t>
            </a:r>
          </a:p>
          <a:p>
            <a:endParaRPr kumimoji="1" lang="zh-CN" altLang="en-US" sz="2800" b="1" dirty="0">
              <a:solidFill>
                <a:srgbClr val="CC3300"/>
              </a:solidFill>
              <a:latin typeface="宋体" panose="02010600030101010101" pitchFamily="2" charset="-122"/>
              <a:ea typeface="宋体" panose="02010600030101010101" pitchFamily="2" charset="-122"/>
            </a:endParaRPr>
          </a:p>
        </p:txBody>
      </p:sp>
      <p:sp>
        <p:nvSpPr>
          <p:cNvPr id="107525" name="Line 5"/>
          <p:cNvSpPr>
            <a:spLocks noChangeShapeType="1"/>
          </p:cNvSpPr>
          <p:nvPr/>
        </p:nvSpPr>
        <p:spPr bwMode="auto">
          <a:xfrm>
            <a:off x="4067175" y="1803400"/>
            <a:ext cx="0" cy="431800"/>
          </a:xfrm>
          <a:prstGeom prst="line">
            <a:avLst/>
          </a:prstGeom>
          <a:noFill/>
          <a:ln w="50800">
            <a:solidFill>
              <a:schemeClr val="tx1"/>
            </a:solidFill>
            <a:round/>
            <a:tailEnd type="triangle" w="med" len="med"/>
          </a:ln>
          <a:effectLst/>
        </p:spPr>
        <p:txBody>
          <a:bodyPr/>
          <a:lstStyle/>
          <a:p>
            <a:endParaRPr lang="zh-CN" altLang="en-US"/>
          </a:p>
        </p:txBody>
      </p:sp>
      <p:sp>
        <p:nvSpPr>
          <p:cNvPr id="4" name="Text Box 8"/>
          <p:cNvSpPr txBox="1">
            <a:spLocks noChangeArrowheads="1"/>
          </p:cNvSpPr>
          <p:nvPr/>
        </p:nvSpPr>
        <p:spPr bwMode="auto">
          <a:xfrm>
            <a:off x="4321175" y="5127246"/>
            <a:ext cx="3937000" cy="531812"/>
          </a:xfrm>
          <a:prstGeom prst="rect">
            <a:avLst/>
          </a:prstGeom>
          <a:gradFill rotWithShape="0">
            <a:gsLst>
              <a:gs pos="0">
                <a:schemeClr val="accent1"/>
              </a:gs>
              <a:gs pos="50000">
                <a:schemeClr val="accent1">
                  <a:gamma/>
                  <a:tint val="0"/>
                  <a:invGamma/>
                </a:schemeClr>
              </a:gs>
              <a:gs pos="100000">
                <a:schemeClr val="accent1"/>
              </a:gs>
            </a:gsLst>
            <a:lin ang="5400000" scaled="1"/>
          </a:gradFill>
          <a:ln w="12700">
            <a:solidFill>
              <a:srgbClr val="006666"/>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a:solidFill>
                  <a:srgbClr val="003366"/>
                </a:solidFill>
                <a:latin typeface="宋体" panose="02010600030101010101" pitchFamily="2" charset="-122"/>
              </a:rPr>
              <a:t>现代物理的理论基础</a:t>
            </a:r>
          </a:p>
        </p:txBody>
      </p:sp>
      <p:sp>
        <p:nvSpPr>
          <p:cNvPr id="5" name="Rectangle 9"/>
          <p:cNvSpPr>
            <a:spLocks noChangeArrowheads="1"/>
          </p:cNvSpPr>
          <p:nvPr/>
        </p:nvSpPr>
        <p:spPr bwMode="auto">
          <a:xfrm>
            <a:off x="792163" y="4900233"/>
            <a:ext cx="1827212" cy="965200"/>
          </a:xfrm>
          <a:prstGeom prst="rect">
            <a:avLst/>
          </a:prstGeom>
          <a:gradFill rotWithShape="0">
            <a:gsLst>
              <a:gs pos="0">
                <a:schemeClr val="accent1"/>
              </a:gs>
              <a:gs pos="50000">
                <a:schemeClr val="accent1">
                  <a:gamma/>
                  <a:tint val="0"/>
                  <a:invGamma/>
                </a:schemeClr>
              </a:gs>
              <a:gs pos="100000">
                <a:schemeClr val="accent1"/>
              </a:gs>
            </a:gsLst>
            <a:lin ang="5400000" scaled="1"/>
          </a:gradFill>
          <a:ln w="19050">
            <a:solidFill>
              <a:srgbClr val="006666"/>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2800" b="1">
                <a:solidFill>
                  <a:srgbClr val="003366"/>
                </a:solidFill>
                <a:latin typeface="宋体" panose="02010600030101010101" pitchFamily="2" charset="-122"/>
              </a:rPr>
              <a:t>量子力学相 对 论</a:t>
            </a:r>
          </a:p>
        </p:txBody>
      </p:sp>
      <p:sp>
        <p:nvSpPr>
          <p:cNvPr id="6" name="AutoShape 15"/>
          <p:cNvSpPr>
            <a:spLocks noChangeArrowheads="1"/>
          </p:cNvSpPr>
          <p:nvPr/>
        </p:nvSpPr>
        <p:spPr bwMode="auto">
          <a:xfrm>
            <a:off x="2771775" y="5279646"/>
            <a:ext cx="1295400" cy="228600"/>
          </a:xfrm>
          <a:prstGeom prst="rightArrow">
            <a:avLst>
              <a:gd name="adj1" fmla="val 50000"/>
              <a:gd name="adj2" fmla="val 94838"/>
            </a:avLst>
          </a:prstGeom>
          <a:gradFill rotWithShape="0">
            <a:gsLst>
              <a:gs pos="0">
                <a:srgbClr val="FF0000">
                  <a:gamma/>
                  <a:tint val="20000"/>
                  <a:invGamma/>
                </a:srgbClr>
              </a:gs>
              <a:gs pos="100000">
                <a:srgbClr val="FF0000"/>
              </a:gs>
            </a:gsLst>
            <a:lin ang="0" scaled="1"/>
          </a:gradFill>
          <a:ln w="9525">
            <a:solidFill>
              <a:srgbClr val="FF0000"/>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7524">
                                            <p:txEl>
                                              <p:pRg st="0" end="0"/>
                                            </p:txEl>
                                          </p:spTgt>
                                        </p:tgtEl>
                                        <p:attrNameLst>
                                          <p:attrName>style.visibility</p:attrName>
                                        </p:attrNameLst>
                                      </p:cBhvr>
                                      <p:to>
                                        <p:strVal val="visible"/>
                                      </p:to>
                                    </p:set>
                                    <p:animEffect transition="in" filter="blinds(horizontal)">
                                      <p:cBhvr>
                                        <p:cTn id="7" dur="500"/>
                                        <p:tgtEl>
                                          <p:spTgt spid="1075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7524">
                                            <p:txEl>
                                              <p:pRg st="1" end="1"/>
                                            </p:txEl>
                                          </p:spTgt>
                                        </p:tgtEl>
                                        <p:attrNameLst>
                                          <p:attrName>style.visibility</p:attrName>
                                        </p:attrNameLst>
                                      </p:cBhvr>
                                      <p:to>
                                        <p:strVal val="visible"/>
                                      </p:to>
                                    </p:set>
                                    <p:animEffect transition="in" filter="blinds(horizontal)">
                                      <p:cBhvr>
                                        <p:cTn id="12" dur="500"/>
                                        <p:tgtEl>
                                          <p:spTgt spid="1075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7524">
                                            <p:txEl>
                                              <p:pRg st="3" end="3"/>
                                            </p:txEl>
                                          </p:spTgt>
                                        </p:tgtEl>
                                        <p:attrNameLst>
                                          <p:attrName>style.visibility</p:attrName>
                                        </p:attrNameLst>
                                      </p:cBhvr>
                                      <p:to>
                                        <p:strVal val="visible"/>
                                      </p:to>
                                    </p:set>
                                    <p:animEffect transition="in" filter="blinds(horizontal)">
                                      <p:cBhvr>
                                        <p:cTn id="17" dur="500"/>
                                        <p:tgtEl>
                                          <p:spTgt spid="10752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7524">
                                            <p:txEl>
                                              <p:pRg st="4" end="4"/>
                                            </p:txEl>
                                          </p:spTgt>
                                        </p:tgtEl>
                                        <p:attrNameLst>
                                          <p:attrName>style.visibility</p:attrName>
                                        </p:attrNameLst>
                                      </p:cBhvr>
                                      <p:to>
                                        <p:strVal val="visible"/>
                                      </p:to>
                                    </p:set>
                                    <p:animEffect transition="in" filter="blinds(horizontal)">
                                      <p:cBhvr>
                                        <p:cTn id="22" dur="500"/>
                                        <p:tgtEl>
                                          <p:spTgt spid="10752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7524">
                                            <p:txEl>
                                              <p:pRg st="5" end="5"/>
                                            </p:txEl>
                                          </p:spTgt>
                                        </p:tgtEl>
                                        <p:attrNameLst>
                                          <p:attrName>style.visibility</p:attrName>
                                        </p:attrNameLst>
                                      </p:cBhvr>
                                      <p:to>
                                        <p:strVal val="visible"/>
                                      </p:to>
                                    </p:set>
                                    <p:animEffect transition="in" filter="blinds(horizontal)">
                                      <p:cBhvr>
                                        <p:cTn id="27" dur="500"/>
                                        <p:tgtEl>
                                          <p:spTgt spid="10752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7524">
                                            <p:txEl>
                                              <p:pRg st="7" end="7"/>
                                            </p:txEl>
                                          </p:spTgt>
                                        </p:tgtEl>
                                        <p:attrNameLst>
                                          <p:attrName>style.visibility</p:attrName>
                                        </p:attrNameLst>
                                      </p:cBhvr>
                                      <p:to>
                                        <p:strVal val="visible"/>
                                      </p:to>
                                    </p:set>
                                    <p:animEffect transition="in" filter="blinds(horizontal)">
                                      <p:cBhvr>
                                        <p:cTn id="32" dur="500"/>
                                        <p:tgtEl>
                                          <p:spTgt spid="10752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7" presetClass="entr" presetSubtype="8"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500" fill="hold"/>
                                        <p:tgtEl>
                                          <p:spTgt spid="6"/>
                                        </p:tgtEl>
                                        <p:attrNameLst>
                                          <p:attrName>ppt_x</p:attrName>
                                        </p:attrNameLst>
                                      </p:cBhvr>
                                      <p:tavLst>
                                        <p:tav tm="0">
                                          <p:val>
                                            <p:strVal val="#ppt_x-#ppt_w/2"/>
                                          </p:val>
                                        </p:tav>
                                        <p:tav tm="100000">
                                          <p:val>
                                            <p:strVal val="#ppt_x"/>
                                          </p:val>
                                        </p:tav>
                                      </p:tavLst>
                                    </p:anim>
                                    <p:anim calcmode="lin" valueType="num">
                                      <p:cBhvr>
                                        <p:cTn id="43" dur="500" fill="hold"/>
                                        <p:tgtEl>
                                          <p:spTgt spid="6"/>
                                        </p:tgtEl>
                                        <p:attrNameLst>
                                          <p:attrName>ppt_y</p:attrName>
                                        </p:attrNameLst>
                                      </p:cBhvr>
                                      <p:tavLst>
                                        <p:tav tm="0">
                                          <p:val>
                                            <p:strVal val="#ppt_y"/>
                                          </p:val>
                                        </p:tav>
                                        <p:tav tm="100000">
                                          <p:val>
                                            <p:strVal val="#ppt_y"/>
                                          </p:val>
                                        </p:tav>
                                      </p:tavLst>
                                    </p:anim>
                                    <p:anim calcmode="lin" valueType="num">
                                      <p:cBhvr>
                                        <p:cTn id="44" dur="500" fill="hold"/>
                                        <p:tgtEl>
                                          <p:spTgt spid="6"/>
                                        </p:tgtEl>
                                        <p:attrNameLst>
                                          <p:attrName>ppt_w</p:attrName>
                                        </p:attrNameLst>
                                      </p:cBhvr>
                                      <p:tavLst>
                                        <p:tav tm="0">
                                          <p:val>
                                            <p:fltVal val="0"/>
                                          </p:val>
                                        </p:tav>
                                        <p:tav tm="100000">
                                          <p:val>
                                            <p:strVal val="#ppt_w"/>
                                          </p:val>
                                        </p:tav>
                                      </p:tavLst>
                                    </p:anim>
                                    <p:anim calcmode="lin" valueType="num">
                                      <p:cBhvr>
                                        <p:cTn id="45"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blinds(horizontal)">
                                      <p:cBhvr>
                                        <p:cTn id="5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build="p" autoUpdateAnimBg="0"/>
      <p:bldP spid="4" grpId="0" animBg="1" autoUpdateAnimBg="0"/>
      <p:bldP spid="5" grpId="0" animBg="1" autoUpdateAnimBg="0"/>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827584" y="5013176"/>
            <a:ext cx="7848872" cy="954107"/>
          </a:xfrm>
          <a:prstGeom prst="rect">
            <a:avLst/>
          </a:prstGeom>
          <a:noFill/>
          <a:ln w="9525">
            <a:noFill/>
            <a:miter lim="800000"/>
          </a:ln>
          <a:effectLst/>
        </p:spPr>
        <p:txBody>
          <a:bodyPr wrap="square">
            <a:spAutoFit/>
          </a:bodyPr>
          <a:lstStyle/>
          <a:p>
            <a:pPr>
              <a:spcBef>
                <a:spcPct val="20000"/>
              </a:spcBef>
              <a:buFontTx/>
              <a:buChar char="•"/>
            </a:pPr>
            <a:r>
              <a:rPr kumimoji="1" lang="en-US" altLang="zh-CN" sz="2800" b="1" dirty="0">
                <a:latin typeface="宋体" panose="02010600030101010101" pitchFamily="2" charset="-122"/>
                <a:ea typeface="宋体" panose="02010600030101010101" pitchFamily="2" charset="-122"/>
              </a:rPr>
              <a:t>1900</a:t>
            </a:r>
            <a:r>
              <a:rPr kumimoji="1" lang="zh-CN" altLang="en-US" sz="2800" b="1" dirty="0">
                <a:latin typeface="宋体" panose="02010600030101010101" pitchFamily="2" charset="-122"/>
                <a:ea typeface="宋体" panose="02010600030101010101" pitchFamily="2" charset="-122"/>
              </a:rPr>
              <a:t>～</a:t>
            </a:r>
            <a:r>
              <a:rPr kumimoji="1" lang="en-US" altLang="zh-CN" sz="2800" b="1" dirty="0">
                <a:latin typeface="宋体" panose="02010600030101010101" pitchFamily="2" charset="-122"/>
                <a:ea typeface="宋体" panose="02010600030101010101" pitchFamily="2" charset="-122"/>
              </a:rPr>
              <a:t>1926</a:t>
            </a:r>
            <a:r>
              <a:rPr kumimoji="1" lang="zh-CN" altLang="en-US" sz="2800" b="1" dirty="0">
                <a:latin typeface="宋体" panose="02010600030101010101" pitchFamily="2" charset="-122"/>
                <a:ea typeface="宋体" panose="02010600030101010101" pitchFamily="2" charset="-122"/>
              </a:rPr>
              <a:t>年是量子力学的酝酿时期，此时的量子力学是半经典半量子的学说，称为旧量子论</a:t>
            </a:r>
            <a:r>
              <a:rPr kumimoji="1" lang="en-US" altLang="zh-CN" sz="2800" b="1" dirty="0">
                <a:latin typeface="宋体" panose="02010600030101010101" pitchFamily="2" charset="-122"/>
                <a:ea typeface="宋体" panose="02010600030101010101" pitchFamily="2" charset="-122"/>
              </a:rPr>
              <a:t>.</a:t>
            </a:r>
            <a:r>
              <a:rPr kumimoji="1" lang="zh-CN" altLang="en-US" sz="2800" b="1" dirty="0">
                <a:latin typeface="宋体" panose="02010600030101010101" pitchFamily="2" charset="-122"/>
                <a:ea typeface="宋体" panose="02010600030101010101" pitchFamily="2" charset="-122"/>
              </a:rPr>
              <a:t> </a:t>
            </a:r>
          </a:p>
        </p:txBody>
      </p:sp>
      <p:grpSp>
        <p:nvGrpSpPr>
          <p:cNvPr id="2" name="Group 3"/>
          <p:cNvGrpSpPr/>
          <p:nvPr/>
        </p:nvGrpSpPr>
        <p:grpSpPr bwMode="auto">
          <a:xfrm>
            <a:off x="3708326" y="1052166"/>
            <a:ext cx="2016125" cy="3157537"/>
            <a:chOff x="839" y="1344"/>
            <a:chExt cx="1271" cy="2555"/>
          </a:xfrm>
        </p:grpSpPr>
        <p:pic>
          <p:nvPicPr>
            <p:cNvPr id="50180" name="Picture 4" descr="quan02"/>
            <p:cNvPicPr>
              <a:picLocks noChangeAspect="1" noChangeArrowheads="1"/>
            </p:cNvPicPr>
            <p:nvPr/>
          </p:nvPicPr>
          <p:blipFill>
            <a:blip r:embed="rId2" cstate="print"/>
            <a:srcRect l="3731" t="1959" r="4298" b="9186"/>
            <a:stretch>
              <a:fillRect/>
            </a:stretch>
          </p:blipFill>
          <p:spPr bwMode="auto">
            <a:xfrm>
              <a:off x="839" y="1344"/>
              <a:ext cx="1271" cy="2041"/>
            </a:xfrm>
            <a:prstGeom prst="rect">
              <a:avLst/>
            </a:prstGeom>
            <a:noFill/>
          </p:spPr>
        </p:pic>
        <p:sp>
          <p:nvSpPr>
            <p:cNvPr id="50181" name="Text Box 5"/>
            <p:cNvSpPr txBox="1">
              <a:spLocks noChangeArrowheads="1"/>
            </p:cNvSpPr>
            <p:nvPr/>
          </p:nvSpPr>
          <p:spPr bwMode="auto">
            <a:xfrm>
              <a:off x="839" y="3282"/>
              <a:ext cx="1271" cy="617"/>
            </a:xfrm>
            <a:prstGeom prst="rect">
              <a:avLst/>
            </a:prstGeom>
            <a:solidFill>
              <a:srgbClr val="B2B2B2"/>
            </a:solidFill>
            <a:ln w="9525">
              <a:noFill/>
              <a:miter lim="800000"/>
            </a:ln>
            <a:effectLst/>
          </p:spPr>
          <p:txBody>
            <a:bodyPr>
              <a:spAutoFit/>
            </a:bodyPr>
            <a:lstStyle/>
            <a:p>
              <a:pPr>
                <a:spcBef>
                  <a:spcPct val="20000"/>
                </a:spcBef>
              </a:pPr>
              <a:r>
                <a:rPr kumimoji="1" lang="zh-CN" altLang="en-US" sz="2000">
                  <a:latin typeface="楷体_GB2312" pitchFamily="49" charset="-122"/>
                  <a:ea typeface="楷体_GB2312" pitchFamily="49" charset="-122"/>
                </a:rPr>
                <a:t>爱因斯坦（德）</a:t>
              </a:r>
            </a:p>
            <a:p>
              <a:pPr>
                <a:spcBef>
                  <a:spcPct val="20000"/>
                </a:spcBef>
              </a:pPr>
              <a:r>
                <a:rPr kumimoji="1" lang="zh-CN" altLang="en-US" sz="2000">
                  <a:latin typeface="楷体_GB2312" pitchFamily="49" charset="-122"/>
                  <a:ea typeface="楷体_GB2312" pitchFamily="49" charset="-122"/>
                </a:rPr>
                <a:t>   </a:t>
              </a:r>
              <a:r>
                <a:rPr kumimoji="1" lang="en-US" altLang="zh-CN" sz="2000">
                  <a:latin typeface="楷体_GB2312" pitchFamily="49" charset="-122"/>
                  <a:ea typeface="楷体_GB2312" pitchFamily="49" charset="-122"/>
                </a:rPr>
                <a:t>1879-1955</a:t>
              </a:r>
            </a:p>
          </p:txBody>
        </p:sp>
      </p:grpSp>
      <p:grpSp>
        <p:nvGrpSpPr>
          <p:cNvPr id="3" name="Group 6"/>
          <p:cNvGrpSpPr/>
          <p:nvPr/>
        </p:nvGrpSpPr>
        <p:grpSpPr bwMode="auto">
          <a:xfrm>
            <a:off x="6156251" y="1052166"/>
            <a:ext cx="2276475" cy="3590925"/>
            <a:chOff x="3515" y="0"/>
            <a:chExt cx="1634" cy="2538"/>
          </a:xfrm>
        </p:grpSpPr>
        <p:pic>
          <p:nvPicPr>
            <p:cNvPr id="50183" name="Picture 7"/>
            <p:cNvPicPr>
              <a:picLocks noChangeAspect="1" noChangeArrowheads="1"/>
            </p:cNvPicPr>
            <p:nvPr/>
          </p:nvPicPr>
          <p:blipFill>
            <a:blip r:embed="rId3" cstate="print"/>
            <a:srcRect l="7018" t="4970" r="4025" b="23184"/>
            <a:stretch>
              <a:fillRect/>
            </a:stretch>
          </p:blipFill>
          <p:spPr bwMode="auto">
            <a:xfrm>
              <a:off x="3696" y="0"/>
              <a:ext cx="1453" cy="2039"/>
            </a:xfrm>
            <a:prstGeom prst="rect">
              <a:avLst/>
            </a:prstGeom>
            <a:noFill/>
            <a:ln w="9525">
              <a:noFill/>
              <a:miter lim="800000"/>
              <a:headEnd/>
              <a:tailEnd/>
            </a:ln>
            <a:effectLst/>
          </p:spPr>
        </p:pic>
        <p:sp>
          <p:nvSpPr>
            <p:cNvPr id="50184" name="Text Box 8"/>
            <p:cNvSpPr txBox="1">
              <a:spLocks noChangeArrowheads="1"/>
            </p:cNvSpPr>
            <p:nvPr/>
          </p:nvSpPr>
          <p:spPr bwMode="auto">
            <a:xfrm>
              <a:off x="3696" y="1752"/>
              <a:ext cx="1452" cy="446"/>
            </a:xfrm>
            <a:prstGeom prst="rect">
              <a:avLst/>
            </a:prstGeom>
            <a:solidFill>
              <a:srgbClr val="B2B2B2"/>
            </a:solidFill>
            <a:ln w="9525">
              <a:noFill/>
              <a:miter lim="800000"/>
            </a:ln>
            <a:effectLst/>
          </p:spPr>
          <p:txBody>
            <a:bodyPr>
              <a:spAutoFit/>
            </a:bodyPr>
            <a:lstStyle/>
            <a:p>
              <a:pPr>
                <a:spcBef>
                  <a:spcPct val="20000"/>
                </a:spcBef>
              </a:pPr>
              <a:r>
                <a:rPr kumimoji="1" lang="zh-CN" altLang="en-US" sz="1600">
                  <a:latin typeface="Times New Roman" panose="02020603050405020304" pitchFamily="18" charset="0"/>
                  <a:ea typeface="楷体_GB2312" pitchFamily="49" charset="-122"/>
                </a:rPr>
                <a:t>     波尔（丹麦）</a:t>
              </a:r>
            </a:p>
            <a:p>
              <a:pPr>
                <a:spcBef>
                  <a:spcPct val="20000"/>
                </a:spcBef>
              </a:pPr>
              <a:r>
                <a:rPr kumimoji="1" lang="zh-CN" altLang="en-US" sz="1600">
                  <a:latin typeface="Times New Roman" panose="02020603050405020304" pitchFamily="18" charset="0"/>
                  <a:ea typeface="楷体_GB2312" pitchFamily="49" charset="-122"/>
                </a:rPr>
                <a:t>      </a:t>
              </a:r>
              <a:r>
                <a:rPr kumimoji="1" lang="en-US" altLang="zh-CN" sz="1600">
                  <a:latin typeface="Times New Roman" panose="02020603050405020304" pitchFamily="18" charset="0"/>
                  <a:ea typeface="楷体_GB2312" pitchFamily="49" charset="-122"/>
                </a:rPr>
                <a:t>1885-1962</a:t>
              </a:r>
            </a:p>
          </p:txBody>
        </p:sp>
        <p:sp>
          <p:nvSpPr>
            <p:cNvPr id="50185" name="Text Box 9"/>
            <p:cNvSpPr txBox="1">
              <a:spLocks noChangeArrowheads="1"/>
            </p:cNvSpPr>
            <p:nvPr/>
          </p:nvSpPr>
          <p:spPr bwMode="auto">
            <a:xfrm>
              <a:off x="3515" y="2215"/>
              <a:ext cx="790" cy="323"/>
            </a:xfrm>
            <a:prstGeom prst="rect">
              <a:avLst/>
            </a:prstGeom>
            <a:noFill/>
            <a:ln w="9525">
              <a:noFill/>
              <a:miter lim="800000"/>
            </a:ln>
            <a:effectLst/>
          </p:spPr>
          <p:txBody>
            <a:bodyPr wrap="none">
              <a:spAutoFit/>
            </a:bodyPr>
            <a:lstStyle/>
            <a:p>
              <a:pPr>
                <a:spcBef>
                  <a:spcPct val="20000"/>
                </a:spcBef>
              </a:pPr>
              <a:r>
                <a:rPr kumimoji="1" lang="en-US" altLang="zh-CN" sz="2400">
                  <a:solidFill>
                    <a:srgbClr val="FF0000"/>
                  </a:solidFill>
                  <a:latin typeface="Times New Roman" panose="02020603050405020304" pitchFamily="18" charset="0"/>
                </a:rPr>
                <a:t>1922</a:t>
              </a:r>
              <a:r>
                <a:rPr kumimoji="1" lang="zh-CN" altLang="en-US" sz="2400">
                  <a:solidFill>
                    <a:srgbClr val="FF0000"/>
                  </a:solidFill>
                  <a:latin typeface="Times New Roman" panose="02020603050405020304" pitchFamily="18" charset="0"/>
                </a:rPr>
                <a:t>年</a:t>
              </a:r>
              <a:endParaRPr kumimoji="1" lang="zh-CN" altLang="en-US" sz="2400" u="sng">
                <a:solidFill>
                  <a:srgbClr val="FF0000"/>
                </a:solidFill>
                <a:latin typeface="Times New Roman" panose="02020603050405020304" pitchFamily="18" charset="0"/>
              </a:endParaRPr>
            </a:p>
          </p:txBody>
        </p:sp>
      </p:grpSp>
      <p:sp>
        <p:nvSpPr>
          <p:cNvPr id="50186" name="Text Box 10"/>
          <p:cNvSpPr txBox="1">
            <a:spLocks noChangeArrowheads="1"/>
          </p:cNvSpPr>
          <p:nvPr/>
        </p:nvSpPr>
        <p:spPr bwMode="auto">
          <a:xfrm>
            <a:off x="3420988" y="4220816"/>
            <a:ext cx="2447925" cy="457200"/>
          </a:xfrm>
          <a:prstGeom prst="rect">
            <a:avLst/>
          </a:prstGeom>
          <a:noFill/>
          <a:ln w="9525">
            <a:noFill/>
            <a:miter lim="800000"/>
          </a:ln>
          <a:effectLst/>
        </p:spPr>
        <p:txBody>
          <a:bodyPr>
            <a:spAutoFit/>
          </a:bodyPr>
          <a:lstStyle/>
          <a:p>
            <a:pPr>
              <a:spcBef>
                <a:spcPct val="20000"/>
              </a:spcBef>
            </a:pPr>
            <a:r>
              <a:rPr kumimoji="1" lang="en-US" altLang="zh-CN" sz="2400">
                <a:solidFill>
                  <a:srgbClr val="FF0000"/>
                </a:solidFill>
                <a:latin typeface="Times New Roman" panose="02020603050405020304" pitchFamily="18" charset="0"/>
              </a:rPr>
              <a:t>1921</a:t>
            </a:r>
            <a:r>
              <a:rPr kumimoji="1" lang="zh-CN" altLang="en-US" sz="2400">
                <a:solidFill>
                  <a:srgbClr val="FF0000"/>
                </a:solidFill>
                <a:latin typeface="Times New Roman" panose="02020603050405020304" pitchFamily="18" charset="0"/>
              </a:rPr>
              <a:t>年</a:t>
            </a:r>
            <a:endParaRPr kumimoji="1" lang="zh-CN" altLang="en-US" sz="2400" u="sng">
              <a:solidFill>
                <a:srgbClr val="FF0000"/>
              </a:solidFill>
              <a:latin typeface="Times New Roman" panose="02020603050405020304" pitchFamily="18" charset="0"/>
            </a:endParaRPr>
          </a:p>
        </p:txBody>
      </p:sp>
      <p:grpSp>
        <p:nvGrpSpPr>
          <p:cNvPr id="4" name="Group 11"/>
          <p:cNvGrpSpPr/>
          <p:nvPr/>
        </p:nvGrpSpPr>
        <p:grpSpPr bwMode="auto">
          <a:xfrm>
            <a:off x="755576" y="980728"/>
            <a:ext cx="2089150" cy="3260725"/>
            <a:chOff x="650" y="300"/>
            <a:chExt cx="1323" cy="2112"/>
          </a:xfrm>
        </p:grpSpPr>
        <p:pic>
          <p:nvPicPr>
            <p:cNvPr id="50188" name="Picture 12" descr="普朗克"/>
            <p:cNvPicPr>
              <a:picLocks noChangeAspect="1" noChangeArrowheads="1"/>
            </p:cNvPicPr>
            <p:nvPr/>
          </p:nvPicPr>
          <p:blipFill>
            <a:blip r:embed="rId4" cstate="print">
              <a:lum bright="18000"/>
            </a:blip>
            <a:srcRect/>
            <a:stretch>
              <a:fillRect/>
            </a:stretch>
          </p:blipFill>
          <p:spPr bwMode="auto">
            <a:xfrm>
              <a:off x="650" y="300"/>
              <a:ext cx="1292" cy="1633"/>
            </a:xfrm>
            <a:prstGeom prst="rect">
              <a:avLst/>
            </a:prstGeom>
            <a:noFill/>
          </p:spPr>
        </p:pic>
        <p:sp>
          <p:nvSpPr>
            <p:cNvPr id="50189" name="Text Box 13"/>
            <p:cNvSpPr txBox="1">
              <a:spLocks noChangeArrowheads="1"/>
            </p:cNvSpPr>
            <p:nvPr/>
          </p:nvSpPr>
          <p:spPr bwMode="auto">
            <a:xfrm>
              <a:off x="650" y="1919"/>
              <a:ext cx="1323" cy="493"/>
            </a:xfrm>
            <a:prstGeom prst="rect">
              <a:avLst/>
            </a:prstGeom>
            <a:solidFill>
              <a:srgbClr val="B2B2B2"/>
            </a:solidFill>
            <a:ln w="9525">
              <a:noFill/>
              <a:miter lim="800000"/>
            </a:ln>
            <a:effectLst/>
          </p:spPr>
          <p:txBody>
            <a:bodyPr>
              <a:spAutoFit/>
            </a:bodyPr>
            <a:lstStyle/>
            <a:p>
              <a:pPr>
                <a:spcBef>
                  <a:spcPct val="20000"/>
                </a:spcBef>
              </a:pPr>
              <a:r>
                <a:rPr kumimoji="1" lang="zh-CN" altLang="en-US" sz="2000">
                  <a:latin typeface="楷体_GB2312" pitchFamily="49" charset="-122"/>
                  <a:ea typeface="楷体_GB2312" pitchFamily="49" charset="-122"/>
                </a:rPr>
                <a:t>  普朗克（德）</a:t>
              </a:r>
            </a:p>
            <a:p>
              <a:pPr>
                <a:spcBef>
                  <a:spcPct val="20000"/>
                </a:spcBef>
              </a:pPr>
              <a:r>
                <a:rPr kumimoji="1" lang="zh-CN" altLang="en-US" sz="2000">
                  <a:latin typeface="楷体_GB2312" pitchFamily="49" charset="-122"/>
                  <a:ea typeface="楷体_GB2312" pitchFamily="49" charset="-122"/>
                </a:rPr>
                <a:t>    </a:t>
              </a:r>
              <a:r>
                <a:rPr kumimoji="1" lang="en-US" altLang="zh-CN" sz="2000">
                  <a:latin typeface="楷体_GB2312" pitchFamily="49" charset="-122"/>
                  <a:ea typeface="楷体_GB2312" pitchFamily="49" charset="-122"/>
                </a:rPr>
                <a:t>1858-1947</a:t>
              </a:r>
            </a:p>
          </p:txBody>
        </p:sp>
      </p:grpSp>
      <p:sp>
        <p:nvSpPr>
          <p:cNvPr id="50190" name="Text Box 14"/>
          <p:cNvSpPr txBox="1">
            <a:spLocks noChangeArrowheads="1"/>
          </p:cNvSpPr>
          <p:nvPr/>
        </p:nvSpPr>
        <p:spPr bwMode="auto">
          <a:xfrm>
            <a:off x="395213" y="4220816"/>
            <a:ext cx="1100138" cy="457200"/>
          </a:xfrm>
          <a:prstGeom prst="rect">
            <a:avLst/>
          </a:prstGeom>
          <a:noFill/>
          <a:ln w="9525">
            <a:noFill/>
            <a:miter lim="800000"/>
          </a:ln>
          <a:effectLst/>
        </p:spPr>
        <p:txBody>
          <a:bodyPr wrap="none">
            <a:spAutoFit/>
          </a:bodyPr>
          <a:lstStyle/>
          <a:p>
            <a:pPr>
              <a:spcBef>
                <a:spcPct val="20000"/>
              </a:spcBef>
            </a:pPr>
            <a:r>
              <a:rPr kumimoji="1" lang="en-US" altLang="zh-CN" sz="2400">
                <a:solidFill>
                  <a:srgbClr val="FF0000"/>
                </a:solidFill>
                <a:latin typeface="Times New Roman" panose="02020603050405020304" pitchFamily="18" charset="0"/>
              </a:rPr>
              <a:t>1918</a:t>
            </a:r>
            <a:r>
              <a:rPr kumimoji="1" lang="zh-CN" altLang="en-US" sz="2400">
                <a:solidFill>
                  <a:srgbClr val="FF0000"/>
                </a:solidFill>
                <a:latin typeface="Times New Roman" panose="02020603050405020304" pitchFamily="18" charset="0"/>
              </a:rPr>
              <a:t>年</a:t>
            </a:r>
            <a:endParaRPr kumimoji="1" lang="zh-CN" altLang="en-US" sz="2400" u="sng">
              <a:solidFill>
                <a:srgbClr val="FF0000"/>
              </a:solidFill>
              <a:latin typeface="Times New Roman" panose="02020603050405020304" pitchFamily="18" charset="0"/>
            </a:endParaRPr>
          </a:p>
        </p:txBody>
      </p:sp>
    </p:spTree>
  </p:cSld>
  <p:clrMapOvr>
    <a:masterClrMapping/>
  </p:clrMapOvr>
  <p:transition spd="med">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1476375" y="4581525"/>
            <a:ext cx="6480175" cy="1791260"/>
          </a:xfrm>
          <a:prstGeom prst="rect">
            <a:avLst/>
          </a:prstGeom>
          <a:noFill/>
          <a:ln w="9525">
            <a:noFill/>
            <a:miter lim="800000"/>
          </a:ln>
          <a:effectLst/>
        </p:spPr>
        <p:txBody>
          <a:bodyPr>
            <a:spAutoFit/>
          </a:bodyPr>
          <a:lstStyle/>
          <a:p>
            <a:pPr>
              <a:spcBef>
                <a:spcPct val="20000"/>
              </a:spcBef>
            </a:pPr>
            <a:endParaRPr kumimoji="1" lang="zh-CN" altLang="en-US" sz="2400" dirty="0">
              <a:solidFill>
                <a:srgbClr val="006666"/>
              </a:solidFill>
              <a:latin typeface="楷体_GB2312" pitchFamily="49" charset="-122"/>
              <a:ea typeface="楷体_GB2312" pitchFamily="49" charset="-122"/>
            </a:endParaRPr>
          </a:p>
          <a:p>
            <a:pPr>
              <a:spcBef>
                <a:spcPct val="20000"/>
              </a:spcBef>
              <a:buFontTx/>
              <a:buChar char="•"/>
            </a:pPr>
            <a:r>
              <a:rPr kumimoji="1" lang="en-US" altLang="zh-CN" sz="2400" b="1" dirty="0">
                <a:latin typeface="宋体" panose="02010600030101010101" pitchFamily="2" charset="-122"/>
                <a:ea typeface="宋体" panose="02010600030101010101" pitchFamily="2" charset="-122"/>
              </a:rPr>
              <a:t>1926</a:t>
            </a:r>
            <a:r>
              <a:rPr kumimoji="1" lang="zh-CN" altLang="en-US" sz="2400" b="1" dirty="0">
                <a:latin typeface="宋体" panose="02010600030101010101" pitchFamily="2" charset="-122"/>
                <a:ea typeface="宋体" panose="02010600030101010101" pitchFamily="2" charset="-122"/>
              </a:rPr>
              <a:t>年，海森堡和薛定谔从不同出发点建立了</a:t>
            </a:r>
          </a:p>
          <a:p>
            <a:pPr>
              <a:spcBef>
                <a:spcPct val="20000"/>
              </a:spcBef>
            </a:pPr>
            <a:r>
              <a:rPr kumimoji="1" lang="zh-CN" altLang="en-US" sz="2400" b="1" dirty="0">
                <a:latin typeface="宋体" panose="02010600030101010101" pitchFamily="2" charset="-122"/>
                <a:ea typeface="宋体" panose="02010600030101010101" pitchFamily="2" charset="-122"/>
              </a:rPr>
              <a:t>量子力学</a:t>
            </a:r>
            <a:r>
              <a:rPr kumimoji="1" lang="en-US" altLang="zh-CN" sz="2400" b="1" dirty="0">
                <a:latin typeface="宋体" panose="02010600030101010101" pitchFamily="2" charset="-122"/>
                <a:ea typeface="宋体" panose="02010600030101010101" pitchFamily="2" charset="-122"/>
              </a:rPr>
              <a:t>.</a:t>
            </a:r>
            <a:endParaRPr kumimoji="1" lang="zh-CN" altLang="en-US" sz="2400" b="1" dirty="0">
              <a:latin typeface="宋体" panose="02010600030101010101" pitchFamily="2" charset="-122"/>
              <a:ea typeface="宋体" panose="02010600030101010101" pitchFamily="2" charset="-122"/>
            </a:endParaRPr>
          </a:p>
          <a:p>
            <a:pPr>
              <a:spcBef>
                <a:spcPct val="20000"/>
              </a:spcBef>
              <a:buFontTx/>
              <a:buChar char="•"/>
            </a:pPr>
            <a:r>
              <a:rPr kumimoji="1" lang="en-US" altLang="zh-CN" sz="2400" b="1" dirty="0">
                <a:latin typeface="宋体" panose="02010600030101010101" pitchFamily="2" charset="-122"/>
                <a:ea typeface="宋体" panose="02010600030101010101" pitchFamily="2" charset="-122"/>
              </a:rPr>
              <a:t>1928</a:t>
            </a:r>
            <a:r>
              <a:rPr kumimoji="1" lang="zh-CN" altLang="en-US" sz="2400" b="1" dirty="0">
                <a:latin typeface="宋体" panose="02010600030101010101" pitchFamily="2" charset="-122"/>
                <a:ea typeface="宋体" panose="02010600030101010101" pitchFamily="2" charset="-122"/>
              </a:rPr>
              <a:t>年，狄拉克统一相对论和量子论的成就</a:t>
            </a:r>
            <a:r>
              <a:rPr kumimoji="1" lang="en-US" altLang="zh-CN" sz="2400" b="1" dirty="0">
                <a:latin typeface="宋体" panose="02010600030101010101" pitchFamily="2" charset="-122"/>
                <a:ea typeface="宋体" panose="02010600030101010101" pitchFamily="2" charset="-122"/>
              </a:rPr>
              <a:t>.</a:t>
            </a:r>
            <a:endParaRPr kumimoji="1" lang="zh-CN" altLang="en-US" sz="2400" b="1" dirty="0">
              <a:latin typeface="宋体" panose="02010600030101010101" pitchFamily="2" charset="-122"/>
              <a:ea typeface="宋体" panose="02010600030101010101" pitchFamily="2" charset="-122"/>
            </a:endParaRPr>
          </a:p>
        </p:txBody>
      </p:sp>
      <p:grpSp>
        <p:nvGrpSpPr>
          <p:cNvPr id="2" name="Group 3"/>
          <p:cNvGrpSpPr/>
          <p:nvPr/>
        </p:nvGrpSpPr>
        <p:grpSpPr bwMode="auto">
          <a:xfrm>
            <a:off x="684213" y="836613"/>
            <a:ext cx="2087562" cy="3743325"/>
            <a:chOff x="793" y="285"/>
            <a:chExt cx="1315" cy="2358"/>
          </a:xfrm>
        </p:grpSpPr>
        <p:sp>
          <p:nvSpPr>
            <p:cNvPr id="51204" name="Text Box 4"/>
            <p:cNvSpPr txBox="1">
              <a:spLocks noChangeArrowheads="1"/>
            </p:cNvSpPr>
            <p:nvPr/>
          </p:nvSpPr>
          <p:spPr bwMode="auto">
            <a:xfrm>
              <a:off x="793" y="1933"/>
              <a:ext cx="1315" cy="480"/>
            </a:xfrm>
            <a:prstGeom prst="rect">
              <a:avLst/>
            </a:prstGeom>
            <a:solidFill>
              <a:srgbClr val="B2B2B2"/>
            </a:solidFill>
            <a:ln w="9525">
              <a:noFill/>
              <a:miter lim="800000"/>
            </a:ln>
            <a:effectLst/>
          </p:spPr>
          <p:txBody>
            <a:bodyPr>
              <a:spAutoFit/>
            </a:bodyPr>
            <a:lstStyle/>
            <a:p>
              <a:pPr>
                <a:spcBef>
                  <a:spcPct val="20000"/>
                </a:spcBef>
              </a:pPr>
              <a:r>
                <a:rPr kumimoji="1" lang="zh-CN" altLang="en-US" sz="2000">
                  <a:latin typeface="Times New Roman" panose="02020603050405020304" pitchFamily="18" charset="0"/>
                  <a:ea typeface="楷体_GB2312" pitchFamily="49" charset="-122"/>
                </a:rPr>
                <a:t>    海森堡（德）</a:t>
              </a:r>
            </a:p>
            <a:p>
              <a:pPr>
                <a:spcBef>
                  <a:spcPct val="20000"/>
                </a:spcBef>
              </a:pPr>
              <a:r>
                <a:rPr kumimoji="1" lang="zh-CN" altLang="en-US" sz="2000" b="0">
                  <a:latin typeface="Times New Roman" panose="02020603050405020304" pitchFamily="18" charset="0"/>
                  <a:ea typeface="楷体_GB2312" pitchFamily="49" charset="-122"/>
                </a:rPr>
                <a:t>   </a:t>
              </a:r>
              <a:r>
                <a:rPr kumimoji="1" lang="en-US" altLang="zh-CN" sz="2000" b="0">
                  <a:latin typeface="Times New Roman" panose="02020603050405020304" pitchFamily="18" charset="0"/>
                  <a:ea typeface="楷体_GB2312" pitchFamily="49" charset="-122"/>
                </a:rPr>
                <a:t>1901-1976</a:t>
              </a:r>
            </a:p>
          </p:txBody>
        </p:sp>
        <p:pic>
          <p:nvPicPr>
            <p:cNvPr id="51205" name="Picture 5" descr="海森堡"/>
            <p:cNvPicPr>
              <a:picLocks noChangeAspect="1" noChangeArrowheads="1"/>
            </p:cNvPicPr>
            <p:nvPr/>
          </p:nvPicPr>
          <p:blipFill>
            <a:blip r:embed="rId2" r:link="rId3" cstate="print"/>
            <a:srcRect/>
            <a:stretch>
              <a:fillRect/>
            </a:stretch>
          </p:blipFill>
          <p:spPr bwMode="auto">
            <a:xfrm>
              <a:off x="803" y="285"/>
              <a:ext cx="1305" cy="1653"/>
            </a:xfrm>
            <a:prstGeom prst="rect">
              <a:avLst/>
            </a:prstGeom>
            <a:solidFill>
              <a:srgbClr val="B2B2B2"/>
            </a:solidFill>
          </p:spPr>
        </p:pic>
        <p:sp>
          <p:nvSpPr>
            <p:cNvPr id="51206" name="Text Box 6"/>
            <p:cNvSpPr txBox="1">
              <a:spLocks noChangeArrowheads="1"/>
            </p:cNvSpPr>
            <p:nvPr/>
          </p:nvSpPr>
          <p:spPr bwMode="auto">
            <a:xfrm>
              <a:off x="839" y="2355"/>
              <a:ext cx="693" cy="288"/>
            </a:xfrm>
            <a:prstGeom prst="rect">
              <a:avLst/>
            </a:prstGeom>
            <a:noFill/>
            <a:ln w="9525">
              <a:noFill/>
              <a:miter lim="800000"/>
            </a:ln>
            <a:effectLst/>
          </p:spPr>
          <p:txBody>
            <a:bodyPr wrap="none">
              <a:spAutoFit/>
            </a:bodyPr>
            <a:lstStyle/>
            <a:p>
              <a:pPr>
                <a:spcBef>
                  <a:spcPct val="20000"/>
                </a:spcBef>
              </a:pPr>
              <a:r>
                <a:rPr kumimoji="1" lang="en-US" altLang="zh-CN" sz="2400">
                  <a:solidFill>
                    <a:srgbClr val="FF0000"/>
                  </a:solidFill>
                  <a:latin typeface="Times New Roman" panose="02020603050405020304" pitchFamily="18" charset="0"/>
                </a:rPr>
                <a:t>1932</a:t>
              </a:r>
              <a:r>
                <a:rPr kumimoji="1" lang="zh-CN" altLang="en-US" sz="2400">
                  <a:solidFill>
                    <a:srgbClr val="FF0000"/>
                  </a:solidFill>
                  <a:latin typeface="Times New Roman" panose="02020603050405020304" pitchFamily="18" charset="0"/>
                </a:rPr>
                <a:t>年</a:t>
              </a:r>
              <a:endParaRPr kumimoji="1" lang="zh-CN" altLang="en-US" sz="2400" b="0" u="sng">
                <a:solidFill>
                  <a:srgbClr val="FF0000"/>
                </a:solidFill>
                <a:latin typeface="Times New Roman" panose="02020603050405020304" pitchFamily="18" charset="0"/>
              </a:endParaRPr>
            </a:p>
          </p:txBody>
        </p:sp>
      </p:grpSp>
      <p:grpSp>
        <p:nvGrpSpPr>
          <p:cNvPr id="3" name="Group 7"/>
          <p:cNvGrpSpPr/>
          <p:nvPr/>
        </p:nvGrpSpPr>
        <p:grpSpPr bwMode="auto">
          <a:xfrm>
            <a:off x="3347864" y="908720"/>
            <a:ext cx="2449513" cy="3625850"/>
            <a:chOff x="2381" y="482"/>
            <a:chExt cx="1543" cy="2284"/>
          </a:xfrm>
        </p:grpSpPr>
        <p:grpSp>
          <p:nvGrpSpPr>
            <p:cNvPr id="4" name="Group 8"/>
            <p:cNvGrpSpPr/>
            <p:nvPr/>
          </p:nvGrpSpPr>
          <p:grpSpPr bwMode="auto">
            <a:xfrm>
              <a:off x="2381" y="482"/>
              <a:ext cx="1406" cy="1951"/>
              <a:chOff x="2018" y="255"/>
              <a:chExt cx="1542" cy="2232"/>
            </a:xfrm>
          </p:grpSpPr>
          <p:sp>
            <p:nvSpPr>
              <p:cNvPr id="51209" name="Text Box 9"/>
              <p:cNvSpPr txBox="1">
                <a:spLocks noChangeArrowheads="1"/>
              </p:cNvSpPr>
              <p:nvPr/>
            </p:nvSpPr>
            <p:spPr bwMode="auto">
              <a:xfrm>
                <a:off x="2018" y="1933"/>
                <a:ext cx="1542" cy="554"/>
              </a:xfrm>
              <a:prstGeom prst="rect">
                <a:avLst/>
              </a:prstGeom>
              <a:solidFill>
                <a:srgbClr val="B2B2B2"/>
              </a:solidFill>
              <a:ln w="9525">
                <a:noFill/>
                <a:miter lim="800000"/>
              </a:ln>
              <a:effectLst/>
            </p:spPr>
            <p:txBody>
              <a:bodyPr wrap="square">
                <a:spAutoFit/>
              </a:bodyPr>
              <a:lstStyle/>
              <a:p>
                <a:pPr>
                  <a:spcBef>
                    <a:spcPct val="20000"/>
                  </a:spcBef>
                </a:pPr>
                <a:r>
                  <a:rPr kumimoji="1" lang="zh-CN" altLang="en-US" sz="2000" b="0" dirty="0">
                    <a:latin typeface="Times New Roman" panose="02020603050405020304" pitchFamily="18" charset="0"/>
                    <a:ea typeface="楷体_GB2312" pitchFamily="49" charset="-122"/>
                  </a:rPr>
                  <a:t>  </a:t>
                </a:r>
                <a:r>
                  <a:rPr kumimoji="1" lang="zh-CN" altLang="en-US" sz="1800" dirty="0">
                    <a:latin typeface="Times New Roman" panose="02020603050405020304" pitchFamily="18" charset="0"/>
                    <a:ea typeface="楷体_GB2312" pitchFamily="49" charset="-122"/>
                  </a:rPr>
                  <a:t>薛定谔（奥地利）</a:t>
                </a:r>
              </a:p>
              <a:p>
                <a:pPr>
                  <a:spcBef>
                    <a:spcPct val="20000"/>
                  </a:spcBef>
                </a:pPr>
                <a:r>
                  <a:rPr kumimoji="1" lang="zh-CN" altLang="en-US" sz="2000" b="0" dirty="0">
                    <a:latin typeface="Times New Roman" panose="02020603050405020304" pitchFamily="18" charset="0"/>
                    <a:ea typeface="楷体_GB2312" pitchFamily="49" charset="-122"/>
                  </a:rPr>
                  <a:t>       </a:t>
                </a:r>
                <a:r>
                  <a:rPr kumimoji="1" lang="en-US" altLang="zh-CN" sz="2000" b="0" dirty="0">
                    <a:latin typeface="Times New Roman" panose="02020603050405020304" pitchFamily="18" charset="0"/>
                    <a:ea typeface="楷体_GB2312" pitchFamily="49" charset="-122"/>
                  </a:rPr>
                  <a:t>1887~1961</a:t>
                </a:r>
              </a:p>
            </p:txBody>
          </p:sp>
          <p:pic>
            <p:nvPicPr>
              <p:cNvPr id="51210" name="Picture 10" descr="薛定谔"/>
              <p:cNvPicPr>
                <a:picLocks noChangeAspect="1" noChangeArrowheads="1"/>
              </p:cNvPicPr>
              <p:nvPr/>
            </p:nvPicPr>
            <p:blipFill>
              <a:blip r:embed="rId4" cstate="print"/>
              <a:srcRect/>
              <a:stretch>
                <a:fillRect/>
              </a:stretch>
            </p:blipFill>
            <p:spPr bwMode="auto">
              <a:xfrm>
                <a:off x="2018" y="255"/>
                <a:ext cx="1497" cy="1678"/>
              </a:xfrm>
              <a:prstGeom prst="rect">
                <a:avLst/>
              </a:prstGeom>
              <a:noFill/>
              <a:ln w="9525">
                <a:noFill/>
                <a:miter lim="800000"/>
                <a:headEnd/>
                <a:tailEnd/>
              </a:ln>
            </p:spPr>
          </p:pic>
        </p:grpSp>
        <p:sp>
          <p:nvSpPr>
            <p:cNvPr id="51211" name="Text Box 11"/>
            <p:cNvSpPr txBox="1">
              <a:spLocks noChangeArrowheads="1"/>
            </p:cNvSpPr>
            <p:nvPr/>
          </p:nvSpPr>
          <p:spPr bwMode="auto">
            <a:xfrm>
              <a:off x="2381" y="2478"/>
              <a:ext cx="1543" cy="288"/>
            </a:xfrm>
            <a:prstGeom prst="rect">
              <a:avLst/>
            </a:prstGeom>
            <a:noFill/>
            <a:ln w="9525">
              <a:noFill/>
              <a:miter lim="800000"/>
            </a:ln>
            <a:effectLst/>
          </p:spPr>
          <p:txBody>
            <a:bodyPr>
              <a:spAutoFit/>
            </a:bodyPr>
            <a:lstStyle/>
            <a:p>
              <a:pPr>
                <a:spcBef>
                  <a:spcPct val="20000"/>
                </a:spcBef>
              </a:pPr>
              <a:r>
                <a:rPr kumimoji="1" lang="en-US" altLang="zh-CN" sz="2400" dirty="0">
                  <a:solidFill>
                    <a:srgbClr val="FF0000"/>
                  </a:solidFill>
                  <a:latin typeface="Times New Roman" panose="02020603050405020304" pitchFamily="18" charset="0"/>
                </a:rPr>
                <a:t>1933</a:t>
              </a:r>
              <a:r>
                <a:rPr kumimoji="1" lang="zh-CN" altLang="en-US" sz="2400" dirty="0">
                  <a:solidFill>
                    <a:srgbClr val="FF0000"/>
                  </a:solidFill>
                  <a:latin typeface="Times New Roman" panose="02020603050405020304" pitchFamily="18" charset="0"/>
                </a:rPr>
                <a:t>年</a:t>
              </a:r>
              <a:endParaRPr kumimoji="1" lang="zh-CN" altLang="en-US" sz="2400" b="0" u="sng" dirty="0">
                <a:solidFill>
                  <a:srgbClr val="FF0000"/>
                </a:solidFill>
                <a:latin typeface="Times New Roman" panose="02020603050405020304" pitchFamily="18" charset="0"/>
              </a:endParaRPr>
            </a:p>
          </p:txBody>
        </p:sp>
      </p:grpSp>
      <p:grpSp>
        <p:nvGrpSpPr>
          <p:cNvPr id="5" name="Group 12"/>
          <p:cNvGrpSpPr/>
          <p:nvPr/>
        </p:nvGrpSpPr>
        <p:grpSpPr bwMode="auto">
          <a:xfrm>
            <a:off x="6228184" y="908720"/>
            <a:ext cx="2232025" cy="3768725"/>
            <a:chOff x="3923" y="754"/>
            <a:chExt cx="1406" cy="2374"/>
          </a:xfrm>
        </p:grpSpPr>
        <p:pic>
          <p:nvPicPr>
            <p:cNvPr id="51213" name="Picture 13" descr="狄拉克"/>
            <p:cNvPicPr>
              <a:picLocks noChangeAspect="1" noChangeArrowheads="1"/>
            </p:cNvPicPr>
            <p:nvPr/>
          </p:nvPicPr>
          <p:blipFill>
            <a:blip r:embed="rId5" cstate="print"/>
            <a:srcRect/>
            <a:stretch>
              <a:fillRect/>
            </a:stretch>
          </p:blipFill>
          <p:spPr bwMode="auto">
            <a:xfrm>
              <a:off x="3969" y="754"/>
              <a:ext cx="1261" cy="1633"/>
            </a:xfrm>
            <a:prstGeom prst="rect">
              <a:avLst/>
            </a:prstGeom>
            <a:noFill/>
          </p:spPr>
        </p:pic>
        <p:sp>
          <p:nvSpPr>
            <p:cNvPr id="51214" name="Text Box 14"/>
            <p:cNvSpPr txBox="1">
              <a:spLocks noChangeArrowheads="1"/>
            </p:cNvSpPr>
            <p:nvPr/>
          </p:nvSpPr>
          <p:spPr bwMode="auto">
            <a:xfrm>
              <a:off x="3962" y="2369"/>
              <a:ext cx="1255" cy="481"/>
            </a:xfrm>
            <a:prstGeom prst="rect">
              <a:avLst/>
            </a:prstGeom>
            <a:solidFill>
              <a:srgbClr val="B2B2B2"/>
            </a:solidFill>
            <a:ln w="9525">
              <a:noFill/>
              <a:miter lim="800000"/>
            </a:ln>
            <a:effectLst/>
          </p:spPr>
          <p:txBody>
            <a:bodyPr>
              <a:spAutoFit/>
            </a:bodyPr>
            <a:lstStyle/>
            <a:p>
              <a:pPr>
                <a:spcBef>
                  <a:spcPct val="20000"/>
                </a:spcBef>
              </a:pPr>
              <a:r>
                <a:rPr kumimoji="1" lang="zh-CN" altLang="en-US" sz="2000" b="0">
                  <a:latin typeface="Times New Roman" panose="02020603050405020304" pitchFamily="18" charset="0"/>
                  <a:ea typeface="楷体_GB2312" pitchFamily="49" charset="-122"/>
                </a:rPr>
                <a:t>    </a:t>
              </a:r>
              <a:r>
                <a:rPr kumimoji="1" lang="zh-CN" altLang="en-US" sz="2000">
                  <a:latin typeface="Times New Roman" panose="02020603050405020304" pitchFamily="18" charset="0"/>
                  <a:ea typeface="楷体_GB2312" pitchFamily="49" charset="-122"/>
                </a:rPr>
                <a:t>狄拉克（英）</a:t>
              </a:r>
            </a:p>
            <a:p>
              <a:pPr>
                <a:spcBef>
                  <a:spcPct val="20000"/>
                </a:spcBef>
              </a:pPr>
              <a:r>
                <a:rPr kumimoji="1" lang="zh-CN" altLang="en-US" sz="2000" b="0">
                  <a:latin typeface="Times New Roman" panose="02020603050405020304" pitchFamily="18" charset="0"/>
                  <a:ea typeface="楷体_GB2312" pitchFamily="49" charset="-122"/>
                </a:rPr>
                <a:t>      </a:t>
              </a:r>
              <a:r>
                <a:rPr kumimoji="1" lang="en-US" altLang="zh-CN" sz="2000" b="0">
                  <a:latin typeface="Times New Roman" panose="02020603050405020304" pitchFamily="18" charset="0"/>
                  <a:ea typeface="楷体_GB2312" pitchFamily="49" charset="-122"/>
                </a:rPr>
                <a:t>1902~1984</a:t>
              </a:r>
            </a:p>
          </p:txBody>
        </p:sp>
        <p:sp>
          <p:nvSpPr>
            <p:cNvPr id="51215" name="Text Box 15"/>
            <p:cNvSpPr txBox="1">
              <a:spLocks noChangeArrowheads="1"/>
            </p:cNvSpPr>
            <p:nvPr/>
          </p:nvSpPr>
          <p:spPr bwMode="auto">
            <a:xfrm>
              <a:off x="3923" y="2840"/>
              <a:ext cx="1406" cy="288"/>
            </a:xfrm>
            <a:prstGeom prst="rect">
              <a:avLst/>
            </a:prstGeom>
            <a:noFill/>
            <a:ln w="9525">
              <a:noFill/>
              <a:miter lim="800000"/>
            </a:ln>
            <a:effectLst/>
          </p:spPr>
          <p:txBody>
            <a:bodyPr>
              <a:spAutoFit/>
            </a:bodyPr>
            <a:lstStyle/>
            <a:p>
              <a:pPr>
                <a:spcBef>
                  <a:spcPct val="20000"/>
                </a:spcBef>
              </a:pPr>
              <a:r>
                <a:rPr kumimoji="1" lang="en-US" altLang="zh-CN" sz="2400">
                  <a:solidFill>
                    <a:srgbClr val="FF0000"/>
                  </a:solidFill>
                  <a:latin typeface="Times New Roman" panose="02020603050405020304" pitchFamily="18" charset="0"/>
                </a:rPr>
                <a:t>1933</a:t>
              </a:r>
              <a:r>
                <a:rPr kumimoji="1" lang="zh-CN" altLang="en-US" sz="2400">
                  <a:solidFill>
                    <a:srgbClr val="FF0000"/>
                  </a:solidFill>
                  <a:latin typeface="Times New Roman" panose="02020603050405020304" pitchFamily="18" charset="0"/>
                </a:rPr>
                <a:t>年</a:t>
              </a:r>
              <a:endParaRPr kumimoji="1" lang="zh-CN" altLang="en-US" sz="2400" b="0" u="sng">
                <a:solidFill>
                  <a:srgbClr val="FF0000"/>
                </a:solidFill>
                <a:latin typeface="Times New Roman" panose="02020603050405020304" pitchFamily="18" charset="0"/>
              </a:endParaRPr>
            </a:p>
          </p:txBody>
        </p:sp>
      </p:grpSp>
    </p:spTree>
  </p:cSld>
  <p:clrMapOvr>
    <a:masterClrMapping/>
  </p:clrMapOvr>
  <p:transition spd="med">
    <p:pull dir="ru"/>
  </p:transition>
  <p:timing>
    <p:tnLst>
      <p:par>
        <p:cTn id="1" dur="indefinite" restart="never" nodeType="tmRoot"/>
      </p:par>
    </p:tnLst>
  </p:timing>
</p:sld>
</file>

<file path=ppt/theme/theme1.xml><?xml version="1.0" encoding="utf-8"?>
<a:theme xmlns:a="http://schemas.openxmlformats.org/drawingml/2006/main" name="主题4">
  <a:themeElements>
    <a:clrScheme name="2005届大物下 13">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005届大物下">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2005届大物下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005届大物下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005届大物下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005届大物下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005届大物下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005届大物下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005届大物下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005届大物下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005届大物下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005届大物下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005届大物下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005届大物下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005届大物下 13">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主题3</Template>
  <TotalTime>409</TotalTime>
  <Words>2531</Words>
  <Application>Microsoft Office PowerPoint</Application>
  <PresentationFormat>全屏显示(4:3)</PresentationFormat>
  <Paragraphs>321</Paragraphs>
  <Slides>50</Slides>
  <Notes>3</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50</vt:i4>
      </vt:variant>
    </vt:vector>
  </HeadingPairs>
  <TitlesOfParts>
    <vt:vector size="55" baseType="lpstr">
      <vt:lpstr>主题4</vt:lpstr>
      <vt:lpstr>Equation</vt:lpstr>
      <vt:lpstr>公式</vt:lpstr>
      <vt:lpstr>Microsoft 公式 3.0</vt:lpstr>
      <vt:lpstr>Microsoft Equation 3.0</vt:lpstr>
      <vt:lpstr>幻灯片 1</vt:lpstr>
      <vt:lpstr>幻灯片 2</vt:lpstr>
      <vt:lpstr>幻灯片 3</vt:lpstr>
      <vt:lpstr>幻灯片 4</vt:lpstr>
      <vt:lpstr>量子力学的奠基人</vt:lpstr>
      <vt:lpstr>量子力学的奠基人</vt:lpstr>
      <vt:lpstr>幻灯片 7</vt:lpstr>
      <vt:lpstr>幻灯片 8</vt:lpstr>
      <vt:lpstr>幻灯片 9</vt:lpstr>
      <vt:lpstr>15-1 黑体辐射  普朗克能量子假设</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14-1     伽利略变换式　　牛顿的绝对时空观</dc:title>
  <dc:creator>User</dc:creator>
  <cp:lastModifiedBy>微软用户</cp:lastModifiedBy>
  <cp:revision>115</cp:revision>
  <dcterms:created xsi:type="dcterms:W3CDTF">2014-11-26T01:04:00Z</dcterms:created>
  <dcterms:modified xsi:type="dcterms:W3CDTF">2020-12-16T03:12:01Z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