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96" r:id="rId2"/>
    <p:sldId id="297" r:id="rId3"/>
    <p:sldId id="346" r:id="rId4"/>
    <p:sldId id="347" r:id="rId5"/>
    <p:sldId id="348" r:id="rId6"/>
    <p:sldId id="352" r:id="rId7"/>
    <p:sldId id="356" r:id="rId8"/>
    <p:sldId id="303" r:id="rId9"/>
    <p:sldId id="353" r:id="rId10"/>
    <p:sldId id="325" r:id="rId11"/>
    <p:sldId id="355" r:id="rId12"/>
    <p:sldId id="354" r:id="rId13"/>
    <p:sldId id="305" r:id="rId14"/>
    <p:sldId id="306" r:id="rId15"/>
    <p:sldId id="351" r:id="rId16"/>
    <p:sldId id="307" r:id="rId17"/>
    <p:sldId id="358" r:id="rId18"/>
    <p:sldId id="308" r:id="rId19"/>
    <p:sldId id="312" r:id="rId20"/>
    <p:sldId id="309" r:id="rId21"/>
    <p:sldId id="327" r:id="rId22"/>
    <p:sldId id="328" r:id="rId23"/>
    <p:sldId id="311" r:id="rId24"/>
    <p:sldId id="357" r:id="rId25"/>
    <p:sldId id="322" r:id="rId26"/>
    <p:sldId id="323" r:id="rId27"/>
    <p:sldId id="315" r:id="rId28"/>
    <p:sldId id="316" r:id="rId29"/>
    <p:sldId id="317" r:id="rId30"/>
    <p:sldId id="318"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 jh" initials="Lj" lastIdx="1" clrIdx="0">
    <p:extLst>
      <p:ext uri="{19B8F6BF-5375-455C-9EA6-DF929625EA0E}">
        <p15:presenceInfo xmlns:p15="http://schemas.microsoft.com/office/powerpoint/2012/main" userId="e9a2d77eca215b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52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7.wmf"/><Relationship Id="rId7" Type="http://schemas.openxmlformats.org/officeDocument/2006/relationships/image" Target="../media/image16.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15.wmf"/><Relationship Id="rId5" Type="http://schemas.openxmlformats.org/officeDocument/2006/relationships/image" Target="../media/image44.wmf"/><Relationship Id="rId4"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18" Type="http://schemas.openxmlformats.org/officeDocument/2006/relationships/image" Target="../media/image62.wmf"/><Relationship Id="rId3" Type="http://schemas.openxmlformats.org/officeDocument/2006/relationships/image" Target="../media/image47.wmf"/><Relationship Id="rId21" Type="http://schemas.openxmlformats.org/officeDocument/2006/relationships/image" Target="../media/image65.wmf"/><Relationship Id="rId7" Type="http://schemas.openxmlformats.org/officeDocument/2006/relationships/image" Target="../media/image51.wmf"/><Relationship Id="rId12" Type="http://schemas.openxmlformats.org/officeDocument/2006/relationships/image" Target="../media/image56.wmf"/><Relationship Id="rId17" Type="http://schemas.openxmlformats.org/officeDocument/2006/relationships/image" Target="../media/image61.wmf"/><Relationship Id="rId25" Type="http://schemas.openxmlformats.org/officeDocument/2006/relationships/image" Target="../media/image69.wmf"/><Relationship Id="rId2" Type="http://schemas.openxmlformats.org/officeDocument/2006/relationships/image" Target="../media/image46.wmf"/><Relationship Id="rId16" Type="http://schemas.openxmlformats.org/officeDocument/2006/relationships/image" Target="../media/image60.wmf"/><Relationship Id="rId20" Type="http://schemas.openxmlformats.org/officeDocument/2006/relationships/image" Target="../media/image64.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24" Type="http://schemas.openxmlformats.org/officeDocument/2006/relationships/image" Target="../media/image68.wmf"/><Relationship Id="rId5" Type="http://schemas.openxmlformats.org/officeDocument/2006/relationships/image" Target="../media/image49.wmf"/><Relationship Id="rId15" Type="http://schemas.openxmlformats.org/officeDocument/2006/relationships/image" Target="../media/image59.wmf"/><Relationship Id="rId23" Type="http://schemas.openxmlformats.org/officeDocument/2006/relationships/image" Target="../media/image67.wmf"/><Relationship Id="rId10" Type="http://schemas.openxmlformats.org/officeDocument/2006/relationships/image" Target="../media/image54.wmf"/><Relationship Id="rId19" Type="http://schemas.openxmlformats.org/officeDocument/2006/relationships/image" Target="../media/image63.wmf"/><Relationship Id="rId4" Type="http://schemas.openxmlformats.org/officeDocument/2006/relationships/image" Target="../media/image48.wmf"/><Relationship Id="rId9" Type="http://schemas.openxmlformats.org/officeDocument/2006/relationships/image" Target="../media/image53.wmf"/><Relationship Id="rId14" Type="http://schemas.openxmlformats.org/officeDocument/2006/relationships/image" Target="../media/image58.wmf"/><Relationship Id="rId22"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emf"/><Relationship Id="rId1" Type="http://schemas.openxmlformats.org/officeDocument/2006/relationships/image" Target="../media/image74.emf"/><Relationship Id="rId5" Type="http://schemas.openxmlformats.org/officeDocument/2006/relationships/image" Target="../media/image78.wmf"/><Relationship Id="rId4" Type="http://schemas.openxmlformats.org/officeDocument/2006/relationships/image" Target="../media/image7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1.wmf"/><Relationship Id="rId6" Type="http://schemas.openxmlformats.org/officeDocument/2006/relationships/image" Target="../media/image6.wmf"/><Relationship Id="rId11" Type="http://schemas.openxmlformats.org/officeDocument/2006/relationships/image" Target="../media/image12.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11.wmf"/><Relationship Id="rId4" Type="http://schemas.openxmlformats.org/officeDocument/2006/relationships/image" Target="../media/image16.wmf"/><Relationship Id="rId9"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22.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1.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09380B-20C5-4A25-9C09-F09B83BB39B7}" type="datetimeFigureOut">
              <a:rPr lang="zh-CN" altLang="en-US" smtClean="0"/>
              <a:pPr/>
              <a:t>2020/12/17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134D2-0C8D-4096-AB73-14C89D0AA27E}" type="slidenum">
              <a:rPr lang="zh-CN" altLang="en-US" smtClean="0"/>
              <a:pPr/>
              <a:t>‹#›</a:t>
            </a:fld>
            <a:endParaRPr lang="zh-CN" altLang="en-US"/>
          </a:p>
        </p:txBody>
      </p:sp>
    </p:spTree>
    <p:extLst>
      <p:ext uri="{BB962C8B-B14F-4D97-AF65-F5344CB8AC3E}">
        <p14:creationId xmlns:p14="http://schemas.microsoft.com/office/powerpoint/2010/main" val="173375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B215A0F-A39E-4353-A94B-960691565093}" type="slidenum">
              <a:rPr lang="zh-CN" altLang="en-US"/>
              <a:pPr/>
              <a:t>1</a:t>
            </a:fld>
            <a:endParaRPr lang="en-US" altLang="zh-CN"/>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7588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ln>
            <a:miter lim="800000"/>
          </a:ln>
        </p:spPr>
        <p:txBody>
          <a:bodyPr wrap="square" numCol="1" anchorCtr="0" compatLnSpc="1"/>
          <a:lstStyle/>
          <a:p>
            <a:fld id="{E1E88DDE-F439-4F67-BC43-23C8CF306554}" type="slidenum">
              <a:rPr lang="zh-CN" altLang="en-US" smtClean="0">
                <a:latin typeface="宋体" panose="02010600030101010101" pitchFamily="2" charset="-122"/>
                <a:ea typeface="宋体" panose="02010600030101010101" pitchFamily="2" charset="-122"/>
              </a:rPr>
              <a:pPr/>
              <a:t>21</a:t>
            </a:fld>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868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26627"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26628" name="灯片编号占位符 3"/>
          <p:cNvSpPr>
            <a:spLocks noGrp="1"/>
          </p:cNvSpPr>
          <p:nvPr>
            <p:ph type="sldNum" sz="quarter" idx="5"/>
          </p:nvPr>
        </p:nvSpPr>
        <p:spPr bwMode="auto">
          <a:noFill/>
          <a:ln>
            <a:miter lim="800000"/>
          </a:ln>
        </p:spPr>
        <p:txBody>
          <a:bodyPr wrap="square" numCol="1" anchorCtr="0" compatLnSpc="1"/>
          <a:lstStyle/>
          <a:p>
            <a:fld id="{9FBF240F-0A29-45D2-8D19-A47D8E5D9464}" type="slidenum">
              <a:rPr lang="zh-CN" altLang="en-US" smtClean="0">
                <a:latin typeface="宋体" panose="02010600030101010101" pitchFamily="2" charset="-122"/>
                <a:ea typeface="宋体" panose="02010600030101010101" pitchFamily="2" charset="-122"/>
              </a:rPr>
              <a:pPr/>
              <a:t>22</a:t>
            </a:fld>
            <a:endParaRPr lang="zh-CN" altLang="en-US">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8893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Tree>
  </p:cSld>
  <p:clrMapOvr>
    <a:masterClrMapping/>
  </p:clrMapOvr>
  <p:transition spd="med">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1116013" y="725488"/>
            <a:ext cx="7524750" cy="39687"/>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shape">
              <a:fillToRect l="50000" t="50000" r="50000" b="50000"/>
            </a:path>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3" name="Rectangle 7"/>
          <p:cNvSpPr>
            <a:spLocks noChangeArrowheads="1"/>
          </p:cNvSpPr>
          <p:nvPr/>
        </p:nvSpPr>
        <p:spPr bwMode="auto">
          <a:xfrm>
            <a:off x="0" y="6669088"/>
            <a:ext cx="9144000" cy="215900"/>
          </a:xfrm>
          <a:prstGeom prst="rect">
            <a:avLst/>
          </a:prstGeom>
          <a:gradFill rotWithShape="1">
            <a:gsLst>
              <a:gs pos="0">
                <a:srgbClr val="FFEBFA"/>
              </a:gs>
              <a:gs pos="30000">
                <a:srgbClr val="C4D6EB"/>
              </a:gs>
              <a:gs pos="60001">
                <a:srgbClr val="85C2FF"/>
              </a:gs>
              <a:gs pos="100000">
                <a:srgbClr val="5E9EFF"/>
              </a:gs>
            </a:gsLst>
            <a:lin ang="5400000" scaled="1"/>
          </a:gradFill>
          <a:ln w="9525">
            <a:noFill/>
            <a:miter lim="800000"/>
          </a:ln>
          <a:effectLst/>
        </p:spPr>
        <p:txBody>
          <a:bodyPr wrap="none" anchor="ctr"/>
          <a:lstStyle/>
          <a:p>
            <a:pPr algn="ctr"/>
            <a:endParaRPr lang="zh-CN" altLang="zh-CN" sz="1800" b="0">
              <a:latin typeface="Arial" panose="020B0604020202020204" pitchFamily="34" charset="0"/>
            </a:endParaRPr>
          </a:p>
        </p:txBody>
      </p:sp>
      <p:sp>
        <p:nvSpPr>
          <p:cNvPr id="96265" name="Oval 9"/>
          <p:cNvSpPr>
            <a:spLocks noChangeArrowheads="1"/>
          </p:cNvSpPr>
          <p:nvPr/>
        </p:nvSpPr>
        <p:spPr bwMode="auto">
          <a:xfrm>
            <a:off x="5530850" y="5783263"/>
            <a:ext cx="361950" cy="287337"/>
          </a:xfrm>
          <a:prstGeom prst="ellipse">
            <a:avLst/>
          </a:prstGeom>
          <a:solidFill>
            <a:schemeClr val="bg1"/>
          </a:solidFill>
          <a:ln w="9525">
            <a:noFill/>
            <a:round/>
          </a:ln>
          <a:effectLst/>
        </p:spPr>
        <p:txBody>
          <a:bodyPr wrap="none" anchor="ctr"/>
          <a:lstStyle/>
          <a:p>
            <a:endParaRPr lang="zh-CN" altLang="en-US"/>
          </a:p>
        </p:txBody>
      </p:sp>
      <p:pic>
        <p:nvPicPr>
          <p:cNvPr id="10" name="Picture 2" descr="http://www.szu.edu.cn/images/szulogo.gif"/>
          <p:cNvPicPr>
            <a:picLocks noChangeAspect="1" noChangeArrowheads="1"/>
          </p:cNvPicPr>
          <p:nvPr/>
        </p:nvPicPr>
        <p:blipFill>
          <a:blip r:embed="rId14" cstate="print"/>
          <a:srcRect l="4614" r="63078"/>
          <a:stretch>
            <a:fillRect/>
          </a:stretch>
        </p:blipFill>
        <p:spPr bwMode="auto">
          <a:xfrm>
            <a:off x="142844" y="142852"/>
            <a:ext cx="1000132" cy="928694"/>
          </a:xfrm>
          <a:prstGeom prst="rect">
            <a:avLst/>
          </a:prstGeom>
          <a:noFill/>
        </p:spPr>
      </p:pic>
      <p:sp>
        <p:nvSpPr>
          <p:cNvPr id="6" name="Freeform 8"/>
          <p:cNvSpPr/>
          <p:nvPr/>
        </p:nvSpPr>
        <p:spPr bwMode="auto">
          <a:xfrm>
            <a:off x="214282" y="6391318"/>
            <a:ext cx="7954963" cy="323830"/>
          </a:xfrm>
          <a:custGeom>
            <a:avLst/>
            <a:gdLst/>
            <a:ahLst/>
            <a:cxnLst>
              <a:cxn ang="0">
                <a:pos x="0" y="524"/>
              </a:cxn>
              <a:cxn ang="0">
                <a:pos x="610" y="516"/>
              </a:cxn>
              <a:cxn ang="0">
                <a:pos x="686" y="465"/>
              </a:cxn>
              <a:cxn ang="0">
                <a:pos x="889" y="457"/>
              </a:cxn>
              <a:cxn ang="0">
                <a:pos x="1093" y="448"/>
              </a:cxn>
              <a:cxn ang="0">
                <a:pos x="1160" y="440"/>
              </a:cxn>
              <a:cxn ang="0">
                <a:pos x="1211" y="423"/>
              </a:cxn>
              <a:cxn ang="0">
                <a:pos x="1262" y="389"/>
              </a:cxn>
              <a:cxn ang="0">
                <a:pos x="1287" y="380"/>
              </a:cxn>
              <a:cxn ang="0">
                <a:pos x="1364" y="330"/>
              </a:cxn>
              <a:cxn ang="0">
                <a:pos x="1440" y="304"/>
              </a:cxn>
              <a:cxn ang="0">
                <a:pos x="1491" y="279"/>
              </a:cxn>
              <a:cxn ang="0">
                <a:pos x="1626" y="287"/>
              </a:cxn>
              <a:cxn ang="0">
                <a:pos x="1702" y="330"/>
              </a:cxn>
              <a:cxn ang="0">
                <a:pos x="1813" y="355"/>
              </a:cxn>
              <a:cxn ang="0">
                <a:pos x="1863" y="397"/>
              </a:cxn>
              <a:cxn ang="0">
                <a:pos x="1880" y="490"/>
              </a:cxn>
              <a:cxn ang="0">
                <a:pos x="2050" y="397"/>
              </a:cxn>
              <a:cxn ang="0">
                <a:pos x="2126" y="355"/>
              </a:cxn>
              <a:cxn ang="0">
                <a:pos x="2202" y="313"/>
              </a:cxn>
              <a:cxn ang="0">
                <a:pos x="2414" y="304"/>
              </a:cxn>
              <a:cxn ang="0">
                <a:pos x="2422" y="423"/>
              </a:cxn>
              <a:cxn ang="0">
                <a:pos x="2533" y="389"/>
              </a:cxn>
              <a:cxn ang="0">
                <a:pos x="2660" y="321"/>
              </a:cxn>
              <a:cxn ang="0">
                <a:pos x="2888" y="363"/>
              </a:cxn>
              <a:cxn ang="0">
                <a:pos x="2897" y="457"/>
              </a:cxn>
              <a:cxn ang="0">
                <a:pos x="2948" y="431"/>
              </a:cxn>
              <a:cxn ang="0">
                <a:pos x="3244" y="423"/>
              </a:cxn>
              <a:cxn ang="0">
                <a:pos x="3303" y="414"/>
              </a:cxn>
              <a:cxn ang="0">
                <a:pos x="3405" y="355"/>
              </a:cxn>
              <a:cxn ang="0">
                <a:pos x="3456" y="321"/>
              </a:cxn>
              <a:cxn ang="0">
                <a:pos x="3490" y="270"/>
              </a:cxn>
              <a:cxn ang="0">
                <a:pos x="3549" y="92"/>
              </a:cxn>
              <a:cxn ang="0">
                <a:pos x="3558" y="16"/>
              </a:cxn>
              <a:cxn ang="0">
                <a:pos x="3642" y="25"/>
              </a:cxn>
              <a:cxn ang="0">
                <a:pos x="3634" y="101"/>
              </a:cxn>
              <a:cxn ang="0">
                <a:pos x="3541" y="152"/>
              </a:cxn>
              <a:cxn ang="0">
                <a:pos x="3693" y="202"/>
              </a:cxn>
              <a:cxn ang="0">
                <a:pos x="3727" y="346"/>
              </a:cxn>
              <a:cxn ang="0">
                <a:pos x="3812" y="431"/>
              </a:cxn>
              <a:cxn ang="0">
                <a:pos x="3854" y="490"/>
              </a:cxn>
              <a:cxn ang="0">
                <a:pos x="3922" y="440"/>
              </a:cxn>
              <a:cxn ang="0">
                <a:pos x="3990" y="330"/>
              </a:cxn>
              <a:cxn ang="0">
                <a:pos x="4040" y="228"/>
              </a:cxn>
              <a:cxn ang="0">
                <a:pos x="4091" y="194"/>
              </a:cxn>
              <a:cxn ang="0">
                <a:pos x="4117" y="177"/>
              </a:cxn>
              <a:cxn ang="0">
                <a:pos x="4167" y="186"/>
              </a:cxn>
              <a:cxn ang="0">
                <a:pos x="4201" y="236"/>
              </a:cxn>
              <a:cxn ang="0">
                <a:pos x="4294" y="346"/>
              </a:cxn>
              <a:cxn ang="0">
                <a:pos x="4930" y="372"/>
              </a:cxn>
              <a:cxn ang="0">
                <a:pos x="4964" y="423"/>
              </a:cxn>
              <a:cxn ang="0">
                <a:pos x="4981" y="524"/>
              </a:cxn>
              <a:cxn ang="0">
                <a:pos x="0" y="524"/>
              </a:cxn>
            </a:cxnLst>
            <a:rect l="0" t="0" r="r" b="b"/>
            <a:pathLst>
              <a:path w="4992" h="529">
                <a:moveTo>
                  <a:pt x="0" y="524"/>
                </a:moveTo>
                <a:cubicBezTo>
                  <a:pt x="203" y="521"/>
                  <a:pt x="407" y="529"/>
                  <a:pt x="610" y="516"/>
                </a:cubicBezTo>
                <a:cubicBezTo>
                  <a:pt x="611" y="516"/>
                  <a:pt x="673" y="474"/>
                  <a:pt x="686" y="465"/>
                </a:cubicBezTo>
                <a:cubicBezTo>
                  <a:pt x="742" y="427"/>
                  <a:pt x="821" y="460"/>
                  <a:pt x="889" y="457"/>
                </a:cubicBezTo>
                <a:cubicBezTo>
                  <a:pt x="957" y="454"/>
                  <a:pt x="1025" y="451"/>
                  <a:pt x="1093" y="448"/>
                </a:cubicBezTo>
                <a:cubicBezTo>
                  <a:pt x="1115" y="445"/>
                  <a:pt x="1138" y="445"/>
                  <a:pt x="1160" y="440"/>
                </a:cubicBezTo>
                <a:cubicBezTo>
                  <a:pt x="1178" y="436"/>
                  <a:pt x="1211" y="423"/>
                  <a:pt x="1211" y="423"/>
                </a:cubicBezTo>
                <a:cubicBezTo>
                  <a:pt x="1228" y="412"/>
                  <a:pt x="1243" y="396"/>
                  <a:pt x="1262" y="389"/>
                </a:cubicBezTo>
                <a:cubicBezTo>
                  <a:pt x="1270" y="386"/>
                  <a:pt x="1279" y="384"/>
                  <a:pt x="1287" y="380"/>
                </a:cubicBezTo>
                <a:cubicBezTo>
                  <a:pt x="1314" y="365"/>
                  <a:pt x="1335" y="340"/>
                  <a:pt x="1364" y="330"/>
                </a:cubicBezTo>
                <a:cubicBezTo>
                  <a:pt x="1389" y="321"/>
                  <a:pt x="1418" y="319"/>
                  <a:pt x="1440" y="304"/>
                </a:cubicBezTo>
                <a:cubicBezTo>
                  <a:pt x="1472" y="282"/>
                  <a:pt x="1455" y="290"/>
                  <a:pt x="1491" y="279"/>
                </a:cubicBezTo>
                <a:cubicBezTo>
                  <a:pt x="1536" y="282"/>
                  <a:pt x="1581" y="282"/>
                  <a:pt x="1626" y="287"/>
                </a:cubicBezTo>
                <a:cubicBezTo>
                  <a:pt x="1652" y="290"/>
                  <a:pt x="1686" y="319"/>
                  <a:pt x="1702" y="330"/>
                </a:cubicBezTo>
                <a:cubicBezTo>
                  <a:pt x="1724" y="345"/>
                  <a:pt x="1791" y="352"/>
                  <a:pt x="1813" y="355"/>
                </a:cubicBezTo>
                <a:cubicBezTo>
                  <a:pt x="1824" y="363"/>
                  <a:pt x="1858" y="383"/>
                  <a:pt x="1863" y="397"/>
                </a:cubicBezTo>
                <a:cubicBezTo>
                  <a:pt x="1874" y="427"/>
                  <a:pt x="1880" y="490"/>
                  <a:pt x="1880" y="490"/>
                </a:cubicBezTo>
                <a:cubicBezTo>
                  <a:pt x="1935" y="456"/>
                  <a:pt x="1995" y="430"/>
                  <a:pt x="2050" y="397"/>
                </a:cubicBezTo>
                <a:cubicBezTo>
                  <a:pt x="2122" y="354"/>
                  <a:pt x="2076" y="371"/>
                  <a:pt x="2126" y="355"/>
                </a:cubicBezTo>
                <a:cubicBezTo>
                  <a:pt x="2184" y="316"/>
                  <a:pt x="2158" y="327"/>
                  <a:pt x="2202" y="313"/>
                </a:cubicBezTo>
                <a:cubicBezTo>
                  <a:pt x="2265" y="272"/>
                  <a:pt x="2309" y="236"/>
                  <a:pt x="2414" y="304"/>
                </a:cubicBezTo>
                <a:cubicBezTo>
                  <a:pt x="2447" y="326"/>
                  <a:pt x="2419" y="383"/>
                  <a:pt x="2422" y="423"/>
                </a:cubicBezTo>
                <a:cubicBezTo>
                  <a:pt x="2490" y="413"/>
                  <a:pt x="2479" y="406"/>
                  <a:pt x="2533" y="389"/>
                </a:cubicBezTo>
                <a:cubicBezTo>
                  <a:pt x="2574" y="361"/>
                  <a:pt x="2613" y="337"/>
                  <a:pt x="2660" y="321"/>
                </a:cubicBezTo>
                <a:cubicBezTo>
                  <a:pt x="2699" y="323"/>
                  <a:pt x="2864" y="287"/>
                  <a:pt x="2888" y="363"/>
                </a:cubicBezTo>
                <a:cubicBezTo>
                  <a:pt x="2891" y="394"/>
                  <a:pt x="2884" y="428"/>
                  <a:pt x="2897" y="457"/>
                </a:cubicBezTo>
                <a:cubicBezTo>
                  <a:pt x="2898" y="460"/>
                  <a:pt x="2923" y="432"/>
                  <a:pt x="2948" y="431"/>
                </a:cubicBezTo>
                <a:cubicBezTo>
                  <a:pt x="3047" y="426"/>
                  <a:pt x="3145" y="426"/>
                  <a:pt x="3244" y="423"/>
                </a:cubicBezTo>
                <a:cubicBezTo>
                  <a:pt x="3264" y="420"/>
                  <a:pt x="3284" y="421"/>
                  <a:pt x="3303" y="414"/>
                </a:cubicBezTo>
                <a:cubicBezTo>
                  <a:pt x="3342" y="399"/>
                  <a:pt x="3365" y="368"/>
                  <a:pt x="3405" y="355"/>
                </a:cubicBezTo>
                <a:cubicBezTo>
                  <a:pt x="3422" y="344"/>
                  <a:pt x="3445" y="338"/>
                  <a:pt x="3456" y="321"/>
                </a:cubicBezTo>
                <a:cubicBezTo>
                  <a:pt x="3467" y="304"/>
                  <a:pt x="3490" y="270"/>
                  <a:pt x="3490" y="270"/>
                </a:cubicBezTo>
                <a:cubicBezTo>
                  <a:pt x="3510" y="211"/>
                  <a:pt x="3531" y="152"/>
                  <a:pt x="3549" y="92"/>
                </a:cubicBezTo>
                <a:cubicBezTo>
                  <a:pt x="3552" y="67"/>
                  <a:pt x="3537" y="31"/>
                  <a:pt x="3558" y="16"/>
                </a:cubicBezTo>
                <a:cubicBezTo>
                  <a:pt x="3581" y="0"/>
                  <a:pt x="3623" y="4"/>
                  <a:pt x="3642" y="25"/>
                </a:cubicBezTo>
                <a:cubicBezTo>
                  <a:pt x="3659" y="44"/>
                  <a:pt x="3638" y="76"/>
                  <a:pt x="3634" y="101"/>
                </a:cubicBezTo>
                <a:cubicBezTo>
                  <a:pt x="3627" y="141"/>
                  <a:pt x="3574" y="143"/>
                  <a:pt x="3541" y="152"/>
                </a:cubicBezTo>
                <a:cubicBezTo>
                  <a:pt x="3609" y="157"/>
                  <a:pt x="3671" y="134"/>
                  <a:pt x="3693" y="202"/>
                </a:cubicBezTo>
                <a:cubicBezTo>
                  <a:pt x="3700" y="271"/>
                  <a:pt x="3693" y="296"/>
                  <a:pt x="3727" y="346"/>
                </a:cubicBezTo>
                <a:cubicBezTo>
                  <a:pt x="3740" y="387"/>
                  <a:pt x="3782" y="402"/>
                  <a:pt x="3812" y="431"/>
                </a:cubicBezTo>
                <a:cubicBezTo>
                  <a:pt x="3823" y="468"/>
                  <a:pt x="3815" y="478"/>
                  <a:pt x="3854" y="490"/>
                </a:cubicBezTo>
                <a:cubicBezTo>
                  <a:pt x="3887" y="479"/>
                  <a:pt x="3902" y="469"/>
                  <a:pt x="3922" y="440"/>
                </a:cubicBezTo>
                <a:cubicBezTo>
                  <a:pt x="3934" y="390"/>
                  <a:pt x="3962" y="371"/>
                  <a:pt x="3990" y="330"/>
                </a:cubicBezTo>
                <a:cubicBezTo>
                  <a:pt x="3997" y="308"/>
                  <a:pt x="4023" y="243"/>
                  <a:pt x="4040" y="228"/>
                </a:cubicBezTo>
                <a:cubicBezTo>
                  <a:pt x="4055" y="215"/>
                  <a:pt x="4074" y="205"/>
                  <a:pt x="4091" y="194"/>
                </a:cubicBezTo>
                <a:cubicBezTo>
                  <a:pt x="4100" y="188"/>
                  <a:pt x="4117" y="177"/>
                  <a:pt x="4117" y="177"/>
                </a:cubicBezTo>
                <a:cubicBezTo>
                  <a:pt x="4134" y="180"/>
                  <a:pt x="4152" y="179"/>
                  <a:pt x="4167" y="186"/>
                </a:cubicBezTo>
                <a:cubicBezTo>
                  <a:pt x="4200" y="201"/>
                  <a:pt x="4189" y="211"/>
                  <a:pt x="4201" y="236"/>
                </a:cubicBezTo>
                <a:cubicBezTo>
                  <a:pt x="4223" y="281"/>
                  <a:pt x="4243" y="330"/>
                  <a:pt x="4294" y="346"/>
                </a:cubicBezTo>
                <a:cubicBezTo>
                  <a:pt x="4495" y="477"/>
                  <a:pt x="4223" y="306"/>
                  <a:pt x="4930" y="372"/>
                </a:cubicBezTo>
                <a:cubicBezTo>
                  <a:pt x="4950" y="374"/>
                  <a:pt x="4964" y="423"/>
                  <a:pt x="4964" y="423"/>
                </a:cubicBezTo>
                <a:cubicBezTo>
                  <a:pt x="4974" y="473"/>
                  <a:pt x="4992" y="476"/>
                  <a:pt x="4981" y="524"/>
                </a:cubicBezTo>
                <a:cubicBezTo>
                  <a:pt x="1276" y="514"/>
                  <a:pt x="2936" y="512"/>
                  <a:pt x="0" y="524"/>
                </a:cubicBezTo>
                <a:close/>
              </a:path>
            </a:pathLst>
          </a:custGeom>
          <a:gradFill rotWithShape="1">
            <a:gsLst>
              <a:gs pos="0">
                <a:srgbClr val="5E9EFF"/>
              </a:gs>
              <a:gs pos="39999">
                <a:srgbClr val="85C2FF"/>
              </a:gs>
              <a:gs pos="70000">
                <a:srgbClr val="C4D6EB"/>
              </a:gs>
              <a:gs pos="100000">
                <a:srgbClr val="FFEBFA"/>
              </a:gs>
            </a:gsLst>
            <a:lin ang="5400000" scaled="1"/>
          </a:gradFill>
          <a:ln w="9525">
            <a:no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pull dir="ru"/>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楷体_GB2312"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40.bin"/><Relationship Id="rId5" Type="http://schemas.openxmlformats.org/officeDocument/2006/relationships/image" Target="../media/image28.gif"/><Relationship Id="rId4" Type="http://schemas.openxmlformats.org/officeDocument/2006/relationships/audio" Target="../media/audio5.wav"/></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audio" Target="../media/audio3.wav"/><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41.bin"/><Relationship Id="rId4" Type="http://schemas.openxmlformats.org/officeDocument/2006/relationships/audio" Target="../media/audio5.wav"/></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audio" Target="../media/audio5.wav"/><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4.bin"/><Relationship Id="rId11" Type="http://schemas.openxmlformats.org/officeDocument/2006/relationships/image" Target="../media/image32.png"/><Relationship Id="rId5" Type="http://schemas.openxmlformats.org/officeDocument/2006/relationships/image" Target="../media/image27.wmf"/><Relationship Id="rId10" Type="http://schemas.openxmlformats.org/officeDocument/2006/relationships/image" Target="../media/image30.wmf"/><Relationship Id="rId4" Type="http://schemas.openxmlformats.org/officeDocument/2006/relationships/oleObject" Target="../embeddings/oleObject43.bin"/><Relationship Id="rId9"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6.bin"/><Relationship Id="rId7"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47.bin"/><Relationship Id="rId10" Type="http://schemas.openxmlformats.org/officeDocument/2006/relationships/image" Target="../media/image39.png"/><Relationship Id="rId4" Type="http://schemas.openxmlformats.org/officeDocument/2006/relationships/image" Target="../media/image33.w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2.png"/><Relationship Id="rId7" Type="http://schemas.openxmlformats.org/officeDocument/2006/relationships/oleObject" Target="../embeddings/oleObject50.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png"/><Relationship Id="rId11" Type="http://schemas.openxmlformats.org/officeDocument/2006/relationships/oleObject" Target="../embeddings/oleObject52.bin"/><Relationship Id="rId5" Type="http://schemas.openxmlformats.org/officeDocument/2006/relationships/image" Target="../media/image35.wmf"/><Relationship Id="rId10" Type="http://schemas.openxmlformats.org/officeDocument/2006/relationships/image" Target="../media/image37.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54.bin"/><Relationship Id="rId5" Type="http://schemas.openxmlformats.org/officeDocument/2006/relationships/image" Target="../media/image39.wmf"/><Relationship Id="rId4" Type="http://schemas.openxmlformats.org/officeDocument/2006/relationships/oleObject" Target="../embeddings/oleObject53.bin"/></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60.bin"/><Relationship Id="rId18" Type="http://schemas.openxmlformats.org/officeDocument/2006/relationships/image" Target="../media/image17.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44.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16.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43.wmf"/><Relationship Id="rId4" Type="http://schemas.openxmlformats.org/officeDocument/2006/relationships/image" Target="../media/image41.wmf"/><Relationship Id="rId9" Type="http://schemas.openxmlformats.org/officeDocument/2006/relationships/oleObject" Target="../embeddings/oleObject58.bin"/><Relationship Id="rId14" Type="http://schemas.openxmlformats.org/officeDocument/2006/relationships/image" Target="../media/image15.w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68.bin"/><Relationship Id="rId18" Type="http://schemas.openxmlformats.org/officeDocument/2006/relationships/image" Target="../media/image52.wmf"/><Relationship Id="rId26" Type="http://schemas.openxmlformats.org/officeDocument/2006/relationships/image" Target="../media/image56.wmf"/><Relationship Id="rId39" Type="http://schemas.openxmlformats.org/officeDocument/2006/relationships/oleObject" Target="../embeddings/oleObject81.bin"/><Relationship Id="rId3" Type="http://schemas.openxmlformats.org/officeDocument/2006/relationships/oleObject" Target="../embeddings/oleObject63.bin"/><Relationship Id="rId21" Type="http://schemas.openxmlformats.org/officeDocument/2006/relationships/oleObject" Target="../embeddings/oleObject72.bin"/><Relationship Id="rId34" Type="http://schemas.openxmlformats.org/officeDocument/2006/relationships/image" Target="../media/image60.wmf"/><Relationship Id="rId42" Type="http://schemas.openxmlformats.org/officeDocument/2006/relationships/image" Target="../media/image64.wmf"/><Relationship Id="rId47" Type="http://schemas.openxmlformats.org/officeDocument/2006/relationships/oleObject" Target="../embeddings/oleObject85.bin"/><Relationship Id="rId50" Type="http://schemas.openxmlformats.org/officeDocument/2006/relationships/image" Target="../media/image68.wmf"/><Relationship Id="rId7" Type="http://schemas.openxmlformats.org/officeDocument/2006/relationships/oleObject" Target="../embeddings/oleObject65.bin"/><Relationship Id="rId12" Type="http://schemas.openxmlformats.org/officeDocument/2006/relationships/image" Target="../media/image49.wmf"/><Relationship Id="rId17" Type="http://schemas.openxmlformats.org/officeDocument/2006/relationships/oleObject" Target="../embeddings/oleObject70.bin"/><Relationship Id="rId25" Type="http://schemas.openxmlformats.org/officeDocument/2006/relationships/oleObject" Target="../embeddings/oleObject74.bin"/><Relationship Id="rId33" Type="http://schemas.openxmlformats.org/officeDocument/2006/relationships/oleObject" Target="../embeddings/oleObject78.bin"/><Relationship Id="rId38" Type="http://schemas.openxmlformats.org/officeDocument/2006/relationships/image" Target="../media/image62.wmf"/><Relationship Id="rId46" Type="http://schemas.openxmlformats.org/officeDocument/2006/relationships/image" Target="../media/image66.wmf"/><Relationship Id="rId2" Type="http://schemas.openxmlformats.org/officeDocument/2006/relationships/slideLayout" Target="../slideLayouts/slideLayout2.xml"/><Relationship Id="rId16" Type="http://schemas.openxmlformats.org/officeDocument/2006/relationships/image" Target="../media/image51.wmf"/><Relationship Id="rId20" Type="http://schemas.openxmlformats.org/officeDocument/2006/relationships/image" Target="../media/image53.wmf"/><Relationship Id="rId29" Type="http://schemas.openxmlformats.org/officeDocument/2006/relationships/oleObject" Target="../embeddings/oleObject76.bin"/><Relationship Id="rId41" Type="http://schemas.openxmlformats.org/officeDocument/2006/relationships/oleObject" Target="../embeddings/oleObject82.bin"/><Relationship Id="rId1" Type="http://schemas.openxmlformats.org/officeDocument/2006/relationships/vmlDrawing" Target="../drawings/vmlDrawing13.vml"/><Relationship Id="rId6" Type="http://schemas.openxmlformats.org/officeDocument/2006/relationships/image" Target="../media/image46.wmf"/><Relationship Id="rId11" Type="http://schemas.openxmlformats.org/officeDocument/2006/relationships/oleObject" Target="../embeddings/oleObject67.bin"/><Relationship Id="rId24" Type="http://schemas.openxmlformats.org/officeDocument/2006/relationships/image" Target="../media/image55.wmf"/><Relationship Id="rId32" Type="http://schemas.openxmlformats.org/officeDocument/2006/relationships/image" Target="../media/image59.wmf"/><Relationship Id="rId37" Type="http://schemas.openxmlformats.org/officeDocument/2006/relationships/oleObject" Target="../embeddings/oleObject80.bin"/><Relationship Id="rId40" Type="http://schemas.openxmlformats.org/officeDocument/2006/relationships/image" Target="../media/image63.wmf"/><Relationship Id="rId45" Type="http://schemas.openxmlformats.org/officeDocument/2006/relationships/oleObject" Target="../embeddings/oleObject84.bin"/><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28" Type="http://schemas.openxmlformats.org/officeDocument/2006/relationships/image" Target="../media/image57.wmf"/><Relationship Id="rId36" Type="http://schemas.openxmlformats.org/officeDocument/2006/relationships/image" Target="../media/image61.wmf"/><Relationship Id="rId49" Type="http://schemas.openxmlformats.org/officeDocument/2006/relationships/oleObject" Target="../embeddings/oleObject86.bin"/><Relationship Id="rId10" Type="http://schemas.openxmlformats.org/officeDocument/2006/relationships/image" Target="../media/image48.wmf"/><Relationship Id="rId19" Type="http://schemas.openxmlformats.org/officeDocument/2006/relationships/oleObject" Target="../embeddings/oleObject71.bin"/><Relationship Id="rId31" Type="http://schemas.openxmlformats.org/officeDocument/2006/relationships/oleObject" Target="../embeddings/oleObject77.bin"/><Relationship Id="rId44" Type="http://schemas.openxmlformats.org/officeDocument/2006/relationships/image" Target="../media/image65.wmf"/><Relationship Id="rId52" Type="http://schemas.openxmlformats.org/officeDocument/2006/relationships/image" Target="../media/image69.wmf"/><Relationship Id="rId4" Type="http://schemas.openxmlformats.org/officeDocument/2006/relationships/image" Target="../media/image45.wmf"/><Relationship Id="rId9" Type="http://schemas.openxmlformats.org/officeDocument/2006/relationships/oleObject" Target="../embeddings/oleObject66.bin"/><Relationship Id="rId14" Type="http://schemas.openxmlformats.org/officeDocument/2006/relationships/image" Target="../media/image50.wmf"/><Relationship Id="rId22" Type="http://schemas.openxmlformats.org/officeDocument/2006/relationships/image" Target="../media/image54.wmf"/><Relationship Id="rId27" Type="http://schemas.openxmlformats.org/officeDocument/2006/relationships/oleObject" Target="../embeddings/oleObject75.bin"/><Relationship Id="rId30" Type="http://schemas.openxmlformats.org/officeDocument/2006/relationships/image" Target="../media/image58.wmf"/><Relationship Id="rId35" Type="http://schemas.openxmlformats.org/officeDocument/2006/relationships/oleObject" Target="../embeddings/oleObject79.bin"/><Relationship Id="rId43" Type="http://schemas.openxmlformats.org/officeDocument/2006/relationships/oleObject" Target="../embeddings/oleObject83.bin"/><Relationship Id="rId48" Type="http://schemas.openxmlformats.org/officeDocument/2006/relationships/image" Target="../media/image67.wmf"/><Relationship Id="rId8" Type="http://schemas.openxmlformats.org/officeDocument/2006/relationships/image" Target="../media/image47.wmf"/><Relationship Id="rId51" Type="http://schemas.openxmlformats.org/officeDocument/2006/relationships/oleObject" Target="../embeddings/oleObject87.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1.wmf"/><Relationship Id="rId5" Type="http://schemas.openxmlformats.org/officeDocument/2006/relationships/oleObject" Target="../embeddings/oleObject89.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9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5.e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oleObject" Target="../embeddings/oleObject9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83.wmf"/><Relationship Id="rId3" Type="http://schemas.openxmlformats.org/officeDocument/2006/relationships/notesSlide" Target="../notesSlides/notesSlide2.xml"/><Relationship Id="rId7" Type="http://schemas.openxmlformats.org/officeDocument/2006/relationships/image" Target="../media/image80.wmf"/><Relationship Id="rId12"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98.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81.wmf"/><Relationship Id="rId14" Type="http://schemas.openxmlformats.org/officeDocument/2006/relationships/oleObject" Target="../embeddings/oleObject10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3.xml"/><Relationship Id="rId7"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04.bin"/><Relationship Id="rId5" Type="http://schemas.openxmlformats.org/officeDocument/2006/relationships/image" Target="../media/image85.wmf"/><Relationship Id="rId4" Type="http://schemas.openxmlformats.org/officeDocument/2006/relationships/oleObject" Target="../embeddings/oleObject103.bin"/><Relationship Id="rId9" Type="http://schemas.openxmlformats.org/officeDocument/2006/relationships/image" Target="../media/image87.wmf"/></Relationships>
</file>

<file path=ppt/slides/_rels/slide2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9.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09.bin"/><Relationship Id="rId14" Type="http://schemas.openxmlformats.org/officeDocument/2006/relationships/image" Target="../media/image93.wmf"/></Relationships>
</file>

<file path=ppt/slides/_rels/slide24.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98.wmf"/><Relationship Id="rId2" Type="http://schemas.openxmlformats.org/officeDocument/2006/relationships/slideLayout" Target="../slideLayouts/slideLayout7.xml"/><Relationship Id="rId16" Type="http://schemas.openxmlformats.org/officeDocument/2006/relationships/image" Target="../media/image100.wmf"/><Relationship Id="rId1" Type="http://schemas.openxmlformats.org/officeDocument/2006/relationships/vmlDrawing" Target="../drawings/vmlDrawing19.vml"/><Relationship Id="rId6" Type="http://schemas.openxmlformats.org/officeDocument/2006/relationships/image" Target="../media/image95.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15.bin"/><Relationship Id="rId14" Type="http://schemas.openxmlformats.org/officeDocument/2006/relationships/image" Target="../media/image9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06.wmf"/><Relationship Id="rId18" Type="http://schemas.openxmlformats.org/officeDocument/2006/relationships/image" Target="../media/image109.wmf"/><Relationship Id="rId3" Type="http://schemas.openxmlformats.org/officeDocument/2006/relationships/slideLayout" Target="../slideLayouts/slideLayout7.xml"/><Relationship Id="rId7" Type="http://schemas.openxmlformats.org/officeDocument/2006/relationships/image" Target="../media/image103.wmf"/><Relationship Id="rId12" Type="http://schemas.openxmlformats.org/officeDocument/2006/relationships/oleObject" Target="../embeddings/oleObject123.bin"/><Relationship Id="rId17" Type="http://schemas.openxmlformats.org/officeDocument/2006/relationships/image" Target="../media/image108.wmf"/><Relationship Id="rId2" Type="http://schemas.openxmlformats.org/officeDocument/2006/relationships/control" Target="../activeX/activeX1.xml"/><Relationship Id="rId16" Type="http://schemas.openxmlformats.org/officeDocument/2006/relationships/oleObject" Target="../embeddings/oleObject125.bin"/><Relationship Id="rId1" Type="http://schemas.openxmlformats.org/officeDocument/2006/relationships/vmlDrawing" Target="../drawings/vmlDrawing20.vml"/><Relationship Id="rId6" Type="http://schemas.openxmlformats.org/officeDocument/2006/relationships/oleObject" Target="../embeddings/oleObject120.bin"/><Relationship Id="rId11" Type="http://schemas.openxmlformats.org/officeDocument/2006/relationships/image" Target="../media/image105.wmf"/><Relationship Id="rId5" Type="http://schemas.openxmlformats.org/officeDocument/2006/relationships/image" Target="../media/image102.wmf"/><Relationship Id="rId15" Type="http://schemas.openxmlformats.org/officeDocument/2006/relationships/image" Target="../media/image107.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04.wmf"/><Relationship Id="rId14" Type="http://schemas.openxmlformats.org/officeDocument/2006/relationships/oleObject" Target="../embeddings/oleObject124.bin"/></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image" Target="../media/image11.png"/><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14.wmf"/><Relationship Id="rId3" Type="http://schemas.openxmlformats.org/officeDocument/2006/relationships/oleObject" Target="../embeddings/oleObject126.bin"/><Relationship Id="rId7" Type="http://schemas.openxmlformats.org/officeDocument/2006/relationships/image" Target="../media/image111.wmf"/><Relationship Id="rId12"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27.bin"/><Relationship Id="rId11" Type="http://schemas.openxmlformats.org/officeDocument/2006/relationships/image" Target="../media/image113.wmf"/><Relationship Id="rId5" Type="http://schemas.openxmlformats.org/officeDocument/2006/relationships/image" Target="../media/image32.png"/><Relationship Id="rId15" Type="http://schemas.openxmlformats.org/officeDocument/2006/relationships/image" Target="../media/image115.wmf"/><Relationship Id="rId10" Type="http://schemas.openxmlformats.org/officeDocument/2006/relationships/oleObject" Target="../embeddings/oleObject129.bin"/><Relationship Id="rId4" Type="http://schemas.openxmlformats.org/officeDocument/2006/relationships/image" Target="../media/image110.wmf"/><Relationship Id="rId9" Type="http://schemas.openxmlformats.org/officeDocument/2006/relationships/image" Target="../media/image112.wmf"/><Relationship Id="rId14" Type="http://schemas.openxmlformats.org/officeDocument/2006/relationships/oleObject" Target="../embeddings/oleObject13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5.wmf"/><Relationship Id="rId18" Type="http://schemas.openxmlformats.org/officeDocument/2006/relationships/oleObject" Target="../embeddings/oleObject17.bin"/><Relationship Id="rId3" Type="http://schemas.openxmlformats.org/officeDocument/2006/relationships/image" Target="../media/image14.png"/><Relationship Id="rId21" Type="http://schemas.openxmlformats.org/officeDocument/2006/relationships/image" Target="../media/image9.wmf"/><Relationship Id="rId7" Type="http://schemas.openxmlformats.org/officeDocument/2006/relationships/image" Target="../media/image2.wmf"/><Relationship Id="rId12" Type="http://schemas.openxmlformats.org/officeDocument/2006/relationships/oleObject" Target="../embeddings/oleObject14.bin"/><Relationship Id="rId17" Type="http://schemas.openxmlformats.org/officeDocument/2006/relationships/image" Target="../media/image7.wmf"/><Relationship Id="rId25" Type="http://schemas.openxmlformats.org/officeDocument/2006/relationships/image" Target="../media/image12.wmf"/><Relationship Id="rId2" Type="http://schemas.openxmlformats.org/officeDocument/2006/relationships/slideLayout" Target="../slideLayouts/slideLayout7.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4.wmf"/><Relationship Id="rId24" Type="http://schemas.openxmlformats.org/officeDocument/2006/relationships/oleObject" Target="../embeddings/oleObject20.bin"/><Relationship Id="rId5" Type="http://schemas.openxmlformats.org/officeDocument/2006/relationships/image" Target="../media/image11.wmf"/><Relationship Id="rId15" Type="http://schemas.openxmlformats.org/officeDocument/2006/relationships/image" Target="../media/image6.wmf"/><Relationship Id="rId23" Type="http://schemas.openxmlformats.org/officeDocument/2006/relationships/image" Target="../media/image10.wmf"/><Relationship Id="rId10" Type="http://schemas.openxmlformats.org/officeDocument/2006/relationships/oleObject" Target="../embeddings/oleObject13.bin"/><Relationship Id="rId19" Type="http://schemas.openxmlformats.org/officeDocument/2006/relationships/image" Target="../media/image8.wmf"/><Relationship Id="rId4" Type="http://schemas.openxmlformats.org/officeDocument/2006/relationships/oleObject" Target="../embeddings/oleObject10.bin"/><Relationship Id="rId9" Type="http://schemas.openxmlformats.org/officeDocument/2006/relationships/image" Target="../media/image3.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17.wmf"/><Relationship Id="rId18" Type="http://schemas.openxmlformats.org/officeDocument/2006/relationships/oleObject" Target="../embeddings/oleObject28.bin"/><Relationship Id="rId3" Type="http://schemas.openxmlformats.org/officeDocument/2006/relationships/audio" Target="../media/audio1.wav"/><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25.bin"/><Relationship Id="rId17" Type="http://schemas.openxmlformats.org/officeDocument/2006/relationships/image" Target="../media/image19.wmf"/><Relationship Id="rId2" Type="http://schemas.openxmlformats.org/officeDocument/2006/relationships/slideLayout" Target="../slideLayouts/slideLayout7.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3.vml"/><Relationship Id="rId6" Type="http://schemas.openxmlformats.org/officeDocument/2006/relationships/oleObject" Target="../embeddings/oleObject22.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23" Type="http://schemas.openxmlformats.org/officeDocument/2006/relationships/image" Target="../media/image11.wmf"/><Relationship Id="rId10" Type="http://schemas.openxmlformats.org/officeDocument/2006/relationships/oleObject" Target="../embeddings/oleObject24.bin"/><Relationship Id="rId19" Type="http://schemas.openxmlformats.org/officeDocument/2006/relationships/image" Target="../media/image20.wmf"/><Relationship Id="rId4" Type="http://schemas.openxmlformats.org/officeDocument/2006/relationships/oleObject" Target="../embeddings/oleObject21.bin"/><Relationship Id="rId9" Type="http://schemas.openxmlformats.org/officeDocument/2006/relationships/image" Target="../media/image15.wmf"/><Relationship Id="rId14" Type="http://schemas.openxmlformats.org/officeDocument/2006/relationships/oleObject" Target="../embeddings/oleObject26.bin"/><Relationship Id="rId22"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18.wmf"/><Relationship Id="rId3" Type="http://schemas.openxmlformats.org/officeDocument/2006/relationships/audio" Target="../media/audio1.wav"/><Relationship Id="rId7" Type="http://schemas.openxmlformats.org/officeDocument/2006/relationships/image" Target="../media/image15.wmf"/><Relationship Id="rId12" Type="http://schemas.openxmlformats.org/officeDocument/2006/relationships/oleObject" Target="../embeddings/oleObject35.bin"/><Relationship Id="rId17" Type="http://schemas.openxmlformats.org/officeDocument/2006/relationships/image" Target="../media/image20.wmf"/><Relationship Id="rId2" Type="http://schemas.openxmlformats.org/officeDocument/2006/relationships/slideLayout" Target="../slideLayouts/slideLayout7.xml"/><Relationship Id="rId16" Type="http://schemas.openxmlformats.org/officeDocument/2006/relationships/oleObject" Target="../embeddings/oleObject37.bin"/><Relationship Id="rId1" Type="http://schemas.openxmlformats.org/officeDocument/2006/relationships/vmlDrawing" Target="../drawings/vmlDrawing4.vml"/><Relationship Id="rId6" Type="http://schemas.openxmlformats.org/officeDocument/2006/relationships/oleObject" Target="../embeddings/oleObject32.bin"/><Relationship Id="rId11" Type="http://schemas.openxmlformats.org/officeDocument/2006/relationships/image" Target="../media/image17.wmf"/><Relationship Id="rId5" Type="http://schemas.openxmlformats.org/officeDocument/2006/relationships/image" Target="../media/image22.wmf"/><Relationship Id="rId15" Type="http://schemas.openxmlformats.org/officeDocument/2006/relationships/image" Target="../media/image1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16.wmf"/><Relationship Id="rId14" Type="http://schemas.openxmlformats.org/officeDocument/2006/relationships/oleObject" Target="../embeddings/oleObject36.bin"/></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audio" Target="../media/audio3.wav"/><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jpeg"/><Relationship Id="rId5" Type="http://schemas.openxmlformats.org/officeDocument/2006/relationships/image" Target="../media/image24.wmf"/><Relationship Id="rId4"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800" dirty="0">
                <a:solidFill>
                  <a:schemeClr val="bg2"/>
                </a:solidFill>
                <a:latin typeface="黑体" panose="02010609060101010101" pitchFamily="49" charset="-122"/>
                <a:ea typeface="黑体" panose="02010609060101010101" pitchFamily="49" charset="-122"/>
              </a:rPr>
              <a:t>15-2 </a:t>
            </a:r>
            <a:r>
              <a:rPr lang="zh-CN" altLang="en-US" sz="4800" dirty="0">
                <a:solidFill>
                  <a:schemeClr val="bg2"/>
                </a:solidFill>
                <a:latin typeface="黑体" panose="02010609060101010101" pitchFamily="49" charset="-122"/>
                <a:ea typeface="黑体" panose="02010609060101010101" pitchFamily="49" charset="-122"/>
              </a:rPr>
              <a:t>光电效应            光的波粒二象性</a:t>
            </a:r>
          </a:p>
        </p:txBody>
      </p:sp>
      <p:sp>
        <p:nvSpPr>
          <p:cNvPr id="46082" name="Rectangle 2"/>
          <p:cNvSpPr>
            <a:spLocks noChangeArrowheads="1"/>
          </p:cNvSpPr>
          <p:nvPr/>
        </p:nvSpPr>
        <p:spPr bwMode="auto">
          <a:xfrm>
            <a:off x="611188" y="1844675"/>
            <a:ext cx="7129462" cy="2808288"/>
          </a:xfrm>
          <a:prstGeom prst="rect">
            <a:avLst/>
          </a:prstGeom>
          <a:noFill/>
          <a:ln w="9525">
            <a:noFill/>
            <a:miter lim="800000"/>
          </a:ln>
          <a:effectLst/>
        </p:spPr>
        <p:txBody>
          <a:bodyPr anchor="ctr"/>
          <a:lstStyle/>
          <a:p>
            <a:pPr algn="ctr">
              <a:lnSpc>
                <a:spcPct val="150000"/>
              </a:lnSpc>
              <a:spcBef>
                <a:spcPct val="25000"/>
              </a:spcBef>
            </a:pPr>
            <a:endParaRPr lang="zh-CN" altLang="en-US" sz="4400" b="1" dirty="0">
              <a:solidFill>
                <a:srgbClr val="000066"/>
              </a:solidFill>
              <a:ea typeface="隶书" panose="02010509060101010101" pitchFamily="49" charset="-122"/>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nodePh="1">
                                  <p:stCondLst>
                                    <p:cond delay="0"/>
                                  </p:stCondLst>
                                  <p:endCondLst>
                                    <p:cond evt="begin" delay="0">
                                      <p:tn val="5"/>
                                    </p:cond>
                                  </p:endCondLst>
                                  <p:iterate type="lt">
                                    <p:tmPct val="10000"/>
                                  </p:iterate>
                                  <p:childTnLst>
                                    <p:set>
                                      <p:cBhvr>
                                        <p:cTn id="6" dur="1" fill="hold">
                                          <p:stCondLst>
                                            <p:cond delay="0"/>
                                          </p:stCondLst>
                                        </p:cTn>
                                        <p:tgtEl>
                                          <p:spTgt spid="46082"/>
                                        </p:tgtEl>
                                        <p:attrNameLst>
                                          <p:attrName>style.visibility</p:attrName>
                                        </p:attrNameLst>
                                      </p:cBhvr>
                                      <p:to>
                                        <p:strVal val="visible"/>
                                      </p:to>
                                    </p:set>
                                    <p:animEffect transition="in" filter="fade">
                                      <p:cBhvr>
                                        <p:cTn id="7" dur="2000"/>
                                        <p:tgtEl>
                                          <p:spTgt spid="46082"/>
                                        </p:tgtEl>
                                      </p:cBhvr>
                                    </p:animEffect>
                                    <p:anim calcmode="lin" valueType="num">
                                      <p:cBhvr>
                                        <p:cTn id="8" dur="2000" fill="hold"/>
                                        <p:tgtEl>
                                          <p:spTgt spid="46082"/>
                                        </p:tgtEl>
                                        <p:attrNameLst>
                                          <p:attrName>ppt_w</p:attrName>
                                        </p:attrNameLst>
                                      </p:cBhvr>
                                      <p:tavLst>
                                        <p:tav tm="0" fmla="#ppt_w*sin(2.5*pi*$)">
                                          <p:val>
                                            <p:fltVal val="0"/>
                                          </p:val>
                                        </p:tav>
                                        <p:tav tm="100000">
                                          <p:val>
                                            <p:fltVal val="1"/>
                                          </p:val>
                                        </p:tav>
                                      </p:tavLst>
                                    </p:anim>
                                    <p:anim calcmode="lin" valueType="num">
                                      <p:cBhvr>
                                        <p:cTn id="9" dur="2000" fill="hold"/>
                                        <p:tgtEl>
                                          <p:spTgt spid="460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
          <p:cNvSpPr>
            <a:spLocks noChangeArrowheads="1"/>
          </p:cNvSpPr>
          <p:nvPr/>
        </p:nvSpPr>
        <p:spPr bwMode="auto">
          <a:xfrm>
            <a:off x="442898" y="781775"/>
            <a:ext cx="8258204" cy="2595839"/>
          </a:xfrm>
          <a:prstGeom prst="rect">
            <a:avLst/>
          </a:prstGeom>
          <a:noFill/>
          <a:ln w="9525">
            <a:noFill/>
            <a:miter lim="800000"/>
            <a:headEnd/>
            <a:tailEnd/>
          </a:ln>
          <a:effectLst/>
        </p:spPr>
        <p:txBody>
          <a:bodyPr wrap="square">
            <a:spAutoFit/>
          </a:bodyPr>
          <a:lstStyle/>
          <a:p>
            <a:pPr>
              <a:lnSpc>
                <a:spcPct val="150000"/>
              </a:lnSpc>
              <a:buFontTx/>
              <a:buBlip>
                <a:blip r:embed="rId5"/>
              </a:buBlip>
            </a:pPr>
            <a:r>
              <a:rPr lang="en-US" altLang="zh-CN" sz="2400" b="1" dirty="0">
                <a:latin typeface="黑体" pitchFamily="2" charset="-122"/>
                <a:ea typeface="黑体" pitchFamily="2" charset="-122"/>
              </a:rPr>
              <a:t>  </a:t>
            </a:r>
            <a:r>
              <a:rPr lang="zh-CN" altLang="en-US" sz="2800" b="1" dirty="0">
                <a:latin typeface="宋体" pitchFamily="2" charset="-122"/>
                <a:ea typeface="宋体" pitchFamily="2" charset="-122"/>
              </a:rPr>
              <a:t>光照射到金属表面时，一个光子的能量可以立即被金属中的</a:t>
            </a:r>
            <a:r>
              <a:rPr lang="zh-CN" altLang="en-US" sz="2800" b="1" dirty="0">
                <a:solidFill>
                  <a:srgbClr val="0000FF"/>
                </a:solidFill>
                <a:latin typeface="宋体" pitchFamily="2" charset="-122"/>
                <a:ea typeface="宋体" pitchFamily="2" charset="-122"/>
              </a:rPr>
              <a:t>电子</a:t>
            </a:r>
            <a:r>
              <a:rPr lang="zh-CN" altLang="en-US" sz="2800" b="1" dirty="0">
                <a:latin typeface="宋体" pitchFamily="2" charset="-122"/>
                <a:ea typeface="宋体" pitchFamily="2" charset="-122"/>
              </a:rPr>
              <a:t>吸收</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但只有当入射光的频率足够高，以致每个光量子的能量足够大时，电子才有可能克服</a:t>
            </a:r>
            <a:r>
              <a:rPr lang="zh-CN" altLang="en-US" sz="2800" b="1" dirty="0">
                <a:solidFill>
                  <a:srgbClr val="0000FF"/>
                </a:solidFill>
                <a:latin typeface="宋体" pitchFamily="2" charset="-122"/>
                <a:ea typeface="宋体" pitchFamily="2" charset="-122"/>
              </a:rPr>
              <a:t>逸出功 </a:t>
            </a:r>
            <a:r>
              <a:rPr lang="en-US" altLang="zh-CN" sz="2800" b="1" i="1" dirty="0">
                <a:solidFill>
                  <a:srgbClr val="FF0000"/>
                </a:solidFill>
                <a:latin typeface="Times New Roman" pitchFamily="18" charset="0"/>
                <a:ea typeface="宋体" pitchFamily="2" charset="-122"/>
                <a:cs typeface="Times New Roman" pitchFamily="18" charset="0"/>
              </a:rPr>
              <a:t>W</a:t>
            </a:r>
            <a:r>
              <a:rPr lang="en-US" altLang="zh-CN" sz="2800" b="1" i="1" dirty="0">
                <a:solidFill>
                  <a:schemeClr val="accent2"/>
                </a:solidFill>
                <a:latin typeface="Times New Roman" pitchFamily="18" charset="0"/>
                <a:ea typeface="宋体" pitchFamily="2" charset="-122"/>
                <a:cs typeface="Times New Roman" pitchFamily="18" charset="0"/>
              </a:rPr>
              <a:t> </a:t>
            </a:r>
            <a:r>
              <a:rPr lang="zh-CN" altLang="en-US" sz="2800" b="1" dirty="0">
                <a:latin typeface="宋体" pitchFamily="2" charset="-122"/>
                <a:ea typeface="宋体" pitchFamily="2" charset="-122"/>
              </a:rPr>
              <a:t>逸出金属表面</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根据能力守恒定律</a:t>
            </a:r>
          </a:p>
        </p:txBody>
      </p:sp>
      <p:sp>
        <p:nvSpPr>
          <p:cNvPr id="12" name="Rectangle 9">
            <a:extLst>
              <a:ext uri="{FF2B5EF4-FFF2-40B4-BE49-F238E27FC236}">
                <a16:creationId xmlns:a16="http://schemas.microsoft.com/office/drawing/2014/main" xmlns="" id="{4D5BF59B-5A1F-4157-8E0B-C39DC0F67A81}"/>
              </a:ext>
            </a:extLst>
          </p:cNvPr>
          <p:cNvSpPr>
            <a:spLocks noChangeArrowheads="1"/>
          </p:cNvSpPr>
          <p:nvPr/>
        </p:nvSpPr>
        <p:spPr bwMode="auto">
          <a:xfrm>
            <a:off x="395536" y="4581128"/>
            <a:ext cx="4767441" cy="523220"/>
          </a:xfrm>
          <a:prstGeom prst="rect">
            <a:avLst/>
          </a:prstGeom>
          <a:noFill/>
          <a:ln w="9525">
            <a:noFill/>
            <a:miter lim="800000"/>
            <a:headEnd/>
            <a:tailEnd/>
          </a:ln>
          <a:effectLst/>
        </p:spPr>
        <p:txBody>
          <a:bodyPr wrap="square">
            <a:spAutoFit/>
          </a:bodyPr>
          <a:lstStyle/>
          <a:p>
            <a:r>
              <a:rPr lang="zh-CN" altLang="en-US" sz="2800" b="1" dirty="0">
                <a:solidFill>
                  <a:srgbClr val="FF0000"/>
                </a:solidFill>
                <a:latin typeface="宋体" pitchFamily="2" charset="-122"/>
                <a:ea typeface="宋体" pitchFamily="2" charset="-122"/>
              </a:rPr>
              <a:t>光电效应的爱因斯坦方程</a:t>
            </a:r>
          </a:p>
        </p:txBody>
      </p:sp>
      <p:sp>
        <p:nvSpPr>
          <p:cNvPr id="14" name="Text Box 2">
            <a:extLst>
              <a:ext uri="{FF2B5EF4-FFF2-40B4-BE49-F238E27FC236}">
                <a16:creationId xmlns:a16="http://schemas.microsoft.com/office/drawing/2014/main" xmlns="" id="{524256B7-EB16-4E61-9F92-8D8951E3D49E}"/>
              </a:ext>
            </a:extLst>
          </p:cNvPr>
          <p:cNvSpPr txBox="1">
            <a:spLocks noChangeArrowheads="1"/>
          </p:cNvSpPr>
          <p:nvPr/>
        </p:nvSpPr>
        <p:spPr bwMode="auto">
          <a:xfrm>
            <a:off x="1061713" y="198229"/>
            <a:ext cx="6104255" cy="523220"/>
          </a:xfrm>
          <a:prstGeom prst="rect">
            <a:avLst/>
          </a:prstGeom>
          <a:noFill/>
          <a:ln w="9525">
            <a:noFill/>
            <a:miter lim="800000"/>
          </a:ln>
          <a:effectLst/>
        </p:spPr>
        <p:txBody>
          <a:bodyPr wrap="square">
            <a:spAutoFit/>
          </a:bodyPr>
          <a:lstStyle/>
          <a:p>
            <a:pPr>
              <a:spcBef>
                <a:spcPct val="50000"/>
              </a:spcBef>
            </a:pPr>
            <a:r>
              <a:rPr lang="en-US" altLang="zh-CN" sz="2800" b="1" dirty="0">
                <a:solidFill>
                  <a:srgbClr val="CC0000"/>
                </a:solidFill>
                <a:latin typeface="宋体" pitchFamily="2" charset="-122"/>
                <a:ea typeface="宋体" pitchFamily="2" charset="-122"/>
              </a:rPr>
              <a:t>2 </a:t>
            </a:r>
            <a:r>
              <a:rPr lang="zh-CN" altLang="en-US" sz="2800" b="1" dirty="0">
                <a:latin typeface="宋体" pitchFamily="2" charset="-122"/>
                <a:ea typeface="宋体" pitchFamily="2" charset="-122"/>
              </a:rPr>
              <a:t>光电效应的爱因斯坦方程</a:t>
            </a:r>
          </a:p>
        </p:txBody>
      </p:sp>
      <p:graphicFrame>
        <p:nvGraphicFramePr>
          <p:cNvPr id="25" name="Object 12">
            <a:extLst>
              <a:ext uri="{FF2B5EF4-FFF2-40B4-BE49-F238E27FC236}">
                <a16:creationId xmlns:a16="http://schemas.microsoft.com/office/drawing/2014/main" xmlns="" id="{02086747-5C48-41A2-83C2-C6DACEFDEDF7}"/>
              </a:ext>
            </a:extLst>
          </p:cNvPr>
          <p:cNvGraphicFramePr>
            <a:graphicFrameLocks noChangeAspect="1"/>
          </p:cNvGraphicFramePr>
          <p:nvPr>
            <p:extLst>
              <p:ext uri="{D42A27DB-BD31-4B8C-83A1-F6EECF244321}">
                <p14:modId xmlns:p14="http://schemas.microsoft.com/office/powerpoint/2010/main" val="4253100710"/>
              </p:ext>
            </p:extLst>
          </p:nvPr>
        </p:nvGraphicFramePr>
        <p:xfrm>
          <a:off x="2680329" y="3515024"/>
          <a:ext cx="2867022" cy="928694"/>
        </p:xfrm>
        <a:graphic>
          <a:graphicData uri="http://schemas.openxmlformats.org/presentationml/2006/ole">
            <mc:AlternateContent xmlns:mc="http://schemas.openxmlformats.org/markup-compatibility/2006">
              <mc:Choice xmlns:v="urn:schemas-microsoft-com:vml" Requires="v">
                <p:oleObj spid="_x0000_s6177" name="Equation" r:id="rId6" imgW="24688800" imgH="9448800" progId="Equation.3">
                  <p:embed/>
                </p:oleObj>
              </mc:Choice>
              <mc:Fallback>
                <p:oleObj name="Equation" r:id="rId6" imgW="24688800" imgH="9448800" progId="Equation.3">
                  <p:embed/>
                  <p:pic>
                    <p:nvPicPr>
                      <p:cNvPr id="1127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0329" y="3515024"/>
                        <a:ext cx="2867022" cy="928694"/>
                      </a:xfrm>
                      <a:prstGeom prst="rect">
                        <a:avLst/>
                      </a:prstGeom>
                      <a:solidFill>
                        <a:srgbClr val="FFFFCC"/>
                      </a:solidFill>
                      <a:ln>
                        <a:solidFill>
                          <a:srgbClr val="FF0000"/>
                        </a:solid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subTnLs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285851" y="156435"/>
            <a:ext cx="5562600" cy="584775"/>
          </a:xfrm>
          <a:prstGeom prst="rect">
            <a:avLst/>
          </a:prstGeom>
          <a:noFill/>
          <a:ln w="9525">
            <a:noFill/>
            <a:miter lim="800000"/>
          </a:ln>
          <a:effectLst/>
        </p:spPr>
        <p:txBody>
          <a:bodyPr>
            <a:spAutoFit/>
          </a:bodyPr>
          <a:lstStyle/>
          <a:p>
            <a:pPr>
              <a:spcBef>
                <a:spcPct val="50000"/>
              </a:spcBef>
            </a:pPr>
            <a:r>
              <a:rPr lang="zh-CN" altLang="en-US" sz="3200" b="1" dirty="0">
                <a:solidFill>
                  <a:srgbClr val="CC0000"/>
                </a:solidFill>
                <a:latin typeface="宋体" pitchFamily="2" charset="-122"/>
                <a:ea typeface="宋体" pitchFamily="2" charset="-122"/>
              </a:rPr>
              <a:t>光子 爱因斯坦方程</a:t>
            </a:r>
          </a:p>
        </p:txBody>
      </p:sp>
      <p:sp>
        <p:nvSpPr>
          <p:cNvPr id="28" name="Text Box 3079"/>
          <p:cNvSpPr txBox="1">
            <a:spLocks noChangeArrowheads="1"/>
          </p:cNvSpPr>
          <p:nvPr/>
        </p:nvSpPr>
        <p:spPr bwMode="auto">
          <a:xfrm>
            <a:off x="463134" y="2005002"/>
            <a:ext cx="5500940" cy="2221762"/>
          </a:xfrm>
          <a:prstGeom prst="rect">
            <a:avLst/>
          </a:prstGeom>
          <a:noFill/>
          <a:ln w="9525">
            <a:noFill/>
            <a:miter lim="800000"/>
          </a:ln>
          <a:effectLst/>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  </a:t>
            </a:r>
            <a:r>
              <a:rPr lang="zh-CN" altLang="en-US" sz="2400" b="1" dirty="0">
                <a:latin typeface="宋体" panose="02010600030101010101" pitchFamily="2" charset="-122"/>
                <a:ea typeface="宋体" panose="02010600030101010101" pitchFamily="2" charset="-122"/>
              </a:rPr>
              <a:t>按照经典的物理理论，金属中的自由电子是处在晶格上正电荷所产生的“势阱”之中</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这就好象在井底中的动物，如果没有足够的能量是跳不上去的。</a:t>
            </a:r>
          </a:p>
        </p:txBody>
      </p:sp>
      <p:grpSp>
        <p:nvGrpSpPr>
          <p:cNvPr id="4" name="Group 3076"/>
          <p:cNvGrpSpPr/>
          <p:nvPr/>
        </p:nvGrpSpPr>
        <p:grpSpPr bwMode="auto">
          <a:xfrm>
            <a:off x="5867785" y="1080004"/>
            <a:ext cx="2904017" cy="2583030"/>
            <a:chOff x="3541" y="96"/>
            <a:chExt cx="2622" cy="2061"/>
          </a:xfrm>
        </p:grpSpPr>
        <p:sp>
          <p:nvSpPr>
            <p:cNvPr id="30" name="Rectangle 3077"/>
            <p:cNvSpPr>
              <a:spLocks noChangeArrowheads="1"/>
            </p:cNvSpPr>
            <p:nvPr/>
          </p:nvSpPr>
          <p:spPr bwMode="auto">
            <a:xfrm>
              <a:off x="3792" y="96"/>
              <a:ext cx="1920" cy="1824"/>
            </a:xfrm>
            <a:prstGeom prst="rect">
              <a:avLst/>
            </a:prstGeom>
            <a:gradFill rotWithShape="0">
              <a:gsLst>
                <a:gs pos="0">
                  <a:schemeClr val="hlink"/>
                </a:gs>
                <a:gs pos="50000">
                  <a:schemeClr val="hlink">
                    <a:gamma/>
                    <a:tint val="0"/>
                    <a:invGamma/>
                  </a:schemeClr>
                </a:gs>
                <a:gs pos="100000">
                  <a:schemeClr val="hlink"/>
                </a:gs>
              </a:gsLst>
              <a:lin ang="0" scaled="1"/>
            </a:gradFill>
            <a:ln w="9525">
              <a:noFill/>
              <a:miter lim="800000"/>
            </a:ln>
            <a:effectLst/>
          </p:spPr>
          <p:txBody>
            <a:bodyPr wrap="none" anchor="ctr"/>
            <a:lstStyle/>
            <a:p>
              <a:endParaRPr lang="zh-CN" altLang="en-US"/>
            </a:p>
          </p:txBody>
        </p:sp>
        <p:graphicFrame>
          <p:nvGraphicFramePr>
            <p:cNvPr id="32" name="Object 3072"/>
            <p:cNvGraphicFramePr>
              <a:graphicFrameLocks noChangeAspect="1"/>
            </p:cNvGraphicFramePr>
            <p:nvPr>
              <p:extLst>
                <p:ext uri="{D42A27DB-BD31-4B8C-83A1-F6EECF244321}">
                  <p14:modId xmlns:p14="http://schemas.microsoft.com/office/powerpoint/2010/main" val="2675259651"/>
                </p:ext>
              </p:extLst>
            </p:nvPr>
          </p:nvGraphicFramePr>
          <p:xfrm>
            <a:off x="3541" y="96"/>
            <a:ext cx="2622" cy="2061"/>
          </p:xfrm>
          <a:graphic>
            <a:graphicData uri="http://schemas.openxmlformats.org/presentationml/2006/ole">
              <mc:AlternateContent xmlns:mc="http://schemas.openxmlformats.org/markup-compatibility/2006">
                <mc:Choice xmlns:v="urn:schemas-microsoft-com:vml" Requires="v">
                  <p:oleObj spid="_x0000_s50200" name="图片" r:id="rId5" imgW="4514850" imgH="2495550" progId="Word.Picture.8">
                    <p:embed/>
                  </p:oleObj>
                </mc:Choice>
                <mc:Fallback>
                  <p:oleObj name="图片" r:id="rId5" imgW="4514850" imgH="2495550"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1" y="96"/>
                          <a:ext cx="2622" cy="2061"/>
                        </a:xfrm>
                        <a:prstGeom prst="rect">
                          <a:avLst/>
                        </a:prstGeom>
                        <a:noFill/>
                      </p:spPr>
                    </p:pic>
                  </p:oleObj>
                </mc:Fallback>
              </mc:AlternateContent>
            </a:graphicData>
          </a:graphic>
        </p:graphicFrame>
      </p:grpSp>
      <p:cxnSp>
        <p:nvCxnSpPr>
          <p:cNvPr id="2" name="直接箭头连接符 1"/>
          <p:cNvCxnSpPr>
            <a:cxnSpLocks/>
          </p:cNvCxnSpPr>
          <p:nvPr/>
        </p:nvCxnSpPr>
        <p:spPr>
          <a:xfrm>
            <a:off x="7020273" y="1700808"/>
            <a:ext cx="0" cy="1691700"/>
          </a:xfrm>
          <a:prstGeom prst="straightConnector1">
            <a:avLst/>
          </a:prstGeom>
          <a:solidFill>
            <a:schemeClr val="accent1"/>
          </a:solidFill>
          <a:ln w="9525" cap="flat" cmpd="sng" algn="ctr">
            <a:solidFill>
              <a:schemeClr val="tx1"/>
            </a:solidFill>
            <a:prstDash val="solid"/>
            <a:round/>
            <a:headEnd type="arrow" w="med" len="med"/>
            <a:tailEnd type="arrow" w="med" len="med"/>
          </a:ln>
        </p:spPr>
      </p:cxnSp>
      <p:sp>
        <p:nvSpPr>
          <p:cNvPr id="16" name="Rectangle 25"/>
          <p:cNvSpPr>
            <a:spLocks noChangeArrowheads="1"/>
          </p:cNvSpPr>
          <p:nvPr/>
        </p:nvSpPr>
        <p:spPr bwMode="auto">
          <a:xfrm>
            <a:off x="1214413" y="5009541"/>
            <a:ext cx="5286375" cy="1399892"/>
          </a:xfrm>
          <a:prstGeom prst="rect">
            <a:avLst/>
          </a:prstGeom>
          <a:gradFill rotWithShape="0">
            <a:gsLst>
              <a:gs pos="0">
                <a:schemeClr val="accent1"/>
              </a:gs>
              <a:gs pos="100000">
                <a:schemeClr val="accent1">
                  <a:gamma/>
                  <a:tint val="9020"/>
                  <a:invGamma/>
                </a:schemeClr>
              </a:gs>
            </a:gsLst>
            <a:lin ang="5400000" scaled="1"/>
          </a:gradFill>
          <a:ln w="9525">
            <a:solidFill>
              <a:schemeClr val="tx1"/>
            </a:solidFill>
            <a:miter lim="800000"/>
          </a:ln>
        </p:spPr>
        <p:txBody>
          <a:bodyPr wrap="none" anchor="ctr"/>
          <a:lstStyle/>
          <a:p>
            <a:endParaRPr lang="zh-CN" altLang="en-US"/>
          </a:p>
        </p:txBody>
      </p:sp>
      <p:sp>
        <p:nvSpPr>
          <p:cNvPr id="18" name="Line 31"/>
          <p:cNvSpPr>
            <a:spLocks noChangeShapeType="1"/>
          </p:cNvSpPr>
          <p:nvPr/>
        </p:nvSpPr>
        <p:spPr bwMode="auto">
          <a:xfrm>
            <a:off x="3643288" y="4927296"/>
            <a:ext cx="0" cy="1371600"/>
          </a:xfrm>
          <a:prstGeom prst="line">
            <a:avLst/>
          </a:prstGeom>
          <a:noFill/>
          <a:ln w="9525">
            <a:solidFill>
              <a:schemeClr val="tx1"/>
            </a:solidFill>
            <a:round/>
          </a:ln>
        </p:spPr>
        <p:txBody>
          <a:bodyPr wrap="none" anchor="ctr"/>
          <a:lstStyle/>
          <a:p>
            <a:endParaRPr lang="zh-CN" altLang="en-US"/>
          </a:p>
        </p:txBody>
      </p:sp>
      <p:grpSp>
        <p:nvGrpSpPr>
          <p:cNvPr id="5" name="Group 38"/>
          <p:cNvGrpSpPr/>
          <p:nvPr/>
        </p:nvGrpSpPr>
        <p:grpSpPr bwMode="auto">
          <a:xfrm>
            <a:off x="1214413" y="4927296"/>
            <a:ext cx="5143500" cy="1371600"/>
            <a:chOff x="618" y="672"/>
            <a:chExt cx="3240" cy="864"/>
          </a:xfrm>
        </p:grpSpPr>
        <p:sp>
          <p:nvSpPr>
            <p:cNvPr id="22" name="Line 29"/>
            <p:cNvSpPr>
              <a:spLocks noChangeShapeType="1"/>
            </p:cNvSpPr>
            <p:nvPr/>
          </p:nvSpPr>
          <p:spPr bwMode="auto">
            <a:xfrm>
              <a:off x="1023" y="672"/>
              <a:ext cx="0" cy="864"/>
            </a:xfrm>
            <a:prstGeom prst="line">
              <a:avLst/>
            </a:prstGeom>
            <a:noFill/>
            <a:ln w="9525">
              <a:solidFill>
                <a:schemeClr val="tx1"/>
              </a:solidFill>
              <a:round/>
            </a:ln>
          </p:spPr>
          <p:txBody>
            <a:bodyPr wrap="none" anchor="ctr"/>
            <a:lstStyle/>
            <a:p>
              <a:endParaRPr lang="zh-CN" altLang="en-US"/>
            </a:p>
          </p:txBody>
        </p:sp>
        <p:sp>
          <p:nvSpPr>
            <p:cNvPr id="23" name="Line 30"/>
            <p:cNvSpPr>
              <a:spLocks noChangeShapeType="1"/>
            </p:cNvSpPr>
            <p:nvPr/>
          </p:nvSpPr>
          <p:spPr bwMode="auto">
            <a:xfrm>
              <a:off x="1608" y="672"/>
              <a:ext cx="0" cy="864"/>
            </a:xfrm>
            <a:prstGeom prst="line">
              <a:avLst/>
            </a:prstGeom>
            <a:noFill/>
            <a:ln w="9525">
              <a:solidFill>
                <a:schemeClr val="tx1"/>
              </a:solidFill>
              <a:round/>
            </a:ln>
          </p:spPr>
          <p:txBody>
            <a:bodyPr wrap="none" anchor="ctr"/>
            <a:lstStyle/>
            <a:p>
              <a:endParaRPr lang="zh-CN" altLang="en-US"/>
            </a:p>
          </p:txBody>
        </p:sp>
        <p:sp>
          <p:nvSpPr>
            <p:cNvPr id="24" name="Line 32"/>
            <p:cNvSpPr>
              <a:spLocks noChangeShapeType="1"/>
            </p:cNvSpPr>
            <p:nvPr/>
          </p:nvSpPr>
          <p:spPr bwMode="auto">
            <a:xfrm>
              <a:off x="2688" y="672"/>
              <a:ext cx="0" cy="864"/>
            </a:xfrm>
            <a:prstGeom prst="line">
              <a:avLst/>
            </a:prstGeom>
            <a:noFill/>
            <a:ln w="9525">
              <a:solidFill>
                <a:schemeClr val="tx1"/>
              </a:solidFill>
              <a:round/>
            </a:ln>
          </p:spPr>
          <p:txBody>
            <a:bodyPr wrap="none" anchor="ctr"/>
            <a:lstStyle/>
            <a:p>
              <a:endParaRPr lang="zh-CN" altLang="en-US"/>
            </a:p>
          </p:txBody>
        </p:sp>
        <p:sp>
          <p:nvSpPr>
            <p:cNvPr id="25" name="Line 33"/>
            <p:cNvSpPr>
              <a:spLocks noChangeShapeType="1"/>
            </p:cNvSpPr>
            <p:nvPr/>
          </p:nvSpPr>
          <p:spPr bwMode="auto">
            <a:xfrm>
              <a:off x="3318" y="672"/>
              <a:ext cx="0" cy="864"/>
            </a:xfrm>
            <a:prstGeom prst="line">
              <a:avLst/>
            </a:prstGeom>
            <a:noFill/>
            <a:ln w="9525">
              <a:solidFill>
                <a:schemeClr val="tx1"/>
              </a:solidFill>
              <a:round/>
            </a:ln>
          </p:spPr>
          <p:txBody>
            <a:bodyPr wrap="none" anchor="ctr"/>
            <a:lstStyle/>
            <a:p>
              <a:endParaRPr lang="zh-CN" altLang="en-US"/>
            </a:p>
          </p:txBody>
        </p:sp>
        <p:sp>
          <p:nvSpPr>
            <p:cNvPr id="26" name="Text Box 34"/>
            <p:cNvSpPr txBox="1">
              <a:spLocks noChangeArrowheads="1"/>
            </p:cNvSpPr>
            <p:nvPr/>
          </p:nvSpPr>
          <p:spPr bwMode="auto">
            <a:xfrm>
              <a:off x="618" y="784"/>
              <a:ext cx="3240" cy="291"/>
            </a:xfrm>
            <a:prstGeom prst="rect">
              <a:avLst/>
            </a:prstGeom>
            <a:noFill/>
            <a:ln w="9525">
              <a:noFill/>
              <a:miter lim="800000"/>
            </a:ln>
          </p:spPr>
          <p:txBody>
            <a:bodyPr wrap="square">
              <a:spAutoFit/>
            </a:bodyPr>
            <a:lstStyle/>
            <a:p>
              <a:pPr>
                <a:spcBef>
                  <a:spcPct val="50000"/>
                </a:spcBef>
              </a:pPr>
              <a:r>
                <a:rPr kumimoji="1" lang="zh-CN" altLang="en-US" sz="2400" b="1" dirty="0">
                  <a:latin typeface="Times New Roman" panose="02020603050405020304" pitchFamily="18" charset="0"/>
                </a:rPr>
                <a:t>钠       铝         锌       铜         银       铂</a:t>
              </a:r>
            </a:p>
          </p:txBody>
        </p:sp>
        <p:sp>
          <p:nvSpPr>
            <p:cNvPr id="27" name="Text Box 35"/>
            <p:cNvSpPr txBox="1">
              <a:spLocks noChangeArrowheads="1"/>
            </p:cNvSpPr>
            <p:nvPr/>
          </p:nvSpPr>
          <p:spPr bwMode="auto">
            <a:xfrm>
              <a:off x="625" y="1152"/>
              <a:ext cx="3233" cy="291"/>
            </a:xfrm>
            <a:prstGeom prst="rect">
              <a:avLst/>
            </a:prstGeom>
            <a:noFill/>
            <a:ln w="9525">
              <a:noFill/>
              <a:miter lim="800000"/>
            </a:ln>
          </p:spPr>
          <p:txBody>
            <a:bodyPr wrap="square">
              <a:spAutoFit/>
            </a:bodyPr>
            <a:lstStyle/>
            <a:p>
              <a:pPr>
                <a:spcBef>
                  <a:spcPct val="50000"/>
                </a:spcBef>
              </a:pPr>
              <a:r>
                <a:rPr kumimoji="1" lang="zh-CN" altLang="en-US" sz="2400" dirty="0">
                  <a:latin typeface="Times New Roman" panose="02020603050405020304" pitchFamily="18" charset="0"/>
                </a:rPr>
                <a:t>2.46    4.08     4.31    4.70     4.73    6.35</a:t>
              </a:r>
            </a:p>
          </p:txBody>
        </p:sp>
      </p:grpSp>
      <p:cxnSp>
        <p:nvCxnSpPr>
          <p:cNvPr id="31" name="直接连接符 30"/>
          <p:cNvCxnSpPr/>
          <p:nvPr/>
        </p:nvCxnSpPr>
        <p:spPr bwMode="auto">
          <a:xfrm>
            <a:off x="1285851" y="5689296"/>
            <a:ext cx="5286375" cy="0"/>
          </a:xfrm>
          <a:prstGeom prst="line">
            <a:avLst/>
          </a:prstGeom>
          <a:solidFill>
            <a:schemeClr val="accent1"/>
          </a:solidFill>
          <a:ln w="9525" cap="flat" cmpd="sng" algn="ctr">
            <a:solidFill>
              <a:schemeClr val="tx1"/>
            </a:solidFill>
            <a:prstDash val="solid"/>
            <a:round/>
            <a:headEnd type="none" w="med" len="med"/>
            <a:tailEnd type="none" w="med" len="med"/>
          </a:ln>
          <a:effectLst>
            <a:outerShdw dist="107763" dir="13500000" algn="ctr" rotWithShape="0">
              <a:schemeClr val="bg2"/>
            </a:outerShdw>
          </a:effectLst>
        </p:spPr>
      </p:cxnSp>
      <p:sp>
        <p:nvSpPr>
          <p:cNvPr id="14" name="Text Box 23"/>
          <p:cNvSpPr txBox="1">
            <a:spLocks noChangeArrowheads="1"/>
          </p:cNvSpPr>
          <p:nvPr/>
        </p:nvSpPr>
        <p:spPr bwMode="auto">
          <a:xfrm>
            <a:off x="1019175" y="4225298"/>
            <a:ext cx="6096000" cy="523220"/>
          </a:xfrm>
          <a:prstGeom prst="rect">
            <a:avLst/>
          </a:prstGeom>
          <a:noFill/>
          <a:ln w="9525">
            <a:noFill/>
            <a:miter lim="800000"/>
          </a:ln>
        </p:spPr>
        <p:txBody>
          <a:bodyPr>
            <a:spAutoFit/>
          </a:bodyPr>
          <a:lstStyle/>
          <a:p>
            <a:pPr>
              <a:spcBef>
                <a:spcPct val="50000"/>
              </a:spcBef>
            </a:pPr>
            <a:r>
              <a:rPr kumimoji="1" lang="zh-CN" altLang="en-US" sz="2800" dirty="0">
                <a:solidFill>
                  <a:srgbClr val="CC0000"/>
                </a:solidFill>
                <a:latin typeface="Times New Roman" panose="02020603050405020304" pitchFamily="18" charset="0"/>
              </a:rPr>
              <a:t>几种金属逸出功的近似值</a:t>
            </a:r>
            <a:r>
              <a:rPr kumimoji="1" lang="zh-CN" altLang="en-US" sz="2800" dirty="0">
                <a:solidFill>
                  <a:srgbClr val="CC0000"/>
                </a:solidFill>
                <a:latin typeface="宋体" panose="02010600030101010101" pitchFamily="2" charset="-122"/>
              </a:rPr>
              <a:t>(</a:t>
            </a:r>
            <a:r>
              <a:rPr kumimoji="1" lang="en-US" altLang="zh-CN" sz="2800" dirty="0" err="1">
                <a:solidFill>
                  <a:srgbClr val="CC0000"/>
                </a:solidFill>
                <a:latin typeface="Times New Roman" panose="02020603050405020304" pitchFamily="18" charset="0"/>
              </a:rPr>
              <a:t>eV</a:t>
            </a:r>
            <a:r>
              <a:rPr kumimoji="1" lang="en-US" altLang="zh-CN" sz="2800" dirty="0">
                <a:solidFill>
                  <a:srgbClr val="CC0000"/>
                </a:solidFill>
                <a:latin typeface="宋体" panose="02010600030101010101" pitchFamily="2" charset="-122"/>
              </a:rPr>
              <a:t>)</a:t>
            </a:r>
          </a:p>
        </p:txBody>
      </p:sp>
      <p:cxnSp>
        <p:nvCxnSpPr>
          <p:cNvPr id="9" name="直接连接符 8">
            <a:extLst>
              <a:ext uri="{FF2B5EF4-FFF2-40B4-BE49-F238E27FC236}">
                <a16:creationId xmlns:a16="http://schemas.microsoft.com/office/drawing/2014/main" xmlns="" id="{BE62978A-734B-49D3-BDFF-8E305A7AE830}"/>
              </a:ext>
            </a:extLst>
          </p:cNvPr>
          <p:cNvCxnSpPr>
            <a:cxnSpLocks/>
          </p:cNvCxnSpPr>
          <p:nvPr/>
        </p:nvCxnSpPr>
        <p:spPr bwMode="auto">
          <a:xfrm>
            <a:off x="6732240" y="1700808"/>
            <a:ext cx="936104" cy="0"/>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29" name="Object 1026">
            <a:extLst>
              <a:ext uri="{FF2B5EF4-FFF2-40B4-BE49-F238E27FC236}">
                <a16:creationId xmlns:a16="http://schemas.microsoft.com/office/drawing/2014/main" xmlns="" id="{DC09AF96-56BF-4647-9C1C-3714646E17C2}"/>
              </a:ext>
            </a:extLst>
          </p:cNvPr>
          <p:cNvGraphicFramePr>
            <a:graphicFrameLocks noChangeAspect="1"/>
          </p:cNvGraphicFramePr>
          <p:nvPr>
            <p:extLst>
              <p:ext uri="{D42A27DB-BD31-4B8C-83A1-F6EECF244321}">
                <p14:modId xmlns:p14="http://schemas.microsoft.com/office/powerpoint/2010/main" val="200322615"/>
              </p:ext>
            </p:extLst>
          </p:nvPr>
        </p:nvGraphicFramePr>
        <p:xfrm>
          <a:off x="1843489" y="1002654"/>
          <a:ext cx="1068390" cy="854711"/>
        </p:xfrm>
        <a:graphic>
          <a:graphicData uri="http://schemas.openxmlformats.org/presentationml/2006/ole">
            <mc:AlternateContent xmlns:mc="http://schemas.openxmlformats.org/markup-compatibility/2006">
              <mc:Choice xmlns:v="urn:schemas-microsoft-com:vml" Requires="v">
                <p:oleObj spid="_x0000_s50201" name="公式" r:id="rId7" imgW="495000" imgH="393480" progId="Equation.3">
                  <p:embed/>
                </p:oleObj>
              </mc:Choice>
              <mc:Fallback>
                <p:oleObj name="公式" r:id="rId7" imgW="495000" imgH="393480" progId="Equation.3">
                  <p:embed/>
                  <p:pic>
                    <p:nvPicPr>
                      <p:cNvPr id="35"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3489" y="1002654"/>
                        <a:ext cx="1068390" cy="854711"/>
                      </a:xfrm>
                      <a:prstGeom prst="rect">
                        <a:avLst/>
                      </a:prstGeom>
                      <a:solidFill>
                        <a:schemeClr val="accent5">
                          <a:lumMod val="90000"/>
                        </a:schemeClr>
                      </a:solidFill>
                      <a:ln>
                        <a:solidFill>
                          <a:srgbClr val="FFFF00"/>
                        </a:solid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500"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subTnLst>
                                    <p:audio>
                                      <p:cMediaNode>
                                        <p:cTn display="0" masterRel="sameClick">
                                          <p:stCondLst>
                                            <p:cond evt="begin" delay="0">
                                              <p:tn val="2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autoUpdateAnimBg="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3">
            <a:extLst>
              <a:ext uri="{FF2B5EF4-FFF2-40B4-BE49-F238E27FC236}">
                <a16:creationId xmlns:a16="http://schemas.microsoft.com/office/drawing/2014/main" xmlns="" id="{9DFAA800-9CDA-4E97-A9B9-EF3DA6F1B213}"/>
              </a:ext>
            </a:extLst>
          </p:cNvPr>
          <p:cNvGrpSpPr/>
          <p:nvPr/>
        </p:nvGrpSpPr>
        <p:grpSpPr bwMode="auto">
          <a:xfrm>
            <a:off x="1357290" y="933755"/>
            <a:ext cx="3000372" cy="928694"/>
            <a:chOff x="1632" y="2736"/>
            <a:chExt cx="2160" cy="836"/>
          </a:xfrm>
        </p:grpSpPr>
        <p:sp>
          <p:nvSpPr>
            <p:cNvPr id="11" name="Rectangle 10">
              <a:extLst>
                <a:ext uri="{FF2B5EF4-FFF2-40B4-BE49-F238E27FC236}">
                  <a16:creationId xmlns:a16="http://schemas.microsoft.com/office/drawing/2014/main" xmlns="" id="{96A4782F-0E62-4100-9B7B-5AA9C9C81B0C}"/>
                </a:ext>
              </a:extLst>
            </p:cNvPr>
            <p:cNvSpPr>
              <a:spLocks noChangeArrowheads="1"/>
            </p:cNvSpPr>
            <p:nvPr/>
          </p:nvSpPr>
          <p:spPr bwMode="auto">
            <a:xfrm>
              <a:off x="1632" y="2784"/>
              <a:ext cx="2160" cy="768"/>
            </a:xfrm>
            <a:prstGeom prst="rect">
              <a:avLst/>
            </a:prstGeom>
            <a:gradFill rotWithShape="0">
              <a:gsLst>
                <a:gs pos="0">
                  <a:srgbClr val="969696"/>
                </a:gs>
                <a:gs pos="50000">
                  <a:srgbClr val="969696">
                    <a:gamma/>
                    <a:tint val="0"/>
                    <a:invGamma/>
                  </a:srgbClr>
                </a:gs>
                <a:gs pos="100000">
                  <a:srgbClr val="969696"/>
                </a:gs>
              </a:gsLst>
              <a:lin ang="5400000" scaled="1"/>
            </a:gradFill>
            <a:ln w="9525">
              <a:solidFill>
                <a:srgbClr val="006666"/>
              </a:solidFill>
              <a:miter lim="800000"/>
              <a:tailEnd type="none" w="sm" len="lg"/>
            </a:ln>
            <a:effectLst/>
          </p:spPr>
          <p:txBody>
            <a:bodyPr wrap="none" anchor="ctr"/>
            <a:lstStyle/>
            <a:p>
              <a:endParaRPr lang="zh-CN" altLang="en-US"/>
            </a:p>
          </p:txBody>
        </p:sp>
        <p:graphicFrame>
          <p:nvGraphicFramePr>
            <p:cNvPr id="12" name="Object 12">
              <a:extLst>
                <a:ext uri="{FF2B5EF4-FFF2-40B4-BE49-F238E27FC236}">
                  <a16:creationId xmlns:a16="http://schemas.microsoft.com/office/drawing/2014/main" xmlns="" id="{6CF2771F-8DA1-470B-9CED-E1E350198BDC}"/>
                </a:ext>
              </a:extLst>
            </p:cNvPr>
            <p:cNvGraphicFramePr>
              <a:graphicFrameLocks noChangeAspect="1"/>
            </p:cNvGraphicFramePr>
            <p:nvPr/>
          </p:nvGraphicFramePr>
          <p:xfrm>
            <a:off x="1680" y="2736"/>
            <a:ext cx="2064" cy="836"/>
          </p:xfrm>
          <a:graphic>
            <a:graphicData uri="http://schemas.openxmlformats.org/presentationml/2006/ole">
              <mc:AlternateContent xmlns:mc="http://schemas.openxmlformats.org/markup-compatibility/2006">
                <mc:Choice xmlns:v="urn:schemas-microsoft-com:vml" Requires="v">
                  <p:oleObj spid="_x0000_s49183" name="Equation" r:id="rId4" imgW="24688800" imgH="9448800" progId="Equation.3">
                    <p:embed/>
                  </p:oleObj>
                </mc:Choice>
                <mc:Fallback>
                  <p:oleObj name="Equation" r:id="rId4" imgW="24688800" imgH="9448800" progId="Equation.3">
                    <p:embed/>
                    <p:pic>
                      <p:nvPicPr>
                        <p:cNvPr id="1127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2736"/>
                          <a:ext cx="2064" cy="836"/>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pSp>
      <p:grpSp>
        <p:nvGrpSpPr>
          <p:cNvPr id="13" name="Group 9">
            <a:extLst>
              <a:ext uri="{FF2B5EF4-FFF2-40B4-BE49-F238E27FC236}">
                <a16:creationId xmlns:a16="http://schemas.microsoft.com/office/drawing/2014/main" xmlns="" id="{7A87233E-787A-4D31-AD63-91A0BBA8B6DD}"/>
              </a:ext>
            </a:extLst>
          </p:cNvPr>
          <p:cNvGrpSpPr>
            <a:grpSpLocks/>
          </p:cNvGrpSpPr>
          <p:nvPr/>
        </p:nvGrpSpPr>
        <p:grpSpPr bwMode="auto">
          <a:xfrm>
            <a:off x="447606" y="3740997"/>
            <a:ext cx="6859588" cy="1247774"/>
            <a:chOff x="113" y="1742"/>
            <a:chExt cx="4321" cy="786"/>
          </a:xfrm>
        </p:grpSpPr>
        <p:graphicFrame>
          <p:nvGraphicFramePr>
            <p:cNvPr id="16" name="Object 10">
              <a:extLst>
                <a:ext uri="{FF2B5EF4-FFF2-40B4-BE49-F238E27FC236}">
                  <a16:creationId xmlns:a16="http://schemas.microsoft.com/office/drawing/2014/main" xmlns="" id="{B3A6E8C3-F5B6-49D5-82BC-89DB0E21F026}"/>
                </a:ext>
              </a:extLst>
            </p:cNvPr>
            <p:cNvGraphicFramePr>
              <a:graphicFrameLocks noChangeAspect="1"/>
            </p:cNvGraphicFramePr>
            <p:nvPr>
              <p:extLst>
                <p:ext uri="{D42A27DB-BD31-4B8C-83A1-F6EECF244321}">
                  <p14:modId xmlns:p14="http://schemas.microsoft.com/office/powerpoint/2010/main" val="1435234878"/>
                </p:ext>
              </p:extLst>
            </p:nvPr>
          </p:nvGraphicFramePr>
          <p:xfrm>
            <a:off x="1211" y="2069"/>
            <a:ext cx="1612" cy="459"/>
          </p:xfrm>
          <a:graphic>
            <a:graphicData uri="http://schemas.openxmlformats.org/presentationml/2006/ole">
              <mc:AlternateContent xmlns:mc="http://schemas.openxmlformats.org/markup-compatibility/2006">
                <mc:Choice xmlns:v="urn:schemas-microsoft-com:vml" Requires="v">
                  <p:oleObj spid="_x0000_s49184" name="公式" r:id="rId6" imgW="838080" imgH="228600" progId="Equation.3">
                    <p:embed/>
                  </p:oleObj>
                </mc:Choice>
                <mc:Fallback>
                  <p:oleObj name="公式" r:id="rId6" imgW="838080" imgH="228600" progId="Equation.3">
                    <p:embed/>
                    <p:pic>
                      <p:nvPicPr>
                        <p:cNvPr id="109578" name="Object 10">
                          <a:extLst>
                            <a:ext uri="{FF2B5EF4-FFF2-40B4-BE49-F238E27FC236}">
                              <a16:creationId xmlns:a16="http://schemas.microsoft.com/office/drawing/2014/main" xmlns="" id="{C27F435B-B10C-486C-B442-FEFEDB879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1" y="2069"/>
                          <a:ext cx="1612" cy="459"/>
                        </a:xfrm>
                        <a:prstGeom prst="rect">
                          <a:avLst/>
                        </a:prstGeom>
                        <a:solidFill>
                          <a:srgbClr val="FFFFCC"/>
                        </a:solidFill>
                        <a:ln>
                          <a:noFill/>
                        </a:ln>
                        <a:effectLst/>
                      </p:spPr>
                    </p:pic>
                  </p:oleObj>
                </mc:Fallback>
              </mc:AlternateContent>
            </a:graphicData>
          </a:graphic>
        </p:graphicFrame>
        <p:sp>
          <p:nvSpPr>
            <p:cNvPr id="17" name="Text Box 11">
              <a:extLst>
                <a:ext uri="{FF2B5EF4-FFF2-40B4-BE49-F238E27FC236}">
                  <a16:creationId xmlns:a16="http://schemas.microsoft.com/office/drawing/2014/main" xmlns="" id="{908EF8A9-8860-4C21-8DF7-D22FD92AD253}"/>
                </a:ext>
              </a:extLst>
            </p:cNvPr>
            <p:cNvSpPr txBox="1">
              <a:spLocks noChangeArrowheads="1"/>
            </p:cNvSpPr>
            <p:nvPr/>
          </p:nvSpPr>
          <p:spPr bwMode="auto">
            <a:xfrm>
              <a:off x="113" y="1742"/>
              <a:ext cx="2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ctr">
                <a:spcBef>
                  <a:spcPct val="50000"/>
                </a:spcBef>
                <a:buFont typeface="Wingdings" panose="05000000000000000000" pitchFamily="2" charset="2"/>
                <a:buChar char="Ø"/>
              </a:pPr>
              <a:r>
                <a:rPr lang="zh-CN" altLang="en-US" sz="2800" b="1" dirty="0">
                  <a:ea typeface="宋体" panose="02010600030101010101" pitchFamily="2" charset="-122"/>
                </a:rPr>
                <a:t>产生光电效应条件条件</a:t>
              </a:r>
            </a:p>
          </p:txBody>
        </p:sp>
        <p:sp>
          <p:nvSpPr>
            <p:cNvPr id="18" name="Text Box 12">
              <a:extLst>
                <a:ext uri="{FF2B5EF4-FFF2-40B4-BE49-F238E27FC236}">
                  <a16:creationId xmlns:a16="http://schemas.microsoft.com/office/drawing/2014/main" xmlns="" id="{2C56F94F-818E-4DAD-9ABE-A996C547D0F5}"/>
                </a:ext>
              </a:extLst>
            </p:cNvPr>
            <p:cNvSpPr txBox="1">
              <a:spLocks noChangeArrowheads="1"/>
            </p:cNvSpPr>
            <p:nvPr/>
          </p:nvSpPr>
          <p:spPr bwMode="auto">
            <a:xfrm>
              <a:off x="2754" y="2135"/>
              <a:ext cx="16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dirty="0">
                  <a:latin typeface="宋体" panose="02010600030101010101" pitchFamily="2" charset="-122"/>
                  <a:ea typeface="宋体" panose="02010600030101010101" pitchFamily="2" charset="-122"/>
                </a:rPr>
                <a:t>（截止频率）</a:t>
              </a:r>
            </a:p>
          </p:txBody>
        </p:sp>
      </p:grpSp>
      <p:sp>
        <p:nvSpPr>
          <p:cNvPr id="19" name="Rectangle 4">
            <a:extLst>
              <a:ext uri="{FF2B5EF4-FFF2-40B4-BE49-F238E27FC236}">
                <a16:creationId xmlns:a16="http://schemas.microsoft.com/office/drawing/2014/main" xmlns="" id="{E7305867-1A08-47B2-84C8-5F0C5CB18DBC}"/>
              </a:ext>
            </a:extLst>
          </p:cNvPr>
          <p:cNvSpPr>
            <a:spLocks noChangeArrowheads="1"/>
          </p:cNvSpPr>
          <p:nvPr/>
        </p:nvSpPr>
        <p:spPr bwMode="auto">
          <a:xfrm>
            <a:off x="1428728" y="285728"/>
            <a:ext cx="5045075" cy="519113"/>
          </a:xfrm>
          <a:prstGeom prst="rect">
            <a:avLst/>
          </a:prstGeom>
          <a:noFill/>
          <a:ln w="9525">
            <a:noFill/>
            <a:miter lim="800000"/>
          </a:ln>
          <a:effectLst/>
        </p:spPr>
        <p:txBody>
          <a:bodyPr lIns="92075" tIns="46038" rIns="92075" bIns="46038">
            <a:spAutoFit/>
          </a:bodyPr>
          <a:lstStyle/>
          <a:p>
            <a:pPr eaLnBrk="0" fontAlgn="t" hangingPunct="0"/>
            <a:r>
              <a:rPr kumimoji="0" lang="zh-CN" altLang="en-US" sz="2800" dirty="0">
                <a:solidFill>
                  <a:srgbClr val="000066"/>
                </a:solidFill>
                <a:latin typeface="楷体_GB2312" pitchFamily="49" charset="-122"/>
              </a:rPr>
              <a:t>爱因斯坦对光电效应的解释：</a:t>
            </a:r>
          </a:p>
        </p:txBody>
      </p:sp>
      <mc:AlternateContent xmlns:mc="http://schemas.openxmlformats.org/markup-compatibility/2006" xmlns:a14="http://schemas.microsoft.com/office/drawing/2010/main">
        <mc:Choice Requires="a14">
          <p:sp>
            <p:nvSpPr>
              <p:cNvPr id="20" name="Object 2">
                <a:extLst>
                  <a:ext uri="{FF2B5EF4-FFF2-40B4-BE49-F238E27FC236}">
                    <a16:creationId xmlns:a16="http://schemas.microsoft.com/office/drawing/2014/main" xmlns="" id="{50913E96-D356-43E9-B435-94A004819558}"/>
                  </a:ext>
                </a:extLst>
              </p:cNvPr>
              <p:cNvSpPr txBox="1"/>
              <p:nvPr/>
            </p:nvSpPr>
            <p:spPr bwMode="auto">
              <a:xfrm>
                <a:off x="2610084" y="2922604"/>
                <a:ext cx="1552575" cy="6365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h</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𝜈</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𝑊</m:t>
                      </m:r>
                    </m:oMath>
                  </m:oMathPara>
                </a14:m>
                <a:endParaRPr lang="zh-CN" altLang="en-US" sz="2800" dirty="0"/>
              </a:p>
            </p:txBody>
          </p:sp>
        </mc:Choice>
        <mc:Fallback xmlns="">
          <p:sp>
            <p:nvSpPr>
              <p:cNvPr id="20" name="Object 2">
                <a:extLst>
                  <a:ext uri="{FF2B5EF4-FFF2-40B4-BE49-F238E27FC236}">
                    <a16:creationId xmlns:a16="http://schemas.microsoft.com/office/drawing/2014/main" id="{50913E96-D356-43E9-B435-94A004819558}"/>
                  </a:ext>
                </a:extLst>
              </p:cNvPr>
              <p:cNvSpPr txBox="1">
                <a:spLocks noRot="1" noChangeAspect="1" noMove="1" noResize="1" noEditPoints="1" noAdjustHandles="1" noChangeArrowheads="1" noChangeShapeType="1" noTextEdit="1"/>
              </p:cNvSpPr>
              <p:nvPr/>
            </p:nvSpPr>
            <p:spPr bwMode="auto">
              <a:xfrm>
                <a:off x="2610084" y="2922604"/>
                <a:ext cx="1552575" cy="636587"/>
              </a:xfrm>
              <a:prstGeom prst="rect">
                <a:avLst/>
              </a:prstGeom>
              <a:blipFill>
                <a:blip r:embed="rId8"/>
                <a:stretch>
                  <a:fillRect/>
                </a:stretch>
              </a:blipFill>
              <a:ln>
                <a:noFill/>
              </a:ln>
              <a:effectLst/>
            </p:spPr>
            <p:txBody>
              <a:bodyPr/>
              <a:lstStyle/>
              <a:p>
                <a:r>
                  <a:rPr lang="zh-CN" altLang="en-US">
                    <a:noFill/>
                  </a:rPr>
                  <a:t> </a:t>
                </a:r>
              </a:p>
            </p:txBody>
          </p:sp>
        </mc:Fallback>
      </mc:AlternateContent>
      <p:sp>
        <p:nvSpPr>
          <p:cNvPr id="21" name="Rectangle 9">
            <a:extLst>
              <a:ext uri="{FF2B5EF4-FFF2-40B4-BE49-F238E27FC236}">
                <a16:creationId xmlns:a16="http://schemas.microsoft.com/office/drawing/2014/main" xmlns="" id="{9DB38BFC-1BD5-438A-8EE0-1DEBDE1C2528}"/>
              </a:ext>
            </a:extLst>
          </p:cNvPr>
          <p:cNvSpPr>
            <a:spLocks noChangeArrowheads="1"/>
          </p:cNvSpPr>
          <p:nvPr/>
        </p:nvSpPr>
        <p:spPr bwMode="auto">
          <a:xfrm>
            <a:off x="447606" y="2425757"/>
            <a:ext cx="74655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latin typeface="Arial" panose="020B0604020202020204" pitchFamily="34" charset="0"/>
                <a:ea typeface="宋体" panose="02010600030101010101" pitchFamily="2" charset="-122"/>
              </a:rPr>
              <a:t>由爱因斯坦方程，产生光电效应的最小能量为 </a:t>
            </a:r>
          </a:p>
        </p:txBody>
      </p:sp>
      <p:sp>
        <p:nvSpPr>
          <p:cNvPr id="23" name="Text Box 12">
            <a:extLst>
              <a:ext uri="{FF2B5EF4-FFF2-40B4-BE49-F238E27FC236}">
                <a16:creationId xmlns:a16="http://schemas.microsoft.com/office/drawing/2014/main" xmlns="" id="{7F818CF5-73F5-4EA2-A242-5B560AA5EF72}"/>
              </a:ext>
            </a:extLst>
          </p:cNvPr>
          <p:cNvSpPr txBox="1">
            <a:spLocks noChangeArrowheads="1"/>
          </p:cNvSpPr>
          <p:nvPr/>
        </p:nvSpPr>
        <p:spPr bwMode="auto">
          <a:xfrm>
            <a:off x="784227" y="5447191"/>
            <a:ext cx="7013519" cy="95410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Arial" panose="020B0604020202020204" pitchFamily="34" charset="0"/>
                <a:ea typeface="宋体" panose="02010600030101010101" pitchFamily="2" charset="-122"/>
              </a:rPr>
              <a:t>在截止限频率以下，无论光强有多大，都不会有电子逸出</a:t>
            </a:r>
            <a:r>
              <a:rPr lang="en-US"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graphicFrame>
        <p:nvGraphicFramePr>
          <p:cNvPr id="26" name="Object 1026">
            <a:extLst>
              <a:ext uri="{FF2B5EF4-FFF2-40B4-BE49-F238E27FC236}">
                <a16:creationId xmlns:a16="http://schemas.microsoft.com/office/drawing/2014/main" xmlns="" id="{1692244B-216B-45DE-8081-89473FCC9366}"/>
              </a:ext>
            </a:extLst>
          </p:cNvPr>
          <p:cNvGraphicFramePr>
            <a:graphicFrameLocks noChangeAspect="1"/>
          </p:cNvGraphicFramePr>
          <p:nvPr>
            <p:extLst>
              <p:ext uri="{D42A27DB-BD31-4B8C-83A1-F6EECF244321}">
                <p14:modId xmlns:p14="http://schemas.microsoft.com/office/powerpoint/2010/main" val="3296076754"/>
              </p:ext>
            </p:extLst>
          </p:nvPr>
        </p:nvGraphicFramePr>
        <p:xfrm>
          <a:off x="4499992" y="2743394"/>
          <a:ext cx="1212243" cy="969793"/>
        </p:xfrm>
        <a:graphic>
          <a:graphicData uri="http://schemas.openxmlformats.org/presentationml/2006/ole">
            <mc:AlternateContent xmlns:mc="http://schemas.openxmlformats.org/markup-compatibility/2006">
              <mc:Choice xmlns:v="urn:schemas-microsoft-com:vml" Requires="v">
                <p:oleObj spid="_x0000_s49185" name="公式" r:id="rId9" imgW="495000" imgH="393480" progId="Equation.3">
                  <p:embed/>
                </p:oleObj>
              </mc:Choice>
              <mc:Fallback>
                <p:oleObj name="公式" r:id="rId9" imgW="495000" imgH="393480" progId="Equation.3">
                  <p:embed/>
                  <p:pic>
                    <p:nvPicPr>
                      <p:cNvPr id="35"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2743394"/>
                        <a:ext cx="1212243" cy="969793"/>
                      </a:xfrm>
                      <a:prstGeom prst="rect">
                        <a:avLst/>
                      </a:prstGeom>
                      <a:noFill/>
                    </p:spPr>
                  </p:pic>
                </p:oleObj>
              </mc:Fallback>
            </mc:AlternateContent>
          </a:graphicData>
        </a:graphic>
      </p:graphicFrame>
      <p:sp>
        <p:nvSpPr>
          <p:cNvPr id="29" name="Text Box 4">
            <a:extLst>
              <a:ext uri="{FF2B5EF4-FFF2-40B4-BE49-F238E27FC236}">
                <a16:creationId xmlns:a16="http://schemas.microsoft.com/office/drawing/2014/main" xmlns="" id="{6B0A6521-272D-4124-B1FC-5F273F1B8094}"/>
              </a:ext>
            </a:extLst>
          </p:cNvPr>
          <p:cNvSpPr txBox="1">
            <a:spLocks noChangeArrowheads="1"/>
          </p:cNvSpPr>
          <p:nvPr/>
        </p:nvSpPr>
        <p:spPr bwMode="auto">
          <a:xfrm>
            <a:off x="320537" y="1800935"/>
            <a:ext cx="6456363" cy="628650"/>
          </a:xfrm>
          <a:prstGeom prst="rect">
            <a:avLst/>
          </a:prstGeom>
          <a:noFill/>
          <a:ln w="9525">
            <a:noFill/>
            <a:miter lim="800000"/>
            <a:tailEnd type="none" w="sm" len="lg"/>
          </a:ln>
          <a:effectLst/>
        </p:spPr>
        <p:txBody>
          <a:bodyPr wrap="square">
            <a:spAutoFit/>
          </a:bodyPr>
          <a:lstStyle/>
          <a:p>
            <a:pPr>
              <a:lnSpc>
                <a:spcPct val="120000"/>
              </a:lnSpc>
              <a:spcBef>
                <a:spcPct val="50000"/>
              </a:spcBef>
              <a:buFontTx/>
              <a:buBlip>
                <a:blip r:embed="rId11"/>
              </a:buBlip>
            </a:pPr>
            <a:r>
              <a:rPr lang="zh-CN" altLang="en-US" sz="3200" b="1" dirty="0"/>
              <a:t> </a:t>
            </a:r>
            <a:r>
              <a:rPr lang="zh-CN" altLang="en-US" sz="2800" b="1" dirty="0">
                <a:latin typeface="宋体" panose="02010600030101010101" pitchFamily="2" charset="-122"/>
                <a:ea typeface="宋体" panose="02010600030101010101" pitchFamily="2" charset="-122"/>
              </a:rPr>
              <a:t>截止频率的存在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0"/>
          <p:cNvGrpSpPr/>
          <p:nvPr/>
        </p:nvGrpSpPr>
        <p:grpSpPr bwMode="auto">
          <a:xfrm>
            <a:off x="683568" y="948380"/>
            <a:ext cx="5937250" cy="567823"/>
            <a:chOff x="549860" y="4172652"/>
            <a:chExt cx="5937703" cy="566738"/>
          </a:xfrm>
        </p:grpSpPr>
        <p:sp>
          <p:nvSpPr>
            <p:cNvPr id="62477" name="Text Box 25"/>
            <p:cNvSpPr txBox="1">
              <a:spLocks noChangeArrowheads="1"/>
            </p:cNvSpPr>
            <p:nvPr/>
          </p:nvSpPr>
          <p:spPr bwMode="auto">
            <a:xfrm>
              <a:off x="549860" y="4172652"/>
              <a:ext cx="5937703" cy="552939"/>
            </a:xfrm>
            <a:prstGeom prst="rect">
              <a:avLst/>
            </a:prstGeom>
            <a:noFill/>
            <a:ln w="9525">
              <a:noFill/>
              <a:miter lim="800000"/>
            </a:ln>
          </p:spPr>
          <p:txBody>
            <a:bodyPr vert="horz" wrap="square" lIns="91440" tIns="45720" rIns="91440" bIns="45720" numCol="1" anchor="t" anchorCtr="0" compatLnSpc="1">
              <a:spAutoFit/>
            </a:bodyPr>
            <a:lstStyle/>
            <a:p>
              <a:pPr marL="0" marR="0" lvl="0" indent="0" algn="l" defTabSz="914400" rtl="0" eaLnBrk="1" fontAlgn="base" latinLnBrk="0" hangingPunct="1">
                <a:lnSpc>
                  <a:spcPct val="100000"/>
                </a:lnSpc>
                <a:spcBef>
                  <a:spcPct val="0"/>
                </a:spcBef>
                <a:spcAft>
                  <a:spcPct val="0"/>
                </a:spcAft>
                <a:buClr>
                  <a:srgbClr val="00B0F0"/>
                </a:buClr>
                <a:buSzPts val="3000"/>
                <a:buFont typeface="Wingdings" panose="05000000000000000000" pitchFamily="2" charset="2"/>
                <a:buChar char="Ø"/>
              </a:pPr>
              <a:r>
                <a:rPr kumimoji="0" lang="zh-CN" sz="3000" b="1" i="0" u="none" strike="noStrike" cap="none" normalizeH="0" baseline="0" dirty="0">
                  <a:ln>
                    <a:noFill/>
                  </a:ln>
                  <a:effectLst/>
                  <a:latin typeface="宋体" panose="02010600030101010101" pitchFamily="2" charset="-122"/>
                  <a:ea typeface="宋体" panose="02010600030101010101" pitchFamily="2" charset="-122"/>
                </a:rPr>
                <a:t>遏止电势差   与 </a:t>
              </a:r>
              <a:r>
                <a:rPr kumimoji="0" lang="en-US" altLang="zh-CN" sz="3000" b="1" i="0" u="none" strike="noStrike" cap="none" normalizeH="0" baseline="0" dirty="0">
                  <a:ln>
                    <a:noFill/>
                  </a:ln>
                  <a:effectLst/>
                  <a:latin typeface="宋体" panose="02010600030101010101" pitchFamily="2" charset="-122"/>
                  <a:ea typeface="宋体" panose="02010600030101010101" pitchFamily="2" charset="-122"/>
                </a:rPr>
                <a:t> </a:t>
              </a:r>
              <a:r>
                <a:rPr kumimoji="0" lang="zh-CN" sz="3000" b="1" i="0" u="none" strike="noStrike" cap="none" normalizeH="0" baseline="0" dirty="0">
                  <a:ln>
                    <a:noFill/>
                  </a:ln>
                  <a:effectLst/>
                  <a:latin typeface="宋体" panose="02010600030101010101" pitchFamily="2" charset="-122"/>
                  <a:ea typeface="宋体" panose="02010600030101010101" pitchFamily="2" charset="-122"/>
                </a:rPr>
                <a:t>呈线性关系</a:t>
              </a:r>
              <a:endParaRPr kumimoji="0" lang="zh-CN" sz="1800" b="0" i="0" u="none" strike="noStrike" cap="none" normalizeH="0" baseline="0" dirty="0">
                <a:ln>
                  <a:noFill/>
                </a:ln>
                <a:effectLst/>
                <a:latin typeface="宋体" panose="02010600030101010101" pitchFamily="2" charset="-122"/>
                <a:ea typeface="宋体" panose="02010600030101010101" pitchFamily="2" charset="-122"/>
              </a:endParaRPr>
            </a:p>
          </p:txBody>
        </p:sp>
        <p:graphicFrame>
          <p:nvGraphicFramePr>
            <p:cNvPr id="62478" name="Object 15"/>
            <p:cNvGraphicFramePr>
              <a:graphicFrameLocks noChangeAspect="1"/>
            </p:cNvGraphicFramePr>
            <p:nvPr>
              <p:extLst>
                <p:ext uri="{D42A27DB-BD31-4B8C-83A1-F6EECF244321}">
                  <p14:modId xmlns:p14="http://schemas.microsoft.com/office/powerpoint/2010/main" val="2281995882"/>
                </p:ext>
              </p:extLst>
            </p:nvPr>
          </p:nvGraphicFramePr>
          <p:xfrm>
            <a:off x="2843950" y="4172652"/>
            <a:ext cx="503238" cy="566738"/>
          </p:xfrm>
          <a:graphic>
            <a:graphicData uri="http://schemas.openxmlformats.org/presentationml/2006/ole">
              <mc:AlternateContent xmlns:mc="http://schemas.openxmlformats.org/markup-compatibility/2006">
                <mc:Choice xmlns:v="urn:schemas-microsoft-com:vml" Requires="v">
                  <p:oleObj spid="_x0000_s8296" name="Equation" r:id="rId3" imgW="4876800" imgH="5486400" progId="">
                    <p:embed/>
                  </p:oleObj>
                </mc:Choice>
                <mc:Fallback>
                  <p:oleObj name="Equation" r:id="rId3" imgW="4876800" imgH="5486400"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950" y="4172652"/>
                          <a:ext cx="50323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9" name="Object 24"/>
            <p:cNvGraphicFramePr>
              <a:graphicFrameLocks noChangeAspect="1"/>
            </p:cNvGraphicFramePr>
            <p:nvPr>
              <p:extLst>
                <p:ext uri="{D42A27DB-BD31-4B8C-83A1-F6EECF244321}">
                  <p14:modId xmlns:p14="http://schemas.microsoft.com/office/powerpoint/2010/main" val="3181028899"/>
                </p:ext>
              </p:extLst>
            </p:nvPr>
          </p:nvGraphicFramePr>
          <p:xfrm>
            <a:off x="3760054" y="4348556"/>
            <a:ext cx="314325" cy="346075"/>
          </p:xfrm>
          <a:graphic>
            <a:graphicData uri="http://schemas.openxmlformats.org/presentationml/2006/ole">
              <mc:AlternateContent xmlns:mc="http://schemas.openxmlformats.org/markup-compatibility/2006">
                <mc:Choice xmlns:v="urn:schemas-microsoft-com:vml" Requires="v">
                  <p:oleObj spid="_x0000_s8297" name="Equation" r:id="rId5" imgW="3048000" imgH="3352800" progId="">
                    <p:embed/>
                  </p:oleObj>
                </mc:Choice>
                <mc:Fallback>
                  <p:oleObj name="Equation" r:id="rId5" imgW="3048000" imgH="3352800" progId="">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054" y="4348556"/>
                          <a:ext cx="3143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Rectangle 4">
            <a:extLst>
              <a:ext uri="{FF2B5EF4-FFF2-40B4-BE49-F238E27FC236}">
                <a16:creationId xmlns:a16="http://schemas.microsoft.com/office/drawing/2014/main" xmlns="" id="{F6515464-D36C-4960-B1CB-2C4C0A4BAE89}"/>
              </a:ext>
            </a:extLst>
          </p:cNvPr>
          <p:cNvSpPr>
            <a:spLocks noChangeArrowheads="1"/>
          </p:cNvSpPr>
          <p:nvPr/>
        </p:nvSpPr>
        <p:spPr bwMode="auto">
          <a:xfrm>
            <a:off x="1428728" y="285728"/>
            <a:ext cx="5045075" cy="519113"/>
          </a:xfrm>
          <a:prstGeom prst="rect">
            <a:avLst/>
          </a:prstGeom>
          <a:noFill/>
          <a:ln w="9525">
            <a:noFill/>
            <a:miter lim="800000"/>
          </a:ln>
          <a:effectLst/>
        </p:spPr>
        <p:txBody>
          <a:bodyPr lIns="92075" tIns="46038" rIns="92075" bIns="46038">
            <a:spAutoFit/>
          </a:bodyPr>
          <a:lstStyle/>
          <a:p>
            <a:pPr eaLnBrk="0" fontAlgn="t" hangingPunct="0"/>
            <a:r>
              <a:rPr kumimoji="0" lang="zh-CN" altLang="en-US" sz="2800" dirty="0">
                <a:solidFill>
                  <a:srgbClr val="000066"/>
                </a:solidFill>
                <a:latin typeface="楷体_GB2312" pitchFamily="49" charset="-122"/>
              </a:rPr>
              <a:t>爱因斯坦对光电效应的解释：</a:t>
            </a:r>
          </a:p>
        </p:txBody>
      </p:sp>
      <p:grpSp>
        <p:nvGrpSpPr>
          <p:cNvPr id="27" name="Group 10">
            <a:extLst>
              <a:ext uri="{FF2B5EF4-FFF2-40B4-BE49-F238E27FC236}">
                <a16:creationId xmlns:a16="http://schemas.microsoft.com/office/drawing/2014/main" xmlns="" id="{6380F871-2903-4E77-AC0D-1C86A81D91C0}"/>
              </a:ext>
            </a:extLst>
          </p:cNvPr>
          <p:cNvGrpSpPr>
            <a:grpSpLocks/>
          </p:cNvGrpSpPr>
          <p:nvPr/>
        </p:nvGrpSpPr>
        <p:grpSpPr bwMode="auto">
          <a:xfrm>
            <a:off x="1691680" y="1884673"/>
            <a:ext cx="3934671" cy="1036896"/>
            <a:chOff x="839" y="263"/>
            <a:chExt cx="2494" cy="711"/>
          </a:xfrm>
        </p:grpSpPr>
        <mc:AlternateContent xmlns:mc="http://schemas.openxmlformats.org/markup-compatibility/2006" xmlns:a14="http://schemas.microsoft.com/office/drawing/2010/main">
          <mc:Choice Requires="a14">
            <p:sp>
              <p:nvSpPr>
                <p:cNvPr id="29" name="Object 4">
                  <a:extLst>
                    <a:ext uri="{FF2B5EF4-FFF2-40B4-BE49-F238E27FC236}">
                      <a16:creationId xmlns:a16="http://schemas.microsoft.com/office/drawing/2014/main" xmlns="" id="{6E87140C-2EBD-4467-AFE6-64F5A4D4E4F9}"/>
                    </a:ext>
                  </a:extLst>
                </p:cNvPr>
                <p:cNvSpPr txBox="1"/>
                <p:nvPr/>
              </p:nvSpPr>
              <p:spPr bwMode="auto">
                <a:xfrm>
                  <a:off x="1452" y="263"/>
                  <a:ext cx="1881" cy="711"/>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h</m:t>
                        </m:r>
                        <m:r>
                          <m:rPr>
                            <m:sty m:val="p"/>
                          </m:rPr>
                          <a:rPr lang="zh-CN" altLang="en-US" sz="2800" i="1">
                            <a:solidFill>
                              <a:srgbClr val="000000"/>
                            </a:solidFill>
                            <a:latin typeface="Cambria Math" panose="02040503050406030204" pitchFamily="18" charset="0"/>
                          </a:rPr>
                          <m:t>ν</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𝑚</m:t>
                        </m:r>
                        <m:sSubSup>
                          <m:sSubSupPr>
                            <m:ctrlPr>
                              <a:rPr lang="zh-CN" altLang="en-US" sz="2800" i="1">
                                <a:solidFill>
                                  <a:srgbClr val="000000"/>
                                </a:solidFill>
                                <a:latin typeface="Cambria Math" panose="02040503050406030204" pitchFamily="18" charset="0"/>
                              </a:rPr>
                            </m:ctrlPr>
                          </m:sSubSupPr>
                          <m:e>
                            <m:r>
                              <a:rPr lang="zh-CN" altLang="en-US" sz="2800" b="0" i="1">
                                <a:solidFill>
                                  <a:srgbClr val="000000"/>
                                </a:solidFill>
                                <a:latin typeface="Cambria Math" panose="02040503050406030204" pitchFamily="18" charset="0"/>
                              </a:rPr>
                              <m:t>𝑣</m:t>
                            </m:r>
                          </m:e>
                          <m:sub>
                            <m:r>
                              <a:rPr lang="zh-CN" altLang="en-US" sz="2800" b="0" i="1">
                                <a:solidFill>
                                  <a:srgbClr val="000000"/>
                                </a:solidFill>
                                <a:latin typeface="Cambria Math" panose="02040503050406030204" pitchFamily="18" charset="0"/>
                              </a:rPr>
                              <m:t>𝑚</m:t>
                            </m:r>
                          </m:sub>
                          <m:sup>
                            <m:r>
                              <a:rPr lang="zh-CN" altLang="en-US" sz="2800" i="1">
                                <a:solidFill>
                                  <a:srgbClr val="000000"/>
                                </a:solidFill>
                                <a:latin typeface="Cambria Math" panose="02040503050406030204" pitchFamily="18" charset="0"/>
                              </a:rPr>
                              <m:t>2</m:t>
                            </m:r>
                          </m:sup>
                        </m:sSubSup>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𝑊</m:t>
                        </m:r>
                      </m:oMath>
                    </m:oMathPara>
                  </a14:m>
                  <a:endParaRPr lang="zh-CN" altLang="en-US" sz="2800" dirty="0"/>
                </a:p>
              </p:txBody>
            </p:sp>
          </mc:Choice>
          <mc:Fallback xmlns="">
            <p:sp>
              <p:nvSpPr>
                <p:cNvPr id="29" name="Object 4">
                  <a:extLst>
                    <a:ext uri="{FF2B5EF4-FFF2-40B4-BE49-F238E27FC236}">
                      <a16:creationId xmlns:a16="http://schemas.microsoft.com/office/drawing/2014/main" id="{6E87140C-2EBD-4467-AFE6-64F5A4D4E4F9}"/>
                    </a:ext>
                  </a:extLst>
                </p:cNvPr>
                <p:cNvSpPr txBox="1">
                  <a:spLocks noRot="1" noChangeAspect="1" noMove="1" noResize="1" noEditPoints="1" noAdjustHandles="1" noChangeArrowheads="1" noChangeShapeType="1" noTextEdit="1"/>
                </p:cNvSpPr>
                <p:nvPr/>
              </p:nvSpPr>
              <p:spPr bwMode="auto">
                <a:xfrm>
                  <a:off x="1452" y="263"/>
                  <a:ext cx="1881" cy="711"/>
                </a:xfrm>
                <a:prstGeom prst="rect">
                  <a:avLst/>
                </a:prstGeom>
                <a:blipFill>
                  <a:blip r:embed="rId7"/>
                  <a:stretch>
                    <a:fillRect/>
                  </a:stretch>
                </a:blipFill>
                <a:ln>
                  <a:noFill/>
                </a:ln>
              </p:spPr>
              <p:txBody>
                <a:bodyPr/>
                <a:lstStyle/>
                <a:p>
                  <a:r>
                    <a:rPr lang="zh-CN" altLang="en-US">
                      <a:noFill/>
                    </a:rPr>
                    <a:t> </a:t>
                  </a:r>
                </a:p>
              </p:txBody>
            </p:sp>
          </mc:Fallback>
        </mc:AlternateContent>
        <p:sp>
          <p:nvSpPr>
            <p:cNvPr id="31" name="Text Box 6">
              <a:extLst>
                <a:ext uri="{FF2B5EF4-FFF2-40B4-BE49-F238E27FC236}">
                  <a16:creationId xmlns:a16="http://schemas.microsoft.com/office/drawing/2014/main" xmlns="" id="{5D7FE7B4-CAE3-49A2-B306-921C9F8A8086}"/>
                </a:ext>
              </a:extLst>
            </p:cNvPr>
            <p:cNvSpPr txBox="1">
              <a:spLocks noChangeArrowheads="1"/>
            </p:cNvSpPr>
            <p:nvPr/>
          </p:nvSpPr>
          <p:spPr bwMode="auto">
            <a:xfrm>
              <a:off x="839" y="436"/>
              <a:ext cx="771"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宋体" panose="02010600030101010101" pitchFamily="2" charset="-122"/>
                  <a:ea typeface="宋体" panose="02010600030101010101" pitchFamily="2" charset="-122"/>
                </a:rPr>
                <a:t>根据</a:t>
              </a:r>
            </a:p>
          </p:txBody>
        </p:sp>
      </p:grpSp>
      <p:sp>
        <p:nvSpPr>
          <p:cNvPr id="33" name="Text Box 8">
            <a:extLst>
              <a:ext uri="{FF2B5EF4-FFF2-40B4-BE49-F238E27FC236}">
                <a16:creationId xmlns:a16="http://schemas.microsoft.com/office/drawing/2014/main" xmlns="" id="{A8CEC830-6B14-445A-9F1D-D02F32028531}"/>
              </a:ext>
            </a:extLst>
          </p:cNvPr>
          <p:cNvSpPr txBox="1">
            <a:spLocks noChangeArrowheads="1"/>
          </p:cNvSpPr>
          <p:nvPr/>
        </p:nvSpPr>
        <p:spPr bwMode="auto">
          <a:xfrm>
            <a:off x="899592" y="3900981"/>
            <a:ext cx="7099273" cy="102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lang="zh-CN" altLang="en-US" sz="2800" b="1" dirty="0">
                <a:latin typeface="宋体" panose="02010600030101010101" pitchFamily="2" charset="-122"/>
                <a:ea typeface="宋体" panose="02010600030101010101" pitchFamily="2" charset="-122"/>
              </a:rPr>
              <a:t>遏止电压与入射光的频率成正比，比例系数与材料的性质无关</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a:t>
            </a:r>
          </a:p>
        </p:txBody>
      </p:sp>
      <p:graphicFrame>
        <p:nvGraphicFramePr>
          <p:cNvPr id="38" name="Object 7">
            <a:extLst>
              <a:ext uri="{FF2B5EF4-FFF2-40B4-BE49-F238E27FC236}">
                <a16:creationId xmlns:a16="http://schemas.microsoft.com/office/drawing/2014/main" xmlns="" id="{AA8B439C-1E6C-4390-9FFE-E344CD5850BA}"/>
              </a:ext>
            </a:extLst>
          </p:cNvPr>
          <p:cNvGraphicFramePr>
            <a:graphicFrameLocks noChangeAspect="1"/>
          </p:cNvGraphicFramePr>
          <p:nvPr>
            <p:extLst>
              <p:ext uri="{D42A27DB-BD31-4B8C-83A1-F6EECF244321}">
                <p14:modId xmlns:p14="http://schemas.microsoft.com/office/powerpoint/2010/main" val="2432417566"/>
              </p:ext>
            </p:extLst>
          </p:nvPr>
        </p:nvGraphicFramePr>
        <p:xfrm>
          <a:off x="6041738" y="1855563"/>
          <a:ext cx="1881020" cy="857256"/>
        </p:xfrm>
        <a:graphic>
          <a:graphicData uri="http://schemas.openxmlformats.org/presentationml/2006/ole">
            <mc:AlternateContent xmlns:mc="http://schemas.openxmlformats.org/markup-compatibility/2006">
              <mc:Choice xmlns:v="urn:schemas-microsoft-com:vml" Requires="v">
                <p:oleObj spid="_x0000_s8298" name="公式" r:id="rId8" imgW="20726400" imgH="9448800" progId="Equation.3">
                  <p:embed/>
                </p:oleObj>
              </mc:Choice>
              <mc:Fallback>
                <p:oleObj name="公式" r:id="rId8" imgW="20726400" imgH="9448800" progId="Equation.3">
                  <p:embed/>
                  <p:pic>
                    <p:nvPicPr>
                      <p:cNvPr id="56"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1738" y="1855563"/>
                        <a:ext cx="1881020"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39" name="Object 7">
                <a:extLst>
                  <a:ext uri="{FF2B5EF4-FFF2-40B4-BE49-F238E27FC236}">
                    <a16:creationId xmlns:a16="http://schemas.microsoft.com/office/drawing/2014/main" xmlns="" id="{83859DAA-B49F-47E1-A25E-728BFDB0C81A}"/>
                  </a:ext>
                </a:extLst>
              </p:cNvPr>
              <p:cNvSpPr txBox="1"/>
              <p:nvPr/>
            </p:nvSpPr>
            <p:spPr bwMode="auto">
              <a:xfrm>
                <a:off x="3312849" y="3065108"/>
                <a:ext cx="2051239" cy="625734"/>
              </a:xfrm>
              <a:prstGeom prst="rect">
                <a:avLst/>
              </a:prstGeom>
              <a:solidFill>
                <a:srgbClr val="FFFFCC"/>
              </a:solidFill>
            </p:spPr>
            <p:txBody>
              <a:bodyPr>
                <a:noAutofit/>
              </a:bodyPr>
              <a:lstStyle/>
              <a:p>
                <a14:m>
                  <m:oMath xmlns:m="http://schemas.openxmlformats.org/officeDocument/2006/math">
                    <m:r>
                      <a:rPr lang="zh-CN" altLang="en-US" sz="2800" i="1" smtClean="0">
                        <a:solidFill>
                          <a:schemeClr val="tx1"/>
                        </a:solidFill>
                        <a:latin typeface="Cambria Math" panose="02040503050406030204" pitchFamily="18" charset="0"/>
                      </a:rPr>
                      <m:t>𝑒</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𝑈</m:t>
                        </m:r>
                      </m:e>
                      <m:sub>
                        <m:r>
                          <a:rPr lang="zh-CN" altLang="en-US" sz="2800" i="1">
                            <a:solidFill>
                              <a:schemeClr val="tx1"/>
                            </a:solidFill>
                            <a:latin typeface="Cambria Math" panose="02040503050406030204" pitchFamily="18" charset="0"/>
                          </a:rPr>
                          <m:t>0</m:t>
                        </m:r>
                      </m:sub>
                    </m:sSub>
                  </m:oMath>
                </a14:m>
                <a:r>
                  <a:rPr lang="en-US" altLang="zh-CN" sz="2800" i="1" dirty="0">
                    <a:solidFill>
                      <a:schemeClr val="tx1"/>
                    </a:solidFill>
                    <a:latin typeface="Times New Roman" panose="02020603050405020304" pitchFamily="18" charset="0"/>
                    <a:cs typeface="Times New Roman" panose="02020603050405020304" pitchFamily="18" charset="0"/>
                  </a:rPr>
                  <a:t>=h</a:t>
                </a:r>
                <a:r>
                  <a:rPr lang="en-US" altLang="zh-CN" sz="28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W</a:t>
                </a:r>
                <a:endParaRPr lang="zh-CN" altLang="en-US" sz="28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Object 7">
                <a:extLst>
                  <a:ext uri="{FF2B5EF4-FFF2-40B4-BE49-F238E27FC236}">
                    <a16:creationId xmlns:a16="http://schemas.microsoft.com/office/drawing/2014/main" id="{83859DAA-B49F-47E1-A25E-728BFDB0C81A}"/>
                  </a:ext>
                </a:extLst>
              </p:cNvPr>
              <p:cNvSpPr txBox="1">
                <a:spLocks noRot="1" noChangeAspect="1" noMove="1" noResize="1" noEditPoints="1" noAdjustHandles="1" noChangeArrowheads="1" noChangeShapeType="1" noTextEdit="1"/>
              </p:cNvSpPr>
              <p:nvPr/>
            </p:nvSpPr>
            <p:spPr bwMode="auto">
              <a:xfrm>
                <a:off x="3312849" y="3065108"/>
                <a:ext cx="2051239" cy="625734"/>
              </a:xfrm>
              <a:prstGeom prst="rect">
                <a:avLst/>
              </a:prstGeom>
              <a:blipFill>
                <a:blip r:embed="rId10"/>
                <a:stretch>
                  <a:fillRect t="-10784" r="-890" b="-11765"/>
                </a:stretch>
              </a:blipFill>
            </p:spPr>
            <p:txBody>
              <a:bodyPr/>
              <a:lstStyle/>
              <a:p>
                <a:r>
                  <a:rPr lang="zh-CN" altLang="en-US">
                    <a:noFill/>
                  </a:rPr>
                  <a:t> </a:t>
                </a:r>
              </a:p>
            </p:txBody>
          </p:sp>
        </mc:Fallback>
      </mc:AlternateContent>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bwMode="auto">
          <a:xfrm>
            <a:off x="874912" y="876284"/>
            <a:ext cx="6456364" cy="1690689"/>
            <a:chOff x="886" y="2928"/>
            <a:chExt cx="4067" cy="1065"/>
          </a:xfrm>
        </p:grpSpPr>
        <p:sp>
          <p:nvSpPr>
            <p:cNvPr id="12292" name="Text Box 4"/>
            <p:cNvSpPr txBox="1">
              <a:spLocks noChangeArrowheads="1"/>
            </p:cNvSpPr>
            <p:nvPr/>
          </p:nvSpPr>
          <p:spPr bwMode="auto">
            <a:xfrm>
              <a:off x="886" y="2928"/>
              <a:ext cx="4067" cy="1051"/>
            </a:xfrm>
            <a:prstGeom prst="rect">
              <a:avLst/>
            </a:prstGeom>
            <a:noFill/>
            <a:ln w="9525">
              <a:noFill/>
              <a:miter lim="800000"/>
              <a:tailEnd type="none" w="sm" len="lg"/>
            </a:ln>
            <a:effectLst/>
          </p:spPr>
          <p:txBody>
            <a:bodyPr wrap="square">
              <a:spAutoFit/>
            </a:bodyPr>
            <a:lstStyle/>
            <a:p>
              <a:pPr>
                <a:lnSpc>
                  <a:spcPct val="120000"/>
                </a:lnSpc>
                <a:spcBef>
                  <a:spcPct val="50000"/>
                </a:spcBef>
                <a:buBlip>
                  <a:blip r:embed="rId3"/>
                </a:buBlip>
              </a:pPr>
              <a:r>
                <a:rPr lang="zh-CN" altLang="en-US" sz="3200" b="1" dirty="0"/>
                <a:t> </a:t>
              </a:r>
              <a:r>
                <a:rPr lang="zh-CN" altLang="en-US" sz="2800" b="1" dirty="0">
                  <a:latin typeface="宋体" panose="02010600030101010101" pitchFamily="2" charset="-122"/>
                  <a:ea typeface="宋体" panose="02010600030101010101" pitchFamily="2" charset="-122"/>
                </a:rPr>
                <a:t>入射光强越大，光子数越多，单位时间内产生光电子数目越多,光电流越大. </a:t>
              </a:r>
              <a:r>
                <a:rPr lang="zh-CN" altLang="en-US" sz="2800" b="1" dirty="0">
                  <a:latin typeface="宋体" panose="02010600030101010101" pitchFamily="2" charset="-122"/>
                </a:rPr>
                <a:t>(</a:t>
              </a:r>
              <a:r>
                <a:rPr lang="zh-CN" altLang="en-US" sz="2800" b="1" dirty="0"/>
                <a:t>           </a:t>
              </a:r>
              <a:r>
                <a:rPr lang="zh-CN" altLang="en-US" sz="2800" b="1" dirty="0">
                  <a:latin typeface="宋体" panose="02010600030101010101" pitchFamily="2" charset="-122"/>
                  <a:ea typeface="宋体" panose="02010600030101010101" pitchFamily="2" charset="-122"/>
                </a:rPr>
                <a:t>时）</a:t>
              </a:r>
              <a:endParaRPr lang="zh-CN" altLang="en-US" sz="2800" b="1" dirty="0"/>
            </a:p>
          </p:txBody>
        </p:sp>
        <p:graphicFrame>
          <p:nvGraphicFramePr>
            <p:cNvPr id="12293" name="Object 5"/>
            <p:cNvGraphicFramePr>
              <a:graphicFrameLocks noChangeAspect="1"/>
            </p:cNvGraphicFramePr>
            <p:nvPr>
              <p:extLst>
                <p:ext uri="{D42A27DB-BD31-4B8C-83A1-F6EECF244321}">
                  <p14:modId xmlns:p14="http://schemas.microsoft.com/office/powerpoint/2010/main" val="3376108752"/>
                </p:ext>
              </p:extLst>
            </p:nvPr>
          </p:nvGraphicFramePr>
          <p:xfrm>
            <a:off x="1102" y="3643"/>
            <a:ext cx="620" cy="350"/>
          </p:xfrm>
          <a:graphic>
            <a:graphicData uri="http://schemas.openxmlformats.org/presentationml/2006/ole">
              <mc:AlternateContent xmlns:mc="http://schemas.openxmlformats.org/markup-compatibility/2006">
                <mc:Choice xmlns:v="urn:schemas-microsoft-com:vml" Requires="v">
                  <p:oleObj spid="_x0000_s9287" name="公式" r:id="rId4" imgW="9753600" imgH="5486400" progId="Equation.3">
                    <p:embed/>
                  </p:oleObj>
                </mc:Choice>
                <mc:Fallback>
                  <p:oleObj name="公式" r:id="rId4" imgW="9753600" imgH="548640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 y="3643"/>
                          <a:ext cx="620"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 name="Rectangle 4"/>
          <p:cNvSpPr>
            <a:spLocks noChangeArrowheads="1"/>
          </p:cNvSpPr>
          <p:nvPr/>
        </p:nvSpPr>
        <p:spPr bwMode="auto">
          <a:xfrm>
            <a:off x="1100739" y="285733"/>
            <a:ext cx="5045075" cy="519113"/>
          </a:xfrm>
          <a:prstGeom prst="rect">
            <a:avLst/>
          </a:prstGeom>
          <a:noFill/>
          <a:ln w="9525">
            <a:noFill/>
            <a:miter lim="800000"/>
          </a:ln>
          <a:effectLst/>
        </p:spPr>
        <p:txBody>
          <a:bodyPr lIns="92075" tIns="46038" rIns="92075" bIns="46038">
            <a:spAutoFit/>
          </a:bodyPr>
          <a:lstStyle/>
          <a:p>
            <a:pPr eaLnBrk="0" fontAlgn="t" hangingPunct="0"/>
            <a:r>
              <a:rPr kumimoji="0" lang="zh-CN" altLang="en-US" sz="2800" b="1" dirty="0">
                <a:latin typeface="宋体" panose="02010600030101010101" pitchFamily="2" charset="-122"/>
                <a:ea typeface="宋体" panose="02010600030101010101" pitchFamily="2" charset="-122"/>
              </a:rPr>
              <a:t>爱因斯坦对光电效应的解释：</a:t>
            </a:r>
          </a:p>
        </p:txBody>
      </p:sp>
      <mc:AlternateContent xmlns:mc="http://schemas.openxmlformats.org/markup-compatibility/2006" xmlns:a14="http://schemas.microsoft.com/office/drawing/2010/main">
        <mc:Choice Requires="a14">
          <p:sp>
            <p:nvSpPr>
              <p:cNvPr id="123924" name="Object 20"/>
              <p:cNvSpPr txBox="1"/>
              <p:nvPr/>
            </p:nvSpPr>
            <p:spPr bwMode="auto">
              <a:xfrm>
                <a:off x="2677101" y="2668314"/>
                <a:ext cx="1803400" cy="666750"/>
              </a:xfrm>
              <a:prstGeom prst="rect">
                <a:avLst/>
              </a:prstGeom>
              <a:noFill/>
              <a:ln w="9525">
                <a:solidFill>
                  <a:srgbClr val="FF6600"/>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𝐼</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𝑛</m:t>
                          </m:r>
                        </m:e>
                        <m:sub>
                          <m:r>
                            <a:rPr lang="zh-CN" altLang="en-US" sz="2800" i="1">
                              <a:solidFill>
                                <a:srgbClr val="000000"/>
                              </a:solidFill>
                              <a:latin typeface="Cambria Math" panose="02040503050406030204" pitchFamily="18" charset="0"/>
                            </a:rPr>
                            <m:t>𝜑</m:t>
                          </m:r>
                        </m:sub>
                      </m:sSub>
                      <m:r>
                        <a:rPr lang="zh-CN" altLang="en-US" sz="2800" i="1">
                          <a:solidFill>
                            <a:srgbClr val="000000"/>
                          </a:solidFill>
                          <a:latin typeface="Cambria Math" panose="02040503050406030204" pitchFamily="18" charset="0"/>
                        </a:rPr>
                        <m:t>h</m:t>
                      </m:r>
                      <m:r>
                        <a:rPr lang="zh-CN" altLang="en-US" sz="2800" i="1">
                          <a:solidFill>
                            <a:srgbClr val="000000"/>
                          </a:solidFill>
                          <a:latin typeface="Cambria Math" panose="02040503050406030204" pitchFamily="18" charset="0"/>
                        </a:rPr>
                        <m:t>𝜈</m:t>
                      </m:r>
                    </m:oMath>
                  </m:oMathPara>
                </a14:m>
                <a:endParaRPr lang="zh-CN" altLang="en-US" sz="2800" dirty="0"/>
              </a:p>
            </p:txBody>
          </p:sp>
        </mc:Choice>
        <mc:Fallback xmlns="">
          <p:sp>
            <p:nvSpPr>
              <p:cNvPr id="123924" name="Object 20"/>
              <p:cNvSpPr txBox="1">
                <a:spLocks noRot="1" noChangeAspect="1" noMove="1" noResize="1" noEditPoints="1" noAdjustHandles="1" noChangeArrowheads="1" noChangeShapeType="1" noTextEdit="1"/>
              </p:cNvSpPr>
              <p:nvPr/>
            </p:nvSpPr>
            <p:spPr bwMode="auto">
              <a:xfrm>
                <a:off x="2677101" y="2668314"/>
                <a:ext cx="1803400" cy="666750"/>
              </a:xfrm>
              <a:prstGeom prst="rect">
                <a:avLst/>
              </a:prstGeom>
              <a:blipFill>
                <a:blip r:embed="rId6"/>
                <a:stretch>
                  <a:fillRect/>
                </a:stretch>
              </a:blipFill>
              <a:ln w="9525">
                <a:solidFill>
                  <a:srgbClr val="FF6600"/>
                </a:solidFill>
                <a:miter lim="800000"/>
                <a:headEnd/>
                <a:tailEnd/>
              </a:ln>
            </p:spPr>
            <p:txBody>
              <a:bodyPr/>
              <a:lstStyle/>
              <a:p>
                <a:r>
                  <a:rPr lang="zh-CN" altLang="en-US">
                    <a:noFill/>
                  </a:rPr>
                  <a:t> </a:t>
                </a:r>
              </a:p>
            </p:txBody>
          </p:sp>
        </mc:Fallback>
      </mc:AlternateContent>
      <p:grpSp>
        <p:nvGrpSpPr>
          <p:cNvPr id="4" name="组合 3"/>
          <p:cNvGrpSpPr/>
          <p:nvPr/>
        </p:nvGrpSpPr>
        <p:grpSpPr>
          <a:xfrm>
            <a:off x="869171" y="3471484"/>
            <a:ext cx="6899235" cy="830997"/>
            <a:chOff x="428596" y="4042593"/>
            <a:chExt cx="6899235" cy="830997"/>
          </a:xfrm>
        </p:grpSpPr>
        <p:sp>
          <p:nvSpPr>
            <p:cNvPr id="18" name="矩形 17"/>
            <p:cNvSpPr/>
            <p:nvPr/>
          </p:nvSpPr>
          <p:spPr>
            <a:xfrm>
              <a:off x="428596" y="4143380"/>
              <a:ext cx="2000264" cy="461665"/>
            </a:xfrm>
            <a:prstGeom prst="rect">
              <a:avLst/>
            </a:prstGeom>
          </p:spPr>
          <p:txBody>
            <a:bodyPr wrap="square">
              <a:spAutoFit/>
            </a:bodyPr>
            <a:lstStyle/>
            <a:p>
              <a:r>
                <a:rPr lang="zh-CN" altLang="en-US" sz="2400" b="1" dirty="0">
                  <a:solidFill>
                    <a:srgbClr val="0000FF"/>
                  </a:solidFill>
                  <a:latin typeface="宋体" panose="02010600030101010101" pitchFamily="2" charset="-122"/>
                  <a:ea typeface="宋体" panose="02010600030101010101" pitchFamily="2" charset="-122"/>
                </a:rPr>
                <a:t>饱和光电流</a:t>
              </a:r>
              <a:endParaRPr lang="zh-CN" altLang="en-US" sz="2400" b="1" dirty="0">
                <a:solidFill>
                  <a:srgbClr val="0066FF"/>
                </a:solidFill>
                <a:latin typeface="宋体" panose="02010600030101010101" pitchFamily="2" charset="-122"/>
                <a:ea typeface="宋体" panose="02010600030101010101" pitchFamily="2" charset="-122"/>
              </a:endParaRPr>
            </a:p>
          </p:txBody>
        </p:sp>
        <p:graphicFrame>
          <p:nvGraphicFramePr>
            <p:cNvPr id="19" name="Object 2112"/>
            <p:cNvGraphicFramePr>
              <a:graphicFrameLocks noChangeAspect="1"/>
            </p:cNvGraphicFramePr>
            <p:nvPr>
              <p:extLst>
                <p:ext uri="{D42A27DB-BD31-4B8C-83A1-F6EECF244321}">
                  <p14:modId xmlns:p14="http://schemas.microsoft.com/office/powerpoint/2010/main" val="1437539594"/>
                </p:ext>
              </p:extLst>
            </p:nvPr>
          </p:nvGraphicFramePr>
          <p:xfrm>
            <a:off x="2224352" y="4134054"/>
            <a:ext cx="1481138" cy="571500"/>
          </p:xfrm>
          <a:graphic>
            <a:graphicData uri="http://schemas.openxmlformats.org/presentationml/2006/ole">
              <mc:AlternateContent xmlns:mc="http://schemas.openxmlformats.org/markup-compatibility/2006">
                <mc:Choice xmlns:v="urn:schemas-microsoft-com:vml" Requires="v">
                  <p:oleObj spid="_x0000_s9288" name="公式" r:id="rId7" imgW="14020800" imgH="5486400" progId="Equation.3">
                    <p:embed/>
                  </p:oleObj>
                </mc:Choice>
                <mc:Fallback>
                  <p:oleObj name="公式" r:id="rId7" imgW="14020800" imgH="5486400" progId="Equation.3">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4352" y="4134054"/>
                          <a:ext cx="14811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矩形 20"/>
            <p:cNvSpPr/>
            <p:nvPr/>
          </p:nvSpPr>
          <p:spPr>
            <a:xfrm>
              <a:off x="3878644" y="4042593"/>
              <a:ext cx="3449187" cy="830997"/>
            </a:xfrm>
            <a:prstGeom prst="rect">
              <a:avLst/>
            </a:prstGeom>
          </p:spPr>
          <p:txBody>
            <a:bodyPr wrap="square">
              <a:spAutoFit/>
            </a:bodyPr>
            <a:lstStyle/>
            <a:p>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lang="zh-CN" altLang="en-US" sz="2400" b="1" dirty="0">
                  <a:latin typeface="宋体" panose="02010600030101010101" pitchFamily="2" charset="-122"/>
                  <a:ea typeface="宋体" panose="02010600030101010101" pitchFamily="2" charset="-122"/>
                  <a:sym typeface="Symbol" panose="05050102010706020507" pitchFamily="18" charset="2"/>
                </a:rPr>
                <a:t>电子定向运动的速度，</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en-US" altLang="zh-CN" sz="2400" b="1" i="1" baseline="-25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r>
                <a:rPr lang="zh-CN" altLang="en-US" sz="2400" b="1" dirty="0">
                  <a:latin typeface="宋体" panose="02010600030101010101" pitchFamily="2" charset="-122"/>
                  <a:ea typeface="宋体" panose="02010600030101010101" pitchFamily="2" charset="-122"/>
                  <a:sym typeface="Symbol" panose="05050102010706020507" pitchFamily="18" charset="2"/>
                </a:rPr>
                <a:t>光电子数</a:t>
              </a:r>
              <a:endParaRPr lang="zh-CN" altLang="en-US" sz="2400" dirty="0">
                <a:latin typeface="宋体" panose="02010600030101010101" pitchFamily="2" charset="-122"/>
                <a:ea typeface="宋体" panose="02010600030101010101" pitchFamily="2" charset="-122"/>
              </a:endParaRPr>
            </a:p>
          </p:txBody>
        </p:sp>
      </p:grpSp>
      <p:grpSp>
        <p:nvGrpSpPr>
          <p:cNvPr id="5" name="组合 4"/>
          <p:cNvGrpSpPr/>
          <p:nvPr/>
        </p:nvGrpSpPr>
        <p:grpSpPr>
          <a:xfrm>
            <a:off x="1043608" y="4302481"/>
            <a:ext cx="2224095" cy="1293167"/>
            <a:chOff x="642910" y="4929198"/>
            <a:chExt cx="2224095" cy="1293167"/>
          </a:xfrm>
        </p:grpSpPr>
        <p:sp>
          <p:nvSpPr>
            <p:cNvPr id="23" name="矩形 22"/>
            <p:cNvSpPr/>
            <p:nvPr/>
          </p:nvSpPr>
          <p:spPr>
            <a:xfrm>
              <a:off x="642910" y="5000636"/>
              <a:ext cx="1714512" cy="461665"/>
            </a:xfrm>
            <a:prstGeom prst="rect">
              <a:avLst/>
            </a:prstGeom>
          </p:spPr>
          <p:txBody>
            <a:bodyPr wrap="square">
              <a:spAutoFit/>
            </a:bodyPr>
            <a:lstStyle/>
            <a:p>
              <a:r>
                <a:rPr lang="zh-CN" altLang="en-US" sz="2400" b="1" dirty="0">
                  <a:solidFill>
                    <a:srgbClr val="0066FF"/>
                  </a:solidFill>
                  <a:latin typeface="宋体" panose="02010600030101010101" pitchFamily="2" charset="-122"/>
                  <a:ea typeface="宋体" panose="02010600030101010101" pitchFamily="2" charset="-122"/>
                </a:rPr>
                <a:t>因为</a:t>
              </a:r>
            </a:p>
          </p:txBody>
        </p:sp>
        <p:graphicFrame>
          <p:nvGraphicFramePr>
            <p:cNvPr id="123926" name="Object 22"/>
            <p:cNvGraphicFramePr>
              <a:graphicFrameLocks noChangeAspect="1"/>
            </p:cNvGraphicFramePr>
            <p:nvPr>
              <p:extLst>
                <p:ext uri="{D42A27DB-BD31-4B8C-83A1-F6EECF244321}">
                  <p14:modId xmlns:p14="http://schemas.microsoft.com/office/powerpoint/2010/main" val="2054521139"/>
                </p:ext>
              </p:extLst>
            </p:nvPr>
          </p:nvGraphicFramePr>
          <p:xfrm>
            <a:off x="1643042" y="4929198"/>
            <a:ext cx="1223963" cy="603250"/>
          </p:xfrm>
          <a:graphic>
            <a:graphicData uri="http://schemas.openxmlformats.org/presentationml/2006/ole">
              <mc:AlternateContent xmlns:mc="http://schemas.openxmlformats.org/markup-compatibility/2006">
                <mc:Choice xmlns:v="urn:schemas-microsoft-com:vml" Requires="v">
                  <p:oleObj spid="_x0000_s9289" name="公式" r:id="rId9" imgW="11582400" imgH="5791200" progId="Equation.3">
                    <p:embed/>
                  </p:oleObj>
                </mc:Choice>
                <mc:Fallback>
                  <p:oleObj name="公式" r:id="rId9" imgW="11582400" imgH="5791200" progId="Equation.3">
                    <p:embed/>
                    <p:pic>
                      <p:nvPicPr>
                        <p:cNvPr id="0" name="Picture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4929198"/>
                          <a:ext cx="122396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矩形 25"/>
            <p:cNvSpPr/>
            <p:nvPr/>
          </p:nvSpPr>
          <p:spPr>
            <a:xfrm>
              <a:off x="642910" y="5715016"/>
              <a:ext cx="1714512" cy="461665"/>
            </a:xfrm>
            <a:prstGeom prst="rect">
              <a:avLst/>
            </a:prstGeom>
          </p:spPr>
          <p:txBody>
            <a:bodyPr wrap="square">
              <a:spAutoFit/>
            </a:bodyPr>
            <a:lstStyle/>
            <a:p>
              <a:r>
                <a:rPr lang="zh-CN" altLang="en-US" sz="2400" b="1" dirty="0">
                  <a:solidFill>
                    <a:srgbClr val="0066FF"/>
                  </a:solidFill>
                  <a:latin typeface="宋体" panose="02010600030101010101" pitchFamily="2" charset="-122"/>
                  <a:ea typeface="宋体" panose="02010600030101010101" pitchFamily="2" charset="-122"/>
                </a:rPr>
                <a:t>所以</a:t>
              </a:r>
            </a:p>
          </p:txBody>
        </p:sp>
        <p:graphicFrame>
          <p:nvGraphicFramePr>
            <p:cNvPr id="123928" name="Object 24"/>
            <p:cNvGraphicFramePr>
              <a:graphicFrameLocks noChangeAspect="1"/>
            </p:cNvGraphicFramePr>
            <p:nvPr>
              <p:extLst>
                <p:ext uri="{D42A27DB-BD31-4B8C-83A1-F6EECF244321}">
                  <p14:modId xmlns:p14="http://schemas.microsoft.com/office/powerpoint/2010/main" val="2631184577"/>
                </p:ext>
              </p:extLst>
            </p:nvPr>
          </p:nvGraphicFramePr>
          <p:xfrm>
            <a:off x="1642745" y="5669280"/>
            <a:ext cx="1003935" cy="553085"/>
          </p:xfrm>
          <a:graphic>
            <a:graphicData uri="http://schemas.openxmlformats.org/presentationml/2006/ole">
              <mc:AlternateContent xmlns:mc="http://schemas.openxmlformats.org/markup-compatibility/2006">
                <mc:Choice xmlns:v="urn:schemas-microsoft-com:vml" Requires="v">
                  <p:oleObj spid="_x0000_s9290" name="公式" r:id="rId11" imgW="406080" imgH="228600" progId="Equation.3">
                    <p:embed/>
                  </p:oleObj>
                </mc:Choice>
                <mc:Fallback>
                  <p:oleObj name="公式" r:id="rId11" imgW="406080" imgH="228600" progId="Equation.3">
                    <p:embed/>
                    <p:pic>
                      <p:nvPicPr>
                        <p:cNvPr id="0"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42745" y="5669280"/>
                          <a:ext cx="1003935" cy="553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A622109-B57B-4FFD-BBCB-6D2297445281}"/>
              </a:ext>
            </a:extLst>
          </p:cNvPr>
          <p:cNvGrpSpPr/>
          <p:nvPr/>
        </p:nvGrpSpPr>
        <p:grpSpPr>
          <a:xfrm>
            <a:off x="971600" y="941970"/>
            <a:ext cx="7432675" cy="1649413"/>
            <a:chOff x="1547664" y="868317"/>
            <a:chExt cx="7432675" cy="1649413"/>
          </a:xfrm>
        </p:grpSpPr>
        <p:sp>
          <p:nvSpPr>
            <p:cNvPr id="20" name="Text Box 3"/>
            <p:cNvSpPr txBox="1">
              <a:spLocks noChangeArrowheads="1"/>
            </p:cNvSpPr>
            <p:nvPr/>
          </p:nvSpPr>
          <p:spPr bwMode="auto">
            <a:xfrm>
              <a:off x="1547664" y="868317"/>
              <a:ext cx="7432675" cy="1649413"/>
            </a:xfrm>
            <a:prstGeom prst="rect">
              <a:avLst/>
            </a:prstGeom>
            <a:noFill/>
            <a:ln w="9525">
              <a:noFill/>
              <a:miter lim="800000"/>
              <a:tailEnd type="none" w="sm" len="lg"/>
            </a:ln>
            <a:effectLst/>
          </p:spPr>
          <p:txBody>
            <a:bodyPr wrap="square">
              <a:spAutoFit/>
            </a:bodyPr>
            <a:lstStyle/>
            <a:p>
              <a:pPr>
                <a:lnSpc>
                  <a:spcPct val="120000"/>
                </a:lnSpc>
                <a:buBlip>
                  <a:blip r:embed="rId3"/>
                </a:buBlip>
              </a:pPr>
              <a:r>
                <a:rPr lang="zh-CN" altLang="en-US" sz="3200" b="1" dirty="0">
                  <a:solidFill>
                    <a:srgbClr val="CC0000"/>
                  </a:solidFill>
                </a:rPr>
                <a:t> </a:t>
              </a:r>
              <a:r>
                <a:rPr lang="zh-CN" altLang="en-US" sz="2800" b="1" dirty="0">
                  <a:solidFill>
                    <a:srgbClr val="CC0000"/>
                  </a:solidFill>
                  <a:latin typeface="宋体" panose="02010600030101010101" pitchFamily="2" charset="-122"/>
                  <a:ea typeface="宋体" panose="02010600030101010101" pitchFamily="2" charset="-122"/>
                </a:rPr>
                <a:t>瞬时性：</a:t>
              </a:r>
              <a:r>
                <a:rPr lang="zh-CN" altLang="en-US" sz="2800" b="1" dirty="0">
                  <a:latin typeface="宋体" panose="02010600030101010101" pitchFamily="2" charset="-122"/>
                  <a:ea typeface="宋体" panose="02010600030101010101" pitchFamily="2" charset="-122"/>
                </a:rPr>
                <a:t>光子射至金属表面， 一个光子的能量   将一次性被一个电子吸收，若     ，电子立即逸出，无需时间积累.</a:t>
              </a:r>
            </a:p>
          </p:txBody>
        </p:sp>
        <p:graphicFrame>
          <p:nvGraphicFramePr>
            <p:cNvPr id="24" name="Object 0"/>
            <p:cNvGraphicFramePr>
              <a:graphicFrameLocks noChangeAspect="1"/>
            </p:cNvGraphicFramePr>
            <p:nvPr>
              <p:extLst>
                <p:ext uri="{D42A27DB-BD31-4B8C-83A1-F6EECF244321}">
                  <p14:modId xmlns:p14="http://schemas.microsoft.com/office/powerpoint/2010/main" val="4108313070"/>
                </p:ext>
              </p:extLst>
            </p:nvPr>
          </p:nvGraphicFramePr>
          <p:xfrm>
            <a:off x="2339752" y="1514429"/>
            <a:ext cx="501650" cy="357188"/>
          </p:xfrm>
          <a:graphic>
            <a:graphicData uri="http://schemas.openxmlformats.org/presentationml/2006/ole">
              <mc:AlternateContent xmlns:mc="http://schemas.openxmlformats.org/markup-compatibility/2006">
                <mc:Choice xmlns:v="urn:schemas-microsoft-com:vml" Requires="v">
                  <p:oleObj spid="_x0000_s7197" name="Equation" r:id="rId4" imgW="9448800" imgH="6705600" progId="Equation.3">
                    <p:embed/>
                  </p:oleObj>
                </mc:Choice>
                <mc:Fallback>
                  <p:oleObj name="Equation" r:id="rId4" imgW="9448800" imgH="67056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1514429"/>
                          <a:ext cx="5016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
            <p:cNvGraphicFramePr>
              <a:graphicFrameLocks noChangeAspect="1"/>
            </p:cNvGraphicFramePr>
            <p:nvPr>
              <p:extLst>
                <p:ext uri="{D42A27DB-BD31-4B8C-83A1-F6EECF244321}">
                  <p14:modId xmlns:p14="http://schemas.microsoft.com/office/powerpoint/2010/main" val="1406326113"/>
                </p:ext>
              </p:extLst>
            </p:nvPr>
          </p:nvGraphicFramePr>
          <p:xfrm>
            <a:off x="7561160" y="1538046"/>
            <a:ext cx="857250" cy="504825"/>
          </p:xfrm>
          <a:graphic>
            <a:graphicData uri="http://schemas.openxmlformats.org/presentationml/2006/ole">
              <mc:AlternateContent xmlns:mc="http://schemas.openxmlformats.org/markup-compatibility/2006">
                <mc:Choice xmlns:v="urn:schemas-microsoft-com:vml" Requires="v">
                  <p:oleObj spid="_x0000_s7198" name="Equation" r:id="rId6" imgW="9753600" imgH="5486400" progId="Equation.3">
                    <p:embed/>
                  </p:oleObj>
                </mc:Choice>
                <mc:Fallback>
                  <p:oleObj name="Equation" r:id="rId6" imgW="9753600" imgH="54864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1160" y="1538046"/>
                          <a:ext cx="857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7" name="Text Box 2"/>
          <p:cNvSpPr txBox="1">
            <a:spLocks noChangeArrowheads="1"/>
          </p:cNvSpPr>
          <p:nvPr/>
        </p:nvSpPr>
        <p:spPr bwMode="auto">
          <a:xfrm>
            <a:off x="971600" y="3106821"/>
            <a:ext cx="7772400" cy="1229952"/>
          </a:xfrm>
          <a:prstGeom prst="rect">
            <a:avLst/>
          </a:prstGeom>
          <a:noFill/>
          <a:ln w="12700">
            <a:noFill/>
            <a:miter lim="800000"/>
            <a:headEnd type="none" w="sm" len="sm"/>
            <a:tailEnd type="none" w="sm" len="sm"/>
          </a:ln>
          <a:effectLst/>
        </p:spPr>
        <p:txBody>
          <a:bodyPr>
            <a:spAutoFit/>
          </a:bodyPr>
          <a:lstStyle/>
          <a:p>
            <a:pPr>
              <a:lnSpc>
                <a:spcPct val="130000"/>
              </a:lnSpc>
              <a:spcBef>
                <a:spcPct val="50000"/>
              </a:spcBef>
            </a:pPr>
            <a:r>
              <a:rPr lang="zh-CN" altLang="en-US" sz="28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由于爱因斯坦提出的光子假说成功地说明了光电效应的实验规律,荣获1921年诺贝尔物理学奖</a:t>
            </a:r>
            <a:r>
              <a:rPr lang="zh-CN" altLang="en-US" sz="32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t>
            </a:r>
          </a:p>
        </p:txBody>
      </p:sp>
      <p:sp>
        <p:nvSpPr>
          <p:cNvPr id="38" name="Rectangle 4"/>
          <p:cNvSpPr>
            <a:spLocks noChangeArrowheads="1"/>
          </p:cNvSpPr>
          <p:nvPr/>
        </p:nvSpPr>
        <p:spPr bwMode="auto">
          <a:xfrm>
            <a:off x="1100739" y="285733"/>
            <a:ext cx="5045075" cy="519113"/>
          </a:xfrm>
          <a:prstGeom prst="rect">
            <a:avLst/>
          </a:prstGeom>
          <a:noFill/>
          <a:ln w="9525">
            <a:noFill/>
            <a:miter lim="800000"/>
          </a:ln>
          <a:effectLst/>
        </p:spPr>
        <p:txBody>
          <a:bodyPr lIns="92075" tIns="46038" rIns="92075" bIns="46038">
            <a:spAutoFit/>
          </a:bodyPr>
          <a:lstStyle/>
          <a:p>
            <a:pPr eaLnBrk="0" fontAlgn="t" hangingPunct="0"/>
            <a:r>
              <a:rPr kumimoji="0" lang="zh-CN" altLang="en-US" sz="2800" b="1" dirty="0">
                <a:latin typeface="宋体" panose="02010600030101010101" pitchFamily="2" charset="-122"/>
                <a:ea typeface="宋体" panose="02010600030101010101" pitchFamily="2" charset="-122"/>
              </a:rPr>
              <a:t>爱因斯坦对光电效应的解释：</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142976" y="2143116"/>
          <a:ext cx="3048000" cy="703263"/>
        </p:xfrm>
        <a:graphic>
          <a:graphicData uri="http://schemas.openxmlformats.org/presentationml/2006/ole">
            <mc:AlternateContent xmlns:mc="http://schemas.openxmlformats.org/markup-compatibility/2006">
              <mc:Choice xmlns:v="urn:schemas-microsoft-com:vml" Requires="v">
                <p:oleObj spid="_x0000_s10329" name="公式" r:id="rId3" imgW="21640800" imgH="5486400" progId="Equation.3">
                  <p:embed/>
                </p:oleObj>
              </mc:Choice>
              <mc:Fallback>
                <p:oleObj name="公式" r:id="rId3" imgW="21640800" imgH="548640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143116"/>
                        <a:ext cx="3048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1142976" y="3071810"/>
          <a:ext cx="2590800" cy="1201738"/>
        </p:xfrm>
        <a:graphic>
          <a:graphicData uri="http://schemas.openxmlformats.org/presentationml/2006/ole">
            <mc:AlternateContent xmlns:mc="http://schemas.openxmlformats.org/markup-compatibility/2006">
              <mc:Choice xmlns:v="urn:schemas-microsoft-com:vml" Requires="v">
                <p:oleObj spid="_x0000_s10330" name="公式" r:id="rId5" imgW="20726400" imgH="9448800" progId="Equation.3">
                  <p:embed/>
                </p:oleObj>
              </mc:Choice>
              <mc:Fallback>
                <p:oleObj name="公式" r:id="rId5" imgW="20726400" imgH="944880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976" y="3071810"/>
                        <a:ext cx="2590800" cy="120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Text Box 7"/>
          <p:cNvSpPr txBox="1">
            <a:spLocks noChangeArrowheads="1"/>
          </p:cNvSpPr>
          <p:nvPr/>
        </p:nvSpPr>
        <p:spPr bwMode="auto">
          <a:xfrm>
            <a:off x="1142976" y="214290"/>
            <a:ext cx="4876800" cy="579437"/>
          </a:xfrm>
          <a:prstGeom prst="rect">
            <a:avLst/>
          </a:prstGeom>
          <a:noFill/>
          <a:ln w="9525">
            <a:noFill/>
            <a:miter lim="800000"/>
            <a:tailEnd type="none" w="sm" len="lg"/>
          </a:ln>
          <a:effectLst/>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普朗克常数的测定</a:t>
            </a:r>
          </a:p>
        </p:txBody>
      </p:sp>
      <p:graphicFrame>
        <p:nvGraphicFramePr>
          <p:cNvPr id="15371" name="Object 11"/>
          <p:cNvGraphicFramePr>
            <a:graphicFrameLocks noChangeAspect="1"/>
          </p:cNvGraphicFramePr>
          <p:nvPr/>
        </p:nvGraphicFramePr>
        <p:xfrm>
          <a:off x="1142976" y="928670"/>
          <a:ext cx="2819400" cy="1120775"/>
        </p:xfrm>
        <a:graphic>
          <a:graphicData uri="http://schemas.openxmlformats.org/presentationml/2006/ole">
            <mc:AlternateContent xmlns:mc="http://schemas.openxmlformats.org/markup-compatibility/2006">
              <mc:Choice xmlns:v="urn:schemas-microsoft-com:vml" Requires="v">
                <p:oleObj spid="_x0000_s10331" name="Equation" r:id="rId7" imgW="24688800" imgH="9448800" progId="Equation.3">
                  <p:embed/>
                </p:oleObj>
              </mc:Choice>
              <mc:Fallback>
                <p:oleObj name="Equation" r:id="rId7" imgW="24688800" imgH="9448800"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76" y="928670"/>
                        <a:ext cx="2819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15382" name="Object 22"/>
          <p:cNvGraphicFramePr>
            <a:graphicFrameLocks noChangeAspect="1"/>
          </p:cNvGraphicFramePr>
          <p:nvPr/>
        </p:nvGraphicFramePr>
        <p:xfrm>
          <a:off x="1071538" y="4500570"/>
          <a:ext cx="2819400" cy="677863"/>
        </p:xfrm>
        <a:graphic>
          <a:graphicData uri="http://schemas.openxmlformats.org/presentationml/2006/ole">
            <mc:AlternateContent xmlns:mc="http://schemas.openxmlformats.org/markup-compatibility/2006">
              <mc:Choice xmlns:v="urn:schemas-microsoft-com:vml" Requires="v">
                <p:oleObj spid="_x0000_s10332" name="公式" r:id="rId9" imgW="22860000" imgH="5486400" progId="Equation.3">
                  <p:embed/>
                </p:oleObj>
              </mc:Choice>
              <mc:Fallback>
                <p:oleObj name="公式" r:id="rId9" imgW="22860000" imgH="5486400"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38" y="4500570"/>
                        <a:ext cx="2819400"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3" name="Object 23"/>
          <p:cNvGraphicFramePr>
            <a:graphicFrameLocks noChangeAspect="1"/>
          </p:cNvGraphicFramePr>
          <p:nvPr>
            <p:extLst>
              <p:ext uri="{D42A27DB-BD31-4B8C-83A1-F6EECF244321}">
                <p14:modId xmlns:p14="http://schemas.microsoft.com/office/powerpoint/2010/main" val="4024525990"/>
              </p:ext>
            </p:extLst>
          </p:nvPr>
        </p:nvGraphicFramePr>
        <p:xfrm>
          <a:off x="1371576" y="5297504"/>
          <a:ext cx="2133600" cy="1122363"/>
        </p:xfrm>
        <a:graphic>
          <a:graphicData uri="http://schemas.openxmlformats.org/presentationml/2006/ole">
            <mc:AlternateContent xmlns:mc="http://schemas.openxmlformats.org/markup-compatibility/2006">
              <mc:Choice xmlns:v="urn:schemas-microsoft-com:vml" Requires="v">
                <p:oleObj spid="_x0000_s10333" name="公式" r:id="rId11" imgW="24993600" imgH="14630400" progId="Equation.3">
                  <p:embed/>
                </p:oleObj>
              </mc:Choice>
              <mc:Fallback>
                <p:oleObj name="公式" r:id="rId11" imgW="24993600" imgH="14630400" progId="Equation.3">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576" y="5297504"/>
                        <a:ext cx="2133600" cy="112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5"/>
          <p:cNvGrpSpPr/>
          <p:nvPr/>
        </p:nvGrpSpPr>
        <p:grpSpPr bwMode="auto">
          <a:xfrm>
            <a:off x="5181600" y="1219200"/>
            <a:ext cx="3200400" cy="3429000"/>
            <a:chOff x="3264" y="768"/>
            <a:chExt cx="2016" cy="2160"/>
          </a:xfrm>
        </p:grpSpPr>
        <p:grpSp>
          <p:nvGrpSpPr>
            <p:cNvPr id="3" name="Group 21"/>
            <p:cNvGrpSpPr/>
            <p:nvPr/>
          </p:nvGrpSpPr>
          <p:grpSpPr bwMode="auto">
            <a:xfrm>
              <a:off x="3264" y="768"/>
              <a:ext cx="2016" cy="2160"/>
              <a:chOff x="3024" y="1344"/>
              <a:chExt cx="2160" cy="2400"/>
            </a:xfrm>
          </p:grpSpPr>
          <p:sp>
            <p:nvSpPr>
              <p:cNvPr id="15373" name="Rectangle 13"/>
              <p:cNvSpPr>
                <a:spLocks noChangeArrowheads="1"/>
              </p:cNvSpPr>
              <p:nvPr/>
            </p:nvSpPr>
            <p:spPr bwMode="auto">
              <a:xfrm>
                <a:off x="3024" y="1344"/>
                <a:ext cx="2160" cy="2400"/>
              </a:xfrm>
              <a:prstGeom prst="rect">
                <a:avLst/>
              </a:prstGeom>
              <a:solidFill>
                <a:schemeClr val="bg1"/>
              </a:solidFill>
              <a:ln w="9525">
                <a:solidFill>
                  <a:schemeClr val="tx2"/>
                </a:solidFill>
                <a:miter lim="800000"/>
                <a:tailEnd type="none" w="sm" len="lg"/>
              </a:ln>
              <a:effectLst/>
            </p:spPr>
            <p:txBody>
              <a:bodyPr wrap="none" anchor="ctr"/>
              <a:lstStyle/>
              <a:p>
                <a:endParaRPr lang="zh-CN" altLang="en-US"/>
              </a:p>
            </p:txBody>
          </p:sp>
          <p:sp>
            <p:nvSpPr>
              <p:cNvPr id="15374" name="Line 14"/>
              <p:cNvSpPr>
                <a:spLocks noChangeShapeType="1"/>
              </p:cNvSpPr>
              <p:nvPr/>
            </p:nvSpPr>
            <p:spPr bwMode="auto">
              <a:xfrm flipV="1">
                <a:off x="3216" y="2202"/>
                <a:ext cx="0" cy="1181"/>
              </a:xfrm>
              <a:prstGeom prst="line">
                <a:avLst/>
              </a:prstGeom>
              <a:noFill/>
              <a:ln w="12700">
                <a:solidFill>
                  <a:schemeClr val="tx1"/>
                </a:solidFill>
                <a:round/>
                <a:tailEnd type="triangle" w="sm" len="lg"/>
              </a:ln>
              <a:effectLst/>
            </p:spPr>
            <p:txBody>
              <a:bodyPr wrap="none" anchor="ctr"/>
              <a:lstStyle/>
              <a:p>
                <a:endParaRPr lang="zh-CN" altLang="en-US"/>
              </a:p>
            </p:txBody>
          </p:sp>
          <p:sp>
            <p:nvSpPr>
              <p:cNvPr id="15375" name="Line 15"/>
              <p:cNvSpPr>
                <a:spLocks noChangeShapeType="1"/>
              </p:cNvSpPr>
              <p:nvPr/>
            </p:nvSpPr>
            <p:spPr bwMode="auto">
              <a:xfrm flipV="1">
                <a:off x="3648" y="2346"/>
                <a:ext cx="672" cy="1037"/>
              </a:xfrm>
              <a:prstGeom prst="line">
                <a:avLst/>
              </a:prstGeom>
              <a:noFill/>
              <a:ln w="44450">
                <a:solidFill>
                  <a:srgbClr val="FF3300"/>
                </a:solidFill>
                <a:round/>
                <a:tailEnd type="none" w="sm" len="lg"/>
              </a:ln>
              <a:effectLst/>
            </p:spPr>
            <p:txBody>
              <a:bodyPr wrap="none" anchor="ctr"/>
              <a:lstStyle/>
              <a:p>
                <a:endParaRPr lang="zh-CN" altLang="en-US"/>
              </a:p>
            </p:txBody>
          </p:sp>
          <p:graphicFrame>
            <p:nvGraphicFramePr>
              <p:cNvPr id="15376" name="Object 16"/>
              <p:cNvGraphicFramePr>
                <a:graphicFrameLocks noChangeAspect="1"/>
              </p:cNvGraphicFramePr>
              <p:nvPr/>
            </p:nvGraphicFramePr>
            <p:xfrm>
              <a:off x="3312" y="2164"/>
              <a:ext cx="386" cy="326"/>
            </p:xfrm>
            <a:graphic>
              <a:graphicData uri="http://schemas.openxmlformats.org/presentationml/2006/ole">
                <mc:AlternateContent xmlns:mc="http://schemas.openxmlformats.org/markup-compatibility/2006">
                  <mc:Choice xmlns:v="urn:schemas-microsoft-com:vml" Requires="v">
                    <p:oleObj spid="_x0000_s10334" name="公式" r:id="rId13" imgW="7010400" imgH="7924800" progId="Equation.3">
                      <p:embed/>
                    </p:oleObj>
                  </mc:Choice>
                  <mc:Fallback>
                    <p:oleObj name="公式" r:id="rId13" imgW="7010400" imgH="7924800" progId="Equation.3">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2" y="2164"/>
                            <a:ext cx="386"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7" name="Object 17"/>
              <p:cNvGraphicFramePr>
                <a:graphicFrameLocks noChangeAspect="1"/>
              </p:cNvGraphicFramePr>
              <p:nvPr/>
            </p:nvGraphicFramePr>
            <p:xfrm>
              <a:off x="3504" y="3306"/>
              <a:ext cx="428" cy="438"/>
            </p:xfrm>
            <a:graphic>
              <a:graphicData uri="http://schemas.openxmlformats.org/presentationml/2006/ole">
                <mc:AlternateContent xmlns:mc="http://schemas.openxmlformats.org/markup-compatibility/2006">
                  <mc:Choice xmlns:v="urn:schemas-microsoft-com:vml" Requires="v">
                    <p:oleObj spid="_x0000_s10335" name="公式" r:id="rId15" imgW="5791200" imgH="7924800" progId="Equation.3">
                      <p:embed/>
                    </p:oleObj>
                  </mc:Choice>
                  <mc:Fallback>
                    <p:oleObj name="公式" r:id="rId15" imgW="5791200" imgH="7924800" progId="Equation.3">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4" y="3306"/>
                            <a:ext cx="428"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8" name="Object 18"/>
              <p:cNvGraphicFramePr>
                <a:graphicFrameLocks noChangeAspect="1"/>
              </p:cNvGraphicFramePr>
              <p:nvPr/>
            </p:nvGraphicFramePr>
            <p:xfrm>
              <a:off x="4764" y="3114"/>
              <a:ext cx="324" cy="263"/>
            </p:xfrm>
            <a:graphic>
              <a:graphicData uri="http://schemas.openxmlformats.org/presentationml/2006/ole">
                <mc:AlternateContent xmlns:mc="http://schemas.openxmlformats.org/markup-compatibility/2006">
                  <mc:Choice xmlns:v="urn:schemas-microsoft-com:vml" Requires="v">
                    <p:oleObj spid="_x0000_s10336" name="公式" r:id="rId17" imgW="4267200" imgH="4572000" progId="Equation.3">
                      <p:embed/>
                    </p:oleObj>
                  </mc:Choice>
                  <mc:Fallback>
                    <p:oleObj name="公式" r:id="rId17" imgW="4267200" imgH="4572000" progId="Equation.3">
                      <p:embed/>
                      <p:pic>
                        <p:nvPicPr>
                          <p:cNvPr id="0" name="Picture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64" y="3114"/>
                            <a:ext cx="324"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9" name="Line 19"/>
              <p:cNvSpPr>
                <a:spLocks noChangeShapeType="1"/>
              </p:cNvSpPr>
              <p:nvPr/>
            </p:nvSpPr>
            <p:spPr bwMode="auto">
              <a:xfrm>
                <a:off x="3216" y="3402"/>
                <a:ext cx="1584" cy="0"/>
              </a:xfrm>
              <a:prstGeom prst="line">
                <a:avLst/>
              </a:prstGeom>
              <a:noFill/>
              <a:ln w="12700">
                <a:solidFill>
                  <a:schemeClr val="tx1"/>
                </a:solidFill>
                <a:round/>
                <a:tailEnd type="triangle" w="sm" len="lg"/>
              </a:ln>
              <a:effectLst/>
            </p:spPr>
            <p:txBody>
              <a:bodyPr wrap="none"/>
              <a:lstStyle/>
              <a:p>
                <a:endParaRPr lang="zh-CN" altLang="en-US"/>
              </a:p>
            </p:txBody>
          </p:sp>
          <p:sp>
            <p:nvSpPr>
              <p:cNvPr id="15380" name="Text Box 20"/>
              <p:cNvSpPr txBox="1">
                <a:spLocks noChangeArrowheads="1"/>
              </p:cNvSpPr>
              <p:nvPr/>
            </p:nvSpPr>
            <p:spPr bwMode="auto">
              <a:xfrm>
                <a:off x="3024" y="1344"/>
                <a:ext cx="2160" cy="669"/>
              </a:xfrm>
              <a:prstGeom prst="rect">
                <a:avLst/>
              </a:prstGeom>
              <a:solidFill>
                <a:schemeClr val="bg1"/>
              </a:solidFill>
              <a:ln w="9525">
                <a:solidFill>
                  <a:schemeClr val="tx2"/>
                </a:solidFill>
                <a:miter lim="800000"/>
                <a:tailEnd type="none" w="sm" len="lg"/>
              </a:ln>
              <a:effectLst/>
            </p:spPr>
            <p:txBody>
              <a:bodyPr>
                <a:spAutoFit/>
              </a:bodyPr>
              <a:lstStyle/>
              <a:p>
                <a:pPr algn="ctr">
                  <a:spcBef>
                    <a:spcPct val="50000"/>
                  </a:spcBef>
                </a:pPr>
                <a:r>
                  <a:rPr lang="zh-CN" altLang="en-US" sz="2800" b="1" dirty="0">
                    <a:solidFill>
                      <a:srgbClr val="CC0000"/>
                    </a:solidFill>
                    <a:latin typeface="宋体" panose="02010600030101010101" pitchFamily="2" charset="-122"/>
                    <a:ea typeface="宋体" panose="02010600030101010101" pitchFamily="2" charset="-122"/>
                  </a:rPr>
                  <a:t>遏止电势差和入射光频率的关系</a:t>
                </a:r>
              </a:p>
            </p:txBody>
          </p:sp>
        </p:grpSp>
        <p:sp>
          <p:nvSpPr>
            <p:cNvPr id="15384" name="Text Box 24"/>
            <p:cNvSpPr txBox="1">
              <a:spLocks noChangeArrowheads="1"/>
            </p:cNvSpPr>
            <p:nvPr/>
          </p:nvSpPr>
          <p:spPr bwMode="auto">
            <a:xfrm>
              <a:off x="3288" y="2598"/>
              <a:ext cx="590" cy="288"/>
            </a:xfrm>
            <a:prstGeom prst="rect">
              <a:avLst/>
            </a:prstGeom>
            <a:noFill/>
            <a:ln w="9525">
              <a:noFill/>
              <a:miter lim="800000"/>
            </a:ln>
            <a:effectLst/>
          </p:spPr>
          <p:txBody>
            <a:bodyPr>
              <a:spAutoFit/>
            </a:bodyPr>
            <a:lstStyle/>
            <a:p>
              <a:pPr>
                <a:spcBef>
                  <a:spcPct val="50000"/>
                </a:spcBef>
              </a:pPr>
              <a:r>
                <a:rPr lang="en-US" altLang="zh-CN" sz="2400" i="1">
                  <a:latin typeface="Times New Roman" panose="02020603050405020304" pitchFamily="18" charset="0"/>
                </a:rPr>
                <a:t>O</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vertical)">
                                      <p:cBhvr>
                                        <p:cTn id="7" dur="5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linds(vertical)">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382"/>
                                        </p:tgtEl>
                                        <p:attrNameLst>
                                          <p:attrName>style.visibility</p:attrName>
                                        </p:attrNameLst>
                                      </p:cBhvr>
                                      <p:to>
                                        <p:strVal val="visible"/>
                                      </p:to>
                                    </p:set>
                                    <p:animEffect transition="in" filter="blinds(vertical)">
                                      <p:cBhvr>
                                        <p:cTn id="22" dur="500"/>
                                        <p:tgtEl>
                                          <p:spTgt spid="1538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383"/>
                                        </p:tgtEl>
                                        <p:attrNameLst>
                                          <p:attrName>style.visibility</p:attrName>
                                        </p:attrNameLst>
                                      </p:cBhvr>
                                      <p:to>
                                        <p:strVal val="visible"/>
                                      </p:to>
                                    </p:set>
                                    <p:animEffect transition="in" filter="blinds(horizontal)">
                                      <p:cBhvr>
                                        <p:cTn id="27" dur="500"/>
                                        <p:tgtEl>
                                          <p:spTgt spid="1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4"/>
          <p:cNvSpPr txBox="1">
            <a:spLocks noChangeArrowheads="1"/>
          </p:cNvSpPr>
          <p:nvPr/>
        </p:nvSpPr>
        <p:spPr bwMode="auto">
          <a:xfrm>
            <a:off x="816610" y="208915"/>
            <a:ext cx="8077200" cy="954107"/>
          </a:xfrm>
          <a:prstGeom prst="rect">
            <a:avLst/>
          </a:prstGeom>
          <a:noFill/>
          <a:ln w="9525">
            <a:noFill/>
            <a:miter lim="800000"/>
          </a:ln>
          <a:effectLst/>
        </p:spPr>
        <p:txBody>
          <a:bodyPr>
            <a:spAutoFit/>
          </a:bodyPr>
          <a:lstStyle/>
          <a:p>
            <a:pPr>
              <a:spcBef>
                <a:spcPct val="50000"/>
              </a:spcBef>
            </a:pPr>
            <a:r>
              <a:rPr lang="zh-CN" altLang="en-US" sz="2800" dirty="0"/>
              <a:t>例  在</a:t>
            </a:r>
            <a:r>
              <a:rPr lang="zh-CN" altLang="en-US" sz="2800" b="1" dirty="0"/>
              <a:t>光电效应实验中，测得金属得截止电压和入射光的频率对应数据如下</a:t>
            </a:r>
          </a:p>
        </p:txBody>
      </p:sp>
      <p:sp>
        <p:nvSpPr>
          <p:cNvPr id="64517" name="Line 5"/>
          <p:cNvSpPr>
            <a:spLocks noChangeShapeType="1"/>
          </p:cNvSpPr>
          <p:nvPr/>
        </p:nvSpPr>
        <p:spPr bwMode="auto">
          <a:xfrm>
            <a:off x="0" y="1828800"/>
            <a:ext cx="9144000" cy="0"/>
          </a:xfrm>
          <a:prstGeom prst="line">
            <a:avLst/>
          </a:prstGeom>
          <a:noFill/>
          <a:ln w="9525">
            <a:solidFill>
              <a:schemeClr val="tx1"/>
            </a:solidFill>
            <a:round/>
          </a:ln>
          <a:effectLst/>
        </p:spPr>
        <p:txBody>
          <a:bodyPr/>
          <a:lstStyle/>
          <a:p>
            <a:endParaRPr lang="zh-CN" altLang="en-US"/>
          </a:p>
        </p:txBody>
      </p:sp>
      <p:sp>
        <p:nvSpPr>
          <p:cNvPr id="64518" name="Line 6"/>
          <p:cNvSpPr>
            <a:spLocks noChangeShapeType="1"/>
          </p:cNvSpPr>
          <p:nvPr/>
        </p:nvSpPr>
        <p:spPr bwMode="auto">
          <a:xfrm>
            <a:off x="1905000" y="1295400"/>
            <a:ext cx="0" cy="1143000"/>
          </a:xfrm>
          <a:prstGeom prst="line">
            <a:avLst/>
          </a:prstGeom>
          <a:noFill/>
          <a:ln w="9525">
            <a:solidFill>
              <a:schemeClr val="tx1"/>
            </a:solidFill>
            <a:round/>
          </a:ln>
          <a:effectLst/>
        </p:spPr>
        <p:txBody>
          <a:bodyPr/>
          <a:lstStyle/>
          <a:p>
            <a:endParaRPr lang="zh-CN" altLang="en-US"/>
          </a:p>
        </p:txBody>
      </p:sp>
      <p:graphicFrame>
        <p:nvGraphicFramePr>
          <p:cNvPr id="64519" name="Object 7"/>
          <p:cNvGraphicFramePr>
            <a:graphicFrameLocks noChangeAspect="1"/>
          </p:cNvGraphicFramePr>
          <p:nvPr>
            <p:extLst>
              <p:ext uri="{D42A27DB-BD31-4B8C-83A1-F6EECF244321}">
                <p14:modId xmlns:p14="http://schemas.microsoft.com/office/powerpoint/2010/main" val="1226155055"/>
              </p:ext>
            </p:extLst>
          </p:nvPr>
        </p:nvGraphicFramePr>
        <p:xfrm>
          <a:off x="895958" y="1196982"/>
          <a:ext cx="704243" cy="484181"/>
        </p:xfrm>
        <a:graphic>
          <a:graphicData uri="http://schemas.openxmlformats.org/presentationml/2006/ole">
            <mc:AlternateContent xmlns:mc="http://schemas.openxmlformats.org/markup-compatibility/2006">
              <mc:Choice xmlns:v="urn:schemas-microsoft-com:vml" Requires="v">
                <p:oleObj spid="_x0000_s54299" name="公式" r:id="rId3" imgW="380880" imgH="228600" progId="Equation.3">
                  <p:embed/>
                </p:oleObj>
              </mc:Choice>
              <mc:Fallback>
                <p:oleObj name="公式" r:id="rId3" imgW="380880" imgH="228600" progId="Equation.3">
                  <p:embed/>
                  <p:pic>
                    <p:nvPicPr>
                      <p:cNvPr id="0" name=""/>
                      <p:cNvPicPr>
                        <a:picLocks noChangeAspect="1" noChangeArrowheads="1"/>
                      </p:cNvPicPr>
                      <p:nvPr/>
                    </p:nvPicPr>
                    <p:blipFill>
                      <a:blip r:embed="rId4"/>
                      <a:srcRect/>
                      <a:stretch>
                        <a:fillRect/>
                      </a:stretch>
                    </p:blipFill>
                    <p:spPr bwMode="auto">
                      <a:xfrm>
                        <a:off x="895958" y="1196982"/>
                        <a:ext cx="704243" cy="484181"/>
                      </a:xfrm>
                      <a:prstGeom prst="rect">
                        <a:avLst/>
                      </a:prstGeom>
                      <a:noFill/>
                      <a:extLst/>
                    </p:spPr>
                  </p:pic>
                </p:oleObj>
              </mc:Fallback>
            </mc:AlternateContent>
          </a:graphicData>
        </a:graphic>
      </p:graphicFrame>
      <p:sp>
        <p:nvSpPr>
          <p:cNvPr id="64522" name="Line 10"/>
          <p:cNvSpPr>
            <a:spLocks noChangeShapeType="1"/>
          </p:cNvSpPr>
          <p:nvPr/>
        </p:nvSpPr>
        <p:spPr bwMode="auto">
          <a:xfrm>
            <a:off x="6096000" y="1295400"/>
            <a:ext cx="0" cy="1066800"/>
          </a:xfrm>
          <a:prstGeom prst="line">
            <a:avLst/>
          </a:prstGeom>
          <a:noFill/>
          <a:ln w="9525">
            <a:solidFill>
              <a:schemeClr val="tx1"/>
            </a:solidFill>
            <a:round/>
          </a:ln>
          <a:effectLst/>
        </p:spPr>
        <p:txBody>
          <a:bodyPr/>
          <a:lstStyle/>
          <a:p>
            <a:endParaRPr lang="zh-CN" altLang="en-US"/>
          </a:p>
        </p:txBody>
      </p:sp>
      <p:sp>
        <p:nvSpPr>
          <p:cNvPr id="64523" name="Line 11"/>
          <p:cNvSpPr>
            <a:spLocks noChangeShapeType="1"/>
          </p:cNvSpPr>
          <p:nvPr/>
        </p:nvSpPr>
        <p:spPr bwMode="auto">
          <a:xfrm>
            <a:off x="7543800" y="1295400"/>
            <a:ext cx="0" cy="1066800"/>
          </a:xfrm>
          <a:prstGeom prst="line">
            <a:avLst/>
          </a:prstGeom>
          <a:noFill/>
          <a:ln w="9525">
            <a:solidFill>
              <a:schemeClr val="tx1"/>
            </a:solidFill>
            <a:round/>
          </a:ln>
          <a:effectLst/>
        </p:spPr>
        <p:txBody>
          <a:bodyPr/>
          <a:lstStyle/>
          <a:p>
            <a:endParaRPr lang="zh-CN" altLang="en-US"/>
          </a:p>
        </p:txBody>
      </p:sp>
      <p:graphicFrame>
        <p:nvGraphicFramePr>
          <p:cNvPr id="64524" name="Object 12"/>
          <p:cNvGraphicFramePr>
            <a:graphicFrameLocks noChangeAspect="1"/>
          </p:cNvGraphicFramePr>
          <p:nvPr/>
        </p:nvGraphicFramePr>
        <p:xfrm>
          <a:off x="527111" y="1876425"/>
          <a:ext cx="1301689" cy="481005"/>
        </p:xfrm>
        <a:graphic>
          <a:graphicData uri="http://schemas.openxmlformats.org/presentationml/2006/ole">
            <mc:AlternateContent xmlns:mc="http://schemas.openxmlformats.org/markup-compatibility/2006">
              <mc:Choice xmlns:v="urn:schemas-microsoft-com:vml" Requires="v">
                <p:oleObj spid="_x0000_s54300" name="Equation" r:id="rId5" imgW="17068800" imgH="6096000" progId="Equation.3">
                  <p:embed/>
                </p:oleObj>
              </mc:Choice>
              <mc:Fallback>
                <p:oleObj name="Equation" r:id="rId5" imgW="17068800" imgH="6096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11" y="1876425"/>
                        <a:ext cx="1301689" cy="4810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5" name="Object 13"/>
          <p:cNvGraphicFramePr>
            <a:graphicFrameLocks noChangeAspect="1"/>
          </p:cNvGraphicFramePr>
          <p:nvPr/>
        </p:nvGraphicFramePr>
        <p:xfrm>
          <a:off x="2143108" y="1304925"/>
          <a:ext cx="676292" cy="366325"/>
        </p:xfrm>
        <a:graphic>
          <a:graphicData uri="http://schemas.openxmlformats.org/presentationml/2006/ole">
            <mc:AlternateContent xmlns:mc="http://schemas.openxmlformats.org/markup-compatibility/2006">
              <mc:Choice xmlns:v="urn:schemas-microsoft-com:vml" Requires="v">
                <p:oleObj spid="_x0000_s54301" name="Equation" r:id="rId7" imgW="9144000" imgH="4267200" progId="Equation.3">
                  <p:embed/>
                </p:oleObj>
              </mc:Choice>
              <mc:Fallback>
                <p:oleObj name="Equation" r:id="rId7" imgW="9144000" imgH="426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08" y="1304925"/>
                        <a:ext cx="676292" cy="36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6" name="Object 14"/>
          <p:cNvGraphicFramePr>
            <a:graphicFrameLocks noChangeAspect="1"/>
          </p:cNvGraphicFramePr>
          <p:nvPr/>
        </p:nvGraphicFramePr>
        <p:xfrm>
          <a:off x="3500430" y="1285860"/>
          <a:ext cx="657880" cy="347650"/>
        </p:xfrm>
        <a:graphic>
          <a:graphicData uri="http://schemas.openxmlformats.org/presentationml/2006/ole">
            <mc:AlternateContent xmlns:mc="http://schemas.openxmlformats.org/markup-compatibility/2006">
              <mc:Choice xmlns:v="urn:schemas-microsoft-com:vml" Requires="v">
                <p:oleObj spid="_x0000_s54302" name="Equation" r:id="rId9" imgW="9448800" imgH="4267200" progId="Equation.3">
                  <p:embed/>
                </p:oleObj>
              </mc:Choice>
              <mc:Fallback>
                <p:oleObj name="Equation" r:id="rId9" imgW="9448800" imgH="426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0430" y="1285860"/>
                        <a:ext cx="657880" cy="3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7" name="Object 15"/>
          <p:cNvGraphicFramePr>
            <a:graphicFrameLocks noChangeAspect="1"/>
          </p:cNvGraphicFramePr>
          <p:nvPr/>
        </p:nvGraphicFramePr>
        <p:xfrm>
          <a:off x="4857752" y="1285860"/>
          <a:ext cx="665160" cy="351497"/>
        </p:xfrm>
        <a:graphic>
          <a:graphicData uri="http://schemas.openxmlformats.org/presentationml/2006/ole">
            <mc:AlternateContent xmlns:mc="http://schemas.openxmlformats.org/markup-compatibility/2006">
              <mc:Choice xmlns:v="urn:schemas-microsoft-com:vml" Requires="v">
                <p:oleObj spid="_x0000_s54303" name="Equation" r:id="rId11" imgW="9448800" imgH="4267200" progId="Equation.3">
                  <p:embed/>
                </p:oleObj>
              </mc:Choice>
              <mc:Fallback>
                <p:oleObj name="Equation" r:id="rId11" imgW="9448800" imgH="426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57752" y="1285860"/>
                        <a:ext cx="665160" cy="351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8" name="Object 16"/>
          <p:cNvGraphicFramePr>
            <a:graphicFrameLocks noChangeAspect="1"/>
          </p:cNvGraphicFramePr>
          <p:nvPr/>
        </p:nvGraphicFramePr>
        <p:xfrm>
          <a:off x="6357950" y="1285860"/>
          <a:ext cx="684200" cy="361559"/>
        </p:xfrm>
        <a:graphic>
          <a:graphicData uri="http://schemas.openxmlformats.org/presentationml/2006/ole">
            <mc:AlternateContent xmlns:mc="http://schemas.openxmlformats.org/markup-compatibility/2006">
              <mc:Choice xmlns:v="urn:schemas-microsoft-com:vml" Requires="v">
                <p:oleObj spid="_x0000_s54304" name="Equation" r:id="rId13" imgW="9448800" imgH="4267200" progId="Equation.3">
                  <p:embed/>
                </p:oleObj>
              </mc:Choice>
              <mc:Fallback>
                <p:oleObj name="Equation" r:id="rId13" imgW="9448800" imgH="4267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7950" y="1285860"/>
                        <a:ext cx="684200" cy="3615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9" name="Object 17"/>
          <p:cNvGraphicFramePr>
            <a:graphicFrameLocks noChangeAspect="1"/>
          </p:cNvGraphicFramePr>
          <p:nvPr/>
        </p:nvGraphicFramePr>
        <p:xfrm>
          <a:off x="7786710" y="1285860"/>
          <a:ext cx="693737" cy="379120"/>
        </p:xfrm>
        <a:graphic>
          <a:graphicData uri="http://schemas.openxmlformats.org/presentationml/2006/ole">
            <mc:AlternateContent xmlns:mc="http://schemas.openxmlformats.org/markup-compatibility/2006">
              <mc:Choice xmlns:v="urn:schemas-microsoft-com:vml" Requires="v">
                <p:oleObj spid="_x0000_s54305" name="Equation" r:id="rId15" imgW="9144000" imgH="4267200" progId="Equation.3">
                  <p:embed/>
                </p:oleObj>
              </mc:Choice>
              <mc:Fallback>
                <p:oleObj name="Equation" r:id="rId15" imgW="9144000" imgH="426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86710" y="1285860"/>
                        <a:ext cx="693737" cy="379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0" name="Object 18"/>
          <p:cNvGraphicFramePr>
            <a:graphicFrameLocks noChangeAspect="1"/>
          </p:cNvGraphicFramePr>
          <p:nvPr/>
        </p:nvGraphicFramePr>
        <p:xfrm>
          <a:off x="2201022" y="1981201"/>
          <a:ext cx="694578" cy="376230"/>
        </p:xfrm>
        <a:graphic>
          <a:graphicData uri="http://schemas.openxmlformats.org/presentationml/2006/ole">
            <mc:AlternateContent xmlns:mc="http://schemas.openxmlformats.org/markup-compatibility/2006">
              <mc:Choice xmlns:v="urn:schemas-microsoft-com:vml" Requires="v">
                <p:oleObj spid="_x0000_s54306" name="Equation" r:id="rId17" imgW="9144000" imgH="4267200" progId="Equation.3">
                  <p:embed/>
                </p:oleObj>
              </mc:Choice>
              <mc:Fallback>
                <p:oleObj name="Equation" r:id="rId17" imgW="9144000" imgH="4267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1022" y="1981201"/>
                        <a:ext cx="694578" cy="376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1" name="Object 19"/>
          <p:cNvGraphicFramePr>
            <a:graphicFrameLocks noChangeAspect="1"/>
          </p:cNvGraphicFramePr>
          <p:nvPr/>
        </p:nvGraphicFramePr>
        <p:xfrm>
          <a:off x="6429388" y="2000240"/>
          <a:ext cx="694578" cy="376230"/>
        </p:xfrm>
        <a:graphic>
          <a:graphicData uri="http://schemas.openxmlformats.org/presentationml/2006/ole">
            <mc:AlternateContent xmlns:mc="http://schemas.openxmlformats.org/markup-compatibility/2006">
              <mc:Choice xmlns:v="urn:schemas-microsoft-com:vml" Requires="v">
                <p:oleObj spid="_x0000_s54307" name="Equation" r:id="rId19" imgW="9144000" imgH="4267200" progId="Equation.3">
                  <p:embed/>
                </p:oleObj>
              </mc:Choice>
              <mc:Fallback>
                <p:oleObj name="Equation" r:id="rId19" imgW="9144000" imgH="426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29388" y="2000240"/>
                        <a:ext cx="694578" cy="376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2" name="Object 20"/>
          <p:cNvGraphicFramePr>
            <a:graphicFrameLocks noChangeAspect="1"/>
          </p:cNvGraphicFramePr>
          <p:nvPr/>
        </p:nvGraphicFramePr>
        <p:xfrm>
          <a:off x="3428992" y="1928802"/>
          <a:ext cx="838200" cy="454025"/>
        </p:xfrm>
        <a:graphic>
          <a:graphicData uri="http://schemas.openxmlformats.org/presentationml/2006/ole">
            <mc:AlternateContent xmlns:mc="http://schemas.openxmlformats.org/markup-compatibility/2006">
              <mc:Choice xmlns:v="urn:schemas-microsoft-com:vml" Requires="v">
                <p:oleObj spid="_x0000_s54308" name="Equation" r:id="rId21" imgW="9144000" imgH="4267200" progId="Equation.3">
                  <p:embed/>
                </p:oleObj>
              </mc:Choice>
              <mc:Fallback>
                <p:oleObj name="Equation" r:id="rId21" imgW="9144000" imgH="4267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8992" y="1928802"/>
                        <a:ext cx="8382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3" name="Object 21"/>
          <p:cNvGraphicFramePr>
            <a:graphicFrameLocks noChangeAspect="1"/>
          </p:cNvGraphicFramePr>
          <p:nvPr/>
        </p:nvGraphicFramePr>
        <p:xfrm>
          <a:off x="4963188" y="1928802"/>
          <a:ext cx="663353" cy="357190"/>
        </p:xfrm>
        <a:graphic>
          <a:graphicData uri="http://schemas.openxmlformats.org/presentationml/2006/ole">
            <mc:AlternateContent xmlns:mc="http://schemas.openxmlformats.org/markup-compatibility/2006">
              <mc:Choice xmlns:v="urn:schemas-microsoft-com:vml" Requires="v">
                <p:oleObj spid="_x0000_s54309" name="Equation" r:id="rId23" imgW="9144000" imgH="4267200" progId="Equation.3">
                  <p:embed/>
                </p:oleObj>
              </mc:Choice>
              <mc:Fallback>
                <p:oleObj name="Equation" r:id="rId23" imgW="9144000" imgH="4267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3188" y="1928802"/>
                        <a:ext cx="663353"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34" name="Object 22"/>
          <p:cNvGraphicFramePr>
            <a:graphicFrameLocks noChangeAspect="1"/>
          </p:cNvGraphicFramePr>
          <p:nvPr/>
        </p:nvGraphicFramePr>
        <p:xfrm>
          <a:off x="7786710" y="1928802"/>
          <a:ext cx="752452" cy="407578"/>
        </p:xfrm>
        <a:graphic>
          <a:graphicData uri="http://schemas.openxmlformats.org/presentationml/2006/ole">
            <mc:AlternateContent xmlns:mc="http://schemas.openxmlformats.org/markup-compatibility/2006">
              <mc:Choice xmlns:v="urn:schemas-microsoft-com:vml" Requires="v">
                <p:oleObj spid="_x0000_s54310" name="Equation" r:id="rId25" imgW="9144000" imgH="4267200" progId="Equation.3">
                  <p:embed/>
                </p:oleObj>
              </mc:Choice>
              <mc:Fallback>
                <p:oleObj name="Equation" r:id="rId25" imgW="9144000" imgH="4267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786710" y="1928802"/>
                        <a:ext cx="752452" cy="407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6" name="Line 24"/>
          <p:cNvSpPr>
            <a:spLocks noChangeShapeType="1"/>
          </p:cNvSpPr>
          <p:nvPr/>
        </p:nvSpPr>
        <p:spPr bwMode="auto">
          <a:xfrm>
            <a:off x="4648200" y="1295400"/>
            <a:ext cx="0" cy="1143000"/>
          </a:xfrm>
          <a:prstGeom prst="line">
            <a:avLst/>
          </a:prstGeom>
          <a:noFill/>
          <a:ln w="9525">
            <a:solidFill>
              <a:schemeClr val="tx1"/>
            </a:solidFill>
            <a:round/>
          </a:ln>
          <a:effectLst/>
        </p:spPr>
        <p:txBody>
          <a:bodyPr/>
          <a:lstStyle/>
          <a:p>
            <a:endParaRPr lang="zh-CN" altLang="en-US"/>
          </a:p>
        </p:txBody>
      </p:sp>
      <p:sp>
        <p:nvSpPr>
          <p:cNvPr id="64537" name="Line 25"/>
          <p:cNvSpPr>
            <a:spLocks noChangeShapeType="1"/>
          </p:cNvSpPr>
          <p:nvPr/>
        </p:nvSpPr>
        <p:spPr bwMode="auto">
          <a:xfrm>
            <a:off x="3200400" y="1295400"/>
            <a:ext cx="0" cy="1143000"/>
          </a:xfrm>
          <a:prstGeom prst="line">
            <a:avLst/>
          </a:prstGeom>
          <a:noFill/>
          <a:ln w="9525">
            <a:solidFill>
              <a:schemeClr val="tx1"/>
            </a:solidFill>
            <a:round/>
          </a:ln>
          <a:effectLst/>
        </p:spPr>
        <p:txBody>
          <a:bodyPr/>
          <a:lstStyle/>
          <a:p>
            <a:endParaRPr lang="zh-CN" altLang="en-US"/>
          </a:p>
        </p:txBody>
      </p:sp>
      <p:sp>
        <p:nvSpPr>
          <p:cNvPr id="64538" name="Text Box 26"/>
          <p:cNvSpPr txBox="1">
            <a:spLocks noChangeArrowheads="1"/>
          </p:cNvSpPr>
          <p:nvPr/>
        </p:nvSpPr>
        <p:spPr bwMode="auto">
          <a:xfrm>
            <a:off x="357158" y="2428868"/>
            <a:ext cx="7286676" cy="954107"/>
          </a:xfrm>
          <a:prstGeom prst="rect">
            <a:avLst/>
          </a:prstGeom>
          <a:noFill/>
          <a:ln w="9525">
            <a:noFill/>
            <a:miter lim="800000"/>
          </a:ln>
          <a:effectLst/>
        </p:spPr>
        <p:txBody>
          <a:bodyPr wrap="square">
            <a:spAutoFit/>
          </a:bodyPr>
          <a:lstStyle/>
          <a:p>
            <a:pPr>
              <a:spcBef>
                <a:spcPct val="50000"/>
              </a:spcBef>
            </a:pPr>
            <a:r>
              <a:rPr lang="zh-CN" altLang="en-US" sz="2800" dirty="0">
                <a:solidFill>
                  <a:srgbClr val="3333FF"/>
                </a:solidFill>
              </a:rPr>
              <a:t>用作图法求：1.该金 属光电效应的红线频率        2.普朗克常量</a:t>
            </a:r>
          </a:p>
        </p:txBody>
      </p:sp>
      <p:grpSp>
        <p:nvGrpSpPr>
          <p:cNvPr id="2" name="Group 53"/>
          <p:cNvGrpSpPr/>
          <p:nvPr/>
        </p:nvGrpSpPr>
        <p:grpSpPr bwMode="auto">
          <a:xfrm>
            <a:off x="0" y="3487738"/>
            <a:ext cx="5257800" cy="3087688"/>
            <a:chOff x="288" y="2005"/>
            <a:chExt cx="3312" cy="1945"/>
          </a:xfrm>
        </p:grpSpPr>
        <p:sp>
          <p:nvSpPr>
            <p:cNvPr id="64540" name="Line 28"/>
            <p:cNvSpPr>
              <a:spLocks noChangeShapeType="1"/>
            </p:cNvSpPr>
            <p:nvPr/>
          </p:nvSpPr>
          <p:spPr bwMode="auto">
            <a:xfrm>
              <a:off x="288" y="3552"/>
              <a:ext cx="3312" cy="0"/>
            </a:xfrm>
            <a:prstGeom prst="line">
              <a:avLst/>
            </a:prstGeom>
            <a:noFill/>
            <a:ln w="28575">
              <a:solidFill>
                <a:schemeClr val="tx1"/>
              </a:solidFill>
              <a:round/>
              <a:headEnd type="none" w="sm" len="sm"/>
              <a:tailEnd type="triangle" w="med" len="med"/>
            </a:ln>
            <a:effectLst/>
          </p:spPr>
          <p:txBody>
            <a:bodyPr/>
            <a:lstStyle/>
            <a:p>
              <a:endParaRPr lang="zh-CN" altLang="en-US"/>
            </a:p>
          </p:txBody>
        </p:sp>
        <p:sp>
          <p:nvSpPr>
            <p:cNvPr id="64541" name="Line 29"/>
            <p:cNvSpPr>
              <a:spLocks noChangeShapeType="1"/>
            </p:cNvSpPr>
            <p:nvPr/>
          </p:nvSpPr>
          <p:spPr bwMode="auto">
            <a:xfrm flipV="1">
              <a:off x="799" y="2177"/>
              <a:ext cx="0" cy="1369"/>
            </a:xfrm>
            <a:prstGeom prst="line">
              <a:avLst/>
            </a:prstGeom>
            <a:noFill/>
            <a:ln w="28575">
              <a:solidFill>
                <a:schemeClr val="tx1"/>
              </a:solidFill>
              <a:round/>
              <a:headEnd type="none" w="sm" len="sm"/>
              <a:tailEnd type="triangle" w="med" len="med"/>
            </a:ln>
            <a:effectLst/>
          </p:spPr>
          <p:txBody>
            <a:bodyPr/>
            <a:lstStyle/>
            <a:p>
              <a:endParaRPr lang="zh-CN" altLang="en-US"/>
            </a:p>
          </p:txBody>
        </p:sp>
        <p:sp>
          <p:nvSpPr>
            <p:cNvPr id="64542" name="Line 30"/>
            <p:cNvSpPr>
              <a:spLocks noChangeShapeType="1"/>
            </p:cNvSpPr>
            <p:nvPr/>
          </p:nvSpPr>
          <p:spPr bwMode="auto">
            <a:xfrm>
              <a:off x="1521" y="3465"/>
              <a:ext cx="0" cy="81"/>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4543" name="Line 31"/>
            <p:cNvSpPr>
              <a:spLocks noChangeShapeType="1"/>
            </p:cNvSpPr>
            <p:nvPr/>
          </p:nvSpPr>
          <p:spPr bwMode="auto">
            <a:xfrm>
              <a:off x="2197" y="3465"/>
              <a:ext cx="0" cy="81"/>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4544" name="Line 32"/>
            <p:cNvSpPr>
              <a:spLocks noChangeShapeType="1"/>
            </p:cNvSpPr>
            <p:nvPr/>
          </p:nvSpPr>
          <p:spPr bwMode="auto">
            <a:xfrm>
              <a:off x="2874" y="3465"/>
              <a:ext cx="0" cy="81"/>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4546" name="Line 34"/>
            <p:cNvSpPr>
              <a:spLocks noChangeShapeType="1"/>
            </p:cNvSpPr>
            <p:nvPr/>
          </p:nvSpPr>
          <p:spPr bwMode="auto">
            <a:xfrm>
              <a:off x="799" y="3103"/>
              <a:ext cx="9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4547" name="Line 35"/>
            <p:cNvSpPr>
              <a:spLocks noChangeShapeType="1"/>
            </p:cNvSpPr>
            <p:nvPr/>
          </p:nvSpPr>
          <p:spPr bwMode="auto">
            <a:xfrm>
              <a:off x="799" y="2660"/>
              <a:ext cx="9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64548" name="Line 36"/>
            <p:cNvSpPr>
              <a:spLocks noChangeShapeType="1"/>
            </p:cNvSpPr>
            <p:nvPr/>
          </p:nvSpPr>
          <p:spPr bwMode="auto">
            <a:xfrm flipV="1">
              <a:off x="979" y="2580"/>
              <a:ext cx="1489" cy="966"/>
            </a:xfrm>
            <a:prstGeom prst="line">
              <a:avLst/>
            </a:prstGeom>
            <a:noFill/>
            <a:ln w="12700">
              <a:solidFill>
                <a:schemeClr val="tx1"/>
              </a:solidFill>
              <a:round/>
              <a:headEnd type="none" w="sm" len="sm"/>
              <a:tailEnd type="none" w="sm" len="sm"/>
            </a:ln>
            <a:effectLst/>
          </p:spPr>
          <p:txBody>
            <a:bodyPr/>
            <a:lstStyle/>
            <a:p>
              <a:endParaRPr lang="zh-CN" altLang="en-US"/>
            </a:p>
          </p:txBody>
        </p:sp>
        <p:graphicFrame>
          <p:nvGraphicFramePr>
            <p:cNvPr id="64551" name="Object 39"/>
            <p:cNvGraphicFramePr>
              <a:graphicFrameLocks noChangeAspect="1"/>
            </p:cNvGraphicFramePr>
            <p:nvPr/>
          </p:nvGraphicFramePr>
          <p:xfrm>
            <a:off x="2242" y="2298"/>
            <a:ext cx="294" cy="275"/>
          </p:xfrm>
          <a:graphic>
            <a:graphicData uri="http://schemas.openxmlformats.org/presentationml/2006/ole">
              <mc:AlternateContent xmlns:mc="http://schemas.openxmlformats.org/markup-compatibility/2006">
                <mc:Choice xmlns:v="urn:schemas-microsoft-com:vml" Requires="v">
                  <p:oleObj spid="_x0000_s54311" name="Equation" r:id="rId27" imgW="11887200" imgH="12496800" progId="Equation.3">
                    <p:embed/>
                  </p:oleObj>
                </mc:Choice>
                <mc:Fallback>
                  <p:oleObj name="Equation" r:id="rId27" imgW="11887200" imgH="124968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42" y="2298"/>
                          <a:ext cx="294"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54" name="Object 42"/>
            <p:cNvGraphicFramePr>
              <a:graphicFrameLocks noChangeAspect="1"/>
            </p:cNvGraphicFramePr>
            <p:nvPr>
              <p:extLst>
                <p:ext uri="{D42A27DB-BD31-4B8C-83A1-F6EECF244321}">
                  <p14:modId xmlns:p14="http://schemas.microsoft.com/office/powerpoint/2010/main" val="346437055"/>
                </p:ext>
              </p:extLst>
            </p:nvPr>
          </p:nvGraphicFramePr>
          <p:xfrm>
            <a:off x="820" y="2005"/>
            <a:ext cx="411" cy="368"/>
          </p:xfrm>
          <a:graphic>
            <a:graphicData uri="http://schemas.openxmlformats.org/presentationml/2006/ole">
              <mc:AlternateContent xmlns:mc="http://schemas.openxmlformats.org/markup-compatibility/2006">
                <mc:Choice xmlns:v="urn:schemas-microsoft-com:vml" Requires="v">
                  <p:oleObj spid="_x0000_s54312" name="公式" r:id="rId29" imgW="355320" imgH="228600" progId="Equation.3">
                    <p:embed/>
                  </p:oleObj>
                </mc:Choice>
                <mc:Fallback>
                  <p:oleObj name="公式" r:id="rId29" imgW="355320" imgH="228600" progId="Equation.3">
                    <p:embed/>
                    <p:pic>
                      <p:nvPicPr>
                        <p:cNvPr id="0" name=""/>
                        <p:cNvPicPr>
                          <a:picLocks noChangeAspect="1" noChangeArrowheads="1"/>
                        </p:cNvPicPr>
                        <p:nvPr/>
                      </p:nvPicPr>
                      <p:blipFill>
                        <a:blip r:embed="rId30"/>
                        <a:srcRect/>
                        <a:stretch>
                          <a:fillRect/>
                        </a:stretch>
                      </p:blipFill>
                      <p:spPr bwMode="auto">
                        <a:xfrm>
                          <a:off x="820" y="2005"/>
                          <a:ext cx="411" cy="368"/>
                        </a:xfrm>
                        <a:prstGeom prst="rect">
                          <a:avLst/>
                        </a:prstGeom>
                        <a:noFill/>
                        <a:extLst/>
                      </p:spPr>
                    </p:pic>
                  </p:oleObj>
                </mc:Fallback>
              </mc:AlternateContent>
            </a:graphicData>
          </a:graphic>
        </p:graphicFrame>
        <p:grpSp>
          <p:nvGrpSpPr>
            <p:cNvPr id="3" name="Group 43"/>
            <p:cNvGrpSpPr/>
            <p:nvPr/>
          </p:nvGrpSpPr>
          <p:grpSpPr bwMode="auto">
            <a:xfrm>
              <a:off x="2592" y="3648"/>
              <a:ext cx="962" cy="302"/>
              <a:chOff x="4464" y="3264"/>
              <a:chExt cx="1024" cy="360"/>
            </a:xfrm>
          </p:grpSpPr>
          <p:graphicFrame>
            <p:nvGraphicFramePr>
              <p:cNvPr id="64556" name="Object 44"/>
              <p:cNvGraphicFramePr>
                <a:graphicFrameLocks noChangeAspect="1"/>
              </p:cNvGraphicFramePr>
              <p:nvPr/>
            </p:nvGraphicFramePr>
            <p:xfrm>
              <a:off x="4560" y="3264"/>
              <a:ext cx="928" cy="360"/>
            </p:xfrm>
            <a:graphic>
              <a:graphicData uri="http://schemas.openxmlformats.org/presentationml/2006/ole">
                <mc:AlternateContent xmlns:mc="http://schemas.openxmlformats.org/markup-compatibility/2006">
                  <mc:Choice xmlns:v="urn:schemas-microsoft-com:vml" Requires="v">
                    <p:oleObj spid="_x0000_s54313" name="Equation" r:id="rId31" imgW="35356800" imgH="13716000" progId="Equation.3">
                      <p:embed/>
                    </p:oleObj>
                  </mc:Choice>
                  <mc:Fallback>
                    <p:oleObj name="Equation" r:id="rId31" imgW="35356800" imgH="137160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560" y="3264"/>
                            <a:ext cx="928"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57" name="Object 45"/>
              <p:cNvGraphicFramePr>
                <a:graphicFrameLocks noChangeAspect="1"/>
              </p:cNvGraphicFramePr>
              <p:nvPr/>
            </p:nvGraphicFramePr>
            <p:xfrm>
              <a:off x="4464" y="3360"/>
              <a:ext cx="168" cy="176"/>
            </p:xfrm>
            <a:graphic>
              <a:graphicData uri="http://schemas.openxmlformats.org/presentationml/2006/ole">
                <mc:AlternateContent xmlns:mc="http://schemas.openxmlformats.org/markup-compatibility/2006">
                  <mc:Choice xmlns:v="urn:schemas-microsoft-com:vml" Requires="v">
                    <p:oleObj spid="_x0000_s54314" name="Equation" r:id="rId33" imgW="6400800" imgH="6705600" progId="Equation.3">
                      <p:embed/>
                    </p:oleObj>
                  </mc:Choice>
                  <mc:Fallback>
                    <p:oleObj name="Equation" r:id="rId33" imgW="6400800" imgH="67056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464" y="3360"/>
                            <a:ext cx="168" cy="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4558" name="Object 46"/>
            <p:cNvGraphicFramePr>
              <a:graphicFrameLocks noChangeAspect="1"/>
            </p:cNvGraphicFramePr>
            <p:nvPr/>
          </p:nvGraphicFramePr>
          <p:xfrm>
            <a:off x="708" y="3586"/>
            <a:ext cx="271" cy="158"/>
          </p:xfrm>
          <a:graphic>
            <a:graphicData uri="http://schemas.openxmlformats.org/presentationml/2006/ole">
              <mc:AlternateContent xmlns:mc="http://schemas.openxmlformats.org/markup-compatibility/2006">
                <mc:Choice xmlns:v="urn:schemas-microsoft-com:vml" Requires="v">
                  <p:oleObj spid="_x0000_s54315" name="Equation" r:id="rId35" imgW="14020800" imgH="9144000" progId="Equation.3">
                    <p:embed/>
                  </p:oleObj>
                </mc:Choice>
                <mc:Fallback>
                  <p:oleObj name="Equation" r:id="rId35" imgW="14020800" imgH="91440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08" y="3586"/>
                          <a:ext cx="271"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59" name="Object 47"/>
            <p:cNvGraphicFramePr>
              <a:graphicFrameLocks noChangeAspect="1"/>
            </p:cNvGraphicFramePr>
            <p:nvPr/>
          </p:nvGraphicFramePr>
          <p:xfrm>
            <a:off x="1344" y="3600"/>
            <a:ext cx="336" cy="240"/>
          </p:xfrm>
          <a:graphic>
            <a:graphicData uri="http://schemas.openxmlformats.org/presentationml/2006/ole">
              <mc:AlternateContent xmlns:mc="http://schemas.openxmlformats.org/markup-compatibility/2006">
                <mc:Choice xmlns:v="urn:schemas-microsoft-com:vml" Requires="v">
                  <p:oleObj spid="_x0000_s54316" name="Equation" r:id="rId37" imgW="5486400" imgH="4267200" progId="Equation.3">
                    <p:embed/>
                  </p:oleObj>
                </mc:Choice>
                <mc:Fallback>
                  <p:oleObj name="Equation" r:id="rId37" imgW="5486400" imgH="42672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44" y="3600"/>
                          <a:ext cx="33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0" name="Object 48"/>
            <p:cNvGraphicFramePr>
              <a:graphicFrameLocks noChangeAspect="1"/>
            </p:cNvGraphicFramePr>
            <p:nvPr/>
          </p:nvGraphicFramePr>
          <p:xfrm>
            <a:off x="2064" y="3569"/>
            <a:ext cx="336" cy="246"/>
          </p:xfrm>
          <a:graphic>
            <a:graphicData uri="http://schemas.openxmlformats.org/presentationml/2006/ole">
              <mc:AlternateContent xmlns:mc="http://schemas.openxmlformats.org/markup-compatibility/2006">
                <mc:Choice xmlns:v="urn:schemas-microsoft-com:vml" Requires="v">
                  <p:oleObj spid="_x0000_s54317" name="Equation" r:id="rId39" imgW="5791200" imgH="4267200" progId="Equation.3">
                    <p:embed/>
                  </p:oleObj>
                </mc:Choice>
                <mc:Fallback>
                  <p:oleObj name="Equation" r:id="rId39" imgW="5791200" imgH="426720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064" y="3569"/>
                          <a:ext cx="33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2" name="Object 50"/>
            <p:cNvGraphicFramePr>
              <a:graphicFrameLocks noChangeAspect="1"/>
            </p:cNvGraphicFramePr>
            <p:nvPr/>
          </p:nvGraphicFramePr>
          <p:xfrm>
            <a:off x="573" y="3506"/>
            <a:ext cx="229" cy="139"/>
          </p:xfrm>
          <a:graphic>
            <a:graphicData uri="http://schemas.openxmlformats.org/presentationml/2006/ole">
              <mc:AlternateContent xmlns:mc="http://schemas.openxmlformats.org/markup-compatibility/2006">
                <mc:Choice xmlns:v="urn:schemas-microsoft-com:vml" Requires="v">
                  <p:oleObj spid="_x0000_s54318" name="Equation" r:id="rId41" imgW="8534400" imgH="5791200" progId="Equation.3">
                    <p:embed/>
                  </p:oleObj>
                </mc:Choice>
                <mc:Fallback>
                  <p:oleObj name="Equation" r:id="rId41" imgW="8534400" imgH="579120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73" y="3506"/>
                          <a:ext cx="229" cy="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3" name="Object 51"/>
            <p:cNvGraphicFramePr>
              <a:graphicFrameLocks noChangeAspect="1"/>
            </p:cNvGraphicFramePr>
            <p:nvPr/>
          </p:nvGraphicFramePr>
          <p:xfrm>
            <a:off x="551" y="3063"/>
            <a:ext cx="211" cy="127"/>
          </p:xfrm>
          <a:graphic>
            <a:graphicData uri="http://schemas.openxmlformats.org/presentationml/2006/ole">
              <mc:AlternateContent xmlns:mc="http://schemas.openxmlformats.org/markup-compatibility/2006">
                <mc:Choice xmlns:v="urn:schemas-microsoft-com:vml" Requires="v">
                  <p:oleObj spid="_x0000_s54319" name="Equation" r:id="rId43" imgW="8534400" imgH="5791200" progId="Equation.3">
                    <p:embed/>
                  </p:oleObj>
                </mc:Choice>
                <mc:Fallback>
                  <p:oleObj name="Equation" r:id="rId43" imgW="8534400" imgH="579120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51" y="3063"/>
                          <a:ext cx="211" cy="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64" name="Object 52"/>
            <p:cNvGraphicFramePr>
              <a:graphicFrameLocks noChangeAspect="1"/>
            </p:cNvGraphicFramePr>
            <p:nvPr/>
          </p:nvGraphicFramePr>
          <p:xfrm>
            <a:off x="536" y="2620"/>
            <a:ext cx="210" cy="137"/>
          </p:xfrm>
          <a:graphic>
            <a:graphicData uri="http://schemas.openxmlformats.org/presentationml/2006/ole">
              <mc:AlternateContent xmlns:mc="http://schemas.openxmlformats.org/markup-compatibility/2006">
                <mc:Choice xmlns:v="urn:schemas-microsoft-com:vml" Requires="v">
                  <p:oleObj spid="_x0000_s54320" name="Equation" r:id="rId45" imgW="7924800" imgH="5791200" progId="Equation.3">
                    <p:embed/>
                  </p:oleObj>
                </mc:Choice>
                <mc:Fallback>
                  <p:oleObj name="Equation" r:id="rId45" imgW="7924800" imgH="579120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6" y="2620"/>
                          <a:ext cx="210" cy="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4566" name="Object 54"/>
          <p:cNvGraphicFramePr>
            <a:graphicFrameLocks noChangeAspect="1"/>
          </p:cNvGraphicFramePr>
          <p:nvPr/>
        </p:nvGraphicFramePr>
        <p:xfrm>
          <a:off x="4071934" y="3071810"/>
          <a:ext cx="4519614" cy="556260"/>
        </p:xfrm>
        <a:graphic>
          <a:graphicData uri="http://schemas.openxmlformats.org/presentationml/2006/ole">
            <mc:AlternateContent xmlns:mc="http://schemas.openxmlformats.org/markup-compatibility/2006">
              <mc:Choice xmlns:v="urn:schemas-microsoft-com:vml" Requires="v">
                <p:oleObj spid="_x0000_s54321" name="Equation" r:id="rId47" imgW="46024800" imgH="5791200" progId="Equation.3">
                  <p:embed/>
                </p:oleObj>
              </mc:Choice>
              <mc:Fallback>
                <p:oleObj name="Equation" r:id="rId47" imgW="46024800" imgH="579120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071934" y="3071810"/>
                        <a:ext cx="4519614" cy="556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67" name="Text Box 55"/>
          <p:cNvSpPr txBox="1">
            <a:spLocks noChangeArrowheads="1"/>
          </p:cNvSpPr>
          <p:nvPr/>
        </p:nvSpPr>
        <p:spPr bwMode="auto">
          <a:xfrm>
            <a:off x="4143372" y="3714752"/>
            <a:ext cx="3886200" cy="523220"/>
          </a:xfrm>
          <a:prstGeom prst="rect">
            <a:avLst/>
          </a:prstGeom>
          <a:noFill/>
          <a:ln w="9525">
            <a:noFill/>
            <a:miter lim="800000"/>
          </a:ln>
          <a:effectLst/>
        </p:spPr>
        <p:txBody>
          <a:bodyPr>
            <a:spAutoFit/>
          </a:bodyPr>
          <a:lstStyle/>
          <a:p>
            <a:pPr>
              <a:spcBef>
                <a:spcPct val="50000"/>
              </a:spcBef>
            </a:pPr>
            <a:r>
              <a:rPr lang="zh-CN" altLang="en-US" sz="2800" dirty="0"/>
              <a:t>2.由图求得直线的斜率</a:t>
            </a:r>
          </a:p>
        </p:txBody>
      </p:sp>
      <p:graphicFrame>
        <p:nvGraphicFramePr>
          <p:cNvPr id="64568" name="Object 56"/>
          <p:cNvGraphicFramePr>
            <a:graphicFrameLocks noChangeAspect="1"/>
          </p:cNvGraphicFramePr>
          <p:nvPr/>
        </p:nvGraphicFramePr>
        <p:xfrm>
          <a:off x="4714876" y="4286256"/>
          <a:ext cx="2471734" cy="574163"/>
        </p:xfrm>
        <a:graphic>
          <a:graphicData uri="http://schemas.openxmlformats.org/presentationml/2006/ole">
            <mc:AlternateContent xmlns:mc="http://schemas.openxmlformats.org/markup-compatibility/2006">
              <mc:Choice xmlns:v="urn:schemas-microsoft-com:vml" Requires="v">
                <p:oleObj spid="_x0000_s54322" name="Equation" r:id="rId49" imgW="31089600" imgH="5486400" progId="Equation.3">
                  <p:embed/>
                </p:oleObj>
              </mc:Choice>
              <mc:Fallback>
                <p:oleObj name="Equation" r:id="rId49" imgW="31089600" imgH="5486400"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714876" y="4286256"/>
                        <a:ext cx="2471734" cy="57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70" name="Object 58"/>
          <p:cNvGraphicFramePr>
            <a:graphicFrameLocks noChangeAspect="1"/>
          </p:cNvGraphicFramePr>
          <p:nvPr/>
        </p:nvGraphicFramePr>
        <p:xfrm>
          <a:off x="4929190" y="4857760"/>
          <a:ext cx="3497260" cy="642413"/>
        </p:xfrm>
        <a:graphic>
          <a:graphicData uri="http://schemas.openxmlformats.org/presentationml/2006/ole">
            <mc:AlternateContent xmlns:mc="http://schemas.openxmlformats.org/markup-compatibility/2006">
              <mc:Choice xmlns:v="urn:schemas-microsoft-com:vml" Requires="v">
                <p:oleObj spid="_x0000_s54323" name="Equation" r:id="rId51" imgW="39319200" imgH="5486400" progId="Equation.3">
                  <p:embed/>
                </p:oleObj>
              </mc:Choice>
              <mc:Fallback>
                <p:oleObj name="Equation" r:id="rId51" imgW="39319200" imgH="5486400"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929190" y="4857760"/>
                        <a:ext cx="3497260" cy="64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3381372"/>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38"/>
                                        </p:tgtEl>
                                        <p:attrNameLst>
                                          <p:attrName>style.visibility</p:attrName>
                                        </p:attrNameLst>
                                      </p:cBhvr>
                                      <p:to>
                                        <p:strVal val="visible"/>
                                      </p:to>
                                    </p:set>
                                    <p:animEffect transition="in" filter="dissolve">
                                      <p:cBhvr>
                                        <p:cTn id="7" dur="500"/>
                                        <p:tgtEl>
                                          <p:spTgt spid="645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4566"/>
                                        </p:tgtEl>
                                        <p:attrNameLst>
                                          <p:attrName>style.visibility</p:attrName>
                                        </p:attrNameLst>
                                      </p:cBhvr>
                                      <p:to>
                                        <p:strVal val="visible"/>
                                      </p:to>
                                    </p:set>
                                    <p:animEffect transition="in" filter="dissolve">
                                      <p:cBhvr>
                                        <p:cTn id="17" dur="500"/>
                                        <p:tgtEl>
                                          <p:spTgt spid="6456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567"/>
                                        </p:tgtEl>
                                        <p:attrNameLst>
                                          <p:attrName>style.visibility</p:attrName>
                                        </p:attrNameLst>
                                      </p:cBhvr>
                                      <p:to>
                                        <p:strVal val="visible"/>
                                      </p:to>
                                    </p:set>
                                    <p:animEffect transition="in" filter="dissolve">
                                      <p:cBhvr>
                                        <p:cTn id="22" dur="500"/>
                                        <p:tgtEl>
                                          <p:spTgt spid="645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4568"/>
                                        </p:tgtEl>
                                        <p:attrNameLst>
                                          <p:attrName>style.visibility</p:attrName>
                                        </p:attrNameLst>
                                      </p:cBhvr>
                                      <p:to>
                                        <p:strVal val="visible"/>
                                      </p:to>
                                    </p:set>
                                    <p:animEffect transition="in" filter="dissolve">
                                      <p:cBhvr>
                                        <p:cTn id="27" dur="500"/>
                                        <p:tgtEl>
                                          <p:spTgt spid="6456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4570"/>
                                        </p:tgtEl>
                                        <p:attrNameLst>
                                          <p:attrName>style.visibility</p:attrName>
                                        </p:attrNameLst>
                                      </p:cBhvr>
                                      <p:to>
                                        <p:strVal val="visible"/>
                                      </p:to>
                                    </p:set>
                                    <p:animEffect transition="in" filter="dissolve">
                                      <p:cBhvr>
                                        <p:cTn id="32" dur="500"/>
                                        <p:tgtEl>
                                          <p:spTgt spid="6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8" grpId="0" autoUpdateAnimBg="0"/>
      <p:bldP spid="645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 Box 5"/>
          <p:cNvSpPr txBox="1">
            <a:spLocks noChangeArrowheads="1"/>
          </p:cNvSpPr>
          <p:nvPr/>
        </p:nvSpPr>
        <p:spPr bwMode="auto">
          <a:xfrm>
            <a:off x="1142976" y="285728"/>
            <a:ext cx="3500462" cy="584775"/>
          </a:xfrm>
          <a:prstGeom prst="rect">
            <a:avLst/>
          </a:prstGeom>
          <a:noFill/>
          <a:ln w="9525">
            <a:noFill/>
            <a:miter lim="800000"/>
          </a:ln>
          <a:effectLst/>
        </p:spPr>
        <p:txBody>
          <a:bodyPr wrap="square">
            <a:spAutoFit/>
          </a:bodyPr>
          <a:lstStyle/>
          <a:p>
            <a:pPr marL="457200" indent="-457200"/>
            <a:r>
              <a:rPr kumimoji="1" lang="zh-CN" altLang="en-US" sz="3200" dirty="0">
                <a:solidFill>
                  <a:srgbClr val="C00000"/>
                </a:solidFill>
                <a:effectLst>
                  <a:outerShdw blurRad="38100" dist="38100" dir="2700000" algn="tl">
                    <a:srgbClr val="C0C0C0"/>
                  </a:outerShdw>
                </a:effectLst>
                <a:latin typeface="Century Schoolbook" panose="02040604050505020304" pitchFamily="18" charset="0"/>
              </a:rPr>
              <a:t>光电效应的验证</a:t>
            </a:r>
          </a:p>
        </p:txBody>
      </p:sp>
      <p:sp>
        <p:nvSpPr>
          <p:cNvPr id="29702" name="Text Box 6"/>
          <p:cNvSpPr txBox="1">
            <a:spLocks noChangeArrowheads="1"/>
          </p:cNvSpPr>
          <p:nvPr/>
        </p:nvSpPr>
        <p:spPr bwMode="auto">
          <a:xfrm>
            <a:off x="1000100" y="1214422"/>
            <a:ext cx="7286676" cy="2870200"/>
          </a:xfrm>
          <a:prstGeom prst="rect">
            <a:avLst/>
          </a:prstGeom>
          <a:noFill/>
          <a:ln w="9525">
            <a:noFill/>
            <a:miter lim="800000"/>
          </a:ln>
          <a:effectLst/>
        </p:spPr>
        <p:txBody>
          <a:bodyPr wrap="square">
            <a:spAutoFit/>
          </a:bodyPr>
          <a:lstStyle/>
          <a:p>
            <a:pPr eaLnBrk="0" hangingPunct="0">
              <a:lnSpc>
                <a:spcPct val="130000"/>
              </a:lnSpc>
              <a:spcBef>
                <a:spcPct val="50000"/>
              </a:spcBef>
            </a:pPr>
            <a:r>
              <a:rPr kumimoji="1" lang="zh-CN" altLang="en-US" sz="2400" b="1" dirty="0">
                <a:solidFill>
                  <a:schemeClr val="tx2"/>
                </a:solidFill>
                <a:latin typeface="Century Schoolbook" panose="02040604050505020304" pitchFamily="18" charset="0"/>
              </a:rPr>
              <a:t>       </a:t>
            </a:r>
            <a:r>
              <a:rPr kumimoji="1" lang="zh-CN" altLang="en-US" sz="2800" dirty="0">
                <a:latin typeface="Century Schoolbook" panose="02040604050505020304" pitchFamily="18" charset="0"/>
              </a:rPr>
              <a:t>美国物理学家</a:t>
            </a:r>
            <a:r>
              <a:rPr kumimoji="1" lang="zh-CN" altLang="en-US" sz="2800" dirty="0">
                <a:solidFill>
                  <a:srgbClr val="CC0000"/>
                </a:solidFill>
                <a:latin typeface="Century Schoolbook" panose="02040604050505020304" pitchFamily="18" charset="0"/>
              </a:rPr>
              <a:t>密立根</a:t>
            </a:r>
            <a:r>
              <a:rPr kumimoji="1" lang="zh-CN" altLang="en-US" sz="2800" dirty="0">
                <a:latin typeface="Century Schoolbook" panose="02040604050505020304" pitchFamily="18" charset="0"/>
              </a:rPr>
              <a:t>，花了十年时间做了“光电效应”实验，结果在</a:t>
            </a:r>
            <a:r>
              <a:rPr kumimoji="1" lang="en-US" altLang="zh-CN" sz="2800" dirty="0">
                <a:latin typeface="Century Schoolbook" panose="02040604050505020304" pitchFamily="18" charset="0"/>
              </a:rPr>
              <a:t>1916</a:t>
            </a:r>
            <a:r>
              <a:rPr kumimoji="1" lang="zh-CN" altLang="en-US" sz="2800" dirty="0">
                <a:latin typeface="Century Schoolbook" panose="02040604050505020304" pitchFamily="18" charset="0"/>
              </a:rPr>
              <a:t>年证实了爱因斯坦方程，</a:t>
            </a:r>
            <a:r>
              <a:rPr kumimoji="1" lang="en-US" altLang="zh-CN" sz="2800" i="1" dirty="0">
                <a:latin typeface="Century Schoolbook" panose="02040604050505020304" pitchFamily="18" charset="0"/>
              </a:rPr>
              <a:t>h </a:t>
            </a:r>
            <a:r>
              <a:rPr kumimoji="1" lang="en-US" altLang="en-US" sz="2800" dirty="0">
                <a:latin typeface="Times New Roman" panose="02020603050405020304" pitchFamily="18" charset="0"/>
              </a:rPr>
              <a:t>=6.57</a:t>
            </a:r>
            <a:r>
              <a:rPr kumimoji="1" lang="en-US" altLang="en-US" sz="2800" dirty="0">
                <a:latin typeface="Times New Roman" panose="02020603050405020304" pitchFamily="18" charset="0"/>
                <a:sym typeface="Symbol" panose="05050102010706020507" pitchFamily="18" charset="2"/>
              </a:rPr>
              <a:t></a:t>
            </a:r>
            <a:r>
              <a:rPr kumimoji="1" lang="en-US" altLang="en-US" sz="2800" dirty="0">
                <a:latin typeface="Times New Roman" panose="02020603050405020304" pitchFamily="18" charset="0"/>
              </a:rPr>
              <a:t>10</a:t>
            </a:r>
            <a:r>
              <a:rPr kumimoji="1" lang="en-US" altLang="en-US" sz="2800" baseline="30000" dirty="0">
                <a:latin typeface="Times New Roman" panose="02020603050405020304" pitchFamily="18" charset="0"/>
              </a:rPr>
              <a:t>-34</a:t>
            </a:r>
            <a:r>
              <a:rPr kumimoji="1" lang="en-US" altLang="zh-CN" sz="2800" dirty="0">
                <a:latin typeface="Times New Roman" panose="02020603050405020304" pitchFamily="18" charset="0"/>
              </a:rPr>
              <a:t> </a:t>
            </a:r>
            <a:r>
              <a:rPr kumimoji="1" lang="zh-CN" altLang="zh-CN" sz="2800" dirty="0">
                <a:latin typeface="Times New Roman" panose="02020603050405020304" pitchFamily="18" charset="0"/>
              </a:rPr>
              <a:t>焦耳•</a:t>
            </a:r>
            <a:r>
              <a:rPr kumimoji="1" lang="zh-CN" altLang="en-US" sz="2800" dirty="0">
                <a:latin typeface="Times New Roman" panose="02020603050405020304" pitchFamily="18" charset="0"/>
              </a:rPr>
              <a:t>秒</a:t>
            </a:r>
            <a:r>
              <a:rPr kumimoji="1" lang="zh-CN" altLang="en-US" sz="2800" dirty="0">
                <a:latin typeface="Century Schoolbook" panose="02040604050505020304" pitchFamily="18" charset="0"/>
              </a:rPr>
              <a:t>的值与理论值很一致，又一次证明了“光量子”理论的正确。并于</a:t>
            </a:r>
            <a:r>
              <a:rPr kumimoji="1" lang="en-US" altLang="zh-CN" sz="2800" dirty="0">
                <a:latin typeface="宋体" panose="02010600030101010101" pitchFamily="2" charset="-122"/>
              </a:rPr>
              <a:t>1923</a:t>
            </a:r>
            <a:r>
              <a:rPr kumimoji="1" lang="zh-CN" altLang="en-US" sz="2800" dirty="0">
                <a:latin typeface="宋体" panose="02010600030101010101" pitchFamily="2" charset="-122"/>
              </a:rPr>
              <a:t>年的获得诺贝尔物理学奖</a:t>
            </a:r>
            <a:r>
              <a:rPr kumimoji="1" lang="en-US" altLang="zh-CN" sz="2800" dirty="0">
                <a:latin typeface="宋体" panose="02010600030101010101" pitchFamily="2" charset="-122"/>
              </a:rPr>
              <a:t>.</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ppt_w</p:attrName>
                                        </p:attrNameLst>
                                      </p:cBhvr>
                                      <p:tavLst>
                                        <p:tav tm="0">
                                          <p:val>
                                            <p:fltVal val="0"/>
                                          </p:val>
                                        </p:tav>
                                        <p:tav tm="100000">
                                          <p:val>
                                            <p:strVal val="#ppt_w"/>
                                          </p:val>
                                        </p:tav>
                                      </p:tavLst>
                                    </p:anim>
                                    <p:anim calcmode="lin" valueType="num">
                                      <p:cBhvr>
                                        <p:cTn id="8" dur="500" fill="hold"/>
                                        <p:tgtEl>
                                          <p:spTgt spid="297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685800" y="838200"/>
            <a:ext cx="8077200" cy="2235200"/>
            <a:chOff x="432" y="528"/>
            <a:chExt cx="5088" cy="1408"/>
          </a:xfrm>
        </p:grpSpPr>
        <p:sp>
          <p:nvSpPr>
            <p:cNvPr id="1028" name="Text Box 4"/>
            <p:cNvSpPr txBox="1">
              <a:spLocks noChangeArrowheads="1"/>
            </p:cNvSpPr>
            <p:nvPr/>
          </p:nvSpPr>
          <p:spPr bwMode="auto">
            <a:xfrm>
              <a:off x="432" y="528"/>
              <a:ext cx="5088" cy="1408"/>
            </a:xfrm>
            <a:prstGeom prst="rect">
              <a:avLst/>
            </a:prstGeom>
            <a:noFill/>
            <a:ln w="9525">
              <a:noFill/>
              <a:miter lim="800000"/>
              <a:tailEnd type="none" w="sm" len="lg"/>
            </a:ln>
            <a:effectLst/>
          </p:spPr>
          <p:txBody>
            <a:bodyPr>
              <a:spAutoFit/>
            </a:bodyPr>
            <a:lstStyle/>
            <a:p>
              <a:pPr>
                <a:lnSpc>
                  <a:spcPct val="120000"/>
                </a:lnSpc>
                <a:spcBef>
                  <a:spcPct val="50000"/>
                </a:spcBef>
              </a:pPr>
              <a:r>
                <a:rPr lang="zh-CN" altLang="en-US" sz="3200" b="1" dirty="0">
                  <a:solidFill>
                    <a:srgbClr val="CC0000"/>
                  </a:solidFill>
                </a:rPr>
                <a:t>       </a:t>
              </a:r>
              <a:r>
                <a:rPr lang="zh-CN" altLang="en-US" sz="2800" dirty="0" smtClean="0">
                  <a:solidFill>
                    <a:srgbClr val="CC0000"/>
                  </a:solidFill>
                </a:rPr>
                <a:t>例</a:t>
              </a:r>
              <a:r>
                <a:rPr lang="en-US" altLang="zh-CN" sz="2800" dirty="0" smtClean="0"/>
                <a:t> </a:t>
              </a:r>
              <a:r>
                <a:rPr lang="zh-CN" altLang="en-US" sz="2800" dirty="0"/>
                <a:t>一半径为                    的薄圆片，距光源</a:t>
              </a:r>
              <a:r>
                <a:rPr lang="zh-CN" altLang="en-US" sz="2800" dirty="0">
                  <a:latin typeface="Times New Roman" panose="02020603050405020304" pitchFamily="18" charset="0"/>
                </a:rPr>
                <a:t>1.0 </a:t>
              </a:r>
              <a:r>
                <a:rPr lang="en-US" altLang="zh-CN" sz="2800" dirty="0">
                  <a:latin typeface="Times New Roman" panose="02020603050405020304" pitchFamily="18" charset="0"/>
                </a:rPr>
                <a:t>m</a:t>
              </a:r>
              <a:r>
                <a:rPr lang="en-US" altLang="zh-CN" sz="2800" dirty="0"/>
                <a:t> </a:t>
              </a:r>
              <a:r>
                <a:rPr lang="en-US" altLang="zh-CN" sz="2800" dirty="0">
                  <a:latin typeface="Times New Roman" panose="02020603050405020304" pitchFamily="18" charset="0"/>
                </a:rPr>
                <a:t>.</a:t>
              </a:r>
              <a:r>
                <a:rPr lang="en-US" altLang="zh-CN" sz="2800" dirty="0"/>
                <a:t>  </a:t>
              </a:r>
              <a:r>
                <a:rPr lang="zh-CN" altLang="en-US" sz="2800" dirty="0"/>
                <a:t>光源的功率为</a:t>
              </a:r>
              <a:r>
                <a:rPr lang="zh-CN" altLang="en-US" sz="2800" dirty="0">
                  <a:latin typeface="Times New Roman" panose="02020603050405020304" pitchFamily="18" charset="0"/>
                </a:rPr>
                <a:t>1</a:t>
              </a:r>
              <a:r>
                <a:rPr lang="en-US" altLang="zh-CN" sz="2800" dirty="0">
                  <a:latin typeface="Times New Roman" panose="02020603050405020304" pitchFamily="18" charset="0"/>
                </a:rPr>
                <a:t>W</a:t>
              </a:r>
              <a:r>
                <a:rPr lang="en-US" altLang="zh-CN" sz="2800" dirty="0"/>
                <a:t>，</a:t>
              </a:r>
              <a:r>
                <a:rPr lang="zh-CN" altLang="en-US" sz="2800" dirty="0"/>
                <a:t>发射波长</a:t>
              </a:r>
              <a:r>
                <a:rPr lang="zh-CN" altLang="en-US" sz="2800" dirty="0">
                  <a:latin typeface="Times New Roman" panose="02020603050405020304" pitchFamily="18" charset="0"/>
                </a:rPr>
                <a:t>589 </a:t>
              </a:r>
              <a:r>
                <a:rPr lang="en-US" altLang="zh-CN" sz="2800" dirty="0">
                  <a:latin typeface="Times New Roman" panose="02020603050405020304" pitchFamily="18" charset="0"/>
                </a:rPr>
                <a:t>nm</a:t>
              </a:r>
              <a:r>
                <a:rPr lang="zh-CN" altLang="en-US" sz="2800" dirty="0"/>
                <a:t>的单色光</a:t>
              </a:r>
              <a:r>
                <a:rPr lang="zh-CN" altLang="en-US" sz="2800" dirty="0">
                  <a:latin typeface="Times New Roman" panose="02020603050405020304" pitchFamily="18" charset="0"/>
                </a:rPr>
                <a:t> .</a:t>
              </a:r>
              <a:r>
                <a:rPr lang="zh-CN" altLang="en-US" sz="2800" dirty="0"/>
                <a:t> 假定光源向各个方向发射的能量是相同的，试计算在单位时间内落在薄圆片上的光子数 </a:t>
              </a:r>
              <a:r>
                <a:rPr lang="zh-CN" altLang="en-US" sz="2800" dirty="0">
                  <a:latin typeface="Times New Roman" panose="02020603050405020304" pitchFamily="18" charset="0"/>
                </a:rPr>
                <a:t>.</a:t>
              </a:r>
            </a:p>
          </p:txBody>
        </p:sp>
        <p:graphicFrame>
          <p:nvGraphicFramePr>
            <p:cNvPr id="54274" name="Object 1026"/>
            <p:cNvGraphicFramePr>
              <a:graphicFrameLocks noChangeAspect="1"/>
            </p:cNvGraphicFramePr>
            <p:nvPr/>
          </p:nvGraphicFramePr>
          <p:xfrm>
            <a:off x="2385" y="630"/>
            <a:ext cx="1068" cy="305"/>
          </p:xfrm>
          <a:graphic>
            <a:graphicData uri="http://schemas.openxmlformats.org/presentationml/2006/ole">
              <mc:AlternateContent xmlns:mc="http://schemas.openxmlformats.org/markup-compatibility/2006">
                <mc:Choice xmlns:v="urn:schemas-microsoft-com:vml" Requires="v">
                  <p:oleObj spid="_x0000_s15409" name="Equation" r:id="rId3" imgW="17068800" imgH="4876800" progId="Equation.3">
                    <p:embed/>
                  </p:oleObj>
                </mc:Choice>
                <mc:Fallback>
                  <p:oleObj name="Equation" r:id="rId3" imgW="17068800" imgH="487680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 y="630"/>
                          <a:ext cx="1068"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31" name="Text Box 7"/>
          <p:cNvSpPr txBox="1">
            <a:spLocks noChangeArrowheads="1"/>
          </p:cNvSpPr>
          <p:nvPr/>
        </p:nvSpPr>
        <p:spPr bwMode="auto">
          <a:xfrm>
            <a:off x="571472" y="3071810"/>
            <a:ext cx="1066800" cy="579438"/>
          </a:xfrm>
          <a:prstGeom prst="rect">
            <a:avLst/>
          </a:prstGeom>
          <a:noFill/>
          <a:ln w="9525">
            <a:noFill/>
            <a:miter lim="800000"/>
            <a:tailEnd type="none" w="sm" len="lg"/>
          </a:ln>
          <a:effectLst/>
        </p:spPr>
        <p:txBody>
          <a:bodyPr>
            <a:spAutoFit/>
          </a:bodyPr>
          <a:lstStyle/>
          <a:p>
            <a:pPr>
              <a:spcBef>
                <a:spcPct val="50000"/>
              </a:spcBef>
            </a:pPr>
            <a:r>
              <a:rPr lang="zh-CN" altLang="en-US" sz="3200" b="1" dirty="0">
                <a:solidFill>
                  <a:srgbClr val="CC0000"/>
                </a:solidFill>
              </a:rPr>
              <a:t>解</a:t>
            </a:r>
          </a:p>
        </p:txBody>
      </p:sp>
      <p:graphicFrame>
        <p:nvGraphicFramePr>
          <p:cNvPr id="54272" name="Object 1024"/>
          <p:cNvGraphicFramePr>
            <a:graphicFrameLocks noChangeAspect="1"/>
          </p:cNvGraphicFramePr>
          <p:nvPr/>
        </p:nvGraphicFramePr>
        <p:xfrm>
          <a:off x="1571604" y="3143250"/>
          <a:ext cx="6315096" cy="623241"/>
        </p:xfrm>
        <a:graphic>
          <a:graphicData uri="http://schemas.openxmlformats.org/presentationml/2006/ole">
            <mc:AlternateContent xmlns:mc="http://schemas.openxmlformats.org/markup-compatibility/2006">
              <mc:Choice xmlns:v="urn:schemas-microsoft-com:vml" Requires="v">
                <p:oleObj spid="_x0000_s15410" name="Equation" r:id="rId5" imgW="58826400" imgH="5486400" progId="Equation.3">
                  <p:embed/>
                </p:oleObj>
              </mc:Choice>
              <mc:Fallback>
                <p:oleObj name="Equation" r:id="rId5" imgW="58826400" imgH="54864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04" y="3143250"/>
                        <a:ext cx="6315096" cy="623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3" name="Object 1025"/>
          <p:cNvGraphicFramePr>
            <a:graphicFrameLocks noChangeAspect="1"/>
          </p:cNvGraphicFramePr>
          <p:nvPr/>
        </p:nvGraphicFramePr>
        <p:xfrm>
          <a:off x="1500166" y="4286256"/>
          <a:ext cx="4065584" cy="1024399"/>
        </p:xfrm>
        <a:graphic>
          <a:graphicData uri="http://schemas.openxmlformats.org/presentationml/2006/ole">
            <mc:AlternateContent xmlns:mc="http://schemas.openxmlformats.org/markup-compatibility/2006">
              <mc:Choice xmlns:v="urn:schemas-microsoft-com:vml" Requires="v">
                <p:oleObj spid="_x0000_s15411" name="Equation" r:id="rId7" imgW="43586400" imgH="9448800" progId="Equation.3">
                  <p:embed/>
                </p:oleObj>
              </mc:Choice>
              <mc:Fallback>
                <p:oleObj name="Equation" r:id="rId7" imgW="43586400" imgH="94488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4286256"/>
                        <a:ext cx="4065584" cy="1024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Text Box 12"/>
          <p:cNvSpPr txBox="1">
            <a:spLocks noChangeArrowheads="1"/>
          </p:cNvSpPr>
          <p:nvPr/>
        </p:nvSpPr>
        <p:spPr bwMode="auto">
          <a:xfrm>
            <a:off x="857224" y="3786190"/>
            <a:ext cx="5111750" cy="457200"/>
          </a:xfrm>
          <a:prstGeom prst="rect">
            <a:avLst/>
          </a:prstGeom>
          <a:noFill/>
          <a:ln w="9525">
            <a:noFill/>
            <a:miter lim="800000"/>
          </a:ln>
          <a:effectLst/>
        </p:spPr>
        <p:txBody>
          <a:bodyPr>
            <a:spAutoFit/>
          </a:bodyPr>
          <a:lstStyle/>
          <a:p>
            <a:pPr>
              <a:spcBef>
                <a:spcPct val="50000"/>
              </a:spcBef>
            </a:pPr>
            <a:r>
              <a:rPr lang="zh-CN" altLang="en-US" sz="2400" dirty="0"/>
              <a:t>单位时间内落在圆片上的能量为：</a:t>
            </a:r>
          </a:p>
        </p:txBody>
      </p:sp>
      <p:graphicFrame>
        <p:nvGraphicFramePr>
          <p:cNvPr id="12293" name="Object 5"/>
          <p:cNvGraphicFramePr>
            <a:graphicFrameLocks noChangeAspect="1"/>
          </p:cNvGraphicFramePr>
          <p:nvPr/>
        </p:nvGraphicFramePr>
        <p:xfrm>
          <a:off x="1643042" y="5429264"/>
          <a:ext cx="4357685" cy="990382"/>
        </p:xfrm>
        <a:graphic>
          <a:graphicData uri="http://schemas.openxmlformats.org/presentationml/2006/ole">
            <mc:AlternateContent xmlns:mc="http://schemas.openxmlformats.org/markup-compatibility/2006">
              <mc:Choice xmlns:v="urn:schemas-microsoft-com:vml" Requires="v">
                <p:oleObj spid="_x0000_s15412" name="公式" r:id="rId9" imgW="42367200" imgH="9448800" progId="Equation.3">
                  <p:embed/>
                </p:oleObj>
              </mc:Choice>
              <mc:Fallback>
                <p:oleObj name="公式" r:id="rId9" imgW="42367200" imgH="94488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3042" y="5429264"/>
                        <a:ext cx="4357685" cy="990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clickPar">
                                  <p:stCondLst>
                                    <p:cond delay="0"/>
                                  </p:stCondLst>
                                  <p:childTnLst>
                                    <p:set>
                                      <p:cBhvr>
                                        <p:cTn id="6" dur="500" fill="hold">
                                          <p:stCondLst>
                                            <p:cond delay="0"/>
                                          </p:stCondLst>
                                        </p:cTn>
                                        <p:tgtEl>
                                          <p:spTgt spid="54272"/>
                                        </p:tgtEl>
                                        <p:attrNameLst>
                                          <p:attrName>style.visibility</p:attrName>
                                        </p:attrNameLst>
                                      </p:cBhvr>
                                      <p:to>
                                        <p:strVal val="visible"/>
                                      </p:to>
                                    </p:set>
                                    <p:animEffect transition="in" filter="blinds(horizontal)">
                                      <p:cBhvr>
                                        <p:cTn id="7" dur="500"/>
                                        <p:tgtEl>
                                          <p:spTgt spid="542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4273"/>
                                        </p:tgtEl>
                                        <p:attrNameLst>
                                          <p:attrName>style.visibility</p:attrName>
                                        </p:attrNameLst>
                                      </p:cBhvr>
                                      <p:to>
                                        <p:strVal val="visible"/>
                                      </p:to>
                                    </p:set>
                                    <p:animEffect transition="in" filter="blinds(horizontal)">
                                      <p:cBhvr>
                                        <p:cTn id="16" dur="500"/>
                                        <p:tgtEl>
                                          <p:spTgt spid="5427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293"/>
                                        </p:tgtEl>
                                        <p:attrNameLst>
                                          <p:attrName>style.visibility</p:attrName>
                                        </p:attrNameLst>
                                      </p:cBhvr>
                                      <p:to>
                                        <p:strVal val="visible"/>
                                      </p:to>
                                    </p:set>
                                    <p:animEffect transition="in" filter="blinds(horizontal)">
                                      <p:cBhvr>
                                        <p:cTn id="21"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1187624" y="260648"/>
            <a:ext cx="2304256" cy="584775"/>
          </a:xfrm>
          <a:prstGeom prst="rect">
            <a:avLst/>
          </a:prstGeom>
          <a:noFill/>
          <a:ln w="9525">
            <a:noFill/>
            <a:miter lim="800000"/>
          </a:ln>
          <a:effectLst/>
        </p:spPr>
        <p:txBody>
          <a:bodyPr wrap="square">
            <a:spAutoFit/>
          </a:bodyPr>
          <a:lstStyle/>
          <a:p>
            <a:pPr algn="just" eaLnBrk="0" hangingPunct="0"/>
            <a:r>
              <a:rPr kumimoji="1" lang="zh-CN" altLang="en-US" sz="3200" dirty="0">
                <a:solidFill>
                  <a:schemeClr val="bg2"/>
                </a:solidFill>
                <a:effectLst>
                  <a:outerShdw blurRad="38100" dist="38100" dir="2700000" algn="tl">
                    <a:srgbClr val="C0C0C0"/>
                  </a:outerShdw>
                </a:effectLst>
                <a:latin typeface="黑体" panose="02010609060101010101" pitchFamily="49" charset="-122"/>
                <a:ea typeface="黑体" panose="02010609060101010101" pitchFamily="49" charset="-122"/>
              </a:rPr>
              <a:t>光电效应</a:t>
            </a:r>
          </a:p>
        </p:txBody>
      </p:sp>
      <p:grpSp>
        <p:nvGrpSpPr>
          <p:cNvPr id="2" name="Group 61"/>
          <p:cNvGrpSpPr/>
          <p:nvPr/>
        </p:nvGrpSpPr>
        <p:grpSpPr bwMode="auto">
          <a:xfrm>
            <a:off x="5724525" y="1484313"/>
            <a:ext cx="3240088" cy="4465637"/>
            <a:chOff x="3288" y="935"/>
            <a:chExt cx="2041" cy="2813"/>
          </a:xfrm>
        </p:grpSpPr>
        <p:sp>
          <p:nvSpPr>
            <p:cNvPr id="28682" name="Rectangle 10"/>
            <p:cNvSpPr>
              <a:spLocks noChangeArrowheads="1"/>
            </p:cNvSpPr>
            <p:nvPr/>
          </p:nvSpPr>
          <p:spPr bwMode="auto">
            <a:xfrm>
              <a:off x="3288" y="935"/>
              <a:ext cx="2041" cy="2813"/>
            </a:xfrm>
            <a:prstGeom prst="rect">
              <a:avLst/>
            </a:prstGeom>
            <a:solidFill>
              <a:schemeClr val="bg1"/>
            </a:solidFill>
            <a:ln w="9525">
              <a:solidFill>
                <a:schemeClr val="tx2"/>
              </a:solidFill>
              <a:miter lim="800000"/>
              <a:tailEnd type="none" w="sm" len="lg"/>
            </a:ln>
            <a:effectLst/>
          </p:spPr>
          <p:txBody>
            <a:bodyPr wrap="none" anchor="ctr"/>
            <a:lstStyle/>
            <a:p>
              <a:endParaRPr lang="zh-CN" altLang="en-US"/>
            </a:p>
          </p:txBody>
        </p:sp>
        <p:sp>
          <p:nvSpPr>
            <p:cNvPr id="28683" name="AutoShape 11"/>
            <p:cNvSpPr>
              <a:spLocks noChangeArrowheads="1"/>
            </p:cNvSpPr>
            <p:nvPr/>
          </p:nvSpPr>
          <p:spPr bwMode="auto">
            <a:xfrm>
              <a:off x="3792" y="1392"/>
              <a:ext cx="960" cy="432"/>
            </a:xfrm>
            <a:prstGeom prst="roundRect">
              <a:avLst>
                <a:gd name="adj" fmla="val 50000"/>
              </a:avLst>
            </a:prstGeom>
            <a:gradFill rotWithShape="0">
              <a:gsLst>
                <a:gs pos="0">
                  <a:srgbClr val="CCECFF"/>
                </a:gs>
                <a:gs pos="50000">
                  <a:srgbClr val="CCECFF">
                    <a:gamma/>
                    <a:tint val="10196"/>
                    <a:invGamma/>
                  </a:srgbClr>
                </a:gs>
                <a:gs pos="100000">
                  <a:srgbClr val="CCECFF"/>
                </a:gs>
              </a:gsLst>
              <a:lin ang="5400000" scaled="1"/>
            </a:gradFill>
            <a:ln w="28575">
              <a:solidFill>
                <a:srgbClr val="3366FF"/>
              </a:solidFill>
              <a:round/>
              <a:tailEnd type="none" w="sm" len="lg"/>
            </a:ln>
            <a:effectLst/>
          </p:spPr>
          <p:txBody>
            <a:bodyPr wrap="none" anchor="ctr"/>
            <a:lstStyle/>
            <a:p>
              <a:endParaRPr lang="zh-CN" altLang="en-US"/>
            </a:p>
          </p:txBody>
        </p:sp>
        <p:sp>
          <p:nvSpPr>
            <p:cNvPr id="28684" name="AutoShape 12"/>
            <p:cNvSpPr>
              <a:spLocks noChangeArrowheads="1"/>
            </p:cNvSpPr>
            <p:nvPr/>
          </p:nvSpPr>
          <p:spPr bwMode="auto">
            <a:xfrm rot="-5418219">
              <a:off x="3936" y="1439"/>
              <a:ext cx="336" cy="336"/>
            </a:xfrm>
            <a:custGeom>
              <a:avLst/>
              <a:gdLst>
                <a:gd name="G0" fmla="+- 8818 0 0"/>
                <a:gd name="G1" fmla="+- -10761543 0 0"/>
                <a:gd name="G2" fmla="+- 0 0 -10761543"/>
                <a:gd name="T0" fmla="*/ 0 256 1"/>
                <a:gd name="T1" fmla="*/ 180 256 1"/>
                <a:gd name="G3" fmla="+- -10761543 T0 T1"/>
                <a:gd name="T2" fmla="*/ 0 256 1"/>
                <a:gd name="T3" fmla="*/ 90 256 1"/>
                <a:gd name="G4" fmla="+- -10761543 T2 T3"/>
                <a:gd name="G5" fmla="*/ G4 2 1"/>
                <a:gd name="T4" fmla="*/ 90 256 1"/>
                <a:gd name="T5" fmla="*/ 0 256 1"/>
                <a:gd name="G6" fmla="+- -10761543 T4 T5"/>
                <a:gd name="G7" fmla="*/ G6 2 1"/>
                <a:gd name="G8" fmla="abs -10761543"/>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8"/>
                <a:gd name="G18" fmla="*/ 8818 1 2"/>
                <a:gd name="G19" fmla="+- G18 5400 0"/>
                <a:gd name="G20" fmla="cos G19 -10761543"/>
                <a:gd name="G21" fmla="sin G19 -10761543"/>
                <a:gd name="G22" fmla="+- G20 10800 0"/>
                <a:gd name="G23" fmla="+- G21 10800 0"/>
                <a:gd name="G24" fmla="+- 10800 0 G20"/>
                <a:gd name="G25" fmla="+- 8818 10800 0"/>
                <a:gd name="G26" fmla="?: G9 G17 G25"/>
                <a:gd name="G27" fmla="?: G9 0 21600"/>
                <a:gd name="G28" fmla="cos 10800 -10761543"/>
                <a:gd name="G29" fmla="sin 10800 -10761543"/>
                <a:gd name="G30" fmla="sin 8818 -10761543"/>
                <a:gd name="G31" fmla="+- G28 10800 0"/>
                <a:gd name="G32" fmla="+- G29 10800 0"/>
                <a:gd name="G33" fmla="+- G30 10800 0"/>
                <a:gd name="G34" fmla="?: G4 0 G31"/>
                <a:gd name="G35" fmla="?: -10761543 G34 0"/>
                <a:gd name="G36" fmla="?: G6 G35 G31"/>
                <a:gd name="G37" fmla="+- 21600 0 G36"/>
                <a:gd name="G38" fmla="?: G4 0 G33"/>
                <a:gd name="G39" fmla="?: -10761543 G38 G32"/>
                <a:gd name="G40" fmla="?: G6 G39 0"/>
                <a:gd name="G41" fmla="?: G4 G32 21600"/>
                <a:gd name="G42" fmla="?: G6 G41 G33"/>
                <a:gd name="T12" fmla="*/ 10800 w 21600"/>
                <a:gd name="T13" fmla="*/ 0 h 21600"/>
                <a:gd name="T14" fmla="*/ 1361 w 21600"/>
                <a:gd name="T15" fmla="*/ 8130 h 21600"/>
                <a:gd name="T16" fmla="*/ 10800 w 21600"/>
                <a:gd name="T17" fmla="*/ 1982 h 21600"/>
                <a:gd name="T18" fmla="*/ 20239 w 21600"/>
                <a:gd name="T19" fmla="*/ 813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314" y="8400"/>
                  </a:moveTo>
                  <a:cubicBezTo>
                    <a:pt x="3388" y="4603"/>
                    <a:pt x="6854" y="1981"/>
                    <a:pt x="10800" y="1982"/>
                  </a:cubicBezTo>
                  <a:cubicBezTo>
                    <a:pt x="14745" y="1982"/>
                    <a:pt x="18211" y="4603"/>
                    <a:pt x="19285" y="8400"/>
                  </a:cubicBezTo>
                  <a:lnTo>
                    <a:pt x="21192" y="7860"/>
                  </a:lnTo>
                  <a:cubicBezTo>
                    <a:pt x="19877" y="3210"/>
                    <a:pt x="15632" y="-1"/>
                    <a:pt x="10799" y="0"/>
                  </a:cubicBezTo>
                  <a:cubicBezTo>
                    <a:pt x="5967" y="0"/>
                    <a:pt x="1722" y="3210"/>
                    <a:pt x="407" y="7860"/>
                  </a:cubicBezTo>
                  <a:close/>
                </a:path>
              </a:pathLst>
            </a:custGeom>
            <a:solidFill>
              <a:srgbClr val="0000FF"/>
            </a:solidFill>
            <a:ln w="9525">
              <a:solidFill>
                <a:srgbClr val="0000FF"/>
              </a:solidFill>
              <a:miter lim="800000"/>
            </a:ln>
            <a:effectLst/>
          </p:spPr>
          <p:txBody>
            <a:bodyPr wrap="none" anchor="ctr"/>
            <a:lstStyle/>
            <a:p>
              <a:endParaRPr lang="zh-CN" altLang="en-US"/>
            </a:p>
          </p:txBody>
        </p:sp>
        <p:sp>
          <p:nvSpPr>
            <p:cNvPr id="28685" name="Line 13"/>
            <p:cNvSpPr>
              <a:spLocks noChangeShapeType="1"/>
            </p:cNvSpPr>
            <p:nvPr/>
          </p:nvSpPr>
          <p:spPr bwMode="auto">
            <a:xfrm>
              <a:off x="3504" y="1632"/>
              <a:ext cx="480" cy="0"/>
            </a:xfrm>
            <a:prstGeom prst="line">
              <a:avLst/>
            </a:prstGeom>
            <a:noFill/>
            <a:ln w="19050">
              <a:solidFill>
                <a:schemeClr val="tx1"/>
              </a:solidFill>
              <a:round/>
            </a:ln>
            <a:effectLst/>
          </p:spPr>
          <p:txBody>
            <a:bodyPr wrap="none" anchor="ctr"/>
            <a:lstStyle/>
            <a:p>
              <a:endParaRPr lang="zh-CN" altLang="en-US"/>
            </a:p>
          </p:txBody>
        </p:sp>
        <p:sp>
          <p:nvSpPr>
            <p:cNvPr id="28686" name="Rectangle 14"/>
            <p:cNvSpPr>
              <a:spLocks noChangeArrowheads="1"/>
            </p:cNvSpPr>
            <p:nvPr/>
          </p:nvSpPr>
          <p:spPr bwMode="auto">
            <a:xfrm>
              <a:off x="3792" y="3168"/>
              <a:ext cx="960" cy="96"/>
            </a:xfrm>
            <a:prstGeom prst="rect">
              <a:avLst/>
            </a:prstGeom>
            <a:gradFill rotWithShape="0">
              <a:gsLst>
                <a:gs pos="0">
                  <a:srgbClr val="003366"/>
                </a:gs>
                <a:gs pos="50000">
                  <a:srgbClr val="003366">
                    <a:gamma/>
                    <a:tint val="0"/>
                    <a:invGamma/>
                  </a:srgbClr>
                </a:gs>
                <a:gs pos="100000">
                  <a:srgbClr val="003366"/>
                </a:gs>
              </a:gsLst>
              <a:lin ang="5400000" scaled="1"/>
            </a:gradFill>
            <a:ln w="19050">
              <a:solidFill>
                <a:schemeClr val="tx1"/>
              </a:solidFill>
              <a:miter lim="800000"/>
            </a:ln>
            <a:effectLst/>
          </p:spPr>
          <p:txBody>
            <a:bodyPr wrap="none" anchor="ctr"/>
            <a:lstStyle/>
            <a:p>
              <a:endParaRPr lang="zh-CN" altLang="en-US"/>
            </a:p>
          </p:txBody>
        </p:sp>
        <p:sp>
          <p:nvSpPr>
            <p:cNvPr id="28687" name="Line 15"/>
            <p:cNvSpPr>
              <a:spLocks noChangeShapeType="1"/>
            </p:cNvSpPr>
            <p:nvPr/>
          </p:nvSpPr>
          <p:spPr bwMode="auto">
            <a:xfrm>
              <a:off x="4128" y="2112"/>
              <a:ext cx="336" cy="384"/>
            </a:xfrm>
            <a:prstGeom prst="line">
              <a:avLst/>
            </a:prstGeom>
            <a:noFill/>
            <a:ln w="28575">
              <a:solidFill>
                <a:schemeClr val="tx1"/>
              </a:solidFill>
              <a:round/>
            </a:ln>
            <a:effectLst/>
          </p:spPr>
          <p:txBody>
            <a:bodyPr wrap="none" anchor="ctr"/>
            <a:lstStyle/>
            <a:p>
              <a:endParaRPr lang="zh-CN" altLang="en-US"/>
            </a:p>
          </p:txBody>
        </p:sp>
        <p:sp>
          <p:nvSpPr>
            <p:cNvPr id="28688" name="Line 16"/>
            <p:cNvSpPr>
              <a:spLocks noChangeShapeType="1"/>
            </p:cNvSpPr>
            <p:nvPr/>
          </p:nvSpPr>
          <p:spPr bwMode="auto">
            <a:xfrm flipH="1">
              <a:off x="4128" y="2112"/>
              <a:ext cx="336" cy="384"/>
            </a:xfrm>
            <a:prstGeom prst="line">
              <a:avLst/>
            </a:prstGeom>
            <a:noFill/>
            <a:ln w="28575">
              <a:solidFill>
                <a:schemeClr val="tx1"/>
              </a:solidFill>
              <a:round/>
            </a:ln>
            <a:effectLst/>
          </p:spPr>
          <p:txBody>
            <a:bodyPr wrap="none" anchor="ctr"/>
            <a:lstStyle/>
            <a:p>
              <a:endParaRPr lang="zh-CN" altLang="en-US"/>
            </a:p>
          </p:txBody>
        </p:sp>
        <p:sp>
          <p:nvSpPr>
            <p:cNvPr id="28689" name="Line 17"/>
            <p:cNvSpPr>
              <a:spLocks noChangeShapeType="1"/>
            </p:cNvSpPr>
            <p:nvPr/>
          </p:nvSpPr>
          <p:spPr bwMode="auto">
            <a:xfrm flipV="1">
              <a:off x="4128" y="1920"/>
              <a:ext cx="240" cy="336"/>
            </a:xfrm>
            <a:prstGeom prst="line">
              <a:avLst/>
            </a:prstGeom>
            <a:noFill/>
            <a:ln w="50800" cmpd="dbl">
              <a:solidFill>
                <a:srgbClr val="0000FF"/>
              </a:solidFill>
              <a:round/>
            </a:ln>
            <a:effectLst/>
          </p:spPr>
          <p:txBody>
            <a:bodyPr wrap="none" anchor="ctr"/>
            <a:lstStyle/>
            <a:p>
              <a:endParaRPr lang="zh-CN" altLang="en-US"/>
            </a:p>
          </p:txBody>
        </p:sp>
        <p:sp>
          <p:nvSpPr>
            <p:cNvPr id="28690" name="Line 18"/>
            <p:cNvSpPr>
              <a:spLocks noChangeShapeType="1"/>
            </p:cNvSpPr>
            <p:nvPr/>
          </p:nvSpPr>
          <p:spPr bwMode="auto">
            <a:xfrm>
              <a:off x="4464" y="2976"/>
              <a:ext cx="0" cy="192"/>
            </a:xfrm>
            <a:prstGeom prst="line">
              <a:avLst/>
            </a:prstGeom>
            <a:noFill/>
            <a:ln w="19050">
              <a:solidFill>
                <a:schemeClr val="tx1"/>
              </a:solidFill>
              <a:round/>
              <a:tailEnd type="triangle" w="sm" len="lg"/>
            </a:ln>
            <a:effectLst/>
          </p:spPr>
          <p:txBody>
            <a:bodyPr wrap="none" anchor="ctr"/>
            <a:lstStyle/>
            <a:p>
              <a:endParaRPr lang="zh-CN" altLang="en-US"/>
            </a:p>
          </p:txBody>
        </p:sp>
        <p:sp>
          <p:nvSpPr>
            <p:cNvPr id="28691" name="Line 19"/>
            <p:cNvSpPr>
              <a:spLocks noChangeShapeType="1"/>
            </p:cNvSpPr>
            <p:nvPr/>
          </p:nvSpPr>
          <p:spPr bwMode="auto">
            <a:xfrm>
              <a:off x="4128" y="3456"/>
              <a:ext cx="0" cy="96"/>
            </a:xfrm>
            <a:prstGeom prst="line">
              <a:avLst/>
            </a:prstGeom>
            <a:noFill/>
            <a:ln w="38100">
              <a:solidFill>
                <a:schemeClr val="tx1"/>
              </a:solidFill>
              <a:round/>
            </a:ln>
            <a:effectLst/>
          </p:spPr>
          <p:txBody>
            <a:bodyPr wrap="none" anchor="ctr"/>
            <a:lstStyle/>
            <a:p>
              <a:endParaRPr lang="zh-CN" altLang="en-US"/>
            </a:p>
          </p:txBody>
        </p:sp>
        <p:sp>
          <p:nvSpPr>
            <p:cNvPr id="28692" name="Line 20"/>
            <p:cNvSpPr>
              <a:spLocks noChangeShapeType="1"/>
            </p:cNvSpPr>
            <p:nvPr/>
          </p:nvSpPr>
          <p:spPr bwMode="auto">
            <a:xfrm>
              <a:off x="4224" y="3360"/>
              <a:ext cx="0" cy="288"/>
            </a:xfrm>
            <a:prstGeom prst="line">
              <a:avLst/>
            </a:prstGeom>
            <a:noFill/>
            <a:ln w="28575">
              <a:solidFill>
                <a:schemeClr val="tx1"/>
              </a:solidFill>
              <a:round/>
            </a:ln>
            <a:effectLst/>
          </p:spPr>
          <p:txBody>
            <a:bodyPr wrap="none" anchor="ctr"/>
            <a:lstStyle/>
            <a:p>
              <a:endParaRPr lang="zh-CN" altLang="en-US"/>
            </a:p>
          </p:txBody>
        </p:sp>
        <p:sp>
          <p:nvSpPr>
            <p:cNvPr id="28693" name="Line 21"/>
            <p:cNvSpPr>
              <a:spLocks noChangeShapeType="1"/>
            </p:cNvSpPr>
            <p:nvPr/>
          </p:nvSpPr>
          <p:spPr bwMode="auto">
            <a:xfrm>
              <a:off x="4608" y="1632"/>
              <a:ext cx="480" cy="0"/>
            </a:xfrm>
            <a:prstGeom prst="line">
              <a:avLst/>
            </a:prstGeom>
            <a:noFill/>
            <a:ln w="19050">
              <a:solidFill>
                <a:schemeClr val="tx1"/>
              </a:solidFill>
              <a:round/>
            </a:ln>
            <a:effectLst/>
          </p:spPr>
          <p:txBody>
            <a:bodyPr wrap="none" anchor="ctr"/>
            <a:lstStyle/>
            <a:p>
              <a:endParaRPr lang="zh-CN" altLang="en-US"/>
            </a:p>
          </p:txBody>
        </p:sp>
        <p:grpSp>
          <p:nvGrpSpPr>
            <p:cNvPr id="3" name="Group 22"/>
            <p:cNvGrpSpPr/>
            <p:nvPr/>
          </p:nvGrpSpPr>
          <p:grpSpPr bwMode="auto">
            <a:xfrm>
              <a:off x="3504" y="1632"/>
              <a:ext cx="1584" cy="1872"/>
              <a:chOff x="912" y="1200"/>
              <a:chExt cx="1584" cy="1872"/>
            </a:xfrm>
          </p:grpSpPr>
          <p:sp>
            <p:nvSpPr>
              <p:cNvPr id="28695" name="Line 23"/>
              <p:cNvSpPr>
                <a:spLocks noChangeShapeType="1"/>
              </p:cNvSpPr>
              <p:nvPr/>
            </p:nvSpPr>
            <p:spPr bwMode="auto">
              <a:xfrm>
                <a:off x="1872" y="1680"/>
                <a:ext cx="624" cy="0"/>
              </a:xfrm>
              <a:prstGeom prst="line">
                <a:avLst/>
              </a:prstGeom>
              <a:noFill/>
              <a:ln w="19050">
                <a:solidFill>
                  <a:schemeClr val="tx1"/>
                </a:solidFill>
                <a:round/>
              </a:ln>
              <a:effectLst/>
            </p:spPr>
            <p:txBody>
              <a:bodyPr wrap="none" anchor="ctr"/>
              <a:lstStyle/>
              <a:p>
                <a:endParaRPr lang="zh-CN" altLang="en-US"/>
              </a:p>
            </p:txBody>
          </p:sp>
          <p:sp>
            <p:nvSpPr>
              <p:cNvPr id="28696" name="Line 24"/>
              <p:cNvSpPr>
                <a:spLocks noChangeShapeType="1"/>
              </p:cNvSpPr>
              <p:nvPr/>
            </p:nvSpPr>
            <p:spPr bwMode="auto">
              <a:xfrm>
                <a:off x="912" y="1680"/>
                <a:ext cx="624" cy="0"/>
              </a:xfrm>
              <a:prstGeom prst="line">
                <a:avLst/>
              </a:prstGeom>
              <a:noFill/>
              <a:ln w="19050">
                <a:solidFill>
                  <a:schemeClr val="tx1"/>
                </a:solidFill>
                <a:round/>
              </a:ln>
              <a:effectLst/>
            </p:spPr>
            <p:txBody>
              <a:bodyPr wrap="none" anchor="ctr"/>
              <a:lstStyle/>
              <a:p>
                <a:endParaRPr lang="zh-CN" altLang="en-US"/>
              </a:p>
            </p:txBody>
          </p:sp>
          <p:sp>
            <p:nvSpPr>
              <p:cNvPr id="28697" name="Line 25"/>
              <p:cNvSpPr>
                <a:spLocks noChangeShapeType="1"/>
              </p:cNvSpPr>
              <p:nvPr/>
            </p:nvSpPr>
            <p:spPr bwMode="auto">
              <a:xfrm>
                <a:off x="1872" y="1872"/>
                <a:ext cx="624" cy="0"/>
              </a:xfrm>
              <a:prstGeom prst="line">
                <a:avLst/>
              </a:prstGeom>
              <a:noFill/>
              <a:ln w="19050">
                <a:solidFill>
                  <a:schemeClr val="tx1"/>
                </a:solidFill>
                <a:round/>
              </a:ln>
              <a:effectLst/>
            </p:spPr>
            <p:txBody>
              <a:bodyPr wrap="none" anchor="ctr"/>
              <a:lstStyle/>
              <a:p>
                <a:endParaRPr lang="zh-CN" altLang="en-US"/>
              </a:p>
            </p:txBody>
          </p:sp>
          <p:sp>
            <p:nvSpPr>
              <p:cNvPr id="28698" name="Line 26"/>
              <p:cNvSpPr>
                <a:spLocks noChangeShapeType="1"/>
              </p:cNvSpPr>
              <p:nvPr/>
            </p:nvSpPr>
            <p:spPr bwMode="auto">
              <a:xfrm>
                <a:off x="912" y="1872"/>
                <a:ext cx="624" cy="0"/>
              </a:xfrm>
              <a:prstGeom prst="line">
                <a:avLst/>
              </a:prstGeom>
              <a:noFill/>
              <a:ln w="19050">
                <a:solidFill>
                  <a:schemeClr val="tx1"/>
                </a:solidFill>
                <a:round/>
              </a:ln>
              <a:effectLst/>
            </p:spPr>
            <p:txBody>
              <a:bodyPr wrap="none" anchor="ctr"/>
              <a:lstStyle/>
              <a:p>
                <a:endParaRPr lang="zh-CN" altLang="en-US"/>
              </a:p>
            </p:txBody>
          </p:sp>
          <p:sp>
            <p:nvSpPr>
              <p:cNvPr id="28699" name="Line 27"/>
              <p:cNvSpPr>
                <a:spLocks noChangeShapeType="1"/>
              </p:cNvSpPr>
              <p:nvPr/>
            </p:nvSpPr>
            <p:spPr bwMode="auto">
              <a:xfrm>
                <a:off x="912" y="2304"/>
                <a:ext cx="1584" cy="0"/>
              </a:xfrm>
              <a:prstGeom prst="line">
                <a:avLst/>
              </a:prstGeom>
              <a:noFill/>
              <a:ln w="19050">
                <a:solidFill>
                  <a:schemeClr val="tx1"/>
                </a:solidFill>
                <a:round/>
              </a:ln>
              <a:effectLst/>
            </p:spPr>
            <p:txBody>
              <a:bodyPr wrap="none" anchor="ctr"/>
              <a:lstStyle/>
              <a:p>
                <a:endParaRPr lang="zh-CN" altLang="en-US"/>
              </a:p>
            </p:txBody>
          </p:sp>
          <p:sp>
            <p:nvSpPr>
              <p:cNvPr id="28700" name="Line 28"/>
              <p:cNvSpPr>
                <a:spLocks noChangeShapeType="1"/>
              </p:cNvSpPr>
              <p:nvPr/>
            </p:nvSpPr>
            <p:spPr bwMode="auto">
              <a:xfrm>
                <a:off x="912" y="3072"/>
                <a:ext cx="624" cy="0"/>
              </a:xfrm>
              <a:prstGeom prst="line">
                <a:avLst/>
              </a:prstGeom>
              <a:noFill/>
              <a:ln w="19050">
                <a:solidFill>
                  <a:schemeClr val="tx1"/>
                </a:solidFill>
                <a:round/>
              </a:ln>
              <a:effectLst/>
            </p:spPr>
            <p:txBody>
              <a:bodyPr wrap="none" anchor="ctr"/>
              <a:lstStyle/>
              <a:p>
                <a:endParaRPr lang="zh-CN" altLang="en-US"/>
              </a:p>
            </p:txBody>
          </p:sp>
          <p:sp>
            <p:nvSpPr>
              <p:cNvPr id="28701" name="Line 29"/>
              <p:cNvSpPr>
                <a:spLocks noChangeShapeType="1"/>
              </p:cNvSpPr>
              <p:nvPr/>
            </p:nvSpPr>
            <p:spPr bwMode="auto">
              <a:xfrm>
                <a:off x="1632" y="3072"/>
                <a:ext cx="384" cy="0"/>
              </a:xfrm>
              <a:prstGeom prst="line">
                <a:avLst/>
              </a:prstGeom>
              <a:noFill/>
              <a:ln w="19050">
                <a:solidFill>
                  <a:schemeClr val="tx1"/>
                </a:solidFill>
                <a:round/>
              </a:ln>
              <a:effectLst/>
            </p:spPr>
            <p:txBody>
              <a:bodyPr wrap="none" anchor="ctr"/>
              <a:lstStyle/>
              <a:p>
                <a:endParaRPr lang="zh-CN" altLang="en-US"/>
              </a:p>
            </p:txBody>
          </p:sp>
          <p:sp>
            <p:nvSpPr>
              <p:cNvPr id="28702" name="Line 30"/>
              <p:cNvSpPr>
                <a:spLocks noChangeShapeType="1"/>
              </p:cNvSpPr>
              <p:nvPr/>
            </p:nvSpPr>
            <p:spPr bwMode="auto">
              <a:xfrm>
                <a:off x="912" y="1872"/>
                <a:ext cx="0" cy="1200"/>
              </a:xfrm>
              <a:prstGeom prst="line">
                <a:avLst/>
              </a:prstGeom>
              <a:noFill/>
              <a:ln w="19050">
                <a:solidFill>
                  <a:schemeClr val="tx1"/>
                </a:solidFill>
                <a:round/>
              </a:ln>
              <a:effectLst/>
            </p:spPr>
            <p:txBody>
              <a:bodyPr wrap="none" anchor="ctr"/>
              <a:lstStyle/>
              <a:p>
                <a:endParaRPr lang="zh-CN" altLang="en-US"/>
              </a:p>
            </p:txBody>
          </p:sp>
          <p:sp>
            <p:nvSpPr>
              <p:cNvPr id="28703" name="Line 31"/>
              <p:cNvSpPr>
                <a:spLocks noChangeShapeType="1"/>
              </p:cNvSpPr>
              <p:nvPr/>
            </p:nvSpPr>
            <p:spPr bwMode="auto">
              <a:xfrm>
                <a:off x="912" y="1200"/>
                <a:ext cx="0" cy="480"/>
              </a:xfrm>
              <a:prstGeom prst="line">
                <a:avLst/>
              </a:prstGeom>
              <a:noFill/>
              <a:ln w="19050">
                <a:solidFill>
                  <a:schemeClr val="tx1"/>
                </a:solidFill>
                <a:round/>
              </a:ln>
              <a:effectLst/>
            </p:spPr>
            <p:txBody>
              <a:bodyPr wrap="none" anchor="ctr"/>
              <a:lstStyle/>
              <a:p>
                <a:endParaRPr lang="zh-CN" altLang="en-US"/>
              </a:p>
            </p:txBody>
          </p:sp>
          <p:sp>
            <p:nvSpPr>
              <p:cNvPr id="28704" name="Line 32"/>
              <p:cNvSpPr>
                <a:spLocks noChangeShapeType="1"/>
              </p:cNvSpPr>
              <p:nvPr/>
            </p:nvSpPr>
            <p:spPr bwMode="auto">
              <a:xfrm>
                <a:off x="2496" y="1200"/>
                <a:ext cx="0" cy="480"/>
              </a:xfrm>
              <a:prstGeom prst="line">
                <a:avLst/>
              </a:prstGeom>
              <a:noFill/>
              <a:ln w="19050">
                <a:solidFill>
                  <a:schemeClr val="tx1"/>
                </a:solidFill>
                <a:round/>
              </a:ln>
              <a:effectLst/>
            </p:spPr>
            <p:txBody>
              <a:bodyPr wrap="none" anchor="ctr"/>
              <a:lstStyle/>
              <a:p>
                <a:endParaRPr lang="zh-CN" altLang="en-US"/>
              </a:p>
            </p:txBody>
          </p:sp>
          <p:sp>
            <p:nvSpPr>
              <p:cNvPr id="28705" name="Line 33"/>
              <p:cNvSpPr>
                <a:spLocks noChangeShapeType="1"/>
              </p:cNvSpPr>
              <p:nvPr/>
            </p:nvSpPr>
            <p:spPr bwMode="auto">
              <a:xfrm>
                <a:off x="2496" y="1872"/>
                <a:ext cx="0" cy="672"/>
              </a:xfrm>
              <a:prstGeom prst="line">
                <a:avLst/>
              </a:prstGeom>
              <a:noFill/>
              <a:ln w="19050">
                <a:solidFill>
                  <a:schemeClr val="tx1"/>
                </a:solidFill>
                <a:round/>
              </a:ln>
              <a:effectLst/>
            </p:spPr>
            <p:txBody>
              <a:bodyPr wrap="none" anchor="ctr"/>
              <a:lstStyle/>
              <a:p>
                <a:endParaRPr lang="zh-CN" altLang="en-US"/>
              </a:p>
            </p:txBody>
          </p:sp>
          <p:sp>
            <p:nvSpPr>
              <p:cNvPr id="28706" name="Line 34"/>
              <p:cNvSpPr>
                <a:spLocks noChangeShapeType="1"/>
              </p:cNvSpPr>
              <p:nvPr/>
            </p:nvSpPr>
            <p:spPr bwMode="auto">
              <a:xfrm>
                <a:off x="1872" y="2544"/>
                <a:ext cx="624" cy="0"/>
              </a:xfrm>
              <a:prstGeom prst="line">
                <a:avLst/>
              </a:prstGeom>
              <a:noFill/>
              <a:ln w="19050">
                <a:solidFill>
                  <a:schemeClr val="tx1"/>
                </a:solidFill>
                <a:round/>
              </a:ln>
              <a:effectLst/>
            </p:spPr>
            <p:txBody>
              <a:bodyPr wrap="none" anchor="ctr"/>
              <a:lstStyle/>
              <a:p>
                <a:endParaRPr lang="zh-CN" altLang="en-US"/>
              </a:p>
            </p:txBody>
          </p:sp>
          <p:sp>
            <p:nvSpPr>
              <p:cNvPr id="28707" name="Line 35"/>
              <p:cNvSpPr>
                <a:spLocks noChangeShapeType="1"/>
              </p:cNvSpPr>
              <p:nvPr/>
            </p:nvSpPr>
            <p:spPr bwMode="auto">
              <a:xfrm>
                <a:off x="2496" y="2784"/>
                <a:ext cx="0" cy="288"/>
              </a:xfrm>
              <a:prstGeom prst="line">
                <a:avLst/>
              </a:prstGeom>
              <a:noFill/>
              <a:ln w="19050">
                <a:solidFill>
                  <a:schemeClr val="tx1"/>
                </a:solidFill>
                <a:round/>
              </a:ln>
              <a:effectLst/>
            </p:spPr>
            <p:txBody>
              <a:bodyPr wrap="none" anchor="ctr"/>
              <a:lstStyle/>
              <a:p>
                <a:endParaRPr lang="zh-CN" altLang="en-US"/>
              </a:p>
            </p:txBody>
          </p:sp>
          <p:sp>
            <p:nvSpPr>
              <p:cNvPr id="28708" name="Line 36"/>
              <p:cNvSpPr>
                <a:spLocks noChangeShapeType="1"/>
              </p:cNvSpPr>
              <p:nvPr/>
            </p:nvSpPr>
            <p:spPr bwMode="auto">
              <a:xfrm>
                <a:off x="912" y="2784"/>
                <a:ext cx="288" cy="0"/>
              </a:xfrm>
              <a:prstGeom prst="line">
                <a:avLst/>
              </a:prstGeom>
              <a:noFill/>
              <a:ln w="19050">
                <a:solidFill>
                  <a:schemeClr val="tx1"/>
                </a:solidFill>
                <a:round/>
              </a:ln>
              <a:effectLst/>
            </p:spPr>
            <p:txBody>
              <a:bodyPr wrap="none" anchor="ctr"/>
              <a:lstStyle/>
              <a:p>
                <a:endParaRPr lang="zh-CN" altLang="en-US"/>
              </a:p>
            </p:txBody>
          </p:sp>
          <p:sp>
            <p:nvSpPr>
              <p:cNvPr id="28709" name="Line 37"/>
              <p:cNvSpPr>
                <a:spLocks noChangeShapeType="1"/>
              </p:cNvSpPr>
              <p:nvPr/>
            </p:nvSpPr>
            <p:spPr bwMode="auto">
              <a:xfrm>
                <a:off x="2160" y="2784"/>
                <a:ext cx="336" cy="0"/>
              </a:xfrm>
              <a:prstGeom prst="line">
                <a:avLst/>
              </a:prstGeom>
              <a:noFill/>
              <a:ln w="19050">
                <a:solidFill>
                  <a:schemeClr val="tx1"/>
                </a:solidFill>
                <a:round/>
              </a:ln>
              <a:effectLst/>
            </p:spPr>
            <p:txBody>
              <a:bodyPr wrap="none" anchor="ctr"/>
              <a:lstStyle/>
              <a:p>
                <a:endParaRPr lang="zh-CN" altLang="en-US"/>
              </a:p>
            </p:txBody>
          </p:sp>
          <p:sp>
            <p:nvSpPr>
              <p:cNvPr id="28710" name="Line 38"/>
              <p:cNvSpPr>
                <a:spLocks noChangeShapeType="1"/>
              </p:cNvSpPr>
              <p:nvPr/>
            </p:nvSpPr>
            <p:spPr bwMode="auto">
              <a:xfrm>
                <a:off x="2256" y="3072"/>
                <a:ext cx="240" cy="0"/>
              </a:xfrm>
              <a:prstGeom prst="line">
                <a:avLst/>
              </a:prstGeom>
              <a:noFill/>
              <a:ln w="19050">
                <a:solidFill>
                  <a:schemeClr val="tx1"/>
                </a:solidFill>
                <a:round/>
              </a:ln>
              <a:effectLst/>
            </p:spPr>
            <p:txBody>
              <a:bodyPr wrap="none" anchor="ctr"/>
              <a:lstStyle/>
              <a:p>
                <a:endParaRPr lang="zh-CN" altLang="en-US"/>
              </a:p>
            </p:txBody>
          </p:sp>
        </p:grpSp>
        <p:sp>
          <p:nvSpPr>
            <p:cNvPr id="28711" name="Line 39"/>
            <p:cNvSpPr>
              <a:spLocks noChangeShapeType="1"/>
            </p:cNvSpPr>
            <p:nvPr/>
          </p:nvSpPr>
          <p:spPr bwMode="auto">
            <a:xfrm flipV="1">
              <a:off x="4608" y="3408"/>
              <a:ext cx="240" cy="96"/>
            </a:xfrm>
            <a:prstGeom prst="line">
              <a:avLst/>
            </a:prstGeom>
            <a:noFill/>
            <a:ln w="28575">
              <a:solidFill>
                <a:schemeClr val="tx1"/>
              </a:solidFill>
              <a:round/>
            </a:ln>
            <a:effectLst/>
          </p:spPr>
          <p:txBody>
            <a:bodyPr wrap="none" anchor="ctr"/>
            <a:lstStyle/>
            <a:p>
              <a:endParaRPr lang="zh-CN" altLang="en-US"/>
            </a:p>
          </p:txBody>
        </p:sp>
        <p:sp>
          <p:nvSpPr>
            <p:cNvPr id="28712" name="Line 40"/>
            <p:cNvSpPr>
              <a:spLocks noChangeShapeType="1"/>
            </p:cNvSpPr>
            <p:nvPr/>
          </p:nvSpPr>
          <p:spPr bwMode="auto">
            <a:xfrm flipH="1">
              <a:off x="4032" y="1248"/>
              <a:ext cx="528" cy="288"/>
            </a:xfrm>
            <a:prstGeom prst="line">
              <a:avLst/>
            </a:prstGeom>
            <a:noFill/>
            <a:ln w="28575">
              <a:solidFill>
                <a:srgbClr val="CC00CC"/>
              </a:solidFill>
              <a:round/>
              <a:tailEnd type="triangle" w="sm" len="lg"/>
            </a:ln>
            <a:effectLst/>
          </p:spPr>
          <p:txBody>
            <a:bodyPr wrap="none" anchor="ctr"/>
            <a:lstStyle/>
            <a:p>
              <a:endParaRPr lang="zh-CN" altLang="en-US"/>
            </a:p>
          </p:txBody>
        </p:sp>
        <p:sp>
          <p:nvSpPr>
            <p:cNvPr id="28713" name="Line 41"/>
            <p:cNvSpPr>
              <a:spLocks noChangeShapeType="1"/>
            </p:cNvSpPr>
            <p:nvPr/>
          </p:nvSpPr>
          <p:spPr bwMode="auto">
            <a:xfrm flipH="1">
              <a:off x="3984" y="1296"/>
              <a:ext cx="624" cy="336"/>
            </a:xfrm>
            <a:prstGeom prst="line">
              <a:avLst/>
            </a:prstGeom>
            <a:noFill/>
            <a:ln w="28575">
              <a:solidFill>
                <a:srgbClr val="CC00CC"/>
              </a:solidFill>
              <a:round/>
              <a:tailEnd type="triangle" w="sm" len="lg"/>
            </a:ln>
            <a:effectLst/>
          </p:spPr>
          <p:txBody>
            <a:bodyPr wrap="none" anchor="ctr"/>
            <a:lstStyle/>
            <a:p>
              <a:endParaRPr lang="zh-CN" altLang="en-US"/>
            </a:p>
          </p:txBody>
        </p:sp>
        <p:sp>
          <p:nvSpPr>
            <p:cNvPr id="28714" name="Line 42"/>
            <p:cNvSpPr>
              <a:spLocks noChangeShapeType="1"/>
            </p:cNvSpPr>
            <p:nvPr/>
          </p:nvSpPr>
          <p:spPr bwMode="auto">
            <a:xfrm flipH="1">
              <a:off x="4032" y="1344"/>
              <a:ext cx="624" cy="336"/>
            </a:xfrm>
            <a:prstGeom prst="line">
              <a:avLst/>
            </a:prstGeom>
            <a:noFill/>
            <a:ln w="28575">
              <a:solidFill>
                <a:srgbClr val="CC00CC"/>
              </a:solidFill>
              <a:round/>
              <a:tailEnd type="triangle" w="sm" len="lg"/>
            </a:ln>
            <a:effectLst/>
          </p:spPr>
          <p:txBody>
            <a:bodyPr wrap="none" anchor="ctr"/>
            <a:lstStyle/>
            <a:p>
              <a:endParaRPr lang="zh-CN" altLang="en-US"/>
            </a:p>
          </p:txBody>
        </p:sp>
        <p:sp>
          <p:nvSpPr>
            <p:cNvPr id="28715" name="Oval 43"/>
            <p:cNvSpPr>
              <a:spLocks noChangeArrowheads="1"/>
            </p:cNvSpPr>
            <p:nvPr/>
          </p:nvSpPr>
          <p:spPr bwMode="auto">
            <a:xfrm>
              <a:off x="4608" y="3478"/>
              <a:ext cx="58" cy="74"/>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16" name="Oval 44"/>
            <p:cNvSpPr>
              <a:spLocks noChangeArrowheads="1"/>
            </p:cNvSpPr>
            <p:nvPr/>
          </p:nvSpPr>
          <p:spPr bwMode="auto">
            <a:xfrm>
              <a:off x="4128" y="2553"/>
              <a:ext cx="288" cy="288"/>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17" name="Text Box 45"/>
            <p:cNvSpPr txBox="1">
              <a:spLocks noChangeArrowheads="1"/>
            </p:cNvSpPr>
            <p:nvPr/>
          </p:nvSpPr>
          <p:spPr bwMode="auto">
            <a:xfrm>
              <a:off x="4128" y="2553"/>
              <a:ext cx="336" cy="327"/>
            </a:xfrm>
            <a:prstGeom prst="rect">
              <a:avLst/>
            </a:prstGeom>
            <a:noFill/>
            <a:ln w="9525">
              <a:noFill/>
              <a:miter lim="800000"/>
            </a:ln>
            <a:effectLst/>
          </p:spPr>
          <p:txBody>
            <a:bodyPr>
              <a:spAutoFit/>
            </a:bodyPr>
            <a:lstStyle/>
            <a:p>
              <a:pPr>
                <a:spcBef>
                  <a:spcPct val="50000"/>
                </a:spcBef>
              </a:pPr>
              <a:r>
                <a:rPr lang="en-US" altLang="zh-CN" sz="2800" b="1">
                  <a:solidFill>
                    <a:srgbClr val="0000FF"/>
                  </a:solidFill>
                  <a:latin typeface="Times New Roman" panose="02020603050405020304" pitchFamily="18" charset="0"/>
                </a:rPr>
                <a:t>V</a:t>
              </a:r>
            </a:p>
          </p:txBody>
        </p:sp>
        <p:sp>
          <p:nvSpPr>
            <p:cNvPr id="28718" name="Oval 46"/>
            <p:cNvSpPr>
              <a:spLocks noChangeArrowheads="1"/>
            </p:cNvSpPr>
            <p:nvPr/>
          </p:nvSpPr>
          <p:spPr bwMode="auto">
            <a:xfrm>
              <a:off x="4944" y="2400"/>
              <a:ext cx="288" cy="288"/>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19" name="Text Box 47"/>
            <p:cNvSpPr txBox="1">
              <a:spLocks noChangeArrowheads="1"/>
            </p:cNvSpPr>
            <p:nvPr/>
          </p:nvSpPr>
          <p:spPr bwMode="auto">
            <a:xfrm>
              <a:off x="4944" y="2361"/>
              <a:ext cx="336" cy="327"/>
            </a:xfrm>
            <a:prstGeom prst="rect">
              <a:avLst/>
            </a:prstGeom>
            <a:noFill/>
            <a:ln w="9525">
              <a:noFill/>
              <a:miter lim="800000"/>
            </a:ln>
            <a:effectLst/>
          </p:spPr>
          <p:txBody>
            <a:bodyPr>
              <a:spAutoFit/>
            </a:bodyPr>
            <a:lstStyle/>
            <a:p>
              <a:pPr>
                <a:spcBef>
                  <a:spcPct val="50000"/>
                </a:spcBef>
              </a:pPr>
              <a:r>
                <a:rPr lang="en-US" altLang="zh-CN" sz="2800" b="1">
                  <a:solidFill>
                    <a:srgbClr val="0000FF"/>
                  </a:solidFill>
                  <a:latin typeface="Times New Roman" panose="02020603050405020304" pitchFamily="18" charset="0"/>
                </a:rPr>
                <a:t>A</a:t>
              </a:r>
            </a:p>
          </p:txBody>
        </p:sp>
        <p:sp>
          <p:nvSpPr>
            <p:cNvPr id="28720" name="Oval 48"/>
            <p:cNvSpPr>
              <a:spLocks noChangeArrowheads="1"/>
            </p:cNvSpPr>
            <p:nvPr/>
          </p:nvSpPr>
          <p:spPr bwMode="auto">
            <a:xfrm>
              <a:off x="4080" y="2064"/>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1" name="Oval 49"/>
            <p:cNvSpPr>
              <a:spLocks noChangeArrowheads="1"/>
            </p:cNvSpPr>
            <p:nvPr/>
          </p:nvSpPr>
          <p:spPr bwMode="auto">
            <a:xfrm>
              <a:off x="4080" y="2256"/>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2" name="Oval 50"/>
            <p:cNvSpPr>
              <a:spLocks noChangeArrowheads="1"/>
            </p:cNvSpPr>
            <p:nvPr/>
          </p:nvSpPr>
          <p:spPr bwMode="auto">
            <a:xfrm>
              <a:off x="4080" y="2448"/>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3" name="Oval 51"/>
            <p:cNvSpPr>
              <a:spLocks noChangeArrowheads="1"/>
            </p:cNvSpPr>
            <p:nvPr/>
          </p:nvSpPr>
          <p:spPr bwMode="auto">
            <a:xfrm>
              <a:off x="4790" y="3478"/>
              <a:ext cx="58" cy="74"/>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4" name="Oval 52"/>
            <p:cNvSpPr>
              <a:spLocks noChangeArrowheads="1"/>
            </p:cNvSpPr>
            <p:nvPr/>
          </p:nvSpPr>
          <p:spPr bwMode="auto">
            <a:xfrm>
              <a:off x="4416" y="2064"/>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5" name="Oval 53"/>
            <p:cNvSpPr>
              <a:spLocks noChangeArrowheads="1"/>
            </p:cNvSpPr>
            <p:nvPr/>
          </p:nvSpPr>
          <p:spPr bwMode="auto">
            <a:xfrm>
              <a:off x="4416" y="2256"/>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6" name="Oval 54"/>
            <p:cNvSpPr>
              <a:spLocks noChangeArrowheads="1"/>
            </p:cNvSpPr>
            <p:nvPr/>
          </p:nvSpPr>
          <p:spPr bwMode="auto">
            <a:xfrm>
              <a:off x="4416" y="2448"/>
              <a:ext cx="73" cy="73"/>
            </a:xfrm>
            <a:prstGeom prst="ellipse">
              <a:avLst/>
            </a:prstGeom>
            <a:solidFill>
              <a:srgbClr val="EAEAEA"/>
            </a:solidFill>
            <a:ln w="28575">
              <a:solidFill>
                <a:schemeClr val="tx1"/>
              </a:solidFill>
              <a:round/>
            </a:ln>
            <a:effectLst/>
          </p:spPr>
          <p:txBody>
            <a:bodyPr wrap="none" anchor="ctr"/>
            <a:lstStyle/>
            <a:p>
              <a:endParaRPr lang="zh-CN" altLang="en-US"/>
            </a:p>
          </p:txBody>
        </p:sp>
        <p:sp>
          <p:nvSpPr>
            <p:cNvPr id="28727" name="Line 55"/>
            <p:cNvSpPr>
              <a:spLocks noChangeShapeType="1"/>
            </p:cNvSpPr>
            <p:nvPr/>
          </p:nvSpPr>
          <p:spPr bwMode="auto">
            <a:xfrm flipV="1">
              <a:off x="4464" y="1920"/>
              <a:ext cx="240" cy="336"/>
            </a:xfrm>
            <a:prstGeom prst="line">
              <a:avLst/>
            </a:prstGeom>
            <a:noFill/>
            <a:ln w="50800" cmpd="dbl">
              <a:solidFill>
                <a:srgbClr val="0000FF"/>
              </a:solidFill>
              <a:round/>
            </a:ln>
            <a:effectLst/>
          </p:spPr>
          <p:txBody>
            <a:bodyPr wrap="none" anchor="ctr"/>
            <a:lstStyle/>
            <a:p>
              <a:endParaRPr lang="zh-CN" altLang="en-US"/>
            </a:p>
          </p:txBody>
        </p:sp>
        <p:sp>
          <p:nvSpPr>
            <p:cNvPr id="28728" name="Line 56"/>
            <p:cNvSpPr>
              <a:spLocks noChangeShapeType="1"/>
            </p:cNvSpPr>
            <p:nvPr/>
          </p:nvSpPr>
          <p:spPr bwMode="auto">
            <a:xfrm>
              <a:off x="4320" y="1968"/>
              <a:ext cx="336" cy="0"/>
            </a:xfrm>
            <a:prstGeom prst="line">
              <a:avLst/>
            </a:prstGeom>
            <a:noFill/>
            <a:ln w="76200" cmpd="tri">
              <a:solidFill>
                <a:srgbClr val="0000FF"/>
              </a:solidFill>
              <a:round/>
            </a:ln>
            <a:effectLst/>
          </p:spPr>
          <p:txBody>
            <a:bodyPr wrap="none" anchor="ctr"/>
            <a:lstStyle/>
            <a:p>
              <a:endParaRPr lang="zh-CN" altLang="en-US"/>
            </a:p>
          </p:txBody>
        </p:sp>
        <p:sp>
          <p:nvSpPr>
            <p:cNvPr id="28729" name="Line 57"/>
            <p:cNvSpPr>
              <a:spLocks noChangeShapeType="1"/>
            </p:cNvSpPr>
            <p:nvPr/>
          </p:nvSpPr>
          <p:spPr bwMode="auto">
            <a:xfrm>
              <a:off x="4608" y="1488"/>
              <a:ext cx="0" cy="240"/>
            </a:xfrm>
            <a:prstGeom prst="line">
              <a:avLst/>
            </a:prstGeom>
            <a:noFill/>
            <a:ln w="76200">
              <a:solidFill>
                <a:srgbClr val="FF0000"/>
              </a:solidFill>
              <a:round/>
              <a:tailEnd type="none" w="sm" len="lg"/>
            </a:ln>
            <a:effectLst/>
          </p:spPr>
          <p:txBody>
            <a:bodyPr wrap="none"/>
            <a:lstStyle/>
            <a:p>
              <a:endParaRPr lang="zh-CN" altLang="en-US"/>
            </a:p>
          </p:txBody>
        </p:sp>
        <p:sp>
          <p:nvSpPr>
            <p:cNvPr id="28730" name="Rectangle 58"/>
            <p:cNvSpPr>
              <a:spLocks noChangeArrowheads="1"/>
            </p:cNvSpPr>
            <p:nvPr/>
          </p:nvSpPr>
          <p:spPr bwMode="auto">
            <a:xfrm>
              <a:off x="4740" y="1389"/>
              <a:ext cx="355" cy="213"/>
            </a:xfrm>
            <a:prstGeom prst="rect">
              <a:avLst/>
            </a:prstGeom>
            <a:noFill/>
            <a:ln w="9525">
              <a:noFill/>
              <a:miter lim="800000"/>
            </a:ln>
          </p:spPr>
          <p:txBody>
            <a:bodyPr wrap="none" lIns="0" tIns="0" rIns="0" bIns="0">
              <a:spAutoFit/>
            </a:bodyPr>
            <a:lstStyle/>
            <a:p>
              <a:r>
                <a:rPr lang="zh-CN" altLang="en-US" sz="2200" dirty="0">
                  <a:solidFill>
                    <a:srgbClr val="FF3300"/>
                  </a:solidFill>
                  <a:latin typeface="楷体_GB2312" pitchFamily="49" charset="-122"/>
                  <a:ea typeface="楷体_GB2312" pitchFamily="49" charset="-122"/>
                </a:rPr>
                <a:t>阳极</a:t>
              </a:r>
              <a:endParaRPr lang="zh-CN" altLang="en-US" dirty="0"/>
            </a:p>
          </p:txBody>
        </p:sp>
        <p:sp>
          <p:nvSpPr>
            <p:cNvPr id="28731" name="Rectangle 59"/>
            <p:cNvSpPr>
              <a:spLocks noChangeArrowheads="1"/>
            </p:cNvSpPr>
            <p:nvPr/>
          </p:nvSpPr>
          <p:spPr bwMode="auto">
            <a:xfrm>
              <a:off x="3470" y="1344"/>
              <a:ext cx="355" cy="213"/>
            </a:xfrm>
            <a:prstGeom prst="rect">
              <a:avLst/>
            </a:prstGeom>
            <a:noFill/>
            <a:ln w="9525">
              <a:noFill/>
              <a:miter lim="800000"/>
            </a:ln>
          </p:spPr>
          <p:txBody>
            <a:bodyPr wrap="none" lIns="0" tIns="0" rIns="0" bIns="0">
              <a:spAutoFit/>
            </a:bodyPr>
            <a:lstStyle/>
            <a:p>
              <a:r>
                <a:rPr lang="zh-CN" altLang="en-US" sz="2200" dirty="0">
                  <a:solidFill>
                    <a:srgbClr val="FF3300"/>
                  </a:solidFill>
                  <a:latin typeface="楷体_GB2312" pitchFamily="49" charset="-122"/>
                  <a:ea typeface="楷体_GB2312" pitchFamily="49" charset="-122"/>
                </a:rPr>
                <a:t>阴极</a:t>
              </a:r>
              <a:endParaRPr lang="zh-CN" altLang="en-US" dirty="0"/>
            </a:p>
          </p:txBody>
        </p:sp>
        <p:sp>
          <p:nvSpPr>
            <p:cNvPr id="28732" name="Rectangle 60"/>
            <p:cNvSpPr>
              <a:spLocks noChangeArrowheads="1"/>
            </p:cNvSpPr>
            <p:nvPr/>
          </p:nvSpPr>
          <p:spPr bwMode="auto">
            <a:xfrm>
              <a:off x="4598" y="1011"/>
              <a:ext cx="450" cy="174"/>
            </a:xfrm>
            <a:prstGeom prst="rect">
              <a:avLst/>
            </a:prstGeom>
            <a:noFill/>
            <a:ln w="9525">
              <a:noFill/>
              <a:miter lim="800000"/>
            </a:ln>
          </p:spPr>
          <p:txBody>
            <a:bodyPr wrap="none" lIns="0" tIns="0" rIns="0" bIns="0">
              <a:spAutoFit/>
            </a:bodyPr>
            <a:lstStyle/>
            <a:p>
              <a:r>
                <a:rPr lang="zh-CN" altLang="en-US" dirty="0">
                  <a:solidFill>
                    <a:srgbClr val="FF0000"/>
                  </a:solidFill>
                </a:rPr>
                <a:t>紫外线</a:t>
              </a:r>
            </a:p>
          </p:txBody>
        </p:sp>
      </p:grpSp>
      <p:sp>
        <p:nvSpPr>
          <p:cNvPr id="57" name="Rectangle 4"/>
          <p:cNvSpPr>
            <a:spLocks noChangeArrowheads="1"/>
          </p:cNvSpPr>
          <p:nvPr/>
        </p:nvSpPr>
        <p:spPr bwMode="auto">
          <a:xfrm>
            <a:off x="307738" y="1662363"/>
            <a:ext cx="5328592" cy="1385637"/>
          </a:xfrm>
          <a:prstGeom prst="rect">
            <a:avLst/>
          </a:prstGeom>
          <a:noFill/>
          <a:ln w="9525">
            <a:noFill/>
            <a:miter lim="800000"/>
          </a:ln>
          <a:effectLst/>
        </p:spPr>
        <p:txBody>
          <a:bodyPr wrap="square" lIns="92075" tIns="46038" rIns="92075" bIns="46038">
            <a:spAutoFit/>
          </a:bodyPr>
          <a:lstStyle/>
          <a:p>
            <a:r>
              <a:rPr lang="zh-CN" altLang="en-US" sz="2800" b="1" dirty="0">
                <a:solidFill>
                  <a:srgbClr val="FF0000"/>
                </a:solidFill>
                <a:latin typeface="宋体" panose="02010600030101010101" pitchFamily="2" charset="-122"/>
                <a:ea typeface="宋体" panose="02010600030101010101" pitchFamily="2" charset="-122"/>
              </a:rPr>
              <a:t>光电效应</a:t>
            </a:r>
            <a:r>
              <a:rPr lang="zh-CN" altLang="en-US" sz="2800" b="1" dirty="0">
                <a:solidFill>
                  <a:srgbClr val="0000FF"/>
                </a:solidFill>
                <a:latin typeface="宋体" panose="02010600030101010101" pitchFamily="2" charset="-122"/>
                <a:ea typeface="宋体" panose="02010600030101010101" pitchFamily="2" charset="-122"/>
              </a:rPr>
              <a:t>   </a:t>
            </a:r>
            <a:endParaRPr lang="en-US" altLang="zh-CN" sz="2800" b="1" dirty="0">
              <a:solidFill>
                <a:srgbClr val="0000FF"/>
              </a:solidFill>
              <a:latin typeface="宋体" panose="02010600030101010101" pitchFamily="2" charset="-122"/>
              <a:ea typeface="宋体" panose="02010600030101010101" pitchFamily="2" charset="-122"/>
            </a:endParaRPr>
          </a:p>
          <a:p>
            <a:r>
              <a:rPr lang="en-US" altLang="zh-CN" sz="2800" b="1" dirty="0">
                <a:solidFill>
                  <a:srgbClr val="0000FF"/>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光照射下，电子从金属表面逸出（光电子）的现象 </a:t>
            </a:r>
          </a:p>
        </p:txBody>
      </p:sp>
      <p:sp>
        <p:nvSpPr>
          <p:cNvPr id="58" name="Text Box 82"/>
          <p:cNvSpPr txBox="1">
            <a:spLocks noChangeArrowheads="1"/>
          </p:cNvSpPr>
          <p:nvPr/>
        </p:nvSpPr>
        <p:spPr bwMode="auto">
          <a:xfrm>
            <a:off x="328911" y="3251537"/>
            <a:ext cx="5184576" cy="2031325"/>
          </a:xfrm>
          <a:prstGeom prst="rect">
            <a:avLst/>
          </a:prstGeom>
          <a:noFill/>
          <a:ln w="12700">
            <a:noFill/>
            <a:miter lim="800000"/>
            <a:headEnd type="none" w="sm" len="sm"/>
            <a:tailEnd type="none" w="sm" len="sm"/>
          </a:ln>
          <a:effectLst/>
        </p:spPr>
        <p:txBody>
          <a:bodyPr wrap="square">
            <a:spAutoFit/>
          </a:bodyPr>
          <a:lstStyle/>
          <a:p>
            <a:pPr algn="just">
              <a:spcBef>
                <a:spcPct val="50000"/>
              </a:spcBef>
            </a:pPr>
            <a:r>
              <a:rPr lang="zh-CN" altLang="en-US" sz="2800" b="1" dirty="0">
                <a:solidFill>
                  <a:srgbClr val="FF0000"/>
                </a:solidFill>
                <a:latin typeface="宋体" panose="02010600030101010101" pitchFamily="2" charset="-122"/>
                <a:ea typeface="宋体" panose="02010600030101010101" pitchFamily="2" charset="-122"/>
              </a:rPr>
              <a:t> 光电子  </a:t>
            </a:r>
            <a:endParaRPr lang="en-US" altLang="zh-CN" sz="2800" b="1" dirty="0">
              <a:solidFill>
                <a:srgbClr val="FF0000"/>
              </a:solidFill>
              <a:latin typeface="宋体" panose="02010600030101010101" pitchFamily="2" charset="-122"/>
              <a:ea typeface="宋体" panose="02010600030101010101" pitchFamily="2" charset="-122"/>
            </a:endParaRPr>
          </a:p>
          <a:p>
            <a:pPr algn="just">
              <a:spcBef>
                <a:spcPct val="50000"/>
              </a:spcBef>
            </a:pPr>
            <a:r>
              <a:rPr lang="zh-CN" altLang="en-US" sz="2800" b="1" dirty="0">
                <a:solidFill>
                  <a:srgbClr val="FF0000"/>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金属板释放的电子称为光电子,光电子在电场作用下在回路中形成光电流</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59" name="Text Box 2100"/>
          <p:cNvSpPr txBox="1">
            <a:spLocks noChangeArrowheads="1"/>
          </p:cNvSpPr>
          <p:nvPr/>
        </p:nvSpPr>
        <p:spPr bwMode="auto">
          <a:xfrm>
            <a:off x="500034" y="928670"/>
            <a:ext cx="5029200" cy="579438"/>
          </a:xfrm>
          <a:prstGeom prst="rect">
            <a:avLst/>
          </a:prstGeom>
          <a:noFill/>
          <a:ln w="9525">
            <a:noFill/>
            <a:miter lim="800000"/>
            <a:tailEnd type="none" w="sm" len="lg"/>
          </a:ln>
          <a:effectLst/>
        </p:spPr>
        <p:txBody>
          <a:bodyPr>
            <a:spAutoFit/>
          </a:bodyPr>
          <a:lstStyle/>
          <a:p>
            <a:pPr>
              <a:spcBef>
                <a:spcPct val="50000"/>
              </a:spcBef>
            </a:pPr>
            <a:r>
              <a:rPr lang="zh-CN" altLang="en-US" sz="3200" b="1" dirty="0">
                <a:latin typeface="Times New Roman" panose="02020603050405020304" pitchFamily="18" charset="0"/>
              </a:rPr>
              <a:t>    </a:t>
            </a:r>
            <a:r>
              <a:rPr lang="zh-CN" altLang="en-US" sz="3200" b="1" dirty="0">
                <a:solidFill>
                  <a:srgbClr val="CC0000"/>
                </a:solidFill>
                <a:latin typeface="Times New Roman" panose="02020603050405020304" pitchFamily="18" charset="0"/>
              </a:rPr>
              <a:t>1</a:t>
            </a:r>
            <a:r>
              <a:rPr lang="zh-CN" altLang="en-US" sz="3200" b="1" dirty="0">
                <a:solidFill>
                  <a:srgbClr val="FF0000"/>
                </a:solidFill>
                <a:latin typeface="Times New Roman" panose="02020603050405020304" pitchFamily="18" charset="0"/>
              </a:rPr>
              <a:t>  </a:t>
            </a:r>
            <a:r>
              <a:rPr lang="zh-CN" altLang="en-US" sz="3200" b="1" dirty="0">
                <a:latin typeface="宋体" panose="02010600030101010101" pitchFamily="2" charset="-122"/>
                <a:ea typeface="宋体" panose="02010600030101010101" pitchFamily="2" charset="-122"/>
              </a:rPr>
              <a:t>实验装置及现象</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checkerboard(across)">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57"/>
                                        </p:tgtEl>
                                        <p:attrNameLst>
                                          <p:attrName>style.visibility</p:attrName>
                                        </p:attrNameLst>
                                      </p:cBhvr>
                                      <p:to>
                                        <p:strVal val="visible"/>
                                      </p:to>
                                    </p:set>
                                    <p:animEffect transition="in" filter="dissolve">
                                      <p:cBhvr>
                                        <p:cTn id="12" dur="3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dissolv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57" grpId="0" autoUpdateAnimBg="0"/>
      <p:bldP spid="5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57200" y="2316163"/>
            <a:ext cx="7924800" cy="579437"/>
          </a:xfrm>
          <a:prstGeom prst="rect">
            <a:avLst/>
          </a:prstGeom>
          <a:noFill/>
          <a:ln w="9525">
            <a:noFill/>
            <a:miter lim="800000"/>
          </a:ln>
          <a:effectLst/>
        </p:spPr>
        <p:txBody>
          <a:bodyPr>
            <a:spAutoFit/>
          </a:bodyPr>
          <a:lstStyle/>
          <a:p>
            <a:pPr eaLnBrk="0" hangingPunct="0">
              <a:spcBef>
                <a:spcPct val="50000"/>
              </a:spcBef>
            </a:pPr>
            <a:r>
              <a:rPr kumimoji="1" lang="en-US" altLang="zh-CN" sz="3200" b="1" dirty="0">
                <a:latin typeface="Times New Roman" panose="02020603050405020304" pitchFamily="18" charset="0"/>
              </a:rPr>
              <a:t>[</a:t>
            </a:r>
            <a:r>
              <a:rPr kumimoji="1" lang="zh-CN" altLang="en-US" sz="3200" b="1" dirty="0">
                <a:latin typeface="Times New Roman" panose="02020603050405020304" pitchFamily="18" charset="0"/>
              </a:rPr>
              <a:t>解</a:t>
            </a:r>
            <a:r>
              <a:rPr kumimoji="1" lang="en-US" altLang="zh-CN" sz="3200" b="1" dirty="0">
                <a:latin typeface="Times New Roman" panose="02020603050405020304" pitchFamily="18" charset="0"/>
              </a:rPr>
              <a:t>] </a:t>
            </a:r>
            <a:r>
              <a:rPr kumimoji="1" lang="en-US" altLang="zh-CN" sz="3200" b="1" dirty="0">
                <a:solidFill>
                  <a:srgbClr val="C00000"/>
                </a:solidFill>
                <a:latin typeface="Times New Roman" panose="02020603050405020304" pitchFamily="18" charset="0"/>
              </a:rPr>
              <a:t>:  </a:t>
            </a:r>
            <a:r>
              <a:rPr kumimoji="1" lang="en-US" altLang="zh-CN" sz="2800" b="1" dirty="0">
                <a:solidFill>
                  <a:srgbClr val="C00000"/>
                </a:solidFill>
                <a:latin typeface="Times New Roman" panose="02020603050405020304" pitchFamily="18" charset="0"/>
              </a:rPr>
              <a:t>(1)</a:t>
            </a:r>
            <a:r>
              <a:rPr kumimoji="1" lang="en-US" altLang="zh-CN" sz="2800" b="1" dirty="0">
                <a:latin typeface="Times New Roman" panose="02020603050405020304" pitchFamily="18" charset="0"/>
              </a:rPr>
              <a:t> </a:t>
            </a:r>
            <a:r>
              <a:rPr kumimoji="1" lang="en-US" altLang="zh-CN" sz="2800" i="1" dirty="0">
                <a:latin typeface="Times New Roman" panose="02020603050405020304" pitchFamily="18" charset="0"/>
              </a:rPr>
              <a:t>W</a:t>
            </a:r>
            <a:r>
              <a:rPr kumimoji="1" lang="en-US" altLang="zh-CN" sz="2800" b="1" dirty="0">
                <a:latin typeface="Times New Roman" panose="02020603050405020304" pitchFamily="18" charset="0"/>
              </a:rPr>
              <a:t>=4.2ev        (1ev =1.6×10</a:t>
            </a:r>
            <a:r>
              <a:rPr kumimoji="1" lang="zh-CN" altLang="en-US" sz="2800" b="1" baseline="30000" dirty="0">
                <a:latin typeface="Times New Roman" panose="02020603050405020304" pitchFamily="18" charset="0"/>
              </a:rPr>
              <a:t>－</a:t>
            </a:r>
            <a:r>
              <a:rPr kumimoji="1" lang="en-US" altLang="zh-CN" sz="2800" b="1" baseline="30000" dirty="0">
                <a:latin typeface="Times New Roman" panose="02020603050405020304" pitchFamily="18" charset="0"/>
              </a:rPr>
              <a:t>19</a:t>
            </a:r>
            <a:r>
              <a:rPr kumimoji="1" lang="en-US" altLang="zh-CN" sz="2800" b="1" dirty="0">
                <a:latin typeface="Times New Roman" panose="02020603050405020304" pitchFamily="18" charset="0"/>
              </a:rPr>
              <a:t>J)</a:t>
            </a:r>
          </a:p>
        </p:txBody>
      </p:sp>
      <p:sp>
        <p:nvSpPr>
          <p:cNvPr id="32771" name="Text Box 3"/>
          <p:cNvSpPr txBox="1">
            <a:spLocks noChangeArrowheads="1"/>
          </p:cNvSpPr>
          <p:nvPr/>
        </p:nvSpPr>
        <p:spPr bwMode="auto">
          <a:xfrm>
            <a:off x="4211638" y="4292600"/>
            <a:ext cx="2743200" cy="579438"/>
          </a:xfrm>
          <a:prstGeom prst="rect">
            <a:avLst/>
          </a:prstGeom>
          <a:noFill/>
          <a:ln w="9525">
            <a:noFill/>
            <a:miter lim="800000"/>
          </a:ln>
          <a:effectLst/>
        </p:spPr>
        <p:txBody>
          <a:bodyPr>
            <a:spAutoFit/>
          </a:bodyPr>
          <a:lstStyle/>
          <a:p>
            <a:pPr eaLnBrk="0" hangingPunct="0">
              <a:spcBef>
                <a:spcPct val="50000"/>
              </a:spcBef>
            </a:pPr>
            <a:r>
              <a:rPr kumimoji="1" lang="en-US" altLang="zh-CN" sz="3200" b="1" i="1">
                <a:latin typeface="Times New Roman" panose="02020603050405020304" pitchFamily="18" charset="0"/>
              </a:rPr>
              <a:t>U</a:t>
            </a:r>
            <a:r>
              <a:rPr kumimoji="1" lang="en-US" altLang="zh-CN" sz="3200" b="1" i="1" baseline="-25000">
                <a:latin typeface="Times New Roman" panose="02020603050405020304" pitchFamily="18" charset="0"/>
              </a:rPr>
              <a:t>0</a:t>
            </a:r>
            <a:r>
              <a:rPr kumimoji="1" lang="en-US" altLang="zh-CN" sz="3200" b="1" i="1">
                <a:latin typeface="Times New Roman" panose="02020603050405020304" pitchFamily="18" charset="0"/>
              </a:rPr>
              <a:t>=2V</a:t>
            </a:r>
          </a:p>
        </p:txBody>
      </p:sp>
      <p:graphicFrame>
        <p:nvGraphicFramePr>
          <p:cNvPr id="32772" name="Object 4"/>
          <p:cNvGraphicFramePr>
            <a:graphicFrameLocks noChangeAspect="1"/>
          </p:cNvGraphicFramePr>
          <p:nvPr/>
        </p:nvGraphicFramePr>
        <p:xfrm>
          <a:off x="530225" y="2941638"/>
          <a:ext cx="3854450" cy="976312"/>
        </p:xfrm>
        <a:graphic>
          <a:graphicData uri="http://schemas.openxmlformats.org/presentationml/2006/ole">
            <mc:AlternateContent xmlns:mc="http://schemas.openxmlformats.org/markup-compatibility/2006">
              <mc:Choice xmlns:v="urn:schemas-microsoft-com:vml" Requires="v">
                <p:oleObj spid="_x0000_s11320" name="公式" r:id="rId3" imgW="54001800" imgH="12588840" progId="Equation.3">
                  <p:embed/>
                </p:oleObj>
              </mc:Choice>
              <mc:Fallback>
                <p:oleObj name="公式" r:id="rId3" imgW="54001800" imgH="1258884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225" y="2941638"/>
                        <a:ext cx="3854450" cy="97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nvGraphicFramePr>
        <p:xfrm>
          <a:off x="4419600" y="3135313"/>
          <a:ext cx="4114800" cy="541337"/>
        </p:xfrm>
        <a:graphic>
          <a:graphicData uri="http://schemas.openxmlformats.org/presentationml/2006/ole">
            <mc:AlternateContent xmlns:mc="http://schemas.openxmlformats.org/markup-compatibility/2006">
              <mc:Choice xmlns:v="urn:schemas-microsoft-com:vml" Requires="v">
                <p:oleObj spid="_x0000_s11321" name="公式" r:id="rId5" imgW="46691640" imgH="6491160" progId="Equation.3">
                  <p:embed/>
                </p:oleObj>
              </mc:Choice>
              <mc:Fallback>
                <p:oleObj name="公式" r:id="rId5" imgW="46691640" imgH="649116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3135313"/>
                        <a:ext cx="4114800"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Text Box 6"/>
          <p:cNvSpPr txBox="1">
            <a:spLocks noChangeArrowheads="1"/>
          </p:cNvSpPr>
          <p:nvPr/>
        </p:nvSpPr>
        <p:spPr bwMode="auto">
          <a:xfrm>
            <a:off x="457200" y="4114800"/>
            <a:ext cx="801688" cy="579438"/>
          </a:xfrm>
          <a:prstGeom prst="rect">
            <a:avLst/>
          </a:prstGeom>
          <a:noFill/>
          <a:ln w="9525">
            <a:noFill/>
            <a:miter lim="800000"/>
          </a:ln>
          <a:effectLst/>
        </p:spPr>
        <p:txBody>
          <a:bodyPr>
            <a:spAutoFit/>
          </a:bodyPr>
          <a:lstStyle/>
          <a:p>
            <a:pPr eaLnBrk="0" hangingPunct="0">
              <a:spcBef>
                <a:spcPct val="50000"/>
              </a:spcBef>
            </a:pPr>
            <a:r>
              <a:rPr kumimoji="1" lang="en-US" altLang="zh-CN" sz="3200" b="1" dirty="0">
                <a:solidFill>
                  <a:srgbClr val="C00000"/>
                </a:solidFill>
                <a:latin typeface="Times New Roman" panose="02020603050405020304" pitchFamily="18" charset="0"/>
              </a:rPr>
              <a:t>(2)</a:t>
            </a:r>
          </a:p>
        </p:txBody>
      </p:sp>
      <p:grpSp>
        <p:nvGrpSpPr>
          <p:cNvPr id="2" name="Group 7"/>
          <p:cNvGrpSpPr/>
          <p:nvPr/>
        </p:nvGrpSpPr>
        <p:grpSpPr bwMode="auto">
          <a:xfrm>
            <a:off x="395288" y="5157788"/>
            <a:ext cx="2057400" cy="908050"/>
            <a:chOff x="336" y="3456"/>
            <a:chExt cx="1308" cy="696"/>
          </a:xfrm>
        </p:grpSpPr>
        <p:graphicFrame>
          <p:nvGraphicFramePr>
            <p:cNvPr id="32776" name="Object 8"/>
            <p:cNvGraphicFramePr>
              <a:graphicFrameLocks noChangeAspect="1"/>
            </p:cNvGraphicFramePr>
            <p:nvPr/>
          </p:nvGraphicFramePr>
          <p:xfrm>
            <a:off x="768" y="3456"/>
            <a:ext cx="876" cy="696"/>
          </p:xfrm>
          <a:graphic>
            <a:graphicData uri="http://schemas.openxmlformats.org/presentationml/2006/ole">
              <mc:AlternateContent xmlns:mc="http://schemas.openxmlformats.org/markup-compatibility/2006">
                <mc:Choice xmlns:v="urn:schemas-microsoft-com:vml" Requires="v">
                  <p:oleObj spid="_x0000_s11322" name="公式" r:id="rId7" imgW="11887200" imgH="9448800" progId="Equation.3">
                    <p:embed/>
                  </p:oleObj>
                </mc:Choice>
                <mc:Fallback>
                  <p:oleObj name="公式" r:id="rId7" imgW="11887200" imgH="94488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3456"/>
                          <a:ext cx="876" cy="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7" name="Text Box 9"/>
            <p:cNvSpPr txBox="1">
              <a:spLocks noChangeArrowheads="1"/>
            </p:cNvSpPr>
            <p:nvPr/>
          </p:nvSpPr>
          <p:spPr bwMode="auto">
            <a:xfrm>
              <a:off x="336" y="3647"/>
              <a:ext cx="480" cy="444"/>
            </a:xfrm>
            <a:prstGeom prst="rect">
              <a:avLst/>
            </a:prstGeom>
            <a:noFill/>
            <a:ln w="9525">
              <a:noFill/>
              <a:miter lim="800000"/>
            </a:ln>
            <a:effectLst/>
          </p:spPr>
          <p:txBody>
            <a:bodyPr>
              <a:spAutoFit/>
            </a:bodyPr>
            <a:lstStyle/>
            <a:p>
              <a:pPr eaLnBrk="0" hangingPunct="0">
                <a:spcBef>
                  <a:spcPct val="50000"/>
                </a:spcBef>
              </a:pPr>
              <a:r>
                <a:rPr kumimoji="1" lang="en-US" altLang="zh-CN" sz="3200" b="1" dirty="0">
                  <a:solidFill>
                    <a:srgbClr val="C00000"/>
                  </a:solidFill>
                  <a:latin typeface="Times New Roman" panose="02020603050405020304" pitchFamily="18" charset="0"/>
                </a:rPr>
                <a:t>(3)</a:t>
              </a:r>
            </a:p>
          </p:txBody>
        </p:sp>
      </p:grpSp>
      <p:sp>
        <p:nvSpPr>
          <p:cNvPr id="32779" name="Text Box 11"/>
          <p:cNvSpPr txBox="1">
            <a:spLocks noChangeArrowheads="1"/>
          </p:cNvSpPr>
          <p:nvPr/>
        </p:nvSpPr>
        <p:spPr bwMode="auto">
          <a:xfrm>
            <a:off x="381000" y="0"/>
            <a:ext cx="8001000" cy="2214563"/>
          </a:xfrm>
          <a:prstGeom prst="rect">
            <a:avLst/>
          </a:prstGeom>
          <a:noFill/>
          <a:ln w="9525">
            <a:noFill/>
            <a:miter lim="800000"/>
          </a:ln>
          <a:effectLst/>
        </p:spPr>
        <p:txBody>
          <a:bodyPr>
            <a:spAutoFit/>
          </a:bodyPr>
          <a:lstStyle/>
          <a:p>
            <a:pPr eaLnBrk="0" hangingPunct="0">
              <a:lnSpc>
                <a:spcPct val="120000"/>
              </a:lnSpc>
              <a:spcBef>
                <a:spcPct val="50000"/>
              </a:spcBef>
            </a:pPr>
            <a:r>
              <a:rPr kumimoji="1" lang="zh-CN" altLang="en-US" sz="2800" b="1" dirty="0">
                <a:latin typeface="Times New Roman" panose="02020603050405020304" pitchFamily="18" charset="0"/>
              </a:rPr>
              <a:t>例</a:t>
            </a:r>
            <a:r>
              <a:rPr kumimoji="1" lang="en-US" altLang="zh-CN" sz="2800" b="1" dirty="0">
                <a:latin typeface="Times New Roman" panose="02020603050405020304" pitchFamily="18" charset="0"/>
              </a:rPr>
              <a:t>1   </a:t>
            </a:r>
            <a:r>
              <a:rPr kumimoji="1" lang="zh-CN" altLang="en-US" sz="2800" dirty="0">
                <a:latin typeface="Times New Roman" panose="02020603050405020304" pitchFamily="18" charset="0"/>
              </a:rPr>
              <a:t>从铝中移出一个电子需要</a:t>
            </a:r>
            <a:r>
              <a:rPr kumimoji="1" lang="en-US" altLang="zh-CN" sz="2800" dirty="0">
                <a:latin typeface="Times New Roman" panose="02020603050405020304" pitchFamily="18" charset="0"/>
              </a:rPr>
              <a:t>4.2ev</a:t>
            </a:r>
            <a:r>
              <a:rPr kumimoji="1" lang="zh-CN" altLang="en-US" sz="2800" dirty="0">
                <a:latin typeface="Times New Roman" panose="02020603050405020304" pitchFamily="18" charset="0"/>
              </a:rPr>
              <a:t>的能量</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今有</a:t>
            </a:r>
            <a:r>
              <a:rPr kumimoji="1" lang="zh-CN" altLang="en-US" sz="2800" dirty="0">
                <a:latin typeface="Times New Roman" panose="02020603050405020304" pitchFamily="18" charset="0"/>
                <a:sym typeface="Symbol" panose="05050102010706020507" pitchFamily="18" charset="2"/>
              </a:rPr>
              <a:t></a:t>
            </a:r>
            <a:r>
              <a:rPr kumimoji="1" lang="en-US" altLang="zh-CN" sz="2800" dirty="0">
                <a:latin typeface="Times New Roman" panose="02020603050405020304" pitchFamily="18" charset="0"/>
                <a:sym typeface="Symbol" panose="05050102010706020507" pitchFamily="18" charset="2"/>
              </a:rPr>
              <a:t>=2000</a:t>
            </a:r>
            <a:r>
              <a:rPr kumimoji="1" lang="en-US" altLang="zh-CN" sz="2800" dirty="0">
                <a:latin typeface="Times New Roman" panose="02020603050405020304" pitchFamily="18" charset="0"/>
              </a:rPr>
              <a:t> </a:t>
            </a:r>
            <a:r>
              <a:rPr kumimoji="1" lang="en-US" altLang="zh-CN" sz="3200" dirty="0">
                <a:latin typeface="Times New Roman" panose="02020603050405020304" pitchFamily="18" charset="0"/>
              </a:rPr>
              <a:t>Å</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的光照射到铝表面</a:t>
            </a: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试问</a:t>
            </a:r>
            <a:r>
              <a:rPr kumimoji="1" lang="en-US" altLang="zh-CN" sz="2800" dirty="0">
                <a:latin typeface="Times New Roman" panose="02020603050405020304" pitchFamily="18" charset="0"/>
              </a:rPr>
              <a:t>:    (1) </a:t>
            </a:r>
            <a:r>
              <a:rPr kumimoji="1" lang="zh-CN" altLang="en-US" sz="2800" dirty="0">
                <a:latin typeface="Times New Roman" panose="02020603050405020304" pitchFamily="18" charset="0"/>
              </a:rPr>
              <a:t>发射的光电子最大动能为多少</a:t>
            </a:r>
            <a:r>
              <a:rPr kumimoji="1" lang="en-US" altLang="zh-CN" sz="2800" dirty="0">
                <a:latin typeface="Times New Roman" panose="02020603050405020304" pitchFamily="18" charset="0"/>
              </a:rPr>
              <a:t>?    (2)</a:t>
            </a:r>
            <a:r>
              <a:rPr kumimoji="1" lang="zh-CN" altLang="en-US" sz="2800" dirty="0">
                <a:latin typeface="Times New Roman" panose="02020603050405020304" pitchFamily="18" charset="0"/>
              </a:rPr>
              <a:t>截止电势差为多少</a:t>
            </a:r>
            <a:r>
              <a:rPr kumimoji="1" lang="en-US" altLang="zh-CN" sz="2800" dirty="0">
                <a:latin typeface="Times New Roman" panose="02020603050405020304" pitchFamily="18" charset="0"/>
              </a:rPr>
              <a:t>?   (3)Al</a:t>
            </a:r>
            <a:r>
              <a:rPr kumimoji="1" lang="zh-CN" altLang="en-US" sz="2800" dirty="0">
                <a:latin typeface="Times New Roman" panose="02020603050405020304" pitchFamily="18" charset="0"/>
              </a:rPr>
              <a:t>的截止波长</a:t>
            </a:r>
            <a:r>
              <a:rPr kumimoji="1" lang="zh-CN" altLang="en-US" sz="2800" dirty="0">
                <a:latin typeface="Times New Roman" panose="02020603050405020304" pitchFamily="18" charset="0"/>
                <a:sym typeface="Symbol" panose="05050102010706020507" pitchFamily="18" charset="2"/>
              </a:rPr>
              <a:t></a:t>
            </a:r>
            <a:r>
              <a:rPr kumimoji="1" lang="en-US" altLang="zh-CN" sz="2800" baseline="-25000" dirty="0">
                <a:latin typeface="Times New Roman" panose="02020603050405020304" pitchFamily="18" charset="0"/>
                <a:sym typeface="Symbol" panose="05050102010706020507" pitchFamily="18" charset="2"/>
              </a:rPr>
              <a:t>0</a:t>
            </a:r>
            <a:r>
              <a:rPr kumimoji="1" lang="zh-CN" altLang="en-US" sz="2800" dirty="0">
                <a:latin typeface="Times New Roman" panose="02020603050405020304" pitchFamily="18" charset="0"/>
              </a:rPr>
              <a:t>为多少</a:t>
            </a:r>
            <a:r>
              <a:rPr kumimoji="1" lang="en-US" altLang="zh-CN" sz="2800" dirty="0">
                <a:latin typeface="Times New Roman" panose="02020603050405020304" pitchFamily="18" charset="0"/>
              </a:rPr>
              <a:t>?</a:t>
            </a:r>
          </a:p>
        </p:txBody>
      </p:sp>
      <p:grpSp>
        <p:nvGrpSpPr>
          <p:cNvPr id="3" name="Group 13"/>
          <p:cNvGrpSpPr/>
          <p:nvPr/>
        </p:nvGrpSpPr>
        <p:grpSpPr bwMode="auto">
          <a:xfrm>
            <a:off x="2700338" y="5373688"/>
            <a:ext cx="6191250" cy="598487"/>
            <a:chOff x="1764" y="3242"/>
            <a:chExt cx="3900" cy="377"/>
          </a:xfrm>
        </p:grpSpPr>
        <p:sp>
          <p:nvSpPr>
            <p:cNvPr id="32782" name="Text Box 14"/>
            <p:cNvSpPr txBox="1">
              <a:spLocks noChangeArrowheads="1"/>
            </p:cNvSpPr>
            <p:nvPr/>
          </p:nvSpPr>
          <p:spPr bwMode="auto">
            <a:xfrm>
              <a:off x="1776" y="3242"/>
              <a:ext cx="3888" cy="365"/>
            </a:xfrm>
            <a:prstGeom prst="rect">
              <a:avLst/>
            </a:prstGeom>
            <a:noFill/>
            <a:ln w="9525">
              <a:noFill/>
              <a:miter lim="800000"/>
            </a:ln>
            <a:effectLst/>
          </p:spPr>
          <p:txBody>
            <a:bodyPr>
              <a:spAutoFit/>
            </a:bodyPr>
            <a:lstStyle/>
            <a:p>
              <a:pPr eaLnBrk="0" hangingPunct="0">
                <a:spcBef>
                  <a:spcPct val="50000"/>
                </a:spcBef>
              </a:pPr>
              <a:r>
                <a:rPr kumimoji="1" lang="zh-CN" altLang="en-US" sz="3200" b="1">
                  <a:solidFill>
                    <a:srgbClr val="FFFFFF"/>
                  </a:solidFill>
                  <a:latin typeface="Times New Roman" panose="02020603050405020304" pitchFamily="18" charset="0"/>
                  <a:sym typeface="Symbol" panose="05050102010706020507" pitchFamily="18" charset="2"/>
                </a:rPr>
                <a:t>    </a:t>
              </a:r>
              <a:r>
                <a:rPr kumimoji="1" lang="en-US" altLang="zh-CN" sz="3200" b="1">
                  <a:latin typeface="Times New Roman" panose="02020603050405020304" pitchFamily="18" charset="0"/>
                  <a:sym typeface="Symbol" panose="05050102010706020507" pitchFamily="18" charset="2"/>
                </a:rPr>
                <a:t>=</a:t>
              </a:r>
              <a:r>
                <a:rPr kumimoji="1" lang="en-US" altLang="zh-CN" sz="2800">
                  <a:latin typeface="Times New Roman" panose="02020603050405020304" pitchFamily="18" charset="0"/>
                  <a:sym typeface="Symbol" panose="05050102010706020507" pitchFamily="18" charset="2"/>
                </a:rPr>
                <a:t>hc/</a:t>
              </a:r>
              <a:r>
                <a:rPr kumimoji="1" lang="en-US" altLang="zh-CN" sz="2800" i="1">
                  <a:latin typeface="Times New Roman" panose="02020603050405020304" pitchFamily="18" charset="0"/>
                  <a:sym typeface="Symbol" panose="05050102010706020507" pitchFamily="18" charset="2"/>
                </a:rPr>
                <a:t>W</a:t>
              </a:r>
              <a:r>
                <a:rPr kumimoji="1" lang="en-US" altLang="zh-CN" sz="2800" b="1">
                  <a:latin typeface="Times New Roman" panose="02020603050405020304" pitchFamily="18" charset="0"/>
                  <a:sym typeface="Symbol" panose="05050102010706020507" pitchFamily="18" charset="2"/>
                </a:rPr>
                <a:t>=2.96×10</a:t>
              </a:r>
              <a:r>
                <a:rPr kumimoji="1" lang="zh-CN" altLang="en-US" sz="2800" b="1" baseline="30000">
                  <a:latin typeface="Times New Roman" panose="02020603050405020304" pitchFamily="18" charset="0"/>
                  <a:sym typeface="Symbol" panose="05050102010706020507" pitchFamily="18" charset="2"/>
                </a:rPr>
                <a:t>－</a:t>
              </a:r>
              <a:r>
                <a:rPr kumimoji="1" lang="en-US" altLang="zh-CN" sz="2800" b="1" baseline="30000">
                  <a:latin typeface="Times New Roman" panose="02020603050405020304" pitchFamily="18" charset="0"/>
                  <a:sym typeface="Symbol" panose="05050102010706020507" pitchFamily="18" charset="2"/>
                </a:rPr>
                <a:t>7</a:t>
              </a:r>
              <a:r>
                <a:rPr kumimoji="1" lang="en-US" altLang="zh-CN" sz="2800" b="1">
                  <a:latin typeface="Times New Roman" panose="02020603050405020304" pitchFamily="18" charset="0"/>
                  <a:sym typeface="Symbol" panose="05050102010706020507" pitchFamily="18" charset="2"/>
                </a:rPr>
                <a:t>m=2960</a:t>
              </a:r>
              <a:r>
                <a:rPr kumimoji="1" lang="en-US" altLang="zh-CN" sz="2800" b="1">
                  <a:latin typeface="Times New Roman" panose="02020603050405020304" pitchFamily="18" charset="0"/>
                </a:rPr>
                <a:t>Å</a:t>
              </a:r>
            </a:p>
          </p:txBody>
        </p:sp>
        <p:graphicFrame>
          <p:nvGraphicFramePr>
            <p:cNvPr id="32783" name="Object 15"/>
            <p:cNvGraphicFramePr>
              <a:graphicFrameLocks noChangeAspect="1"/>
            </p:cNvGraphicFramePr>
            <p:nvPr/>
          </p:nvGraphicFramePr>
          <p:xfrm>
            <a:off x="1764" y="3276"/>
            <a:ext cx="273" cy="343"/>
          </p:xfrm>
          <a:graphic>
            <a:graphicData uri="http://schemas.openxmlformats.org/presentationml/2006/ole">
              <mc:AlternateContent xmlns:mc="http://schemas.openxmlformats.org/markup-compatibility/2006">
                <mc:Choice xmlns:v="urn:schemas-microsoft-com:vml" Requires="v">
                  <p:oleObj spid="_x0000_s11323" name="公式" r:id="rId9" imgW="6079320" imgH="7710840" progId="Equation.3">
                    <p:embed/>
                  </p:oleObj>
                </mc:Choice>
                <mc:Fallback>
                  <p:oleObj name="公式" r:id="rId9" imgW="6079320" imgH="771084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4" y="3276"/>
                          <a:ext cx="273"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784" name="Object 16"/>
          <p:cNvGraphicFramePr>
            <a:graphicFrameLocks noChangeAspect="1"/>
          </p:cNvGraphicFramePr>
          <p:nvPr/>
        </p:nvGraphicFramePr>
        <p:xfrm>
          <a:off x="1619250" y="4005263"/>
          <a:ext cx="2133600" cy="1049337"/>
        </p:xfrm>
        <a:graphic>
          <a:graphicData uri="http://schemas.openxmlformats.org/presentationml/2006/ole">
            <mc:AlternateContent xmlns:mc="http://schemas.openxmlformats.org/markup-compatibility/2006">
              <mc:Choice xmlns:v="urn:schemas-microsoft-com:vml" Requires="v">
                <p:oleObj spid="_x0000_s11324" name="Equation" r:id="rId11" imgW="17983200" imgH="8839200" progId="Equation.3">
                  <p:embed/>
                </p:oleObj>
              </mc:Choice>
              <mc:Fallback>
                <p:oleObj name="Equation" r:id="rId11" imgW="17983200" imgH="8839200" progId="Equation.3">
                  <p:embed/>
                  <p:pic>
                    <p:nvPicPr>
                      <p:cNvPr id="0"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005263"/>
                        <a:ext cx="2133600" cy="1049337"/>
                      </a:xfrm>
                      <a:prstGeom prst="rect">
                        <a:avLst/>
                      </a:prstGeom>
                      <a:noFill/>
                      <a:ln w="9525">
                        <a:solidFill>
                          <a:srgbClr val="BBE0E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down)">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blinds(vertical)">
                                      <p:cBhvr>
                                        <p:cTn id="17" dur="500"/>
                                        <p:tgtEl>
                                          <p:spTgt spid="327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blinds(vertical)">
                                      <p:cBhvr>
                                        <p:cTn id="22" dur="500"/>
                                        <p:tgtEl>
                                          <p:spTgt spid="327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84"/>
                                        </p:tgtEl>
                                        <p:attrNameLst>
                                          <p:attrName>style.visibility</p:attrName>
                                        </p:attrNameLst>
                                      </p:cBhvr>
                                      <p:to>
                                        <p:strVal val="visible"/>
                                      </p:to>
                                    </p:set>
                                    <p:animEffect transition="in" filter="blinds(horizontal)">
                                      <p:cBhvr>
                                        <p:cTn id="27" dur="500"/>
                                        <p:tgtEl>
                                          <p:spTgt spid="3278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771"/>
                                        </p:tgtEl>
                                        <p:attrNameLst>
                                          <p:attrName>style.visibility</p:attrName>
                                        </p:attrNameLst>
                                      </p:cBhvr>
                                      <p:to>
                                        <p:strVal val="visible"/>
                                      </p:to>
                                    </p:set>
                                    <p:animEffect transition="in" filter="checkerboard(down)">
                                      <p:cBhvr>
                                        <p:cTn id="32" dur="500"/>
                                        <p:tgtEl>
                                          <p:spTgt spid="3277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strVal val="2/3*#ppt_w"/>
                                          </p:val>
                                        </p:tav>
                                        <p:tav tm="100000">
                                          <p:val>
                                            <p:strVal val="#ppt_w"/>
                                          </p:val>
                                        </p:tav>
                                      </p:tavLst>
                                    </p:anim>
                                    <p:anim calcmode="lin" valueType="num">
                                      <p:cBhvr>
                                        <p:cTn id="3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ox(i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1027"/>
          <p:cNvSpPr txBox="1">
            <a:spLocks noChangeArrowheads="1"/>
          </p:cNvSpPr>
          <p:nvPr/>
        </p:nvSpPr>
        <p:spPr bwMode="auto">
          <a:xfrm>
            <a:off x="428596" y="3286124"/>
            <a:ext cx="987425" cy="519113"/>
          </a:xfrm>
          <a:prstGeom prst="rect">
            <a:avLst/>
          </a:prstGeom>
          <a:noFill/>
          <a:ln w="9525">
            <a:noFill/>
            <a:miter lim="800000"/>
            <a:tailEnd type="none" w="sm" len="lg"/>
          </a:ln>
        </p:spPr>
        <p:txBody>
          <a:bodyPr wrap="none">
            <a:spAutoFit/>
          </a:bodyPr>
          <a:lstStyle/>
          <a:p>
            <a:pPr algn="l">
              <a:spcBef>
                <a:spcPct val="0"/>
              </a:spcBef>
              <a:buFontTx/>
              <a:buNone/>
            </a:pPr>
            <a:r>
              <a:rPr lang="zh-CN" altLang="en-GB" sz="2800" dirty="0">
                <a:solidFill>
                  <a:srgbClr val="CC0000"/>
                </a:solidFill>
              </a:rPr>
              <a:t>解：</a:t>
            </a:r>
            <a:r>
              <a:rPr lang="zh-CN" altLang="en-US" sz="2800" dirty="0">
                <a:solidFill>
                  <a:srgbClr val="CC0000"/>
                </a:solidFill>
                <a:latin typeface="Times New Roman" panose="02020603050405020304" pitchFamily="18" charset="0"/>
              </a:rPr>
              <a:t> </a:t>
            </a:r>
          </a:p>
        </p:txBody>
      </p:sp>
      <p:graphicFrame>
        <p:nvGraphicFramePr>
          <p:cNvPr id="5122" name="Object 1027"/>
          <p:cNvGraphicFramePr>
            <a:graphicFrameLocks noChangeAspect="1"/>
          </p:cNvGraphicFramePr>
          <p:nvPr/>
        </p:nvGraphicFramePr>
        <p:xfrm>
          <a:off x="1571604" y="3786190"/>
          <a:ext cx="3101975" cy="758825"/>
        </p:xfrm>
        <a:graphic>
          <a:graphicData uri="http://schemas.openxmlformats.org/presentationml/2006/ole">
            <mc:AlternateContent xmlns:mc="http://schemas.openxmlformats.org/markup-compatibility/2006">
              <mc:Choice xmlns:v="urn:schemas-microsoft-com:vml" Requires="v">
                <p:oleObj spid="_x0000_s12355" name="Equation" r:id="rId4" imgW="39014400" imgH="9448800" progId="">
                  <p:embed/>
                </p:oleObj>
              </mc:Choice>
              <mc:Fallback>
                <p:oleObj name="Equation" r:id="rId4" imgW="39014400" imgH="9448800" progId="">
                  <p:embed/>
                  <p:pic>
                    <p:nvPicPr>
                      <p:cNvPr id="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04" y="3786190"/>
                        <a:ext cx="3101975"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 name="Object 1024"/>
          <p:cNvGraphicFramePr>
            <a:graphicFrameLocks noChangeAspect="1"/>
          </p:cNvGraphicFramePr>
          <p:nvPr/>
        </p:nvGraphicFramePr>
        <p:xfrm>
          <a:off x="6480154" y="5899153"/>
          <a:ext cx="1455737" cy="493712"/>
        </p:xfrm>
        <a:graphic>
          <a:graphicData uri="http://schemas.openxmlformats.org/presentationml/2006/ole">
            <mc:AlternateContent xmlns:mc="http://schemas.openxmlformats.org/markup-compatibility/2006">
              <mc:Choice xmlns:v="urn:schemas-microsoft-com:vml" Requires="v">
                <p:oleObj spid="_x0000_s12356" name="Equation" r:id="rId6" imgW="17678400" imgH="5486400" progId="">
                  <p:embed/>
                </p:oleObj>
              </mc:Choice>
              <mc:Fallback>
                <p:oleObj name="Equation" r:id="rId6" imgW="17678400" imgH="5486400" progId="">
                  <p:embed/>
                  <p:pic>
                    <p:nvPicPr>
                      <p:cNvPr id="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54" y="5899153"/>
                        <a:ext cx="1455737"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17"/>
          <p:cNvGrpSpPr/>
          <p:nvPr/>
        </p:nvGrpSpPr>
        <p:grpSpPr bwMode="auto">
          <a:xfrm>
            <a:off x="539552" y="840429"/>
            <a:ext cx="8701087" cy="2269482"/>
            <a:chOff x="154388" y="867338"/>
            <a:chExt cx="8701087" cy="2268937"/>
          </a:xfrm>
        </p:grpSpPr>
        <p:sp>
          <p:nvSpPr>
            <p:cNvPr id="5133" name="Text Box 1026"/>
            <p:cNvSpPr txBox="1">
              <a:spLocks noChangeArrowheads="1"/>
            </p:cNvSpPr>
            <p:nvPr/>
          </p:nvSpPr>
          <p:spPr bwMode="auto">
            <a:xfrm>
              <a:off x="154388" y="890046"/>
              <a:ext cx="8701087" cy="2246229"/>
            </a:xfrm>
            <a:prstGeom prst="rect">
              <a:avLst/>
            </a:prstGeom>
            <a:noFill/>
            <a:ln w="9525">
              <a:noFill/>
              <a:miter lim="800000"/>
              <a:tailEnd type="none" w="sm" len="lg"/>
            </a:ln>
          </p:spPr>
          <p:txBody>
            <a:bodyPr>
              <a:spAutoFit/>
            </a:bodyPr>
            <a:lstStyle/>
            <a:p>
              <a:pPr>
                <a:spcBef>
                  <a:spcPct val="0"/>
                </a:spcBef>
              </a:pPr>
              <a:r>
                <a:rPr lang="zh-CN" altLang="en-GB" sz="2400" dirty="0">
                  <a:solidFill>
                    <a:srgbClr val="CC0000"/>
                  </a:solidFill>
                </a:rPr>
                <a:t>    </a:t>
              </a:r>
              <a:r>
                <a:rPr lang="zh-CN" altLang="en-GB" sz="2800" b="1" dirty="0">
                  <a:solidFill>
                    <a:srgbClr val="CC0000"/>
                  </a:solidFill>
                  <a:latin typeface="宋体" panose="02010600030101010101" pitchFamily="2" charset="-122"/>
                  <a:ea typeface="宋体" panose="02010600030101010101" pitchFamily="2" charset="-122"/>
                </a:rPr>
                <a:t>例</a:t>
              </a:r>
              <a:r>
                <a:rPr lang="en-US" altLang="zh-CN" sz="2800" b="1" dirty="0">
                  <a:solidFill>
                    <a:srgbClr val="CC0000"/>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当钠光灯发出</a:t>
              </a:r>
              <a:r>
                <a:rPr lang="zh-CN" altLang="en-US" sz="2800" b="1" dirty="0" smtClean="0">
                  <a:latin typeface="宋体" panose="02010600030101010101" pitchFamily="2" charset="-122"/>
                  <a:ea typeface="宋体" panose="02010600030101010101" pitchFamily="2" charset="-122"/>
                </a:rPr>
                <a:t>的</a:t>
              </a:r>
              <a:r>
                <a:rPr lang="zh-CN" altLang="en-US" sz="2800" b="1" dirty="0" smtClean="0">
                  <a:latin typeface="宋体" panose="02010600030101010101" pitchFamily="2" charset="-122"/>
                  <a:ea typeface="宋体" panose="02010600030101010101" pitchFamily="2" charset="-122"/>
                </a:rPr>
                <a:t>集</a:t>
              </a:r>
              <a:r>
                <a:rPr lang="zh-CN" altLang="en-US" sz="2800" b="1" dirty="0">
                  <a:latin typeface="宋体" panose="02010600030101010101" pitchFamily="2" charset="-122"/>
                  <a:ea typeface="宋体" panose="02010600030101010101" pitchFamily="2" charset="-122"/>
                </a:rPr>
                <a:t>波长            的黄光照射某一光电池时，为遏止所有电子到达收极</a:t>
              </a:r>
              <a:r>
                <a:rPr lang="zh-CN" altLang="en-US" sz="2800" b="1" dirty="0">
                  <a:latin typeface="宋体" panose="02010600030101010101" pitchFamily="2" charset="-122"/>
                  <a:ea typeface="宋体" panose="02010600030101010101" pitchFamily="2" charset="-122"/>
                </a:rPr>
                <a:t>，需要</a:t>
              </a:r>
              <a:r>
                <a:rPr lang="en-US" altLang="zh-CN" sz="2800" b="1" dirty="0">
                  <a:latin typeface="宋体" panose="02010600030101010101" pitchFamily="2" charset="-122"/>
                  <a:ea typeface="宋体" panose="02010600030101010101" pitchFamily="2" charset="-122"/>
                </a:rPr>
                <a:t>0.30V</a:t>
              </a:r>
              <a:r>
                <a:rPr lang="zh-CN" altLang="en-US" sz="2800" b="1" dirty="0">
                  <a:latin typeface="宋体" panose="02010600030101010101" pitchFamily="2" charset="-122"/>
                  <a:ea typeface="宋体" panose="02010600030101010101" pitchFamily="2" charset="-122"/>
                </a:rPr>
                <a:t>的负电势</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若用波长            的光照射这个光电池，问要遏止电子，需要多大的电势</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板极材料的逸出功为多少</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graphicFrame>
          <p:nvGraphicFramePr>
            <p:cNvPr id="5126" name="Object 14"/>
            <p:cNvGraphicFramePr>
              <a:graphicFrameLocks noChangeAspect="1"/>
            </p:cNvGraphicFramePr>
            <p:nvPr>
              <p:extLst>
                <p:ext uri="{D42A27DB-BD31-4B8C-83A1-F6EECF244321}">
                  <p14:modId xmlns:p14="http://schemas.microsoft.com/office/powerpoint/2010/main" val="2369416453"/>
                </p:ext>
              </p:extLst>
            </p:nvPr>
          </p:nvGraphicFramePr>
          <p:xfrm>
            <a:off x="4662807" y="867338"/>
            <a:ext cx="2176977" cy="554213"/>
          </p:xfrm>
          <a:graphic>
            <a:graphicData uri="http://schemas.openxmlformats.org/presentationml/2006/ole">
              <mc:AlternateContent xmlns:mc="http://schemas.openxmlformats.org/markup-compatibility/2006">
                <mc:Choice xmlns:v="urn:schemas-microsoft-com:vml" Requires="v">
                  <p:oleObj spid="_x0000_s12357" name="Equation" r:id="rId8" imgW="1155600" imgH="241200" progId="">
                    <p:embed/>
                  </p:oleObj>
                </mc:Choice>
                <mc:Fallback>
                  <p:oleObj name="Equation" r:id="rId8" imgW="1155600" imgH="241200" progId="">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2807" y="867338"/>
                          <a:ext cx="2176977" cy="554213"/>
                        </a:xfrm>
                        <a:prstGeom prst="rect">
                          <a:avLst/>
                        </a:prstGeom>
                        <a:noFill/>
                        <a:extLst/>
                      </p:spPr>
                    </p:pic>
                  </p:oleObj>
                </mc:Fallback>
              </mc:AlternateContent>
            </a:graphicData>
          </a:graphic>
        </p:graphicFrame>
        <p:graphicFrame>
          <p:nvGraphicFramePr>
            <p:cNvPr id="5127" name="Object 15"/>
            <p:cNvGraphicFramePr>
              <a:graphicFrameLocks noChangeAspect="1"/>
            </p:cNvGraphicFramePr>
            <p:nvPr/>
          </p:nvGraphicFramePr>
          <p:xfrm>
            <a:off x="3517900" y="1799365"/>
            <a:ext cx="2108200" cy="465137"/>
          </p:xfrm>
          <a:graphic>
            <a:graphicData uri="http://schemas.openxmlformats.org/presentationml/2006/ole">
              <mc:AlternateContent xmlns:mc="http://schemas.openxmlformats.org/markup-compatibility/2006">
                <mc:Choice xmlns:v="urn:schemas-microsoft-com:vml" Requires="v">
                  <p:oleObj spid="_x0000_s12358" name="Equation" r:id="rId10" imgW="26517600" imgH="5791200" progId="">
                    <p:embed/>
                  </p:oleObj>
                </mc:Choice>
                <mc:Fallback>
                  <p:oleObj name="Equation" r:id="rId10" imgW="26517600" imgH="5791200" progId="">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7900" y="1799365"/>
                          <a:ext cx="210820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30" name="矩形 18"/>
          <p:cNvSpPr>
            <a:spLocks noChangeArrowheads="1"/>
          </p:cNvSpPr>
          <p:nvPr/>
        </p:nvSpPr>
        <p:spPr bwMode="auto">
          <a:xfrm>
            <a:off x="1285852" y="3286124"/>
            <a:ext cx="2968625" cy="461962"/>
          </a:xfrm>
          <a:prstGeom prst="rect">
            <a:avLst/>
          </a:prstGeom>
          <a:noFill/>
          <a:ln w="9525">
            <a:noFill/>
            <a:miter lim="800000"/>
          </a:ln>
        </p:spPr>
        <p:txBody>
          <a:bodyPr wrap="none">
            <a:spAutoFit/>
          </a:bodyPr>
          <a:lstStyle/>
          <a:p>
            <a:pPr>
              <a:buFontTx/>
              <a:buNone/>
            </a:pPr>
            <a:r>
              <a:rPr lang="zh-CN" altLang="en-US" sz="2400" dirty="0"/>
              <a:t>由爱因斯坦方程，有</a:t>
            </a:r>
          </a:p>
        </p:txBody>
      </p:sp>
      <p:graphicFrame>
        <p:nvGraphicFramePr>
          <p:cNvPr id="5124" name="Object 16"/>
          <p:cNvGraphicFramePr>
            <a:graphicFrameLocks noChangeAspect="1"/>
          </p:cNvGraphicFramePr>
          <p:nvPr/>
        </p:nvGraphicFramePr>
        <p:xfrm>
          <a:off x="1593829" y="4459290"/>
          <a:ext cx="3175000" cy="758825"/>
        </p:xfrm>
        <a:graphic>
          <a:graphicData uri="http://schemas.openxmlformats.org/presentationml/2006/ole">
            <mc:AlternateContent xmlns:mc="http://schemas.openxmlformats.org/markup-compatibility/2006">
              <mc:Choice xmlns:v="urn:schemas-microsoft-com:vml" Requires="v">
                <p:oleObj spid="_x0000_s12359" name="Equation" r:id="rId12" imgW="39928800" imgH="9448800" progId="">
                  <p:embed/>
                </p:oleObj>
              </mc:Choice>
              <mc:Fallback>
                <p:oleObj name="Equation" r:id="rId12" imgW="39928800" imgH="9448800" progId="">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3829" y="4459290"/>
                        <a:ext cx="31750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矩形 20"/>
          <p:cNvSpPr>
            <a:spLocks noChangeArrowheads="1"/>
          </p:cNvSpPr>
          <p:nvPr/>
        </p:nvSpPr>
        <p:spPr bwMode="auto">
          <a:xfrm>
            <a:off x="1444604" y="5132390"/>
            <a:ext cx="2351087" cy="461963"/>
          </a:xfrm>
          <a:prstGeom prst="rect">
            <a:avLst/>
          </a:prstGeom>
          <a:noFill/>
          <a:ln w="9525">
            <a:noFill/>
            <a:miter lim="800000"/>
          </a:ln>
        </p:spPr>
        <p:txBody>
          <a:bodyPr wrap="none">
            <a:spAutoFit/>
          </a:bodyPr>
          <a:lstStyle/>
          <a:p>
            <a:pPr>
              <a:buFontTx/>
              <a:buNone/>
            </a:pPr>
            <a:r>
              <a:rPr lang="zh-CN" altLang="en-US" sz="2400"/>
              <a:t>上二式相减，得</a:t>
            </a:r>
          </a:p>
        </p:txBody>
      </p:sp>
      <p:graphicFrame>
        <p:nvGraphicFramePr>
          <p:cNvPr id="5125" name="Object 17"/>
          <p:cNvGraphicFramePr>
            <a:graphicFrameLocks noChangeAspect="1"/>
          </p:cNvGraphicFramePr>
          <p:nvPr/>
        </p:nvGraphicFramePr>
        <p:xfrm>
          <a:off x="1544616" y="5770565"/>
          <a:ext cx="4240213" cy="833438"/>
        </p:xfrm>
        <a:graphic>
          <a:graphicData uri="http://schemas.openxmlformats.org/presentationml/2006/ole">
            <mc:AlternateContent xmlns:mc="http://schemas.openxmlformats.org/markup-compatibility/2006">
              <mc:Choice xmlns:v="urn:schemas-microsoft-com:vml" Requires="v">
                <p:oleObj spid="_x0000_s12360" name="Equation" r:id="rId14" imgW="53340000" imgH="10363200" progId="">
                  <p:embed/>
                </p:oleObj>
              </mc:Choice>
              <mc:Fallback>
                <p:oleObj name="Equation" r:id="rId14" imgW="53340000" imgH="10363200" progId="">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4616" y="5770565"/>
                        <a:ext cx="4240213"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右箭头 22"/>
          <p:cNvSpPr>
            <a:spLocks noChangeArrowheads="1"/>
          </p:cNvSpPr>
          <p:nvPr/>
        </p:nvSpPr>
        <p:spPr bwMode="auto">
          <a:xfrm>
            <a:off x="5941991" y="6056315"/>
            <a:ext cx="388938" cy="176213"/>
          </a:xfrm>
          <a:prstGeom prst="rightArrow">
            <a:avLst>
              <a:gd name="adj1" fmla="val 50000"/>
              <a:gd name="adj2" fmla="val 50061"/>
            </a:avLst>
          </a:prstGeom>
          <a:solidFill>
            <a:srgbClr val="FF0000"/>
          </a:solidFill>
          <a:ln w="9525" algn="ctr">
            <a:solidFill>
              <a:srgbClr val="FF0000"/>
            </a:solidFill>
            <a:round/>
          </a:ln>
        </p:spPr>
        <p:txBody>
          <a:bodyPr wrap="none"/>
          <a:lstStyle/>
          <a:p>
            <a:pPr algn="l">
              <a:spcBef>
                <a:spcPct val="0"/>
              </a:spcBef>
              <a:buFontTx/>
              <a:buNone/>
            </a:pPr>
            <a:endParaRPr lang="zh-CN" altLang="en-US">
              <a:latin typeface="Times New Roman" panose="02020603050405020304" pitchFamily="18" charset="0"/>
            </a:endParaRP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linds(vertical)">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blinds(horizontal)">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blinds(horizontal)">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blinds(horizontal)">
                                      <p:cBhvr>
                                        <p:cTn id="27" dur="500"/>
                                        <p:tgtEl>
                                          <p:spTgt spid="51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31"/>
                                        </p:tgtEl>
                                        <p:attrNameLst>
                                          <p:attrName>style.visibility</p:attrName>
                                        </p:attrNameLst>
                                      </p:cBhvr>
                                      <p:to>
                                        <p:strVal val="visible"/>
                                      </p:to>
                                    </p:set>
                                    <p:animEffect transition="in" filter="blinds(horizontal)">
                                      <p:cBhvr>
                                        <p:cTn id="32" dur="500"/>
                                        <p:tgtEl>
                                          <p:spTgt spid="5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blinds(horizontal)">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32"/>
                                        </p:tgtEl>
                                        <p:attrNameLst>
                                          <p:attrName>style.visibility</p:attrName>
                                        </p:attrNameLst>
                                      </p:cBhvr>
                                      <p:to>
                                        <p:strVal val="visible"/>
                                      </p:to>
                                    </p:set>
                                    <p:animEffect transition="in" filter="blinds(horizontal)">
                                      <p:cBhvr>
                                        <p:cTn id="42" dur="500"/>
                                        <p:tgtEl>
                                          <p:spTgt spid="513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34816"/>
                                        </p:tgtEl>
                                        <p:attrNameLst>
                                          <p:attrName>style.visibility</p:attrName>
                                        </p:attrNameLst>
                                      </p:cBhvr>
                                      <p:to>
                                        <p:strVal val="visible"/>
                                      </p:to>
                                    </p:set>
                                    <p:animEffect transition="in" filter="blinds(vertical)">
                                      <p:cBhvr>
                                        <p:cTn id="47" dur="500"/>
                                        <p:tgtEl>
                                          <p:spTgt spid="34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5130" grpId="0"/>
      <p:bldP spid="5131" grpId="0"/>
      <p:bldP spid="51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矩形 1"/>
          <p:cNvSpPr>
            <a:spLocks noChangeArrowheads="1"/>
          </p:cNvSpPr>
          <p:nvPr/>
        </p:nvSpPr>
        <p:spPr bwMode="auto">
          <a:xfrm>
            <a:off x="857224" y="928670"/>
            <a:ext cx="2970213" cy="460375"/>
          </a:xfrm>
          <a:prstGeom prst="rect">
            <a:avLst/>
          </a:prstGeom>
          <a:noFill/>
          <a:ln w="9525">
            <a:noFill/>
            <a:miter lim="800000"/>
          </a:ln>
        </p:spPr>
        <p:txBody>
          <a:bodyPr wrap="none">
            <a:spAutoFit/>
          </a:bodyPr>
          <a:lstStyle/>
          <a:p>
            <a:pPr>
              <a:buFontTx/>
              <a:buNone/>
            </a:pPr>
            <a:r>
              <a:rPr lang="zh-CN" altLang="en-US" sz="2400" b="1" dirty="0"/>
              <a:t>板极材料的逸出功为</a:t>
            </a:r>
          </a:p>
        </p:txBody>
      </p:sp>
      <p:graphicFrame>
        <p:nvGraphicFramePr>
          <p:cNvPr id="6146" name="Object 1027"/>
          <p:cNvGraphicFramePr>
            <a:graphicFrameLocks noChangeAspect="1"/>
          </p:cNvGraphicFramePr>
          <p:nvPr/>
        </p:nvGraphicFramePr>
        <p:xfrm>
          <a:off x="2219325" y="1279525"/>
          <a:ext cx="2933700" cy="831850"/>
        </p:xfrm>
        <a:graphic>
          <a:graphicData uri="http://schemas.openxmlformats.org/presentationml/2006/ole">
            <mc:AlternateContent xmlns:mc="http://schemas.openxmlformats.org/markup-compatibility/2006">
              <mc:Choice xmlns:v="urn:schemas-microsoft-com:vml" Requires="v">
                <p:oleObj spid="_x0000_s13346" name="Equation" r:id="rId4" imgW="36880800" imgH="10363200" progId="">
                  <p:embed/>
                </p:oleObj>
              </mc:Choice>
              <mc:Fallback>
                <p:oleObj name="Equation" r:id="rId4" imgW="36880800" imgH="1036320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1279525"/>
                        <a:ext cx="29337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2346325" y="2230438"/>
          <a:ext cx="4557713" cy="806450"/>
        </p:xfrm>
        <a:graphic>
          <a:graphicData uri="http://schemas.openxmlformats.org/presentationml/2006/ole">
            <mc:AlternateContent xmlns:mc="http://schemas.openxmlformats.org/markup-compatibility/2006">
              <mc:Choice xmlns:v="urn:schemas-microsoft-com:vml" Requires="v">
                <p:oleObj spid="_x0000_s13347" name="Equation" r:id="rId6" imgW="57302400" imgH="10058400" progId="">
                  <p:embed/>
                </p:oleObj>
              </mc:Choice>
              <mc:Fallback>
                <p:oleObj name="Equation" r:id="rId6" imgW="57302400" imgH="1005840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6325" y="2230438"/>
                        <a:ext cx="455771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2373313" y="3435350"/>
          <a:ext cx="3079750" cy="439738"/>
        </p:xfrm>
        <a:graphic>
          <a:graphicData uri="http://schemas.openxmlformats.org/presentationml/2006/ole">
            <mc:AlternateContent xmlns:mc="http://schemas.openxmlformats.org/markup-compatibility/2006">
              <mc:Choice xmlns:v="urn:schemas-microsoft-com:vml" Requires="v">
                <p:oleObj spid="_x0000_s13348" name="Equation" r:id="rId8" imgW="38709600" imgH="5486400" progId="">
                  <p:embed/>
                </p:oleObj>
              </mc:Choice>
              <mc:Fallback>
                <p:oleObj name="Equation" r:id="rId8" imgW="38709600" imgH="5486400" progId="">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3313" y="3435350"/>
                        <a:ext cx="307975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blinds(horizontal)">
                                      <p:cBhvr>
                                        <p:cTn id="7" dur="500"/>
                                        <p:tgtEl>
                                          <p:spTgt spid="61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blinds(horizontal)">
                                      <p:cBhvr>
                                        <p:cTn id="17" dur="500"/>
                                        <p:tgtEl>
                                          <p:spTgt spid="61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blinds(horizontal)">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0034" y="857232"/>
            <a:ext cx="8229600" cy="954107"/>
          </a:xfrm>
          <a:prstGeom prst="rect">
            <a:avLst/>
          </a:prstGeom>
          <a:noFill/>
          <a:ln w="19050">
            <a:noFill/>
            <a:miter lim="800000"/>
            <a:tailEnd type="none" w="med" len="lg"/>
          </a:ln>
          <a:effectLst/>
        </p:spPr>
        <p:txBody>
          <a:bodyPr>
            <a:spAutoFit/>
          </a:bodyPr>
          <a:lstStyle/>
          <a:p>
            <a:pPr>
              <a:spcBef>
                <a:spcPct val="50000"/>
              </a:spcBef>
            </a:pPr>
            <a:r>
              <a:rPr kumimoji="1" lang="zh-CN" altLang="en-US" sz="2800" dirty="0">
                <a:latin typeface="Century Schoolbook" panose="02040604050505020304" pitchFamily="18" charset="0"/>
              </a:rPr>
              <a:t>例</a:t>
            </a:r>
            <a:r>
              <a:rPr kumimoji="1" lang="en-US" altLang="zh-CN" sz="2800" dirty="0">
                <a:latin typeface="Century Schoolbook" panose="02040604050505020304" pitchFamily="18" charset="0"/>
              </a:rPr>
              <a:t>3</a:t>
            </a:r>
            <a:r>
              <a:rPr kumimoji="1" lang="zh-CN" altLang="en-US" sz="2800" dirty="0">
                <a:latin typeface="Century Schoolbook" panose="02040604050505020304" pitchFamily="18" charset="0"/>
              </a:rPr>
              <a:t>：钾的截止频率</a:t>
            </a:r>
            <a:r>
              <a:rPr kumimoji="1" lang="zh-CN" altLang="en-US" sz="2800" i="1" dirty="0">
                <a:latin typeface="Century Schoolbook" panose="02040604050505020304" pitchFamily="18" charset="0"/>
                <a:sym typeface="Symbol" panose="05050102010706020507" pitchFamily="18" charset="2"/>
              </a:rPr>
              <a:t></a:t>
            </a:r>
            <a:r>
              <a:rPr kumimoji="1" lang="en-US" altLang="zh-CN" sz="2800" baseline="-25000" dirty="0">
                <a:latin typeface="Century Schoolbook" panose="02040604050505020304" pitchFamily="18" charset="0"/>
                <a:sym typeface="Symbol" panose="05050102010706020507" pitchFamily="18" charset="2"/>
              </a:rPr>
              <a:t>0</a:t>
            </a:r>
            <a:r>
              <a:rPr kumimoji="1" lang="en-US" altLang="zh-CN" sz="2800" dirty="0">
                <a:latin typeface="Century Schoolbook" panose="02040604050505020304" pitchFamily="18" charset="0"/>
              </a:rPr>
              <a:t> =4.62</a:t>
            </a:r>
            <a:r>
              <a:rPr kumimoji="1" lang="en-US" altLang="zh-CN" sz="2800" dirty="0">
                <a:latin typeface="Century Schoolbook" panose="02040604050505020304" pitchFamily="18" charset="0"/>
                <a:sym typeface="Symbol" panose="05050102010706020507" pitchFamily="18" charset="2"/>
              </a:rPr>
              <a:t></a:t>
            </a:r>
            <a:r>
              <a:rPr kumimoji="1" lang="en-US" altLang="zh-CN" sz="2800" dirty="0">
                <a:latin typeface="Century Schoolbook" panose="02040604050505020304" pitchFamily="18" charset="0"/>
              </a:rPr>
              <a:t>10</a:t>
            </a:r>
            <a:r>
              <a:rPr kumimoji="1" lang="en-US" altLang="zh-CN" sz="2800" baseline="30000" dirty="0">
                <a:latin typeface="Century Schoolbook" panose="02040604050505020304" pitchFamily="18" charset="0"/>
              </a:rPr>
              <a:t>14</a:t>
            </a:r>
            <a:r>
              <a:rPr kumimoji="1" lang="en-US" altLang="zh-CN" sz="2800" dirty="0">
                <a:latin typeface="Century Schoolbook" panose="02040604050505020304" pitchFamily="18" charset="0"/>
              </a:rPr>
              <a:t>Hz</a:t>
            </a:r>
            <a:r>
              <a:rPr kumimoji="1" lang="zh-CN" altLang="en-US" sz="2800" dirty="0">
                <a:latin typeface="Century Schoolbook" panose="02040604050505020304" pitchFamily="18" charset="0"/>
              </a:rPr>
              <a:t>，</a:t>
            </a:r>
            <a:r>
              <a:rPr kumimoji="1" lang="zh-CN" altLang="zh-CN" sz="2800" dirty="0">
                <a:latin typeface="Century Schoolbook" panose="02040604050505020304" pitchFamily="18" charset="0"/>
              </a:rPr>
              <a:t>以波长</a:t>
            </a:r>
            <a:r>
              <a:rPr kumimoji="1" lang="zh-CN" altLang="en-US" sz="2800" i="1" dirty="0">
                <a:latin typeface="Century Schoolbook" panose="02040604050505020304" pitchFamily="18" charset="0"/>
                <a:sym typeface="Symbol" panose="05050102010706020507" pitchFamily="18" charset="2"/>
              </a:rPr>
              <a:t></a:t>
            </a:r>
            <a:r>
              <a:rPr kumimoji="1" lang="en-US" altLang="zh-CN" sz="2800" dirty="0">
                <a:latin typeface="Century Schoolbook" panose="02040604050505020304" pitchFamily="18" charset="0"/>
                <a:sym typeface="Symbol" panose="05050102010706020507" pitchFamily="18" charset="2"/>
              </a:rPr>
              <a:t>=435.8nm</a:t>
            </a:r>
            <a:r>
              <a:rPr kumimoji="1" lang="zh-CN" altLang="zh-CN" sz="2800" dirty="0">
                <a:latin typeface="Century Schoolbook" panose="02040604050505020304" pitchFamily="18" charset="0"/>
                <a:sym typeface="Symbol" panose="05050102010706020507" pitchFamily="18" charset="2"/>
              </a:rPr>
              <a:t>的光照射，求钾放出光电子的初速度。</a:t>
            </a:r>
            <a:endParaRPr kumimoji="1" lang="zh-CN" altLang="en-US" sz="2800" dirty="0">
              <a:latin typeface="Century Schoolbook" panose="02040604050505020304" pitchFamily="18" charset="0"/>
            </a:endParaRPr>
          </a:p>
        </p:txBody>
      </p:sp>
      <p:sp>
        <p:nvSpPr>
          <p:cNvPr id="34819" name="Text Box 3"/>
          <p:cNvSpPr txBox="1">
            <a:spLocks noChangeArrowheads="1"/>
          </p:cNvSpPr>
          <p:nvPr/>
        </p:nvSpPr>
        <p:spPr bwMode="auto">
          <a:xfrm>
            <a:off x="642910" y="2071678"/>
            <a:ext cx="1143000" cy="457200"/>
          </a:xfrm>
          <a:prstGeom prst="rect">
            <a:avLst/>
          </a:prstGeom>
          <a:noFill/>
          <a:ln w="19050">
            <a:noFill/>
            <a:miter lim="800000"/>
            <a:tailEnd type="none" w="med" len="lg"/>
          </a:ln>
          <a:effectLst/>
        </p:spPr>
        <p:txBody>
          <a:bodyPr>
            <a:spAutoFit/>
          </a:bodyPr>
          <a:lstStyle/>
          <a:p>
            <a:pPr>
              <a:spcBef>
                <a:spcPct val="50000"/>
              </a:spcBef>
            </a:pPr>
            <a:r>
              <a:rPr kumimoji="1" lang="zh-CN" altLang="en-US" sz="2400" b="1" dirty="0">
                <a:latin typeface="Century Schoolbook" panose="02040604050505020304" pitchFamily="18" charset="0"/>
              </a:rPr>
              <a:t>解：</a:t>
            </a:r>
          </a:p>
        </p:txBody>
      </p:sp>
      <p:graphicFrame>
        <p:nvGraphicFramePr>
          <p:cNvPr id="34820" name="Object 4"/>
          <p:cNvGraphicFramePr>
            <a:graphicFrameLocks noChangeAspect="1"/>
          </p:cNvGraphicFramePr>
          <p:nvPr/>
        </p:nvGraphicFramePr>
        <p:xfrm>
          <a:off x="1571604" y="2143116"/>
          <a:ext cx="1846262" cy="536575"/>
        </p:xfrm>
        <a:graphic>
          <a:graphicData uri="http://schemas.openxmlformats.org/presentationml/2006/ole">
            <mc:AlternateContent xmlns:mc="http://schemas.openxmlformats.org/markup-compatibility/2006">
              <mc:Choice xmlns:v="urn:schemas-microsoft-com:vml" Requires="v">
                <p:oleObj spid="_x0000_s14403" name="Equation" r:id="rId3" imgW="18897600" imgH="5486400" progId="Equation.3">
                  <p:embed/>
                </p:oleObj>
              </mc:Choice>
              <mc:Fallback>
                <p:oleObj name="Equation" r:id="rId3" imgW="18897600" imgH="548640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143116"/>
                        <a:ext cx="18462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4821" name="Object 5"/>
          <p:cNvGraphicFramePr>
            <a:graphicFrameLocks noChangeAspect="1"/>
          </p:cNvGraphicFramePr>
          <p:nvPr/>
        </p:nvGraphicFramePr>
        <p:xfrm>
          <a:off x="4286248" y="1928802"/>
          <a:ext cx="2533650" cy="903288"/>
        </p:xfrm>
        <a:graphic>
          <a:graphicData uri="http://schemas.openxmlformats.org/presentationml/2006/ole">
            <mc:AlternateContent xmlns:mc="http://schemas.openxmlformats.org/markup-compatibility/2006">
              <mc:Choice xmlns:v="urn:schemas-microsoft-com:vml" Requires="v">
                <p:oleObj spid="_x0000_s14404" name="Equation" r:id="rId5" imgW="26517600" imgH="9448800" progId="Equation.3">
                  <p:embed/>
                </p:oleObj>
              </mc:Choice>
              <mc:Fallback>
                <p:oleObj name="Equation" r:id="rId5" imgW="26517600" imgH="94488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48" y="1928802"/>
                        <a:ext cx="2533650"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4822" name="Object 6"/>
          <p:cNvGraphicFramePr>
            <a:graphicFrameLocks noChangeAspect="1"/>
          </p:cNvGraphicFramePr>
          <p:nvPr/>
        </p:nvGraphicFramePr>
        <p:xfrm>
          <a:off x="1285852" y="2928934"/>
          <a:ext cx="2673350" cy="1006475"/>
        </p:xfrm>
        <a:graphic>
          <a:graphicData uri="http://schemas.openxmlformats.org/presentationml/2006/ole">
            <mc:AlternateContent xmlns:mc="http://schemas.openxmlformats.org/markup-compatibility/2006">
              <mc:Choice xmlns:v="urn:schemas-microsoft-com:vml" Requires="v">
                <p:oleObj spid="_x0000_s14405" name="Equation" r:id="rId7" imgW="77724000" imgH="29260800" progId="Equation.3">
                  <p:embed/>
                </p:oleObj>
              </mc:Choice>
              <mc:Fallback>
                <p:oleObj name="Equation" r:id="rId7" imgW="77724000" imgH="2926080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52" y="2928934"/>
                        <a:ext cx="26733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4823" name="Object 7"/>
          <p:cNvGraphicFramePr>
            <a:graphicFrameLocks noChangeAspect="1"/>
          </p:cNvGraphicFramePr>
          <p:nvPr/>
        </p:nvGraphicFramePr>
        <p:xfrm>
          <a:off x="3643306" y="5429264"/>
          <a:ext cx="533400" cy="274638"/>
        </p:xfrm>
        <a:graphic>
          <a:graphicData uri="http://schemas.openxmlformats.org/presentationml/2006/ole">
            <mc:AlternateContent xmlns:mc="http://schemas.openxmlformats.org/markup-compatibility/2006">
              <mc:Choice xmlns:v="urn:schemas-microsoft-com:vml" Requires="v">
                <p:oleObj spid="_x0000_s14406" name="公式" r:id="rId9" imgW="18288000" imgH="9448800" progId="Equation.3">
                  <p:embed/>
                </p:oleObj>
              </mc:Choice>
              <mc:Fallback>
                <p:oleObj name="公式" r:id="rId9" imgW="18288000" imgH="94488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3306" y="5429264"/>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4824" name="Object 8"/>
          <p:cNvGraphicFramePr>
            <a:graphicFrameLocks noChangeAspect="1"/>
          </p:cNvGraphicFramePr>
          <p:nvPr/>
        </p:nvGraphicFramePr>
        <p:xfrm>
          <a:off x="1500166" y="4071942"/>
          <a:ext cx="5437187" cy="798513"/>
        </p:xfrm>
        <a:graphic>
          <a:graphicData uri="http://schemas.openxmlformats.org/presentationml/2006/ole">
            <mc:AlternateContent xmlns:mc="http://schemas.openxmlformats.org/markup-compatibility/2006">
              <mc:Choice xmlns:v="urn:schemas-microsoft-com:vml" Requires="v">
                <p:oleObj spid="_x0000_s14407" name="Equation" r:id="rId11" imgW="207568800" imgH="30480000" progId="Equation.3">
                  <p:embed/>
                </p:oleObj>
              </mc:Choice>
              <mc:Fallback>
                <p:oleObj name="Equation" r:id="rId11" imgW="207568800" imgH="30480000" progId="Equation.3">
                  <p:embed/>
                  <p:pic>
                    <p:nvPicPr>
                      <p:cNvPr id="0"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0166" y="4071942"/>
                        <a:ext cx="54371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aphicFrame>
        <p:nvGraphicFramePr>
          <p:cNvPr id="34825" name="Object 9"/>
          <p:cNvGraphicFramePr>
            <a:graphicFrameLocks noChangeAspect="1"/>
          </p:cNvGraphicFramePr>
          <p:nvPr/>
        </p:nvGraphicFramePr>
        <p:xfrm>
          <a:off x="1785918" y="5357826"/>
          <a:ext cx="1676400" cy="347662"/>
        </p:xfrm>
        <a:graphic>
          <a:graphicData uri="http://schemas.openxmlformats.org/presentationml/2006/ole">
            <mc:AlternateContent xmlns:mc="http://schemas.openxmlformats.org/markup-compatibility/2006">
              <mc:Choice xmlns:v="urn:schemas-microsoft-com:vml" Requires="v">
                <p:oleObj spid="_x0000_s14408" name="Equation" r:id="rId13" imgW="54254400" imgH="11277600" progId="Equation.3">
                  <p:embed/>
                </p:oleObj>
              </mc:Choice>
              <mc:Fallback>
                <p:oleObj name="Equation" r:id="rId13" imgW="54254400" imgH="11277600" progId="Equation.3">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5918" y="5357826"/>
                        <a:ext cx="16764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blinds(horizontal)">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blinds(horizontal)">
                                      <p:cBhvr>
                                        <p:cTn id="22" dur="500"/>
                                        <p:tgtEl>
                                          <p:spTgt spid="348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25"/>
                                        </p:tgtEl>
                                        <p:attrNameLst>
                                          <p:attrName>style.visibility</p:attrName>
                                        </p:attrNameLst>
                                      </p:cBhvr>
                                      <p:to>
                                        <p:strVal val="visible"/>
                                      </p:to>
                                    </p:set>
                                    <p:animEffect transition="in" filter="blinds(horizontal)">
                                      <p:cBhvr>
                                        <p:cTn id="27"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11" name="Object 11">
            <a:extLst>
              <a:ext uri="{FF2B5EF4-FFF2-40B4-BE49-F238E27FC236}">
                <a16:creationId xmlns:a16="http://schemas.microsoft.com/office/drawing/2014/main" xmlns="" id="{1538C9F2-296B-41F2-87AA-EC69B949621C}"/>
              </a:ext>
            </a:extLst>
          </p:cNvPr>
          <p:cNvGraphicFramePr>
            <a:graphicFrameLocks noChangeAspect="1"/>
          </p:cNvGraphicFramePr>
          <p:nvPr/>
        </p:nvGraphicFramePr>
        <p:xfrm>
          <a:off x="4716463" y="3348038"/>
          <a:ext cx="3743325" cy="963612"/>
        </p:xfrm>
        <a:graphic>
          <a:graphicData uri="http://schemas.openxmlformats.org/presentationml/2006/ole">
            <mc:AlternateContent xmlns:mc="http://schemas.openxmlformats.org/markup-compatibility/2006">
              <mc:Choice xmlns:v="urn:schemas-microsoft-com:vml" Requires="v">
                <p:oleObj spid="_x0000_s53264" name="公式" r:id="rId3" imgW="2120760" imgH="571320" progId="Equation.3">
                  <p:embed/>
                </p:oleObj>
              </mc:Choice>
              <mc:Fallback>
                <p:oleObj name="公式" r:id="rId3" imgW="2120760" imgH="571320" progId="Equation.3">
                  <p:embed/>
                  <p:pic>
                    <p:nvPicPr>
                      <p:cNvPr id="76811" name="Object 11">
                        <a:extLst>
                          <a:ext uri="{FF2B5EF4-FFF2-40B4-BE49-F238E27FC236}">
                            <a16:creationId xmlns:a16="http://schemas.microsoft.com/office/drawing/2014/main" xmlns="" id="{1538C9F2-296B-41F2-87AA-EC69B9496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348038"/>
                        <a:ext cx="3743325"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2" name="Text Box 2">
            <a:extLst>
              <a:ext uri="{FF2B5EF4-FFF2-40B4-BE49-F238E27FC236}">
                <a16:creationId xmlns:a16="http://schemas.microsoft.com/office/drawing/2014/main" xmlns="" id="{C59F77BA-B022-4058-B317-1EDABA307975}"/>
              </a:ext>
            </a:extLst>
          </p:cNvPr>
          <p:cNvSpPr txBox="1">
            <a:spLocks noChangeArrowheads="1"/>
          </p:cNvSpPr>
          <p:nvPr/>
        </p:nvSpPr>
        <p:spPr bwMode="auto">
          <a:xfrm>
            <a:off x="649288" y="2406650"/>
            <a:ext cx="750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t>解</a:t>
            </a:r>
            <a:r>
              <a:rPr kumimoji="1" lang="en-US" altLang="zh-CN"/>
              <a:t>: </a:t>
            </a:r>
          </a:p>
        </p:txBody>
      </p:sp>
      <p:graphicFrame>
        <p:nvGraphicFramePr>
          <p:cNvPr id="76804" name="Object 4">
            <a:extLst>
              <a:ext uri="{FF2B5EF4-FFF2-40B4-BE49-F238E27FC236}">
                <a16:creationId xmlns:a16="http://schemas.microsoft.com/office/drawing/2014/main" xmlns="" id="{C985CBBB-6485-4E9E-889B-7F5B99407091}"/>
              </a:ext>
            </a:extLst>
          </p:cNvPr>
          <p:cNvGraphicFramePr>
            <a:graphicFrameLocks noChangeAspect="1"/>
          </p:cNvGraphicFramePr>
          <p:nvPr/>
        </p:nvGraphicFramePr>
        <p:xfrm>
          <a:off x="1408113" y="2244725"/>
          <a:ext cx="2836862" cy="930275"/>
        </p:xfrm>
        <a:graphic>
          <a:graphicData uri="http://schemas.openxmlformats.org/presentationml/2006/ole">
            <mc:AlternateContent xmlns:mc="http://schemas.openxmlformats.org/markup-compatibility/2006">
              <mc:Choice xmlns:v="urn:schemas-microsoft-com:vml" Requires="v">
                <p:oleObj spid="_x0000_s53265" name="Equation" r:id="rId5" imgW="2374560" imgH="888840" progId="Equation.DSMT4">
                  <p:embed/>
                </p:oleObj>
              </mc:Choice>
              <mc:Fallback>
                <p:oleObj name="Equation" r:id="rId5" imgW="2374560" imgH="888840" progId="Equation.DSMT4">
                  <p:embed/>
                  <p:pic>
                    <p:nvPicPr>
                      <p:cNvPr id="76804" name="Object 4">
                        <a:extLst>
                          <a:ext uri="{FF2B5EF4-FFF2-40B4-BE49-F238E27FC236}">
                            <a16:creationId xmlns:a16="http://schemas.microsoft.com/office/drawing/2014/main" xmlns="" id="{C985CBBB-6485-4E9E-889B-7F5B994070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8113" y="2244725"/>
                        <a:ext cx="283686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5">
            <a:extLst>
              <a:ext uri="{FF2B5EF4-FFF2-40B4-BE49-F238E27FC236}">
                <a16:creationId xmlns:a16="http://schemas.microsoft.com/office/drawing/2014/main" xmlns="" id="{62749144-2B96-48CD-937A-0E6A0C91F911}"/>
              </a:ext>
            </a:extLst>
          </p:cNvPr>
          <p:cNvGraphicFramePr>
            <a:graphicFrameLocks noChangeAspect="1"/>
          </p:cNvGraphicFramePr>
          <p:nvPr/>
        </p:nvGraphicFramePr>
        <p:xfrm>
          <a:off x="4154488" y="2482850"/>
          <a:ext cx="1138237" cy="534988"/>
        </p:xfrm>
        <a:graphic>
          <a:graphicData uri="http://schemas.openxmlformats.org/presentationml/2006/ole">
            <mc:AlternateContent xmlns:mc="http://schemas.openxmlformats.org/markup-compatibility/2006">
              <mc:Choice xmlns:v="urn:schemas-microsoft-com:vml" Requires="v">
                <p:oleObj spid="_x0000_s53266" name="Equation" r:id="rId7" imgW="545760" imgH="317160" progId="Equation.DSMT4">
                  <p:embed/>
                </p:oleObj>
              </mc:Choice>
              <mc:Fallback>
                <p:oleObj name="Equation" r:id="rId7" imgW="545760" imgH="317160" progId="Equation.DSMT4">
                  <p:embed/>
                  <p:pic>
                    <p:nvPicPr>
                      <p:cNvPr id="76805" name="Object 5">
                        <a:extLst>
                          <a:ext uri="{FF2B5EF4-FFF2-40B4-BE49-F238E27FC236}">
                            <a16:creationId xmlns:a16="http://schemas.microsoft.com/office/drawing/2014/main" xmlns="" id="{62749144-2B96-48CD-937A-0E6A0C91F9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4488" y="2482850"/>
                        <a:ext cx="1138237"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821" name="Group 21">
            <a:extLst>
              <a:ext uri="{FF2B5EF4-FFF2-40B4-BE49-F238E27FC236}">
                <a16:creationId xmlns:a16="http://schemas.microsoft.com/office/drawing/2014/main" xmlns="" id="{E11FE175-4F15-4795-8D34-C85E1AB62D8F}"/>
              </a:ext>
            </a:extLst>
          </p:cNvPr>
          <p:cNvGrpSpPr>
            <a:grpSpLocks/>
          </p:cNvGrpSpPr>
          <p:nvPr/>
        </p:nvGrpSpPr>
        <p:grpSpPr bwMode="auto">
          <a:xfrm>
            <a:off x="1258888" y="3101975"/>
            <a:ext cx="2879725" cy="1793875"/>
            <a:chOff x="793" y="1954"/>
            <a:chExt cx="1814" cy="1130"/>
          </a:xfrm>
        </p:grpSpPr>
        <p:graphicFrame>
          <p:nvGraphicFramePr>
            <p:cNvPr id="76807" name="Object 7">
              <a:extLst>
                <a:ext uri="{FF2B5EF4-FFF2-40B4-BE49-F238E27FC236}">
                  <a16:creationId xmlns:a16="http://schemas.microsoft.com/office/drawing/2014/main" xmlns="" id="{088D7CEA-3487-4A3E-B8E8-B2A2FDEC378D}"/>
                </a:ext>
              </a:extLst>
            </p:cNvPr>
            <p:cNvGraphicFramePr>
              <a:graphicFrameLocks noChangeAspect="1"/>
            </p:cNvGraphicFramePr>
            <p:nvPr/>
          </p:nvGraphicFramePr>
          <p:xfrm>
            <a:off x="902" y="1954"/>
            <a:ext cx="1633" cy="599"/>
          </p:xfrm>
          <a:graphic>
            <a:graphicData uri="http://schemas.openxmlformats.org/presentationml/2006/ole">
              <mc:AlternateContent xmlns:mc="http://schemas.openxmlformats.org/markup-compatibility/2006">
                <mc:Choice xmlns:v="urn:schemas-microsoft-com:vml" Requires="v">
                  <p:oleObj spid="_x0000_s53267" name="Equation" r:id="rId9" imgW="2108160" imgH="888840" progId="Equation.DSMT4">
                    <p:embed/>
                  </p:oleObj>
                </mc:Choice>
                <mc:Fallback>
                  <p:oleObj name="Equation" r:id="rId9" imgW="2108160" imgH="888840" progId="Equation.DSMT4">
                    <p:embed/>
                    <p:pic>
                      <p:nvPicPr>
                        <p:cNvPr id="76807" name="Object 7">
                          <a:extLst>
                            <a:ext uri="{FF2B5EF4-FFF2-40B4-BE49-F238E27FC236}">
                              <a16:creationId xmlns:a16="http://schemas.microsoft.com/office/drawing/2014/main" xmlns="" id="{088D7CEA-3487-4A3E-B8E8-B2A2FDEC37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2" y="1954"/>
                          <a:ext cx="1633"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8" name="Object 8">
              <a:extLst>
                <a:ext uri="{FF2B5EF4-FFF2-40B4-BE49-F238E27FC236}">
                  <a16:creationId xmlns:a16="http://schemas.microsoft.com/office/drawing/2014/main" xmlns="" id="{95DF3B1E-88DF-447F-9513-26E508D39162}"/>
                </a:ext>
              </a:extLst>
            </p:cNvPr>
            <p:cNvGraphicFramePr>
              <a:graphicFrameLocks noChangeAspect="1"/>
            </p:cNvGraphicFramePr>
            <p:nvPr/>
          </p:nvGraphicFramePr>
          <p:xfrm>
            <a:off x="884" y="2478"/>
            <a:ext cx="1723" cy="606"/>
          </p:xfrm>
          <a:graphic>
            <a:graphicData uri="http://schemas.openxmlformats.org/presentationml/2006/ole">
              <mc:AlternateContent xmlns:mc="http://schemas.openxmlformats.org/markup-compatibility/2006">
                <mc:Choice xmlns:v="urn:schemas-microsoft-com:vml" Requires="v">
                  <p:oleObj spid="_x0000_s53268" name="Equation" r:id="rId11" imgW="2260440" imgH="914400" progId="Equation.DSMT4">
                    <p:embed/>
                  </p:oleObj>
                </mc:Choice>
                <mc:Fallback>
                  <p:oleObj name="Equation" r:id="rId11" imgW="2260440" imgH="914400" progId="Equation.DSMT4">
                    <p:embed/>
                    <p:pic>
                      <p:nvPicPr>
                        <p:cNvPr id="76808" name="Object 8">
                          <a:extLst>
                            <a:ext uri="{FF2B5EF4-FFF2-40B4-BE49-F238E27FC236}">
                              <a16:creationId xmlns:a16="http://schemas.microsoft.com/office/drawing/2014/main" xmlns="" id="{95DF3B1E-88DF-447F-9513-26E508D391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2478"/>
                          <a:ext cx="1723" cy="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9" name="AutoShape 9">
              <a:extLst>
                <a:ext uri="{FF2B5EF4-FFF2-40B4-BE49-F238E27FC236}">
                  <a16:creationId xmlns:a16="http://schemas.microsoft.com/office/drawing/2014/main" xmlns="" id="{FF496181-4623-4A1D-AEAD-D2E6C5603736}"/>
                </a:ext>
              </a:extLst>
            </p:cNvPr>
            <p:cNvSpPr>
              <a:spLocks/>
            </p:cNvSpPr>
            <p:nvPr/>
          </p:nvSpPr>
          <p:spPr bwMode="auto">
            <a:xfrm>
              <a:off x="793" y="2205"/>
              <a:ext cx="45" cy="624"/>
            </a:xfrm>
            <a:prstGeom prst="leftBrace">
              <a:avLst>
                <a:gd name="adj1" fmla="val 11555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76812" name="Object 12">
            <a:extLst>
              <a:ext uri="{FF2B5EF4-FFF2-40B4-BE49-F238E27FC236}">
                <a16:creationId xmlns:a16="http://schemas.microsoft.com/office/drawing/2014/main" xmlns="" id="{840248F3-3A32-4769-B61F-932FBB3A6243}"/>
              </a:ext>
            </a:extLst>
          </p:cNvPr>
          <p:cNvGraphicFramePr>
            <a:graphicFrameLocks noChangeAspect="1"/>
          </p:cNvGraphicFramePr>
          <p:nvPr/>
        </p:nvGraphicFramePr>
        <p:xfrm>
          <a:off x="1246188" y="4941888"/>
          <a:ext cx="6191250" cy="963612"/>
        </p:xfrm>
        <a:graphic>
          <a:graphicData uri="http://schemas.openxmlformats.org/presentationml/2006/ole">
            <mc:AlternateContent xmlns:mc="http://schemas.openxmlformats.org/markup-compatibility/2006">
              <mc:Choice xmlns:v="urn:schemas-microsoft-com:vml" Requires="v">
                <p:oleObj spid="_x0000_s53269" name="Equation" r:id="rId13" imgW="3213000" imgH="571320" progId="Equation.DSMT4">
                  <p:embed/>
                </p:oleObj>
              </mc:Choice>
              <mc:Fallback>
                <p:oleObj name="Equation" r:id="rId13" imgW="3213000" imgH="571320" progId="Equation.DSMT4">
                  <p:embed/>
                  <p:pic>
                    <p:nvPicPr>
                      <p:cNvPr id="76812" name="Object 12">
                        <a:extLst>
                          <a:ext uri="{FF2B5EF4-FFF2-40B4-BE49-F238E27FC236}">
                            <a16:creationId xmlns:a16="http://schemas.microsoft.com/office/drawing/2014/main" xmlns="" id="{840248F3-3A32-4769-B61F-932FBB3A62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6188" y="4941888"/>
                        <a:ext cx="619125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13" name="Text Box 13">
            <a:extLst>
              <a:ext uri="{FF2B5EF4-FFF2-40B4-BE49-F238E27FC236}">
                <a16:creationId xmlns:a16="http://schemas.microsoft.com/office/drawing/2014/main" xmlns="" id="{C92348D4-E5B0-44BA-8A7E-0BC365CA80B6}"/>
              </a:ext>
            </a:extLst>
          </p:cNvPr>
          <p:cNvSpPr txBox="1">
            <a:spLocks noChangeArrowheads="1"/>
          </p:cNvSpPr>
          <p:nvPr/>
        </p:nvSpPr>
        <p:spPr bwMode="auto">
          <a:xfrm>
            <a:off x="323850" y="908050"/>
            <a:ext cx="8424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t>       </a:t>
            </a:r>
            <a:r>
              <a:rPr kumimoji="1" lang="zh-CN" altLang="en-US" sz="2800" dirty="0"/>
              <a:t>用钠光灯的黄光</a:t>
            </a:r>
            <a:r>
              <a:rPr kumimoji="1" lang="en-US" altLang="zh-CN" sz="2800" dirty="0"/>
              <a:t>(λ=589.3nm)</a:t>
            </a:r>
            <a:r>
              <a:rPr kumimoji="1" lang="zh-CN" altLang="en-US" sz="2800" dirty="0"/>
              <a:t>照射一光电池，为遏止所有电子达到阳极，需</a:t>
            </a:r>
            <a:r>
              <a:rPr kumimoji="1" lang="en-US" altLang="zh-CN" sz="2800" dirty="0"/>
              <a:t>0.30V</a:t>
            </a:r>
            <a:r>
              <a:rPr kumimoji="1" lang="zh-CN" altLang="en-US" sz="2800" dirty="0"/>
              <a:t>的负电压。如果用 </a:t>
            </a:r>
            <a:r>
              <a:rPr kumimoji="1" lang="zh-CN" altLang="en-US" sz="2800" dirty="0">
                <a:sym typeface="Symbol" panose="05050102010706020507" pitchFamily="18" charset="2"/>
              </a:rPr>
              <a:t> </a:t>
            </a:r>
            <a:r>
              <a:rPr kumimoji="1" lang="en-US" altLang="zh-CN" sz="2800" dirty="0"/>
              <a:t>= 400nm</a:t>
            </a:r>
            <a:r>
              <a:rPr kumimoji="1" lang="zh-CN" altLang="en-US" sz="2800" dirty="0"/>
              <a:t>的光照射此光电池，需多大的遏止电压</a:t>
            </a:r>
            <a:r>
              <a:rPr kumimoji="1" lang="en-US" altLang="zh-CN" sz="2800" dirty="0"/>
              <a:t>?</a:t>
            </a:r>
          </a:p>
        </p:txBody>
      </p:sp>
      <p:sp>
        <p:nvSpPr>
          <p:cNvPr id="76818" name="Text Box 18">
            <a:extLst>
              <a:ext uri="{FF2B5EF4-FFF2-40B4-BE49-F238E27FC236}">
                <a16:creationId xmlns:a16="http://schemas.microsoft.com/office/drawing/2014/main" xmlns="" id="{AC4CD967-2907-420B-ADCA-0F5DEA268274}"/>
              </a:ext>
            </a:extLst>
          </p:cNvPr>
          <p:cNvSpPr txBox="1">
            <a:spLocks noChangeArrowheads="1"/>
          </p:cNvSpPr>
          <p:nvPr/>
        </p:nvSpPr>
        <p:spPr bwMode="auto">
          <a:xfrm>
            <a:off x="7812088" y="22383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黑体" panose="02010609060101010101" pitchFamily="49" charset="-122"/>
                <a:ea typeface="黑体" panose="02010609060101010101" pitchFamily="49" charset="-122"/>
              </a:rPr>
              <a:t>例</a:t>
            </a:r>
            <a:r>
              <a:rPr lang="en-US" altLang="zh-CN">
                <a:latin typeface="黑体" panose="02010609060101010101" pitchFamily="49" charset="-122"/>
                <a:ea typeface="黑体" panose="02010609060101010101" pitchFamily="49" charset="-122"/>
              </a:rPr>
              <a:t>1</a:t>
            </a:r>
          </a:p>
        </p:txBody>
      </p:sp>
      <p:sp>
        <p:nvSpPr>
          <p:cNvPr id="76819" name="AutoShape 19">
            <a:hlinkClick r:id="" action="ppaction://hlinkshowjump?jump=lastslide" highlightClick="1"/>
            <a:extLst>
              <a:ext uri="{FF2B5EF4-FFF2-40B4-BE49-F238E27FC236}">
                <a16:creationId xmlns:a16="http://schemas.microsoft.com/office/drawing/2014/main" xmlns="" id="{33D32922-0114-41BB-B7CE-C7563B9B2AF5}"/>
              </a:ext>
            </a:extLst>
          </p:cNvPr>
          <p:cNvSpPr>
            <a:spLocks noChangeArrowheads="1"/>
          </p:cNvSpPr>
          <p:nvPr/>
        </p:nvSpPr>
        <p:spPr bwMode="auto">
          <a:xfrm>
            <a:off x="8605838" y="6669088"/>
            <a:ext cx="539750" cy="188912"/>
          </a:xfrm>
          <a:prstGeom prst="actionButtonEnd">
            <a:avLst/>
          </a:prstGeom>
          <a:gradFill rotWithShape="1">
            <a:gsLst>
              <a:gs pos="0">
                <a:srgbClr val="FFEBFA"/>
              </a:gs>
              <a:gs pos="30000">
                <a:srgbClr val="C4D6EB"/>
              </a:gs>
              <a:gs pos="60001">
                <a:srgbClr val="85C2FF"/>
              </a:gs>
              <a:gs pos="100000">
                <a:srgbClr val="5E9E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76820" name="Object 20">
            <a:extLst>
              <a:ext uri="{FF2B5EF4-FFF2-40B4-BE49-F238E27FC236}">
                <a16:creationId xmlns:a16="http://schemas.microsoft.com/office/drawing/2014/main" xmlns="" id="{0AF1BFFE-5AD3-4B2E-9242-EED781844181}"/>
              </a:ext>
            </a:extLst>
          </p:cNvPr>
          <p:cNvGraphicFramePr>
            <a:graphicFrameLocks noChangeAspect="1"/>
          </p:cNvGraphicFramePr>
          <p:nvPr/>
        </p:nvGraphicFramePr>
        <p:xfrm>
          <a:off x="2628900" y="1879600"/>
          <a:ext cx="914400" cy="203200"/>
        </p:xfrm>
        <a:graphic>
          <a:graphicData uri="http://schemas.openxmlformats.org/presentationml/2006/ole">
            <mc:AlternateContent xmlns:mc="http://schemas.openxmlformats.org/markup-compatibility/2006">
              <mc:Choice xmlns:v="urn:schemas-microsoft-com:vml" Requires="v">
                <p:oleObj spid="_x0000_s53270" name="Equation" r:id="rId15" imgW="914400" imgH="203040" progId="Equation.DSMT4">
                  <p:embed/>
                </p:oleObj>
              </mc:Choice>
              <mc:Fallback>
                <p:oleObj name="Equation" r:id="rId15" imgW="914400" imgH="203040" progId="Equation.DSMT4">
                  <p:embed/>
                  <p:pic>
                    <p:nvPicPr>
                      <p:cNvPr id="76820" name="Object 20">
                        <a:extLst>
                          <a:ext uri="{FF2B5EF4-FFF2-40B4-BE49-F238E27FC236}">
                            <a16:creationId xmlns:a16="http://schemas.microsoft.com/office/drawing/2014/main" xmlns="" id="{0AF1BFFE-5AD3-4B2E-9242-EED78184418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8900" y="1879600"/>
                        <a:ext cx="9144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blinds(horizontal)">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wipe(left)">
                                      <p:cBhvr>
                                        <p:cTn id="12" dur="500"/>
                                        <p:tgtEl>
                                          <p:spTgt spid="768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5"/>
                                        </p:tgtEl>
                                        <p:attrNameLst>
                                          <p:attrName>style.visibility</p:attrName>
                                        </p:attrNameLst>
                                      </p:cBhvr>
                                      <p:to>
                                        <p:strVal val="visible"/>
                                      </p:to>
                                    </p:set>
                                    <p:animEffect transition="in" filter="wipe(left)">
                                      <p:cBhvr>
                                        <p:cTn id="17" dur="500"/>
                                        <p:tgtEl>
                                          <p:spTgt spid="768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21"/>
                                        </p:tgtEl>
                                        <p:attrNameLst>
                                          <p:attrName>style.visibility</p:attrName>
                                        </p:attrNameLst>
                                      </p:cBhvr>
                                      <p:to>
                                        <p:strVal val="visible"/>
                                      </p:to>
                                    </p:set>
                                    <p:animEffect transition="in" filter="wipe(left)">
                                      <p:cBhvr>
                                        <p:cTn id="22" dur="500"/>
                                        <p:tgtEl>
                                          <p:spTgt spid="76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11"/>
                                        </p:tgtEl>
                                        <p:attrNameLst>
                                          <p:attrName>style.visibility</p:attrName>
                                        </p:attrNameLst>
                                      </p:cBhvr>
                                      <p:to>
                                        <p:strVal val="visible"/>
                                      </p:to>
                                    </p:set>
                                    <p:animEffect transition="in" filter="wipe(left)">
                                      <p:cBhvr>
                                        <p:cTn id="27" dur="500"/>
                                        <p:tgtEl>
                                          <p:spTgt spid="768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12"/>
                                        </p:tgtEl>
                                        <p:attrNameLst>
                                          <p:attrName>style.visibility</p:attrName>
                                        </p:attrNameLst>
                                      </p:cBhvr>
                                      <p:to>
                                        <p:strVal val="visible"/>
                                      </p:to>
                                    </p:set>
                                    <p:animEffect transition="in" filter="wipe(left)">
                                      <p:cBhvr>
                                        <p:cTn id="32" dur="500"/>
                                        <p:tgtEl>
                                          <p:spTgt spid="76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xmlns="" id="{42F677EF-0F30-4974-8F18-677984C5F746}"/>
              </a:ext>
            </a:extLst>
          </p:cNvPr>
          <p:cNvSpPr txBox="1">
            <a:spLocks noChangeArrowheads="1"/>
          </p:cNvSpPr>
          <p:nvPr/>
        </p:nvSpPr>
        <p:spPr bwMode="auto">
          <a:xfrm>
            <a:off x="395288" y="1125538"/>
            <a:ext cx="8280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t>1</a:t>
            </a:r>
            <a:r>
              <a:rPr kumimoji="1" lang="zh-CN" altLang="en-US" sz="2800" dirty="0"/>
              <a:t>、用频率为</a:t>
            </a:r>
            <a:r>
              <a:rPr kumimoji="1" lang="zh-CN" altLang="en-US" sz="2800" dirty="0">
                <a:sym typeface="Symbol" panose="05050102010706020507" pitchFamily="18" charset="2"/>
              </a:rPr>
              <a:t></a:t>
            </a:r>
            <a:r>
              <a:rPr kumimoji="1" lang="en-US" altLang="zh-CN" sz="2800" baseline="-25000" dirty="0">
                <a:sym typeface="Symbol" panose="05050102010706020507" pitchFamily="18" charset="2"/>
              </a:rPr>
              <a:t>1</a:t>
            </a:r>
            <a:r>
              <a:rPr kumimoji="1" lang="zh-CN" altLang="en-US" sz="2800" dirty="0">
                <a:sym typeface="Symbol" panose="05050102010706020507" pitchFamily="18" charset="2"/>
              </a:rPr>
              <a:t>的单色光照射一金属表面产生光电效应。</a:t>
            </a:r>
            <a:r>
              <a:rPr kumimoji="1" lang="zh-CN" altLang="en-US" sz="2800" dirty="0"/>
              <a:t>用频率为</a:t>
            </a:r>
            <a:r>
              <a:rPr kumimoji="1" lang="zh-CN" altLang="en-US" sz="2800" dirty="0">
                <a:sym typeface="Symbol" panose="05050102010706020507" pitchFamily="18" charset="2"/>
              </a:rPr>
              <a:t></a:t>
            </a:r>
            <a:r>
              <a:rPr kumimoji="1" lang="en-US" altLang="zh-CN" sz="2800" baseline="-25000" dirty="0">
                <a:sym typeface="Symbol" panose="05050102010706020507" pitchFamily="18" charset="2"/>
              </a:rPr>
              <a:t>2</a:t>
            </a:r>
            <a:r>
              <a:rPr kumimoji="1" lang="zh-CN" altLang="en-US" sz="2800" dirty="0">
                <a:sym typeface="Symbol" panose="05050102010706020507" pitchFamily="18" charset="2"/>
              </a:rPr>
              <a:t>的单色光照射另一金属表面也产生光电效应，而且测得他们的光电子初动能有</a:t>
            </a:r>
            <a:r>
              <a:rPr kumimoji="1" lang="en-US" altLang="zh-CN" sz="2800" i="1" dirty="0">
                <a:sym typeface="Symbol" panose="05050102010706020507" pitchFamily="18" charset="2"/>
              </a:rPr>
              <a:t>E</a:t>
            </a:r>
            <a:r>
              <a:rPr kumimoji="1" lang="en-US" altLang="zh-CN" sz="2800" i="1" baseline="-25000" dirty="0">
                <a:sym typeface="Symbol" panose="05050102010706020507" pitchFamily="18" charset="2"/>
              </a:rPr>
              <a:t>k</a:t>
            </a:r>
            <a:r>
              <a:rPr kumimoji="1" lang="en-US" altLang="zh-CN" sz="2800" baseline="-25000" dirty="0">
                <a:sym typeface="Symbol" panose="05050102010706020507" pitchFamily="18" charset="2"/>
              </a:rPr>
              <a:t>1</a:t>
            </a:r>
            <a:r>
              <a:rPr kumimoji="1" lang="en-US" altLang="zh-CN" sz="2800" dirty="0"/>
              <a:t>&gt;</a:t>
            </a:r>
            <a:r>
              <a:rPr kumimoji="1" lang="en-US" altLang="zh-CN" sz="2800" i="1" dirty="0"/>
              <a:t>E</a:t>
            </a:r>
            <a:r>
              <a:rPr kumimoji="1" lang="en-US" altLang="zh-CN" sz="2800" i="1" baseline="-25000" dirty="0">
                <a:sym typeface="Symbol" panose="05050102010706020507" pitchFamily="18" charset="2"/>
              </a:rPr>
              <a:t>k</a:t>
            </a:r>
            <a:r>
              <a:rPr kumimoji="1" lang="en-US" altLang="zh-CN" sz="2800" baseline="-25000" dirty="0">
                <a:sym typeface="Symbol" panose="05050102010706020507" pitchFamily="18" charset="2"/>
              </a:rPr>
              <a:t>2</a:t>
            </a:r>
            <a:r>
              <a:rPr kumimoji="1" lang="zh-CN" altLang="en-US" sz="2800" dirty="0">
                <a:sym typeface="Symbol" panose="05050102010706020507" pitchFamily="18" charset="2"/>
              </a:rPr>
              <a:t>的关系，则</a:t>
            </a:r>
            <a:r>
              <a:rPr kumimoji="1" lang="zh-CN" altLang="en-US" sz="2800" u="sng" dirty="0">
                <a:sym typeface="Symbol" panose="05050102010706020507" pitchFamily="18" charset="2"/>
              </a:rPr>
              <a:t>    </a:t>
            </a:r>
            <a:r>
              <a:rPr kumimoji="1" lang="zh-CN" altLang="en-US" sz="2800" dirty="0">
                <a:sym typeface="Symbol" panose="05050102010706020507" pitchFamily="18" charset="2"/>
              </a:rPr>
              <a:t>。</a:t>
            </a:r>
            <a:endParaRPr kumimoji="1" lang="zh-CN" altLang="en-US" sz="2800" u="sng" dirty="0">
              <a:solidFill>
                <a:srgbClr val="0000FF"/>
              </a:solidFill>
            </a:endParaRPr>
          </a:p>
          <a:p>
            <a:r>
              <a:rPr kumimoji="1" lang="zh-CN" altLang="en-US" sz="2800" dirty="0">
                <a:solidFill>
                  <a:srgbClr val="0000FF"/>
                </a:solidFill>
              </a:rPr>
              <a:t>         </a:t>
            </a:r>
            <a:r>
              <a:rPr kumimoji="1" lang="en-US" altLang="zh-CN" sz="2800" dirty="0">
                <a:solidFill>
                  <a:srgbClr val="0000FF"/>
                </a:solidFill>
              </a:rPr>
              <a:t>(A)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&gt;</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rPr>
              <a:t> (B</a:t>
            </a:r>
            <a:r>
              <a:rPr kumimoji="1" lang="zh-CN" altLang="en-US" sz="2800" dirty="0">
                <a:solidFill>
                  <a:srgbClr val="0000FF"/>
                </a:solidFill>
              </a:rPr>
              <a:t>） </a:t>
            </a:r>
            <a:r>
              <a:rPr kumimoji="1" lang="zh-CN" altLang="en-US"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&lt;</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a:t>
            </a:r>
            <a:endParaRPr kumimoji="1" lang="en-US" altLang="zh-CN" sz="2800" dirty="0">
              <a:solidFill>
                <a:srgbClr val="0000FF"/>
              </a:solidFill>
            </a:endParaRPr>
          </a:p>
          <a:p>
            <a:r>
              <a:rPr kumimoji="1" lang="en-US" altLang="zh-CN" sz="2800" dirty="0">
                <a:solidFill>
                  <a:srgbClr val="0000FF"/>
                </a:solidFill>
              </a:rPr>
              <a:t>         (C)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rPr>
              <a:t>         (D)   </a:t>
            </a:r>
            <a:r>
              <a:rPr kumimoji="1" lang="zh-CN" altLang="en-US" sz="2800" dirty="0">
                <a:solidFill>
                  <a:srgbClr val="0000FF"/>
                </a:solidFill>
              </a:rPr>
              <a:t>不能确定</a:t>
            </a:r>
          </a:p>
        </p:txBody>
      </p:sp>
      <p:sp>
        <p:nvSpPr>
          <p:cNvPr id="100355" name="Text Box 3">
            <a:extLst>
              <a:ext uri="{FF2B5EF4-FFF2-40B4-BE49-F238E27FC236}">
                <a16:creationId xmlns:a16="http://schemas.microsoft.com/office/drawing/2014/main" xmlns="" id="{828BC856-DFC7-47D8-974E-CC678D1D1F01}"/>
              </a:ext>
            </a:extLst>
          </p:cNvPr>
          <p:cNvSpPr txBox="1">
            <a:spLocks noChangeArrowheads="1"/>
          </p:cNvSpPr>
          <p:nvPr/>
        </p:nvSpPr>
        <p:spPr bwMode="auto">
          <a:xfrm>
            <a:off x="4572000" y="3141663"/>
            <a:ext cx="13160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5400">
                <a:solidFill>
                  <a:srgbClr val="CC0000"/>
                </a:solidFill>
                <a:sym typeface="Symbol" panose="05050102010706020507" pitchFamily="18" charset="2"/>
              </a:rPr>
              <a:t></a:t>
            </a:r>
            <a:endParaRPr kumimoji="1" lang="en-US" altLang="zh-CN" sz="5400">
              <a:solidFill>
                <a:srgbClr val="CC0000"/>
              </a:solidFill>
            </a:endParaRPr>
          </a:p>
        </p:txBody>
      </p:sp>
      <p:sp>
        <p:nvSpPr>
          <p:cNvPr id="100356" name="Text Box 4">
            <a:extLst>
              <a:ext uri="{FF2B5EF4-FFF2-40B4-BE49-F238E27FC236}">
                <a16:creationId xmlns:a16="http://schemas.microsoft.com/office/drawing/2014/main" xmlns="" id="{732D829B-5432-4C5F-AFBA-4F9E817CB69D}"/>
              </a:ext>
            </a:extLst>
          </p:cNvPr>
          <p:cNvSpPr txBox="1">
            <a:spLocks noChangeArrowheads="1"/>
          </p:cNvSpPr>
          <p:nvPr/>
        </p:nvSpPr>
        <p:spPr bwMode="auto">
          <a:xfrm>
            <a:off x="6948488" y="231775"/>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panose="020B0604020202020204" pitchFamily="34" charset="0"/>
                <a:ea typeface="黑体" panose="02010609060101010101" pitchFamily="49" charset="-122"/>
              </a:rPr>
              <a:t>测试题</a:t>
            </a:r>
          </a:p>
        </p:txBody>
      </p:sp>
      <p:sp>
        <p:nvSpPr>
          <p:cNvPr id="100357" name="AutoShape 5">
            <a:hlinkClick r:id="" action="ppaction://hlinkshowjump?jump=lastslide" highlightClick="1"/>
            <a:extLst>
              <a:ext uri="{FF2B5EF4-FFF2-40B4-BE49-F238E27FC236}">
                <a16:creationId xmlns:a16="http://schemas.microsoft.com/office/drawing/2014/main" xmlns="" id="{72199CC7-4AC2-4712-97C4-F538FCA749A5}"/>
              </a:ext>
            </a:extLst>
          </p:cNvPr>
          <p:cNvSpPr>
            <a:spLocks noChangeArrowheads="1"/>
          </p:cNvSpPr>
          <p:nvPr/>
        </p:nvSpPr>
        <p:spPr bwMode="auto">
          <a:xfrm>
            <a:off x="8605838" y="6669088"/>
            <a:ext cx="539750" cy="188912"/>
          </a:xfrm>
          <a:prstGeom prst="actionButtonEnd">
            <a:avLst/>
          </a:prstGeom>
          <a:gradFill rotWithShape="1">
            <a:gsLst>
              <a:gs pos="0">
                <a:srgbClr val="FFEBFA"/>
              </a:gs>
              <a:gs pos="30000">
                <a:srgbClr val="C4D6EB"/>
              </a:gs>
              <a:gs pos="60001">
                <a:srgbClr val="85C2FF"/>
              </a:gs>
              <a:gs pos="100000">
                <a:srgbClr val="5E9E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linds(horizontal)">
                                      <p:cBhvr>
                                        <p:cTn id="7"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xmlns="" id="{A7114287-7FD6-4708-9885-6D1C184C1097}"/>
              </a:ext>
            </a:extLst>
          </p:cNvPr>
          <p:cNvSpPr txBox="1">
            <a:spLocks noChangeArrowheads="1"/>
          </p:cNvSpPr>
          <p:nvPr/>
        </p:nvSpPr>
        <p:spPr bwMode="auto">
          <a:xfrm>
            <a:off x="468313" y="1052513"/>
            <a:ext cx="8208962"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t>2</a:t>
            </a:r>
            <a:r>
              <a:rPr kumimoji="1" lang="zh-CN" altLang="en-US" sz="2800" dirty="0"/>
              <a:t>、先后用三种不同频率的</a:t>
            </a:r>
            <a:r>
              <a:rPr kumimoji="1" lang="zh-CN" altLang="en-US" sz="2800" dirty="0">
                <a:sym typeface="Symbol" panose="05050102010706020507" pitchFamily="18" charset="2"/>
              </a:rPr>
              <a:t>单色光照射同一光电管，三次测得的光电效应伏安特性曲线如图所示。则三种频率的关系是</a:t>
            </a:r>
            <a:r>
              <a:rPr kumimoji="1" lang="zh-CN" altLang="en-US" sz="2800" u="sng" dirty="0">
                <a:sym typeface="Symbol" panose="05050102010706020507" pitchFamily="18" charset="2"/>
              </a:rPr>
              <a:t>           </a:t>
            </a:r>
            <a:r>
              <a:rPr kumimoji="1" lang="zh-CN" altLang="en-US" sz="2800" dirty="0">
                <a:sym typeface="Symbol" panose="05050102010706020507" pitchFamily="18" charset="2"/>
              </a:rPr>
              <a:t>。</a:t>
            </a:r>
            <a:endParaRPr kumimoji="1" lang="zh-CN" altLang="en-US" sz="2800" u="sng" dirty="0">
              <a:solidFill>
                <a:srgbClr val="0000FF"/>
              </a:solidFill>
            </a:endParaRPr>
          </a:p>
          <a:p>
            <a:r>
              <a:rPr kumimoji="1" lang="zh-CN" altLang="en-US" sz="2800" dirty="0">
                <a:solidFill>
                  <a:srgbClr val="0000FF"/>
                </a:solidFill>
              </a:rPr>
              <a:t>         </a:t>
            </a:r>
            <a:r>
              <a:rPr kumimoji="1" lang="en-US" altLang="zh-CN" sz="2800" dirty="0">
                <a:solidFill>
                  <a:srgbClr val="0000FF"/>
                </a:solidFill>
              </a:rPr>
              <a:t>(A)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&gt;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sym typeface="Symbol" panose="05050102010706020507" pitchFamily="18" charset="2"/>
              </a:rPr>
              <a:t>&lt; </a:t>
            </a:r>
            <a:r>
              <a:rPr kumimoji="1" lang="en-US" altLang="zh-CN" sz="2800" baseline="-25000" dirty="0">
                <a:solidFill>
                  <a:srgbClr val="0000FF"/>
                </a:solidFill>
                <a:sym typeface="Symbol" panose="05050102010706020507" pitchFamily="18" charset="2"/>
              </a:rPr>
              <a:t>3                </a:t>
            </a:r>
          </a:p>
          <a:p>
            <a:r>
              <a:rPr kumimoji="1" lang="en-US" altLang="zh-CN" sz="2800" baseline="-25000" dirty="0">
                <a:solidFill>
                  <a:srgbClr val="0000FF"/>
                </a:solidFill>
                <a:sym typeface="Symbol" panose="05050102010706020507" pitchFamily="18" charset="2"/>
              </a:rPr>
              <a:t>         </a:t>
            </a:r>
            <a:r>
              <a:rPr kumimoji="1" lang="en-US" altLang="zh-CN" sz="2800" dirty="0">
                <a:solidFill>
                  <a:srgbClr val="0000FF"/>
                </a:solidFill>
              </a:rPr>
              <a:t>   (B</a:t>
            </a:r>
            <a:r>
              <a:rPr kumimoji="1" lang="zh-CN" altLang="en-US" sz="2800" dirty="0">
                <a:solidFill>
                  <a:srgbClr val="0000FF"/>
                </a:solidFill>
              </a:rPr>
              <a:t>） </a:t>
            </a:r>
            <a:r>
              <a:rPr kumimoji="1" lang="zh-CN" altLang="en-US"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sym typeface="Symbol" panose="05050102010706020507" pitchFamily="18" charset="2"/>
              </a:rPr>
              <a:t>= </a:t>
            </a:r>
            <a:r>
              <a:rPr kumimoji="1" lang="en-US" altLang="zh-CN" sz="2800" baseline="-25000" dirty="0">
                <a:solidFill>
                  <a:srgbClr val="0000FF"/>
                </a:solidFill>
                <a:sym typeface="Symbol" panose="05050102010706020507" pitchFamily="18" charset="2"/>
              </a:rPr>
              <a:t>3 </a:t>
            </a:r>
            <a:endParaRPr kumimoji="1" lang="en-US" altLang="zh-CN" sz="2800" dirty="0">
              <a:solidFill>
                <a:srgbClr val="0000FF"/>
              </a:solidFill>
            </a:endParaRPr>
          </a:p>
          <a:p>
            <a:r>
              <a:rPr kumimoji="1" lang="en-US" altLang="zh-CN" sz="2800" dirty="0">
                <a:solidFill>
                  <a:srgbClr val="0000FF"/>
                </a:solidFill>
              </a:rPr>
              <a:t>         (C)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&lt;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sym typeface="Symbol" panose="05050102010706020507" pitchFamily="18" charset="2"/>
              </a:rPr>
              <a:t>&lt; </a:t>
            </a:r>
            <a:r>
              <a:rPr kumimoji="1" lang="en-US" altLang="zh-CN" sz="2800" baseline="-25000" dirty="0">
                <a:solidFill>
                  <a:srgbClr val="0000FF"/>
                </a:solidFill>
                <a:sym typeface="Symbol" panose="05050102010706020507" pitchFamily="18" charset="2"/>
              </a:rPr>
              <a:t>3                </a:t>
            </a:r>
          </a:p>
          <a:p>
            <a:r>
              <a:rPr kumimoji="1" lang="en-US" altLang="zh-CN" sz="2800" baseline="-25000" dirty="0">
                <a:solidFill>
                  <a:srgbClr val="0000FF"/>
                </a:solidFill>
                <a:sym typeface="Symbol" panose="05050102010706020507" pitchFamily="18" charset="2"/>
              </a:rPr>
              <a:t>             </a:t>
            </a:r>
            <a:r>
              <a:rPr kumimoji="1" lang="en-US" altLang="zh-CN" sz="2800" dirty="0">
                <a:solidFill>
                  <a:srgbClr val="0000FF"/>
                </a:solidFill>
              </a:rPr>
              <a:t>(D)   </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1</a:t>
            </a:r>
            <a:r>
              <a:rPr kumimoji="1" lang="en-US" altLang="zh-CN" sz="2800" dirty="0">
                <a:solidFill>
                  <a:srgbClr val="0000FF"/>
                </a:solidFill>
              </a:rPr>
              <a:t>&gt;</a:t>
            </a:r>
            <a:r>
              <a:rPr kumimoji="1" lang="en-US" altLang="zh-CN" sz="2800" dirty="0">
                <a:solidFill>
                  <a:srgbClr val="0000FF"/>
                </a:solidFill>
                <a:sym typeface="Symbol" panose="05050102010706020507" pitchFamily="18" charset="2"/>
              </a:rPr>
              <a:t></a:t>
            </a:r>
            <a:r>
              <a:rPr kumimoji="1" lang="en-US" altLang="zh-CN" sz="2800" baseline="-25000" dirty="0">
                <a:solidFill>
                  <a:srgbClr val="0000FF"/>
                </a:solidFill>
                <a:sym typeface="Symbol" panose="05050102010706020507" pitchFamily="18" charset="2"/>
              </a:rPr>
              <a:t>2 </a:t>
            </a:r>
            <a:r>
              <a:rPr kumimoji="1" lang="en-US" altLang="zh-CN" sz="2800" dirty="0">
                <a:solidFill>
                  <a:srgbClr val="0000FF"/>
                </a:solidFill>
                <a:sym typeface="Symbol" panose="05050102010706020507" pitchFamily="18" charset="2"/>
              </a:rPr>
              <a:t>&gt; </a:t>
            </a:r>
            <a:r>
              <a:rPr kumimoji="1" lang="en-US" altLang="zh-CN" sz="2800" baseline="-25000" dirty="0">
                <a:solidFill>
                  <a:srgbClr val="0000FF"/>
                </a:solidFill>
                <a:sym typeface="Symbol" panose="05050102010706020507" pitchFamily="18" charset="2"/>
              </a:rPr>
              <a:t>3 </a:t>
            </a:r>
          </a:p>
        </p:txBody>
      </p:sp>
      <p:sp>
        <p:nvSpPr>
          <p:cNvPr id="101379" name="Text Box 3">
            <a:extLst>
              <a:ext uri="{FF2B5EF4-FFF2-40B4-BE49-F238E27FC236}">
                <a16:creationId xmlns:a16="http://schemas.microsoft.com/office/drawing/2014/main" xmlns="" id="{282605DF-676A-44F0-83F7-D199ED39CDA2}"/>
              </a:ext>
            </a:extLst>
          </p:cNvPr>
          <p:cNvSpPr txBox="1">
            <a:spLocks noChangeArrowheads="1"/>
          </p:cNvSpPr>
          <p:nvPr/>
        </p:nvSpPr>
        <p:spPr bwMode="auto">
          <a:xfrm>
            <a:off x="1187450" y="3500438"/>
            <a:ext cx="13160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5400">
                <a:solidFill>
                  <a:srgbClr val="CC0000"/>
                </a:solidFill>
                <a:sym typeface="Symbol" panose="05050102010706020507" pitchFamily="18" charset="2"/>
              </a:rPr>
              <a:t></a:t>
            </a:r>
            <a:endParaRPr kumimoji="1" lang="en-US" altLang="zh-CN" sz="5400">
              <a:solidFill>
                <a:srgbClr val="CC0000"/>
              </a:solidFill>
            </a:endParaRPr>
          </a:p>
        </p:txBody>
      </p:sp>
      <p:grpSp>
        <p:nvGrpSpPr>
          <p:cNvPr id="101380" name="Group 4">
            <a:extLst>
              <a:ext uri="{FF2B5EF4-FFF2-40B4-BE49-F238E27FC236}">
                <a16:creationId xmlns:a16="http://schemas.microsoft.com/office/drawing/2014/main" xmlns="" id="{D6759AD8-1846-415A-98FB-AE31847D9FFA}"/>
              </a:ext>
            </a:extLst>
          </p:cNvPr>
          <p:cNvGrpSpPr>
            <a:grpSpLocks/>
          </p:cNvGrpSpPr>
          <p:nvPr/>
        </p:nvGrpSpPr>
        <p:grpSpPr bwMode="auto">
          <a:xfrm>
            <a:off x="4211638" y="2708275"/>
            <a:ext cx="3502025" cy="2816225"/>
            <a:chOff x="2928" y="2256"/>
            <a:chExt cx="1872" cy="1380"/>
          </a:xfrm>
        </p:grpSpPr>
        <p:grpSp>
          <p:nvGrpSpPr>
            <p:cNvPr id="101381" name="Group 5">
              <a:extLst>
                <a:ext uri="{FF2B5EF4-FFF2-40B4-BE49-F238E27FC236}">
                  <a16:creationId xmlns:a16="http://schemas.microsoft.com/office/drawing/2014/main" xmlns="" id="{45A5D965-4567-4826-927D-BE4F6E13E806}"/>
                </a:ext>
              </a:extLst>
            </p:cNvPr>
            <p:cNvGrpSpPr>
              <a:grpSpLocks/>
            </p:cNvGrpSpPr>
            <p:nvPr/>
          </p:nvGrpSpPr>
          <p:grpSpPr bwMode="auto">
            <a:xfrm>
              <a:off x="2928" y="2256"/>
              <a:ext cx="1872" cy="1380"/>
              <a:chOff x="2928" y="2256"/>
              <a:chExt cx="1872" cy="1380"/>
            </a:xfrm>
          </p:grpSpPr>
          <p:sp>
            <p:nvSpPr>
              <p:cNvPr id="101382" name="Line 6">
                <a:extLst>
                  <a:ext uri="{FF2B5EF4-FFF2-40B4-BE49-F238E27FC236}">
                    <a16:creationId xmlns:a16="http://schemas.microsoft.com/office/drawing/2014/main" xmlns="" id="{6E167C6F-E2DD-4072-9B26-B6B770958960}"/>
                  </a:ext>
                </a:extLst>
              </p:cNvPr>
              <p:cNvSpPr>
                <a:spLocks noChangeShapeType="1"/>
              </p:cNvSpPr>
              <p:nvPr/>
            </p:nvSpPr>
            <p:spPr bwMode="auto">
              <a:xfrm flipV="1">
                <a:off x="3888" y="2304"/>
                <a:ext cx="0" cy="120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3" name="Line 7">
                <a:extLst>
                  <a:ext uri="{FF2B5EF4-FFF2-40B4-BE49-F238E27FC236}">
                    <a16:creationId xmlns:a16="http://schemas.microsoft.com/office/drawing/2014/main" xmlns="" id="{28469DA5-5F3A-4250-AF7C-7F837236B8D8}"/>
                  </a:ext>
                </a:extLst>
              </p:cNvPr>
              <p:cNvSpPr>
                <a:spLocks noChangeShapeType="1"/>
              </p:cNvSpPr>
              <p:nvPr/>
            </p:nvSpPr>
            <p:spPr bwMode="auto">
              <a:xfrm>
                <a:off x="2928" y="3504"/>
                <a:ext cx="1872" cy="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4" name="Text Box 8">
                <a:extLst>
                  <a:ext uri="{FF2B5EF4-FFF2-40B4-BE49-F238E27FC236}">
                    <a16:creationId xmlns:a16="http://schemas.microsoft.com/office/drawing/2014/main" xmlns="" id="{E818FB32-5DD1-4DD3-980A-0F7CF4F9BC23}"/>
                  </a:ext>
                </a:extLst>
              </p:cNvPr>
              <p:cNvSpPr txBox="1">
                <a:spLocks noChangeArrowheads="1"/>
              </p:cNvSpPr>
              <p:nvPr/>
            </p:nvSpPr>
            <p:spPr bwMode="auto">
              <a:xfrm>
                <a:off x="2928" y="3456"/>
                <a:ext cx="1731"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t>U</a:t>
                </a:r>
                <a:r>
                  <a:rPr lang="en-US" altLang="zh-CN" sz="1800" i="1" baseline="-25000"/>
                  <a:t>a1</a:t>
                </a:r>
                <a:r>
                  <a:rPr lang="en-US" altLang="zh-CN" sz="1800" i="1"/>
                  <a:t>  U</a:t>
                </a:r>
                <a:r>
                  <a:rPr lang="en-US" altLang="zh-CN" sz="1800" i="1" baseline="-25000"/>
                  <a:t>a2</a:t>
                </a:r>
                <a:r>
                  <a:rPr lang="en-US" altLang="zh-CN" sz="1800" i="1"/>
                  <a:t> U</a:t>
                </a:r>
                <a:r>
                  <a:rPr lang="en-US" altLang="zh-CN" sz="1800" i="1" baseline="-25000"/>
                  <a:t>a3   </a:t>
                </a:r>
                <a:r>
                  <a:rPr lang="en-US" altLang="zh-CN" sz="1800" i="1"/>
                  <a:t>  O                        U</a:t>
                </a:r>
              </a:p>
            </p:txBody>
          </p:sp>
          <p:sp>
            <p:nvSpPr>
              <p:cNvPr id="101385" name="Freeform 9">
                <a:extLst>
                  <a:ext uri="{FF2B5EF4-FFF2-40B4-BE49-F238E27FC236}">
                    <a16:creationId xmlns:a16="http://schemas.microsoft.com/office/drawing/2014/main" xmlns="" id="{3FD6AD08-B58F-4BA7-A0A9-0EB3547F6E30}"/>
                  </a:ext>
                </a:extLst>
              </p:cNvPr>
              <p:cNvSpPr>
                <a:spLocks/>
              </p:cNvSpPr>
              <p:nvPr/>
            </p:nvSpPr>
            <p:spPr bwMode="auto">
              <a:xfrm>
                <a:off x="3072" y="2496"/>
                <a:ext cx="1488" cy="1008"/>
              </a:xfrm>
              <a:custGeom>
                <a:avLst/>
                <a:gdLst>
                  <a:gd name="T0" fmla="*/ 0 w 1488"/>
                  <a:gd name="T1" fmla="*/ 1008 h 1008"/>
                  <a:gd name="T2" fmla="*/ 432 w 1488"/>
                  <a:gd name="T3" fmla="*/ 672 h 1008"/>
                  <a:gd name="T4" fmla="*/ 720 w 1488"/>
                  <a:gd name="T5" fmla="*/ 288 h 1008"/>
                  <a:gd name="T6" fmla="*/ 816 w 1488"/>
                  <a:gd name="T7" fmla="*/ 192 h 1008"/>
                  <a:gd name="T8" fmla="*/ 1056 w 1488"/>
                  <a:gd name="T9" fmla="*/ 48 h 1008"/>
                  <a:gd name="T10" fmla="*/ 1488 w 1488"/>
                  <a:gd name="T11" fmla="*/ 0 h 1008"/>
                </a:gdLst>
                <a:ahLst/>
                <a:cxnLst>
                  <a:cxn ang="0">
                    <a:pos x="T0" y="T1"/>
                  </a:cxn>
                  <a:cxn ang="0">
                    <a:pos x="T2" y="T3"/>
                  </a:cxn>
                  <a:cxn ang="0">
                    <a:pos x="T4" y="T5"/>
                  </a:cxn>
                  <a:cxn ang="0">
                    <a:pos x="T6" y="T7"/>
                  </a:cxn>
                  <a:cxn ang="0">
                    <a:pos x="T8" y="T9"/>
                  </a:cxn>
                  <a:cxn ang="0">
                    <a:pos x="T10" y="T11"/>
                  </a:cxn>
                </a:cxnLst>
                <a:rect l="0" t="0" r="r" b="b"/>
                <a:pathLst>
                  <a:path w="1488" h="1008">
                    <a:moveTo>
                      <a:pt x="0" y="1008"/>
                    </a:moveTo>
                    <a:cubicBezTo>
                      <a:pt x="156" y="900"/>
                      <a:pt x="312" y="792"/>
                      <a:pt x="432" y="672"/>
                    </a:cubicBezTo>
                    <a:cubicBezTo>
                      <a:pt x="552" y="552"/>
                      <a:pt x="656" y="368"/>
                      <a:pt x="720" y="288"/>
                    </a:cubicBezTo>
                    <a:cubicBezTo>
                      <a:pt x="784" y="208"/>
                      <a:pt x="760" y="232"/>
                      <a:pt x="816" y="192"/>
                    </a:cubicBezTo>
                    <a:cubicBezTo>
                      <a:pt x="872" y="152"/>
                      <a:pt x="944" y="80"/>
                      <a:pt x="1056" y="48"/>
                    </a:cubicBezTo>
                    <a:cubicBezTo>
                      <a:pt x="1168" y="16"/>
                      <a:pt x="1328" y="8"/>
                      <a:pt x="148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6" name="Freeform 10">
                <a:extLst>
                  <a:ext uri="{FF2B5EF4-FFF2-40B4-BE49-F238E27FC236}">
                    <a16:creationId xmlns:a16="http://schemas.microsoft.com/office/drawing/2014/main" xmlns="" id="{15686D87-289C-4700-8686-61D3BEF5CDA3}"/>
                  </a:ext>
                </a:extLst>
              </p:cNvPr>
              <p:cNvSpPr>
                <a:spLocks/>
              </p:cNvSpPr>
              <p:nvPr/>
            </p:nvSpPr>
            <p:spPr bwMode="auto">
              <a:xfrm>
                <a:off x="3312" y="2496"/>
                <a:ext cx="1248" cy="1008"/>
              </a:xfrm>
              <a:custGeom>
                <a:avLst/>
                <a:gdLst>
                  <a:gd name="T0" fmla="*/ 0 w 1248"/>
                  <a:gd name="T1" fmla="*/ 1008 h 1008"/>
                  <a:gd name="T2" fmla="*/ 240 w 1248"/>
                  <a:gd name="T3" fmla="*/ 816 h 1008"/>
                  <a:gd name="T4" fmla="*/ 384 w 1248"/>
                  <a:gd name="T5" fmla="*/ 624 h 1008"/>
                  <a:gd name="T6" fmla="*/ 576 w 1248"/>
                  <a:gd name="T7" fmla="*/ 336 h 1008"/>
                  <a:gd name="T8" fmla="*/ 816 w 1248"/>
                  <a:gd name="T9" fmla="*/ 144 h 1008"/>
                  <a:gd name="T10" fmla="*/ 1248 w 1248"/>
                  <a:gd name="T11" fmla="*/ 0 h 1008"/>
                </a:gdLst>
                <a:ahLst/>
                <a:cxnLst>
                  <a:cxn ang="0">
                    <a:pos x="T0" y="T1"/>
                  </a:cxn>
                  <a:cxn ang="0">
                    <a:pos x="T2" y="T3"/>
                  </a:cxn>
                  <a:cxn ang="0">
                    <a:pos x="T4" y="T5"/>
                  </a:cxn>
                  <a:cxn ang="0">
                    <a:pos x="T6" y="T7"/>
                  </a:cxn>
                  <a:cxn ang="0">
                    <a:pos x="T8" y="T9"/>
                  </a:cxn>
                  <a:cxn ang="0">
                    <a:pos x="T10" y="T11"/>
                  </a:cxn>
                </a:cxnLst>
                <a:rect l="0" t="0" r="r" b="b"/>
                <a:pathLst>
                  <a:path w="1248" h="1008">
                    <a:moveTo>
                      <a:pt x="0" y="1008"/>
                    </a:moveTo>
                    <a:cubicBezTo>
                      <a:pt x="88" y="944"/>
                      <a:pt x="176" y="880"/>
                      <a:pt x="240" y="816"/>
                    </a:cubicBezTo>
                    <a:cubicBezTo>
                      <a:pt x="304" y="752"/>
                      <a:pt x="328" y="704"/>
                      <a:pt x="384" y="624"/>
                    </a:cubicBezTo>
                    <a:cubicBezTo>
                      <a:pt x="440" y="544"/>
                      <a:pt x="504" y="416"/>
                      <a:pt x="576" y="336"/>
                    </a:cubicBezTo>
                    <a:cubicBezTo>
                      <a:pt x="648" y="256"/>
                      <a:pt x="704" y="200"/>
                      <a:pt x="816" y="144"/>
                    </a:cubicBezTo>
                    <a:cubicBezTo>
                      <a:pt x="928" y="88"/>
                      <a:pt x="1088" y="44"/>
                      <a:pt x="1248"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7" name="Freeform 11">
                <a:extLst>
                  <a:ext uri="{FF2B5EF4-FFF2-40B4-BE49-F238E27FC236}">
                    <a16:creationId xmlns:a16="http://schemas.microsoft.com/office/drawing/2014/main" xmlns="" id="{0785B895-E250-46D0-B371-D183AFDA07BC}"/>
                  </a:ext>
                </a:extLst>
              </p:cNvPr>
              <p:cNvSpPr>
                <a:spLocks/>
              </p:cNvSpPr>
              <p:nvPr/>
            </p:nvSpPr>
            <p:spPr bwMode="auto">
              <a:xfrm>
                <a:off x="3504" y="2496"/>
                <a:ext cx="1056" cy="1008"/>
              </a:xfrm>
              <a:custGeom>
                <a:avLst/>
                <a:gdLst>
                  <a:gd name="T0" fmla="*/ 0 w 1056"/>
                  <a:gd name="T1" fmla="*/ 1008 h 1008"/>
                  <a:gd name="T2" fmla="*/ 192 w 1056"/>
                  <a:gd name="T3" fmla="*/ 816 h 1008"/>
                  <a:gd name="T4" fmla="*/ 384 w 1056"/>
                  <a:gd name="T5" fmla="*/ 528 h 1008"/>
                  <a:gd name="T6" fmla="*/ 624 w 1056"/>
                  <a:gd name="T7" fmla="*/ 240 h 1008"/>
                  <a:gd name="T8" fmla="*/ 1056 w 1056"/>
                  <a:gd name="T9" fmla="*/ 0 h 1008"/>
                </a:gdLst>
                <a:ahLst/>
                <a:cxnLst>
                  <a:cxn ang="0">
                    <a:pos x="T0" y="T1"/>
                  </a:cxn>
                  <a:cxn ang="0">
                    <a:pos x="T2" y="T3"/>
                  </a:cxn>
                  <a:cxn ang="0">
                    <a:pos x="T4" y="T5"/>
                  </a:cxn>
                  <a:cxn ang="0">
                    <a:pos x="T6" y="T7"/>
                  </a:cxn>
                  <a:cxn ang="0">
                    <a:pos x="T8" y="T9"/>
                  </a:cxn>
                </a:cxnLst>
                <a:rect l="0" t="0" r="r" b="b"/>
                <a:pathLst>
                  <a:path w="1056" h="1008">
                    <a:moveTo>
                      <a:pt x="0" y="1008"/>
                    </a:moveTo>
                    <a:cubicBezTo>
                      <a:pt x="64" y="952"/>
                      <a:pt x="128" y="896"/>
                      <a:pt x="192" y="816"/>
                    </a:cubicBezTo>
                    <a:cubicBezTo>
                      <a:pt x="256" y="736"/>
                      <a:pt x="312" y="624"/>
                      <a:pt x="384" y="528"/>
                    </a:cubicBezTo>
                    <a:cubicBezTo>
                      <a:pt x="456" y="432"/>
                      <a:pt x="512" y="328"/>
                      <a:pt x="624" y="240"/>
                    </a:cubicBezTo>
                    <a:cubicBezTo>
                      <a:pt x="736" y="152"/>
                      <a:pt x="896" y="76"/>
                      <a:pt x="105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388" name="Text Box 12">
                <a:extLst>
                  <a:ext uri="{FF2B5EF4-FFF2-40B4-BE49-F238E27FC236}">
                    <a16:creationId xmlns:a16="http://schemas.microsoft.com/office/drawing/2014/main" xmlns="" id="{758E2396-E387-410A-893A-7DBF5B971D46}"/>
                  </a:ext>
                </a:extLst>
              </p:cNvPr>
              <p:cNvSpPr txBox="1">
                <a:spLocks noChangeArrowheads="1"/>
              </p:cNvSpPr>
              <p:nvPr/>
            </p:nvSpPr>
            <p:spPr bwMode="auto">
              <a:xfrm>
                <a:off x="3888" y="2256"/>
                <a:ext cx="14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i="1"/>
                  <a:t>I</a:t>
                </a:r>
              </a:p>
            </p:txBody>
          </p:sp>
        </p:grpSp>
        <p:sp>
          <p:nvSpPr>
            <p:cNvPr id="101389" name="Line 13">
              <a:extLst>
                <a:ext uri="{FF2B5EF4-FFF2-40B4-BE49-F238E27FC236}">
                  <a16:creationId xmlns:a16="http://schemas.microsoft.com/office/drawing/2014/main" xmlns="" id="{60CB641A-745D-4EF6-B43C-53693237E95A}"/>
                </a:ext>
              </a:extLst>
            </p:cNvPr>
            <p:cNvSpPr>
              <a:spLocks noChangeShapeType="1"/>
            </p:cNvSpPr>
            <p:nvPr/>
          </p:nvSpPr>
          <p:spPr bwMode="auto">
            <a:xfrm>
              <a:off x="3888" y="2496"/>
              <a:ext cx="81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1390" name="Text Box 14">
            <a:extLst>
              <a:ext uri="{FF2B5EF4-FFF2-40B4-BE49-F238E27FC236}">
                <a16:creationId xmlns:a16="http://schemas.microsoft.com/office/drawing/2014/main" xmlns="" id="{898DFC5C-DFE0-41CE-AFE5-DD55A007B6F3}"/>
              </a:ext>
            </a:extLst>
          </p:cNvPr>
          <p:cNvSpPr txBox="1">
            <a:spLocks noChangeArrowheads="1"/>
          </p:cNvSpPr>
          <p:nvPr/>
        </p:nvSpPr>
        <p:spPr bwMode="auto">
          <a:xfrm>
            <a:off x="6948488" y="231775"/>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Arial" panose="020B0604020202020204" pitchFamily="34" charset="0"/>
                <a:ea typeface="黑体" panose="02010609060101010101" pitchFamily="49" charset="-122"/>
              </a:rPr>
              <a:t>测试题</a:t>
            </a:r>
          </a:p>
        </p:txBody>
      </p:sp>
      <p:sp>
        <p:nvSpPr>
          <p:cNvPr id="101391" name="AutoShape 15">
            <a:hlinkClick r:id="" action="ppaction://hlinkshowjump?jump=lastslide" highlightClick="1"/>
            <a:extLst>
              <a:ext uri="{FF2B5EF4-FFF2-40B4-BE49-F238E27FC236}">
                <a16:creationId xmlns:a16="http://schemas.microsoft.com/office/drawing/2014/main" xmlns="" id="{76FBD834-ADF5-4B2D-9A8A-556B60654846}"/>
              </a:ext>
            </a:extLst>
          </p:cNvPr>
          <p:cNvSpPr>
            <a:spLocks noChangeArrowheads="1"/>
          </p:cNvSpPr>
          <p:nvPr/>
        </p:nvSpPr>
        <p:spPr bwMode="auto">
          <a:xfrm>
            <a:off x="8604250" y="6669088"/>
            <a:ext cx="539750" cy="188912"/>
          </a:xfrm>
          <a:prstGeom prst="actionButtonEnd">
            <a:avLst/>
          </a:prstGeom>
          <a:gradFill rotWithShape="1">
            <a:gsLst>
              <a:gs pos="0">
                <a:srgbClr val="FFEBFA"/>
              </a:gs>
              <a:gs pos="30000">
                <a:srgbClr val="C4D6EB"/>
              </a:gs>
              <a:gs pos="60001">
                <a:srgbClr val="85C2FF"/>
              </a:gs>
              <a:gs pos="100000">
                <a:srgbClr val="5E9EFF"/>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blinds(horizontal)">
                                      <p:cBhvr>
                                        <p:cTn id="7" dur="500"/>
                                        <p:tgtEl>
                                          <p:spTgt spid="1013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01380"/>
                                        </p:tgtEl>
                                        <p:attrNameLst>
                                          <p:attrName>style.visibility</p:attrName>
                                        </p:attrNameLst>
                                      </p:cBhvr>
                                      <p:to>
                                        <p:strVal val="visible"/>
                                      </p:to>
                                    </p:set>
                                    <p:animEffect transition="in" filter="blinds(horizontal)">
                                      <p:cBhvr>
                                        <p:cTn id="11" dur="500"/>
                                        <p:tgtEl>
                                          <p:spTgt spid="1013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1379"/>
                                        </p:tgtEl>
                                        <p:attrNameLst>
                                          <p:attrName>style.visibility</p:attrName>
                                        </p:attrNameLst>
                                      </p:cBhvr>
                                      <p:to>
                                        <p:strVal val="visible"/>
                                      </p:to>
                                    </p:set>
                                    <p:animEffect transition="in" filter="blinds(horizontal)">
                                      <p:cBhvr>
                                        <p:cTn id="16" dur="500"/>
                                        <p:tgtEl>
                                          <p:spTgt spid="101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7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5" name="Text Box 41"/>
          <p:cNvSpPr txBox="1">
            <a:spLocks noChangeArrowheads="1"/>
          </p:cNvSpPr>
          <p:nvPr/>
        </p:nvSpPr>
        <p:spPr bwMode="auto">
          <a:xfrm>
            <a:off x="945328" y="198115"/>
            <a:ext cx="7239000" cy="584775"/>
          </a:xfrm>
          <a:prstGeom prst="rect">
            <a:avLst/>
          </a:prstGeom>
          <a:noFill/>
          <a:ln w="9525">
            <a:noFill/>
            <a:miter lim="800000"/>
          </a:ln>
          <a:effectLst/>
        </p:spPr>
        <p:txBody>
          <a:bodyPr>
            <a:spAutoFit/>
          </a:bodyPr>
          <a:lstStyle/>
          <a:p>
            <a:pPr>
              <a:spcBef>
                <a:spcPct val="50000"/>
              </a:spcBef>
            </a:pPr>
            <a:r>
              <a:rPr lang="zh-CN" altLang="en-US" sz="3200" b="1" dirty="0">
                <a:solidFill>
                  <a:srgbClr val="CC0000"/>
                </a:solidFill>
                <a:latin typeface="宋体" panose="02010600030101010101" pitchFamily="2" charset="-122"/>
              </a:rPr>
              <a:t>光电效应在近代技术中的应用</a:t>
            </a:r>
          </a:p>
        </p:txBody>
      </p:sp>
      <p:sp>
        <p:nvSpPr>
          <p:cNvPr id="36907" name="Rectangle 43"/>
          <p:cNvSpPr>
            <a:spLocks noChangeArrowheads="1"/>
          </p:cNvSpPr>
          <p:nvPr/>
        </p:nvSpPr>
        <p:spPr bwMode="auto">
          <a:xfrm>
            <a:off x="571472" y="928670"/>
            <a:ext cx="7986713" cy="1158875"/>
          </a:xfrm>
          <a:prstGeom prst="rect">
            <a:avLst/>
          </a:prstGeom>
          <a:noFill/>
          <a:ln w="9525">
            <a:noFill/>
            <a:miter lim="800000"/>
          </a:ln>
          <a:effectLst/>
        </p:spPr>
        <p:txBody>
          <a:bodyPr>
            <a:spAutoFit/>
          </a:bodyPr>
          <a:lstStyle/>
          <a:p>
            <a:pPr>
              <a:lnSpc>
                <a:spcPct val="125000"/>
              </a:lnSpc>
            </a:pPr>
            <a:r>
              <a:rPr kumimoji="1" lang="zh-CN" altLang="en-US" sz="2800" dirty="0">
                <a:latin typeface="Times New Roman" panose="02020603050405020304" pitchFamily="18" charset="0"/>
              </a:rPr>
              <a:t>光电成像器件能将可见或不可见的辐射图像转换或增强成为可观察记录、传输、储存的图像。</a:t>
            </a:r>
          </a:p>
        </p:txBody>
      </p:sp>
      <p:sp>
        <p:nvSpPr>
          <p:cNvPr id="36908" name="Rectangle 44"/>
          <p:cNvSpPr>
            <a:spLocks noChangeArrowheads="1"/>
          </p:cNvSpPr>
          <p:nvPr/>
        </p:nvSpPr>
        <p:spPr bwMode="auto">
          <a:xfrm>
            <a:off x="928662" y="2143116"/>
            <a:ext cx="1731564" cy="461665"/>
          </a:xfrm>
          <a:prstGeom prst="rect">
            <a:avLst/>
          </a:prstGeom>
          <a:noFill/>
          <a:ln w="9525">
            <a:noFill/>
            <a:miter lim="800000"/>
          </a:ln>
          <a:effectLst/>
        </p:spPr>
        <p:txBody>
          <a:bodyPr wrap="none">
            <a:spAutoFit/>
          </a:bodyPr>
          <a:lstStyle/>
          <a:p>
            <a:pPr algn="dist"/>
            <a:r>
              <a:rPr kumimoji="1" lang="zh-CN" altLang="en-US" sz="2400" b="1" dirty="0">
                <a:solidFill>
                  <a:srgbClr val="C00000"/>
                </a:solidFill>
                <a:latin typeface="Times New Roman" panose="02020603050405020304" pitchFamily="18" charset="0"/>
              </a:rPr>
              <a:t>红外变像管</a:t>
            </a:r>
          </a:p>
        </p:txBody>
      </p:sp>
      <p:sp>
        <p:nvSpPr>
          <p:cNvPr id="36909" name="Rectangle 45"/>
          <p:cNvSpPr>
            <a:spLocks noChangeArrowheads="1"/>
          </p:cNvSpPr>
          <p:nvPr/>
        </p:nvSpPr>
        <p:spPr bwMode="auto">
          <a:xfrm>
            <a:off x="2801912" y="2214554"/>
            <a:ext cx="4451350" cy="457200"/>
          </a:xfrm>
          <a:prstGeom prst="rect">
            <a:avLst/>
          </a:prstGeom>
          <a:noFill/>
          <a:ln w="9525">
            <a:noFill/>
            <a:miter lim="800000"/>
          </a:ln>
          <a:effectLst/>
        </p:spPr>
        <p:txBody>
          <a:bodyPr wrap="none">
            <a:spAutoFit/>
          </a:bodyPr>
          <a:lstStyle/>
          <a:p>
            <a:pPr algn="r"/>
            <a:r>
              <a:rPr kumimoji="1" lang="zh-CN" altLang="en-US" sz="2400" b="1" dirty="0">
                <a:latin typeface="Times New Roman" panose="02020603050405020304" pitchFamily="18" charset="0"/>
              </a:rPr>
              <a:t>红外辐射图像　</a:t>
            </a:r>
            <a:r>
              <a:rPr kumimoji="1" lang="zh-CN" altLang="en-US" sz="2400" b="1" dirty="0">
                <a:solidFill>
                  <a:srgbClr val="CC0000"/>
                </a:solidFill>
                <a:latin typeface="Times New Roman" panose="02020603050405020304" pitchFamily="18" charset="0"/>
              </a:rPr>
              <a:t>→</a:t>
            </a:r>
            <a:r>
              <a:rPr kumimoji="1" lang="zh-CN" altLang="en-US" sz="2400" b="1" dirty="0">
                <a:latin typeface="Times New Roman" panose="02020603050405020304" pitchFamily="18" charset="0"/>
              </a:rPr>
              <a:t>　可见光图像</a:t>
            </a:r>
          </a:p>
        </p:txBody>
      </p:sp>
      <p:sp>
        <p:nvSpPr>
          <p:cNvPr id="36910" name="Rectangle 46"/>
          <p:cNvSpPr>
            <a:spLocks noChangeArrowheads="1"/>
          </p:cNvSpPr>
          <p:nvPr/>
        </p:nvSpPr>
        <p:spPr bwMode="auto">
          <a:xfrm>
            <a:off x="928662" y="2790816"/>
            <a:ext cx="1751012" cy="457200"/>
          </a:xfrm>
          <a:prstGeom prst="rect">
            <a:avLst/>
          </a:prstGeom>
          <a:noFill/>
          <a:ln w="9525">
            <a:noFill/>
            <a:miter lim="800000"/>
          </a:ln>
          <a:effectLst/>
        </p:spPr>
        <p:txBody>
          <a:bodyPr>
            <a:spAutoFit/>
          </a:bodyPr>
          <a:lstStyle/>
          <a:p>
            <a:pPr algn="dist"/>
            <a:r>
              <a:rPr kumimoji="1" lang="zh-CN" altLang="en-US" sz="2400" b="1" dirty="0">
                <a:solidFill>
                  <a:srgbClr val="C00000"/>
                </a:solidFill>
                <a:latin typeface="Times New Roman" panose="02020603050405020304" pitchFamily="18" charset="0"/>
              </a:rPr>
              <a:t>像增强器</a:t>
            </a:r>
          </a:p>
        </p:txBody>
      </p:sp>
      <p:sp>
        <p:nvSpPr>
          <p:cNvPr id="36911" name="Rectangle 47"/>
          <p:cNvSpPr>
            <a:spLocks noChangeArrowheads="1"/>
          </p:cNvSpPr>
          <p:nvPr/>
        </p:nvSpPr>
        <p:spPr bwMode="auto">
          <a:xfrm>
            <a:off x="2801912" y="2790816"/>
            <a:ext cx="5594350" cy="457200"/>
          </a:xfrm>
          <a:prstGeom prst="rect">
            <a:avLst/>
          </a:prstGeom>
          <a:noFill/>
          <a:ln w="9525">
            <a:noFill/>
            <a:miter lim="800000"/>
          </a:ln>
          <a:effectLst/>
        </p:spPr>
        <p:txBody>
          <a:bodyPr wrap="none">
            <a:spAutoFit/>
          </a:bodyPr>
          <a:lstStyle/>
          <a:p>
            <a:pPr algn="r"/>
            <a:r>
              <a:rPr kumimoji="1" lang="zh-CN" altLang="en-US" sz="2400" b="1">
                <a:latin typeface="Times New Roman" panose="02020603050405020304" pitchFamily="18" charset="0"/>
              </a:rPr>
              <a:t>微弱光学图像   </a:t>
            </a:r>
            <a:r>
              <a:rPr kumimoji="1" lang="zh-CN" altLang="en-US" sz="2400" b="1">
                <a:solidFill>
                  <a:srgbClr val="CC0000"/>
                </a:solidFill>
                <a:latin typeface="Times New Roman" panose="02020603050405020304" pitchFamily="18" charset="0"/>
              </a:rPr>
              <a:t> → </a:t>
            </a:r>
            <a:r>
              <a:rPr kumimoji="1" lang="zh-CN" altLang="en-US" sz="2400" b="1">
                <a:latin typeface="Times New Roman" panose="02020603050405020304" pitchFamily="18" charset="0"/>
              </a:rPr>
              <a:t>  高亮度可见光学图像</a:t>
            </a:r>
          </a:p>
        </p:txBody>
      </p:sp>
      <p:sp>
        <p:nvSpPr>
          <p:cNvPr id="36913" name="Rectangle 49"/>
          <p:cNvSpPr>
            <a:spLocks noChangeArrowheads="1"/>
          </p:cNvSpPr>
          <p:nvPr/>
        </p:nvSpPr>
        <p:spPr bwMode="auto">
          <a:xfrm>
            <a:off x="3203575" y="5373688"/>
            <a:ext cx="1928813" cy="457200"/>
          </a:xfrm>
          <a:prstGeom prst="rect">
            <a:avLst/>
          </a:prstGeom>
          <a:noFill/>
          <a:ln w="9525">
            <a:noFill/>
            <a:miter lim="800000"/>
          </a:ln>
          <a:effectLst/>
        </p:spPr>
        <p:txBody>
          <a:bodyPr>
            <a:spAutoFit/>
          </a:bodyPr>
          <a:lstStyle/>
          <a:p>
            <a:r>
              <a:rPr kumimoji="1" lang="zh-CN" altLang="en-US" sz="2400" b="1">
                <a:solidFill>
                  <a:srgbClr val="CC0000"/>
                </a:solidFill>
                <a:latin typeface="Times New Roman" panose="02020603050405020304" pitchFamily="18" charset="0"/>
                <a:ea typeface="楷体_GB2312" pitchFamily="49" charset="-122"/>
              </a:rPr>
              <a:t>光电倍增管</a:t>
            </a:r>
          </a:p>
        </p:txBody>
      </p:sp>
      <p:pic>
        <p:nvPicPr>
          <p:cNvPr id="36914" name="Picture 50" descr="s16"/>
          <p:cNvPicPr>
            <a:picLocks noChangeAspect="1" noChangeArrowheads="1"/>
          </p:cNvPicPr>
          <p:nvPr/>
        </p:nvPicPr>
        <p:blipFill>
          <a:blip r:embed="rId3" cstate="print"/>
          <a:srcRect/>
          <a:stretch>
            <a:fillRect/>
          </a:stretch>
        </p:blipFill>
        <p:spPr bwMode="auto">
          <a:xfrm>
            <a:off x="1857356" y="3429000"/>
            <a:ext cx="4829175" cy="1990725"/>
          </a:xfrm>
          <a:prstGeom prst="rect">
            <a:avLst/>
          </a:prstGeom>
          <a:noFill/>
        </p:spPr>
      </p:pic>
      <p:sp>
        <p:nvSpPr>
          <p:cNvPr id="36915" name="Rectangle 51"/>
          <p:cNvSpPr>
            <a:spLocks noChangeArrowheads="1"/>
          </p:cNvSpPr>
          <p:nvPr/>
        </p:nvSpPr>
        <p:spPr bwMode="auto">
          <a:xfrm>
            <a:off x="2143108" y="5857892"/>
            <a:ext cx="4608954" cy="438582"/>
          </a:xfrm>
          <a:prstGeom prst="rect">
            <a:avLst/>
          </a:prstGeom>
          <a:noFill/>
          <a:ln w="9525">
            <a:noFill/>
            <a:miter lim="800000"/>
          </a:ln>
          <a:effectLst/>
        </p:spPr>
        <p:txBody>
          <a:bodyPr wrap="none">
            <a:spAutoFit/>
          </a:bodyPr>
          <a:lstStyle/>
          <a:p>
            <a:pPr>
              <a:lnSpc>
                <a:spcPct val="125000"/>
              </a:lnSpc>
            </a:pPr>
            <a:r>
              <a:rPr kumimoji="1" lang="zh-CN" altLang="en-US" b="1" dirty="0"/>
              <a:t>测量波长在 </a:t>
            </a:r>
            <a:r>
              <a:rPr kumimoji="1" lang="en-US" altLang="zh-CN" b="1" dirty="0"/>
              <a:t>200~1200 nm  </a:t>
            </a:r>
            <a:r>
              <a:rPr kumimoji="1" lang="zh-CN" altLang="en-US" b="1" dirty="0"/>
              <a:t>极微弱光的功率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07"/>
                                        </p:tgtEl>
                                        <p:attrNameLst>
                                          <p:attrName>style.visibility</p:attrName>
                                        </p:attrNameLst>
                                      </p:cBhvr>
                                      <p:to>
                                        <p:strVal val="visible"/>
                                      </p:to>
                                    </p:set>
                                    <p:animEffect transition="in" filter="wipe(left)">
                                      <p:cBhvr>
                                        <p:cTn id="7" dur="500"/>
                                        <p:tgtEl>
                                          <p:spTgt spid="369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908"/>
                                        </p:tgtEl>
                                        <p:attrNameLst>
                                          <p:attrName>style.visibility</p:attrName>
                                        </p:attrNameLst>
                                      </p:cBhvr>
                                      <p:to>
                                        <p:strVal val="visible"/>
                                      </p:to>
                                    </p:set>
                                    <p:animEffect transition="in" filter="wipe(left)">
                                      <p:cBhvr>
                                        <p:cTn id="12" dur="500"/>
                                        <p:tgtEl>
                                          <p:spTgt spid="369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09"/>
                                        </p:tgtEl>
                                        <p:attrNameLst>
                                          <p:attrName>style.visibility</p:attrName>
                                        </p:attrNameLst>
                                      </p:cBhvr>
                                      <p:to>
                                        <p:strVal val="visible"/>
                                      </p:to>
                                    </p:set>
                                    <p:animEffect transition="in" filter="wipe(left)">
                                      <p:cBhvr>
                                        <p:cTn id="17" dur="500"/>
                                        <p:tgtEl>
                                          <p:spTgt spid="369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910"/>
                                        </p:tgtEl>
                                        <p:attrNameLst>
                                          <p:attrName>style.visibility</p:attrName>
                                        </p:attrNameLst>
                                      </p:cBhvr>
                                      <p:to>
                                        <p:strVal val="visible"/>
                                      </p:to>
                                    </p:set>
                                    <p:animEffect transition="in" filter="wipe(left)">
                                      <p:cBhvr>
                                        <p:cTn id="22" dur="500"/>
                                        <p:tgtEl>
                                          <p:spTgt spid="369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911"/>
                                        </p:tgtEl>
                                        <p:attrNameLst>
                                          <p:attrName>style.visibility</p:attrName>
                                        </p:attrNameLst>
                                      </p:cBhvr>
                                      <p:to>
                                        <p:strVal val="visible"/>
                                      </p:to>
                                    </p:set>
                                    <p:animEffect transition="in" filter="wipe(left)">
                                      <p:cBhvr>
                                        <p:cTn id="27" dur="500"/>
                                        <p:tgtEl>
                                          <p:spTgt spid="369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6914"/>
                                        </p:tgtEl>
                                        <p:attrNameLst>
                                          <p:attrName>style.visibility</p:attrName>
                                        </p:attrNameLst>
                                      </p:cBhvr>
                                      <p:to>
                                        <p:strVal val="visible"/>
                                      </p:to>
                                    </p:set>
                                    <p:animEffect transition="in" filter="box(out)">
                                      <p:cBhvr>
                                        <p:cTn id="32" dur="500"/>
                                        <p:tgtEl>
                                          <p:spTgt spid="3691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36913"/>
                                        </p:tgtEl>
                                        <p:attrNameLst>
                                          <p:attrName>style.visibility</p:attrName>
                                        </p:attrNameLst>
                                      </p:cBhvr>
                                      <p:to>
                                        <p:strVal val="visible"/>
                                      </p:to>
                                    </p:set>
                                    <p:animEffect transition="in" filter="dissolve">
                                      <p:cBhvr>
                                        <p:cTn id="36" dur="500"/>
                                        <p:tgtEl>
                                          <p:spTgt spid="36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7" grpId="0" autoUpdateAnimBg="0"/>
      <p:bldP spid="36908" grpId="0" autoUpdateAnimBg="0"/>
      <p:bldP spid="36909" grpId="0" autoUpdateAnimBg="0"/>
      <p:bldP spid="36910" grpId="0" autoUpdateAnimBg="0"/>
      <p:bldP spid="36911" grpId="0" autoUpdateAnimBg="0"/>
      <p:bldP spid="369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bwMode="auto">
          <a:xfrm>
            <a:off x="838200" y="2819400"/>
            <a:ext cx="4495800" cy="3276600"/>
            <a:chOff x="144" y="768"/>
            <a:chExt cx="3168" cy="2400"/>
          </a:xfrm>
        </p:grpSpPr>
        <p:sp>
          <p:nvSpPr>
            <p:cNvPr id="18439" name="Rectangle 7"/>
            <p:cNvSpPr>
              <a:spLocks noChangeArrowheads="1"/>
            </p:cNvSpPr>
            <p:nvPr/>
          </p:nvSpPr>
          <p:spPr bwMode="auto">
            <a:xfrm>
              <a:off x="144" y="768"/>
              <a:ext cx="3168" cy="2400"/>
            </a:xfrm>
            <a:prstGeom prst="rect">
              <a:avLst/>
            </a:prstGeom>
            <a:solidFill>
              <a:schemeClr val="bg1"/>
            </a:solidFill>
            <a:ln w="9525">
              <a:solidFill>
                <a:schemeClr val="tx2"/>
              </a:solidFill>
              <a:miter lim="800000"/>
              <a:tailEnd type="none" w="sm" len="lg"/>
            </a:ln>
            <a:effectLst/>
          </p:spPr>
          <p:txBody>
            <a:bodyPr wrap="none" anchor="ctr"/>
            <a:lstStyle/>
            <a:p>
              <a:endParaRPr lang="zh-CN" altLang="en-US"/>
            </a:p>
          </p:txBody>
        </p:sp>
        <p:grpSp>
          <p:nvGrpSpPr>
            <p:cNvPr id="3" name="Group 8"/>
            <p:cNvGrpSpPr/>
            <p:nvPr/>
          </p:nvGrpSpPr>
          <p:grpSpPr bwMode="auto">
            <a:xfrm>
              <a:off x="2112" y="2352"/>
              <a:ext cx="672" cy="144"/>
              <a:chOff x="2256" y="2208"/>
              <a:chExt cx="480" cy="96"/>
            </a:xfrm>
          </p:grpSpPr>
          <p:sp>
            <p:nvSpPr>
              <p:cNvPr id="18441" name="Rectangle 9"/>
              <p:cNvSpPr>
                <a:spLocks noChangeArrowheads="1"/>
              </p:cNvSpPr>
              <p:nvPr/>
            </p:nvSpPr>
            <p:spPr bwMode="auto">
              <a:xfrm>
                <a:off x="2256" y="2208"/>
                <a:ext cx="384" cy="96"/>
              </a:xfrm>
              <a:prstGeom prst="rect">
                <a:avLst/>
              </a:prstGeom>
              <a:gradFill rotWithShape="0">
                <a:gsLst>
                  <a:gs pos="0">
                    <a:srgbClr val="0000FF"/>
                  </a:gs>
                  <a:gs pos="50000">
                    <a:srgbClr val="0000FF">
                      <a:gamma/>
                      <a:tint val="0"/>
                      <a:invGamma/>
                    </a:srgbClr>
                  </a:gs>
                  <a:gs pos="100000">
                    <a:srgbClr val="0000FF"/>
                  </a:gs>
                </a:gsLst>
                <a:lin ang="5400000" scaled="1"/>
              </a:gradFill>
              <a:ln w="9525">
                <a:solidFill>
                  <a:schemeClr val="tx1"/>
                </a:solidFill>
                <a:miter lim="800000"/>
                <a:tailEnd type="none" w="sm" len="lg"/>
              </a:ln>
              <a:effectLst/>
            </p:spPr>
            <p:txBody>
              <a:bodyPr wrap="none" anchor="ctr"/>
              <a:lstStyle/>
              <a:p>
                <a:endParaRPr lang="zh-CN" altLang="en-US"/>
              </a:p>
            </p:txBody>
          </p:sp>
          <p:sp>
            <p:nvSpPr>
              <p:cNvPr id="18442" name="Rectangle 10"/>
              <p:cNvSpPr>
                <a:spLocks noChangeArrowheads="1"/>
              </p:cNvSpPr>
              <p:nvPr/>
            </p:nvSpPr>
            <p:spPr bwMode="auto">
              <a:xfrm>
                <a:off x="2688" y="2208"/>
                <a:ext cx="48" cy="96"/>
              </a:xfrm>
              <a:prstGeom prst="rect">
                <a:avLst/>
              </a:prstGeom>
              <a:gradFill rotWithShape="0">
                <a:gsLst>
                  <a:gs pos="0">
                    <a:srgbClr val="0000FF"/>
                  </a:gs>
                  <a:gs pos="50000">
                    <a:srgbClr val="0000FF">
                      <a:gamma/>
                      <a:tint val="0"/>
                      <a:invGamma/>
                    </a:srgbClr>
                  </a:gs>
                  <a:gs pos="100000">
                    <a:srgbClr val="0000FF"/>
                  </a:gs>
                </a:gsLst>
                <a:lin ang="5400000" scaled="1"/>
              </a:gradFill>
              <a:ln w="9525">
                <a:solidFill>
                  <a:schemeClr val="tx1"/>
                </a:solidFill>
                <a:miter lim="800000"/>
                <a:tailEnd type="none" w="sm" len="lg"/>
              </a:ln>
              <a:effectLst/>
            </p:spPr>
            <p:txBody>
              <a:bodyPr wrap="none" anchor="ctr"/>
              <a:lstStyle/>
              <a:p>
                <a:endParaRPr lang="zh-CN" altLang="en-US"/>
              </a:p>
            </p:txBody>
          </p:sp>
        </p:grpSp>
        <p:sp>
          <p:nvSpPr>
            <p:cNvPr id="18443" name="Rectangle 11" descr="深色下对角线"/>
            <p:cNvSpPr>
              <a:spLocks noChangeArrowheads="1"/>
            </p:cNvSpPr>
            <p:nvPr/>
          </p:nvSpPr>
          <p:spPr bwMode="auto">
            <a:xfrm>
              <a:off x="3120" y="2256"/>
              <a:ext cx="48" cy="336"/>
            </a:xfrm>
            <a:prstGeom prst="rect">
              <a:avLst/>
            </a:prstGeom>
            <a:pattFill prst="dkDnDiag">
              <a:fgClr>
                <a:schemeClr val="tx1"/>
              </a:fgClr>
              <a:bgClr>
                <a:schemeClr val="bg1"/>
              </a:bgClr>
            </a:pattFill>
            <a:ln w="9525">
              <a:noFill/>
              <a:miter lim="800000"/>
              <a:tailEnd type="none" w="sm" len="lg"/>
            </a:ln>
            <a:effectLst/>
          </p:spPr>
          <p:txBody>
            <a:bodyPr wrap="none" anchor="ctr"/>
            <a:lstStyle/>
            <a:p>
              <a:endParaRPr lang="zh-CN" altLang="en-US"/>
            </a:p>
          </p:txBody>
        </p:sp>
        <p:sp>
          <p:nvSpPr>
            <p:cNvPr id="18444" name="AutoShape 12"/>
            <p:cNvSpPr>
              <a:spLocks noChangeArrowheads="1"/>
            </p:cNvSpPr>
            <p:nvPr/>
          </p:nvSpPr>
          <p:spPr bwMode="auto">
            <a:xfrm>
              <a:off x="768" y="1680"/>
              <a:ext cx="192" cy="288"/>
            </a:xfrm>
            <a:prstGeom prst="can">
              <a:avLst>
                <a:gd name="adj" fmla="val 21875"/>
              </a:avLst>
            </a:prstGeom>
            <a:gradFill rotWithShape="0">
              <a:gsLst>
                <a:gs pos="0">
                  <a:schemeClr val="tx1"/>
                </a:gs>
                <a:gs pos="50000">
                  <a:schemeClr val="tx1">
                    <a:gamma/>
                    <a:tint val="40000"/>
                    <a:invGamma/>
                  </a:schemeClr>
                </a:gs>
                <a:gs pos="100000">
                  <a:schemeClr val="tx1"/>
                </a:gs>
              </a:gsLst>
              <a:lin ang="0" scaled="1"/>
            </a:gradFill>
            <a:ln w="9525">
              <a:solidFill>
                <a:schemeClr val="tx1"/>
              </a:solidFill>
              <a:round/>
              <a:tailEnd type="none" w="sm" len="lg"/>
            </a:ln>
            <a:effectLst/>
          </p:spPr>
          <p:txBody>
            <a:bodyPr wrap="none" anchor="ctr"/>
            <a:lstStyle/>
            <a:p>
              <a:endParaRPr lang="zh-CN" altLang="en-US"/>
            </a:p>
          </p:txBody>
        </p:sp>
        <p:sp>
          <p:nvSpPr>
            <p:cNvPr id="18445" name="Oval 13"/>
            <p:cNvSpPr>
              <a:spLocks noChangeArrowheads="1"/>
            </p:cNvSpPr>
            <p:nvPr/>
          </p:nvSpPr>
          <p:spPr bwMode="auto">
            <a:xfrm>
              <a:off x="672" y="1344"/>
              <a:ext cx="384" cy="384"/>
            </a:xfrm>
            <a:prstGeom prst="ellipse">
              <a:avLst/>
            </a:prstGeom>
            <a:gradFill rotWithShape="0">
              <a:gsLst>
                <a:gs pos="0">
                  <a:schemeClr val="bg1"/>
                </a:gs>
                <a:gs pos="100000">
                  <a:schemeClr val="bg1">
                    <a:gamma/>
                    <a:shade val="70196"/>
                    <a:invGamma/>
                  </a:schemeClr>
                </a:gs>
              </a:gsLst>
              <a:path path="shape">
                <a:fillToRect l="50000" t="50000" r="50000" b="50000"/>
              </a:path>
            </a:gradFill>
            <a:ln w="28575">
              <a:solidFill>
                <a:schemeClr val="tx1"/>
              </a:solidFill>
              <a:round/>
              <a:tailEnd type="none" w="sm" len="lg"/>
            </a:ln>
            <a:effectLst/>
          </p:spPr>
          <p:txBody>
            <a:bodyPr wrap="none" anchor="ctr"/>
            <a:lstStyle/>
            <a:p>
              <a:endParaRPr lang="zh-CN" altLang="en-US"/>
            </a:p>
          </p:txBody>
        </p:sp>
        <p:sp>
          <p:nvSpPr>
            <p:cNvPr id="18446" name="AutoShape 14"/>
            <p:cNvSpPr>
              <a:spLocks noChangeArrowheads="1"/>
            </p:cNvSpPr>
            <p:nvPr/>
          </p:nvSpPr>
          <p:spPr bwMode="auto">
            <a:xfrm flipH="1">
              <a:off x="864" y="1344"/>
              <a:ext cx="192" cy="384"/>
            </a:xfrm>
            <a:prstGeom prst="moon">
              <a:avLst>
                <a:gd name="adj" fmla="val 68750"/>
              </a:avLst>
            </a:prstGeom>
            <a:solidFill>
              <a:srgbClr val="1C1C1C"/>
            </a:solidFill>
            <a:ln w="9525">
              <a:solidFill>
                <a:schemeClr val="tx1"/>
              </a:solidFill>
              <a:miter lim="800000"/>
              <a:tailEnd type="none" w="sm" len="lg"/>
            </a:ln>
            <a:effectLst/>
          </p:spPr>
          <p:txBody>
            <a:bodyPr wrap="none" anchor="ctr"/>
            <a:lstStyle/>
            <a:p>
              <a:endParaRPr lang="zh-CN" altLang="en-US"/>
            </a:p>
          </p:txBody>
        </p:sp>
        <p:sp>
          <p:nvSpPr>
            <p:cNvPr id="18447" name="Line 15"/>
            <p:cNvSpPr>
              <a:spLocks noChangeShapeType="1"/>
            </p:cNvSpPr>
            <p:nvPr/>
          </p:nvSpPr>
          <p:spPr bwMode="auto">
            <a:xfrm>
              <a:off x="288" y="1104"/>
              <a:ext cx="480" cy="288"/>
            </a:xfrm>
            <a:prstGeom prst="line">
              <a:avLst/>
            </a:prstGeom>
            <a:noFill/>
            <a:ln w="19050">
              <a:solidFill>
                <a:srgbClr val="CC00CC"/>
              </a:solidFill>
              <a:round/>
              <a:tailEnd type="triangle" w="sm" len="lg"/>
            </a:ln>
            <a:effectLst/>
          </p:spPr>
          <p:txBody>
            <a:bodyPr wrap="none"/>
            <a:lstStyle/>
            <a:p>
              <a:endParaRPr lang="zh-CN" altLang="en-US"/>
            </a:p>
          </p:txBody>
        </p:sp>
        <p:sp>
          <p:nvSpPr>
            <p:cNvPr id="18448" name="Line 16"/>
            <p:cNvSpPr>
              <a:spLocks noChangeShapeType="1"/>
            </p:cNvSpPr>
            <p:nvPr/>
          </p:nvSpPr>
          <p:spPr bwMode="auto">
            <a:xfrm>
              <a:off x="240" y="1200"/>
              <a:ext cx="480" cy="288"/>
            </a:xfrm>
            <a:prstGeom prst="line">
              <a:avLst/>
            </a:prstGeom>
            <a:noFill/>
            <a:ln w="19050">
              <a:solidFill>
                <a:srgbClr val="CC00CC"/>
              </a:solidFill>
              <a:round/>
              <a:tailEnd type="triangle" w="sm" len="lg"/>
            </a:ln>
            <a:effectLst/>
          </p:spPr>
          <p:txBody>
            <a:bodyPr wrap="none"/>
            <a:lstStyle/>
            <a:p>
              <a:endParaRPr lang="zh-CN" altLang="en-US"/>
            </a:p>
          </p:txBody>
        </p:sp>
        <p:sp>
          <p:nvSpPr>
            <p:cNvPr id="18449" name="Line 17"/>
            <p:cNvSpPr>
              <a:spLocks noChangeShapeType="1"/>
            </p:cNvSpPr>
            <p:nvPr/>
          </p:nvSpPr>
          <p:spPr bwMode="auto">
            <a:xfrm>
              <a:off x="192" y="1296"/>
              <a:ext cx="480" cy="288"/>
            </a:xfrm>
            <a:prstGeom prst="line">
              <a:avLst/>
            </a:prstGeom>
            <a:noFill/>
            <a:ln w="19050">
              <a:solidFill>
                <a:srgbClr val="CC00CC"/>
              </a:solidFill>
              <a:round/>
              <a:tailEnd type="triangle" w="sm" len="lg"/>
            </a:ln>
            <a:effectLst/>
          </p:spPr>
          <p:txBody>
            <a:bodyPr wrap="none"/>
            <a:lstStyle/>
            <a:p>
              <a:endParaRPr lang="zh-CN" altLang="en-US"/>
            </a:p>
          </p:txBody>
        </p:sp>
        <p:sp>
          <p:nvSpPr>
            <p:cNvPr id="18450" name="Rectangle 18"/>
            <p:cNvSpPr>
              <a:spLocks noChangeArrowheads="1"/>
            </p:cNvSpPr>
            <p:nvPr/>
          </p:nvSpPr>
          <p:spPr bwMode="auto">
            <a:xfrm>
              <a:off x="1248" y="2112"/>
              <a:ext cx="720" cy="480"/>
            </a:xfrm>
            <a:prstGeom prst="rect">
              <a:avLst/>
            </a:prstGeom>
            <a:gradFill rotWithShape="0">
              <a:gsLst>
                <a:gs pos="0">
                  <a:srgbClr val="FFCCCC"/>
                </a:gs>
                <a:gs pos="50000">
                  <a:srgbClr val="FFCCCC">
                    <a:gamma/>
                    <a:tint val="0"/>
                    <a:invGamma/>
                  </a:srgbClr>
                </a:gs>
                <a:gs pos="100000">
                  <a:srgbClr val="FFCCCC"/>
                </a:gs>
              </a:gsLst>
              <a:lin ang="5400000" scaled="1"/>
            </a:gradFill>
            <a:ln w="9525">
              <a:solidFill>
                <a:srgbClr val="FF0000"/>
              </a:solidFill>
              <a:miter lim="800000"/>
              <a:tailEnd type="none" w="sm" len="lg"/>
            </a:ln>
            <a:effectLst/>
          </p:spPr>
          <p:txBody>
            <a:bodyPr wrap="none" anchor="ctr"/>
            <a:lstStyle/>
            <a:p>
              <a:endParaRPr lang="zh-CN" altLang="en-US"/>
            </a:p>
          </p:txBody>
        </p:sp>
        <p:grpSp>
          <p:nvGrpSpPr>
            <p:cNvPr id="4" name="Group 19"/>
            <p:cNvGrpSpPr/>
            <p:nvPr/>
          </p:nvGrpSpPr>
          <p:grpSpPr bwMode="auto">
            <a:xfrm>
              <a:off x="912" y="2400"/>
              <a:ext cx="144" cy="192"/>
              <a:chOff x="912" y="2256"/>
              <a:chExt cx="144" cy="192"/>
            </a:xfrm>
          </p:grpSpPr>
          <p:sp>
            <p:nvSpPr>
              <p:cNvPr id="18452" name="Line 20"/>
              <p:cNvSpPr>
                <a:spLocks noChangeShapeType="1"/>
              </p:cNvSpPr>
              <p:nvPr/>
            </p:nvSpPr>
            <p:spPr bwMode="auto">
              <a:xfrm>
                <a:off x="912" y="2256"/>
                <a:ext cx="0" cy="192"/>
              </a:xfrm>
              <a:prstGeom prst="line">
                <a:avLst/>
              </a:prstGeom>
              <a:noFill/>
              <a:ln w="28575">
                <a:solidFill>
                  <a:srgbClr val="0000CC"/>
                </a:solidFill>
                <a:round/>
                <a:tailEnd type="none" w="sm" len="lg"/>
              </a:ln>
              <a:effectLst/>
            </p:spPr>
            <p:txBody>
              <a:bodyPr wrap="none"/>
              <a:lstStyle/>
              <a:p>
                <a:endParaRPr lang="zh-CN" altLang="en-US"/>
              </a:p>
            </p:txBody>
          </p:sp>
          <p:sp>
            <p:nvSpPr>
              <p:cNvPr id="18453" name="Line 21"/>
              <p:cNvSpPr>
                <a:spLocks noChangeShapeType="1"/>
              </p:cNvSpPr>
              <p:nvPr/>
            </p:nvSpPr>
            <p:spPr bwMode="auto">
              <a:xfrm>
                <a:off x="1008" y="2256"/>
                <a:ext cx="0" cy="192"/>
              </a:xfrm>
              <a:prstGeom prst="line">
                <a:avLst/>
              </a:prstGeom>
              <a:noFill/>
              <a:ln w="28575">
                <a:solidFill>
                  <a:srgbClr val="0000CC"/>
                </a:solidFill>
                <a:round/>
                <a:tailEnd type="none" w="sm" len="lg"/>
              </a:ln>
              <a:effectLst/>
            </p:spPr>
            <p:txBody>
              <a:bodyPr wrap="none"/>
              <a:lstStyle/>
              <a:p>
                <a:endParaRPr lang="zh-CN" altLang="en-US"/>
              </a:p>
            </p:txBody>
          </p:sp>
          <p:sp>
            <p:nvSpPr>
              <p:cNvPr id="18454" name="Line 22"/>
              <p:cNvSpPr>
                <a:spLocks noChangeShapeType="1"/>
              </p:cNvSpPr>
              <p:nvPr/>
            </p:nvSpPr>
            <p:spPr bwMode="auto">
              <a:xfrm flipV="1">
                <a:off x="960" y="2304"/>
                <a:ext cx="0" cy="96"/>
              </a:xfrm>
              <a:prstGeom prst="line">
                <a:avLst/>
              </a:prstGeom>
              <a:noFill/>
              <a:ln w="28575">
                <a:solidFill>
                  <a:srgbClr val="0000CC"/>
                </a:solidFill>
                <a:round/>
                <a:tailEnd type="none" w="sm" len="lg"/>
              </a:ln>
              <a:effectLst/>
            </p:spPr>
            <p:txBody>
              <a:bodyPr wrap="none"/>
              <a:lstStyle/>
              <a:p>
                <a:endParaRPr lang="zh-CN" altLang="en-US"/>
              </a:p>
            </p:txBody>
          </p:sp>
          <p:sp>
            <p:nvSpPr>
              <p:cNvPr id="18455" name="Line 23"/>
              <p:cNvSpPr>
                <a:spLocks noChangeShapeType="1"/>
              </p:cNvSpPr>
              <p:nvPr/>
            </p:nvSpPr>
            <p:spPr bwMode="auto">
              <a:xfrm flipV="1">
                <a:off x="1056" y="2304"/>
                <a:ext cx="0" cy="96"/>
              </a:xfrm>
              <a:prstGeom prst="line">
                <a:avLst/>
              </a:prstGeom>
              <a:noFill/>
              <a:ln w="28575">
                <a:solidFill>
                  <a:srgbClr val="0000CC"/>
                </a:solidFill>
                <a:round/>
                <a:tailEnd type="none" w="sm" len="lg"/>
              </a:ln>
              <a:effectLst/>
            </p:spPr>
            <p:txBody>
              <a:bodyPr wrap="none"/>
              <a:lstStyle/>
              <a:p>
                <a:endParaRPr lang="zh-CN" altLang="en-US"/>
              </a:p>
            </p:txBody>
          </p:sp>
        </p:grpSp>
        <p:grpSp>
          <p:nvGrpSpPr>
            <p:cNvPr id="5" name="Group 24"/>
            <p:cNvGrpSpPr/>
            <p:nvPr/>
          </p:nvGrpSpPr>
          <p:grpSpPr bwMode="auto">
            <a:xfrm>
              <a:off x="816" y="1968"/>
              <a:ext cx="1776" cy="576"/>
              <a:chOff x="816" y="1824"/>
              <a:chExt cx="1776" cy="576"/>
            </a:xfrm>
          </p:grpSpPr>
          <p:sp>
            <p:nvSpPr>
              <p:cNvPr id="18457" name="Freeform 25"/>
              <p:cNvSpPr/>
              <p:nvPr/>
            </p:nvSpPr>
            <p:spPr bwMode="auto">
              <a:xfrm>
                <a:off x="912" y="1824"/>
                <a:ext cx="336" cy="192"/>
              </a:xfrm>
              <a:custGeom>
                <a:avLst/>
                <a:gdLst/>
                <a:ahLst/>
                <a:cxnLst>
                  <a:cxn ang="0">
                    <a:pos x="0" y="0"/>
                  </a:cxn>
                  <a:cxn ang="0">
                    <a:pos x="0" y="192"/>
                  </a:cxn>
                  <a:cxn ang="0">
                    <a:pos x="384" y="192"/>
                  </a:cxn>
                </a:cxnLst>
                <a:rect l="0" t="0" r="r" b="b"/>
                <a:pathLst>
                  <a:path w="384" h="192">
                    <a:moveTo>
                      <a:pt x="0" y="0"/>
                    </a:moveTo>
                    <a:lnTo>
                      <a:pt x="0" y="192"/>
                    </a:lnTo>
                    <a:lnTo>
                      <a:pt x="384"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58" name="Freeform 26"/>
              <p:cNvSpPr/>
              <p:nvPr/>
            </p:nvSpPr>
            <p:spPr bwMode="auto">
              <a:xfrm>
                <a:off x="816" y="1824"/>
                <a:ext cx="96" cy="528"/>
              </a:xfrm>
              <a:custGeom>
                <a:avLst/>
                <a:gdLst/>
                <a:ahLst/>
                <a:cxnLst>
                  <a:cxn ang="0">
                    <a:pos x="0" y="0"/>
                  </a:cxn>
                  <a:cxn ang="0">
                    <a:pos x="0" y="528"/>
                  </a:cxn>
                  <a:cxn ang="0">
                    <a:pos x="144" y="528"/>
                  </a:cxn>
                </a:cxnLst>
                <a:rect l="0" t="0" r="r" b="b"/>
                <a:pathLst>
                  <a:path w="144" h="528">
                    <a:moveTo>
                      <a:pt x="0" y="0"/>
                    </a:moveTo>
                    <a:lnTo>
                      <a:pt x="0" y="528"/>
                    </a:lnTo>
                    <a:lnTo>
                      <a:pt x="144" y="528"/>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59" name="Line 27"/>
              <p:cNvSpPr>
                <a:spLocks noChangeShapeType="1"/>
              </p:cNvSpPr>
              <p:nvPr/>
            </p:nvSpPr>
            <p:spPr bwMode="auto">
              <a:xfrm>
                <a:off x="1056" y="2352"/>
                <a:ext cx="192" cy="0"/>
              </a:xfrm>
              <a:prstGeom prst="line">
                <a:avLst/>
              </a:prstGeom>
              <a:noFill/>
              <a:ln w="28575">
                <a:solidFill>
                  <a:schemeClr val="tx1"/>
                </a:solidFill>
                <a:round/>
                <a:tailEnd type="none" w="sm" len="lg"/>
              </a:ln>
              <a:effectLst/>
            </p:spPr>
            <p:txBody>
              <a:bodyPr wrap="none"/>
              <a:lstStyle/>
              <a:p>
                <a:endParaRPr lang="zh-CN" altLang="en-US"/>
              </a:p>
            </p:txBody>
          </p:sp>
          <p:sp>
            <p:nvSpPr>
              <p:cNvPr id="18460" name="Freeform 28"/>
              <p:cNvSpPr/>
              <p:nvPr/>
            </p:nvSpPr>
            <p:spPr bwMode="auto">
              <a:xfrm>
                <a:off x="1968" y="2016"/>
                <a:ext cx="624" cy="192"/>
              </a:xfrm>
              <a:custGeom>
                <a:avLst/>
                <a:gdLst/>
                <a:ahLst/>
                <a:cxnLst>
                  <a:cxn ang="0">
                    <a:pos x="0" y="0"/>
                  </a:cxn>
                  <a:cxn ang="0">
                    <a:pos x="672" y="0"/>
                  </a:cxn>
                  <a:cxn ang="0">
                    <a:pos x="672" y="192"/>
                  </a:cxn>
                </a:cxnLst>
                <a:rect l="0" t="0" r="r" b="b"/>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1" name="Freeform 29"/>
              <p:cNvSpPr/>
              <p:nvPr/>
            </p:nvSpPr>
            <p:spPr bwMode="auto">
              <a:xfrm flipV="1">
                <a:off x="1968" y="2352"/>
                <a:ext cx="192" cy="48"/>
              </a:xfrm>
              <a:custGeom>
                <a:avLst/>
                <a:gdLst/>
                <a:ahLst/>
                <a:cxnLst>
                  <a:cxn ang="0">
                    <a:pos x="0" y="0"/>
                  </a:cxn>
                  <a:cxn ang="0">
                    <a:pos x="672" y="0"/>
                  </a:cxn>
                  <a:cxn ang="0">
                    <a:pos x="672" y="192"/>
                  </a:cxn>
                </a:cxnLst>
                <a:rect l="0" t="0" r="r" b="b"/>
                <a:pathLst>
                  <a:path w="672" h="192">
                    <a:moveTo>
                      <a:pt x="0" y="0"/>
                    </a:moveTo>
                    <a:lnTo>
                      <a:pt x="672" y="0"/>
                    </a:lnTo>
                    <a:lnTo>
                      <a:pt x="672" y="192"/>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pSp>
        <p:grpSp>
          <p:nvGrpSpPr>
            <p:cNvPr id="6" name="Group 30"/>
            <p:cNvGrpSpPr/>
            <p:nvPr/>
          </p:nvGrpSpPr>
          <p:grpSpPr bwMode="auto">
            <a:xfrm>
              <a:off x="2160" y="2304"/>
              <a:ext cx="432" cy="240"/>
              <a:chOff x="2304" y="2160"/>
              <a:chExt cx="288" cy="186"/>
            </a:xfrm>
          </p:grpSpPr>
          <p:sp>
            <p:nvSpPr>
              <p:cNvPr id="18463" name="Freeform 31"/>
              <p:cNvSpPr/>
              <p:nvPr/>
            </p:nvSpPr>
            <p:spPr bwMode="auto">
              <a:xfrm>
                <a:off x="2304" y="2162"/>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4" name="Freeform 32"/>
              <p:cNvSpPr/>
              <p:nvPr/>
            </p:nvSpPr>
            <p:spPr bwMode="auto">
              <a:xfrm>
                <a:off x="2352"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5" name="Freeform 33"/>
              <p:cNvSpPr/>
              <p:nvPr/>
            </p:nvSpPr>
            <p:spPr bwMode="auto">
              <a:xfrm>
                <a:off x="2400"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6" name="Freeform 34"/>
              <p:cNvSpPr/>
              <p:nvPr/>
            </p:nvSpPr>
            <p:spPr bwMode="auto">
              <a:xfrm>
                <a:off x="2442"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7" name="Freeform 35"/>
              <p:cNvSpPr/>
              <p:nvPr/>
            </p:nvSpPr>
            <p:spPr bwMode="auto">
              <a:xfrm>
                <a:off x="2490"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68" name="Freeform 36"/>
              <p:cNvSpPr/>
              <p:nvPr/>
            </p:nvSpPr>
            <p:spPr bwMode="auto">
              <a:xfrm>
                <a:off x="2538" y="2160"/>
                <a:ext cx="54" cy="184"/>
              </a:xfrm>
              <a:custGeom>
                <a:avLst/>
                <a:gdLst/>
                <a:ahLst/>
                <a:cxnLst>
                  <a:cxn ang="0">
                    <a:pos x="0" y="46"/>
                  </a:cxn>
                  <a:cxn ang="0">
                    <a:pos x="9" y="19"/>
                  </a:cxn>
                  <a:cxn ang="0">
                    <a:pos x="42" y="163"/>
                  </a:cxn>
                  <a:cxn ang="0">
                    <a:pos x="54" y="145"/>
                  </a:cxn>
                </a:cxnLst>
                <a:rect l="0" t="0" r="r" b="b"/>
                <a:pathLst>
                  <a:path w="54" h="184">
                    <a:moveTo>
                      <a:pt x="0" y="46"/>
                    </a:moveTo>
                    <a:cubicBezTo>
                      <a:pt x="1" y="42"/>
                      <a:pt x="2" y="0"/>
                      <a:pt x="9" y="19"/>
                    </a:cubicBezTo>
                    <a:cubicBezTo>
                      <a:pt x="16" y="38"/>
                      <a:pt x="35" y="142"/>
                      <a:pt x="42" y="163"/>
                    </a:cubicBezTo>
                    <a:cubicBezTo>
                      <a:pt x="49" y="184"/>
                      <a:pt x="52" y="149"/>
                      <a:pt x="54" y="145"/>
                    </a:cubicBez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grpSp>
        <p:sp>
          <p:nvSpPr>
            <p:cNvPr id="18469" name="Freeform 37"/>
            <p:cNvSpPr/>
            <p:nvPr/>
          </p:nvSpPr>
          <p:spPr bwMode="auto">
            <a:xfrm>
              <a:off x="2792" y="2374"/>
              <a:ext cx="328" cy="96"/>
            </a:xfrm>
            <a:custGeom>
              <a:avLst/>
              <a:gdLst/>
              <a:ahLst/>
              <a:cxnLst>
                <a:cxn ang="0">
                  <a:pos x="0" y="48"/>
                </a:cxn>
                <a:cxn ang="0">
                  <a:pos x="24" y="48"/>
                </a:cxn>
                <a:cxn ang="0">
                  <a:pos x="48" y="0"/>
                </a:cxn>
                <a:cxn ang="0">
                  <a:pos x="72" y="96"/>
                </a:cxn>
                <a:cxn ang="0">
                  <a:pos x="96" y="0"/>
                </a:cxn>
                <a:cxn ang="0">
                  <a:pos x="120" y="96"/>
                </a:cxn>
                <a:cxn ang="0">
                  <a:pos x="144" y="0"/>
                </a:cxn>
                <a:cxn ang="0">
                  <a:pos x="168" y="96"/>
                </a:cxn>
                <a:cxn ang="0">
                  <a:pos x="192" y="0"/>
                </a:cxn>
                <a:cxn ang="0">
                  <a:pos x="216" y="96"/>
                </a:cxn>
                <a:cxn ang="0">
                  <a:pos x="240" y="0"/>
                </a:cxn>
                <a:cxn ang="0">
                  <a:pos x="264" y="48"/>
                </a:cxn>
                <a:cxn ang="0">
                  <a:pos x="328" y="44"/>
                </a:cxn>
              </a:cxnLst>
              <a:rect l="0" t="0" r="r" b="b"/>
              <a:pathLst>
                <a:path w="328" h="96">
                  <a:moveTo>
                    <a:pt x="0" y="48"/>
                  </a:moveTo>
                  <a:lnTo>
                    <a:pt x="24" y="48"/>
                  </a:lnTo>
                  <a:lnTo>
                    <a:pt x="48" y="0"/>
                  </a:lnTo>
                  <a:lnTo>
                    <a:pt x="72" y="96"/>
                  </a:lnTo>
                  <a:lnTo>
                    <a:pt x="96" y="0"/>
                  </a:lnTo>
                  <a:lnTo>
                    <a:pt x="120" y="96"/>
                  </a:lnTo>
                  <a:lnTo>
                    <a:pt x="144" y="0"/>
                  </a:lnTo>
                  <a:lnTo>
                    <a:pt x="168" y="96"/>
                  </a:lnTo>
                  <a:lnTo>
                    <a:pt x="192" y="0"/>
                  </a:lnTo>
                  <a:lnTo>
                    <a:pt x="216" y="96"/>
                  </a:lnTo>
                  <a:lnTo>
                    <a:pt x="240" y="0"/>
                  </a:lnTo>
                  <a:lnTo>
                    <a:pt x="264" y="48"/>
                  </a:lnTo>
                  <a:lnTo>
                    <a:pt x="328" y="44"/>
                  </a:lnTo>
                </a:path>
              </a:pathLst>
            </a:custGeom>
            <a:noFill/>
            <a:ln w="28575" cap="flat" cmpd="sng">
              <a:solidFill>
                <a:schemeClr val="tx1"/>
              </a:solidFill>
              <a:prstDash val="solid"/>
              <a:round/>
              <a:headEnd type="none" w="med" len="med"/>
              <a:tailEnd type="none" w="sm" len="lg"/>
            </a:ln>
            <a:effectLst/>
          </p:spPr>
          <p:txBody>
            <a:bodyPr wrap="none"/>
            <a:lstStyle/>
            <a:p>
              <a:endParaRPr lang="zh-CN" altLang="en-US"/>
            </a:p>
          </p:txBody>
        </p:sp>
        <p:sp>
          <p:nvSpPr>
            <p:cNvPr id="18470" name="Line 38"/>
            <p:cNvSpPr>
              <a:spLocks noChangeShapeType="1"/>
            </p:cNvSpPr>
            <p:nvPr/>
          </p:nvSpPr>
          <p:spPr bwMode="auto">
            <a:xfrm>
              <a:off x="3120" y="2256"/>
              <a:ext cx="0" cy="336"/>
            </a:xfrm>
            <a:prstGeom prst="line">
              <a:avLst/>
            </a:prstGeom>
            <a:noFill/>
            <a:ln w="28575">
              <a:solidFill>
                <a:schemeClr val="tx1"/>
              </a:solidFill>
              <a:round/>
              <a:tailEnd type="none" w="sm" len="lg"/>
            </a:ln>
            <a:effectLst/>
          </p:spPr>
          <p:txBody>
            <a:bodyPr wrap="none"/>
            <a:lstStyle/>
            <a:p>
              <a:endParaRPr lang="zh-CN" altLang="en-US"/>
            </a:p>
          </p:txBody>
        </p:sp>
        <p:sp>
          <p:nvSpPr>
            <p:cNvPr id="18471" name="Text Box 39"/>
            <p:cNvSpPr txBox="1">
              <a:spLocks noChangeArrowheads="1"/>
            </p:cNvSpPr>
            <p:nvPr/>
          </p:nvSpPr>
          <p:spPr bwMode="auto">
            <a:xfrm>
              <a:off x="1200" y="2169"/>
              <a:ext cx="1008" cy="335"/>
            </a:xfrm>
            <a:prstGeom prst="rect">
              <a:avLst/>
            </a:prstGeom>
            <a:noFill/>
            <a:ln w="9525">
              <a:noFill/>
              <a:miter lim="800000"/>
              <a:tailEnd type="none" w="sm" len="lg"/>
            </a:ln>
            <a:effectLst/>
          </p:spPr>
          <p:txBody>
            <a:bodyPr>
              <a:spAutoFit/>
            </a:bodyPr>
            <a:lstStyle/>
            <a:p>
              <a:pPr>
                <a:spcBef>
                  <a:spcPct val="50000"/>
                </a:spcBef>
              </a:pPr>
              <a:r>
                <a:rPr lang="zh-CN" altLang="en-US" sz="2400" b="1">
                  <a:solidFill>
                    <a:srgbClr val="CC0000"/>
                  </a:solidFill>
                </a:rPr>
                <a:t>放大器</a:t>
              </a:r>
            </a:p>
          </p:txBody>
        </p:sp>
        <p:sp>
          <p:nvSpPr>
            <p:cNvPr id="18472" name="Line 40"/>
            <p:cNvSpPr>
              <a:spLocks noChangeShapeType="1"/>
            </p:cNvSpPr>
            <p:nvPr/>
          </p:nvSpPr>
          <p:spPr bwMode="auto">
            <a:xfrm>
              <a:off x="2784" y="2352"/>
              <a:ext cx="0" cy="576"/>
            </a:xfrm>
            <a:prstGeom prst="line">
              <a:avLst/>
            </a:prstGeom>
            <a:noFill/>
            <a:ln w="28575">
              <a:solidFill>
                <a:srgbClr val="0000CC"/>
              </a:solidFill>
              <a:round/>
              <a:tailEnd type="none" w="sm" len="lg"/>
            </a:ln>
            <a:effectLst/>
          </p:spPr>
          <p:txBody>
            <a:bodyPr wrap="none"/>
            <a:lstStyle/>
            <a:p>
              <a:endParaRPr lang="zh-CN" altLang="en-US"/>
            </a:p>
          </p:txBody>
        </p:sp>
        <p:sp>
          <p:nvSpPr>
            <p:cNvPr id="18473" name="Line 41"/>
            <p:cNvSpPr>
              <a:spLocks noChangeShapeType="1"/>
            </p:cNvSpPr>
            <p:nvPr/>
          </p:nvSpPr>
          <p:spPr bwMode="auto">
            <a:xfrm flipH="1">
              <a:off x="2448" y="2880"/>
              <a:ext cx="288" cy="0"/>
            </a:xfrm>
            <a:prstGeom prst="line">
              <a:avLst/>
            </a:prstGeom>
            <a:noFill/>
            <a:ln w="9525">
              <a:solidFill>
                <a:schemeClr val="tx1"/>
              </a:solidFill>
              <a:round/>
              <a:tailEnd type="triangle" w="sm" len="lg"/>
            </a:ln>
            <a:effectLst/>
          </p:spPr>
          <p:txBody>
            <a:bodyPr wrap="none"/>
            <a:lstStyle/>
            <a:p>
              <a:endParaRPr lang="zh-CN" altLang="en-US"/>
            </a:p>
          </p:txBody>
        </p:sp>
        <p:sp>
          <p:nvSpPr>
            <p:cNvPr id="18474" name="Text Box 42"/>
            <p:cNvSpPr txBox="1">
              <a:spLocks noChangeArrowheads="1"/>
            </p:cNvSpPr>
            <p:nvPr/>
          </p:nvSpPr>
          <p:spPr bwMode="auto">
            <a:xfrm>
              <a:off x="1200" y="2688"/>
              <a:ext cx="1632" cy="380"/>
            </a:xfrm>
            <a:prstGeom prst="rect">
              <a:avLst/>
            </a:prstGeom>
            <a:noFill/>
            <a:ln w="9525">
              <a:noFill/>
              <a:miter lim="800000"/>
              <a:tailEnd type="none" w="sm" len="lg"/>
            </a:ln>
            <a:effectLst/>
          </p:spPr>
          <p:txBody>
            <a:bodyPr>
              <a:spAutoFit/>
            </a:bodyPr>
            <a:lstStyle/>
            <a:p>
              <a:pPr>
                <a:spcBef>
                  <a:spcPct val="50000"/>
                </a:spcBef>
              </a:pPr>
              <a:r>
                <a:rPr lang="zh-CN" altLang="en-US" sz="2800" dirty="0"/>
                <a:t>接控制机构</a:t>
              </a:r>
            </a:p>
          </p:txBody>
        </p:sp>
        <p:sp>
          <p:nvSpPr>
            <p:cNvPr id="18475" name="Text Box 43"/>
            <p:cNvSpPr txBox="1">
              <a:spLocks noChangeArrowheads="1"/>
            </p:cNvSpPr>
            <p:nvPr/>
          </p:nvSpPr>
          <p:spPr bwMode="auto">
            <a:xfrm>
              <a:off x="192" y="1478"/>
              <a:ext cx="625" cy="381"/>
            </a:xfrm>
            <a:prstGeom prst="rect">
              <a:avLst/>
            </a:prstGeom>
            <a:noFill/>
            <a:ln w="9525">
              <a:noFill/>
              <a:miter lim="800000"/>
              <a:tailEnd type="none" w="sm" len="lg"/>
            </a:ln>
            <a:effectLst/>
          </p:spPr>
          <p:txBody>
            <a:bodyPr>
              <a:spAutoFit/>
            </a:bodyPr>
            <a:lstStyle/>
            <a:p>
              <a:pPr>
                <a:spcBef>
                  <a:spcPct val="50000"/>
                </a:spcBef>
              </a:pPr>
              <a:r>
                <a:rPr lang="zh-CN" altLang="en-US" sz="2800" b="1">
                  <a:solidFill>
                    <a:srgbClr val="CC00CC"/>
                  </a:solidFill>
                </a:rPr>
                <a:t>光</a:t>
              </a:r>
            </a:p>
          </p:txBody>
        </p:sp>
        <p:sp>
          <p:nvSpPr>
            <p:cNvPr id="18476" name="Text Box 44"/>
            <p:cNvSpPr txBox="1">
              <a:spLocks noChangeArrowheads="1"/>
            </p:cNvSpPr>
            <p:nvPr/>
          </p:nvSpPr>
          <p:spPr bwMode="auto">
            <a:xfrm>
              <a:off x="817" y="865"/>
              <a:ext cx="2399" cy="380"/>
            </a:xfrm>
            <a:prstGeom prst="rect">
              <a:avLst/>
            </a:prstGeom>
            <a:noFill/>
            <a:ln w="9525">
              <a:noFill/>
              <a:miter lim="800000"/>
              <a:tailEnd type="none" w="sm" len="lg"/>
            </a:ln>
            <a:effectLst/>
          </p:spPr>
          <p:txBody>
            <a:bodyPr>
              <a:spAutoFit/>
            </a:bodyPr>
            <a:lstStyle/>
            <a:p>
              <a:pPr>
                <a:spcBef>
                  <a:spcPct val="50000"/>
                </a:spcBef>
              </a:pPr>
              <a:r>
                <a:rPr lang="zh-CN" altLang="en-US" sz="2800" dirty="0">
                  <a:solidFill>
                    <a:srgbClr val="CC0000"/>
                  </a:solidFill>
                </a:rPr>
                <a:t>光控继电器示意图</a:t>
              </a:r>
            </a:p>
          </p:txBody>
        </p:sp>
      </p:grpSp>
      <p:sp>
        <p:nvSpPr>
          <p:cNvPr id="18478" name="Text Box 46"/>
          <p:cNvSpPr txBox="1">
            <a:spLocks noChangeArrowheads="1"/>
          </p:cNvSpPr>
          <p:nvPr/>
        </p:nvSpPr>
        <p:spPr bwMode="auto">
          <a:xfrm>
            <a:off x="1042988" y="1052513"/>
            <a:ext cx="5110162" cy="1076961"/>
          </a:xfrm>
          <a:prstGeom prst="rect">
            <a:avLst/>
          </a:prstGeom>
          <a:noFill/>
          <a:ln w="9525">
            <a:noFill/>
            <a:miter lim="800000"/>
          </a:ln>
          <a:effectLst/>
        </p:spPr>
        <p:txBody>
          <a:bodyPr>
            <a:spAutoFit/>
          </a:bodyPr>
          <a:lstStyle/>
          <a:p>
            <a:pPr>
              <a:lnSpc>
                <a:spcPct val="120000"/>
              </a:lnSpc>
            </a:pPr>
            <a:r>
              <a:rPr lang="zh-CN" altLang="en-US" sz="2800" dirty="0">
                <a:latin typeface="宋体" panose="02010600030101010101" pitchFamily="2" charset="-122"/>
              </a:rPr>
              <a:t>光控继电器、自动控制、</a:t>
            </a:r>
          </a:p>
          <a:p>
            <a:pPr>
              <a:lnSpc>
                <a:spcPct val="120000"/>
              </a:lnSpc>
            </a:pPr>
            <a:r>
              <a:rPr lang="zh-CN" altLang="en-US" sz="2800" dirty="0">
                <a:latin typeface="宋体" panose="02010600030101010101" pitchFamily="2" charset="-122"/>
              </a:rPr>
              <a:t>自动计数、自动报警等</a:t>
            </a:r>
            <a:r>
              <a:rPr lang="zh-CN" altLang="en-US" sz="2800"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78"/>
                                        </p:tgtEl>
                                        <p:attrNameLst>
                                          <p:attrName>style.visibility</p:attrName>
                                        </p:attrNameLst>
                                      </p:cBhvr>
                                      <p:to>
                                        <p:strVal val="visible"/>
                                      </p:to>
                                    </p:set>
                                    <p:animEffect transition="in" filter="blinds(horizontal)">
                                      <p:cBhvr>
                                        <p:cTn id="7" dur="500"/>
                                        <p:tgtEl>
                                          <p:spTgt spid="184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533400" y="1219200"/>
            <a:ext cx="4876800" cy="1552575"/>
          </a:xfrm>
          <a:prstGeom prst="rect">
            <a:avLst/>
          </a:prstGeom>
          <a:noFill/>
          <a:ln w="19050">
            <a:noFill/>
            <a:miter lim="800000"/>
            <a:tailEnd type="none" w="med" len="lg"/>
          </a:ln>
          <a:effectLst/>
        </p:spPr>
        <p:txBody>
          <a:bodyPr>
            <a:spAutoFit/>
          </a:bodyPr>
          <a:lstStyle/>
          <a:p>
            <a:pPr>
              <a:spcBef>
                <a:spcPct val="50000"/>
              </a:spcBef>
            </a:pPr>
            <a:r>
              <a:rPr kumimoji="1" lang="zh-CN" altLang="en-US" sz="2400" b="1">
                <a:solidFill>
                  <a:schemeClr val="tx2"/>
                </a:solidFill>
                <a:latin typeface="Century Schoolbook" panose="02040604050505020304" pitchFamily="18" charset="0"/>
              </a:rPr>
              <a:t>       </a:t>
            </a:r>
            <a:r>
              <a:rPr kumimoji="1" lang="zh-CN" altLang="en-US" sz="2400" b="1">
                <a:latin typeface="Century Schoolbook" panose="02040604050505020304" pitchFamily="18" charset="0"/>
              </a:rPr>
              <a:t>可对微弱光信号进行放大，可使光电流放大</a:t>
            </a:r>
            <a:r>
              <a:rPr kumimoji="1" lang="en-US" altLang="zh-CN" sz="2400">
                <a:latin typeface="Century Schoolbook" panose="02040604050505020304" pitchFamily="18" charset="0"/>
              </a:rPr>
              <a:t>10</a:t>
            </a:r>
            <a:r>
              <a:rPr kumimoji="1" lang="en-US" altLang="zh-CN" sz="2400" baseline="30000">
                <a:latin typeface="Century Schoolbook" panose="02040604050505020304" pitchFamily="18" charset="0"/>
              </a:rPr>
              <a:t>5</a:t>
            </a:r>
            <a:r>
              <a:rPr kumimoji="1" lang="en-US" altLang="zh-CN" sz="2400" b="1">
                <a:latin typeface="Century Schoolbook" panose="02040604050505020304" pitchFamily="18" charset="0"/>
              </a:rPr>
              <a:t>~</a:t>
            </a:r>
            <a:r>
              <a:rPr kumimoji="1" lang="en-US" altLang="zh-CN" sz="2400">
                <a:latin typeface="Century Schoolbook" panose="02040604050505020304" pitchFamily="18" charset="0"/>
              </a:rPr>
              <a:t>10</a:t>
            </a:r>
            <a:r>
              <a:rPr kumimoji="1" lang="en-US" altLang="zh-CN" sz="2400" baseline="30000">
                <a:latin typeface="Century Schoolbook" panose="02040604050505020304" pitchFamily="18" charset="0"/>
              </a:rPr>
              <a:t>8  </a:t>
            </a:r>
            <a:r>
              <a:rPr kumimoji="1" lang="zh-CN" altLang="en-US" sz="2400" b="1">
                <a:latin typeface="Century Schoolbook" panose="02040604050505020304" pitchFamily="18" charset="0"/>
              </a:rPr>
              <a:t>倍，灵敏度高，用在工程、天文、科研、军事等方面。</a:t>
            </a:r>
          </a:p>
        </p:txBody>
      </p:sp>
      <p:grpSp>
        <p:nvGrpSpPr>
          <p:cNvPr id="2" name="Group 6"/>
          <p:cNvGrpSpPr/>
          <p:nvPr/>
        </p:nvGrpSpPr>
        <p:grpSpPr bwMode="auto">
          <a:xfrm>
            <a:off x="6172200" y="990600"/>
            <a:ext cx="1981200" cy="5105400"/>
            <a:chOff x="3888" y="624"/>
            <a:chExt cx="1248" cy="3216"/>
          </a:xfrm>
        </p:grpSpPr>
        <p:grpSp>
          <p:nvGrpSpPr>
            <p:cNvPr id="3" name="Group 7"/>
            <p:cNvGrpSpPr/>
            <p:nvPr/>
          </p:nvGrpSpPr>
          <p:grpSpPr bwMode="auto">
            <a:xfrm>
              <a:off x="4128" y="1392"/>
              <a:ext cx="384" cy="453"/>
              <a:chOff x="4128" y="1392"/>
              <a:chExt cx="384" cy="453"/>
            </a:xfrm>
          </p:grpSpPr>
          <p:sp>
            <p:nvSpPr>
              <p:cNvPr id="30728" name="Line 8"/>
              <p:cNvSpPr>
                <a:spLocks noChangeShapeType="1"/>
              </p:cNvSpPr>
              <p:nvPr/>
            </p:nvSpPr>
            <p:spPr bwMode="auto">
              <a:xfrm flipH="1">
                <a:off x="4128" y="1392"/>
                <a:ext cx="384" cy="240"/>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29" name="Line 9"/>
              <p:cNvSpPr>
                <a:spLocks noChangeShapeType="1"/>
              </p:cNvSpPr>
              <p:nvPr/>
            </p:nvSpPr>
            <p:spPr bwMode="auto">
              <a:xfrm flipH="1">
                <a:off x="4155" y="1392"/>
                <a:ext cx="357" cy="312"/>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0" name="Line 10"/>
              <p:cNvSpPr>
                <a:spLocks noChangeShapeType="1"/>
              </p:cNvSpPr>
              <p:nvPr/>
            </p:nvSpPr>
            <p:spPr bwMode="auto">
              <a:xfrm flipH="1">
                <a:off x="4140" y="1585"/>
                <a:ext cx="356" cy="193"/>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1" name="Line 11"/>
              <p:cNvSpPr>
                <a:spLocks noChangeShapeType="1"/>
              </p:cNvSpPr>
              <p:nvPr/>
            </p:nvSpPr>
            <p:spPr bwMode="auto">
              <a:xfrm flipH="1">
                <a:off x="4155" y="1593"/>
                <a:ext cx="326" cy="252"/>
              </a:xfrm>
              <a:prstGeom prst="line">
                <a:avLst/>
              </a:prstGeom>
              <a:noFill/>
              <a:ln w="19050">
                <a:solidFill>
                  <a:srgbClr val="FF3300"/>
                </a:solidFill>
                <a:round/>
                <a:tailEnd type="none" w="med" len="lg"/>
              </a:ln>
              <a:effectLst/>
            </p:spPr>
            <p:txBody>
              <a:bodyPr wrap="none" anchor="ctr"/>
              <a:lstStyle/>
              <a:p>
                <a:endParaRPr lang="zh-CN" altLang="en-US"/>
              </a:p>
            </p:txBody>
          </p:sp>
        </p:grpSp>
        <p:grpSp>
          <p:nvGrpSpPr>
            <p:cNvPr id="4" name="Group 12"/>
            <p:cNvGrpSpPr/>
            <p:nvPr/>
          </p:nvGrpSpPr>
          <p:grpSpPr bwMode="auto">
            <a:xfrm>
              <a:off x="4155" y="1607"/>
              <a:ext cx="334" cy="675"/>
              <a:chOff x="4155" y="1607"/>
              <a:chExt cx="334" cy="675"/>
            </a:xfrm>
          </p:grpSpPr>
          <p:sp>
            <p:nvSpPr>
              <p:cNvPr id="30733" name="Line 13"/>
              <p:cNvSpPr>
                <a:spLocks noChangeShapeType="1"/>
              </p:cNvSpPr>
              <p:nvPr/>
            </p:nvSpPr>
            <p:spPr bwMode="auto">
              <a:xfrm>
                <a:off x="4155" y="1607"/>
                <a:ext cx="319" cy="445"/>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4" name="Line 14"/>
              <p:cNvSpPr>
                <a:spLocks noChangeShapeType="1"/>
              </p:cNvSpPr>
              <p:nvPr/>
            </p:nvSpPr>
            <p:spPr bwMode="auto">
              <a:xfrm>
                <a:off x="4170" y="1696"/>
                <a:ext cx="311" cy="445"/>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5" name="Line 15"/>
              <p:cNvSpPr>
                <a:spLocks noChangeShapeType="1"/>
              </p:cNvSpPr>
              <p:nvPr/>
            </p:nvSpPr>
            <p:spPr bwMode="auto">
              <a:xfrm>
                <a:off x="4155" y="1785"/>
                <a:ext cx="334" cy="452"/>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6" name="Line 16"/>
              <p:cNvSpPr>
                <a:spLocks noChangeShapeType="1"/>
              </p:cNvSpPr>
              <p:nvPr/>
            </p:nvSpPr>
            <p:spPr bwMode="auto">
              <a:xfrm>
                <a:off x="4163" y="1859"/>
                <a:ext cx="318" cy="423"/>
              </a:xfrm>
              <a:prstGeom prst="line">
                <a:avLst/>
              </a:prstGeom>
              <a:noFill/>
              <a:ln w="19050">
                <a:solidFill>
                  <a:srgbClr val="FF3300"/>
                </a:solidFill>
                <a:round/>
                <a:tailEnd type="none" w="med" len="lg"/>
              </a:ln>
              <a:effectLst/>
            </p:spPr>
            <p:txBody>
              <a:bodyPr wrap="none" anchor="ctr"/>
              <a:lstStyle/>
              <a:p>
                <a:endParaRPr lang="zh-CN" altLang="en-US"/>
              </a:p>
            </p:txBody>
          </p:sp>
        </p:grpSp>
        <p:grpSp>
          <p:nvGrpSpPr>
            <p:cNvPr id="5" name="Group 17"/>
            <p:cNvGrpSpPr/>
            <p:nvPr/>
          </p:nvGrpSpPr>
          <p:grpSpPr bwMode="auto">
            <a:xfrm>
              <a:off x="4148" y="2015"/>
              <a:ext cx="348" cy="385"/>
              <a:chOff x="4148" y="2015"/>
              <a:chExt cx="348" cy="385"/>
            </a:xfrm>
          </p:grpSpPr>
          <p:sp>
            <p:nvSpPr>
              <p:cNvPr id="30738" name="Line 18"/>
              <p:cNvSpPr>
                <a:spLocks noChangeShapeType="1"/>
              </p:cNvSpPr>
              <p:nvPr/>
            </p:nvSpPr>
            <p:spPr bwMode="auto">
              <a:xfrm flipH="1">
                <a:off x="4155" y="2022"/>
                <a:ext cx="334" cy="156"/>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39" name="Line 19"/>
              <p:cNvSpPr>
                <a:spLocks noChangeShapeType="1"/>
              </p:cNvSpPr>
              <p:nvPr/>
            </p:nvSpPr>
            <p:spPr bwMode="auto">
              <a:xfrm flipH="1">
                <a:off x="4163" y="2015"/>
                <a:ext cx="318" cy="200"/>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0" name="Line 20"/>
              <p:cNvSpPr>
                <a:spLocks noChangeShapeType="1"/>
              </p:cNvSpPr>
              <p:nvPr/>
            </p:nvSpPr>
            <p:spPr bwMode="auto">
              <a:xfrm flipH="1">
                <a:off x="4163" y="2030"/>
                <a:ext cx="333" cy="237"/>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1" name="Line 21"/>
              <p:cNvSpPr>
                <a:spLocks noChangeShapeType="1"/>
              </p:cNvSpPr>
              <p:nvPr/>
            </p:nvSpPr>
            <p:spPr bwMode="auto">
              <a:xfrm flipH="1">
                <a:off x="4148" y="2037"/>
                <a:ext cx="341" cy="28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2" name="Line 22"/>
              <p:cNvSpPr>
                <a:spLocks noChangeShapeType="1"/>
              </p:cNvSpPr>
              <p:nvPr/>
            </p:nvSpPr>
            <p:spPr bwMode="auto">
              <a:xfrm flipH="1">
                <a:off x="4155" y="2126"/>
                <a:ext cx="326" cy="200"/>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3" name="Line 23"/>
              <p:cNvSpPr>
                <a:spLocks noChangeShapeType="1"/>
              </p:cNvSpPr>
              <p:nvPr/>
            </p:nvSpPr>
            <p:spPr bwMode="auto">
              <a:xfrm flipH="1">
                <a:off x="4155" y="2222"/>
                <a:ext cx="319" cy="156"/>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4" name="Line 24"/>
              <p:cNvSpPr>
                <a:spLocks noChangeShapeType="1"/>
              </p:cNvSpPr>
              <p:nvPr/>
            </p:nvSpPr>
            <p:spPr bwMode="auto">
              <a:xfrm flipH="1">
                <a:off x="4177" y="2282"/>
                <a:ext cx="297" cy="118"/>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5" name="Line 25"/>
              <p:cNvSpPr>
                <a:spLocks noChangeShapeType="1"/>
              </p:cNvSpPr>
              <p:nvPr/>
            </p:nvSpPr>
            <p:spPr bwMode="auto">
              <a:xfrm flipH="1">
                <a:off x="4176" y="2178"/>
                <a:ext cx="313" cy="145"/>
              </a:xfrm>
              <a:prstGeom prst="line">
                <a:avLst/>
              </a:prstGeom>
              <a:noFill/>
              <a:ln w="19050">
                <a:solidFill>
                  <a:srgbClr val="FF3300"/>
                </a:solidFill>
                <a:round/>
                <a:tailEnd type="none" w="med" len="lg"/>
              </a:ln>
              <a:effectLst/>
            </p:spPr>
            <p:txBody>
              <a:bodyPr wrap="none" anchor="ctr"/>
              <a:lstStyle/>
              <a:p>
                <a:endParaRPr lang="zh-CN" altLang="en-US"/>
              </a:p>
            </p:txBody>
          </p:sp>
        </p:grpSp>
        <p:grpSp>
          <p:nvGrpSpPr>
            <p:cNvPr id="6" name="Group 26"/>
            <p:cNvGrpSpPr/>
            <p:nvPr/>
          </p:nvGrpSpPr>
          <p:grpSpPr bwMode="auto">
            <a:xfrm>
              <a:off x="4170" y="2600"/>
              <a:ext cx="326" cy="319"/>
              <a:chOff x="4170" y="2600"/>
              <a:chExt cx="326" cy="319"/>
            </a:xfrm>
          </p:grpSpPr>
          <p:sp>
            <p:nvSpPr>
              <p:cNvPr id="30747" name="Line 27"/>
              <p:cNvSpPr>
                <a:spLocks noChangeShapeType="1"/>
              </p:cNvSpPr>
              <p:nvPr/>
            </p:nvSpPr>
            <p:spPr bwMode="auto">
              <a:xfrm flipH="1">
                <a:off x="4170" y="2600"/>
                <a:ext cx="289" cy="141"/>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8" name="Line 28"/>
              <p:cNvSpPr>
                <a:spLocks noChangeShapeType="1"/>
              </p:cNvSpPr>
              <p:nvPr/>
            </p:nvSpPr>
            <p:spPr bwMode="auto">
              <a:xfrm flipH="1">
                <a:off x="4214" y="2622"/>
                <a:ext cx="275" cy="134"/>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49" name="Line 29"/>
              <p:cNvSpPr>
                <a:spLocks noChangeShapeType="1"/>
              </p:cNvSpPr>
              <p:nvPr/>
            </p:nvSpPr>
            <p:spPr bwMode="auto">
              <a:xfrm flipH="1">
                <a:off x="4229" y="2674"/>
                <a:ext cx="252" cy="111"/>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0" name="Line 30"/>
              <p:cNvSpPr>
                <a:spLocks noChangeShapeType="1"/>
              </p:cNvSpPr>
              <p:nvPr/>
            </p:nvSpPr>
            <p:spPr bwMode="auto">
              <a:xfrm flipH="1">
                <a:off x="4222" y="2674"/>
                <a:ext cx="259" cy="8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1" name="Line 31"/>
              <p:cNvSpPr>
                <a:spLocks noChangeShapeType="1"/>
              </p:cNvSpPr>
              <p:nvPr/>
            </p:nvSpPr>
            <p:spPr bwMode="auto">
              <a:xfrm flipH="1">
                <a:off x="4237" y="2733"/>
                <a:ext cx="244" cy="82"/>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2" name="Line 32"/>
              <p:cNvSpPr>
                <a:spLocks noChangeShapeType="1"/>
              </p:cNvSpPr>
              <p:nvPr/>
            </p:nvSpPr>
            <p:spPr bwMode="auto">
              <a:xfrm flipH="1">
                <a:off x="4259" y="2793"/>
                <a:ext cx="237" cy="52"/>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3" name="Line 33"/>
              <p:cNvSpPr>
                <a:spLocks noChangeShapeType="1"/>
              </p:cNvSpPr>
              <p:nvPr/>
            </p:nvSpPr>
            <p:spPr bwMode="auto">
              <a:xfrm flipH="1">
                <a:off x="4281" y="2822"/>
                <a:ext cx="215" cy="52"/>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4" name="Line 34"/>
              <p:cNvSpPr>
                <a:spLocks noChangeShapeType="1"/>
              </p:cNvSpPr>
              <p:nvPr/>
            </p:nvSpPr>
            <p:spPr bwMode="auto">
              <a:xfrm flipH="1">
                <a:off x="4311" y="2874"/>
                <a:ext cx="170" cy="8"/>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5" name="Line 35"/>
              <p:cNvSpPr>
                <a:spLocks noChangeShapeType="1"/>
              </p:cNvSpPr>
              <p:nvPr/>
            </p:nvSpPr>
            <p:spPr bwMode="auto">
              <a:xfrm flipH="1">
                <a:off x="4274" y="2756"/>
                <a:ext cx="185" cy="5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6" name="Line 36"/>
              <p:cNvSpPr>
                <a:spLocks noChangeShapeType="1"/>
              </p:cNvSpPr>
              <p:nvPr/>
            </p:nvSpPr>
            <p:spPr bwMode="auto">
              <a:xfrm flipH="1">
                <a:off x="4214" y="2704"/>
                <a:ext cx="260" cy="111"/>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7" name="Line 37"/>
              <p:cNvSpPr>
                <a:spLocks noChangeShapeType="1"/>
              </p:cNvSpPr>
              <p:nvPr/>
            </p:nvSpPr>
            <p:spPr bwMode="auto">
              <a:xfrm flipH="1">
                <a:off x="4303" y="2882"/>
                <a:ext cx="178" cy="37"/>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8" name="Line 38"/>
              <p:cNvSpPr>
                <a:spLocks noChangeShapeType="1"/>
              </p:cNvSpPr>
              <p:nvPr/>
            </p:nvSpPr>
            <p:spPr bwMode="auto">
              <a:xfrm flipH="1">
                <a:off x="4296" y="2830"/>
                <a:ext cx="178" cy="5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59" name="Line 39"/>
              <p:cNvSpPr>
                <a:spLocks noChangeShapeType="1"/>
              </p:cNvSpPr>
              <p:nvPr/>
            </p:nvSpPr>
            <p:spPr bwMode="auto">
              <a:xfrm flipH="1">
                <a:off x="4274" y="2778"/>
                <a:ext cx="207" cy="59"/>
              </a:xfrm>
              <a:prstGeom prst="line">
                <a:avLst/>
              </a:prstGeom>
              <a:noFill/>
              <a:ln w="19050">
                <a:solidFill>
                  <a:srgbClr val="FF3300"/>
                </a:solidFill>
                <a:round/>
                <a:tailEnd type="none" w="med" len="lg"/>
              </a:ln>
              <a:effectLst/>
            </p:spPr>
            <p:txBody>
              <a:bodyPr wrap="none" anchor="ctr"/>
              <a:lstStyle/>
              <a:p>
                <a:endParaRPr lang="zh-CN" altLang="en-US"/>
              </a:p>
            </p:txBody>
          </p:sp>
        </p:grpSp>
        <p:grpSp>
          <p:nvGrpSpPr>
            <p:cNvPr id="7" name="Group 40"/>
            <p:cNvGrpSpPr/>
            <p:nvPr/>
          </p:nvGrpSpPr>
          <p:grpSpPr bwMode="auto">
            <a:xfrm>
              <a:off x="4140" y="2170"/>
              <a:ext cx="341" cy="712"/>
              <a:chOff x="4140" y="2170"/>
              <a:chExt cx="341" cy="712"/>
            </a:xfrm>
          </p:grpSpPr>
          <p:sp>
            <p:nvSpPr>
              <p:cNvPr id="30761" name="Line 41"/>
              <p:cNvSpPr>
                <a:spLocks noChangeShapeType="1"/>
              </p:cNvSpPr>
              <p:nvPr/>
            </p:nvSpPr>
            <p:spPr bwMode="auto">
              <a:xfrm>
                <a:off x="4155" y="2170"/>
                <a:ext cx="326" cy="445"/>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2" name="Line 42"/>
              <p:cNvSpPr>
                <a:spLocks noChangeShapeType="1"/>
              </p:cNvSpPr>
              <p:nvPr/>
            </p:nvSpPr>
            <p:spPr bwMode="auto">
              <a:xfrm>
                <a:off x="4155" y="2237"/>
                <a:ext cx="296" cy="45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3" name="Line 43"/>
              <p:cNvSpPr>
                <a:spLocks noChangeShapeType="1"/>
              </p:cNvSpPr>
              <p:nvPr/>
            </p:nvSpPr>
            <p:spPr bwMode="auto">
              <a:xfrm>
                <a:off x="4176" y="2304"/>
                <a:ext cx="298" cy="467"/>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4" name="Line 44"/>
              <p:cNvSpPr>
                <a:spLocks noChangeShapeType="1"/>
              </p:cNvSpPr>
              <p:nvPr/>
            </p:nvSpPr>
            <p:spPr bwMode="auto">
              <a:xfrm>
                <a:off x="4163" y="2341"/>
                <a:ext cx="311" cy="48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5" name="Line 45"/>
              <p:cNvSpPr>
                <a:spLocks noChangeShapeType="1"/>
              </p:cNvSpPr>
              <p:nvPr/>
            </p:nvSpPr>
            <p:spPr bwMode="auto">
              <a:xfrm>
                <a:off x="4155" y="2215"/>
                <a:ext cx="326" cy="459"/>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6" name="Line 46"/>
              <p:cNvSpPr>
                <a:spLocks noChangeShapeType="1"/>
              </p:cNvSpPr>
              <p:nvPr/>
            </p:nvSpPr>
            <p:spPr bwMode="auto">
              <a:xfrm>
                <a:off x="4177" y="2393"/>
                <a:ext cx="289" cy="474"/>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7" name="Line 47"/>
              <p:cNvSpPr>
                <a:spLocks noChangeShapeType="1"/>
              </p:cNvSpPr>
              <p:nvPr/>
            </p:nvSpPr>
            <p:spPr bwMode="auto">
              <a:xfrm>
                <a:off x="4140" y="2422"/>
                <a:ext cx="319" cy="460"/>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8" name="Line 48"/>
              <p:cNvSpPr>
                <a:spLocks noChangeShapeType="1"/>
              </p:cNvSpPr>
              <p:nvPr/>
            </p:nvSpPr>
            <p:spPr bwMode="auto">
              <a:xfrm>
                <a:off x="4170" y="2422"/>
                <a:ext cx="296" cy="445"/>
              </a:xfrm>
              <a:prstGeom prst="line">
                <a:avLst/>
              </a:prstGeom>
              <a:noFill/>
              <a:ln w="19050">
                <a:solidFill>
                  <a:srgbClr val="FF3300"/>
                </a:solidFill>
                <a:round/>
                <a:tailEnd type="none" w="med" len="lg"/>
              </a:ln>
              <a:effectLst/>
            </p:spPr>
            <p:txBody>
              <a:bodyPr wrap="none" anchor="ctr"/>
              <a:lstStyle/>
              <a:p>
                <a:endParaRPr lang="zh-CN" altLang="en-US"/>
              </a:p>
            </p:txBody>
          </p:sp>
          <p:sp>
            <p:nvSpPr>
              <p:cNvPr id="30769" name="Line 49"/>
              <p:cNvSpPr>
                <a:spLocks noChangeShapeType="1"/>
              </p:cNvSpPr>
              <p:nvPr/>
            </p:nvSpPr>
            <p:spPr bwMode="auto">
              <a:xfrm>
                <a:off x="4170" y="2333"/>
                <a:ext cx="296" cy="438"/>
              </a:xfrm>
              <a:prstGeom prst="line">
                <a:avLst/>
              </a:prstGeom>
              <a:noFill/>
              <a:ln w="19050">
                <a:solidFill>
                  <a:srgbClr val="FF3300"/>
                </a:solidFill>
                <a:round/>
                <a:tailEnd type="none" w="med" len="lg"/>
              </a:ln>
              <a:effectLst/>
            </p:spPr>
            <p:txBody>
              <a:bodyPr wrap="none" anchor="ctr"/>
              <a:lstStyle/>
              <a:p>
                <a:endParaRPr lang="zh-CN" altLang="en-US"/>
              </a:p>
            </p:txBody>
          </p:sp>
        </p:grpSp>
        <p:sp>
          <p:nvSpPr>
            <p:cNvPr id="30770" name="Arc 50"/>
            <p:cNvSpPr/>
            <p:nvPr/>
          </p:nvSpPr>
          <p:spPr bwMode="auto">
            <a:xfrm>
              <a:off x="3937" y="624"/>
              <a:ext cx="768" cy="386"/>
            </a:xfrm>
            <a:custGeom>
              <a:avLst/>
              <a:gdLst>
                <a:gd name="G0" fmla="+- 21600 0 0"/>
                <a:gd name="G1" fmla="+- 21600 0 0"/>
                <a:gd name="G2" fmla="+- 21600 0 0"/>
                <a:gd name="T0" fmla="*/ 0 w 43200"/>
                <a:gd name="T1" fmla="*/ 21691 h 21691"/>
                <a:gd name="T2" fmla="*/ 43200 w 43200"/>
                <a:gd name="T3" fmla="*/ 21600 h 21691"/>
                <a:gd name="T4" fmla="*/ 21600 w 43200"/>
                <a:gd name="T5" fmla="*/ 21600 h 21691"/>
              </a:gdLst>
              <a:ahLst/>
              <a:cxnLst>
                <a:cxn ang="0">
                  <a:pos x="T0" y="T1"/>
                </a:cxn>
                <a:cxn ang="0">
                  <a:pos x="T2" y="T3"/>
                </a:cxn>
                <a:cxn ang="0">
                  <a:pos x="T4" y="T5"/>
                </a:cxn>
              </a:cxnLst>
              <a:rect l="0" t="0" r="r" b="b"/>
              <a:pathLst>
                <a:path w="43200" h="21691" fill="none" extrusionOk="0">
                  <a:moveTo>
                    <a:pt x="0" y="21690"/>
                  </a:moveTo>
                  <a:cubicBezTo>
                    <a:pt x="0" y="21660"/>
                    <a:pt x="0" y="21630"/>
                    <a:pt x="0" y="21600"/>
                  </a:cubicBezTo>
                  <a:cubicBezTo>
                    <a:pt x="0" y="9670"/>
                    <a:pt x="9670" y="0"/>
                    <a:pt x="21600" y="0"/>
                  </a:cubicBezTo>
                  <a:cubicBezTo>
                    <a:pt x="33529" y="-1"/>
                    <a:pt x="43199" y="9670"/>
                    <a:pt x="43200" y="21599"/>
                  </a:cubicBezTo>
                </a:path>
                <a:path w="43200" h="21691" stroke="0" extrusionOk="0">
                  <a:moveTo>
                    <a:pt x="0" y="21690"/>
                  </a:moveTo>
                  <a:cubicBezTo>
                    <a:pt x="0" y="21660"/>
                    <a:pt x="0" y="21630"/>
                    <a:pt x="0" y="21600"/>
                  </a:cubicBezTo>
                  <a:cubicBezTo>
                    <a:pt x="0" y="9670"/>
                    <a:pt x="9670" y="0"/>
                    <a:pt x="21600" y="0"/>
                  </a:cubicBezTo>
                  <a:cubicBezTo>
                    <a:pt x="33529" y="-1"/>
                    <a:pt x="43199" y="9670"/>
                    <a:pt x="43200" y="21599"/>
                  </a:cubicBezTo>
                  <a:lnTo>
                    <a:pt x="21600" y="21600"/>
                  </a:lnTo>
                  <a:close/>
                </a:path>
              </a:pathLst>
            </a:custGeom>
            <a:noFill/>
            <a:ln w="19050">
              <a:solidFill>
                <a:schemeClr val="tx1"/>
              </a:solidFill>
              <a:round/>
              <a:tailEnd type="none" w="med" len="lg"/>
            </a:ln>
            <a:effectLst/>
          </p:spPr>
          <p:txBody>
            <a:bodyPr wrap="none" anchor="ctr"/>
            <a:lstStyle/>
            <a:p>
              <a:endParaRPr lang="zh-CN" altLang="en-US"/>
            </a:p>
          </p:txBody>
        </p:sp>
        <p:sp>
          <p:nvSpPr>
            <p:cNvPr id="30771" name="Line 51"/>
            <p:cNvSpPr>
              <a:spLocks noChangeShapeType="1"/>
            </p:cNvSpPr>
            <p:nvPr/>
          </p:nvSpPr>
          <p:spPr bwMode="auto">
            <a:xfrm>
              <a:off x="3936" y="1008"/>
              <a:ext cx="0" cy="2160"/>
            </a:xfrm>
            <a:prstGeom prst="line">
              <a:avLst/>
            </a:prstGeom>
            <a:noFill/>
            <a:ln w="19050">
              <a:solidFill>
                <a:schemeClr val="tx1"/>
              </a:solidFill>
              <a:round/>
              <a:tailEnd type="none" w="med" len="lg"/>
            </a:ln>
            <a:effectLst/>
          </p:spPr>
          <p:txBody>
            <a:bodyPr wrap="none" anchor="ctr"/>
            <a:lstStyle/>
            <a:p>
              <a:endParaRPr lang="zh-CN" altLang="en-US"/>
            </a:p>
          </p:txBody>
        </p:sp>
        <p:sp>
          <p:nvSpPr>
            <p:cNvPr id="30772" name="Line 52"/>
            <p:cNvSpPr>
              <a:spLocks noChangeShapeType="1"/>
            </p:cNvSpPr>
            <p:nvPr/>
          </p:nvSpPr>
          <p:spPr bwMode="auto">
            <a:xfrm>
              <a:off x="4704" y="1008"/>
              <a:ext cx="0" cy="2160"/>
            </a:xfrm>
            <a:prstGeom prst="line">
              <a:avLst/>
            </a:prstGeom>
            <a:noFill/>
            <a:ln w="19050">
              <a:solidFill>
                <a:schemeClr val="tx1"/>
              </a:solidFill>
              <a:round/>
              <a:tailEnd type="none" w="med" len="lg"/>
            </a:ln>
            <a:effectLst/>
          </p:spPr>
          <p:txBody>
            <a:bodyPr wrap="none" anchor="ctr"/>
            <a:lstStyle/>
            <a:p>
              <a:endParaRPr lang="zh-CN" altLang="en-US"/>
            </a:p>
          </p:txBody>
        </p:sp>
        <p:sp>
          <p:nvSpPr>
            <p:cNvPr id="30773" name="Rectangle 53"/>
            <p:cNvSpPr>
              <a:spLocks noChangeArrowheads="1"/>
            </p:cNvSpPr>
            <p:nvPr/>
          </p:nvSpPr>
          <p:spPr bwMode="auto">
            <a:xfrm>
              <a:off x="3888" y="3120"/>
              <a:ext cx="864" cy="43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grpSp>
          <p:nvGrpSpPr>
            <p:cNvPr id="8" name="Group 54"/>
            <p:cNvGrpSpPr/>
            <p:nvPr/>
          </p:nvGrpSpPr>
          <p:grpSpPr bwMode="auto">
            <a:xfrm>
              <a:off x="4011" y="3552"/>
              <a:ext cx="624" cy="288"/>
              <a:chOff x="3984" y="3552"/>
              <a:chExt cx="624" cy="288"/>
            </a:xfrm>
          </p:grpSpPr>
          <p:sp>
            <p:nvSpPr>
              <p:cNvPr id="30775" name="Rectangle 55"/>
              <p:cNvSpPr>
                <a:spLocks noChangeArrowheads="1"/>
              </p:cNvSpPr>
              <p:nvPr/>
            </p:nvSpPr>
            <p:spPr bwMode="auto">
              <a:xfrm>
                <a:off x="3984"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76" name="Rectangle 56"/>
              <p:cNvSpPr>
                <a:spLocks noChangeArrowheads="1"/>
              </p:cNvSpPr>
              <p:nvPr/>
            </p:nvSpPr>
            <p:spPr bwMode="auto">
              <a:xfrm>
                <a:off x="4080"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77" name="Rectangle 57"/>
              <p:cNvSpPr>
                <a:spLocks noChangeArrowheads="1"/>
              </p:cNvSpPr>
              <p:nvPr/>
            </p:nvSpPr>
            <p:spPr bwMode="auto">
              <a:xfrm>
                <a:off x="4272"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78" name="Rectangle 58"/>
              <p:cNvSpPr>
                <a:spLocks noChangeArrowheads="1"/>
              </p:cNvSpPr>
              <p:nvPr/>
            </p:nvSpPr>
            <p:spPr bwMode="auto">
              <a:xfrm>
                <a:off x="4176"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79" name="Rectangle 59"/>
              <p:cNvSpPr>
                <a:spLocks noChangeArrowheads="1"/>
              </p:cNvSpPr>
              <p:nvPr/>
            </p:nvSpPr>
            <p:spPr bwMode="auto">
              <a:xfrm>
                <a:off x="4368"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80" name="Rectangle 60"/>
              <p:cNvSpPr>
                <a:spLocks noChangeArrowheads="1"/>
              </p:cNvSpPr>
              <p:nvPr/>
            </p:nvSpPr>
            <p:spPr bwMode="auto">
              <a:xfrm>
                <a:off x="4464"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sp>
            <p:nvSpPr>
              <p:cNvPr id="30781" name="Rectangle 61"/>
              <p:cNvSpPr>
                <a:spLocks noChangeArrowheads="1"/>
              </p:cNvSpPr>
              <p:nvPr/>
            </p:nvSpPr>
            <p:spPr bwMode="auto">
              <a:xfrm>
                <a:off x="4560" y="3552"/>
                <a:ext cx="48" cy="288"/>
              </a:xfrm>
              <a:prstGeom prst="rect">
                <a:avLst/>
              </a:prstGeom>
              <a:gradFill rotWithShape="0">
                <a:gsLst>
                  <a:gs pos="0">
                    <a:schemeClr val="bg1">
                      <a:gamma/>
                      <a:shade val="46275"/>
                      <a:invGamma/>
                    </a:schemeClr>
                  </a:gs>
                  <a:gs pos="50000">
                    <a:schemeClr val="bg1"/>
                  </a:gs>
                  <a:gs pos="100000">
                    <a:schemeClr val="bg1">
                      <a:gamma/>
                      <a:shade val="46275"/>
                      <a:invGamma/>
                    </a:schemeClr>
                  </a:gs>
                </a:gsLst>
                <a:lin ang="0" scaled="1"/>
              </a:gradFill>
              <a:ln w="19050">
                <a:solidFill>
                  <a:schemeClr val="tx1"/>
                </a:solidFill>
                <a:miter lim="800000"/>
                <a:tailEnd type="none" w="med" len="lg"/>
              </a:ln>
              <a:effectLst/>
            </p:spPr>
            <p:txBody>
              <a:bodyPr wrap="none" anchor="ctr"/>
              <a:lstStyle/>
              <a:p>
                <a:endParaRPr lang="zh-CN" altLang="en-US"/>
              </a:p>
            </p:txBody>
          </p:sp>
        </p:grpSp>
        <p:sp>
          <p:nvSpPr>
            <p:cNvPr id="30782" name="Line 62"/>
            <p:cNvSpPr>
              <a:spLocks noChangeShapeType="1"/>
            </p:cNvSpPr>
            <p:nvPr/>
          </p:nvSpPr>
          <p:spPr bwMode="auto">
            <a:xfrm>
              <a:off x="4149" y="1056"/>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3" name="Line 63"/>
            <p:cNvSpPr>
              <a:spLocks noChangeShapeType="1"/>
            </p:cNvSpPr>
            <p:nvPr/>
          </p:nvSpPr>
          <p:spPr bwMode="auto">
            <a:xfrm>
              <a:off x="4135" y="1584"/>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4" name="Line 64"/>
            <p:cNvSpPr>
              <a:spLocks noChangeShapeType="1"/>
            </p:cNvSpPr>
            <p:nvPr/>
          </p:nvSpPr>
          <p:spPr bwMode="auto">
            <a:xfrm>
              <a:off x="4156" y="2160"/>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5" name="Line 65"/>
            <p:cNvSpPr>
              <a:spLocks noChangeShapeType="1"/>
            </p:cNvSpPr>
            <p:nvPr/>
          </p:nvSpPr>
          <p:spPr bwMode="auto">
            <a:xfrm>
              <a:off x="4506" y="1344"/>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6" name="Line 66"/>
            <p:cNvSpPr>
              <a:spLocks noChangeShapeType="1"/>
            </p:cNvSpPr>
            <p:nvPr/>
          </p:nvSpPr>
          <p:spPr bwMode="auto">
            <a:xfrm>
              <a:off x="4492" y="2016"/>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7" name="Line 67"/>
            <p:cNvSpPr>
              <a:spLocks noChangeShapeType="1"/>
            </p:cNvSpPr>
            <p:nvPr/>
          </p:nvSpPr>
          <p:spPr bwMode="auto">
            <a:xfrm>
              <a:off x="4492" y="2592"/>
              <a:ext cx="0" cy="288"/>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8" name="Line 68"/>
            <p:cNvSpPr>
              <a:spLocks noChangeShapeType="1"/>
            </p:cNvSpPr>
            <p:nvPr/>
          </p:nvSpPr>
          <p:spPr bwMode="auto">
            <a:xfrm>
              <a:off x="4176" y="2736"/>
              <a:ext cx="144" cy="192"/>
            </a:xfrm>
            <a:prstGeom prst="line">
              <a:avLst/>
            </a:prstGeom>
            <a:noFill/>
            <a:ln w="57150">
              <a:solidFill>
                <a:schemeClr val="tx1"/>
              </a:solidFill>
              <a:round/>
              <a:tailEnd type="none" w="med" len="lg"/>
            </a:ln>
            <a:effectLst/>
          </p:spPr>
          <p:txBody>
            <a:bodyPr wrap="none" anchor="ctr"/>
            <a:lstStyle/>
            <a:p>
              <a:endParaRPr lang="zh-CN" altLang="en-US"/>
            </a:p>
          </p:txBody>
        </p:sp>
        <p:sp>
          <p:nvSpPr>
            <p:cNvPr id="30789" name="Freeform 69"/>
            <p:cNvSpPr/>
            <p:nvPr/>
          </p:nvSpPr>
          <p:spPr bwMode="auto">
            <a:xfrm>
              <a:off x="4080" y="2303"/>
              <a:ext cx="48" cy="816"/>
            </a:xfrm>
            <a:custGeom>
              <a:avLst/>
              <a:gdLst/>
              <a:ahLst/>
              <a:cxnLst>
                <a:cxn ang="0">
                  <a:pos x="48" y="0"/>
                </a:cxn>
                <a:cxn ang="0">
                  <a:pos x="0" y="0"/>
                </a:cxn>
                <a:cxn ang="0">
                  <a:pos x="0" y="816"/>
                </a:cxn>
              </a:cxnLst>
              <a:rect l="0" t="0" r="r" b="b"/>
              <a:pathLst>
                <a:path w="48" h="816">
                  <a:moveTo>
                    <a:pt x="48" y="0"/>
                  </a:moveTo>
                  <a:lnTo>
                    <a:pt x="0" y="0"/>
                  </a:lnTo>
                  <a:lnTo>
                    <a:pt x="0" y="816"/>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0" name="Freeform 70"/>
            <p:cNvSpPr/>
            <p:nvPr/>
          </p:nvSpPr>
          <p:spPr bwMode="auto">
            <a:xfrm>
              <a:off x="4032" y="1728"/>
              <a:ext cx="96" cy="1392"/>
            </a:xfrm>
            <a:custGeom>
              <a:avLst/>
              <a:gdLst/>
              <a:ahLst/>
              <a:cxnLst>
                <a:cxn ang="0">
                  <a:pos x="96" y="0"/>
                </a:cxn>
                <a:cxn ang="0">
                  <a:pos x="0" y="0"/>
                </a:cxn>
                <a:cxn ang="0">
                  <a:pos x="0" y="1392"/>
                </a:cxn>
              </a:cxnLst>
              <a:rect l="0" t="0" r="r" b="b"/>
              <a:pathLst>
                <a:path w="96" h="1392">
                  <a:moveTo>
                    <a:pt x="96" y="0"/>
                  </a:moveTo>
                  <a:lnTo>
                    <a:pt x="0" y="0"/>
                  </a:lnTo>
                  <a:lnTo>
                    <a:pt x="0" y="1392"/>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1" name="Freeform 71"/>
            <p:cNvSpPr/>
            <p:nvPr/>
          </p:nvSpPr>
          <p:spPr bwMode="auto">
            <a:xfrm>
              <a:off x="3984" y="1200"/>
              <a:ext cx="144" cy="1920"/>
            </a:xfrm>
            <a:custGeom>
              <a:avLst/>
              <a:gdLst/>
              <a:ahLst/>
              <a:cxnLst>
                <a:cxn ang="0">
                  <a:pos x="144" y="0"/>
                </a:cxn>
                <a:cxn ang="0">
                  <a:pos x="0" y="0"/>
                </a:cxn>
                <a:cxn ang="0">
                  <a:pos x="0" y="1920"/>
                </a:cxn>
              </a:cxnLst>
              <a:rect l="0" t="0" r="r" b="b"/>
              <a:pathLst>
                <a:path w="144" h="1920">
                  <a:moveTo>
                    <a:pt x="144" y="0"/>
                  </a:moveTo>
                  <a:lnTo>
                    <a:pt x="0" y="0"/>
                  </a:lnTo>
                  <a:lnTo>
                    <a:pt x="0" y="1920"/>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2" name="Freeform 72"/>
            <p:cNvSpPr/>
            <p:nvPr/>
          </p:nvSpPr>
          <p:spPr bwMode="auto">
            <a:xfrm>
              <a:off x="4512" y="2736"/>
              <a:ext cx="48" cy="384"/>
            </a:xfrm>
            <a:custGeom>
              <a:avLst/>
              <a:gdLst/>
              <a:ahLst/>
              <a:cxnLst>
                <a:cxn ang="0">
                  <a:pos x="0" y="0"/>
                </a:cxn>
                <a:cxn ang="0">
                  <a:pos x="48" y="0"/>
                </a:cxn>
                <a:cxn ang="0">
                  <a:pos x="48" y="384"/>
                </a:cxn>
              </a:cxnLst>
              <a:rect l="0" t="0" r="r" b="b"/>
              <a:pathLst>
                <a:path w="48" h="384">
                  <a:moveTo>
                    <a:pt x="0" y="0"/>
                  </a:moveTo>
                  <a:lnTo>
                    <a:pt x="48" y="0"/>
                  </a:lnTo>
                  <a:lnTo>
                    <a:pt x="48" y="384"/>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3" name="Freeform 73"/>
            <p:cNvSpPr/>
            <p:nvPr/>
          </p:nvSpPr>
          <p:spPr bwMode="auto">
            <a:xfrm>
              <a:off x="4512" y="2160"/>
              <a:ext cx="96" cy="960"/>
            </a:xfrm>
            <a:custGeom>
              <a:avLst/>
              <a:gdLst/>
              <a:ahLst/>
              <a:cxnLst>
                <a:cxn ang="0">
                  <a:pos x="0" y="0"/>
                </a:cxn>
                <a:cxn ang="0">
                  <a:pos x="96" y="0"/>
                </a:cxn>
                <a:cxn ang="0">
                  <a:pos x="96" y="960"/>
                </a:cxn>
              </a:cxnLst>
              <a:rect l="0" t="0" r="r" b="b"/>
              <a:pathLst>
                <a:path w="96" h="960">
                  <a:moveTo>
                    <a:pt x="0" y="0"/>
                  </a:moveTo>
                  <a:lnTo>
                    <a:pt x="96" y="0"/>
                  </a:lnTo>
                  <a:lnTo>
                    <a:pt x="96" y="960"/>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4" name="Freeform 74"/>
            <p:cNvSpPr/>
            <p:nvPr/>
          </p:nvSpPr>
          <p:spPr bwMode="auto">
            <a:xfrm>
              <a:off x="4512" y="1488"/>
              <a:ext cx="144" cy="1632"/>
            </a:xfrm>
            <a:custGeom>
              <a:avLst/>
              <a:gdLst/>
              <a:ahLst/>
              <a:cxnLst>
                <a:cxn ang="0">
                  <a:pos x="0" y="0"/>
                </a:cxn>
                <a:cxn ang="0">
                  <a:pos x="144" y="0"/>
                </a:cxn>
                <a:cxn ang="0">
                  <a:pos x="144" y="1632"/>
                </a:cxn>
              </a:cxnLst>
              <a:rect l="0" t="0" r="r" b="b"/>
              <a:pathLst>
                <a:path w="144" h="1632">
                  <a:moveTo>
                    <a:pt x="0" y="0"/>
                  </a:moveTo>
                  <a:lnTo>
                    <a:pt x="144" y="0"/>
                  </a:lnTo>
                  <a:lnTo>
                    <a:pt x="144" y="1632"/>
                  </a:lnTo>
                </a:path>
              </a:pathLst>
            </a:custGeom>
            <a:noFill/>
            <a:ln w="19050" cap="flat" cmpd="sng">
              <a:solidFill>
                <a:schemeClr val="tx1"/>
              </a:solidFill>
              <a:prstDash val="solid"/>
              <a:round/>
              <a:headEnd type="none" w="med" len="med"/>
              <a:tailEnd type="none" w="med" len="lg"/>
            </a:ln>
            <a:effectLst/>
          </p:spPr>
          <p:txBody>
            <a:bodyPr wrap="none" anchor="ctr"/>
            <a:lstStyle/>
            <a:p>
              <a:endParaRPr lang="zh-CN" altLang="en-US"/>
            </a:p>
          </p:txBody>
        </p:sp>
        <p:sp>
          <p:nvSpPr>
            <p:cNvPr id="30795" name="Line 75"/>
            <p:cNvSpPr>
              <a:spLocks noChangeShapeType="1"/>
            </p:cNvSpPr>
            <p:nvPr/>
          </p:nvSpPr>
          <p:spPr bwMode="auto">
            <a:xfrm>
              <a:off x="4224" y="2832"/>
              <a:ext cx="0" cy="288"/>
            </a:xfrm>
            <a:prstGeom prst="line">
              <a:avLst/>
            </a:prstGeom>
            <a:noFill/>
            <a:ln w="19050">
              <a:solidFill>
                <a:schemeClr val="tx1"/>
              </a:solidFill>
              <a:round/>
              <a:tailEnd type="none" w="med" len="lg"/>
            </a:ln>
            <a:effectLst/>
          </p:spPr>
          <p:txBody>
            <a:bodyPr wrap="none" anchor="ctr"/>
            <a:lstStyle/>
            <a:p>
              <a:endParaRPr lang="zh-CN" altLang="en-US"/>
            </a:p>
          </p:txBody>
        </p:sp>
        <p:graphicFrame>
          <p:nvGraphicFramePr>
            <p:cNvPr id="30796" name="Object 76"/>
            <p:cNvGraphicFramePr>
              <a:graphicFrameLocks noChangeAspect="1"/>
            </p:cNvGraphicFramePr>
            <p:nvPr/>
          </p:nvGraphicFramePr>
          <p:xfrm>
            <a:off x="4080" y="864"/>
            <a:ext cx="192" cy="165"/>
          </p:xfrm>
          <a:graphic>
            <a:graphicData uri="http://schemas.openxmlformats.org/presentationml/2006/ole">
              <mc:AlternateContent xmlns:mc="http://schemas.openxmlformats.org/markup-compatibility/2006">
                <mc:Choice xmlns:v="urn:schemas-microsoft-com:vml" Requires="v">
                  <p:oleObj spid="_x0000_s17500" name="公式" r:id="rId4" imgW="10668000" imgH="9144000" progId="Equation.3">
                    <p:embed/>
                  </p:oleObj>
                </mc:Choice>
                <mc:Fallback>
                  <p:oleObj name="公式" r:id="rId4" imgW="10668000" imgH="91440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0" y="864"/>
                          <a:ext cx="192"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7" name="Object 77"/>
            <p:cNvGraphicFramePr>
              <a:graphicFrameLocks noChangeAspect="1"/>
            </p:cNvGraphicFramePr>
            <p:nvPr/>
          </p:nvGraphicFramePr>
          <p:xfrm>
            <a:off x="4560" y="1200"/>
            <a:ext cx="230" cy="230"/>
          </p:xfrm>
          <a:graphic>
            <a:graphicData uri="http://schemas.openxmlformats.org/presentationml/2006/ole">
              <mc:AlternateContent xmlns:mc="http://schemas.openxmlformats.org/markup-compatibility/2006">
                <mc:Choice xmlns:v="urn:schemas-microsoft-com:vml" Requires="v">
                  <p:oleObj spid="_x0000_s17501" name="公式" r:id="rId6" imgW="12801600" imgH="12801600" progId="Equation.3">
                    <p:embed/>
                  </p:oleObj>
                </mc:Choice>
                <mc:Fallback>
                  <p:oleObj name="公式" r:id="rId6" imgW="12801600" imgH="12801600" progId="Equation.3">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 y="1200"/>
                          <a:ext cx="230"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8" name="Object 78"/>
            <p:cNvGraphicFramePr>
              <a:graphicFrameLocks noChangeAspect="1"/>
            </p:cNvGraphicFramePr>
            <p:nvPr/>
          </p:nvGraphicFramePr>
          <p:xfrm>
            <a:off x="3978" y="1344"/>
            <a:ext cx="242" cy="230"/>
          </p:xfrm>
          <a:graphic>
            <a:graphicData uri="http://schemas.openxmlformats.org/presentationml/2006/ole">
              <mc:AlternateContent xmlns:mc="http://schemas.openxmlformats.org/markup-compatibility/2006">
                <mc:Choice xmlns:v="urn:schemas-microsoft-com:vml" Requires="v">
                  <p:oleObj spid="_x0000_s17502" name="公式" r:id="rId8" imgW="13411200" imgH="12801600" progId="Equation.3">
                    <p:embed/>
                  </p:oleObj>
                </mc:Choice>
                <mc:Fallback>
                  <p:oleObj name="公式" r:id="rId8" imgW="13411200" imgH="12801600" progId="Equation.3">
                    <p:embed/>
                    <p:pic>
                      <p:nvPicPr>
                        <p:cNvPr id="0"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8" y="1344"/>
                          <a:ext cx="242"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9" name="Object 79"/>
            <p:cNvGraphicFramePr>
              <a:graphicFrameLocks noChangeAspect="1"/>
            </p:cNvGraphicFramePr>
            <p:nvPr/>
          </p:nvGraphicFramePr>
          <p:xfrm>
            <a:off x="4368" y="1780"/>
            <a:ext cx="242" cy="236"/>
          </p:xfrm>
          <a:graphic>
            <a:graphicData uri="http://schemas.openxmlformats.org/presentationml/2006/ole">
              <mc:AlternateContent xmlns:mc="http://schemas.openxmlformats.org/markup-compatibility/2006">
                <mc:Choice xmlns:v="urn:schemas-microsoft-com:vml" Requires="v">
                  <p:oleObj spid="_x0000_s17503" name="公式" r:id="rId10" imgW="13411200" imgH="13106400" progId="Equation.3">
                    <p:embed/>
                  </p:oleObj>
                </mc:Choice>
                <mc:Fallback>
                  <p:oleObj name="公式" r:id="rId10" imgW="13411200" imgH="13106400" progId="Equation.3">
                    <p:embed/>
                    <p:pic>
                      <p:nvPicPr>
                        <p:cNvPr id="0" name="Picture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8" y="1780"/>
                          <a:ext cx="242"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0" name="Object 80"/>
            <p:cNvGraphicFramePr>
              <a:graphicFrameLocks noChangeAspect="1"/>
            </p:cNvGraphicFramePr>
            <p:nvPr/>
          </p:nvGraphicFramePr>
          <p:xfrm>
            <a:off x="4030" y="1922"/>
            <a:ext cx="247" cy="231"/>
          </p:xfrm>
          <a:graphic>
            <a:graphicData uri="http://schemas.openxmlformats.org/presentationml/2006/ole">
              <mc:AlternateContent xmlns:mc="http://schemas.openxmlformats.org/markup-compatibility/2006">
                <mc:Choice xmlns:v="urn:schemas-microsoft-com:vml" Requires="v">
                  <p:oleObj spid="_x0000_s17504" name="公式" r:id="rId12" imgW="13716000" imgH="12801600" progId="Equation.3">
                    <p:embed/>
                  </p:oleObj>
                </mc:Choice>
                <mc:Fallback>
                  <p:oleObj name="公式" r:id="rId12" imgW="13716000" imgH="12801600" progId="Equation.3">
                    <p:embed/>
                    <p:pic>
                      <p:nvPicPr>
                        <p:cNvPr id="0"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30" y="1922"/>
                          <a:ext cx="247"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1" name="Object 81"/>
            <p:cNvGraphicFramePr>
              <a:graphicFrameLocks noChangeAspect="1"/>
            </p:cNvGraphicFramePr>
            <p:nvPr/>
          </p:nvGraphicFramePr>
          <p:xfrm>
            <a:off x="4363" y="2349"/>
            <a:ext cx="242" cy="237"/>
          </p:xfrm>
          <a:graphic>
            <a:graphicData uri="http://schemas.openxmlformats.org/presentationml/2006/ole">
              <mc:AlternateContent xmlns:mc="http://schemas.openxmlformats.org/markup-compatibility/2006">
                <mc:Choice xmlns:v="urn:schemas-microsoft-com:vml" Requires="v">
                  <p:oleObj spid="_x0000_s17505" name="公式" r:id="rId14" imgW="13411200" imgH="13106400" progId="Equation.3">
                    <p:embed/>
                  </p:oleObj>
                </mc:Choice>
                <mc:Fallback>
                  <p:oleObj name="公式" r:id="rId14" imgW="13411200" imgH="13106400" progId="Equation.3">
                    <p:embed/>
                    <p:pic>
                      <p:nvPicPr>
                        <p:cNvPr id="0" name="Picture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3" y="2349"/>
                          <a:ext cx="242"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2" name="Object 82"/>
            <p:cNvGraphicFramePr>
              <a:graphicFrameLocks noChangeAspect="1"/>
            </p:cNvGraphicFramePr>
            <p:nvPr/>
          </p:nvGraphicFramePr>
          <p:xfrm>
            <a:off x="4216" y="2903"/>
            <a:ext cx="230" cy="231"/>
          </p:xfrm>
          <a:graphic>
            <a:graphicData uri="http://schemas.openxmlformats.org/presentationml/2006/ole">
              <mc:AlternateContent xmlns:mc="http://schemas.openxmlformats.org/markup-compatibility/2006">
                <mc:Choice xmlns:v="urn:schemas-microsoft-com:vml" Requires="v">
                  <p:oleObj spid="_x0000_s17506" name="公式" r:id="rId16" imgW="12801600" imgH="12801600" progId="Equation.3">
                    <p:embed/>
                  </p:oleObj>
                </mc:Choice>
                <mc:Fallback>
                  <p:oleObj name="公式" r:id="rId16" imgW="12801600" imgH="12801600" progId="Equation.3">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6" y="2903"/>
                          <a:ext cx="230"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3" name="Line 83"/>
            <p:cNvSpPr>
              <a:spLocks noChangeShapeType="1"/>
            </p:cNvSpPr>
            <p:nvPr/>
          </p:nvSpPr>
          <p:spPr bwMode="auto">
            <a:xfrm flipH="1">
              <a:off x="4176" y="1152"/>
              <a:ext cx="960" cy="0"/>
            </a:xfrm>
            <a:prstGeom prst="line">
              <a:avLst/>
            </a:prstGeom>
            <a:noFill/>
            <a:ln w="19050">
              <a:solidFill>
                <a:srgbClr val="FF3300"/>
              </a:solidFill>
              <a:round/>
              <a:tailEnd type="stealth" w="med" len="lg"/>
            </a:ln>
            <a:effectLst/>
          </p:spPr>
          <p:txBody>
            <a:bodyPr wrap="none" anchor="ctr"/>
            <a:lstStyle/>
            <a:p>
              <a:endParaRPr lang="zh-CN" altLang="en-US"/>
            </a:p>
          </p:txBody>
        </p:sp>
        <p:grpSp>
          <p:nvGrpSpPr>
            <p:cNvPr id="9" name="Group 84"/>
            <p:cNvGrpSpPr/>
            <p:nvPr/>
          </p:nvGrpSpPr>
          <p:grpSpPr bwMode="auto">
            <a:xfrm>
              <a:off x="4149" y="1152"/>
              <a:ext cx="346" cy="448"/>
              <a:chOff x="4149" y="1152"/>
              <a:chExt cx="346" cy="448"/>
            </a:xfrm>
          </p:grpSpPr>
          <p:sp>
            <p:nvSpPr>
              <p:cNvPr id="30805" name="Line 85"/>
              <p:cNvSpPr>
                <a:spLocks noChangeShapeType="1"/>
              </p:cNvSpPr>
              <p:nvPr/>
            </p:nvSpPr>
            <p:spPr bwMode="auto">
              <a:xfrm>
                <a:off x="4149" y="1152"/>
                <a:ext cx="346" cy="448"/>
              </a:xfrm>
              <a:prstGeom prst="line">
                <a:avLst/>
              </a:prstGeom>
              <a:noFill/>
              <a:ln w="19050">
                <a:solidFill>
                  <a:srgbClr val="FF3300"/>
                </a:solidFill>
                <a:round/>
                <a:tailEnd type="stealth" w="med" len="lg"/>
              </a:ln>
              <a:effectLst/>
            </p:spPr>
            <p:txBody>
              <a:bodyPr wrap="none" anchor="ctr"/>
              <a:lstStyle/>
              <a:p>
                <a:endParaRPr lang="zh-CN" altLang="en-US"/>
              </a:p>
            </p:txBody>
          </p:sp>
          <p:sp>
            <p:nvSpPr>
              <p:cNvPr id="30806" name="Line 86"/>
              <p:cNvSpPr>
                <a:spLocks noChangeShapeType="1"/>
              </p:cNvSpPr>
              <p:nvPr/>
            </p:nvSpPr>
            <p:spPr bwMode="auto">
              <a:xfrm>
                <a:off x="4176" y="1186"/>
                <a:ext cx="288" cy="192"/>
              </a:xfrm>
              <a:prstGeom prst="line">
                <a:avLst/>
              </a:prstGeom>
              <a:noFill/>
              <a:ln w="19050">
                <a:solidFill>
                  <a:srgbClr val="FF3300"/>
                </a:solidFill>
                <a:round/>
                <a:tailEnd type="stealth" w="med" len="lg"/>
              </a:ln>
              <a:effectLst/>
            </p:spPr>
            <p:txBody>
              <a:bodyPr wrap="none" anchor="ctr"/>
              <a:lstStyle/>
              <a:p>
                <a:endParaRPr lang="zh-CN" altLang="en-US"/>
              </a:p>
            </p:txBody>
          </p:sp>
        </p:grpSp>
      </p:grpSp>
      <p:sp>
        <p:nvSpPr>
          <p:cNvPr id="30808" name="Text Box 88"/>
          <p:cNvSpPr txBox="1">
            <a:spLocks noChangeArrowheads="1"/>
          </p:cNvSpPr>
          <p:nvPr/>
        </p:nvSpPr>
        <p:spPr bwMode="auto">
          <a:xfrm>
            <a:off x="1195995" y="193018"/>
            <a:ext cx="2819400" cy="528638"/>
          </a:xfrm>
          <a:prstGeom prst="rect">
            <a:avLst/>
          </a:prstGeom>
          <a:gradFill rotWithShape="0">
            <a:gsLst>
              <a:gs pos="0">
                <a:schemeClr val="folHlink">
                  <a:gamma/>
                  <a:tint val="0"/>
                  <a:invGamma/>
                </a:schemeClr>
              </a:gs>
              <a:gs pos="100000">
                <a:schemeClr val="folHlink"/>
              </a:gs>
            </a:gsLst>
            <a:lin ang="5400000" scaled="1"/>
          </a:gradFill>
          <a:ln w="9525">
            <a:solidFill>
              <a:srgbClr val="9900CC"/>
            </a:solidFill>
            <a:miter lim="800000"/>
            <a:tailEnd type="none" w="sm" len="lg"/>
          </a:ln>
          <a:effectLst/>
        </p:spPr>
        <p:txBody>
          <a:bodyPr>
            <a:spAutoFit/>
          </a:bodyPr>
          <a:lstStyle/>
          <a:p>
            <a:pPr algn="ctr">
              <a:spcBef>
                <a:spcPct val="50000"/>
              </a:spcBef>
            </a:pPr>
            <a:r>
              <a:rPr lang="zh-CN" altLang="en-US" sz="2800" b="1"/>
              <a:t>光电倍增管</a:t>
            </a:r>
          </a:p>
        </p:txBody>
      </p:sp>
    </p:spTree>
    <p:controls>
      <mc:AlternateContent xmlns:mc="http://schemas.openxmlformats.org/markup-compatibility/2006">
        <mc:Choice xmlns:v="urn:schemas-microsoft-com:vml" Requires="v">
          <p:control spid="17507" name="ShockwaveFlash1" r:id="rId2" imgW="1828800" imgH="1828800"/>
        </mc:Choice>
        <mc:Fallback>
          <p:control name="ShockwaveFlash1" r:id="rId2" imgW="1828800" imgH="1828800">
            <p:pic>
              <p:nvPicPr>
                <p:cNvPr id="10" name="ShockwaveFlash1"/>
                <p:cNvPicPr preferRelativeResize="0">
                  <a:picLocks noChangeArrowheads="1" noChangeShapeType="1"/>
                </p:cNvPicPr>
                <p:nvPr/>
              </p:nvPicPr>
              <p:blipFill>
                <a:blip r:embed="rId18"/>
                <a:srcRect/>
                <a:stretch>
                  <a:fillRect/>
                </a:stretch>
              </p:blipFill>
              <p:spPr bwMode="auto">
                <a:xfrm>
                  <a:off x="1689100" y="2489200"/>
                  <a:ext cx="2819400" cy="3733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2" name="Text Box 1078"/>
          <p:cNvSpPr txBox="1">
            <a:spLocks noChangeArrowheads="1"/>
          </p:cNvSpPr>
          <p:nvPr/>
        </p:nvSpPr>
        <p:spPr bwMode="auto">
          <a:xfrm>
            <a:off x="1075934" y="161236"/>
            <a:ext cx="3276600" cy="579437"/>
          </a:xfrm>
          <a:prstGeom prst="rect">
            <a:avLst/>
          </a:prstGeom>
          <a:noFill/>
          <a:ln w="9525">
            <a:noFill/>
            <a:miter lim="800000"/>
            <a:tailEnd type="none" w="sm" len="lg"/>
          </a:ln>
          <a:effectLst/>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实验规律</a:t>
            </a:r>
            <a:endParaRPr lang="en-US" altLang="zh-CN" sz="3200" dirty="0">
              <a:latin typeface="黑体" panose="02010609060101010101" pitchFamily="49" charset="-122"/>
              <a:ea typeface="黑体" panose="02010609060101010101" pitchFamily="49" charset="-122"/>
            </a:endParaRPr>
          </a:p>
        </p:txBody>
      </p:sp>
      <p:sp>
        <p:nvSpPr>
          <p:cNvPr id="27703" name="Rectangle 1079"/>
          <p:cNvSpPr>
            <a:spLocks noChangeArrowheads="1"/>
          </p:cNvSpPr>
          <p:nvPr/>
        </p:nvSpPr>
        <p:spPr bwMode="auto">
          <a:xfrm>
            <a:off x="539552" y="4653136"/>
            <a:ext cx="4536504" cy="1693349"/>
          </a:xfrm>
          <a:prstGeom prst="rect">
            <a:avLst/>
          </a:prstGeom>
          <a:noFill/>
          <a:ln w="9525">
            <a:noFill/>
            <a:miter lim="800000"/>
          </a:ln>
        </p:spPr>
        <p:txBody>
          <a:bodyPr wrap="square">
            <a:spAutoFit/>
          </a:bodyPr>
          <a:lstStyle/>
          <a:p>
            <a:pPr eaLnBrk="0" hangingPunct="0">
              <a:lnSpc>
                <a:spcPct val="130000"/>
              </a:lnSpc>
            </a:pPr>
            <a:r>
              <a:rPr kumimoji="1" lang="zh-CN" altLang="en-US" sz="2800" b="1" dirty="0">
                <a:solidFill>
                  <a:srgbClr val="CC0000"/>
                </a:solidFill>
                <a:latin typeface="宋体" panose="02010600030101010101" pitchFamily="2" charset="-122"/>
                <a:ea typeface="宋体" panose="02010600030101010101" pitchFamily="2" charset="-122"/>
              </a:rPr>
              <a:t>也可以表述为：</a:t>
            </a:r>
            <a:r>
              <a:rPr kumimoji="1" lang="zh-CN" altLang="en-US" sz="2800" b="1" dirty="0">
                <a:solidFill>
                  <a:schemeClr val="tx2"/>
                </a:solidFill>
                <a:latin typeface="宋体" pitchFamily="2" charset="-122"/>
                <a:ea typeface="宋体" pitchFamily="2" charset="-122"/>
              </a:rPr>
              <a:t>单位时间内从阴极逸出的</a:t>
            </a:r>
            <a:r>
              <a:rPr kumimoji="1" lang="zh-CN" altLang="en-US" sz="2800" b="1" dirty="0">
                <a:solidFill>
                  <a:srgbClr val="CC0000"/>
                </a:solidFill>
                <a:latin typeface="宋体" pitchFamily="2" charset="-122"/>
                <a:ea typeface="宋体" pitchFamily="2" charset="-122"/>
              </a:rPr>
              <a:t>光电子数</a:t>
            </a:r>
            <a:r>
              <a:rPr kumimoji="1" lang="en-US" altLang="zh-CN" sz="2800" b="1" i="1" dirty="0">
                <a:solidFill>
                  <a:srgbClr val="CC0000"/>
                </a:solidFill>
                <a:latin typeface="Times New Roman" panose="02020603050405020304" pitchFamily="18" charset="0"/>
                <a:ea typeface="宋体" pitchFamily="2" charset="-122"/>
                <a:cs typeface="Times New Roman" panose="02020603050405020304" pitchFamily="18" charset="0"/>
              </a:rPr>
              <a:t>n</a:t>
            </a:r>
            <a:r>
              <a:rPr kumimoji="1" lang="zh-CN" altLang="en-US" sz="2800" b="1" dirty="0">
                <a:solidFill>
                  <a:schemeClr val="tx2"/>
                </a:solidFill>
                <a:latin typeface="宋体" pitchFamily="2" charset="-122"/>
                <a:ea typeface="宋体" pitchFamily="2" charset="-122"/>
              </a:rPr>
              <a:t>与入射光强成正比.</a:t>
            </a:r>
          </a:p>
        </p:txBody>
      </p:sp>
      <p:sp>
        <p:nvSpPr>
          <p:cNvPr id="27774" name="Rectangle 1150"/>
          <p:cNvSpPr>
            <a:spLocks noChangeArrowheads="1"/>
          </p:cNvSpPr>
          <p:nvPr/>
        </p:nvSpPr>
        <p:spPr bwMode="auto">
          <a:xfrm>
            <a:off x="5496729" y="4693179"/>
            <a:ext cx="3243292" cy="1865126"/>
          </a:xfrm>
          <a:prstGeom prst="rect">
            <a:avLst/>
          </a:prstGeom>
          <a:noFill/>
          <a:ln w="9525">
            <a:noFill/>
            <a:miter lim="800000"/>
          </a:ln>
          <a:effectLst/>
        </p:spPr>
        <p:txBody>
          <a:bodyPr wrap="square">
            <a:spAutoFit/>
          </a:bodyPr>
          <a:lstStyle/>
          <a:p>
            <a:pPr>
              <a:lnSpc>
                <a:spcPct val="120000"/>
              </a:lnSpc>
            </a:pPr>
            <a:r>
              <a:rPr lang="en-US" altLang="zh-CN" sz="2400" b="1" i="1" dirty="0">
                <a:solidFill>
                  <a:schemeClr val="bg2"/>
                </a:solidFill>
                <a:effectLst>
                  <a:outerShdw blurRad="38100" dist="38100" dir="2700000" algn="tl">
                    <a:srgbClr val="C0C0C0"/>
                  </a:outerShdw>
                </a:effectLst>
                <a:latin typeface="Times New Roman" panose="02020603050405020304" pitchFamily="18" charset="0"/>
                <a:ea typeface="楷体_GB2312" pitchFamily="49" charset="-122"/>
                <a:sym typeface="Symbol" panose="05050102010706020507" pitchFamily="18" charset="2"/>
              </a:rPr>
              <a:t>U</a:t>
            </a:r>
            <a:r>
              <a:rPr kumimoji="1" lang="en-US" altLang="zh-CN" sz="2400" b="1" dirty="0">
                <a:solidFill>
                  <a:schemeClr val="bg2"/>
                </a:solidFill>
                <a:latin typeface="Times New Roman" panose="02020603050405020304"/>
                <a:ea typeface="楷体_GB2312" pitchFamily="49" charset="-122"/>
              </a:rPr>
              <a:t>——</a:t>
            </a:r>
            <a:r>
              <a:rPr kumimoji="1" lang="zh-CN" altLang="en-US" sz="2400" dirty="0">
                <a:solidFill>
                  <a:schemeClr val="bg2"/>
                </a:solidFill>
                <a:latin typeface="楷体_GB2312" pitchFamily="49" charset="-122"/>
                <a:ea typeface="楷体_GB2312" pitchFamily="49" charset="-122"/>
              </a:rPr>
              <a:t>加速电压；</a:t>
            </a:r>
          </a:p>
          <a:p>
            <a:pPr>
              <a:lnSpc>
                <a:spcPct val="120000"/>
              </a:lnSpc>
            </a:pPr>
            <a:r>
              <a:rPr kumimoji="1" lang="en-US" altLang="zh-CN" sz="2400" i="1" dirty="0" err="1">
                <a:solidFill>
                  <a:schemeClr val="bg2"/>
                </a:solidFill>
                <a:latin typeface="Times New Roman" panose="02020603050405020304" pitchFamily="18" charset="0"/>
                <a:ea typeface="楷体_GB2312" pitchFamily="49" charset="-122"/>
              </a:rPr>
              <a:t>i</a:t>
            </a:r>
            <a:r>
              <a:rPr kumimoji="1" lang="en-US" altLang="zh-CN" sz="2400" dirty="0">
                <a:solidFill>
                  <a:schemeClr val="bg2"/>
                </a:solidFill>
                <a:latin typeface="Times New Roman" panose="02020603050405020304"/>
                <a:ea typeface="楷体_GB2312" pitchFamily="49" charset="-122"/>
              </a:rPr>
              <a:t>——</a:t>
            </a:r>
            <a:r>
              <a:rPr kumimoji="1" lang="zh-CN" altLang="en-US" sz="2400" dirty="0">
                <a:solidFill>
                  <a:schemeClr val="bg2"/>
                </a:solidFill>
                <a:latin typeface="楷体_GB2312" pitchFamily="49" charset="-122"/>
                <a:ea typeface="楷体_GB2312" pitchFamily="49" charset="-122"/>
              </a:rPr>
              <a:t>光电流强度；</a:t>
            </a:r>
            <a:endParaRPr kumimoji="1" lang="en-US" altLang="zh-CN" sz="2400" dirty="0">
              <a:solidFill>
                <a:schemeClr val="bg2"/>
              </a:solidFill>
              <a:latin typeface="楷体_GB2312" pitchFamily="49" charset="-122"/>
              <a:ea typeface="楷体_GB2312" pitchFamily="49" charset="-122"/>
            </a:endParaRPr>
          </a:p>
          <a:p>
            <a:pPr>
              <a:lnSpc>
                <a:spcPct val="120000"/>
              </a:lnSpc>
            </a:pPr>
            <a:r>
              <a:rPr kumimoji="1" lang="en-US" altLang="zh-CN" sz="2400" i="1" dirty="0" err="1">
                <a:solidFill>
                  <a:schemeClr val="bg2"/>
                </a:solidFill>
                <a:latin typeface="Times New Roman" panose="02020603050405020304" pitchFamily="18" charset="0"/>
                <a:ea typeface="楷体_GB2312" pitchFamily="49" charset="-122"/>
              </a:rPr>
              <a:t>i</a:t>
            </a:r>
            <a:r>
              <a:rPr kumimoji="1" lang="en-US" altLang="zh-CN" sz="2400" i="1" baseline="-25000" dirty="0" err="1">
                <a:solidFill>
                  <a:schemeClr val="bg2"/>
                </a:solidFill>
                <a:latin typeface="Times New Roman" panose="02020603050405020304" pitchFamily="18" charset="0"/>
                <a:ea typeface="楷体_GB2312" pitchFamily="49" charset="-122"/>
              </a:rPr>
              <a:t>m</a:t>
            </a:r>
            <a:r>
              <a:rPr kumimoji="1" lang="en-US" altLang="zh-CN" sz="2400" i="1" dirty="0">
                <a:solidFill>
                  <a:schemeClr val="bg2"/>
                </a:solidFill>
                <a:latin typeface="Times New Roman" panose="02020603050405020304" pitchFamily="18" charset="0"/>
                <a:ea typeface="楷体_GB2312" pitchFamily="49" charset="-122"/>
              </a:rPr>
              <a:t>——</a:t>
            </a:r>
            <a:r>
              <a:rPr kumimoji="1" lang="zh-CN" altLang="en-US" sz="2400" dirty="0">
                <a:solidFill>
                  <a:schemeClr val="bg2"/>
                </a:solidFill>
                <a:latin typeface="楷体_GB2312" pitchFamily="49" charset="-122"/>
                <a:ea typeface="楷体_GB2312" pitchFamily="49" charset="-122"/>
              </a:rPr>
              <a:t>饱和电流强度；</a:t>
            </a:r>
          </a:p>
          <a:p>
            <a:pPr>
              <a:lnSpc>
                <a:spcPct val="120000"/>
              </a:lnSpc>
            </a:pPr>
            <a:r>
              <a:rPr kumimoji="1" lang="en-US" altLang="zh-CN" sz="2400" i="1" dirty="0">
                <a:solidFill>
                  <a:schemeClr val="bg2"/>
                </a:solidFill>
                <a:latin typeface="Times New Roman" panose="02020603050405020304" pitchFamily="18" charset="0"/>
                <a:ea typeface="楷体_GB2312" pitchFamily="49" charset="-122"/>
              </a:rPr>
              <a:t>I</a:t>
            </a:r>
            <a:r>
              <a:rPr kumimoji="1" lang="en-US" altLang="zh-CN" sz="2400" dirty="0">
                <a:solidFill>
                  <a:schemeClr val="bg2"/>
                </a:solidFill>
                <a:latin typeface="Times New Roman" panose="02020603050405020304"/>
                <a:ea typeface="楷体_GB2312" pitchFamily="49" charset="-122"/>
              </a:rPr>
              <a:t>——</a:t>
            </a:r>
            <a:r>
              <a:rPr kumimoji="1" lang="zh-CN" altLang="en-US" sz="2400" dirty="0">
                <a:solidFill>
                  <a:schemeClr val="bg2"/>
                </a:solidFill>
                <a:latin typeface="楷体_GB2312" pitchFamily="49" charset="-122"/>
                <a:ea typeface="楷体_GB2312" pitchFamily="49" charset="-122"/>
              </a:rPr>
              <a:t>入射光强度</a:t>
            </a:r>
            <a:r>
              <a:rPr kumimoji="1" lang="en-US" altLang="zh-CN" sz="2400" dirty="0">
                <a:solidFill>
                  <a:schemeClr val="bg2"/>
                </a:solidFill>
                <a:latin typeface="楷体_GB2312" pitchFamily="49" charset="-122"/>
                <a:ea typeface="楷体_GB2312" pitchFamily="49" charset="-122"/>
              </a:rPr>
              <a:t>.</a:t>
            </a:r>
          </a:p>
        </p:txBody>
      </p:sp>
      <p:grpSp>
        <p:nvGrpSpPr>
          <p:cNvPr id="4" name="Group 1152"/>
          <p:cNvGrpSpPr/>
          <p:nvPr/>
        </p:nvGrpSpPr>
        <p:grpSpPr bwMode="auto">
          <a:xfrm>
            <a:off x="5520925" y="1549907"/>
            <a:ext cx="2996279" cy="2939672"/>
            <a:chOff x="884" y="1344"/>
            <a:chExt cx="1632" cy="1557"/>
          </a:xfrm>
        </p:grpSpPr>
        <p:grpSp>
          <p:nvGrpSpPr>
            <p:cNvPr id="5" name="Group 1080"/>
            <p:cNvGrpSpPr/>
            <p:nvPr/>
          </p:nvGrpSpPr>
          <p:grpSpPr bwMode="auto">
            <a:xfrm>
              <a:off x="884" y="1344"/>
              <a:ext cx="1632" cy="1296"/>
              <a:chOff x="565" y="2160"/>
              <a:chExt cx="1883" cy="1605"/>
            </a:xfrm>
          </p:grpSpPr>
          <p:cxnSp>
            <p:nvCxnSpPr>
              <p:cNvPr id="27705" name="AutoShape 1081"/>
              <p:cNvCxnSpPr>
                <a:cxnSpLocks noChangeShapeType="1"/>
                <a:stCxn id="27706" idx="0"/>
              </p:cNvCxnSpPr>
              <p:nvPr/>
            </p:nvCxnSpPr>
            <p:spPr bwMode="auto">
              <a:xfrm rot="16200000" flipH="1" flipV="1">
                <a:off x="934" y="2009"/>
                <a:ext cx="422" cy="724"/>
              </a:xfrm>
              <a:prstGeom prst="curvedConnector4">
                <a:avLst>
                  <a:gd name="adj1" fmla="val -34125"/>
                  <a:gd name="adj2" fmla="val -165745"/>
                </a:avLst>
              </a:prstGeom>
              <a:noFill/>
              <a:ln w="9525">
                <a:noFill/>
                <a:round/>
              </a:ln>
              <a:effectLst/>
            </p:spPr>
          </p:cxnSp>
          <p:sp>
            <p:nvSpPr>
              <p:cNvPr id="27706" name="Rectangle 1082"/>
              <p:cNvSpPr>
                <a:spLocks noChangeArrowheads="1"/>
              </p:cNvSpPr>
              <p:nvPr/>
            </p:nvSpPr>
            <p:spPr bwMode="auto">
              <a:xfrm>
                <a:off x="565" y="2160"/>
                <a:ext cx="1883" cy="1605"/>
              </a:xfrm>
              <a:prstGeom prst="rect">
                <a:avLst/>
              </a:prstGeom>
              <a:solidFill>
                <a:schemeClr val="bg1"/>
              </a:solidFill>
              <a:ln w="9525">
                <a:solidFill>
                  <a:srgbClr val="006666"/>
                </a:solidFill>
                <a:miter lim="800000"/>
                <a:tailEnd type="none" w="sm" len="lg"/>
              </a:ln>
              <a:effectLst/>
            </p:spPr>
            <p:txBody>
              <a:bodyPr wrap="none" anchor="ctr"/>
              <a:lstStyle/>
              <a:p>
                <a:endParaRPr lang="zh-CN" altLang="en-US"/>
              </a:p>
            </p:txBody>
          </p:sp>
          <p:sp>
            <p:nvSpPr>
              <p:cNvPr id="27707" name="Line 1083"/>
              <p:cNvSpPr>
                <a:spLocks noChangeShapeType="1"/>
              </p:cNvSpPr>
              <p:nvPr/>
            </p:nvSpPr>
            <p:spPr bwMode="auto">
              <a:xfrm flipV="1">
                <a:off x="736" y="3490"/>
                <a:ext cx="1626" cy="0"/>
              </a:xfrm>
              <a:prstGeom prst="line">
                <a:avLst/>
              </a:prstGeom>
              <a:noFill/>
              <a:ln w="12700">
                <a:solidFill>
                  <a:schemeClr val="tx1"/>
                </a:solidFill>
                <a:round/>
                <a:tailEnd type="triangle" w="sm" len="lg"/>
              </a:ln>
              <a:effectLst/>
            </p:spPr>
            <p:txBody>
              <a:bodyPr wrap="none" anchor="ctr"/>
              <a:lstStyle/>
              <a:p>
                <a:endParaRPr lang="zh-CN" altLang="en-US"/>
              </a:p>
            </p:txBody>
          </p:sp>
          <p:graphicFrame>
            <p:nvGraphicFramePr>
              <p:cNvPr id="27708" name="Object 1084"/>
              <p:cNvGraphicFramePr>
                <a:graphicFrameLocks noChangeAspect="1"/>
              </p:cNvGraphicFramePr>
              <p:nvPr/>
            </p:nvGraphicFramePr>
            <p:xfrm>
              <a:off x="1735" y="2582"/>
              <a:ext cx="163" cy="272"/>
            </p:xfrm>
            <a:graphic>
              <a:graphicData uri="http://schemas.openxmlformats.org/presentationml/2006/ole">
                <mc:AlternateContent xmlns:mc="http://schemas.openxmlformats.org/markup-compatibility/2006">
                  <mc:Choice xmlns:v="urn:schemas-microsoft-com:vml" Requires="v">
                    <p:oleObj spid="_x0000_s1163" name="公式" r:id="rId3" imgW="4876800" imgH="7620000" progId="Equation.3">
                      <p:embed/>
                    </p:oleObj>
                  </mc:Choice>
                  <mc:Fallback>
                    <p:oleObj name="公式" r:id="rId3" imgW="4876800" imgH="76200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 y="2582"/>
                            <a:ext cx="16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09" name="Object 1085"/>
              <p:cNvGraphicFramePr>
                <a:graphicFrameLocks noChangeAspect="1"/>
              </p:cNvGraphicFramePr>
              <p:nvPr/>
            </p:nvGraphicFramePr>
            <p:xfrm>
              <a:off x="1761" y="2329"/>
              <a:ext cx="173" cy="270"/>
            </p:xfrm>
            <a:graphic>
              <a:graphicData uri="http://schemas.openxmlformats.org/presentationml/2006/ole">
                <mc:AlternateContent xmlns:mc="http://schemas.openxmlformats.org/markup-compatibility/2006">
                  <mc:Choice xmlns:v="urn:schemas-microsoft-com:vml" Requires="v">
                    <p:oleObj spid="_x0000_s1164" name="公式" r:id="rId5" imgW="5181600" imgH="7620000" progId="Equation.3">
                      <p:embed/>
                    </p:oleObj>
                  </mc:Choice>
                  <mc:Fallback>
                    <p:oleObj name="公式" r:id="rId5" imgW="5181600" imgH="762000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1" y="2329"/>
                            <a:ext cx="173"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0" name="Object 1086"/>
              <p:cNvGraphicFramePr>
                <a:graphicFrameLocks noChangeAspect="1"/>
              </p:cNvGraphicFramePr>
              <p:nvPr/>
            </p:nvGraphicFramePr>
            <p:xfrm>
              <a:off x="1200" y="2160"/>
              <a:ext cx="133" cy="267"/>
            </p:xfrm>
            <a:graphic>
              <a:graphicData uri="http://schemas.openxmlformats.org/presentationml/2006/ole">
                <mc:AlternateContent xmlns:mc="http://schemas.openxmlformats.org/markup-compatibility/2006">
                  <mc:Choice xmlns:v="urn:schemas-microsoft-com:vml" Requires="v">
                    <p:oleObj spid="_x0000_s1165" name="Equation" r:id="rId7" imgW="2133600" imgH="3962400" progId="Equation.3">
                      <p:embed/>
                    </p:oleObj>
                  </mc:Choice>
                  <mc:Fallback>
                    <p:oleObj name="Equation" r:id="rId7" imgW="2133600" imgH="396240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160"/>
                            <a:ext cx="133"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1" name="Object 1087"/>
              <p:cNvGraphicFramePr>
                <a:graphicFrameLocks noChangeAspect="1"/>
              </p:cNvGraphicFramePr>
              <p:nvPr/>
            </p:nvGraphicFramePr>
            <p:xfrm>
              <a:off x="816" y="2640"/>
              <a:ext cx="277" cy="336"/>
            </p:xfrm>
            <a:graphic>
              <a:graphicData uri="http://schemas.openxmlformats.org/presentationml/2006/ole">
                <mc:AlternateContent xmlns:mc="http://schemas.openxmlformats.org/markup-compatibility/2006">
                  <mc:Choice xmlns:v="urn:schemas-microsoft-com:vml" Requires="v">
                    <p:oleObj spid="_x0000_s1166" name="Equation" r:id="rId9" imgW="4572000" imgH="5181600" progId="Equation.3">
                      <p:embed/>
                    </p:oleObj>
                  </mc:Choice>
                  <mc:Fallback>
                    <p:oleObj name="Equation" r:id="rId9" imgW="4572000" imgH="5181600" progId="Equation.3">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6" y="2640"/>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2" name="Object 1088"/>
              <p:cNvGraphicFramePr>
                <a:graphicFrameLocks noChangeAspect="1"/>
              </p:cNvGraphicFramePr>
              <p:nvPr/>
            </p:nvGraphicFramePr>
            <p:xfrm>
              <a:off x="786" y="2352"/>
              <a:ext cx="316" cy="336"/>
            </p:xfrm>
            <a:graphic>
              <a:graphicData uri="http://schemas.openxmlformats.org/presentationml/2006/ole">
                <mc:AlternateContent xmlns:mc="http://schemas.openxmlformats.org/markup-compatibility/2006">
                  <mc:Choice xmlns:v="urn:schemas-microsoft-com:vml" Requires="v">
                    <p:oleObj spid="_x0000_s1167" name="Equation" r:id="rId11" imgW="4876800" imgH="4876800" progId="Equation.3">
                      <p:embed/>
                    </p:oleObj>
                  </mc:Choice>
                  <mc:Fallback>
                    <p:oleObj name="Equation" r:id="rId11" imgW="4876800" imgH="4876800" progId="Equation.3">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6" y="2352"/>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3" name="Object 1089"/>
              <p:cNvGraphicFramePr>
                <a:graphicFrameLocks noChangeAspect="1"/>
              </p:cNvGraphicFramePr>
              <p:nvPr/>
            </p:nvGraphicFramePr>
            <p:xfrm>
              <a:off x="1048" y="3493"/>
              <a:ext cx="216" cy="255"/>
            </p:xfrm>
            <a:graphic>
              <a:graphicData uri="http://schemas.openxmlformats.org/presentationml/2006/ole">
                <mc:AlternateContent xmlns:mc="http://schemas.openxmlformats.org/markup-compatibility/2006">
                  <mc:Choice xmlns:v="urn:schemas-microsoft-com:vml" Requires="v">
                    <p:oleObj spid="_x0000_s1168" name="Equation" r:id="rId13" imgW="2743200" imgH="3048000" progId="Equation.3">
                      <p:embed/>
                    </p:oleObj>
                  </mc:Choice>
                  <mc:Fallback>
                    <p:oleObj name="Equation" r:id="rId13" imgW="2743200" imgH="3048000" progId="Equation.3">
                      <p:embed/>
                      <p:pic>
                        <p:nvPicPr>
                          <p:cNvPr id="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8" y="3493"/>
                            <a:ext cx="216"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4" name="Object 1090"/>
              <p:cNvGraphicFramePr>
                <a:graphicFrameLocks noChangeAspect="1"/>
              </p:cNvGraphicFramePr>
              <p:nvPr/>
            </p:nvGraphicFramePr>
            <p:xfrm>
              <a:off x="608" y="3504"/>
              <a:ext cx="256" cy="235"/>
            </p:xfrm>
            <a:graphic>
              <a:graphicData uri="http://schemas.openxmlformats.org/presentationml/2006/ole">
                <mc:AlternateContent xmlns:mc="http://schemas.openxmlformats.org/markup-compatibility/2006">
                  <mc:Choice xmlns:v="urn:schemas-microsoft-com:vml" Requires="v">
                    <p:oleObj spid="_x0000_s1169" name="公式" r:id="rId15" imgW="11277600" imgH="7924800" progId="Equation.3">
                      <p:embed/>
                    </p:oleObj>
                  </mc:Choice>
                  <mc:Fallback>
                    <p:oleObj name="公式" r:id="rId15" imgW="11277600" imgH="7924800" progId="Equation.3">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 y="3504"/>
                            <a:ext cx="256"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715" name="Object 1091"/>
              <p:cNvGraphicFramePr>
                <a:graphicFrameLocks noChangeAspect="1"/>
              </p:cNvGraphicFramePr>
              <p:nvPr/>
            </p:nvGraphicFramePr>
            <p:xfrm>
              <a:off x="2164" y="3528"/>
              <a:ext cx="158" cy="168"/>
            </p:xfrm>
            <a:graphic>
              <a:graphicData uri="http://schemas.openxmlformats.org/presentationml/2006/ole">
                <mc:AlternateContent xmlns:mc="http://schemas.openxmlformats.org/markup-compatibility/2006">
                  <mc:Choice xmlns:v="urn:schemas-microsoft-com:vml" Requires="v">
                    <p:oleObj spid="_x0000_s1170" name="公式" r:id="rId17" imgW="5791200" imgH="5791200" progId="Equation.3">
                      <p:embed/>
                    </p:oleObj>
                  </mc:Choice>
                  <mc:Fallback>
                    <p:oleObj name="公式" r:id="rId17" imgW="5791200" imgH="5791200" progId="Equation.3">
                      <p:embed/>
                      <p:pic>
                        <p:nvPicPr>
                          <p:cNvPr id="0" name="Picture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4" y="3528"/>
                            <a:ext cx="158"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16" name="Freeform 1092"/>
              <p:cNvSpPr/>
              <p:nvPr/>
            </p:nvSpPr>
            <p:spPr bwMode="auto">
              <a:xfrm>
                <a:off x="832" y="2843"/>
                <a:ext cx="1327" cy="641"/>
              </a:xfrm>
              <a:custGeom>
                <a:avLst/>
                <a:gdLst/>
                <a:ahLst/>
                <a:cxnLst>
                  <a:cxn ang="0">
                    <a:pos x="0" y="729"/>
                  </a:cxn>
                  <a:cxn ang="0">
                    <a:pos x="193" y="688"/>
                  </a:cxn>
                  <a:cxn ang="0">
                    <a:pos x="361" y="592"/>
                  </a:cxn>
                  <a:cxn ang="0">
                    <a:pos x="523" y="406"/>
                  </a:cxn>
                  <a:cxn ang="0">
                    <a:pos x="704" y="136"/>
                  </a:cxn>
                  <a:cxn ang="0">
                    <a:pos x="813" y="27"/>
                  </a:cxn>
                  <a:cxn ang="0">
                    <a:pos x="1045" y="4"/>
                  </a:cxn>
                  <a:cxn ang="0">
                    <a:pos x="1489" y="4"/>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ln>
              <a:effectLst/>
            </p:spPr>
            <p:txBody>
              <a:bodyPr wrap="none" anchor="ctr"/>
              <a:lstStyle/>
              <a:p>
                <a:endParaRPr lang="zh-CN" altLang="en-US"/>
              </a:p>
            </p:txBody>
          </p:sp>
          <p:sp>
            <p:nvSpPr>
              <p:cNvPr id="27717" name="Freeform 1093"/>
              <p:cNvSpPr/>
              <p:nvPr/>
            </p:nvSpPr>
            <p:spPr bwMode="auto">
              <a:xfrm>
                <a:off x="832" y="2582"/>
                <a:ext cx="1338" cy="906"/>
              </a:xfrm>
              <a:custGeom>
                <a:avLst/>
                <a:gdLst/>
                <a:ahLst/>
                <a:cxnLst>
                  <a:cxn ang="0">
                    <a:pos x="0" y="1030"/>
                  </a:cxn>
                  <a:cxn ang="0">
                    <a:pos x="271" y="874"/>
                  </a:cxn>
                  <a:cxn ang="0">
                    <a:pos x="445" y="586"/>
                  </a:cxn>
                  <a:cxn ang="0">
                    <a:pos x="555" y="271"/>
                  </a:cxn>
                  <a:cxn ang="0">
                    <a:pos x="684" y="72"/>
                  </a:cxn>
                  <a:cxn ang="0">
                    <a:pos x="937" y="10"/>
                  </a:cxn>
                  <a:cxn ang="0">
                    <a:pos x="1501" y="10"/>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ln>
              <a:effectLst/>
            </p:spPr>
            <p:txBody>
              <a:bodyPr wrap="none" anchor="ctr"/>
              <a:lstStyle/>
              <a:p>
                <a:endParaRPr lang="zh-CN" altLang="en-US"/>
              </a:p>
            </p:txBody>
          </p:sp>
          <p:graphicFrame>
            <p:nvGraphicFramePr>
              <p:cNvPr id="27718" name="Object 1094"/>
              <p:cNvGraphicFramePr>
                <a:graphicFrameLocks noChangeAspect="1"/>
              </p:cNvGraphicFramePr>
              <p:nvPr>
                <p:extLst>
                  <p:ext uri="{D42A27DB-BD31-4B8C-83A1-F6EECF244321}">
                    <p14:modId xmlns:p14="http://schemas.microsoft.com/office/powerpoint/2010/main" val="1877257633"/>
                  </p:ext>
                </p:extLst>
              </p:nvPr>
            </p:nvGraphicFramePr>
            <p:xfrm>
              <a:off x="1642" y="2997"/>
              <a:ext cx="563" cy="265"/>
            </p:xfrm>
            <a:graphic>
              <a:graphicData uri="http://schemas.openxmlformats.org/presentationml/2006/ole">
                <mc:AlternateContent xmlns:mc="http://schemas.openxmlformats.org/markup-compatibility/2006">
                  <mc:Choice xmlns:v="urn:schemas-microsoft-com:vml" Requires="v">
                    <p:oleObj spid="_x0000_s1171" name="公式" r:id="rId19" imgW="15849600" imgH="7620000" progId="Equation.3">
                      <p:embed/>
                    </p:oleObj>
                  </mc:Choice>
                  <mc:Fallback>
                    <p:oleObj name="公式" r:id="rId19" imgW="15849600" imgH="7620000" progId="Equation.3">
                      <p:embed/>
                      <p:pic>
                        <p:nvPicPr>
                          <p:cNvPr id="0" name="Picture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42" y="2997"/>
                            <a:ext cx="563"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719" name="Line 1095"/>
              <p:cNvSpPr>
                <a:spLocks noChangeShapeType="1"/>
              </p:cNvSpPr>
              <p:nvPr/>
            </p:nvSpPr>
            <p:spPr bwMode="auto">
              <a:xfrm flipV="1">
                <a:off x="1142" y="2310"/>
                <a:ext cx="0" cy="118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27720" name="Line 1096"/>
              <p:cNvSpPr>
                <a:spLocks noChangeShapeType="1"/>
              </p:cNvSpPr>
              <p:nvPr/>
            </p:nvSpPr>
            <p:spPr bwMode="auto">
              <a:xfrm>
                <a:off x="1142" y="2852"/>
                <a:ext cx="1024" cy="0"/>
              </a:xfrm>
              <a:prstGeom prst="line">
                <a:avLst/>
              </a:prstGeom>
              <a:noFill/>
              <a:ln w="19050">
                <a:solidFill>
                  <a:schemeClr val="tx1"/>
                </a:solidFill>
                <a:prstDash val="dash"/>
                <a:round/>
              </a:ln>
              <a:effectLst/>
            </p:spPr>
            <p:txBody>
              <a:bodyPr wrap="none" anchor="ctr"/>
              <a:lstStyle/>
              <a:p>
                <a:endParaRPr lang="zh-CN" altLang="en-US"/>
              </a:p>
            </p:txBody>
          </p:sp>
          <p:sp>
            <p:nvSpPr>
              <p:cNvPr id="27721" name="Line 1097"/>
              <p:cNvSpPr>
                <a:spLocks noChangeShapeType="1"/>
              </p:cNvSpPr>
              <p:nvPr/>
            </p:nvSpPr>
            <p:spPr bwMode="auto">
              <a:xfrm>
                <a:off x="1142" y="2597"/>
                <a:ext cx="1024" cy="0"/>
              </a:xfrm>
              <a:prstGeom prst="line">
                <a:avLst/>
              </a:prstGeom>
              <a:noFill/>
              <a:ln w="19050">
                <a:solidFill>
                  <a:schemeClr val="tx1"/>
                </a:solidFill>
                <a:prstDash val="dash"/>
                <a:round/>
              </a:ln>
              <a:effectLst/>
            </p:spPr>
            <p:txBody>
              <a:bodyPr wrap="none" anchor="ctr"/>
              <a:lstStyle/>
              <a:p>
                <a:endParaRPr lang="zh-CN" altLang="en-US"/>
              </a:p>
            </p:txBody>
          </p:sp>
        </p:grpSp>
        <p:sp>
          <p:nvSpPr>
            <p:cNvPr id="27775" name="Rectangle 1151"/>
            <p:cNvSpPr>
              <a:spLocks noChangeArrowheads="1"/>
            </p:cNvSpPr>
            <p:nvPr/>
          </p:nvSpPr>
          <p:spPr bwMode="auto">
            <a:xfrm>
              <a:off x="1065" y="2668"/>
              <a:ext cx="1401" cy="233"/>
            </a:xfrm>
            <a:prstGeom prst="rect">
              <a:avLst/>
            </a:prstGeom>
            <a:noFill/>
            <a:ln w="9525">
              <a:noFill/>
              <a:miter lim="800000"/>
            </a:ln>
            <a:effectLst/>
          </p:spPr>
          <p:txBody>
            <a:bodyPr wrap="square">
              <a:spAutoFit/>
            </a:bodyPr>
            <a:lstStyle/>
            <a:p>
              <a:pPr>
                <a:lnSpc>
                  <a:spcPct val="120000"/>
                </a:lnSpc>
              </a:pPr>
              <a:r>
                <a:rPr lang="zh-CN" altLang="en-US" sz="2000" dirty="0">
                  <a:solidFill>
                    <a:srgbClr val="CC0000"/>
                  </a:solidFill>
                  <a:effectLst>
                    <a:outerShdw blurRad="38100" dist="38100" dir="2700000" algn="tl">
                      <a:srgbClr val="C0C0C0"/>
                    </a:outerShdw>
                  </a:effectLst>
                  <a:latin typeface="华文楷体" pitchFamily="2" charset="-122"/>
                  <a:ea typeface="华文楷体" pitchFamily="2" charset="-122"/>
                  <a:sym typeface="Symbol" panose="05050102010706020507" pitchFamily="18" charset="2"/>
                </a:rPr>
                <a:t>光电效应的伏安特性</a:t>
              </a:r>
              <a:endParaRPr kumimoji="1" lang="zh-CN" altLang="en-US" sz="2000" dirty="0">
                <a:solidFill>
                  <a:srgbClr val="CC0000"/>
                </a:solidFill>
                <a:latin typeface="华文楷体" pitchFamily="2" charset="-122"/>
                <a:ea typeface="华文楷体" pitchFamily="2" charset="-122"/>
              </a:endParaRPr>
            </a:p>
          </p:txBody>
        </p:sp>
      </p:grpSp>
      <p:sp>
        <p:nvSpPr>
          <p:cNvPr id="77" name="Text Box 4"/>
          <p:cNvSpPr txBox="1">
            <a:spLocks noChangeArrowheads="1"/>
          </p:cNvSpPr>
          <p:nvPr/>
        </p:nvSpPr>
        <p:spPr bwMode="auto">
          <a:xfrm>
            <a:off x="-40817" y="875235"/>
            <a:ext cx="5891742" cy="761747"/>
          </a:xfrm>
          <a:prstGeom prst="rect">
            <a:avLst/>
          </a:prstGeom>
          <a:noFill/>
          <a:ln w="12700">
            <a:noFill/>
            <a:miter lim="800000"/>
            <a:headEnd type="none" w="sm" len="sm"/>
            <a:tailEnd type="none" w="sm" len="sm"/>
          </a:ln>
          <a:effectLst/>
        </p:spPr>
        <p:txBody>
          <a:bodyPr wrap="square">
            <a:spAutoFit/>
          </a:bodyPr>
          <a:lstStyle/>
          <a:p>
            <a:pPr eaLnBrk="0" hangingPunct="0">
              <a:lnSpc>
                <a:spcPct val="150000"/>
              </a:lnSpc>
            </a:pPr>
            <a:r>
              <a:rPr lang="zh-CN" altLang="en-US" sz="2800" b="1" dirty="0">
                <a:solidFill>
                  <a:srgbClr val="0000FF"/>
                </a:solidFill>
                <a:latin typeface="宋体" pitchFamily="2" charset="-122"/>
                <a:ea typeface="宋体" pitchFamily="2" charset="-122"/>
              </a:rPr>
              <a:t>（1）饱和电流</a:t>
            </a:r>
            <a:r>
              <a:rPr lang="en-US" altLang="zh-CN" sz="2800" b="1" i="1" dirty="0" err="1">
                <a:solidFill>
                  <a:srgbClr val="0000FF"/>
                </a:solidFill>
                <a:latin typeface="Times New Roman" panose="02020603050405020304" pitchFamily="18" charset="0"/>
                <a:ea typeface="宋体" pitchFamily="2" charset="-122"/>
                <a:cs typeface="Times New Roman" panose="02020603050405020304" pitchFamily="18" charset="0"/>
              </a:rPr>
              <a:t>i</a:t>
            </a:r>
            <a:r>
              <a:rPr lang="en-US" altLang="zh-CN" sz="2800" b="1" i="1" baseline="-25000" dirty="0" err="1">
                <a:solidFill>
                  <a:srgbClr val="0000FF"/>
                </a:solidFill>
                <a:latin typeface="Times New Roman" panose="02020603050405020304" pitchFamily="18" charset="0"/>
                <a:ea typeface="宋体" pitchFamily="2" charset="-122"/>
                <a:cs typeface="Times New Roman" panose="02020603050405020304" pitchFamily="18" charset="0"/>
              </a:rPr>
              <a:t>m</a:t>
            </a:r>
            <a:r>
              <a:rPr lang="zh-CN" altLang="en-US" sz="2800" b="1" dirty="0">
                <a:solidFill>
                  <a:srgbClr val="0000FF"/>
                </a:solidFill>
                <a:latin typeface="宋体" pitchFamily="2" charset="-122"/>
                <a:ea typeface="宋体" pitchFamily="2" charset="-122"/>
              </a:rPr>
              <a:t>与入射</a:t>
            </a:r>
            <a:r>
              <a:rPr lang="zh-CN" altLang="en-US" sz="2800" b="1" dirty="0" smtClean="0">
                <a:solidFill>
                  <a:srgbClr val="0000FF"/>
                </a:solidFill>
                <a:latin typeface="宋体" pitchFamily="2" charset="-122"/>
                <a:ea typeface="宋体" pitchFamily="2" charset="-122"/>
              </a:rPr>
              <a:t>光强</a:t>
            </a:r>
            <a:r>
              <a:rPr lang="en-US" altLang="zh-CN" sz="2800" b="1" i="1" dirty="0" smtClean="0">
                <a:solidFill>
                  <a:srgbClr val="0000FF"/>
                </a:solidFill>
                <a:latin typeface="Times New Roman" panose="02020603050405020304" pitchFamily="18" charset="0"/>
                <a:ea typeface="宋体" pitchFamily="2" charset="-122"/>
                <a:cs typeface="Times New Roman" panose="02020603050405020304" pitchFamily="18" charset="0"/>
              </a:rPr>
              <a:t>I</a:t>
            </a:r>
            <a:r>
              <a:rPr lang="zh-CN" altLang="en-US" sz="2800" b="1" dirty="0" smtClean="0">
                <a:solidFill>
                  <a:srgbClr val="0000FF"/>
                </a:solidFill>
                <a:latin typeface="宋体" pitchFamily="2" charset="-122"/>
                <a:ea typeface="宋体" pitchFamily="2" charset="-122"/>
              </a:rPr>
              <a:t>成正比</a:t>
            </a:r>
            <a:r>
              <a:rPr lang="zh-CN" altLang="en-US" sz="2900" b="1" dirty="0" smtClean="0">
                <a:solidFill>
                  <a:srgbClr val="FF0066"/>
                </a:solidFill>
                <a:latin typeface="宋体" pitchFamily="2" charset="-122"/>
                <a:ea typeface="宋体" pitchFamily="2" charset="-122"/>
              </a:rPr>
              <a:t>  </a:t>
            </a:r>
            <a:endParaRPr lang="en-US" altLang="zh-CN" sz="2900" b="1" dirty="0">
              <a:solidFill>
                <a:srgbClr val="FF0066"/>
              </a:solidFill>
              <a:latin typeface="宋体" pitchFamily="2" charset="-122"/>
              <a:ea typeface="宋体" pitchFamily="2" charset="-122"/>
            </a:endParaRPr>
          </a:p>
        </p:txBody>
      </p:sp>
      <p:sp>
        <p:nvSpPr>
          <p:cNvPr id="26" name="Text Box 4"/>
          <p:cNvSpPr txBox="1">
            <a:spLocks noChangeArrowheads="1"/>
          </p:cNvSpPr>
          <p:nvPr/>
        </p:nvSpPr>
        <p:spPr bwMode="auto">
          <a:xfrm>
            <a:off x="428596" y="1571612"/>
            <a:ext cx="5072098" cy="2221762"/>
          </a:xfrm>
          <a:prstGeom prst="rect">
            <a:avLst/>
          </a:prstGeom>
          <a:noFill/>
          <a:ln w="12700">
            <a:noFill/>
            <a:miter lim="800000"/>
            <a:headEnd type="none" w="sm" len="sm"/>
            <a:tailEnd type="none" w="sm" len="sm"/>
          </a:ln>
          <a:effectLst/>
        </p:spPr>
        <p:txBody>
          <a:bodyPr wrap="square">
            <a:spAutoFit/>
          </a:bodyPr>
          <a:lstStyle/>
          <a:p>
            <a:pPr eaLnBrk="0" hangingPunct="0">
              <a:lnSpc>
                <a:spcPct val="150000"/>
              </a:lnSpc>
            </a:pPr>
            <a:r>
              <a:rPr lang="zh-CN" altLang="en-US" sz="2400" b="1" dirty="0">
                <a:latin typeface="宋体" pitchFamily="2" charset="-122"/>
                <a:ea typeface="宋体" pitchFamily="2" charset="-122"/>
              </a:rPr>
              <a:t>实验表明： 在一定强度 </a:t>
            </a:r>
            <a:r>
              <a:rPr lang="en-US" altLang="zh-CN" sz="2400" b="1" i="1" dirty="0">
                <a:latin typeface="Times New Roman" panose="02020603050405020304" pitchFamily="18" charset="0"/>
                <a:ea typeface="宋体" pitchFamily="2" charset="-122"/>
                <a:cs typeface="Times New Roman" panose="02020603050405020304" pitchFamily="18" charset="0"/>
              </a:rPr>
              <a:t>I </a:t>
            </a:r>
            <a:r>
              <a:rPr lang="zh-CN" altLang="en-US" sz="2400" b="1" dirty="0">
                <a:latin typeface="宋体" pitchFamily="2" charset="-122"/>
                <a:ea typeface="宋体" pitchFamily="2" charset="-122"/>
              </a:rPr>
              <a:t>的单色光照射下,光电流 </a:t>
            </a:r>
            <a:r>
              <a:rPr lang="en-US" altLang="zh-CN" sz="2400" b="1" i="1" dirty="0" err="1">
                <a:latin typeface="Times New Roman" panose="02020603050405020304" pitchFamily="18" charset="0"/>
                <a:ea typeface="宋体" pitchFamily="2" charset="-122"/>
                <a:cs typeface="Times New Roman" panose="02020603050405020304" pitchFamily="18" charset="0"/>
              </a:rPr>
              <a:t>i</a:t>
            </a:r>
            <a:r>
              <a:rPr lang="en-US" altLang="zh-CN" sz="2400" b="1" i="1" dirty="0">
                <a:latin typeface="Times New Roman" panose="02020603050405020304" pitchFamily="18" charset="0"/>
                <a:ea typeface="宋体" pitchFamily="2" charset="-122"/>
                <a:cs typeface="Times New Roman" panose="02020603050405020304" pitchFamily="18" charset="0"/>
              </a:rPr>
              <a:t> </a:t>
            </a:r>
            <a:r>
              <a:rPr lang="zh-CN" altLang="en-US" sz="2400" b="1" dirty="0">
                <a:latin typeface="宋体" pitchFamily="2" charset="-122"/>
                <a:ea typeface="宋体" pitchFamily="2" charset="-122"/>
              </a:rPr>
              <a:t>随加速电压</a:t>
            </a:r>
            <a:r>
              <a:rPr lang="en-US" altLang="zh-CN" sz="2400" b="1" i="1" dirty="0">
                <a:latin typeface="Times New Roman" panose="02020603050405020304" pitchFamily="18" charset="0"/>
                <a:ea typeface="宋体" pitchFamily="2" charset="-122"/>
                <a:cs typeface="Times New Roman" panose="02020603050405020304" pitchFamily="18" charset="0"/>
              </a:rPr>
              <a:t>U</a:t>
            </a:r>
            <a:r>
              <a:rPr lang="zh-CN" altLang="en-US" sz="2400" b="1" dirty="0">
                <a:latin typeface="宋体" pitchFamily="2" charset="-122"/>
                <a:ea typeface="宋体" pitchFamily="2" charset="-122"/>
              </a:rPr>
              <a:t>的增大而增大,并逐渐趋于其饱和值</a:t>
            </a:r>
            <a:r>
              <a:rPr lang="en-US" altLang="zh-CN" sz="2400" b="1" i="1" dirty="0" err="1">
                <a:solidFill>
                  <a:srgbClr val="0000FF"/>
                </a:solidFill>
                <a:latin typeface="Times New Roman" panose="02020603050405020304" pitchFamily="18" charset="0"/>
                <a:ea typeface="宋体" pitchFamily="2" charset="-122"/>
                <a:cs typeface="Times New Roman" panose="02020603050405020304" pitchFamily="18" charset="0"/>
              </a:rPr>
              <a:t>i</a:t>
            </a:r>
            <a:r>
              <a:rPr lang="en-US" altLang="zh-CN" sz="2400" b="1" i="1" baseline="-25000" dirty="0" err="1">
                <a:solidFill>
                  <a:srgbClr val="0000FF"/>
                </a:solidFill>
                <a:latin typeface="Times New Roman" panose="02020603050405020304" pitchFamily="18" charset="0"/>
                <a:ea typeface="宋体" pitchFamily="2" charset="-122"/>
                <a:cs typeface="Times New Roman" panose="02020603050405020304" pitchFamily="18" charset="0"/>
              </a:rPr>
              <a:t>m</a:t>
            </a:r>
            <a:r>
              <a:rPr lang="en-US" altLang="zh-CN" sz="2400" b="1" i="1" baseline="-25000" dirty="0">
                <a:solidFill>
                  <a:srgbClr val="0000FF"/>
                </a:solidFill>
                <a:latin typeface="Times New Roman" panose="02020603050405020304" pitchFamily="18" charset="0"/>
                <a:ea typeface="宋体" pitchFamily="2" charset="-122"/>
                <a:cs typeface="Times New Roman" panose="02020603050405020304" pitchFamily="18" charset="0"/>
              </a:rPr>
              <a:t> </a:t>
            </a:r>
            <a:r>
              <a:rPr lang="zh-CN" altLang="en-US" sz="2400" b="1" dirty="0">
                <a:latin typeface="宋体" pitchFamily="2" charset="-122"/>
                <a:ea typeface="宋体" pitchFamily="2" charset="-122"/>
              </a:rPr>
              <a:t>，</a:t>
            </a:r>
            <a:r>
              <a:rPr lang="en-US" altLang="zh-CN" sz="2400" b="1" i="1" dirty="0">
                <a:solidFill>
                  <a:srgbClr val="0000FF"/>
                </a:solidFill>
                <a:latin typeface="Times New Roman" panose="02020603050405020304" pitchFamily="18" charset="0"/>
                <a:ea typeface="宋体" pitchFamily="2" charset="-122"/>
                <a:cs typeface="Times New Roman" panose="02020603050405020304" pitchFamily="18" charset="0"/>
              </a:rPr>
              <a:t> </a:t>
            </a:r>
            <a:r>
              <a:rPr lang="en-US" altLang="zh-CN" sz="2400" b="1" i="1" dirty="0" err="1">
                <a:solidFill>
                  <a:srgbClr val="0000FF"/>
                </a:solidFill>
                <a:latin typeface="Times New Roman" panose="02020603050405020304" pitchFamily="18" charset="0"/>
                <a:ea typeface="宋体" pitchFamily="2" charset="-122"/>
                <a:cs typeface="Times New Roman" panose="02020603050405020304" pitchFamily="18" charset="0"/>
              </a:rPr>
              <a:t>i</a:t>
            </a:r>
            <a:r>
              <a:rPr lang="en-US" altLang="zh-CN" sz="2400" b="1" i="1" baseline="-25000" dirty="0" err="1">
                <a:solidFill>
                  <a:srgbClr val="0000FF"/>
                </a:solidFill>
                <a:latin typeface="Times New Roman" panose="02020603050405020304" pitchFamily="18" charset="0"/>
                <a:ea typeface="宋体" pitchFamily="2" charset="-122"/>
                <a:cs typeface="Times New Roman" panose="02020603050405020304" pitchFamily="18" charset="0"/>
              </a:rPr>
              <a:t>m</a:t>
            </a:r>
            <a:r>
              <a:rPr lang="zh-CN" altLang="en-US" sz="2400" b="1" dirty="0">
                <a:latin typeface="宋体" pitchFamily="2" charset="-122"/>
                <a:ea typeface="宋体" pitchFamily="2" charset="-122"/>
              </a:rPr>
              <a:t>的大小与入射光强成正比</a:t>
            </a:r>
            <a:r>
              <a:rPr lang="en-US" altLang="zh-CN" sz="2400" b="1" dirty="0">
                <a:latin typeface="宋体" pitchFamily="2" charset="-122"/>
                <a:ea typeface="宋体" pitchFamily="2" charset="-122"/>
              </a:rPr>
              <a:t>.</a:t>
            </a:r>
            <a:endParaRPr lang="zh-CN" altLang="en-US" sz="2400" b="1" dirty="0">
              <a:latin typeface="宋体" pitchFamily="2" charset="-122"/>
              <a:ea typeface="宋体"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DFCEA8CE-804B-4220-AA40-18C7DF11DAEF}"/>
                  </a:ext>
                </a:extLst>
              </p:cNvPr>
              <p:cNvSpPr txBox="1"/>
              <p:nvPr/>
            </p:nvSpPr>
            <p:spPr>
              <a:xfrm>
                <a:off x="1935784" y="3927936"/>
                <a:ext cx="1556901" cy="430887"/>
              </a:xfrm>
              <a:prstGeom prst="rect">
                <a:avLst/>
              </a:prstGeom>
              <a:noFill/>
            </p:spPr>
            <p:txBody>
              <a:bodyPr wrap="none" lIns="0" tIns="0" rIns="0" bIns="0" rtlCol="0">
                <a:spAutoFit/>
              </a:bodyPr>
              <a:lstStyle/>
              <a:p>
                <a14:m>
                  <m:oMath xmlns:m="http://schemas.openxmlformats.org/officeDocument/2006/math">
                    <m:r>
                      <a:rPr lang="en-US" altLang="zh-CN" sz="2800" b="0" i="1" smtClean="0">
                        <a:latin typeface="Cambria Math" panose="02040503050406030204" pitchFamily="18" charset="0"/>
                      </a:rPr>
                      <m:t>𝑖</m:t>
                    </m:r>
                    <m:r>
                      <a:rPr lang="en-US" altLang="zh-CN" sz="2800" b="0" i="1" baseline="-25000" smtClean="0">
                        <a:latin typeface="Cambria Math" panose="02040503050406030204" pitchFamily="18" charset="0"/>
                      </a:rPr>
                      <m:t>𝑚</m:t>
                    </m:r>
                    <m:r>
                      <a:rPr lang="en-US" altLang="zh-CN" sz="2800" i="1" smtClean="0">
                        <a:latin typeface="Cambria Math" panose="02040503050406030204" pitchFamily="18" charset="0"/>
                      </a:rPr>
                      <m:t>=</m:t>
                    </m:r>
                    <m:r>
                      <a:rPr lang="en-US" altLang="zh-CN" sz="2800" b="0" i="1" smtClean="0">
                        <a:latin typeface="Cambria Math" panose="02040503050406030204" pitchFamily="18" charset="0"/>
                      </a:rPr>
                      <m:t>𝑛𝑒</m:t>
                    </m:r>
                  </m:oMath>
                </a14:m>
                <a:r>
                  <a:rPr lang="zh-CN" altLang="en-US" sz="2800" dirty="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I</a:t>
                </a:r>
                <a:endParaRPr lang="zh-CN" altLang="en-US" sz="2800" i="1"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FCEA8CE-804B-4220-AA40-18C7DF11DAEF}"/>
                  </a:ext>
                </a:extLst>
              </p:cNvPr>
              <p:cNvSpPr txBox="1">
                <a:spLocks noRot="1" noChangeAspect="1" noMove="1" noResize="1" noEditPoints="1" noAdjustHandles="1" noChangeArrowheads="1" noChangeShapeType="1" noTextEdit="1"/>
              </p:cNvSpPr>
              <p:nvPr/>
            </p:nvSpPr>
            <p:spPr>
              <a:xfrm>
                <a:off x="1935784" y="3927936"/>
                <a:ext cx="1556901" cy="430887"/>
              </a:xfrm>
              <a:prstGeom prst="rect">
                <a:avLst/>
              </a:prstGeom>
              <a:blipFill>
                <a:blip r:embed="rId21"/>
                <a:stretch>
                  <a:fillRect t="-25352" r="-12941" b="-50704"/>
                </a:stretch>
              </a:blipFill>
            </p:spPr>
            <p:txBody>
              <a:bodyPr/>
              <a:lstStyle/>
              <a:p>
                <a:r>
                  <a:rPr lang="zh-CN" altLang="en-US">
                    <a:noFill/>
                  </a:rPr>
                  <a:t> </a:t>
                </a:r>
              </a:p>
            </p:txBody>
          </p:sp>
        </mc:Fallback>
      </mc:AlternateContent>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02"/>
                                        </p:tgtEl>
                                        <p:attrNameLst>
                                          <p:attrName>style.visibility</p:attrName>
                                        </p:attrNameLst>
                                      </p:cBhvr>
                                      <p:to>
                                        <p:strVal val="visible"/>
                                      </p:to>
                                    </p:set>
                                    <p:animEffect transition="in" filter="blinds(horizontal)">
                                      <p:cBhvr>
                                        <p:cTn id="7" dur="500"/>
                                        <p:tgtEl>
                                          <p:spTgt spid="277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774"/>
                                        </p:tgtEl>
                                        <p:attrNameLst>
                                          <p:attrName>style.visibility</p:attrName>
                                        </p:attrNameLst>
                                      </p:cBhvr>
                                      <p:to>
                                        <p:strVal val="visible"/>
                                      </p:to>
                                    </p:set>
                                    <p:animEffect transition="in" filter="blinds(horizontal)">
                                      <p:cBhvr>
                                        <p:cTn id="17" dur="500"/>
                                        <p:tgtEl>
                                          <p:spTgt spid="277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linds(horizontal)">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703"/>
                                        </p:tgtEl>
                                        <p:attrNameLst>
                                          <p:attrName>style.visibility</p:attrName>
                                        </p:attrNameLst>
                                      </p:cBhvr>
                                      <p:to>
                                        <p:strVal val="visible"/>
                                      </p:to>
                                    </p:set>
                                    <p:animEffect transition="in" filter="blinds(horizontal)">
                                      <p:cBhvr>
                                        <p:cTn id="36" dur="500"/>
                                        <p:tgtEl>
                                          <p:spTgt spid="2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2" grpId="0" bldLvl="0"/>
      <p:bldP spid="27703" grpId="0" autoUpdateAnimBg="0"/>
      <p:bldP spid="27774" grpId="0" bldLvl="0" animBg="1"/>
      <p:bldP spid="77" grpId="0" bldLvl="0" animBg="1"/>
      <p:bldP spid="26" grpId="0" bldLvl="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51431" y="256585"/>
            <a:ext cx="7162800" cy="584775"/>
          </a:xfrm>
          <a:prstGeom prst="rect">
            <a:avLst/>
          </a:prstGeom>
          <a:noFill/>
          <a:ln w="9525">
            <a:noFill/>
            <a:miter lim="800000"/>
          </a:ln>
          <a:effectLst/>
        </p:spPr>
        <p:txBody>
          <a:bodyPr>
            <a:spAutoFit/>
          </a:bodyPr>
          <a:lstStyle/>
          <a:p>
            <a:pPr marL="609600" indent="-609600">
              <a:spcBef>
                <a:spcPct val="50000"/>
              </a:spcBef>
            </a:pPr>
            <a:r>
              <a:rPr lang="zh-CN" altLang="en-US" sz="3200" b="1" dirty="0">
                <a:solidFill>
                  <a:srgbClr val="CC0000"/>
                </a:solidFill>
                <a:latin typeface="宋体" panose="02010600030101010101" pitchFamily="2" charset="-122"/>
              </a:rPr>
              <a:t>光的波粒二象性</a:t>
            </a:r>
            <a:endParaRPr kumimoji="1" lang="zh-CN" altLang="en-US" sz="3200" b="1" dirty="0">
              <a:solidFill>
                <a:srgbClr val="CC0000"/>
              </a:solidFill>
              <a:latin typeface="Times New Roman" panose="02020603050405020304" pitchFamily="18" charset="0"/>
            </a:endParaRPr>
          </a:p>
        </p:txBody>
      </p:sp>
      <p:grpSp>
        <p:nvGrpSpPr>
          <p:cNvPr id="2" name="Group 33"/>
          <p:cNvGrpSpPr/>
          <p:nvPr/>
        </p:nvGrpSpPr>
        <p:grpSpPr bwMode="auto">
          <a:xfrm>
            <a:off x="642910" y="2571744"/>
            <a:ext cx="7772400" cy="700087"/>
            <a:chOff x="432" y="2565"/>
            <a:chExt cx="4896" cy="441"/>
          </a:xfrm>
        </p:grpSpPr>
        <p:graphicFrame>
          <p:nvGraphicFramePr>
            <p:cNvPr id="19474" name="Object 18"/>
            <p:cNvGraphicFramePr>
              <a:graphicFrameLocks noChangeAspect="1"/>
            </p:cNvGraphicFramePr>
            <p:nvPr/>
          </p:nvGraphicFramePr>
          <p:xfrm>
            <a:off x="3648" y="2565"/>
            <a:ext cx="1680" cy="441"/>
          </p:xfrm>
          <a:graphic>
            <a:graphicData uri="http://schemas.openxmlformats.org/presentationml/2006/ole">
              <mc:AlternateContent xmlns:mc="http://schemas.openxmlformats.org/markup-compatibility/2006">
                <mc:Choice xmlns:v="urn:schemas-microsoft-com:vml" Requires="v">
                  <p:oleObj spid="_x0000_s18501" name="公式" r:id="rId3" imgW="23164800" imgH="5791200" progId="Equation.3">
                    <p:embed/>
                  </p:oleObj>
                </mc:Choice>
                <mc:Fallback>
                  <p:oleObj name="公式" r:id="rId3" imgW="23164800" imgH="5791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2565"/>
                          <a:ext cx="1680"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5" name="Text Box 19"/>
            <p:cNvSpPr txBox="1">
              <a:spLocks noChangeArrowheads="1"/>
            </p:cNvSpPr>
            <p:nvPr/>
          </p:nvSpPr>
          <p:spPr bwMode="auto">
            <a:xfrm>
              <a:off x="432" y="2571"/>
              <a:ext cx="3216" cy="330"/>
            </a:xfrm>
            <a:prstGeom prst="rect">
              <a:avLst/>
            </a:prstGeom>
            <a:noFill/>
            <a:ln w="19050">
              <a:noFill/>
              <a:miter lim="800000"/>
            </a:ln>
            <a:effectLst/>
          </p:spPr>
          <p:txBody>
            <a:bodyPr>
              <a:spAutoFit/>
            </a:bodyPr>
            <a:lstStyle/>
            <a:p>
              <a:pPr>
                <a:spcBef>
                  <a:spcPct val="50000"/>
                </a:spcBef>
                <a:buFontTx/>
                <a:buBlip>
                  <a:blip r:embed="rId5"/>
                </a:buBlip>
              </a:pPr>
              <a:r>
                <a:rPr lang="zh-CN" altLang="en-US" sz="2800" b="1" dirty="0">
                  <a:latin typeface="宋体" panose="02010600030101010101" pitchFamily="2" charset="-122"/>
                </a:rPr>
                <a:t>  </a:t>
              </a:r>
              <a:r>
                <a:rPr lang="zh-CN" altLang="en-US" sz="2800" dirty="0">
                  <a:latin typeface="宋体" panose="02010600030101010101" pitchFamily="2" charset="-122"/>
                </a:rPr>
                <a:t>相对论能量和动量关系</a:t>
              </a:r>
            </a:p>
          </p:txBody>
        </p:sp>
      </p:grpSp>
      <p:grpSp>
        <p:nvGrpSpPr>
          <p:cNvPr id="3" name="Group 24"/>
          <p:cNvGrpSpPr/>
          <p:nvPr/>
        </p:nvGrpSpPr>
        <p:grpSpPr bwMode="auto">
          <a:xfrm>
            <a:off x="1000100" y="1714489"/>
            <a:ext cx="7772400" cy="557213"/>
            <a:chOff x="288" y="1008"/>
            <a:chExt cx="4896" cy="351"/>
          </a:xfrm>
        </p:grpSpPr>
        <p:graphicFrame>
          <p:nvGraphicFramePr>
            <p:cNvPr id="19477" name="Object 21"/>
            <p:cNvGraphicFramePr>
              <a:graphicFrameLocks noChangeAspect="1"/>
            </p:cNvGraphicFramePr>
            <p:nvPr/>
          </p:nvGraphicFramePr>
          <p:xfrm>
            <a:off x="1773" y="1008"/>
            <a:ext cx="960" cy="351"/>
          </p:xfrm>
          <a:graphic>
            <a:graphicData uri="http://schemas.openxmlformats.org/presentationml/2006/ole">
              <mc:AlternateContent xmlns:mc="http://schemas.openxmlformats.org/markup-compatibility/2006">
                <mc:Choice xmlns:v="urn:schemas-microsoft-com:vml" Requires="v">
                  <p:oleObj spid="_x0000_s18502" name="公式" r:id="rId6" imgW="11582400" imgH="4267200" progId="Equation.3">
                    <p:embed/>
                  </p:oleObj>
                </mc:Choice>
                <mc:Fallback>
                  <p:oleObj name="公式" r:id="rId6" imgW="11582400" imgH="426720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3" y="1008"/>
                          <a:ext cx="960"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8" name="Rectangle 22"/>
            <p:cNvSpPr>
              <a:spLocks noChangeArrowheads="1"/>
            </p:cNvSpPr>
            <p:nvPr/>
          </p:nvSpPr>
          <p:spPr bwMode="auto">
            <a:xfrm>
              <a:off x="288" y="1008"/>
              <a:ext cx="4896" cy="330"/>
            </a:xfrm>
            <a:prstGeom prst="rect">
              <a:avLst/>
            </a:prstGeom>
            <a:noFill/>
            <a:ln w="9525">
              <a:noFill/>
              <a:miter lim="800000"/>
              <a:tailEnd type="none" w="sm" len="lg"/>
            </a:ln>
            <a:effectLst/>
          </p:spPr>
          <p:txBody>
            <a:bodyPr>
              <a:spAutoFit/>
            </a:bodyPr>
            <a:lstStyle/>
            <a:p>
              <a:pPr>
                <a:spcBef>
                  <a:spcPct val="50000"/>
                </a:spcBef>
              </a:pPr>
              <a:r>
                <a:rPr lang="zh-CN" altLang="en-US" sz="2800" b="1" dirty="0">
                  <a:solidFill>
                    <a:srgbClr val="CC0000"/>
                  </a:solidFill>
                  <a:latin typeface="Times New Roman" panose="02020603050405020304" pitchFamily="18" charset="0"/>
                </a:rPr>
                <a:t>（2）</a:t>
              </a:r>
              <a:r>
                <a:rPr lang="zh-CN" altLang="en-US" sz="2800" dirty="0">
                  <a:latin typeface="宋体" panose="02010600030101010101" pitchFamily="2" charset="-122"/>
                </a:rPr>
                <a:t>粒子性：       （光电效应等）</a:t>
              </a:r>
            </a:p>
          </p:txBody>
        </p:sp>
      </p:grpSp>
      <p:sp>
        <p:nvSpPr>
          <p:cNvPr id="19479" name="Rectangle 23"/>
          <p:cNvSpPr>
            <a:spLocks noChangeArrowheads="1"/>
          </p:cNvSpPr>
          <p:nvPr/>
        </p:nvSpPr>
        <p:spPr bwMode="auto">
          <a:xfrm>
            <a:off x="928662" y="928670"/>
            <a:ext cx="6324600" cy="523220"/>
          </a:xfrm>
          <a:prstGeom prst="rect">
            <a:avLst/>
          </a:prstGeom>
          <a:noFill/>
          <a:ln w="9525">
            <a:noFill/>
            <a:miter lim="800000"/>
            <a:tailEnd type="none" w="sm" len="lg"/>
          </a:ln>
          <a:effectLst/>
        </p:spPr>
        <p:txBody>
          <a:bodyPr>
            <a:spAutoFit/>
          </a:bodyPr>
          <a:lstStyle/>
          <a:p>
            <a:pPr>
              <a:spcBef>
                <a:spcPct val="50000"/>
              </a:spcBef>
            </a:pPr>
            <a:r>
              <a:rPr lang="zh-CN" altLang="en-US" sz="2800" b="1" dirty="0">
                <a:solidFill>
                  <a:srgbClr val="CC0000"/>
                </a:solidFill>
                <a:latin typeface="Times New Roman" panose="02020603050405020304" pitchFamily="18" charset="0"/>
              </a:rPr>
              <a:t>（1）</a:t>
            </a:r>
            <a:r>
              <a:rPr lang="zh-CN" altLang="en-US" sz="2800" dirty="0">
                <a:latin typeface="宋体" panose="02010600030101010101" pitchFamily="2" charset="-122"/>
              </a:rPr>
              <a:t>波动性：光的干涉和衍射</a:t>
            </a:r>
          </a:p>
        </p:txBody>
      </p:sp>
      <p:grpSp>
        <p:nvGrpSpPr>
          <p:cNvPr id="4" name="Group 32"/>
          <p:cNvGrpSpPr/>
          <p:nvPr/>
        </p:nvGrpSpPr>
        <p:grpSpPr bwMode="auto">
          <a:xfrm>
            <a:off x="642910" y="3357566"/>
            <a:ext cx="4956175" cy="611188"/>
            <a:chOff x="432" y="3204"/>
            <a:chExt cx="3122" cy="385"/>
          </a:xfrm>
        </p:grpSpPr>
        <p:graphicFrame>
          <p:nvGraphicFramePr>
            <p:cNvPr id="19486" name="Object 30"/>
            <p:cNvGraphicFramePr>
              <a:graphicFrameLocks noChangeAspect="1"/>
            </p:cNvGraphicFramePr>
            <p:nvPr/>
          </p:nvGraphicFramePr>
          <p:xfrm>
            <a:off x="1602" y="3204"/>
            <a:ext cx="1952" cy="385"/>
          </p:xfrm>
          <a:graphic>
            <a:graphicData uri="http://schemas.openxmlformats.org/presentationml/2006/ole">
              <mc:AlternateContent xmlns:mc="http://schemas.openxmlformats.org/markup-compatibility/2006">
                <mc:Choice xmlns:v="urn:schemas-microsoft-com:vml" Requires="v">
                  <p:oleObj spid="_x0000_s18503" name="公式" r:id="rId8" imgW="25298400" imgH="5486400" progId="Equation.3">
                    <p:embed/>
                  </p:oleObj>
                </mc:Choice>
                <mc:Fallback>
                  <p:oleObj name="公式" r:id="rId8" imgW="25298400" imgH="5486400" progId="Equation.3">
                    <p:embed/>
                    <p:pic>
                      <p:nvPicPr>
                        <p:cNvPr id="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2" y="3204"/>
                          <a:ext cx="1952"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87" name="Text Box 31"/>
            <p:cNvSpPr txBox="1">
              <a:spLocks noChangeArrowheads="1"/>
            </p:cNvSpPr>
            <p:nvPr/>
          </p:nvSpPr>
          <p:spPr bwMode="auto">
            <a:xfrm>
              <a:off x="432" y="3204"/>
              <a:ext cx="1660" cy="365"/>
            </a:xfrm>
            <a:prstGeom prst="rect">
              <a:avLst/>
            </a:prstGeom>
            <a:noFill/>
            <a:ln w="28575">
              <a:noFill/>
              <a:miter lim="800000"/>
            </a:ln>
            <a:effectLst/>
          </p:spPr>
          <p:txBody>
            <a:bodyPr>
              <a:spAutoFit/>
            </a:bodyPr>
            <a:lstStyle/>
            <a:p>
              <a:pPr>
                <a:spcBef>
                  <a:spcPct val="50000"/>
                </a:spcBef>
                <a:buFontTx/>
                <a:buBlip>
                  <a:blip r:embed="rId5"/>
                </a:buBlip>
              </a:pPr>
              <a:r>
                <a:rPr lang="zh-CN" altLang="en-US" sz="2800" b="1" dirty="0">
                  <a:latin typeface="宋体" panose="02010600030101010101" pitchFamily="2" charset="-122"/>
                </a:rPr>
                <a:t> </a:t>
              </a:r>
              <a:r>
                <a:rPr lang="zh-CN" altLang="en-US" sz="3200" b="1" dirty="0">
                  <a:latin typeface="宋体" panose="02010600030101010101" pitchFamily="2" charset="-122"/>
                </a:rPr>
                <a:t> </a:t>
              </a:r>
              <a:r>
                <a:rPr lang="zh-CN" altLang="en-US" sz="3200" b="1" dirty="0">
                  <a:solidFill>
                    <a:srgbClr val="3333FF"/>
                  </a:solidFill>
                  <a:latin typeface="宋体" panose="02010600030101010101" pitchFamily="2" charset="-122"/>
                </a:rPr>
                <a:t>光子</a:t>
              </a:r>
              <a:r>
                <a:rPr lang="zh-CN" altLang="en-US" sz="2800" b="1" dirty="0">
                  <a:solidFill>
                    <a:srgbClr val="FF3300"/>
                  </a:solidFill>
                  <a:latin typeface="宋体" panose="02010600030101010101" pitchFamily="2" charset="-122"/>
                </a:rPr>
                <a:t> </a:t>
              </a:r>
            </a:p>
          </p:txBody>
        </p:sp>
      </p:grpSp>
      <p:grpSp>
        <p:nvGrpSpPr>
          <p:cNvPr id="5" name="Group 24"/>
          <p:cNvGrpSpPr/>
          <p:nvPr/>
        </p:nvGrpSpPr>
        <p:grpSpPr bwMode="auto">
          <a:xfrm>
            <a:off x="3571868" y="5072063"/>
            <a:ext cx="1714500" cy="1600200"/>
            <a:chOff x="2112" y="2331"/>
            <a:chExt cx="1080" cy="1008"/>
          </a:xfrm>
        </p:grpSpPr>
        <p:sp>
          <p:nvSpPr>
            <p:cNvPr id="15" name="Rectangle 3"/>
            <p:cNvSpPr>
              <a:spLocks noChangeArrowheads="1"/>
            </p:cNvSpPr>
            <p:nvPr/>
          </p:nvSpPr>
          <p:spPr bwMode="auto">
            <a:xfrm>
              <a:off x="2112" y="2331"/>
              <a:ext cx="1080" cy="1008"/>
            </a:xfrm>
            <a:prstGeom prst="rect">
              <a:avLst/>
            </a:prstGeom>
            <a:gradFill rotWithShape="0">
              <a:gsLst>
                <a:gs pos="0">
                  <a:srgbClr val="CC99FF"/>
                </a:gs>
                <a:gs pos="50000">
                  <a:srgbClr val="FFFFFF"/>
                </a:gs>
                <a:gs pos="100000">
                  <a:srgbClr val="CC99FF"/>
                </a:gs>
              </a:gsLst>
              <a:lin ang="2700000" scaled="1"/>
            </a:gradFill>
            <a:ln w="9525">
              <a:solidFill>
                <a:srgbClr val="CC99FF"/>
              </a:solidFill>
              <a:miter lim="800000"/>
              <a:tailEnd type="none" w="sm" len="lg"/>
            </a:ln>
            <a:effectLst/>
          </p:spPr>
          <p:txBody>
            <a:bodyPr wrap="none" anchor="ctr"/>
            <a:lstStyle/>
            <a:p>
              <a:endParaRPr lang="zh-CN" altLang="en-US"/>
            </a:p>
          </p:txBody>
        </p:sp>
        <p:graphicFrame>
          <p:nvGraphicFramePr>
            <p:cNvPr id="16" name="Object 4"/>
            <p:cNvGraphicFramePr>
              <a:graphicFrameLocks noChangeAspect="1"/>
            </p:cNvGraphicFramePr>
            <p:nvPr/>
          </p:nvGraphicFramePr>
          <p:xfrm>
            <a:off x="2247" y="2421"/>
            <a:ext cx="763" cy="302"/>
          </p:xfrm>
          <a:graphic>
            <a:graphicData uri="http://schemas.openxmlformats.org/presentationml/2006/ole">
              <mc:AlternateContent xmlns:mc="http://schemas.openxmlformats.org/markup-compatibility/2006">
                <mc:Choice xmlns:v="urn:schemas-microsoft-com:vml" Requires="v">
                  <p:oleObj spid="_x0000_s18504" name="Equation" r:id="rId10" imgW="11887200" imgH="4267200" progId="Equation.3">
                    <p:embed/>
                  </p:oleObj>
                </mc:Choice>
                <mc:Fallback>
                  <p:oleObj name="Equation" r:id="rId10" imgW="11887200" imgH="4267200" progId="Equation.3">
                    <p:embed/>
                    <p:pic>
                      <p:nvPicPr>
                        <p:cNvPr id="0" name="Picture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47" y="2421"/>
                          <a:ext cx="763"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2202" y="2691"/>
            <a:ext cx="785" cy="549"/>
          </p:xfrm>
          <a:graphic>
            <a:graphicData uri="http://schemas.openxmlformats.org/presentationml/2006/ole">
              <mc:AlternateContent xmlns:mc="http://schemas.openxmlformats.org/markup-compatibility/2006">
                <mc:Choice xmlns:v="urn:schemas-microsoft-com:vml" Requires="v">
                  <p:oleObj spid="_x0000_s18505" name="Equation" r:id="rId12" imgW="10058400" imgH="9448800" progId="Equation.3">
                    <p:embed/>
                  </p:oleObj>
                </mc:Choice>
                <mc:Fallback>
                  <p:oleObj name="Equation" r:id="rId12" imgW="10058400" imgH="9448800" progId="Equation.3">
                    <p:embed/>
                    <p:pic>
                      <p:nvPicPr>
                        <p:cNvPr id="0"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2" y="2691"/>
                          <a:ext cx="785" cy="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5"/>
          <p:cNvGrpSpPr/>
          <p:nvPr/>
        </p:nvGrpSpPr>
        <p:grpSpPr bwMode="auto">
          <a:xfrm>
            <a:off x="1142976" y="5214950"/>
            <a:ext cx="2362200" cy="1066800"/>
            <a:chOff x="672" y="2496"/>
            <a:chExt cx="1488" cy="672"/>
          </a:xfrm>
        </p:grpSpPr>
        <p:sp>
          <p:nvSpPr>
            <p:cNvPr id="19" name="Text Box 7"/>
            <p:cNvSpPr txBox="1">
              <a:spLocks noChangeArrowheads="1"/>
            </p:cNvSpPr>
            <p:nvPr/>
          </p:nvSpPr>
          <p:spPr bwMode="auto">
            <a:xfrm>
              <a:off x="672" y="2496"/>
              <a:ext cx="1344" cy="666"/>
            </a:xfrm>
            <a:prstGeom prst="rect">
              <a:avLst/>
            </a:prstGeom>
            <a:noFill/>
            <a:ln w="28575">
              <a:noFill/>
              <a:miter lim="800000"/>
            </a:ln>
            <a:effectLst/>
          </p:spPr>
          <p:txBody>
            <a:bodyPr>
              <a:spAutoFit/>
            </a:bodyPr>
            <a:lstStyle/>
            <a:p>
              <a:pPr>
                <a:lnSpc>
                  <a:spcPct val="120000"/>
                </a:lnSpc>
              </a:pPr>
              <a:r>
                <a:rPr lang="zh-CN" altLang="en-US" sz="2800" b="1" dirty="0">
                  <a:latin typeface="宋体" panose="02010600030101010101" pitchFamily="2" charset="-122"/>
                </a:rPr>
                <a:t>描述光的</a:t>
              </a:r>
            </a:p>
            <a:p>
              <a:pPr>
                <a:lnSpc>
                  <a:spcPct val="120000"/>
                </a:lnSpc>
              </a:pPr>
              <a:r>
                <a:rPr lang="zh-CN" altLang="en-US" sz="2800" b="1" dirty="0">
                  <a:latin typeface="宋体" panose="02010600030101010101" pitchFamily="2" charset="-122"/>
                </a:rPr>
                <a:t> 粒子性</a:t>
              </a:r>
            </a:p>
          </p:txBody>
        </p:sp>
        <p:sp>
          <p:nvSpPr>
            <p:cNvPr id="20" name="AutoShape 8"/>
            <p:cNvSpPr/>
            <p:nvPr/>
          </p:nvSpPr>
          <p:spPr bwMode="auto">
            <a:xfrm>
              <a:off x="1920" y="2640"/>
              <a:ext cx="240" cy="528"/>
            </a:xfrm>
            <a:prstGeom prst="leftBrace">
              <a:avLst>
                <a:gd name="adj1" fmla="val 18333"/>
                <a:gd name="adj2" fmla="val 50000"/>
              </a:avLst>
            </a:prstGeom>
            <a:noFill/>
            <a:ln w="27305">
              <a:solidFill>
                <a:srgbClr val="CC99FF"/>
              </a:solidFill>
              <a:round/>
            </a:ln>
            <a:effectLst/>
          </p:spPr>
          <p:txBody>
            <a:bodyPr wrap="none" anchor="ctr"/>
            <a:lstStyle/>
            <a:p>
              <a:endParaRPr lang="zh-CN" altLang="en-US"/>
            </a:p>
          </p:txBody>
        </p:sp>
      </p:grpSp>
      <p:grpSp>
        <p:nvGrpSpPr>
          <p:cNvPr id="7" name="Group 26"/>
          <p:cNvGrpSpPr/>
          <p:nvPr/>
        </p:nvGrpSpPr>
        <p:grpSpPr bwMode="auto">
          <a:xfrm>
            <a:off x="5214946" y="5286391"/>
            <a:ext cx="2643188" cy="1138238"/>
            <a:chOff x="3045" y="2499"/>
            <a:chExt cx="1665" cy="717"/>
          </a:xfrm>
        </p:grpSpPr>
        <p:sp>
          <p:nvSpPr>
            <p:cNvPr id="22" name="AutoShape 10"/>
            <p:cNvSpPr/>
            <p:nvPr/>
          </p:nvSpPr>
          <p:spPr bwMode="auto">
            <a:xfrm>
              <a:off x="3045" y="2544"/>
              <a:ext cx="192" cy="672"/>
            </a:xfrm>
            <a:prstGeom prst="rightBrace">
              <a:avLst>
                <a:gd name="adj1" fmla="val 29167"/>
                <a:gd name="adj2" fmla="val 54764"/>
              </a:avLst>
            </a:prstGeom>
            <a:noFill/>
            <a:ln w="27305">
              <a:solidFill>
                <a:srgbClr val="CC99FF"/>
              </a:solidFill>
              <a:round/>
            </a:ln>
            <a:effectLst/>
          </p:spPr>
          <p:txBody>
            <a:bodyPr wrap="none" anchor="ctr"/>
            <a:lstStyle/>
            <a:p>
              <a:endParaRPr lang="zh-CN" altLang="en-US"/>
            </a:p>
          </p:txBody>
        </p:sp>
        <p:sp>
          <p:nvSpPr>
            <p:cNvPr id="23" name="Text Box 11"/>
            <p:cNvSpPr txBox="1">
              <a:spLocks noChangeArrowheads="1"/>
            </p:cNvSpPr>
            <p:nvPr/>
          </p:nvSpPr>
          <p:spPr bwMode="auto">
            <a:xfrm>
              <a:off x="3270" y="2499"/>
              <a:ext cx="1440" cy="666"/>
            </a:xfrm>
            <a:prstGeom prst="rect">
              <a:avLst/>
            </a:prstGeom>
            <a:noFill/>
            <a:ln w="28575">
              <a:noFill/>
              <a:miter lim="800000"/>
            </a:ln>
            <a:effectLst/>
          </p:spPr>
          <p:txBody>
            <a:bodyPr>
              <a:spAutoFit/>
            </a:bodyPr>
            <a:lstStyle/>
            <a:p>
              <a:pPr>
                <a:lnSpc>
                  <a:spcPct val="120000"/>
                </a:lnSpc>
              </a:pPr>
              <a:r>
                <a:rPr lang="zh-CN" altLang="en-US" sz="2800" b="1" dirty="0">
                  <a:solidFill>
                    <a:srgbClr val="CC0000"/>
                  </a:solidFill>
                  <a:latin typeface="宋体" panose="02010600030101010101" pitchFamily="2" charset="-122"/>
                </a:rPr>
                <a:t> </a:t>
              </a:r>
              <a:r>
                <a:rPr lang="zh-CN" altLang="en-US" sz="2800" b="1" dirty="0">
                  <a:latin typeface="宋体" panose="02010600030101010101" pitchFamily="2" charset="-122"/>
                </a:rPr>
                <a:t>描述光的</a:t>
              </a:r>
            </a:p>
            <a:p>
              <a:pPr>
                <a:lnSpc>
                  <a:spcPct val="120000"/>
                </a:lnSpc>
              </a:pPr>
              <a:r>
                <a:rPr lang="zh-CN" altLang="en-US" sz="2800" b="1" dirty="0">
                  <a:latin typeface="宋体" panose="02010600030101010101" pitchFamily="2" charset="-122"/>
                </a:rPr>
                <a:t>  波动性</a:t>
              </a:r>
            </a:p>
          </p:txBody>
        </p:sp>
      </p:grpSp>
      <p:graphicFrame>
        <p:nvGraphicFramePr>
          <p:cNvPr id="24" name="Object 12"/>
          <p:cNvGraphicFramePr>
            <a:graphicFrameLocks noChangeAspect="1"/>
          </p:cNvGraphicFramePr>
          <p:nvPr/>
        </p:nvGraphicFramePr>
        <p:xfrm>
          <a:off x="2643174" y="3857628"/>
          <a:ext cx="3429000" cy="1127125"/>
        </p:xfrm>
        <a:graphic>
          <a:graphicData uri="http://schemas.openxmlformats.org/presentationml/2006/ole">
            <mc:AlternateContent xmlns:mc="http://schemas.openxmlformats.org/markup-compatibility/2006">
              <mc:Choice xmlns:v="urn:schemas-microsoft-com:vml" Requires="v">
                <p:oleObj spid="_x0000_s18506" name="公式" r:id="rId14" imgW="25298400" imgH="9448800" progId="Equation.3">
                  <p:embed/>
                </p:oleObj>
              </mc:Choice>
              <mc:Fallback>
                <p:oleObj name="公式" r:id="rId14" imgW="25298400" imgH="9448800" progId="Equation.3">
                  <p:embed/>
                  <p:pic>
                    <p:nvPicPr>
                      <p:cNvPr id="0"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3174" y="3857628"/>
                        <a:ext cx="34290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blinds(horizontal)">
                                      <p:cBhvr>
                                        <p:cTn id="7" dur="500"/>
                                        <p:tgtEl>
                                          <p:spTgt spid="194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vertic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00034" y="857232"/>
            <a:ext cx="5163676" cy="2185989"/>
            <a:chOff x="480" y="528"/>
            <a:chExt cx="2945" cy="1377"/>
          </a:xfrm>
        </p:grpSpPr>
        <p:sp>
          <p:nvSpPr>
            <p:cNvPr id="47107" name="Text Box 3"/>
            <p:cNvSpPr txBox="1">
              <a:spLocks noChangeArrowheads="1"/>
            </p:cNvSpPr>
            <p:nvPr/>
          </p:nvSpPr>
          <p:spPr bwMode="auto">
            <a:xfrm>
              <a:off x="480" y="528"/>
              <a:ext cx="2945" cy="1377"/>
            </a:xfrm>
            <a:prstGeom prst="rect">
              <a:avLst/>
            </a:prstGeom>
            <a:noFill/>
            <a:ln w="12700">
              <a:noFill/>
              <a:miter lim="800000"/>
              <a:headEnd type="none" w="sm" len="sm"/>
              <a:tailEnd type="none" w="sm" len="sm"/>
            </a:ln>
            <a:effectLst/>
          </p:spPr>
          <p:txBody>
            <a:bodyPr wrap="square">
              <a:spAutoFit/>
            </a:bodyPr>
            <a:lstStyle/>
            <a:p>
              <a:pPr algn="just">
                <a:spcBef>
                  <a:spcPct val="50000"/>
                </a:spcBef>
              </a:pPr>
              <a:r>
                <a:rPr lang="zh-CN" altLang="en-US" sz="2800" b="1" dirty="0">
                  <a:solidFill>
                    <a:srgbClr val="0000FF"/>
                  </a:solidFill>
                  <a:latin typeface="宋体" pitchFamily="2" charset="-122"/>
                  <a:ea typeface="宋体" pitchFamily="2" charset="-122"/>
                </a:rPr>
                <a:t>（2）</a:t>
              </a:r>
              <a:r>
                <a:rPr lang="zh-CN" altLang="en-US" sz="2800" b="1" dirty="0">
                  <a:solidFill>
                    <a:srgbClr val="3333FF"/>
                  </a:solidFill>
                  <a:latin typeface="宋体" pitchFamily="2" charset="-122"/>
                  <a:ea typeface="宋体" pitchFamily="2" charset="-122"/>
                </a:rPr>
                <a:t>遏止电势差</a:t>
              </a:r>
              <a:endParaRPr lang="en-US" altLang="zh-CN" sz="2800" b="1" dirty="0">
                <a:latin typeface="宋体" pitchFamily="2" charset="-122"/>
                <a:ea typeface="宋体" pitchFamily="2" charset="-122"/>
              </a:endParaRPr>
            </a:p>
            <a:p>
              <a:pPr algn="just">
                <a:spcBef>
                  <a:spcPct val="50000"/>
                </a:spcBef>
              </a:pPr>
              <a:r>
                <a:rPr lang="zh-CN" altLang="en-US" sz="2400" b="1" dirty="0">
                  <a:latin typeface="宋体" pitchFamily="2" charset="-122"/>
                  <a:ea typeface="宋体" pitchFamily="2" charset="-122"/>
                </a:rPr>
                <a:t>当</a:t>
              </a:r>
              <a:r>
                <a:rPr lang="en-US" altLang="zh-CN" sz="2400" b="1" i="1" dirty="0">
                  <a:latin typeface="Times New Roman" pitchFamily="18" charset="0"/>
                  <a:ea typeface="宋体" pitchFamily="2" charset="-122"/>
                  <a:cs typeface="Times New Roman" pitchFamily="18" charset="0"/>
                </a:rPr>
                <a:t>U</a:t>
              </a:r>
              <a:r>
                <a:rPr lang="en-US" altLang="zh-CN" sz="2400" b="1" dirty="0">
                  <a:latin typeface="Times New Roman" pitchFamily="18" charset="0"/>
                  <a:ea typeface="宋体" pitchFamily="2" charset="-122"/>
                  <a:cs typeface="Times New Roman" pitchFamily="18" charset="0"/>
                </a:rPr>
                <a:t>=0</a:t>
              </a:r>
              <a:r>
                <a:rPr lang="zh-CN" altLang="en-US" sz="2400" b="1" dirty="0">
                  <a:latin typeface="宋体" pitchFamily="2" charset="-122"/>
                  <a:ea typeface="宋体" pitchFamily="2" charset="-122"/>
                </a:rPr>
                <a:t>时，光电流并不为零；只有当两极间加了反向电压           时，光电流才为零</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此电压称为遏止电势差（截止电压）</a:t>
              </a:r>
              <a:r>
                <a:rPr lang="en-US" altLang="zh-CN" sz="2400" b="1" dirty="0">
                  <a:latin typeface="宋体" pitchFamily="2" charset="-122"/>
                  <a:ea typeface="宋体" pitchFamily="2" charset="-122"/>
                </a:rPr>
                <a:t>.</a:t>
              </a:r>
              <a:endParaRPr lang="zh-CN" altLang="en-US" sz="2400" b="1" dirty="0">
                <a:latin typeface="宋体" pitchFamily="2" charset="-122"/>
                <a:ea typeface="宋体" pitchFamily="2" charset="-122"/>
              </a:endParaRPr>
            </a:p>
          </p:txBody>
        </p:sp>
        <mc:AlternateContent xmlns:mc="http://schemas.openxmlformats.org/markup-compatibility/2006" xmlns:a14="http://schemas.microsoft.com/office/drawing/2010/main">
          <mc:Choice Requires="a14">
            <p:sp>
              <p:nvSpPr>
                <p:cNvPr id="47108" name="Object 4"/>
                <p:cNvSpPr txBox="1"/>
                <p:nvPr/>
              </p:nvSpPr>
              <p:spPr bwMode="auto">
                <a:xfrm>
                  <a:off x="2173" y="1178"/>
                  <a:ext cx="1014" cy="270"/>
                </a:xfrm>
                <a:prstGeom prst="rect">
                  <a:avLst/>
                </a:prstGeom>
                <a:noFill/>
              </p:spPr>
              <p:txBody>
                <a:bodyPr>
                  <a:noAutofit/>
                </a:bodyPr>
                <a:lstStyle/>
                <a:p>
                  <a14:m>
                    <m:oMath xmlns:m="http://schemas.openxmlformats.org/officeDocument/2006/math">
                      <m:r>
                        <a:rPr lang="zh-CN" altLang="en-US" sz="2400" i="1">
                          <a:solidFill>
                            <a:srgbClr val="000000"/>
                          </a:solidFill>
                          <a:latin typeface="Cambria Math" panose="02040503050406030204" pitchFamily="18" charset="0"/>
                        </a:rPr>
                        <m:t>𝑈</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𝑈</m:t>
                          </m:r>
                        </m:e>
                        <m:sub>
                          <m:r>
                            <a:rPr lang="zh-CN" altLang="en-US" sz="2400" i="1">
                              <a:solidFill>
                                <a:srgbClr val="000000"/>
                              </a:solidFill>
                              <a:latin typeface="Cambria Math" panose="02040503050406030204" pitchFamily="18" charset="0"/>
                            </a:rPr>
                            <m:t>0</m:t>
                          </m:r>
                        </m:sub>
                      </m:sSub>
                    </m:oMath>
                  </a14:m>
                  <a:r>
                    <a:rPr lang="en-US" altLang="zh-CN" sz="2400" dirty="0"/>
                    <a:t>&lt;0</a:t>
                  </a:r>
                  <a:endParaRPr lang="zh-CN" altLang="en-US" sz="2400" dirty="0"/>
                </a:p>
              </p:txBody>
            </p:sp>
          </mc:Choice>
          <mc:Fallback xmlns="">
            <p:sp>
              <p:nvSpPr>
                <p:cNvPr id="47108" name="Object 4"/>
                <p:cNvSpPr txBox="1">
                  <a:spLocks noRot="1" noChangeAspect="1" noMove="1" noResize="1" noEditPoints="1" noAdjustHandles="1" noChangeArrowheads="1" noChangeShapeType="1" noTextEdit="1"/>
                </p:cNvSpPr>
                <p:nvPr/>
              </p:nvSpPr>
              <p:spPr bwMode="auto">
                <a:xfrm>
                  <a:off x="2173" y="1178"/>
                  <a:ext cx="1014" cy="270"/>
                </a:xfrm>
                <a:prstGeom prst="rect">
                  <a:avLst/>
                </a:prstGeom>
                <a:blipFill>
                  <a:blip r:embed="rId3"/>
                  <a:stretch>
                    <a:fillRect l="-1027" t="-10000" r="-685" b="-41429"/>
                  </a:stretch>
                </a:blipFill>
              </p:spPr>
              <p:txBody>
                <a:bodyPr/>
                <a:lstStyle/>
                <a:p>
                  <a:r>
                    <a:rPr lang="zh-CN" altLang="en-US">
                      <a:noFill/>
                    </a:rPr>
                    <a:t> </a:t>
                  </a:r>
                </a:p>
              </p:txBody>
            </p:sp>
          </mc:Fallback>
        </mc:AlternateContent>
      </p:grpSp>
      <p:graphicFrame>
        <p:nvGraphicFramePr>
          <p:cNvPr id="47109" name="Object 5"/>
          <p:cNvGraphicFramePr>
            <a:graphicFrameLocks noChangeAspect="1"/>
          </p:cNvGraphicFramePr>
          <p:nvPr>
            <p:extLst>
              <p:ext uri="{D42A27DB-BD31-4B8C-83A1-F6EECF244321}">
                <p14:modId xmlns:p14="http://schemas.microsoft.com/office/powerpoint/2010/main" val="1973128814"/>
              </p:ext>
            </p:extLst>
          </p:nvPr>
        </p:nvGraphicFramePr>
        <p:xfrm>
          <a:off x="2071670" y="4214818"/>
          <a:ext cx="1866897" cy="850820"/>
        </p:xfrm>
        <a:graphic>
          <a:graphicData uri="http://schemas.openxmlformats.org/presentationml/2006/ole">
            <mc:AlternateContent xmlns:mc="http://schemas.openxmlformats.org/markup-compatibility/2006">
              <mc:Choice xmlns:v="urn:schemas-microsoft-com:vml" Requires="v">
                <p:oleObj spid="_x0000_s2222" name="公式" r:id="rId4" imgW="20726400" imgH="9448800" progId="Equation.3">
                  <p:embed/>
                </p:oleObj>
              </mc:Choice>
              <mc:Fallback>
                <p:oleObj name="公式" r:id="rId4" imgW="20726400" imgH="9448800" progId="Equation.3">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70" y="4214818"/>
                        <a:ext cx="1866897" cy="850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0" name="Text Box 6"/>
          <p:cNvSpPr txBox="1">
            <a:spLocks noChangeArrowheads="1"/>
          </p:cNvSpPr>
          <p:nvPr/>
        </p:nvSpPr>
        <p:spPr bwMode="auto">
          <a:xfrm>
            <a:off x="638906" y="5069575"/>
            <a:ext cx="7124700" cy="954107"/>
          </a:xfrm>
          <a:prstGeom prst="rect">
            <a:avLst/>
          </a:prstGeom>
          <a:noFill/>
          <a:ln w="12700">
            <a:noFill/>
            <a:miter lim="800000"/>
            <a:headEnd type="none" w="sm" len="sm"/>
            <a:tailEnd type="none" w="sm" len="sm"/>
          </a:ln>
          <a:effectLst/>
        </p:spPr>
        <p:txBody>
          <a:bodyPr wrap="square">
            <a:spAutoFit/>
          </a:bodyPr>
          <a:lstStyle/>
          <a:p>
            <a:pPr>
              <a:spcBef>
                <a:spcPct val="50000"/>
              </a:spcBef>
              <a:buFont typeface="Wingdings" pitchFamily="2" charset="2"/>
              <a:buChar char="Ø"/>
            </a:pPr>
            <a:r>
              <a:rPr lang="zh-CN" altLang="en-US" sz="2800" b="1" dirty="0">
                <a:solidFill>
                  <a:srgbClr val="0000FF"/>
                </a:solidFill>
                <a:latin typeface="宋体" pitchFamily="2" charset="-122"/>
                <a:ea typeface="宋体" pitchFamily="2" charset="-122"/>
              </a:rPr>
              <a:t> 实验表明：</a:t>
            </a:r>
            <a:r>
              <a:rPr lang="zh-CN" altLang="en-US" sz="2800" dirty="0">
                <a:solidFill>
                  <a:srgbClr val="0000FF"/>
                </a:solidFill>
                <a:latin typeface="宋体" pitchFamily="2" charset="-122"/>
                <a:ea typeface="宋体" pitchFamily="2" charset="-122"/>
              </a:rPr>
              <a:t>遏止电势差或光电子的最大初动能与入射光强度无关</a:t>
            </a:r>
            <a:r>
              <a:rPr lang="en-US" altLang="zh-CN" sz="2800" dirty="0">
                <a:solidFill>
                  <a:srgbClr val="0000FF"/>
                </a:solidFill>
                <a:latin typeface="宋体" pitchFamily="2" charset="-122"/>
                <a:ea typeface="宋体" pitchFamily="2" charset="-122"/>
              </a:rPr>
              <a:t>.</a:t>
            </a:r>
            <a:endParaRPr lang="zh-CN" altLang="en-US" sz="2800" dirty="0">
              <a:solidFill>
                <a:srgbClr val="0000FF"/>
              </a:solidFill>
              <a:latin typeface="宋体" pitchFamily="2" charset="-122"/>
              <a:ea typeface="宋体" pitchFamily="2" charset="-122"/>
            </a:endParaRPr>
          </a:p>
        </p:txBody>
      </p:sp>
      <p:grpSp>
        <p:nvGrpSpPr>
          <p:cNvPr id="10" name="Group 44"/>
          <p:cNvGrpSpPr/>
          <p:nvPr/>
        </p:nvGrpSpPr>
        <p:grpSpPr bwMode="auto">
          <a:xfrm>
            <a:off x="5857884" y="1000108"/>
            <a:ext cx="3000396" cy="2643206"/>
            <a:chOff x="565" y="2160"/>
            <a:chExt cx="1883" cy="1605"/>
          </a:xfrm>
        </p:grpSpPr>
        <p:cxnSp>
          <p:nvCxnSpPr>
            <p:cNvPr id="11" name="AutoShape 45"/>
            <p:cNvCxnSpPr>
              <a:cxnSpLocks noChangeShapeType="1"/>
              <a:stCxn id="12" idx="0"/>
            </p:cNvCxnSpPr>
            <p:nvPr/>
          </p:nvCxnSpPr>
          <p:spPr bwMode="auto">
            <a:xfrm rot="16200000" flipH="1" flipV="1">
              <a:off x="934" y="2009"/>
              <a:ext cx="422" cy="724"/>
            </a:xfrm>
            <a:prstGeom prst="curvedConnector4">
              <a:avLst>
                <a:gd name="adj1" fmla="val -34125"/>
                <a:gd name="adj2" fmla="val -165745"/>
              </a:avLst>
            </a:prstGeom>
            <a:noFill/>
            <a:ln w="9525">
              <a:noFill/>
              <a:round/>
            </a:ln>
            <a:effectLst/>
          </p:spPr>
        </p:cxnSp>
        <p:sp>
          <p:nvSpPr>
            <p:cNvPr id="12" name="Rectangle 46"/>
            <p:cNvSpPr>
              <a:spLocks noChangeArrowheads="1"/>
            </p:cNvSpPr>
            <p:nvPr/>
          </p:nvSpPr>
          <p:spPr bwMode="auto">
            <a:xfrm>
              <a:off x="565" y="2160"/>
              <a:ext cx="1883" cy="1605"/>
            </a:xfrm>
            <a:prstGeom prst="rect">
              <a:avLst/>
            </a:prstGeom>
            <a:solidFill>
              <a:schemeClr val="bg1"/>
            </a:solidFill>
            <a:ln w="9525">
              <a:solidFill>
                <a:srgbClr val="006666"/>
              </a:solidFill>
              <a:miter lim="800000"/>
              <a:tailEnd type="none" w="sm" len="lg"/>
            </a:ln>
            <a:effectLst/>
          </p:spPr>
          <p:txBody>
            <a:bodyPr wrap="none" anchor="ctr"/>
            <a:lstStyle/>
            <a:p>
              <a:endParaRPr lang="zh-CN" altLang="en-US"/>
            </a:p>
          </p:txBody>
        </p:sp>
        <p:sp>
          <p:nvSpPr>
            <p:cNvPr id="13" name="Line 47"/>
            <p:cNvSpPr>
              <a:spLocks noChangeShapeType="1"/>
            </p:cNvSpPr>
            <p:nvPr/>
          </p:nvSpPr>
          <p:spPr bwMode="auto">
            <a:xfrm flipV="1">
              <a:off x="736" y="3490"/>
              <a:ext cx="1626" cy="0"/>
            </a:xfrm>
            <a:prstGeom prst="line">
              <a:avLst/>
            </a:prstGeom>
            <a:noFill/>
            <a:ln w="12700">
              <a:solidFill>
                <a:schemeClr val="tx1"/>
              </a:solidFill>
              <a:round/>
              <a:tailEnd type="triangle" w="sm" len="lg"/>
            </a:ln>
            <a:effectLst/>
          </p:spPr>
          <p:txBody>
            <a:bodyPr wrap="none" anchor="ctr"/>
            <a:lstStyle/>
            <a:p>
              <a:endParaRPr lang="zh-CN" altLang="en-US"/>
            </a:p>
          </p:txBody>
        </p:sp>
        <p:graphicFrame>
          <p:nvGraphicFramePr>
            <p:cNvPr id="14" name="Object 3"/>
            <p:cNvGraphicFramePr>
              <a:graphicFrameLocks noChangeAspect="1"/>
            </p:cNvGraphicFramePr>
            <p:nvPr/>
          </p:nvGraphicFramePr>
          <p:xfrm>
            <a:off x="1735" y="2582"/>
            <a:ext cx="163" cy="272"/>
          </p:xfrm>
          <a:graphic>
            <a:graphicData uri="http://schemas.openxmlformats.org/presentationml/2006/ole">
              <mc:AlternateContent xmlns:mc="http://schemas.openxmlformats.org/markup-compatibility/2006">
                <mc:Choice xmlns:v="urn:schemas-microsoft-com:vml" Requires="v">
                  <p:oleObj spid="_x0000_s2223" name="公式" r:id="rId6" imgW="4876800" imgH="7620000" progId="Equation.3">
                    <p:embed/>
                  </p:oleObj>
                </mc:Choice>
                <mc:Fallback>
                  <p:oleObj name="公式" r:id="rId6" imgW="4876800" imgH="7620000" progId="Equation.3">
                    <p:embed/>
                    <p:pic>
                      <p:nvPicPr>
                        <p:cNvPr id="0"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5" y="2582"/>
                          <a:ext cx="16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nvGraphicFramePr>
          <p:xfrm>
            <a:off x="1761" y="2329"/>
            <a:ext cx="173" cy="270"/>
          </p:xfrm>
          <a:graphic>
            <a:graphicData uri="http://schemas.openxmlformats.org/presentationml/2006/ole">
              <mc:AlternateContent xmlns:mc="http://schemas.openxmlformats.org/markup-compatibility/2006">
                <mc:Choice xmlns:v="urn:schemas-microsoft-com:vml" Requires="v">
                  <p:oleObj spid="_x0000_s2224" name="公式" r:id="rId8" imgW="5181600" imgH="7620000" progId="Equation.3">
                    <p:embed/>
                  </p:oleObj>
                </mc:Choice>
                <mc:Fallback>
                  <p:oleObj name="公式" r:id="rId8" imgW="5181600" imgH="7620000" progId="Equation.3">
                    <p:embed/>
                    <p:pic>
                      <p:nvPicPr>
                        <p:cNvPr id="0" name="Picture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1" y="2329"/>
                          <a:ext cx="173"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nvGraphicFramePr>
          <p:xfrm>
            <a:off x="1200" y="2160"/>
            <a:ext cx="133" cy="267"/>
          </p:xfrm>
          <a:graphic>
            <a:graphicData uri="http://schemas.openxmlformats.org/presentationml/2006/ole">
              <mc:AlternateContent xmlns:mc="http://schemas.openxmlformats.org/markup-compatibility/2006">
                <mc:Choice xmlns:v="urn:schemas-microsoft-com:vml" Requires="v">
                  <p:oleObj spid="_x0000_s2225" name="Equation" r:id="rId10" imgW="2133600" imgH="3962400" progId="Equation.3">
                    <p:embed/>
                  </p:oleObj>
                </mc:Choice>
                <mc:Fallback>
                  <p:oleObj name="Equation" r:id="rId10" imgW="2133600" imgH="3962400" progId="Equation.3">
                    <p:embed/>
                    <p:pic>
                      <p:nvPicPr>
                        <p:cNvPr id="0" name="Picture 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2160"/>
                          <a:ext cx="133"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p:cNvGraphicFramePr>
              <a:graphicFrameLocks noChangeAspect="1"/>
            </p:cNvGraphicFramePr>
            <p:nvPr/>
          </p:nvGraphicFramePr>
          <p:xfrm>
            <a:off x="816" y="2640"/>
            <a:ext cx="277" cy="336"/>
          </p:xfrm>
          <a:graphic>
            <a:graphicData uri="http://schemas.openxmlformats.org/presentationml/2006/ole">
              <mc:AlternateContent xmlns:mc="http://schemas.openxmlformats.org/markup-compatibility/2006">
                <mc:Choice xmlns:v="urn:schemas-microsoft-com:vml" Requires="v">
                  <p:oleObj spid="_x0000_s2226" name="Equation" r:id="rId12" imgW="4572000" imgH="5181600" progId="Equation.3">
                    <p:embed/>
                  </p:oleObj>
                </mc:Choice>
                <mc:Fallback>
                  <p:oleObj name="Equation" r:id="rId12" imgW="4572000" imgH="5181600" progId="Equation.3">
                    <p:embed/>
                    <p:pic>
                      <p:nvPicPr>
                        <p:cNvPr id="0" name="Picture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2640"/>
                          <a:ext cx="27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p:cNvGraphicFramePr>
              <a:graphicFrameLocks noChangeAspect="1"/>
            </p:cNvGraphicFramePr>
            <p:nvPr/>
          </p:nvGraphicFramePr>
          <p:xfrm>
            <a:off x="786" y="2352"/>
            <a:ext cx="316" cy="336"/>
          </p:xfrm>
          <a:graphic>
            <a:graphicData uri="http://schemas.openxmlformats.org/presentationml/2006/ole">
              <mc:AlternateContent xmlns:mc="http://schemas.openxmlformats.org/markup-compatibility/2006">
                <mc:Choice xmlns:v="urn:schemas-microsoft-com:vml" Requires="v">
                  <p:oleObj spid="_x0000_s2227" name="Equation" r:id="rId14" imgW="4876800" imgH="4876800" progId="Equation.3">
                    <p:embed/>
                  </p:oleObj>
                </mc:Choice>
                <mc:Fallback>
                  <p:oleObj name="Equation" r:id="rId14" imgW="4876800" imgH="4876800" progId="Equation.3">
                    <p:embed/>
                    <p:pic>
                      <p:nvPicPr>
                        <p:cNvPr id="0" name="Picture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6" y="2352"/>
                          <a:ext cx="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8"/>
            <p:cNvGraphicFramePr>
              <a:graphicFrameLocks noChangeAspect="1"/>
            </p:cNvGraphicFramePr>
            <p:nvPr/>
          </p:nvGraphicFramePr>
          <p:xfrm>
            <a:off x="1048" y="3493"/>
            <a:ext cx="216" cy="255"/>
          </p:xfrm>
          <a:graphic>
            <a:graphicData uri="http://schemas.openxmlformats.org/presentationml/2006/ole">
              <mc:AlternateContent xmlns:mc="http://schemas.openxmlformats.org/markup-compatibility/2006">
                <mc:Choice xmlns:v="urn:schemas-microsoft-com:vml" Requires="v">
                  <p:oleObj spid="_x0000_s2228" name="Equation" r:id="rId16" imgW="2743200" imgH="3048000" progId="Equation.3">
                    <p:embed/>
                  </p:oleObj>
                </mc:Choice>
                <mc:Fallback>
                  <p:oleObj name="Equation" r:id="rId16" imgW="2743200" imgH="3048000" progId="Equation.3">
                    <p:embed/>
                    <p:pic>
                      <p:nvPicPr>
                        <p:cNvPr id="0" name="Picture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8" y="3493"/>
                          <a:ext cx="216"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9"/>
            <p:cNvGraphicFramePr>
              <a:graphicFrameLocks noChangeAspect="1"/>
            </p:cNvGraphicFramePr>
            <p:nvPr/>
          </p:nvGraphicFramePr>
          <p:xfrm>
            <a:off x="608" y="3504"/>
            <a:ext cx="256" cy="235"/>
          </p:xfrm>
          <a:graphic>
            <a:graphicData uri="http://schemas.openxmlformats.org/presentationml/2006/ole">
              <mc:AlternateContent xmlns:mc="http://schemas.openxmlformats.org/markup-compatibility/2006">
                <mc:Choice xmlns:v="urn:schemas-microsoft-com:vml" Requires="v">
                  <p:oleObj spid="_x0000_s2229" name="公式" r:id="rId18" imgW="11277600" imgH="7924800" progId="Equation.3">
                    <p:embed/>
                  </p:oleObj>
                </mc:Choice>
                <mc:Fallback>
                  <p:oleObj name="公式" r:id="rId18" imgW="11277600" imgH="7924800" progId="Equation.3">
                    <p:embed/>
                    <p:pic>
                      <p:nvPicPr>
                        <p:cNvPr id="0" name="Picture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8" y="3504"/>
                          <a:ext cx="256" cy="2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0"/>
            <p:cNvGraphicFramePr>
              <a:graphicFrameLocks noChangeAspect="1"/>
            </p:cNvGraphicFramePr>
            <p:nvPr/>
          </p:nvGraphicFramePr>
          <p:xfrm>
            <a:off x="2164" y="3528"/>
            <a:ext cx="158" cy="168"/>
          </p:xfrm>
          <a:graphic>
            <a:graphicData uri="http://schemas.openxmlformats.org/presentationml/2006/ole">
              <mc:AlternateContent xmlns:mc="http://schemas.openxmlformats.org/markup-compatibility/2006">
                <mc:Choice xmlns:v="urn:schemas-microsoft-com:vml" Requires="v">
                  <p:oleObj spid="_x0000_s2230" name="公式" r:id="rId20" imgW="5791200" imgH="5791200" progId="Equation.3">
                    <p:embed/>
                  </p:oleObj>
                </mc:Choice>
                <mc:Fallback>
                  <p:oleObj name="公式" r:id="rId20" imgW="5791200" imgH="5791200" progId="Equation.3">
                    <p:embed/>
                    <p:pic>
                      <p:nvPicPr>
                        <p:cNvPr id="0" name="Picture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64" y="3528"/>
                          <a:ext cx="158"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Freeform 56"/>
            <p:cNvSpPr/>
            <p:nvPr/>
          </p:nvSpPr>
          <p:spPr bwMode="auto">
            <a:xfrm>
              <a:off x="832" y="2843"/>
              <a:ext cx="1327" cy="641"/>
            </a:xfrm>
            <a:custGeom>
              <a:avLst/>
              <a:gdLst/>
              <a:ahLst/>
              <a:cxnLst>
                <a:cxn ang="0">
                  <a:pos x="0" y="729"/>
                </a:cxn>
                <a:cxn ang="0">
                  <a:pos x="193" y="688"/>
                </a:cxn>
                <a:cxn ang="0">
                  <a:pos x="361" y="592"/>
                </a:cxn>
                <a:cxn ang="0">
                  <a:pos x="523" y="406"/>
                </a:cxn>
                <a:cxn ang="0">
                  <a:pos x="704" y="136"/>
                </a:cxn>
                <a:cxn ang="0">
                  <a:pos x="813" y="27"/>
                </a:cxn>
                <a:cxn ang="0">
                  <a:pos x="1045" y="4"/>
                </a:cxn>
                <a:cxn ang="0">
                  <a:pos x="1489" y="4"/>
                </a:cxn>
              </a:cxnLst>
              <a:rect l="0" t="0" r="r" b="b"/>
              <a:pathLst>
                <a:path w="1489" h="729">
                  <a:moveTo>
                    <a:pt x="0" y="729"/>
                  </a:moveTo>
                  <a:cubicBezTo>
                    <a:pt x="32" y="722"/>
                    <a:pt x="133" y="711"/>
                    <a:pt x="193" y="688"/>
                  </a:cubicBezTo>
                  <a:cubicBezTo>
                    <a:pt x="253" y="665"/>
                    <a:pt x="306" y="639"/>
                    <a:pt x="361" y="592"/>
                  </a:cubicBezTo>
                  <a:cubicBezTo>
                    <a:pt x="416" y="545"/>
                    <a:pt x="466" y="482"/>
                    <a:pt x="523" y="406"/>
                  </a:cubicBezTo>
                  <a:cubicBezTo>
                    <a:pt x="580" y="330"/>
                    <a:pt x="656" y="199"/>
                    <a:pt x="704" y="136"/>
                  </a:cubicBezTo>
                  <a:cubicBezTo>
                    <a:pt x="752" y="73"/>
                    <a:pt x="756" y="49"/>
                    <a:pt x="813" y="27"/>
                  </a:cubicBezTo>
                  <a:cubicBezTo>
                    <a:pt x="870" y="5"/>
                    <a:pt x="932" y="8"/>
                    <a:pt x="1045" y="4"/>
                  </a:cubicBezTo>
                  <a:cubicBezTo>
                    <a:pt x="1158" y="0"/>
                    <a:pt x="1397" y="4"/>
                    <a:pt x="1489" y="4"/>
                  </a:cubicBezTo>
                </a:path>
              </a:pathLst>
            </a:custGeom>
            <a:noFill/>
            <a:ln w="28575" cap="flat" cmpd="sng">
              <a:solidFill>
                <a:srgbClr val="FF3300"/>
              </a:solidFill>
              <a:prstDash val="solid"/>
              <a:round/>
            </a:ln>
            <a:effectLst/>
          </p:spPr>
          <p:txBody>
            <a:bodyPr wrap="none" anchor="ctr"/>
            <a:lstStyle/>
            <a:p>
              <a:endParaRPr lang="zh-CN" altLang="en-US"/>
            </a:p>
          </p:txBody>
        </p:sp>
        <p:sp>
          <p:nvSpPr>
            <p:cNvPr id="23" name="Freeform 57"/>
            <p:cNvSpPr/>
            <p:nvPr/>
          </p:nvSpPr>
          <p:spPr bwMode="auto">
            <a:xfrm>
              <a:off x="832" y="2582"/>
              <a:ext cx="1338" cy="906"/>
            </a:xfrm>
            <a:custGeom>
              <a:avLst/>
              <a:gdLst/>
              <a:ahLst/>
              <a:cxnLst>
                <a:cxn ang="0">
                  <a:pos x="0" y="1030"/>
                </a:cxn>
                <a:cxn ang="0">
                  <a:pos x="271" y="874"/>
                </a:cxn>
                <a:cxn ang="0">
                  <a:pos x="445" y="586"/>
                </a:cxn>
                <a:cxn ang="0">
                  <a:pos x="555" y="271"/>
                </a:cxn>
                <a:cxn ang="0">
                  <a:pos x="684" y="72"/>
                </a:cxn>
                <a:cxn ang="0">
                  <a:pos x="937" y="10"/>
                </a:cxn>
                <a:cxn ang="0">
                  <a:pos x="1501" y="10"/>
                </a:cxn>
              </a:cxnLst>
              <a:rect l="0" t="0" r="r" b="b"/>
              <a:pathLst>
                <a:path w="1501" h="1030">
                  <a:moveTo>
                    <a:pt x="0" y="1030"/>
                  </a:moveTo>
                  <a:cubicBezTo>
                    <a:pt x="45" y="1004"/>
                    <a:pt x="197" y="948"/>
                    <a:pt x="271" y="874"/>
                  </a:cubicBezTo>
                  <a:cubicBezTo>
                    <a:pt x="345" y="800"/>
                    <a:pt x="398" y="686"/>
                    <a:pt x="445" y="586"/>
                  </a:cubicBezTo>
                  <a:cubicBezTo>
                    <a:pt x="492" y="486"/>
                    <a:pt x="515" y="357"/>
                    <a:pt x="555" y="271"/>
                  </a:cubicBezTo>
                  <a:cubicBezTo>
                    <a:pt x="595" y="185"/>
                    <a:pt x="620" y="115"/>
                    <a:pt x="684" y="72"/>
                  </a:cubicBezTo>
                  <a:cubicBezTo>
                    <a:pt x="748" y="29"/>
                    <a:pt x="801" y="20"/>
                    <a:pt x="937" y="10"/>
                  </a:cubicBezTo>
                  <a:cubicBezTo>
                    <a:pt x="1073" y="0"/>
                    <a:pt x="1384" y="10"/>
                    <a:pt x="1501" y="10"/>
                  </a:cubicBezTo>
                </a:path>
              </a:pathLst>
            </a:custGeom>
            <a:noFill/>
            <a:ln w="28575" cap="flat" cmpd="sng">
              <a:solidFill>
                <a:srgbClr val="0000FF"/>
              </a:solidFill>
              <a:prstDash val="solid"/>
              <a:round/>
            </a:ln>
            <a:effectLst/>
          </p:spPr>
          <p:txBody>
            <a:bodyPr wrap="none" anchor="ctr"/>
            <a:lstStyle/>
            <a:p>
              <a:endParaRPr lang="zh-CN" altLang="en-US"/>
            </a:p>
          </p:txBody>
        </p:sp>
        <p:graphicFrame>
          <p:nvGraphicFramePr>
            <p:cNvPr id="24" name="Object 11"/>
            <p:cNvGraphicFramePr>
              <a:graphicFrameLocks noChangeAspect="1"/>
            </p:cNvGraphicFramePr>
            <p:nvPr/>
          </p:nvGraphicFramePr>
          <p:xfrm>
            <a:off x="1549" y="3084"/>
            <a:ext cx="563" cy="265"/>
          </p:xfrm>
          <a:graphic>
            <a:graphicData uri="http://schemas.openxmlformats.org/presentationml/2006/ole">
              <mc:AlternateContent xmlns:mc="http://schemas.openxmlformats.org/markup-compatibility/2006">
                <mc:Choice xmlns:v="urn:schemas-microsoft-com:vml" Requires="v">
                  <p:oleObj spid="_x0000_s2231" name="公式" r:id="rId22" imgW="15849600" imgH="7620000" progId="Equation.3">
                    <p:embed/>
                  </p:oleObj>
                </mc:Choice>
                <mc:Fallback>
                  <p:oleObj name="公式" r:id="rId22" imgW="15849600" imgH="7620000" progId="Equation.3">
                    <p:embed/>
                    <p:pic>
                      <p:nvPicPr>
                        <p:cNvPr id="0" name="Picture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9" y="3084"/>
                          <a:ext cx="563"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Line 59"/>
            <p:cNvSpPr>
              <a:spLocks noChangeShapeType="1"/>
            </p:cNvSpPr>
            <p:nvPr/>
          </p:nvSpPr>
          <p:spPr bwMode="auto">
            <a:xfrm flipV="1">
              <a:off x="1142" y="2310"/>
              <a:ext cx="0" cy="118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26" name="Line 60"/>
            <p:cNvSpPr>
              <a:spLocks noChangeShapeType="1"/>
            </p:cNvSpPr>
            <p:nvPr/>
          </p:nvSpPr>
          <p:spPr bwMode="auto">
            <a:xfrm>
              <a:off x="1142" y="2852"/>
              <a:ext cx="1024" cy="0"/>
            </a:xfrm>
            <a:prstGeom prst="line">
              <a:avLst/>
            </a:prstGeom>
            <a:noFill/>
            <a:ln w="19050">
              <a:solidFill>
                <a:schemeClr val="tx1"/>
              </a:solidFill>
              <a:prstDash val="dash"/>
              <a:round/>
            </a:ln>
            <a:effectLst/>
          </p:spPr>
          <p:txBody>
            <a:bodyPr wrap="none" anchor="ctr"/>
            <a:lstStyle/>
            <a:p>
              <a:endParaRPr lang="zh-CN" altLang="en-US"/>
            </a:p>
          </p:txBody>
        </p:sp>
        <p:sp>
          <p:nvSpPr>
            <p:cNvPr id="27" name="Line 61"/>
            <p:cNvSpPr>
              <a:spLocks noChangeShapeType="1"/>
            </p:cNvSpPr>
            <p:nvPr/>
          </p:nvSpPr>
          <p:spPr bwMode="auto">
            <a:xfrm>
              <a:off x="1142" y="2597"/>
              <a:ext cx="1024" cy="0"/>
            </a:xfrm>
            <a:prstGeom prst="line">
              <a:avLst/>
            </a:prstGeom>
            <a:noFill/>
            <a:ln w="19050">
              <a:solidFill>
                <a:schemeClr val="tx1"/>
              </a:solidFill>
              <a:prstDash val="dash"/>
              <a:round/>
            </a:ln>
            <a:effectLst/>
          </p:spPr>
          <p:txBody>
            <a:bodyPr wrap="none" anchor="ctr"/>
            <a:lstStyle/>
            <a:p>
              <a:endParaRPr lang="zh-CN" altLang="en-US"/>
            </a:p>
          </p:txBody>
        </p:sp>
      </p:grpSp>
      <p:graphicFrame>
        <p:nvGraphicFramePr>
          <p:cNvPr id="6" name="Object 0"/>
          <p:cNvGraphicFramePr>
            <a:graphicFrameLocks noChangeAspect="1"/>
          </p:cNvGraphicFramePr>
          <p:nvPr>
            <p:extLst>
              <p:ext uri="{D42A27DB-BD31-4B8C-83A1-F6EECF244321}">
                <p14:modId xmlns:p14="http://schemas.microsoft.com/office/powerpoint/2010/main" val="1898132071"/>
              </p:ext>
            </p:extLst>
          </p:nvPr>
        </p:nvGraphicFramePr>
        <p:xfrm>
          <a:off x="4500562" y="4357694"/>
          <a:ext cx="2012948" cy="604028"/>
        </p:xfrm>
        <a:graphic>
          <a:graphicData uri="http://schemas.openxmlformats.org/presentationml/2006/ole">
            <mc:AlternateContent xmlns:mc="http://schemas.openxmlformats.org/markup-compatibility/2006">
              <mc:Choice xmlns:v="urn:schemas-microsoft-com:vml" Requires="v">
                <p:oleObj spid="_x0000_s2232" name="Equation" r:id="rId24" imgW="18288000" imgH="5486400" progId="">
                  <p:embed/>
                </p:oleObj>
              </mc:Choice>
              <mc:Fallback>
                <p:oleObj name="Equation" r:id="rId24" imgW="18288000" imgH="5486400" progId="">
                  <p:embed/>
                  <p:pic>
                    <p:nvPicPr>
                      <p:cNvPr id="0" name="Picture 6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0562" y="4357694"/>
                        <a:ext cx="2012948" cy="6040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500034" y="3071810"/>
            <a:ext cx="5357850" cy="1200329"/>
          </a:xfrm>
          <a:prstGeom prst="rect">
            <a:avLst/>
          </a:prstGeom>
        </p:spPr>
        <p:txBody>
          <a:bodyPr wrap="square">
            <a:spAutoFit/>
          </a:bodyPr>
          <a:lstStyle/>
          <a:p>
            <a:r>
              <a:rPr lang="zh-CN" altLang="en-US" sz="2400" b="1" dirty="0">
                <a:latin typeface="宋体" pitchFamily="2" charset="-122"/>
                <a:ea typeface="宋体" pitchFamily="2" charset="-122"/>
              </a:rPr>
              <a:t>这表明：</a:t>
            </a:r>
            <a:r>
              <a:rPr lang="zh-CN" altLang="en-US" sz="2400" b="1" dirty="0">
                <a:solidFill>
                  <a:srgbClr val="FF0000"/>
                </a:solidFill>
                <a:latin typeface="宋体" pitchFamily="2" charset="-122"/>
                <a:ea typeface="宋体" pitchFamily="2" charset="-122"/>
              </a:rPr>
              <a:t>从阴极逸出的光电子必有初动能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指光电子刚逸出金属表面时具有的动能</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则对于</a:t>
            </a:r>
            <a:r>
              <a:rPr lang="zh-CN" altLang="en-US" sz="2400" b="1" dirty="0">
                <a:solidFill>
                  <a:srgbClr val="0000FF"/>
                </a:solidFill>
                <a:latin typeface="宋体" pitchFamily="2" charset="-122"/>
                <a:ea typeface="宋体" pitchFamily="2" charset="-122"/>
              </a:rPr>
              <a:t>最大初动能</a:t>
            </a:r>
            <a:r>
              <a:rPr lang="zh-CN" altLang="en-US" sz="2400" b="1" dirty="0">
                <a:latin typeface="宋体" pitchFamily="2" charset="-122"/>
                <a:ea typeface="宋体" pitchFamily="2" charset="-122"/>
              </a:rPr>
              <a:t>有</a:t>
            </a:r>
          </a:p>
        </p:txBody>
      </p:sp>
      <p:sp>
        <p:nvSpPr>
          <p:cNvPr id="31" name="Text Box 1078">
            <a:extLst>
              <a:ext uri="{FF2B5EF4-FFF2-40B4-BE49-F238E27FC236}">
                <a16:creationId xmlns:a16="http://schemas.microsoft.com/office/drawing/2014/main" xmlns="" id="{6865B266-20B1-4B84-8F29-F131FBCF65B8}"/>
              </a:ext>
            </a:extLst>
          </p:cNvPr>
          <p:cNvSpPr txBox="1">
            <a:spLocks noChangeArrowheads="1"/>
          </p:cNvSpPr>
          <p:nvPr/>
        </p:nvSpPr>
        <p:spPr bwMode="auto">
          <a:xfrm>
            <a:off x="1075934" y="161236"/>
            <a:ext cx="3276600" cy="579437"/>
          </a:xfrm>
          <a:prstGeom prst="rect">
            <a:avLst/>
          </a:prstGeom>
          <a:noFill/>
          <a:ln w="9525">
            <a:noFill/>
            <a:miter lim="800000"/>
            <a:tailEnd type="none" w="sm" len="lg"/>
          </a:ln>
          <a:effectLst/>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实验规律</a:t>
            </a:r>
            <a:endParaRPr lang="en-US" altLang="zh-CN" sz="3200" dirty="0">
              <a:latin typeface="黑体" panose="02010609060101010101" pitchFamily="49" charset="-122"/>
              <a:ea typeface="黑体" panose="0201060906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0">
                                            <p:txEl>
                                              <p:pRg st="0" end="0"/>
                                            </p:txEl>
                                          </p:spTgt>
                                        </p:tgtEl>
                                        <p:attrNameLst>
                                          <p:attrName>style.visibility</p:attrName>
                                        </p:attrNameLst>
                                      </p:cBhvr>
                                      <p:to>
                                        <p:strVal val="visible"/>
                                      </p:to>
                                    </p:set>
                                    <p:animEffect transition="in" filter="wipe(left)">
                                      <p:cBhvr>
                                        <p:cTn id="22" dur="500"/>
                                        <p:tgtEl>
                                          <p:spTgt spid="471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uiExpand="1" build="p" autoUpdateAnimBg="0"/>
      <p:bldP spid="31"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3" name="Object 5"/>
          <p:cNvGraphicFramePr>
            <a:graphicFrameLocks noChangeAspect="1"/>
          </p:cNvGraphicFramePr>
          <p:nvPr>
            <p:extLst>
              <p:ext uri="{D42A27DB-BD31-4B8C-83A1-F6EECF244321}">
                <p14:modId xmlns:p14="http://schemas.microsoft.com/office/powerpoint/2010/main" val="575268057"/>
              </p:ext>
            </p:extLst>
          </p:nvPr>
        </p:nvGraphicFramePr>
        <p:xfrm>
          <a:off x="1171457" y="2619239"/>
          <a:ext cx="2971800" cy="609600"/>
        </p:xfrm>
        <a:graphic>
          <a:graphicData uri="http://schemas.openxmlformats.org/presentationml/2006/ole">
            <mc:AlternateContent xmlns:mc="http://schemas.openxmlformats.org/markup-compatibility/2006">
              <mc:Choice xmlns:v="urn:schemas-microsoft-com:vml" Requires="v">
                <p:oleObj spid="_x0000_s3250" name="公式" r:id="rId4" imgW="23164800" imgH="5486400" progId="Equation.3">
                  <p:embed/>
                </p:oleObj>
              </mc:Choice>
              <mc:Fallback>
                <p:oleObj name="公式" r:id="rId4" imgW="23164800" imgH="5486400" progId="Equation.3">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457" y="2619239"/>
                        <a:ext cx="2971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63" name="Object 35"/>
          <p:cNvGraphicFramePr>
            <a:graphicFrameLocks noChangeAspect="1"/>
          </p:cNvGraphicFramePr>
          <p:nvPr>
            <p:extLst>
              <p:ext uri="{D42A27DB-BD31-4B8C-83A1-F6EECF244321}">
                <p14:modId xmlns:p14="http://schemas.microsoft.com/office/powerpoint/2010/main" val="2385550156"/>
              </p:ext>
            </p:extLst>
          </p:nvPr>
        </p:nvGraphicFramePr>
        <p:xfrm>
          <a:off x="4259520" y="2776755"/>
          <a:ext cx="1313976" cy="500066"/>
        </p:xfrm>
        <a:graphic>
          <a:graphicData uri="http://schemas.openxmlformats.org/presentationml/2006/ole">
            <mc:AlternateContent xmlns:mc="http://schemas.openxmlformats.org/markup-compatibility/2006">
              <mc:Choice xmlns:v="urn:schemas-microsoft-com:vml" Requires="v">
                <p:oleObj spid="_x0000_s3251" name="Equation" r:id="rId6" imgW="12496800" imgH="5486400" progId="Equation.3">
                  <p:embed/>
                </p:oleObj>
              </mc:Choice>
              <mc:Fallback>
                <p:oleObj name="Equation" r:id="rId6" imgW="12496800" imgH="5486400" progId="Equation.3">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9520" y="2776755"/>
                        <a:ext cx="1313976"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66" name="Text Box 38"/>
          <p:cNvSpPr txBox="1">
            <a:spLocks noChangeArrowheads="1"/>
          </p:cNvSpPr>
          <p:nvPr/>
        </p:nvSpPr>
        <p:spPr bwMode="auto">
          <a:xfrm>
            <a:off x="815925" y="3351509"/>
            <a:ext cx="4357718" cy="461665"/>
          </a:xfrm>
          <a:prstGeom prst="rect">
            <a:avLst/>
          </a:prstGeom>
          <a:noFill/>
          <a:ln w="9525">
            <a:noFill/>
            <a:miter lim="800000"/>
          </a:ln>
          <a:effectLst/>
        </p:spPr>
        <p:txBody>
          <a:bodyPr wrap="square">
            <a:spAutoFit/>
          </a:bodyPr>
          <a:lstStyle/>
          <a:p>
            <a:pPr>
              <a:spcBef>
                <a:spcPct val="50000"/>
              </a:spcBef>
            </a:pPr>
            <a:r>
              <a:rPr lang="en-US" altLang="zh-CN" sz="2400" i="1" dirty="0">
                <a:latin typeface="Times New Roman" panose="02020603050405020304" pitchFamily="18" charset="0"/>
                <a:cs typeface="Times New Roman" panose="02020603050405020304" pitchFamily="18" charset="0"/>
              </a:rPr>
              <a:t>K</a:t>
            </a:r>
            <a:r>
              <a:rPr lang="en-US" altLang="zh-CN" sz="2400" dirty="0"/>
              <a:t>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与金属材料无关的普适常数</a:t>
            </a:r>
          </a:p>
        </p:txBody>
      </p:sp>
      <p:grpSp>
        <p:nvGrpSpPr>
          <p:cNvPr id="2" name="组合 1"/>
          <p:cNvGrpSpPr/>
          <p:nvPr/>
        </p:nvGrpSpPr>
        <p:grpSpPr>
          <a:xfrm>
            <a:off x="5699984" y="1729620"/>
            <a:ext cx="3324244" cy="2798224"/>
            <a:chOff x="5715008" y="2357430"/>
            <a:chExt cx="3324244" cy="2798224"/>
          </a:xfrm>
        </p:grpSpPr>
        <p:sp>
          <p:nvSpPr>
            <p:cNvPr id="48160" name="Text Box 32"/>
            <p:cNvSpPr txBox="1">
              <a:spLocks noChangeArrowheads="1"/>
            </p:cNvSpPr>
            <p:nvPr/>
          </p:nvSpPr>
          <p:spPr bwMode="auto">
            <a:xfrm>
              <a:off x="6000760" y="4786322"/>
              <a:ext cx="3038492" cy="369332"/>
            </a:xfrm>
            <a:prstGeom prst="rect">
              <a:avLst/>
            </a:prstGeom>
            <a:noFill/>
            <a:ln w="12700">
              <a:noFill/>
              <a:miter lim="800000"/>
              <a:headEnd type="none" w="sm" len="sm"/>
              <a:tailEnd type="none" w="sm" len="sm"/>
            </a:ln>
            <a:effectLst/>
          </p:spPr>
          <p:txBody>
            <a:bodyPr wrap="square">
              <a:spAutoFit/>
            </a:bodyPr>
            <a:lstStyle/>
            <a:p>
              <a:pPr>
                <a:spcBef>
                  <a:spcPct val="50000"/>
                </a:spcBef>
              </a:pPr>
              <a:r>
                <a:rPr lang="zh-CN" altLang="en-US" dirty="0">
                  <a:latin typeface="华文楷体" pitchFamily="2" charset="-122"/>
                  <a:ea typeface="华文楷体" pitchFamily="2" charset="-122"/>
                  <a:cs typeface="Times New Roman" panose="02020603050405020304" pitchFamily="18" charset="0"/>
                </a:rPr>
                <a:t>遏止电势差与频率的关系</a:t>
              </a:r>
            </a:p>
          </p:txBody>
        </p:sp>
        <p:grpSp>
          <p:nvGrpSpPr>
            <p:cNvPr id="37" name="Group 34"/>
            <p:cNvGrpSpPr/>
            <p:nvPr/>
          </p:nvGrpSpPr>
          <p:grpSpPr bwMode="auto">
            <a:xfrm>
              <a:off x="5715008" y="2357430"/>
              <a:ext cx="2921000" cy="2409825"/>
              <a:chOff x="3216" y="1140"/>
              <a:chExt cx="2112" cy="1770"/>
            </a:xfrm>
          </p:grpSpPr>
          <p:grpSp>
            <p:nvGrpSpPr>
              <p:cNvPr id="38" name="Group 30"/>
              <p:cNvGrpSpPr/>
              <p:nvPr/>
            </p:nvGrpSpPr>
            <p:grpSpPr bwMode="auto">
              <a:xfrm>
                <a:off x="3216" y="1140"/>
                <a:ext cx="2112" cy="1746"/>
                <a:chOff x="3216" y="942"/>
                <a:chExt cx="2112" cy="1746"/>
              </a:xfrm>
            </p:grpSpPr>
            <p:sp>
              <p:nvSpPr>
                <p:cNvPr id="40" name="Rectangle 8"/>
                <p:cNvSpPr>
                  <a:spLocks noChangeArrowheads="1"/>
                </p:cNvSpPr>
                <p:nvPr/>
              </p:nvSpPr>
              <p:spPr bwMode="auto">
                <a:xfrm>
                  <a:off x="3216" y="960"/>
                  <a:ext cx="2112" cy="1728"/>
                </a:xfrm>
                <a:prstGeom prst="rect">
                  <a:avLst/>
                </a:prstGeom>
                <a:solidFill>
                  <a:schemeClr val="bg1"/>
                </a:solidFill>
                <a:ln w="9525">
                  <a:solidFill>
                    <a:srgbClr val="006666"/>
                  </a:solidFill>
                  <a:miter lim="800000"/>
                  <a:tailEnd type="none" w="sm" len="lg"/>
                </a:ln>
                <a:effectLst/>
              </p:spPr>
              <p:txBody>
                <a:bodyPr wrap="none" anchor="ctr"/>
                <a:lstStyle/>
                <a:p>
                  <a:endParaRPr lang="zh-CN" altLang="en-US"/>
                </a:p>
              </p:txBody>
            </p:sp>
            <p:sp>
              <p:nvSpPr>
                <p:cNvPr id="41" name="Line 9"/>
                <p:cNvSpPr>
                  <a:spLocks noChangeShapeType="1"/>
                </p:cNvSpPr>
                <p:nvPr/>
              </p:nvSpPr>
              <p:spPr bwMode="auto">
                <a:xfrm flipV="1">
                  <a:off x="3676" y="1288"/>
                  <a:ext cx="624" cy="1104"/>
                </a:xfrm>
                <a:prstGeom prst="line">
                  <a:avLst/>
                </a:prstGeom>
                <a:noFill/>
                <a:ln w="38100">
                  <a:solidFill>
                    <a:srgbClr val="FF3300"/>
                  </a:solidFill>
                  <a:round/>
                </a:ln>
                <a:effectLst/>
              </p:spPr>
              <p:txBody>
                <a:bodyPr wrap="none" anchor="ctr"/>
                <a:lstStyle/>
                <a:p>
                  <a:endParaRPr lang="zh-CN" altLang="en-US"/>
                </a:p>
              </p:txBody>
            </p:sp>
            <p:sp>
              <p:nvSpPr>
                <p:cNvPr id="42" name="Line 10"/>
                <p:cNvSpPr>
                  <a:spLocks noChangeShapeType="1"/>
                </p:cNvSpPr>
                <p:nvPr/>
              </p:nvSpPr>
              <p:spPr bwMode="auto">
                <a:xfrm flipV="1">
                  <a:off x="4060" y="1288"/>
                  <a:ext cx="624" cy="1104"/>
                </a:xfrm>
                <a:prstGeom prst="line">
                  <a:avLst/>
                </a:prstGeom>
                <a:noFill/>
                <a:ln w="38100">
                  <a:solidFill>
                    <a:srgbClr val="0000FF"/>
                  </a:solidFill>
                  <a:round/>
                </a:ln>
                <a:effectLst/>
              </p:spPr>
              <p:txBody>
                <a:bodyPr wrap="none" anchor="ctr"/>
                <a:lstStyle/>
                <a:p>
                  <a:endParaRPr lang="zh-CN" altLang="en-US"/>
                </a:p>
              </p:txBody>
            </p:sp>
            <p:sp>
              <p:nvSpPr>
                <p:cNvPr id="43" name="Line 11"/>
                <p:cNvSpPr>
                  <a:spLocks noChangeShapeType="1"/>
                </p:cNvSpPr>
                <p:nvPr/>
              </p:nvSpPr>
              <p:spPr bwMode="auto">
                <a:xfrm flipV="1">
                  <a:off x="4396" y="1288"/>
                  <a:ext cx="624" cy="1104"/>
                </a:xfrm>
                <a:prstGeom prst="line">
                  <a:avLst/>
                </a:prstGeom>
                <a:noFill/>
                <a:ln w="38100">
                  <a:solidFill>
                    <a:srgbClr val="CC0066"/>
                  </a:solidFill>
                  <a:round/>
                </a:ln>
                <a:effectLst/>
              </p:spPr>
              <p:txBody>
                <a:bodyPr wrap="none" anchor="ctr"/>
                <a:lstStyle/>
                <a:p>
                  <a:endParaRPr lang="zh-CN" altLang="en-US"/>
                </a:p>
              </p:txBody>
            </p:sp>
            <p:graphicFrame>
              <p:nvGraphicFramePr>
                <p:cNvPr id="44" name="Object 12"/>
                <p:cNvGraphicFramePr>
                  <a:graphicFrameLocks noChangeAspect="1"/>
                </p:cNvGraphicFramePr>
                <p:nvPr/>
              </p:nvGraphicFramePr>
              <p:xfrm>
                <a:off x="3504" y="1000"/>
                <a:ext cx="303" cy="344"/>
              </p:xfrm>
              <a:graphic>
                <a:graphicData uri="http://schemas.openxmlformats.org/presentationml/2006/ole">
                  <mc:AlternateContent xmlns:mc="http://schemas.openxmlformats.org/markup-compatibility/2006">
                    <mc:Choice xmlns:v="urn:schemas-microsoft-com:vml" Requires="v">
                      <p:oleObj spid="_x0000_s3252" name="公式" r:id="rId8" imgW="7010400" imgH="7924800" progId="Equation.3">
                        <p:embed/>
                      </p:oleObj>
                    </mc:Choice>
                    <mc:Fallback>
                      <p:oleObj name="公式" r:id="rId8" imgW="7010400" imgH="7924800" progId="Equation.3">
                        <p:embed/>
                        <p:pic>
                          <p:nvPicPr>
                            <p:cNvPr id="0"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4" y="1000"/>
                              <a:ext cx="303"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3"/>
                <p:cNvGraphicFramePr>
                  <a:graphicFrameLocks noChangeAspect="1"/>
                </p:cNvGraphicFramePr>
                <p:nvPr/>
              </p:nvGraphicFramePr>
              <p:xfrm>
                <a:off x="3580" y="2344"/>
                <a:ext cx="250" cy="344"/>
              </p:xfrm>
              <a:graphic>
                <a:graphicData uri="http://schemas.openxmlformats.org/presentationml/2006/ole">
                  <mc:AlternateContent xmlns:mc="http://schemas.openxmlformats.org/markup-compatibility/2006">
                    <mc:Choice xmlns:v="urn:schemas-microsoft-com:vml" Requires="v">
                      <p:oleObj spid="_x0000_s3253" name="公式" r:id="rId10" imgW="5791200" imgH="7924800" progId="Equation.3">
                        <p:embed/>
                      </p:oleObj>
                    </mc:Choice>
                    <mc:Fallback>
                      <p:oleObj name="公式" r:id="rId10" imgW="5791200" imgH="7924800" progId="Equation.3">
                        <p:embed/>
                        <p:pic>
                          <p:nvPicPr>
                            <p:cNvPr id="0" name="Picture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0" y="2344"/>
                              <a:ext cx="250"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4"/>
                <p:cNvGraphicFramePr>
                  <a:graphicFrameLocks noChangeAspect="1"/>
                </p:cNvGraphicFramePr>
                <p:nvPr/>
              </p:nvGraphicFramePr>
              <p:xfrm>
                <a:off x="5005" y="2416"/>
                <a:ext cx="183" cy="199"/>
              </p:xfrm>
              <a:graphic>
                <a:graphicData uri="http://schemas.openxmlformats.org/presentationml/2006/ole">
                  <mc:AlternateContent xmlns:mc="http://schemas.openxmlformats.org/markup-compatibility/2006">
                    <mc:Choice xmlns:v="urn:schemas-microsoft-com:vml" Requires="v">
                      <p:oleObj spid="_x0000_s3254" name="公式" r:id="rId12" imgW="4267200" imgH="4572000" progId="Equation.3">
                        <p:embed/>
                      </p:oleObj>
                    </mc:Choice>
                    <mc:Fallback>
                      <p:oleObj name="公式" r:id="rId12" imgW="4267200" imgH="4572000" progId="Equation.3">
                        <p:embed/>
                        <p:pic>
                          <p:nvPicPr>
                            <p:cNvPr id="0" name="Picture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5" y="2416"/>
                              <a:ext cx="183"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15"/>
                <p:cNvGraphicFramePr>
                  <a:graphicFrameLocks noChangeAspect="1"/>
                </p:cNvGraphicFramePr>
                <p:nvPr/>
              </p:nvGraphicFramePr>
              <p:xfrm>
                <a:off x="4176" y="960"/>
                <a:ext cx="308" cy="351"/>
              </p:xfrm>
              <a:graphic>
                <a:graphicData uri="http://schemas.openxmlformats.org/presentationml/2006/ole">
                  <mc:AlternateContent xmlns:mc="http://schemas.openxmlformats.org/markup-compatibility/2006">
                    <mc:Choice xmlns:v="urn:schemas-microsoft-com:vml" Requires="v">
                      <p:oleObj spid="_x0000_s3255" name="Equation" r:id="rId14" imgW="4267200" imgH="4876800" progId="Equation.3">
                        <p:embed/>
                      </p:oleObj>
                    </mc:Choice>
                    <mc:Fallback>
                      <p:oleObj name="Equation" r:id="rId14" imgW="4267200" imgH="4876800" progId="Equation.3">
                        <p:embed/>
                        <p:pic>
                          <p:nvPicPr>
                            <p:cNvPr id="0" name="Picture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6" y="960"/>
                              <a:ext cx="30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16"/>
                <p:cNvGraphicFramePr>
                  <a:graphicFrameLocks noChangeAspect="1"/>
                </p:cNvGraphicFramePr>
                <p:nvPr/>
              </p:nvGraphicFramePr>
              <p:xfrm>
                <a:off x="4554" y="964"/>
                <a:ext cx="311" cy="332"/>
              </p:xfrm>
              <a:graphic>
                <a:graphicData uri="http://schemas.openxmlformats.org/presentationml/2006/ole">
                  <mc:AlternateContent xmlns:mc="http://schemas.openxmlformats.org/markup-compatibility/2006">
                    <mc:Choice xmlns:v="urn:schemas-microsoft-com:vml" Requires="v">
                      <p:oleObj spid="_x0000_s3256" name="Equation" r:id="rId16" imgW="4572000" imgH="4876800" progId="Equation.3">
                        <p:embed/>
                      </p:oleObj>
                    </mc:Choice>
                    <mc:Fallback>
                      <p:oleObj name="Equation" r:id="rId16" imgW="4572000" imgH="4876800" progId="Equation.3">
                        <p:embed/>
                        <p:pic>
                          <p:nvPicPr>
                            <p:cNvPr id="0" name="Picture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54" y="964"/>
                              <a:ext cx="311"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7"/>
                <p:cNvGraphicFramePr>
                  <a:graphicFrameLocks noChangeAspect="1"/>
                </p:cNvGraphicFramePr>
                <p:nvPr/>
              </p:nvGraphicFramePr>
              <p:xfrm>
                <a:off x="4923" y="942"/>
                <a:ext cx="285" cy="376"/>
              </p:xfrm>
              <a:graphic>
                <a:graphicData uri="http://schemas.openxmlformats.org/presentationml/2006/ole">
                  <mc:AlternateContent xmlns:mc="http://schemas.openxmlformats.org/markup-compatibility/2006">
                    <mc:Choice xmlns:v="urn:schemas-microsoft-com:vml" Requires="v">
                      <p:oleObj spid="_x0000_s3257" name="Equation" r:id="rId18" imgW="3657600" imgH="4876800" progId="Equation.3">
                        <p:embed/>
                      </p:oleObj>
                    </mc:Choice>
                    <mc:Fallback>
                      <p:oleObj name="Equation" r:id="rId18" imgW="3657600" imgH="4876800" progId="Equation.3">
                        <p:embed/>
                        <p:pic>
                          <p:nvPicPr>
                            <p:cNvPr id="0" name="Picture 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23" y="942"/>
                              <a:ext cx="28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Line 18"/>
                <p:cNvSpPr>
                  <a:spLocks noChangeShapeType="1"/>
                </p:cNvSpPr>
                <p:nvPr/>
              </p:nvSpPr>
              <p:spPr bwMode="auto">
                <a:xfrm flipV="1">
                  <a:off x="3436" y="2400"/>
                  <a:ext cx="1728" cy="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51" name="Line 19"/>
                <p:cNvSpPr>
                  <a:spLocks noChangeShapeType="1"/>
                </p:cNvSpPr>
                <p:nvPr/>
              </p:nvSpPr>
              <p:spPr bwMode="auto">
                <a:xfrm flipV="1">
                  <a:off x="3436" y="1152"/>
                  <a:ext cx="0" cy="1248"/>
                </a:xfrm>
                <a:prstGeom prst="line">
                  <a:avLst/>
                </a:prstGeom>
                <a:noFill/>
                <a:ln w="12700">
                  <a:solidFill>
                    <a:schemeClr val="tx1"/>
                  </a:solidFill>
                  <a:round/>
                  <a:tailEnd type="triangle" w="sm" len="lg"/>
                </a:ln>
                <a:effectLst/>
              </p:spPr>
              <p:txBody>
                <a:bodyPr wrap="none"/>
                <a:lstStyle/>
                <a:p>
                  <a:endParaRPr lang="zh-CN" altLang="en-US"/>
                </a:p>
              </p:txBody>
            </p:sp>
          </p:grpSp>
          <p:sp>
            <p:nvSpPr>
              <p:cNvPr id="39" name="Text Box 33"/>
              <p:cNvSpPr txBox="1">
                <a:spLocks noChangeArrowheads="1"/>
              </p:cNvSpPr>
              <p:nvPr/>
            </p:nvSpPr>
            <p:spPr bwMode="auto">
              <a:xfrm>
                <a:off x="3254" y="2575"/>
                <a:ext cx="317" cy="335"/>
              </a:xfrm>
              <a:prstGeom prst="rect">
                <a:avLst/>
              </a:prstGeom>
              <a:noFill/>
              <a:ln w="9525">
                <a:noFill/>
                <a:miter lim="800000"/>
              </a:ln>
              <a:effectLst/>
            </p:spPr>
            <p:txBody>
              <a:bodyPr>
                <a:spAutoFit/>
              </a:bodyPr>
              <a:lstStyle/>
              <a:p>
                <a:pPr>
                  <a:spcBef>
                    <a:spcPct val="50000"/>
                  </a:spcBef>
                </a:pPr>
                <a:r>
                  <a:rPr lang="en-US" altLang="zh-CN" sz="2400" i="1">
                    <a:latin typeface="Times New Roman" panose="02020603050405020304" pitchFamily="18" charset="0"/>
                  </a:rPr>
                  <a:t>O</a:t>
                </a:r>
              </a:p>
            </p:txBody>
          </p:sp>
        </p:grpSp>
      </p:grpSp>
      <p:sp>
        <p:nvSpPr>
          <p:cNvPr id="31" name="Text Box 31"/>
          <p:cNvSpPr txBox="1">
            <a:spLocks noChangeArrowheads="1"/>
          </p:cNvSpPr>
          <p:nvPr/>
        </p:nvSpPr>
        <p:spPr bwMode="auto">
          <a:xfrm>
            <a:off x="249591" y="1623076"/>
            <a:ext cx="5075412" cy="830997"/>
          </a:xfrm>
          <a:prstGeom prst="rect">
            <a:avLst/>
          </a:prstGeom>
          <a:noFill/>
          <a:ln w="9525">
            <a:noFill/>
            <a:miter lim="800000"/>
            <a:headEnd/>
            <a:tailEnd/>
          </a:ln>
          <a:effectLst/>
        </p:spPr>
        <p:txBody>
          <a:bodyPr wrap="square">
            <a:spAutoFit/>
          </a:bodyPr>
          <a:lstStyle/>
          <a:p>
            <a:pPr marL="342900" indent="-342900">
              <a:buFont typeface="Wingdings" panose="05000000000000000000" pitchFamily="2" charset="2"/>
              <a:buChar char="Ø"/>
            </a:pPr>
            <a:r>
              <a:rPr lang="zh-CN" altLang="en-US" sz="2400" b="1" dirty="0">
                <a:solidFill>
                  <a:srgbClr val="0000FF"/>
                </a:solidFill>
                <a:latin typeface="宋体" pitchFamily="2" charset="-122"/>
                <a:ea typeface="宋体" pitchFamily="2" charset="-122"/>
              </a:rPr>
              <a:t>实验表明，遏止电势差 </a:t>
            </a:r>
            <a:r>
              <a:rPr lang="en-US" altLang="zh-CN" sz="2400" b="1" i="1" dirty="0">
                <a:solidFill>
                  <a:srgbClr val="0000FF"/>
                </a:solidFill>
                <a:latin typeface="Times New Roman" panose="02020603050405020304" pitchFamily="18" charset="0"/>
                <a:ea typeface="宋体" pitchFamily="2" charset="-122"/>
                <a:cs typeface="Times New Roman" panose="02020603050405020304" pitchFamily="18" charset="0"/>
              </a:rPr>
              <a:t>U</a:t>
            </a:r>
            <a:r>
              <a:rPr lang="en-US" altLang="zh-CN" sz="2400" b="1" baseline="-25000" dirty="0">
                <a:solidFill>
                  <a:srgbClr val="0000FF"/>
                </a:solidFill>
                <a:latin typeface="宋体" pitchFamily="2" charset="-122"/>
                <a:ea typeface="宋体" pitchFamily="2" charset="-122"/>
              </a:rPr>
              <a:t>0</a:t>
            </a:r>
            <a:r>
              <a:rPr lang="zh-CN" altLang="en-US" sz="2400" b="1" dirty="0">
                <a:solidFill>
                  <a:srgbClr val="0000FF"/>
                </a:solidFill>
                <a:latin typeface="宋体" pitchFamily="2" charset="-122"/>
                <a:ea typeface="宋体" pitchFamily="2" charset="-122"/>
              </a:rPr>
              <a:t> 随着入射光的频率</a:t>
            </a:r>
            <a:r>
              <a:rPr lang="zh-CN" altLang="en-US" sz="2400" b="1" dirty="0">
                <a:solidFill>
                  <a:srgbClr val="0000FF"/>
                </a:solidFill>
                <a:latin typeface="宋体" pitchFamily="2" charset="-122"/>
                <a:ea typeface="宋体" pitchFamily="2" charset="-122"/>
                <a:sym typeface="Symbol" panose="05050102010706020507" pitchFamily="18" charset="2"/>
              </a:rPr>
              <a:t>的增大而</a:t>
            </a:r>
            <a:r>
              <a:rPr lang="zh-CN" altLang="en-US" sz="2400" b="1" dirty="0">
                <a:solidFill>
                  <a:srgbClr val="0000FF"/>
                </a:solidFill>
                <a:latin typeface="宋体" pitchFamily="2" charset="-122"/>
                <a:ea typeface="宋体" pitchFamily="2" charset="-122"/>
              </a:rPr>
              <a:t>线性增大</a:t>
            </a:r>
            <a:endParaRPr lang="zh-CN" altLang="en-US" sz="2400" b="1" dirty="0">
              <a:latin typeface="宋体" pitchFamily="2" charset="-122"/>
              <a:ea typeface="宋体" pitchFamily="2" charset="-122"/>
            </a:endParaRPr>
          </a:p>
        </p:txBody>
      </p:sp>
      <p:graphicFrame>
        <p:nvGraphicFramePr>
          <p:cNvPr id="34" name="Object 5"/>
          <p:cNvGraphicFramePr>
            <a:graphicFrameLocks noChangeAspect="1"/>
          </p:cNvGraphicFramePr>
          <p:nvPr>
            <p:extLst>
              <p:ext uri="{D42A27DB-BD31-4B8C-83A1-F6EECF244321}">
                <p14:modId xmlns:p14="http://schemas.microsoft.com/office/powerpoint/2010/main" val="1808304125"/>
              </p:ext>
            </p:extLst>
          </p:nvPr>
        </p:nvGraphicFramePr>
        <p:xfrm>
          <a:off x="929181" y="4525460"/>
          <a:ext cx="4654540" cy="943936"/>
        </p:xfrm>
        <a:graphic>
          <a:graphicData uri="http://schemas.openxmlformats.org/presentationml/2006/ole">
            <mc:AlternateContent xmlns:mc="http://schemas.openxmlformats.org/markup-compatibility/2006">
              <mc:Choice xmlns:v="urn:schemas-microsoft-com:vml" Requires="v">
                <p:oleObj spid="_x0000_s3258" name="Equation" r:id="rId20" imgW="50596800" imgH="9448800" progId="Equation.3">
                  <p:embed/>
                </p:oleObj>
              </mc:Choice>
              <mc:Fallback>
                <p:oleObj name="Equation" r:id="rId20" imgW="50596800" imgH="9448800" progId="Equation.3">
                  <p:embed/>
                  <p:pic>
                    <p:nvPicPr>
                      <p:cNvPr id="0" name="Picture 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9181" y="4525460"/>
                        <a:ext cx="4654540" cy="943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7"/>
          <p:cNvSpPr txBox="1">
            <a:spLocks noChangeArrowheads="1"/>
          </p:cNvSpPr>
          <p:nvPr/>
        </p:nvSpPr>
        <p:spPr bwMode="auto">
          <a:xfrm>
            <a:off x="621553" y="5488019"/>
            <a:ext cx="7038599" cy="533360"/>
          </a:xfrm>
          <a:prstGeom prst="rect">
            <a:avLst/>
          </a:prstGeom>
          <a:noFill/>
          <a:ln w="12700">
            <a:noFill/>
            <a:miter lim="800000"/>
            <a:headEnd type="none" w="sm" len="sm"/>
            <a:tailEnd type="none" w="sm" len="sm"/>
          </a:ln>
          <a:effectLst/>
        </p:spPr>
        <p:txBody>
          <a:bodyPr wrap="square">
            <a:spAutoFit/>
          </a:bodyPr>
          <a:lstStyle/>
          <a:p>
            <a:pPr>
              <a:spcBef>
                <a:spcPct val="50000"/>
              </a:spcBef>
            </a:pPr>
            <a:r>
              <a:rPr lang="zh-CN" altLang="en-US" sz="2800" b="1" dirty="0">
                <a:ea typeface="楷体_GB2312" pitchFamily="49" charset="-122"/>
              </a:rPr>
              <a:t> </a:t>
            </a:r>
            <a:r>
              <a:rPr lang="zh-CN" altLang="en-US" sz="2800" b="1" dirty="0">
                <a:solidFill>
                  <a:srgbClr val="0000FF"/>
                </a:solidFill>
                <a:latin typeface="宋体" pitchFamily="2" charset="-122"/>
                <a:ea typeface="宋体" pitchFamily="2" charset="-122"/>
              </a:rPr>
              <a:t>即最大初动能随入射光的频率线性地增大</a:t>
            </a:r>
          </a:p>
        </p:txBody>
      </p:sp>
      <p:graphicFrame>
        <p:nvGraphicFramePr>
          <p:cNvPr id="56" name="Object 7"/>
          <p:cNvGraphicFramePr>
            <a:graphicFrameLocks noChangeAspect="1"/>
          </p:cNvGraphicFramePr>
          <p:nvPr>
            <p:extLst>
              <p:ext uri="{D42A27DB-BD31-4B8C-83A1-F6EECF244321}">
                <p14:modId xmlns:p14="http://schemas.microsoft.com/office/powerpoint/2010/main" val="42619217"/>
              </p:ext>
            </p:extLst>
          </p:nvPr>
        </p:nvGraphicFramePr>
        <p:xfrm>
          <a:off x="2137824" y="3831797"/>
          <a:ext cx="1881020" cy="857256"/>
        </p:xfrm>
        <a:graphic>
          <a:graphicData uri="http://schemas.openxmlformats.org/presentationml/2006/ole">
            <mc:AlternateContent xmlns:mc="http://schemas.openxmlformats.org/markup-compatibility/2006">
              <mc:Choice xmlns:v="urn:schemas-microsoft-com:vml" Requires="v">
                <p:oleObj spid="_x0000_s3259" name="公式" r:id="rId22" imgW="20726400" imgH="9448800" progId="Equation.3">
                  <p:embed/>
                </p:oleObj>
              </mc:Choice>
              <mc:Fallback>
                <p:oleObj name="公式" r:id="rId22" imgW="20726400" imgH="9448800" progId="Equation.3">
                  <p:embed/>
                  <p:pic>
                    <p:nvPicPr>
                      <p:cNvPr id="0" name="Picture 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7824" y="3831797"/>
                        <a:ext cx="1881020"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Text Box 1078">
            <a:extLst>
              <a:ext uri="{FF2B5EF4-FFF2-40B4-BE49-F238E27FC236}">
                <a16:creationId xmlns:a16="http://schemas.microsoft.com/office/drawing/2014/main" xmlns="" id="{862A2B0F-E266-4AFF-9667-974C18C8D163}"/>
              </a:ext>
            </a:extLst>
          </p:cNvPr>
          <p:cNvSpPr txBox="1">
            <a:spLocks noChangeArrowheads="1"/>
          </p:cNvSpPr>
          <p:nvPr/>
        </p:nvSpPr>
        <p:spPr bwMode="auto">
          <a:xfrm>
            <a:off x="1075934" y="161236"/>
            <a:ext cx="3276600" cy="579437"/>
          </a:xfrm>
          <a:prstGeom prst="rect">
            <a:avLst/>
          </a:prstGeom>
          <a:noFill/>
          <a:ln w="9525">
            <a:noFill/>
            <a:miter lim="800000"/>
            <a:tailEnd type="none" w="sm" len="lg"/>
          </a:ln>
          <a:effectLst/>
        </p:spPr>
        <p:txBody>
          <a:bodyPr>
            <a:spAutoFit/>
          </a:bodyPr>
          <a:lstStyle/>
          <a:p>
            <a:pPr>
              <a:spcBef>
                <a:spcPct val="50000"/>
              </a:spcBef>
            </a:pPr>
            <a:r>
              <a:rPr lang="zh-CN" altLang="en-US" sz="3200" dirty="0">
                <a:latin typeface="黑体" panose="02010609060101010101" pitchFamily="49" charset="-122"/>
                <a:ea typeface="黑体" panose="02010609060101010101" pitchFamily="49" charset="-122"/>
              </a:rPr>
              <a:t>实验规律</a:t>
            </a:r>
            <a:endParaRPr lang="en-US" altLang="zh-CN" sz="3200" dirty="0">
              <a:latin typeface="黑体" panose="02010609060101010101" pitchFamily="49" charset="-122"/>
              <a:ea typeface="黑体" panose="02010609060101010101" pitchFamily="49" charset="-122"/>
            </a:endParaRPr>
          </a:p>
        </p:txBody>
      </p:sp>
      <p:sp>
        <p:nvSpPr>
          <p:cNvPr id="55" name="Text Box 38">
            <a:extLst>
              <a:ext uri="{FF2B5EF4-FFF2-40B4-BE49-F238E27FC236}">
                <a16:creationId xmlns:a16="http://schemas.microsoft.com/office/drawing/2014/main" xmlns="" id="{C3D92511-214D-4554-ACEA-BC9CF0F86222}"/>
              </a:ext>
            </a:extLst>
          </p:cNvPr>
          <p:cNvSpPr txBox="1">
            <a:spLocks noChangeArrowheads="1"/>
          </p:cNvSpPr>
          <p:nvPr/>
        </p:nvSpPr>
        <p:spPr bwMode="auto">
          <a:xfrm>
            <a:off x="352471" y="946816"/>
            <a:ext cx="8543905" cy="461665"/>
          </a:xfrm>
          <a:prstGeom prst="rect">
            <a:avLst/>
          </a:prstGeom>
          <a:noFill/>
          <a:ln w="9525">
            <a:noFill/>
            <a:miter lim="800000"/>
          </a:ln>
          <a:effectLst/>
        </p:spPr>
        <p:txBody>
          <a:bodyPr wrap="square">
            <a:spAutoFit/>
          </a:bodyPr>
          <a:lstStyle/>
          <a:p>
            <a:pPr>
              <a:spcBef>
                <a:spcPct val="50000"/>
              </a:spcBef>
            </a:pPr>
            <a:r>
              <a:rPr lang="zh-CN" altLang="en-US" sz="2400" b="1" dirty="0">
                <a:latin typeface="宋体" pitchFamily="2" charset="-122"/>
                <a:ea typeface="宋体" pitchFamily="2" charset="-122"/>
              </a:rPr>
              <a:t>在保持入射光强不变的条件下，改变入射光频率得到实验曲线：</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wipe(left)">
                                      <p:cBhvr>
                                        <p:cTn id="22" dur="500"/>
                                        <p:tgtEl>
                                          <p:spTgt spid="48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8163"/>
                                        </p:tgtEl>
                                        <p:attrNameLst>
                                          <p:attrName>style.visibility</p:attrName>
                                        </p:attrNameLst>
                                      </p:cBhvr>
                                      <p:to>
                                        <p:strVal val="visible"/>
                                      </p:to>
                                    </p:set>
                                    <p:animEffect transition="in" filter="wipe(left)">
                                      <p:cBhvr>
                                        <p:cTn id="27" dur="500"/>
                                        <p:tgtEl>
                                          <p:spTgt spid="481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66"/>
                                        </p:tgtEl>
                                        <p:attrNameLst>
                                          <p:attrName>style.visibility</p:attrName>
                                        </p:attrNameLst>
                                      </p:cBhvr>
                                      <p:to>
                                        <p:strVal val="visible"/>
                                      </p:to>
                                    </p:set>
                                    <p:animEffect transition="in" filter="blinds(horizontal)">
                                      <p:cBhvr>
                                        <p:cTn id="32" dur="500"/>
                                        <p:tgtEl>
                                          <p:spTgt spid="481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6" grpId="0" bldLvl="0" animBg="1"/>
      <p:bldP spid="31" grpId="0" autoUpdateAnimBg="0"/>
      <p:bldP spid="36" grpId="0"/>
      <p:bldP spid="5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p:nvPr/>
        </p:nvGrpSpPr>
        <p:grpSpPr bwMode="auto">
          <a:xfrm>
            <a:off x="357158" y="857233"/>
            <a:ext cx="3286148" cy="609600"/>
            <a:chOff x="240" y="147"/>
            <a:chExt cx="5136" cy="384"/>
          </a:xfrm>
        </p:grpSpPr>
        <p:sp>
          <p:nvSpPr>
            <p:cNvPr id="48131" name="Text Box 3"/>
            <p:cNvSpPr txBox="1">
              <a:spLocks noChangeArrowheads="1"/>
            </p:cNvSpPr>
            <p:nvPr/>
          </p:nvSpPr>
          <p:spPr bwMode="auto">
            <a:xfrm>
              <a:off x="240" y="192"/>
              <a:ext cx="5136" cy="330"/>
            </a:xfrm>
            <a:prstGeom prst="rect">
              <a:avLst/>
            </a:prstGeom>
            <a:noFill/>
            <a:ln w="12700">
              <a:noFill/>
              <a:miter lim="800000"/>
              <a:headEnd type="none" w="sm" len="sm"/>
              <a:tailEnd type="none" w="sm" len="sm"/>
            </a:ln>
            <a:effectLst/>
          </p:spPr>
          <p:txBody>
            <a:bodyPr>
              <a:spAutoFit/>
            </a:bodyPr>
            <a:lstStyle/>
            <a:p>
              <a:pPr>
                <a:spcBef>
                  <a:spcPct val="20000"/>
                </a:spcBef>
              </a:pPr>
              <a:r>
                <a:rPr lang="zh-CN" altLang="en-US" sz="2800" b="1" dirty="0">
                  <a:solidFill>
                    <a:srgbClr val="0000FF"/>
                  </a:solidFill>
                  <a:latin typeface="宋体" pitchFamily="2" charset="-122"/>
                  <a:ea typeface="宋体" pitchFamily="2" charset="-122"/>
                </a:rPr>
                <a:t>（3）截止频率</a:t>
              </a:r>
              <a:endParaRPr lang="zh-CN" altLang="en-US" sz="2400" b="1" dirty="0">
                <a:solidFill>
                  <a:srgbClr val="000066"/>
                </a:solidFill>
                <a:latin typeface="宋体" pitchFamily="2" charset="-122"/>
                <a:ea typeface="宋体" pitchFamily="2" charset="-122"/>
              </a:endParaRPr>
            </a:p>
          </p:txBody>
        </p:sp>
        <p:graphicFrame>
          <p:nvGraphicFramePr>
            <p:cNvPr id="48164" name="Object 36"/>
            <p:cNvGraphicFramePr>
              <a:graphicFrameLocks noChangeAspect="1"/>
            </p:cNvGraphicFramePr>
            <p:nvPr>
              <p:extLst>
                <p:ext uri="{D42A27DB-BD31-4B8C-83A1-F6EECF244321}">
                  <p14:modId xmlns:p14="http://schemas.microsoft.com/office/powerpoint/2010/main" val="3006102247"/>
                </p:ext>
              </p:extLst>
            </p:nvPr>
          </p:nvGraphicFramePr>
          <p:xfrm>
            <a:off x="4036" y="147"/>
            <a:ext cx="926" cy="384"/>
          </p:xfrm>
          <a:graphic>
            <a:graphicData uri="http://schemas.openxmlformats.org/presentationml/2006/ole">
              <mc:AlternateContent xmlns:mc="http://schemas.openxmlformats.org/markup-compatibility/2006">
                <mc:Choice xmlns:v="urn:schemas-microsoft-com:vml" Requires="v">
                  <p:oleObj spid="_x0000_s46156" name="公式" r:id="rId4" imgW="3962400" imgH="5486400" progId="Equation.3">
                    <p:embed/>
                  </p:oleObj>
                </mc:Choice>
                <mc:Fallback>
                  <p:oleObj name="公式" r:id="rId4" imgW="3962400" imgH="5486400"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6" y="147"/>
                          <a:ext cx="92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1"/>
          <p:cNvGrpSpPr/>
          <p:nvPr/>
        </p:nvGrpSpPr>
        <p:grpSpPr>
          <a:xfrm>
            <a:off x="5857884" y="928670"/>
            <a:ext cx="3181368" cy="2869662"/>
            <a:chOff x="5715008" y="2357430"/>
            <a:chExt cx="3181368" cy="2869662"/>
          </a:xfrm>
        </p:grpSpPr>
        <p:sp>
          <p:nvSpPr>
            <p:cNvPr id="48160" name="Text Box 32"/>
            <p:cNvSpPr txBox="1">
              <a:spLocks noChangeArrowheads="1"/>
            </p:cNvSpPr>
            <p:nvPr/>
          </p:nvSpPr>
          <p:spPr bwMode="auto">
            <a:xfrm>
              <a:off x="5857884" y="4857760"/>
              <a:ext cx="3038492" cy="369332"/>
            </a:xfrm>
            <a:prstGeom prst="rect">
              <a:avLst/>
            </a:prstGeom>
            <a:noFill/>
            <a:ln w="12700">
              <a:noFill/>
              <a:miter lim="800000"/>
              <a:headEnd type="none" w="sm" len="sm"/>
              <a:tailEnd type="none" w="sm" len="sm"/>
            </a:ln>
            <a:effectLst/>
          </p:spPr>
          <p:txBody>
            <a:bodyPr wrap="square">
              <a:spAutoFit/>
            </a:bodyPr>
            <a:lstStyle/>
            <a:p>
              <a:pPr>
                <a:spcBef>
                  <a:spcPct val="50000"/>
                </a:spcBef>
              </a:pPr>
              <a:r>
                <a:rPr lang="zh-CN" altLang="en-US" dirty="0">
                  <a:latin typeface="宋体" panose="02010600030101010101" pitchFamily="2" charset="-122"/>
                  <a:ea typeface="宋体" panose="02010600030101010101" pitchFamily="2" charset="-122"/>
                  <a:cs typeface="Times New Roman" panose="02020603050405020304" pitchFamily="18" charset="0"/>
                </a:rPr>
                <a:t>遏止电势差与频率的关系</a:t>
              </a:r>
            </a:p>
          </p:txBody>
        </p:sp>
        <p:grpSp>
          <p:nvGrpSpPr>
            <p:cNvPr id="4" name="Group 34"/>
            <p:cNvGrpSpPr/>
            <p:nvPr/>
          </p:nvGrpSpPr>
          <p:grpSpPr bwMode="auto">
            <a:xfrm>
              <a:off x="5715008" y="2357430"/>
              <a:ext cx="2921000" cy="2409825"/>
              <a:chOff x="3216" y="1140"/>
              <a:chExt cx="2112" cy="1770"/>
            </a:xfrm>
          </p:grpSpPr>
          <p:grpSp>
            <p:nvGrpSpPr>
              <p:cNvPr id="5" name="Group 30"/>
              <p:cNvGrpSpPr/>
              <p:nvPr/>
            </p:nvGrpSpPr>
            <p:grpSpPr bwMode="auto">
              <a:xfrm>
                <a:off x="3216" y="1140"/>
                <a:ext cx="2112" cy="1746"/>
                <a:chOff x="3216" y="942"/>
                <a:chExt cx="2112" cy="1746"/>
              </a:xfrm>
            </p:grpSpPr>
            <p:sp>
              <p:nvSpPr>
                <p:cNvPr id="40" name="Rectangle 8"/>
                <p:cNvSpPr>
                  <a:spLocks noChangeArrowheads="1"/>
                </p:cNvSpPr>
                <p:nvPr/>
              </p:nvSpPr>
              <p:spPr bwMode="auto">
                <a:xfrm>
                  <a:off x="3216" y="960"/>
                  <a:ext cx="2112" cy="1728"/>
                </a:xfrm>
                <a:prstGeom prst="rect">
                  <a:avLst/>
                </a:prstGeom>
                <a:solidFill>
                  <a:schemeClr val="bg1"/>
                </a:solidFill>
                <a:ln w="9525">
                  <a:solidFill>
                    <a:srgbClr val="006666"/>
                  </a:solidFill>
                  <a:miter lim="800000"/>
                  <a:tailEnd type="none" w="sm" len="lg"/>
                </a:ln>
                <a:effectLst/>
              </p:spPr>
              <p:txBody>
                <a:bodyPr wrap="none" anchor="ctr"/>
                <a:lstStyle/>
                <a:p>
                  <a:endParaRPr lang="zh-CN" altLang="en-US"/>
                </a:p>
              </p:txBody>
            </p:sp>
            <p:sp>
              <p:nvSpPr>
                <p:cNvPr id="41" name="Line 9"/>
                <p:cNvSpPr>
                  <a:spLocks noChangeShapeType="1"/>
                </p:cNvSpPr>
                <p:nvPr/>
              </p:nvSpPr>
              <p:spPr bwMode="auto">
                <a:xfrm flipV="1">
                  <a:off x="3676" y="1288"/>
                  <a:ext cx="624" cy="1104"/>
                </a:xfrm>
                <a:prstGeom prst="line">
                  <a:avLst/>
                </a:prstGeom>
                <a:noFill/>
                <a:ln w="38100">
                  <a:solidFill>
                    <a:srgbClr val="FF3300"/>
                  </a:solidFill>
                  <a:round/>
                </a:ln>
                <a:effectLst/>
              </p:spPr>
              <p:txBody>
                <a:bodyPr wrap="none" anchor="ctr"/>
                <a:lstStyle/>
                <a:p>
                  <a:endParaRPr lang="zh-CN" altLang="en-US"/>
                </a:p>
              </p:txBody>
            </p:sp>
            <p:sp>
              <p:nvSpPr>
                <p:cNvPr id="42" name="Line 10"/>
                <p:cNvSpPr>
                  <a:spLocks noChangeShapeType="1"/>
                </p:cNvSpPr>
                <p:nvPr/>
              </p:nvSpPr>
              <p:spPr bwMode="auto">
                <a:xfrm flipV="1">
                  <a:off x="4060" y="1288"/>
                  <a:ext cx="624" cy="1104"/>
                </a:xfrm>
                <a:prstGeom prst="line">
                  <a:avLst/>
                </a:prstGeom>
                <a:noFill/>
                <a:ln w="38100">
                  <a:solidFill>
                    <a:srgbClr val="0000FF"/>
                  </a:solidFill>
                  <a:round/>
                </a:ln>
                <a:effectLst/>
              </p:spPr>
              <p:txBody>
                <a:bodyPr wrap="none" anchor="ctr"/>
                <a:lstStyle/>
                <a:p>
                  <a:endParaRPr lang="zh-CN" altLang="en-US"/>
                </a:p>
              </p:txBody>
            </p:sp>
            <p:sp>
              <p:nvSpPr>
                <p:cNvPr id="43" name="Line 11"/>
                <p:cNvSpPr>
                  <a:spLocks noChangeShapeType="1"/>
                </p:cNvSpPr>
                <p:nvPr/>
              </p:nvSpPr>
              <p:spPr bwMode="auto">
                <a:xfrm flipV="1">
                  <a:off x="4396" y="1288"/>
                  <a:ext cx="624" cy="1104"/>
                </a:xfrm>
                <a:prstGeom prst="line">
                  <a:avLst/>
                </a:prstGeom>
                <a:noFill/>
                <a:ln w="38100">
                  <a:solidFill>
                    <a:srgbClr val="CC0066"/>
                  </a:solidFill>
                  <a:round/>
                </a:ln>
                <a:effectLst/>
              </p:spPr>
              <p:txBody>
                <a:bodyPr wrap="none" anchor="ctr"/>
                <a:lstStyle/>
                <a:p>
                  <a:endParaRPr lang="zh-CN" altLang="en-US"/>
                </a:p>
              </p:txBody>
            </p:sp>
            <p:graphicFrame>
              <p:nvGraphicFramePr>
                <p:cNvPr id="44" name="Object 12"/>
                <p:cNvGraphicFramePr>
                  <a:graphicFrameLocks noChangeAspect="1"/>
                </p:cNvGraphicFramePr>
                <p:nvPr/>
              </p:nvGraphicFramePr>
              <p:xfrm>
                <a:off x="3504" y="1000"/>
                <a:ext cx="303" cy="344"/>
              </p:xfrm>
              <a:graphic>
                <a:graphicData uri="http://schemas.openxmlformats.org/presentationml/2006/ole">
                  <mc:AlternateContent xmlns:mc="http://schemas.openxmlformats.org/markup-compatibility/2006">
                    <mc:Choice xmlns:v="urn:schemas-microsoft-com:vml" Requires="v">
                      <p:oleObj spid="_x0000_s46157" name="公式" r:id="rId6" imgW="7010400" imgH="7924800" progId="Equation.3">
                        <p:embed/>
                      </p:oleObj>
                    </mc:Choice>
                    <mc:Fallback>
                      <p:oleObj name="公式" r:id="rId6" imgW="7010400" imgH="7924800"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 y="1000"/>
                              <a:ext cx="303"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13"/>
                <p:cNvGraphicFramePr>
                  <a:graphicFrameLocks noChangeAspect="1"/>
                </p:cNvGraphicFramePr>
                <p:nvPr/>
              </p:nvGraphicFramePr>
              <p:xfrm>
                <a:off x="3580" y="2344"/>
                <a:ext cx="250" cy="344"/>
              </p:xfrm>
              <a:graphic>
                <a:graphicData uri="http://schemas.openxmlformats.org/presentationml/2006/ole">
                  <mc:AlternateContent xmlns:mc="http://schemas.openxmlformats.org/markup-compatibility/2006">
                    <mc:Choice xmlns:v="urn:schemas-microsoft-com:vml" Requires="v">
                      <p:oleObj spid="_x0000_s46158" name="公式" r:id="rId8" imgW="5791200" imgH="7924800" progId="Equation.3">
                        <p:embed/>
                      </p:oleObj>
                    </mc:Choice>
                    <mc:Fallback>
                      <p:oleObj name="公式" r:id="rId8" imgW="5791200" imgH="7924800"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0" y="2344"/>
                              <a:ext cx="250"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14"/>
                <p:cNvGraphicFramePr>
                  <a:graphicFrameLocks noChangeAspect="1"/>
                </p:cNvGraphicFramePr>
                <p:nvPr/>
              </p:nvGraphicFramePr>
              <p:xfrm>
                <a:off x="5005" y="2416"/>
                <a:ext cx="183" cy="199"/>
              </p:xfrm>
              <a:graphic>
                <a:graphicData uri="http://schemas.openxmlformats.org/presentationml/2006/ole">
                  <mc:AlternateContent xmlns:mc="http://schemas.openxmlformats.org/markup-compatibility/2006">
                    <mc:Choice xmlns:v="urn:schemas-microsoft-com:vml" Requires="v">
                      <p:oleObj spid="_x0000_s46159" name="公式" r:id="rId10" imgW="4267200" imgH="4572000" progId="Equation.3">
                        <p:embed/>
                      </p:oleObj>
                    </mc:Choice>
                    <mc:Fallback>
                      <p:oleObj name="公式" r:id="rId10" imgW="4267200" imgH="4572000" progId="Equation.3">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5" y="2416"/>
                              <a:ext cx="183"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15"/>
                <p:cNvGraphicFramePr>
                  <a:graphicFrameLocks noChangeAspect="1"/>
                </p:cNvGraphicFramePr>
                <p:nvPr/>
              </p:nvGraphicFramePr>
              <p:xfrm>
                <a:off x="4176" y="960"/>
                <a:ext cx="308" cy="351"/>
              </p:xfrm>
              <a:graphic>
                <a:graphicData uri="http://schemas.openxmlformats.org/presentationml/2006/ole">
                  <mc:AlternateContent xmlns:mc="http://schemas.openxmlformats.org/markup-compatibility/2006">
                    <mc:Choice xmlns:v="urn:schemas-microsoft-com:vml" Requires="v">
                      <p:oleObj spid="_x0000_s46160" name="Equation" r:id="rId12" imgW="4267200" imgH="4876800" progId="Equation.3">
                        <p:embed/>
                      </p:oleObj>
                    </mc:Choice>
                    <mc:Fallback>
                      <p:oleObj name="Equation" r:id="rId12" imgW="4267200" imgH="4876800" progId="Equation.3">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6" y="960"/>
                              <a:ext cx="308"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16"/>
                <p:cNvGraphicFramePr>
                  <a:graphicFrameLocks noChangeAspect="1"/>
                </p:cNvGraphicFramePr>
                <p:nvPr/>
              </p:nvGraphicFramePr>
              <p:xfrm>
                <a:off x="4554" y="964"/>
                <a:ext cx="311" cy="332"/>
              </p:xfrm>
              <a:graphic>
                <a:graphicData uri="http://schemas.openxmlformats.org/presentationml/2006/ole">
                  <mc:AlternateContent xmlns:mc="http://schemas.openxmlformats.org/markup-compatibility/2006">
                    <mc:Choice xmlns:v="urn:schemas-microsoft-com:vml" Requires="v">
                      <p:oleObj spid="_x0000_s46161" name="Equation" r:id="rId14" imgW="4572000" imgH="4876800" progId="Equation.3">
                        <p:embed/>
                      </p:oleObj>
                    </mc:Choice>
                    <mc:Fallback>
                      <p:oleObj name="Equation" r:id="rId14" imgW="4572000" imgH="4876800" progId="Equation.3">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4" y="964"/>
                              <a:ext cx="311"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7"/>
                <p:cNvGraphicFramePr>
                  <a:graphicFrameLocks noChangeAspect="1"/>
                </p:cNvGraphicFramePr>
                <p:nvPr/>
              </p:nvGraphicFramePr>
              <p:xfrm>
                <a:off x="4923" y="942"/>
                <a:ext cx="285" cy="376"/>
              </p:xfrm>
              <a:graphic>
                <a:graphicData uri="http://schemas.openxmlformats.org/presentationml/2006/ole">
                  <mc:AlternateContent xmlns:mc="http://schemas.openxmlformats.org/markup-compatibility/2006">
                    <mc:Choice xmlns:v="urn:schemas-microsoft-com:vml" Requires="v">
                      <p:oleObj spid="_x0000_s46162" name="Equation" r:id="rId16" imgW="3657600" imgH="4876800" progId="Equation.3">
                        <p:embed/>
                      </p:oleObj>
                    </mc:Choice>
                    <mc:Fallback>
                      <p:oleObj name="Equation" r:id="rId16" imgW="3657600" imgH="4876800" progId="Equation.3">
                        <p:embed/>
                        <p:pic>
                          <p:nvPicPr>
                            <p:cNvPr id="0" name="Object 4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23" y="942"/>
                              <a:ext cx="285"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Line 18"/>
                <p:cNvSpPr>
                  <a:spLocks noChangeShapeType="1"/>
                </p:cNvSpPr>
                <p:nvPr/>
              </p:nvSpPr>
              <p:spPr bwMode="auto">
                <a:xfrm flipV="1">
                  <a:off x="3436" y="2400"/>
                  <a:ext cx="1728" cy="0"/>
                </a:xfrm>
                <a:prstGeom prst="line">
                  <a:avLst/>
                </a:prstGeom>
                <a:noFill/>
                <a:ln w="12700">
                  <a:solidFill>
                    <a:schemeClr val="tx1"/>
                  </a:solidFill>
                  <a:round/>
                  <a:tailEnd type="triangle" w="sm" len="lg"/>
                </a:ln>
                <a:effectLst/>
              </p:spPr>
              <p:txBody>
                <a:bodyPr wrap="none" anchor="ctr"/>
                <a:lstStyle/>
                <a:p>
                  <a:endParaRPr lang="zh-CN" altLang="en-US"/>
                </a:p>
              </p:txBody>
            </p:sp>
            <p:sp>
              <p:nvSpPr>
                <p:cNvPr id="51" name="Line 19"/>
                <p:cNvSpPr>
                  <a:spLocks noChangeShapeType="1"/>
                </p:cNvSpPr>
                <p:nvPr/>
              </p:nvSpPr>
              <p:spPr bwMode="auto">
                <a:xfrm flipV="1">
                  <a:off x="3436" y="1152"/>
                  <a:ext cx="0" cy="1248"/>
                </a:xfrm>
                <a:prstGeom prst="line">
                  <a:avLst/>
                </a:prstGeom>
                <a:noFill/>
                <a:ln w="12700">
                  <a:solidFill>
                    <a:schemeClr val="tx1"/>
                  </a:solidFill>
                  <a:round/>
                  <a:tailEnd type="triangle" w="sm" len="lg"/>
                </a:ln>
                <a:effectLst/>
              </p:spPr>
              <p:txBody>
                <a:bodyPr wrap="none"/>
                <a:lstStyle/>
                <a:p>
                  <a:endParaRPr lang="zh-CN" altLang="en-US"/>
                </a:p>
              </p:txBody>
            </p:sp>
          </p:grpSp>
          <p:sp>
            <p:nvSpPr>
              <p:cNvPr id="39" name="Text Box 33"/>
              <p:cNvSpPr txBox="1">
                <a:spLocks noChangeArrowheads="1"/>
              </p:cNvSpPr>
              <p:nvPr/>
            </p:nvSpPr>
            <p:spPr bwMode="auto">
              <a:xfrm>
                <a:off x="3254" y="2575"/>
                <a:ext cx="317" cy="335"/>
              </a:xfrm>
              <a:prstGeom prst="rect">
                <a:avLst/>
              </a:prstGeom>
              <a:noFill/>
              <a:ln w="9525">
                <a:noFill/>
                <a:miter lim="800000"/>
              </a:ln>
              <a:effectLst/>
            </p:spPr>
            <p:txBody>
              <a:bodyPr>
                <a:spAutoFit/>
              </a:bodyPr>
              <a:lstStyle/>
              <a:p>
                <a:pPr>
                  <a:spcBef>
                    <a:spcPct val="50000"/>
                  </a:spcBef>
                </a:pPr>
                <a:r>
                  <a:rPr lang="en-US" altLang="zh-CN" sz="2400" i="1">
                    <a:latin typeface="Times New Roman" panose="02020603050405020304" pitchFamily="18" charset="0"/>
                  </a:rPr>
                  <a:t>O</a:t>
                </a:r>
              </a:p>
            </p:txBody>
          </p:sp>
        </p:grpSp>
      </p:grpSp>
      <p:sp>
        <p:nvSpPr>
          <p:cNvPr id="26" name="Text Box 1078"/>
          <p:cNvSpPr txBox="1">
            <a:spLocks noChangeArrowheads="1"/>
          </p:cNvSpPr>
          <p:nvPr/>
        </p:nvSpPr>
        <p:spPr bwMode="auto">
          <a:xfrm>
            <a:off x="1090930" y="188913"/>
            <a:ext cx="3276600" cy="579437"/>
          </a:xfrm>
          <a:prstGeom prst="rect">
            <a:avLst/>
          </a:prstGeom>
          <a:noFill/>
          <a:ln w="9525">
            <a:noFill/>
            <a:miter lim="800000"/>
            <a:tailEnd type="none" w="sm" len="lg"/>
          </a:ln>
          <a:effectLst/>
        </p:spPr>
        <p:txBody>
          <a:bodyPr>
            <a:spAutoFit/>
          </a:bodyPr>
          <a:lstStyle/>
          <a:p>
            <a:pPr>
              <a:spcBef>
                <a:spcPct val="50000"/>
              </a:spcBef>
            </a:pPr>
            <a:r>
              <a:rPr lang="zh-CN" altLang="en-US" sz="3200" b="1" dirty="0">
                <a:solidFill>
                  <a:srgbClr val="FF0000"/>
                </a:solidFill>
              </a:rPr>
              <a:t>实验规律</a:t>
            </a:r>
            <a:endParaRPr lang="en-US" altLang="zh-CN" sz="3200" b="1" dirty="0">
              <a:solidFill>
                <a:srgbClr val="FF0000"/>
              </a:solidFill>
            </a:endParaRPr>
          </a:p>
        </p:txBody>
      </p:sp>
      <p:sp>
        <p:nvSpPr>
          <p:cNvPr id="34" name="Text Box 35"/>
          <p:cNvSpPr txBox="1">
            <a:spLocks noChangeArrowheads="1"/>
          </p:cNvSpPr>
          <p:nvPr/>
        </p:nvSpPr>
        <p:spPr bwMode="auto">
          <a:xfrm>
            <a:off x="285721" y="1589169"/>
            <a:ext cx="5306617" cy="1930337"/>
          </a:xfrm>
          <a:prstGeom prst="rect">
            <a:avLst/>
          </a:prstGeom>
          <a:noFill/>
          <a:ln w="9525">
            <a:noFill/>
            <a:miter lim="800000"/>
            <a:headEnd/>
            <a:tailEnd/>
          </a:ln>
          <a:effectLst/>
        </p:spPr>
        <p:txBody>
          <a:bodyPr wrap="square">
            <a:spAutoFit/>
          </a:bodyPr>
          <a:lstStyle/>
          <a:p>
            <a:pPr>
              <a:lnSpc>
                <a:spcPct val="150000"/>
              </a:lnSpc>
            </a:pPr>
            <a:r>
              <a:rPr lang="en-US" altLang="zh-CN" sz="2800" b="1" dirty="0">
                <a:solidFill>
                  <a:srgbClr val="000000"/>
                </a:solidFill>
                <a:latin typeface="黑体" pitchFamily="2" charset="-122"/>
                <a:ea typeface="黑体" pitchFamily="2" charset="-122"/>
              </a:rPr>
              <a:t>  </a:t>
            </a:r>
            <a:r>
              <a:rPr lang="zh-CN" altLang="en-US" sz="2800" b="1" dirty="0">
                <a:solidFill>
                  <a:srgbClr val="000000"/>
                </a:solidFill>
                <a:latin typeface="宋体" pitchFamily="2" charset="-122"/>
                <a:ea typeface="宋体" pitchFamily="2" charset="-122"/>
              </a:rPr>
              <a:t>对每一种金属，只有当入射光频率 </a:t>
            </a:r>
            <a:r>
              <a:rPr lang="zh-CN" altLang="en-US" sz="2800" b="1" dirty="0">
                <a:solidFill>
                  <a:srgbClr val="000000"/>
                </a:solidFill>
                <a:latin typeface="宋体" pitchFamily="2" charset="-122"/>
                <a:ea typeface="宋体" pitchFamily="2" charset="-122"/>
                <a:sym typeface="Symbol" pitchFamily="18" charset="2"/>
              </a:rPr>
              <a:t></a:t>
            </a:r>
            <a:r>
              <a:rPr lang="zh-CN" altLang="en-US" sz="2800" b="1" dirty="0">
                <a:solidFill>
                  <a:srgbClr val="000000"/>
                </a:solidFill>
                <a:latin typeface="宋体" pitchFamily="2" charset="-122"/>
                <a:ea typeface="宋体" pitchFamily="2" charset="-122"/>
              </a:rPr>
              <a:t> 降低到 </a:t>
            </a:r>
            <a:r>
              <a:rPr lang="zh-CN" altLang="en-US" sz="2800" b="1" dirty="0">
                <a:solidFill>
                  <a:srgbClr val="000000"/>
                </a:solidFill>
                <a:latin typeface="宋体" pitchFamily="2" charset="-122"/>
                <a:ea typeface="宋体" pitchFamily="2" charset="-122"/>
                <a:sym typeface="Symbol" pitchFamily="18" charset="2"/>
              </a:rPr>
              <a:t></a:t>
            </a:r>
            <a:r>
              <a:rPr lang="en-US" altLang="zh-CN" sz="2800" b="1" baseline="-30000" dirty="0">
                <a:solidFill>
                  <a:srgbClr val="000000"/>
                </a:solidFill>
                <a:latin typeface="宋体" pitchFamily="2" charset="-122"/>
                <a:ea typeface="宋体" pitchFamily="2" charset="-122"/>
              </a:rPr>
              <a:t>0  </a:t>
            </a:r>
            <a:r>
              <a:rPr lang="zh-CN" altLang="en-US" sz="2800" b="1" dirty="0">
                <a:solidFill>
                  <a:srgbClr val="000000"/>
                </a:solidFill>
                <a:latin typeface="宋体" pitchFamily="2" charset="-122"/>
                <a:ea typeface="宋体" pitchFamily="2" charset="-122"/>
              </a:rPr>
              <a:t>时，光电子的最大初动能为零</a:t>
            </a:r>
            <a:r>
              <a:rPr lang="en-US" altLang="zh-CN" sz="2800" b="1" dirty="0">
                <a:solidFill>
                  <a:srgbClr val="000000"/>
                </a:solidFill>
                <a:latin typeface="宋体" pitchFamily="2" charset="-122"/>
                <a:ea typeface="宋体" pitchFamily="2" charset="-122"/>
              </a:rPr>
              <a:t>.</a:t>
            </a:r>
            <a:endParaRPr lang="zh-CN" altLang="en-US" sz="2800" b="1" dirty="0">
              <a:solidFill>
                <a:srgbClr val="FF0000"/>
              </a:solidFill>
              <a:latin typeface="宋体" pitchFamily="2" charset="-122"/>
              <a:ea typeface="宋体" pitchFamily="2" charset="-122"/>
            </a:endParaRPr>
          </a:p>
        </p:txBody>
      </p:sp>
      <p:sp>
        <p:nvSpPr>
          <p:cNvPr id="27" name="Text Box 35">
            <a:extLst>
              <a:ext uri="{FF2B5EF4-FFF2-40B4-BE49-F238E27FC236}">
                <a16:creationId xmlns:a16="http://schemas.microsoft.com/office/drawing/2014/main" xmlns="" id="{719DEA43-C580-41F0-93C1-1486ED86D841}"/>
              </a:ext>
            </a:extLst>
          </p:cNvPr>
          <p:cNvSpPr txBox="1">
            <a:spLocks noChangeArrowheads="1"/>
          </p:cNvSpPr>
          <p:nvPr/>
        </p:nvSpPr>
        <p:spPr bwMode="auto">
          <a:xfrm>
            <a:off x="552227" y="3768328"/>
            <a:ext cx="7666522" cy="2576667"/>
          </a:xfrm>
          <a:prstGeom prst="rect">
            <a:avLst/>
          </a:prstGeom>
          <a:noFill/>
          <a:ln w="9525">
            <a:noFill/>
            <a:miter lim="800000"/>
            <a:headEnd/>
            <a:tailEnd/>
          </a:ln>
          <a:effectLst/>
        </p:spPr>
        <p:txBody>
          <a:bodyPr wrap="square">
            <a:spAutoFit/>
          </a:bodyPr>
          <a:lstStyle/>
          <a:p>
            <a:pPr>
              <a:lnSpc>
                <a:spcPct val="150000"/>
              </a:lnSpc>
            </a:pPr>
            <a:r>
              <a:rPr lang="zh-CN" altLang="en-US" sz="2800" b="1" dirty="0">
                <a:solidFill>
                  <a:srgbClr val="000000"/>
                </a:solidFill>
                <a:latin typeface="宋体" pitchFamily="2" charset="-122"/>
                <a:ea typeface="宋体" pitchFamily="2" charset="-122"/>
              </a:rPr>
              <a:t>若入射光频率再降低，则无论光强多大都没有光电子产生，不发生光电效应</a:t>
            </a:r>
            <a:r>
              <a:rPr lang="en-US" altLang="zh-CN" sz="2800" b="1" dirty="0">
                <a:solidFill>
                  <a:srgbClr val="000000"/>
                </a:solidFill>
                <a:latin typeface="宋体" pitchFamily="2" charset="-122"/>
                <a:ea typeface="宋体" pitchFamily="2" charset="-122"/>
              </a:rPr>
              <a:t>.</a:t>
            </a:r>
            <a:r>
              <a:rPr lang="zh-CN" altLang="en-US" sz="2800" b="1" dirty="0">
                <a:solidFill>
                  <a:srgbClr val="000000"/>
                </a:solidFill>
                <a:latin typeface="宋体" pitchFamily="2" charset="-122"/>
                <a:ea typeface="宋体" pitchFamily="2" charset="-122"/>
              </a:rPr>
              <a:t>这个由阴极金属材料性质决定的频率</a:t>
            </a:r>
            <a:r>
              <a:rPr lang="zh-CN" altLang="en-US" sz="2800" b="1" i="1" dirty="0">
                <a:solidFill>
                  <a:srgbClr val="FF0000"/>
                </a:solidFill>
                <a:latin typeface="Times New Roman" pitchFamily="18" charset="0"/>
                <a:ea typeface="宋体" pitchFamily="2" charset="-122"/>
                <a:cs typeface="Times New Roman" pitchFamily="18" charset="0"/>
                <a:sym typeface="Symbol" pitchFamily="18" charset="2"/>
              </a:rPr>
              <a:t></a:t>
            </a:r>
            <a:r>
              <a:rPr lang="en-US" altLang="zh-CN" sz="2800" b="1" i="1" baseline="-30000" dirty="0">
                <a:solidFill>
                  <a:srgbClr val="FF0000"/>
                </a:solidFill>
                <a:latin typeface="Times New Roman" pitchFamily="18" charset="0"/>
                <a:ea typeface="宋体" pitchFamily="2" charset="-122"/>
                <a:cs typeface="Times New Roman" pitchFamily="18" charset="0"/>
              </a:rPr>
              <a:t>0 </a:t>
            </a:r>
            <a:r>
              <a:rPr lang="zh-CN" altLang="en-US" sz="2800" b="1" dirty="0">
                <a:solidFill>
                  <a:srgbClr val="000000"/>
                </a:solidFill>
                <a:latin typeface="宋体" pitchFamily="2" charset="-122"/>
                <a:ea typeface="宋体" pitchFamily="2" charset="-122"/>
              </a:rPr>
              <a:t>称为金属的</a:t>
            </a:r>
            <a:r>
              <a:rPr lang="zh-CN" altLang="en-US" sz="2800" b="1" dirty="0">
                <a:solidFill>
                  <a:srgbClr val="FF0000"/>
                </a:solidFill>
                <a:latin typeface="宋体" pitchFamily="2" charset="-122"/>
                <a:ea typeface="宋体" pitchFamily="2" charset="-122"/>
              </a:rPr>
              <a:t>截止频率</a:t>
            </a:r>
            <a:r>
              <a:rPr lang="en-US" altLang="zh-CN" sz="2800" b="1" dirty="0">
                <a:solidFill>
                  <a:srgbClr val="FF0000"/>
                </a:solidFill>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红限频率</a:t>
            </a:r>
            <a:r>
              <a:rPr lang="en-US" altLang="zh-CN" sz="2800" b="1" dirty="0">
                <a:solidFill>
                  <a:srgbClr val="FF0000"/>
                </a:solidFill>
                <a:latin typeface="宋体" pitchFamily="2" charset="-122"/>
                <a:ea typeface="宋体" pitchFamily="2" charset="-122"/>
              </a:rPr>
              <a:t>).</a:t>
            </a:r>
            <a:endParaRPr lang="zh-CN" altLang="en-US" sz="2800" b="1" dirty="0">
              <a:solidFill>
                <a:srgbClr val="FF0000"/>
              </a:solidFill>
              <a:latin typeface="宋体" pitchFamily="2" charset="-122"/>
              <a:ea typeface="宋体"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500" fill="hold"/>
                                        <p:tgtEl>
                                          <p:spTgt spid="34"/>
                                        </p:tgtEl>
                                        <p:attrNameLst>
                                          <p:attrName>ppt_x</p:attrName>
                                        </p:attrNameLst>
                                      </p:cBhvr>
                                      <p:tavLst>
                                        <p:tav tm="0">
                                          <p:val>
                                            <p:strVal val="#ppt_x-#ppt_w/2"/>
                                          </p:val>
                                        </p:tav>
                                        <p:tav tm="100000">
                                          <p:val>
                                            <p:strVal val="#ppt_x"/>
                                          </p:val>
                                        </p:tav>
                                      </p:tavLst>
                                    </p:anim>
                                    <p:anim calcmode="lin" valueType="num">
                                      <p:cBhvr>
                                        <p:cTn id="17" dur="500" fill="hold"/>
                                        <p:tgtEl>
                                          <p:spTgt spid="34"/>
                                        </p:tgtEl>
                                        <p:attrNameLst>
                                          <p:attrName>ppt_y</p:attrName>
                                        </p:attrNameLst>
                                      </p:cBhvr>
                                      <p:tavLst>
                                        <p:tav tm="0">
                                          <p:val>
                                            <p:strVal val="#ppt_y"/>
                                          </p:val>
                                        </p:tav>
                                        <p:tav tm="100000">
                                          <p:val>
                                            <p:strVal val="#ppt_y"/>
                                          </p:val>
                                        </p:tav>
                                      </p:tavLst>
                                    </p:anim>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ppt_x</p:attrName>
                                        </p:attrNameLst>
                                      </p:cBhvr>
                                      <p:tavLst>
                                        <p:tav tm="0">
                                          <p:val>
                                            <p:strVal val="#ppt_x-#ppt_w/2"/>
                                          </p:val>
                                        </p:tav>
                                        <p:tav tm="100000">
                                          <p:val>
                                            <p:strVal val="#ppt_x"/>
                                          </p:val>
                                        </p:tav>
                                      </p:tavLst>
                                    </p:anim>
                                    <p:anim calcmode="lin" valueType="num">
                                      <p:cBhvr>
                                        <p:cTn id="25" dur="500" fill="hold"/>
                                        <p:tgtEl>
                                          <p:spTgt spid="27"/>
                                        </p:tgtEl>
                                        <p:attrNameLst>
                                          <p:attrName>ppt_y</p:attrName>
                                        </p:attrNameLst>
                                      </p:cBhvr>
                                      <p:tavLst>
                                        <p:tav tm="0">
                                          <p:val>
                                            <p:strVal val="#ppt_y"/>
                                          </p:val>
                                        </p:tav>
                                        <p:tav tm="100000">
                                          <p:val>
                                            <p:strVal val="#ppt_y"/>
                                          </p:val>
                                        </p:tav>
                                      </p:tavLst>
                                    </p:anim>
                                    <p:anim calcmode="lin" valueType="num">
                                      <p:cBhvr>
                                        <p:cTn id="26" dur="500" fill="hold"/>
                                        <p:tgtEl>
                                          <p:spTgt spid="27"/>
                                        </p:tgtEl>
                                        <p:attrNameLst>
                                          <p:attrName>ppt_w</p:attrName>
                                        </p:attrNameLst>
                                      </p:cBhvr>
                                      <p:tavLst>
                                        <p:tav tm="0">
                                          <p:val>
                                            <p:fltVal val="0"/>
                                          </p:val>
                                        </p:tav>
                                        <p:tav tm="100000">
                                          <p:val>
                                            <p:strVal val="#ppt_w"/>
                                          </p:val>
                                        </p:tav>
                                      </p:tavLst>
                                    </p:anim>
                                    <p:anim calcmode="lin" valueType="num">
                                      <p:cBhvr>
                                        <p:cTn id="27" dur="500" fill="hold"/>
                                        <p:tgtEl>
                                          <p:spTgt spid="2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078"/>
          <p:cNvSpPr txBox="1">
            <a:spLocks noChangeArrowheads="1"/>
          </p:cNvSpPr>
          <p:nvPr/>
        </p:nvSpPr>
        <p:spPr bwMode="auto">
          <a:xfrm>
            <a:off x="1090930" y="188913"/>
            <a:ext cx="3276600" cy="579437"/>
          </a:xfrm>
          <a:prstGeom prst="rect">
            <a:avLst/>
          </a:prstGeom>
          <a:noFill/>
          <a:ln w="9525">
            <a:noFill/>
            <a:miter lim="800000"/>
            <a:tailEnd type="none" w="sm" len="lg"/>
          </a:ln>
          <a:effectLst/>
        </p:spPr>
        <p:txBody>
          <a:bodyPr>
            <a:spAutoFit/>
          </a:bodyPr>
          <a:lstStyle/>
          <a:p>
            <a:pPr>
              <a:spcBef>
                <a:spcPct val="50000"/>
              </a:spcBef>
            </a:pPr>
            <a:r>
              <a:rPr lang="zh-CN" altLang="en-US" sz="3200" b="1" dirty="0">
                <a:solidFill>
                  <a:srgbClr val="FF0000"/>
                </a:solidFill>
              </a:rPr>
              <a:t>实验规律</a:t>
            </a:r>
            <a:endParaRPr lang="en-US" altLang="zh-CN" sz="3200" b="1" dirty="0">
              <a:solidFill>
                <a:srgbClr val="FF0000"/>
              </a:solidFill>
            </a:endParaRPr>
          </a:p>
        </p:txBody>
      </p:sp>
      <p:sp>
        <p:nvSpPr>
          <p:cNvPr id="35" name="Rectangle 22"/>
          <p:cNvSpPr>
            <a:spLocks noChangeArrowheads="1"/>
          </p:cNvSpPr>
          <p:nvPr/>
        </p:nvSpPr>
        <p:spPr bwMode="auto">
          <a:xfrm>
            <a:off x="539219" y="1241811"/>
            <a:ext cx="4572000" cy="523220"/>
          </a:xfrm>
          <a:prstGeom prst="rect">
            <a:avLst/>
          </a:prstGeom>
          <a:noFill/>
          <a:ln w="9525">
            <a:noFill/>
            <a:miter lim="800000"/>
            <a:tailEnd type="none" w="sm" len="lg"/>
          </a:ln>
          <a:effectLst/>
        </p:spPr>
        <p:txBody>
          <a:bodyPr>
            <a:spAutoFit/>
          </a:bodyPr>
          <a:lstStyle/>
          <a:p>
            <a:pPr>
              <a:spcBef>
                <a:spcPct val="50000"/>
              </a:spcBef>
            </a:pPr>
            <a:r>
              <a:rPr lang="zh-CN" altLang="en-US" sz="2800" b="1" dirty="0">
                <a:solidFill>
                  <a:srgbClr val="0000FF"/>
                </a:solidFill>
                <a:latin typeface="宋体" pitchFamily="2" charset="-122"/>
                <a:ea typeface="宋体" pitchFamily="2" charset="-122"/>
              </a:rPr>
              <a:t>（4） 瞬时性</a:t>
            </a:r>
          </a:p>
        </p:txBody>
      </p:sp>
      <p:sp>
        <p:nvSpPr>
          <p:cNvPr id="36" name="Rectangle 28"/>
          <p:cNvSpPr>
            <a:spLocks noChangeArrowheads="1"/>
          </p:cNvSpPr>
          <p:nvPr/>
        </p:nvSpPr>
        <p:spPr bwMode="auto">
          <a:xfrm>
            <a:off x="539219" y="1793096"/>
            <a:ext cx="4392821" cy="3869329"/>
          </a:xfrm>
          <a:prstGeom prst="rect">
            <a:avLst/>
          </a:prstGeom>
          <a:noFill/>
          <a:ln w="9525">
            <a:noFill/>
            <a:miter lim="800000"/>
          </a:ln>
          <a:effectLst/>
        </p:spPr>
        <p:txBody>
          <a:bodyPr wrap="square">
            <a:spAutoFit/>
          </a:bodyPr>
          <a:lstStyle/>
          <a:p>
            <a:pPr algn="just">
              <a:lnSpc>
                <a:spcPct val="150000"/>
              </a:lnSpc>
              <a:tabLst>
                <a:tab pos="4953000" algn="l"/>
                <a:tab pos="5311775" algn="l"/>
              </a:tabLst>
            </a:pPr>
            <a:r>
              <a:rPr lang="en-US" altLang="zh-CN" sz="2400" b="1" dirty="0">
                <a:latin typeface="黑体" panose="02010609060101010101" pitchFamily="49" charset="-122"/>
                <a:ea typeface="黑体" panose="02010609060101010101" pitchFamily="49" charset="-122"/>
              </a:rPr>
              <a:t>  </a:t>
            </a:r>
            <a:r>
              <a:rPr lang="zh-CN" altLang="en-US" sz="2800" b="1" dirty="0">
                <a:latin typeface="宋体" panose="02010600030101010101" pitchFamily="2" charset="-122"/>
                <a:ea typeface="宋体" panose="02010600030101010101" pitchFamily="2" charset="-122"/>
              </a:rPr>
              <a:t>实验发现，只要入射光频率 </a:t>
            </a:r>
            <a:r>
              <a:rPr lang="zh-CN" altLang="en-US" sz="2800" b="1" dirty="0">
                <a:latin typeface="宋体" panose="02010600030101010101" pitchFamily="2" charset="-122"/>
                <a:ea typeface="宋体" panose="02010600030101010101" pitchFamily="2" charset="-122"/>
                <a:sym typeface="Symbol" panose="05050102010706020507" pitchFamily="18" charset="2"/>
              </a:rPr>
              <a:t></a:t>
            </a:r>
            <a:r>
              <a:rPr lang="en-US" altLang="zh-CN" sz="2800" b="1" dirty="0">
                <a:latin typeface="Times New Roman" pitchFamily="18" charset="0"/>
                <a:ea typeface="宋体" panose="02010600030101010101" pitchFamily="2" charset="-122"/>
                <a:cs typeface="Times New Roman" pitchFamily="18" charset="0"/>
                <a:sym typeface="Symbol" panose="05050102010706020507" pitchFamily="18" charset="2"/>
              </a:rPr>
              <a:t>&gt;</a:t>
            </a:r>
            <a:r>
              <a:rPr lang="en-US" altLang="zh-CN" sz="2800" b="1" dirty="0">
                <a:latin typeface="宋体" panose="02010600030101010101" pitchFamily="2" charset="-122"/>
                <a:ea typeface="宋体" panose="02010600030101010101" pitchFamily="2" charset="-122"/>
                <a:sym typeface="Symbol" panose="05050102010706020507" pitchFamily="18" charset="2"/>
              </a:rPr>
              <a:t></a:t>
            </a:r>
            <a:r>
              <a:rPr lang="en-US" altLang="zh-CN" sz="2800" b="1" baseline="-30000" dirty="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sym typeface="Symbol" panose="05050102010706020507" pitchFamily="18" charset="2"/>
              </a:rPr>
              <a:t>，无论光多微弱，从光照射阴极到光电子逸出，这段时间不超过</a:t>
            </a:r>
            <a:r>
              <a:rPr lang="en-US" altLang="zh-CN" sz="2800" b="1" dirty="0">
                <a:latin typeface="宋体" panose="02010600030101010101" pitchFamily="2" charset="-122"/>
                <a:ea typeface="宋体" panose="02010600030101010101" pitchFamily="2" charset="-122"/>
                <a:sym typeface="Symbol" panose="05050102010706020507" pitchFamily="18" charset="2"/>
              </a:rPr>
              <a:t>10</a:t>
            </a:r>
            <a:r>
              <a:rPr lang="en-US" altLang="zh-CN" sz="2800" b="1" baseline="30000" dirty="0">
                <a:latin typeface="宋体" panose="02010600030101010101" pitchFamily="2" charset="-122"/>
                <a:ea typeface="宋体" panose="02010600030101010101" pitchFamily="2" charset="-122"/>
                <a:sym typeface="Symbol" panose="05050102010706020507" pitchFamily="18" charset="2"/>
              </a:rPr>
              <a:t>-9</a:t>
            </a:r>
            <a:r>
              <a:rPr lang="en-US" altLang="zh-CN" sz="2800" b="1" dirty="0">
                <a:latin typeface="宋体" panose="02010600030101010101" pitchFamily="2" charset="-122"/>
                <a:ea typeface="宋体" panose="02010600030101010101" pitchFamily="2" charset="-122"/>
                <a:sym typeface="Symbol" panose="05050102010706020507" pitchFamily="18" charset="2"/>
              </a:rPr>
              <a:t>s</a:t>
            </a:r>
            <a:r>
              <a:rPr lang="zh-CN" altLang="en-US" sz="2800" b="1" dirty="0">
                <a:latin typeface="宋体" panose="02010600030101010101" pitchFamily="2" charset="-122"/>
                <a:ea typeface="宋体" panose="02010600030101010101" pitchFamily="2" charset="-122"/>
                <a:sym typeface="Symbol" panose="05050102010706020507" pitchFamily="18" charset="2"/>
              </a:rPr>
              <a:t>，无</a:t>
            </a:r>
            <a:r>
              <a:rPr lang="zh-CN" altLang="en-US" sz="2800" b="1" dirty="0">
                <a:latin typeface="宋体" panose="02010600030101010101" pitchFamily="2" charset="-122"/>
                <a:ea typeface="宋体" panose="02010600030101010101" pitchFamily="2" charset="-122"/>
              </a:rPr>
              <a:t>滞后现象</a:t>
            </a:r>
            <a:r>
              <a:rPr lang="en-US" altLang="zh-CN" sz="2800" b="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ea typeface="宋体" panose="02010600030101010101" pitchFamily="2" charset="-122"/>
                <a:sym typeface="Symbol" panose="05050102010706020507" pitchFamily="18" charset="2"/>
              </a:rPr>
              <a:t>光电效应是瞬时发生的</a:t>
            </a:r>
            <a:r>
              <a:rPr lang="en-US" altLang="zh-CN" sz="2800" b="1" dirty="0">
                <a:latin typeface="宋体" panose="02010600030101010101" pitchFamily="2" charset="-122"/>
                <a:ea typeface="宋体" panose="02010600030101010101" pitchFamily="2" charset="-122"/>
                <a:sym typeface="Symbol" panose="05050102010706020507" pitchFamily="18" charset="2"/>
              </a:rPr>
              <a:t>.</a:t>
            </a:r>
            <a:endParaRPr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pic>
        <p:nvPicPr>
          <p:cNvPr id="29" name="Picture 6">
            <a:extLst>
              <a:ext uri="{FF2B5EF4-FFF2-40B4-BE49-F238E27FC236}">
                <a16:creationId xmlns:a16="http://schemas.microsoft.com/office/drawing/2014/main" xmlns="" id="{44787D02-F8A3-4806-9531-C5149C517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406" y="1216402"/>
            <a:ext cx="3381375" cy="381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693497"/>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ppt_x</p:attrName>
                                        </p:attrNameLst>
                                      </p:cBhvr>
                                      <p:tavLst>
                                        <p:tav tm="0">
                                          <p:val>
                                            <p:strVal val="#ppt_x-#ppt_w/2"/>
                                          </p:val>
                                        </p:tav>
                                        <p:tav tm="100000">
                                          <p:val>
                                            <p:strVal val="#ppt_x"/>
                                          </p:val>
                                        </p:tav>
                                      </p:tavLst>
                                    </p:anim>
                                    <p:anim calcmode="lin" valueType="num">
                                      <p:cBhvr>
                                        <p:cTn id="13" dur="500" fill="hold"/>
                                        <p:tgtEl>
                                          <p:spTgt spid="36"/>
                                        </p:tgtEl>
                                        <p:attrNameLst>
                                          <p:attrName>ppt_y</p:attrName>
                                        </p:attrNameLst>
                                      </p:cBhvr>
                                      <p:tavLst>
                                        <p:tav tm="0">
                                          <p:val>
                                            <p:strVal val="#ppt_y"/>
                                          </p:val>
                                        </p:tav>
                                        <p:tav tm="100000">
                                          <p:val>
                                            <p:strVal val="#ppt_y"/>
                                          </p:val>
                                        </p:tav>
                                      </p:tavLst>
                                    </p:anim>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3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11188" y="3429000"/>
            <a:ext cx="4559300" cy="519113"/>
          </a:xfrm>
          <a:prstGeom prst="rect">
            <a:avLst/>
          </a:prstGeom>
          <a:noFill/>
          <a:ln w="9525">
            <a:noFill/>
            <a:miter lim="800000"/>
          </a:ln>
          <a:effectLst/>
        </p:spPr>
        <p:txBody>
          <a:bodyPr wrap="none">
            <a:spAutoFit/>
          </a:bodyPr>
          <a:lstStyle/>
          <a:p>
            <a:r>
              <a:rPr kumimoji="1" lang="zh-CN" altLang="en-US" sz="2800" b="1">
                <a:solidFill>
                  <a:srgbClr val="CC0000"/>
                </a:solidFill>
                <a:latin typeface="Times New Roman" panose="02020603050405020304" pitchFamily="18" charset="0"/>
              </a:rPr>
              <a:t>经典物理与实验规律的矛盾 </a:t>
            </a:r>
          </a:p>
        </p:txBody>
      </p:sp>
      <p:sp>
        <p:nvSpPr>
          <p:cNvPr id="35843" name="Rectangle 3"/>
          <p:cNvSpPr>
            <a:spLocks noChangeArrowheads="1"/>
          </p:cNvSpPr>
          <p:nvPr/>
        </p:nvSpPr>
        <p:spPr bwMode="auto">
          <a:xfrm>
            <a:off x="504825" y="4035425"/>
            <a:ext cx="7988300" cy="1006475"/>
          </a:xfrm>
          <a:prstGeom prst="rect">
            <a:avLst/>
          </a:prstGeom>
          <a:noFill/>
          <a:ln w="9525">
            <a:noFill/>
            <a:miter lim="800000"/>
          </a:ln>
          <a:effectLst/>
        </p:spPr>
        <p:txBody>
          <a:bodyPr>
            <a:spAutoFit/>
          </a:bodyPr>
          <a:lstStyle/>
          <a:p>
            <a:pPr>
              <a:lnSpc>
                <a:spcPct val="125000"/>
              </a:lnSpc>
              <a:buClr>
                <a:srgbClr val="00FF99"/>
              </a:buClr>
              <a:buFontTx/>
              <a:buChar char="•"/>
            </a:pPr>
            <a:r>
              <a:rPr kumimoji="1" lang="zh-CN" altLang="en-US" sz="2400" b="1"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电子在电磁波作用下作受迫振动，直到获得足够能量</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与</a:t>
            </a:r>
          </a:p>
          <a:p>
            <a:pPr>
              <a:lnSpc>
                <a:spcPct val="125000"/>
              </a:lnSpc>
            </a:pPr>
            <a:r>
              <a:rPr kumimoji="1" lang="zh-CN" altLang="en-US" sz="2400" dirty="0">
                <a:latin typeface="Times New Roman" panose="02020603050405020304" pitchFamily="18" charset="0"/>
              </a:rPr>
              <a:t>   光强 </a:t>
            </a:r>
            <a:r>
              <a:rPr kumimoji="1" lang="en-US" altLang="zh-CN" sz="2400" i="1" dirty="0">
                <a:latin typeface="Times New Roman" panose="02020603050405020304" pitchFamily="18" charset="0"/>
              </a:rPr>
              <a:t>I  </a:t>
            </a:r>
            <a:r>
              <a:rPr kumimoji="1" lang="zh-CN" altLang="en-US" sz="2400" dirty="0">
                <a:latin typeface="Times New Roman" panose="02020603050405020304" pitchFamily="18" charset="0"/>
              </a:rPr>
              <a:t>有关</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逸出，不应存在红限 </a:t>
            </a:r>
            <a:r>
              <a:rPr kumimoji="1" lang="zh-CN" altLang="en-US" sz="2400" i="1" dirty="0">
                <a:latin typeface="Times New Roman" panose="02020603050405020304" pitchFamily="18" charset="0"/>
                <a:sym typeface="Symbol" panose="05050102010706020507" pitchFamily="18" charset="2"/>
              </a:rPr>
              <a:t></a:t>
            </a:r>
            <a:r>
              <a:rPr kumimoji="1" lang="en-US" altLang="zh-CN" sz="2400" baseline="-25000" dirty="0">
                <a:latin typeface="Times New Roman" panose="02020603050405020304" pitchFamily="18" charset="0"/>
                <a:sym typeface="Symbol" panose="05050102010706020507" pitchFamily="18" charset="2"/>
              </a:rPr>
              <a:t>0  </a:t>
            </a:r>
            <a:r>
              <a:rPr kumimoji="1" lang="zh-CN" altLang="en-US" sz="2400" dirty="0">
                <a:latin typeface="Times New Roman" panose="02020603050405020304" pitchFamily="18" charset="0"/>
              </a:rPr>
              <a:t>。</a:t>
            </a:r>
          </a:p>
        </p:txBody>
      </p:sp>
      <p:sp>
        <p:nvSpPr>
          <p:cNvPr id="35844" name="Rectangle 4"/>
          <p:cNvSpPr>
            <a:spLocks noChangeArrowheads="1"/>
          </p:cNvSpPr>
          <p:nvPr/>
        </p:nvSpPr>
        <p:spPr bwMode="auto">
          <a:xfrm>
            <a:off x="523875" y="5608638"/>
            <a:ext cx="8639175" cy="520848"/>
          </a:xfrm>
          <a:prstGeom prst="rect">
            <a:avLst/>
          </a:prstGeom>
          <a:noFill/>
          <a:ln w="9525">
            <a:noFill/>
            <a:miter lim="800000"/>
          </a:ln>
          <a:effectLst/>
        </p:spPr>
        <p:txBody>
          <a:bodyPr>
            <a:spAutoFit/>
          </a:bodyPr>
          <a:lstStyle/>
          <a:p>
            <a:pPr marL="177800" indent="-177800">
              <a:lnSpc>
                <a:spcPct val="130000"/>
              </a:lnSpc>
              <a:buClr>
                <a:srgbClr val="00FF99"/>
              </a:buClr>
              <a:buFontTx/>
              <a:buChar char="•"/>
            </a:pPr>
            <a:r>
              <a:rPr kumimoji="1" lang="zh-CN" altLang="en-US" sz="2400" dirty="0">
                <a:latin typeface="Times New Roman" panose="02020603050405020304" pitchFamily="18" charset="0"/>
              </a:rPr>
              <a:t>当光强很小时，电子要逸出，必须经较长时间的能量积累</a:t>
            </a:r>
            <a:r>
              <a:rPr kumimoji="1" lang="en-US" altLang="zh-CN" sz="2400" dirty="0">
                <a:latin typeface="Times New Roman" panose="02020603050405020304" pitchFamily="18" charset="0"/>
              </a:rPr>
              <a:t>.</a:t>
            </a:r>
            <a:endParaRPr kumimoji="1" lang="zh-CN" altLang="en-US" sz="2400" dirty="0">
              <a:latin typeface="Times New Roman" panose="02020603050405020304" pitchFamily="18" charset="0"/>
            </a:endParaRPr>
          </a:p>
        </p:txBody>
      </p:sp>
      <p:sp>
        <p:nvSpPr>
          <p:cNvPr id="35845" name="Text Box 5"/>
          <p:cNvSpPr txBox="1">
            <a:spLocks noChangeArrowheads="1"/>
          </p:cNvSpPr>
          <p:nvPr/>
        </p:nvSpPr>
        <p:spPr bwMode="auto">
          <a:xfrm>
            <a:off x="512763" y="1042988"/>
            <a:ext cx="7988300" cy="457200"/>
          </a:xfrm>
          <a:prstGeom prst="rect">
            <a:avLst/>
          </a:prstGeom>
          <a:noFill/>
          <a:ln w="9525">
            <a:noFill/>
            <a:miter lim="800000"/>
          </a:ln>
          <a:effectLst/>
        </p:spPr>
        <p:txBody>
          <a:bodyPr>
            <a:spAutoFit/>
          </a:bodyPr>
          <a:lstStyle/>
          <a:p>
            <a:pPr>
              <a:buClr>
                <a:srgbClr val="00FF99"/>
              </a:buClr>
              <a:buFontTx/>
              <a:buChar char="•"/>
            </a:pPr>
            <a:r>
              <a:rPr kumimoji="1" lang="zh-CN" altLang="en-US" sz="2400" b="1"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只有光的频率 </a:t>
            </a:r>
            <a:r>
              <a:rPr kumimoji="1" lang="zh-CN" altLang="en-US" sz="2400" i="1" dirty="0">
                <a:solidFill>
                  <a:srgbClr val="CC0000"/>
                </a:solidFill>
                <a:latin typeface="Times New Roman" panose="02020603050405020304" pitchFamily="18" charset="0"/>
                <a:sym typeface="Symbol" panose="05050102010706020507" pitchFamily="18" charset="2"/>
              </a:rPr>
              <a:t> </a:t>
            </a:r>
            <a:r>
              <a:rPr kumimoji="1" lang="zh-CN" altLang="en-US" sz="2400" dirty="0">
                <a:solidFill>
                  <a:srgbClr val="CC0000"/>
                </a:solidFill>
                <a:latin typeface="Times New Roman" panose="02020603050405020304" pitchFamily="18" charset="0"/>
                <a:sym typeface="Symbol" panose="05050102010706020507" pitchFamily="18" charset="2"/>
              </a:rPr>
              <a:t> </a:t>
            </a:r>
            <a:r>
              <a:rPr kumimoji="1" lang="zh-CN" altLang="en-US" sz="2400" i="1" dirty="0">
                <a:solidFill>
                  <a:srgbClr val="CC0000"/>
                </a:solidFill>
                <a:latin typeface="Times New Roman" panose="02020603050405020304" pitchFamily="18" charset="0"/>
                <a:sym typeface="Symbol" panose="05050102010706020507" pitchFamily="18" charset="2"/>
              </a:rPr>
              <a:t></a:t>
            </a:r>
            <a:r>
              <a:rPr kumimoji="1" lang="en-US" altLang="zh-CN" sz="2400" baseline="-22000" dirty="0">
                <a:solidFill>
                  <a:srgbClr val="CC0000"/>
                </a:solidFill>
                <a:latin typeface="Times New Roman" panose="02020603050405020304" pitchFamily="18" charset="0"/>
                <a:sym typeface="Symbol" panose="05050102010706020507" pitchFamily="18" charset="2"/>
              </a:rPr>
              <a:t>0</a:t>
            </a:r>
            <a:r>
              <a:rPr kumimoji="1" lang="en-US" altLang="zh-CN" sz="2400" i="1" baseline="-22000" dirty="0">
                <a:latin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rPr>
              <a:t>时，电子才会逸出</a:t>
            </a:r>
            <a:r>
              <a:rPr kumimoji="1" lang="en-US" altLang="zh-CN" sz="2400" dirty="0">
                <a:latin typeface="Times New Roman" panose="02020603050405020304" pitchFamily="18" charset="0"/>
              </a:rPr>
              <a:t>.</a:t>
            </a:r>
            <a:endParaRPr kumimoji="1" lang="zh-CN" altLang="en-US" sz="2400" i="1" baseline="-22000" dirty="0">
              <a:latin typeface="Times New Roman" panose="02020603050405020304" pitchFamily="18" charset="0"/>
            </a:endParaRPr>
          </a:p>
        </p:txBody>
      </p:sp>
      <p:sp>
        <p:nvSpPr>
          <p:cNvPr id="35846" name="Rectangle 6"/>
          <p:cNvSpPr>
            <a:spLocks noChangeArrowheads="1"/>
          </p:cNvSpPr>
          <p:nvPr/>
        </p:nvSpPr>
        <p:spPr bwMode="auto">
          <a:xfrm>
            <a:off x="512763" y="2220913"/>
            <a:ext cx="4721164" cy="461665"/>
          </a:xfrm>
          <a:prstGeom prst="rect">
            <a:avLst/>
          </a:prstGeom>
          <a:noFill/>
          <a:ln w="9525">
            <a:noFill/>
            <a:miter lim="800000"/>
          </a:ln>
          <a:effectLst/>
        </p:spPr>
        <p:txBody>
          <a:bodyPr wrap="none">
            <a:spAutoFit/>
          </a:bodyPr>
          <a:lstStyle/>
          <a:p>
            <a:pPr>
              <a:buClr>
                <a:srgbClr val="00FF99"/>
              </a:buClr>
              <a:buFontTx/>
              <a:buChar char="•"/>
            </a:pPr>
            <a:r>
              <a:rPr kumimoji="1" lang="zh-CN" altLang="en-US" sz="2400" b="1"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逸出光电子的多少取决于光强</a:t>
            </a:r>
            <a:r>
              <a:rPr kumimoji="1" lang="zh-CN" altLang="en-US" sz="2400" dirty="0">
                <a:solidFill>
                  <a:srgbClr val="CC0000"/>
                </a:solidFill>
                <a:latin typeface="Times New Roman" panose="02020603050405020304" pitchFamily="18" charset="0"/>
              </a:rPr>
              <a:t> </a:t>
            </a:r>
            <a:r>
              <a:rPr kumimoji="1" lang="en-US" altLang="zh-CN" sz="2400" b="1" i="1" dirty="0">
                <a:solidFill>
                  <a:srgbClr val="CC0000"/>
                </a:solidFill>
                <a:latin typeface="Times New Roman" panose="02020603050405020304" pitchFamily="18" charset="0"/>
              </a:rPr>
              <a:t>I</a:t>
            </a:r>
            <a:r>
              <a:rPr kumimoji="1" lang="en-US" altLang="zh-CN" sz="2400" b="1" dirty="0">
                <a:solidFill>
                  <a:srgbClr val="CC0000"/>
                </a:solidFill>
                <a:latin typeface="Times New Roman" panose="02020603050405020304" pitchFamily="18" charset="0"/>
              </a:rPr>
              <a:t> </a:t>
            </a:r>
            <a:r>
              <a:rPr kumimoji="1" lang="en-US" altLang="zh-CN" sz="2400" b="1" dirty="0">
                <a:latin typeface="Times New Roman" panose="02020603050405020304" pitchFamily="18" charset="0"/>
              </a:rPr>
              <a:t>.</a:t>
            </a:r>
            <a:endParaRPr kumimoji="1" lang="zh-CN" altLang="en-US" sz="2400" b="1" dirty="0">
              <a:latin typeface="Times New Roman" panose="02020603050405020304" pitchFamily="18" charset="0"/>
            </a:endParaRPr>
          </a:p>
        </p:txBody>
      </p:sp>
      <p:sp>
        <p:nvSpPr>
          <p:cNvPr id="35847" name="Rectangle 7"/>
          <p:cNvSpPr>
            <a:spLocks noChangeArrowheads="1"/>
          </p:cNvSpPr>
          <p:nvPr/>
        </p:nvSpPr>
        <p:spPr bwMode="auto">
          <a:xfrm>
            <a:off x="512763" y="2779713"/>
            <a:ext cx="7040562" cy="457200"/>
          </a:xfrm>
          <a:prstGeom prst="rect">
            <a:avLst/>
          </a:prstGeom>
          <a:noFill/>
          <a:ln w="9525">
            <a:noFill/>
            <a:miter lim="800000"/>
          </a:ln>
          <a:effectLst/>
        </p:spPr>
        <p:txBody>
          <a:bodyPr>
            <a:spAutoFit/>
          </a:bodyPr>
          <a:lstStyle/>
          <a:p>
            <a:pPr>
              <a:buClr>
                <a:srgbClr val="00FF99"/>
              </a:buClr>
              <a:buFontTx/>
              <a:buChar char="•"/>
            </a:pPr>
            <a:r>
              <a:rPr kumimoji="1" lang="zh-CN" altLang="en-US" sz="2400"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光电子即时发射，滞后时间不超过 </a:t>
            </a:r>
            <a:r>
              <a:rPr kumimoji="1" lang="en-US" altLang="zh-CN" sz="2400" dirty="0">
                <a:solidFill>
                  <a:srgbClr val="CC0000"/>
                </a:solidFill>
                <a:latin typeface="Times New Roman" panose="02020603050405020304" pitchFamily="18" charset="0"/>
              </a:rPr>
              <a:t>10</a:t>
            </a:r>
            <a:r>
              <a:rPr kumimoji="1" lang="en-US" altLang="zh-CN" sz="2400" baseline="30000" dirty="0">
                <a:solidFill>
                  <a:srgbClr val="CC0000"/>
                </a:solidFill>
                <a:latin typeface="Times New Roman" panose="02020603050405020304" pitchFamily="18" charset="0"/>
                <a:cs typeface="Times New Roman" panose="02020603050405020304" pitchFamily="18" charset="0"/>
              </a:rPr>
              <a:t>–</a:t>
            </a:r>
            <a:r>
              <a:rPr kumimoji="1" lang="en-US" altLang="zh-CN" sz="2400" baseline="30000" dirty="0">
                <a:solidFill>
                  <a:srgbClr val="CC0000"/>
                </a:solidFill>
                <a:latin typeface="Times New Roman" panose="02020603050405020304" pitchFamily="18" charset="0"/>
              </a:rPr>
              <a:t>9</a:t>
            </a: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秒</a:t>
            </a:r>
            <a:r>
              <a:rPr kumimoji="1" lang="en-US" altLang="zh-CN" sz="2400" dirty="0">
                <a:latin typeface="Times New Roman" panose="02020603050405020304" pitchFamily="18" charset="0"/>
              </a:rPr>
              <a:t>.</a:t>
            </a:r>
            <a:endParaRPr kumimoji="1" lang="zh-CN" altLang="en-US" sz="2400" b="1" dirty="0">
              <a:latin typeface="Times New Roman" panose="02020603050405020304" pitchFamily="18" charset="0"/>
              <a:sym typeface="Symbol" panose="05050102010706020507" pitchFamily="18" charset="2"/>
            </a:endParaRPr>
          </a:p>
        </p:txBody>
      </p:sp>
      <p:sp>
        <p:nvSpPr>
          <p:cNvPr id="35848" name="Rectangle 8"/>
          <p:cNvSpPr>
            <a:spLocks noChangeArrowheads="1"/>
          </p:cNvSpPr>
          <p:nvPr/>
        </p:nvSpPr>
        <p:spPr bwMode="auto">
          <a:xfrm>
            <a:off x="1628750" y="213973"/>
            <a:ext cx="1662113" cy="584775"/>
          </a:xfrm>
          <a:prstGeom prst="rect">
            <a:avLst/>
          </a:prstGeom>
          <a:noFill/>
          <a:ln w="9525">
            <a:noFill/>
            <a:miter lim="800000"/>
          </a:ln>
          <a:effectLst/>
        </p:spPr>
        <p:txBody>
          <a:bodyPr>
            <a:spAutoFit/>
          </a:bodyPr>
          <a:lstStyle/>
          <a:p>
            <a:r>
              <a:rPr kumimoji="1" lang="zh-CN" altLang="en-US" sz="3200" b="1" dirty="0">
                <a:solidFill>
                  <a:srgbClr val="CC0000"/>
                </a:solidFill>
                <a:latin typeface="Times New Roman" panose="02020603050405020304" pitchFamily="18" charset="0"/>
              </a:rPr>
              <a:t>总结</a:t>
            </a:r>
          </a:p>
        </p:txBody>
      </p:sp>
      <p:sp>
        <p:nvSpPr>
          <p:cNvPr id="35849" name="AutoShape 9"/>
          <p:cNvSpPr>
            <a:spLocks noChangeArrowheads="1"/>
          </p:cNvSpPr>
          <p:nvPr/>
        </p:nvSpPr>
        <p:spPr bwMode="auto">
          <a:xfrm>
            <a:off x="1268066" y="214290"/>
            <a:ext cx="360363" cy="576263"/>
          </a:xfrm>
          <a:prstGeom prst="star4">
            <a:avLst>
              <a:gd name="adj" fmla="val 18519"/>
            </a:avLst>
          </a:prstGeom>
          <a:gradFill rotWithShape="0">
            <a:gsLst>
              <a:gs pos="0">
                <a:srgbClr val="99FF99"/>
              </a:gs>
              <a:gs pos="100000">
                <a:srgbClr val="99FF99">
                  <a:gamma/>
                  <a:shade val="46275"/>
                  <a:invGamma/>
                </a:srgbClr>
              </a:gs>
            </a:gsLst>
            <a:path path="shape">
              <a:fillToRect l="50000" t="50000" r="50000" b="50000"/>
            </a:path>
          </a:gradFill>
          <a:ln w="9525">
            <a:noFill/>
            <a:miter lim="800000"/>
          </a:ln>
          <a:effectLst/>
        </p:spPr>
        <p:txBody>
          <a:bodyPr wrap="none" anchor="ctr"/>
          <a:lstStyle/>
          <a:p>
            <a:endParaRPr lang="zh-CN" altLang="en-US"/>
          </a:p>
        </p:txBody>
      </p:sp>
      <p:sp>
        <p:nvSpPr>
          <p:cNvPr id="35850" name="Rectangle 10"/>
          <p:cNvSpPr>
            <a:spLocks noChangeArrowheads="1"/>
          </p:cNvSpPr>
          <p:nvPr/>
        </p:nvSpPr>
        <p:spPr bwMode="auto">
          <a:xfrm>
            <a:off x="500034" y="1538288"/>
            <a:ext cx="7929591" cy="506998"/>
          </a:xfrm>
          <a:prstGeom prst="rect">
            <a:avLst/>
          </a:prstGeom>
          <a:noFill/>
          <a:ln w="9525">
            <a:noFill/>
            <a:miter lim="800000"/>
          </a:ln>
          <a:effectLst/>
        </p:spPr>
        <p:txBody>
          <a:bodyPr wrap="square">
            <a:spAutoFit/>
          </a:bodyPr>
          <a:lstStyle/>
          <a:p>
            <a:pPr>
              <a:lnSpc>
                <a:spcPct val="125000"/>
              </a:lnSpc>
              <a:buClr>
                <a:srgbClr val="00FF99"/>
              </a:buClr>
              <a:buFontTx/>
              <a:buChar char="•"/>
            </a:pPr>
            <a:r>
              <a:rPr kumimoji="1" lang="zh-CN" altLang="en-US" sz="2400" b="1"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光电子最大初动能和光频率</a:t>
            </a:r>
            <a:r>
              <a:rPr kumimoji="1" lang="zh-CN" altLang="en-US" sz="2400" i="1" dirty="0">
                <a:solidFill>
                  <a:srgbClr val="CC0000"/>
                </a:solidFill>
                <a:latin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sym typeface="Symbol" panose="05050102010706020507" pitchFamily="18" charset="2"/>
              </a:rPr>
              <a:t>成线性关系。</a:t>
            </a:r>
            <a:r>
              <a:rPr kumimoji="1" lang="en-US" altLang="zh-CN" sz="2400" dirty="0">
                <a:latin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sym typeface="Symbol" panose="05050102010706020507" pitchFamily="18" charset="2"/>
              </a:rPr>
              <a:t> </a:t>
            </a:r>
          </a:p>
        </p:txBody>
      </p:sp>
      <p:sp>
        <p:nvSpPr>
          <p:cNvPr id="35851" name="Rectangle 11"/>
          <p:cNvSpPr>
            <a:spLocks noChangeArrowheads="1"/>
          </p:cNvSpPr>
          <p:nvPr/>
        </p:nvSpPr>
        <p:spPr bwMode="auto">
          <a:xfrm>
            <a:off x="533400" y="5060950"/>
            <a:ext cx="8281988" cy="506998"/>
          </a:xfrm>
          <a:prstGeom prst="rect">
            <a:avLst/>
          </a:prstGeom>
          <a:noFill/>
          <a:ln w="9525">
            <a:noFill/>
            <a:miter lim="800000"/>
          </a:ln>
          <a:effectLst/>
        </p:spPr>
        <p:txBody>
          <a:bodyPr>
            <a:spAutoFit/>
          </a:bodyPr>
          <a:lstStyle/>
          <a:p>
            <a:pPr>
              <a:lnSpc>
                <a:spcPct val="125000"/>
              </a:lnSpc>
              <a:buClr>
                <a:srgbClr val="00FF99"/>
              </a:buClr>
              <a:buFontTx/>
              <a:buChar char="•"/>
            </a:pPr>
            <a:r>
              <a:rPr kumimoji="1" lang="zh-CN" altLang="en-US" sz="2400" b="1" dirty="0">
                <a:solidFill>
                  <a:schemeClr val="bg1"/>
                </a:solidFill>
                <a:latin typeface="Times New Roman" panose="02020603050405020304" pitchFamily="18" charset="0"/>
              </a:rPr>
              <a:t> </a:t>
            </a:r>
            <a:r>
              <a:rPr kumimoji="1" lang="zh-CN" altLang="en-US" sz="2400" dirty="0">
                <a:latin typeface="Times New Roman" panose="02020603050405020304" pitchFamily="18" charset="0"/>
              </a:rPr>
              <a:t>光电子最大初动能取决于光强，和光的频率 </a:t>
            </a:r>
            <a:r>
              <a:rPr kumimoji="1" lang="zh-CN" altLang="en-US" sz="2400" i="1" dirty="0">
                <a:latin typeface="Times New Roman" panose="02020603050405020304" pitchFamily="18" charset="0"/>
                <a:sym typeface="Symbol" panose="05050102010706020507" pitchFamily="18" charset="2"/>
              </a:rPr>
              <a:t> </a:t>
            </a:r>
            <a:r>
              <a:rPr kumimoji="1" lang="zh-CN" altLang="en-US" sz="2400" dirty="0">
                <a:latin typeface="Times New Roman" panose="02020603050405020304" pitchFamily="18" charset="0"/>
              </a:rPr>
              <a:t>无关</a:t>
            </a:r>
          </a:p>
        </p:txBody>
      </p:sp>
    </p:spTree>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9"/>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grpId="0" nodeType="afterEffect">
                                  <p:stCondLst>
                                    <p:cond delay="0"/>
                                  </p:stCondLst>
                                  <p:childTnLst>
                                    <p:set>
                                      <p:cBhvr>
                                        <p:cTn id="9" dur="500" fill="hold">
                                          <p:stCondLst>
                                            <p:cond delay="0"/>
                                          </p:stCondLst>
                                        </p:cTn>
                                        <p:tgtEl>
                                          <p:spTgt spid="35848"/>
                                        </p:tgtEl>
                                        <p:attrNameLst>
                                          <p:attrName>style.visibility</p:attrName>
                                        </p:attrNameLst>
                                      </p:cBhvr>
                                      <p:to>
                                        <p:strVal val="visible"/>
                                      </p:to>
                                    </p:set>
                                    <p:animEffect transition="in" filter="dissolve">
                                      <p:cBhvr>
                                        <p:cTn id="10" dur="500"/>
                                        <p:tgtEl>
                                          <p:spTgt spid="358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5845"/>
                                        </p:tgtEl>
                                        <p:attrNameLst>
                                          <p:attrName>style.visibility</p:attrName>
                                        </p:attrNameLst>
                                      </p:cBhvr>
                                      <p:to>
                                        <p:strVal val="visible"/>
                                      </p:to>
                                    </p:set>
                                    <p:animEffect transition="in" filter="wipe(left)">
                                      <p:cBhvr>
                                        <p:cTn id="15" dur="500"/>
                                        <p:tgtEl>
                                          <p:spTgt spid="3584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850"/>
                                        </p:tgtEl>
                                        <p:attrNameLst>
                                          <p:attrName>style.visibility</p:attrName>
                                        </p:attrNameLst>
                                      </p:cBhvr>
                                      <p:to>
                                        <p:strVal val="visible"/>
                                      </p:to>
                                    </p:set>
                                    <p:animEffect transition="in" filter="wipe(left)">
                                      <p:cBhvr>
                                        <p:cTn id="20" dur="500"/>
                                        <p:tgtEl>
                                          <p:spTgt spid="358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animEffect transition="in" filter="wipe(left)">
                                      <p:cBhvr>
                                        <p:cTn id="25" dur="500"/>
                                        <p:tgtEl>
                                          <p:spTgt spid="358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5847"/>
                                        </p:tgtEl>
                                        <p:attrNameLst>
                                          <p:attrName>style.visibility</p:attrName>
                                        </p:attrNameLst>
                                      </p:cBhvr>
                                      <p:to>
                                        <p:strVal val="visible"/>
                                      </p:to>
                                    </p:set>
                                    <p:animEffect transition="in" filter="wipe(left)">
                                      <p:cBhvr>
                                        <p:cTn id="30" dur="500"/>
                                        <p:tgtEl>
                                          <p:spTgt spid="358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5842"/>
                                        </p:tgtEl>
                                        <p:attrNameLst>
                                          <p:attrName>style.visibility</p:attrName>
                                        </p:attrNameLst>
                                      </p:cBhvr>
                                      <p:to>
                                        <p:strVal val="visible"/>
                                      </p:to>
                                    </p:set>
                                    <p:animEffect transition="in" filter="wipe(left)">
                                      <p:cBhvr>
                                        <p:cTn id="35" dur="500"/>
                                        <p:tgtEl>
                                          <p:spTgt spid="3584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5843"/>
                                        </p:tgtEl>
                                        <p:attrNameLst>
                                          <p:attrName>style.visibility</p:attrName>
                                        </p:attrNameLst>
                                      </p:cBhvr>
                                      <p:to>
                                        <p:strVal val="visible"/>
                                      </p:to>
                                    </p:set>
                                    <p:animEffect transition="in" filter="slide(fromLeft)">
                                      <p:cBhvr>
                                        <p:cTn id="40" dur="500"/>
                                        <p:tgtEl>
                                          <p:spTgt spid="358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5851"/>
                                        </p:tgtEl>
                                        <p:attrNameLst>
                                          <p:attrName>style.visibility</p:attrName>
                                        </p:attrNameLst>
                                      </p:cBhvr>
                                      <p:to>
                                        <p:strVal val="visible"/>
                                      </p:to>
                                    </p:set>
                                    <p:animEffect transition="in" filter="wipe(left)">
                                      <p:cBhvr>
                                        <p:cTn id="45" dur="500"/>
                                        <p:tgtEl>
                                          <p:spTgt spid="3585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5844"/>
                                        </p:tgtEl>
                                        <p:attrNameLst>
                                          <p:attrName>style.visibility</p:attrName>
                                        </p:attrNameLst>
                                      </p:cBhvr>
                                      <p:to>
                                        <p:strVal val="visible"/>
                                      </p:to>
                                    </p:set>
                                    <p:animEffect transition="in" filter="slide(fromLeft)">
                                      <p:cBhvr>
                                        <p:cTn id="50"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4" grpId="0" autoUpdateAnimBg="0"/>
      <p:bldP spid="35845" grpId="0" autoUpdateAnimBg="0"/>
      <p:bldP spid="35846" grpId="0" autoUpdateAnimBg="0"/>
      <p:bldP spid="35847" grpId="0" autoUpdateAnimBg="0"/>
      <p:bldP spid="35848" grpId="0" bldLvl="0" animBg="1" autoUpdateAnimBg="0"/>
      <p:bldP spid="35849" grpId="0" bldLvl="0" animBg="1"/>
      <p:bldP spid="35850" grpId="0" autoUpdateAnimBg="0"/>
      <p:bldP spid="358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295376" y="138655"/>
            <a:ext cx="5562600" cy="584775"/>
          </a:xfrm>
          <a:prstGeom prst="rect">
            <a:avLst/>
          </a:prstGeom>
          <a:noFill/>
          <a:ln w="9525">
            <a:noFill/>
            <a:miter lim="800000"/>
          </a:ln>
          <a:effectLst/>
        </p:spPr>
        <p:txBody>
          <a:bodyPr>
            <a:spAutoFit/>
          </a:bodyPr>
          <a:lstStyle/>
          <a:p>
            <a:pPr>
              <a:spcBef>
                <a:spcPct val="50000"/>
              </a:spcBef>
            </a:pPr>
            <a:r>
              <a:rPr lang="zh-CN" altLang="en-US" sz="3200" dirty="0">
                <a:solidFill>
                  <a:srgbClr val="CC0000"/>
                </a:solidFill>
                <a:latin typeface="黑体" pitchFamily="49" charset="-122"/>
                <a:ea typeface="黑体" pitchFamily="49" charset="-122"/>
              </a:rPr>
              <a:t>光子 爱因斯坦方程</a:t>
            </a:r>
          </a:p>
        </p:txBody>
      </p:sp>
      <p:sp>
        <p:nvSpPr>
          <p:cNvPr id="11267" name="Text Box 3"/>
          <p:cNvSpPr txBox="1">
            <a:spLocks noChangeArrowheads="1"/>
          </p:cNvSpPr>
          <p:nvPr/>
        </p:nvSpPr>
        <p:spPr bwMode="auto">
          <a:xfrm>
            <a:off x="348873" y="947981"/>
            <a:ext cx="6088760" cy="584775"/>
          </a:xfrm>
          <a:prstGeom prst="rect">
            <a:avLst/>
          </a:prstGeom>
          <a:noFill/>
          <a:ln w="9525">
            <a:noFill/>
            <a:miter lim="800000"/>
          </a:ln>
          <a:effectLst/>
        </p:spPr>
        <p:txBody>
          <a:bodyPr wrap="square">
            <a:spAutoFit/>
          </a:bodyPr>
          <a:lstStyle/>
          <a:p>
            <a:pPr>
              <a:spcBef>
                <a:spcPct val="50000"/>
              </a:spcBef>
            </a:pPr>
            <a:r>
              <a:rPr lang="zh-CN" altLang="en-US" sz="3200" b="1" dirty="0">
                <a:solidFill>
                  <a:srgbClr val="CC0000"/>
                </a:solidFill>
                <a:latin typeface="Times New Roman" panose="02020603050405020304" pitchFamily="18" charset="0"/>
              </a:rPr>
              <a:t>1</a:t>
            </a:r>
            <a:r>
              <a:rPr lang="zh-CN" altLang="en-US" sz="3200" b="1" dirty="0">
                <a:solidFill>
                  <a:srgbClr val="FF0000"/>
                </a:solidFill>
                <a:latin typeface="Times New Roman" panose="02020603050405020304" pitchFamily="18" charset="0"/>
              </a:rPr>
              <a:t>   </a:t>
            </a:r>
            <a:r>
              <a:rPr lang="zh-CN" altLang="en-US" sz="2800" b="1" dirty="0">
                <a:latin typeface="宋体" pitchFamily="2" charset="-122"/>
                <a:ea typeface="宋体" pitchFamily="2" charset="-122"/>
              </a:rPr>
              <a:t>爱因斯坦“光量子”假设（</a:t>
            </a:r>
            <a:r>
              <a:rPr lang="en-US" altLang="zh-CN" sz="2800" b="1" dirty="0">
                <a:latin typeface="宋体" pitchFamily="2" charset="-122"/>
                <a:ea typeface="宋体" pitchFamily="2" charset="-122"/>
              </a:rPr>
              <a:t>1905</a:t>
            </a:r>
            <a:r>
              <a:rPr lang="zh-CN" altLang="en-US" sz="2800" b="1" dirty="0">
                <a:latin typeface="宋体" pitchFamily="2" charset="-122"/>
                <a:ea typeface="宋体" pitchFamily="2" charset="-122"/>
              </a:rPr>
              <a:t>年）</a:t>
            </a:r>
          </a:p>
        </p:txBody>
      </p:sp>
      <p:grpSp>
        <p:nvGrpSpPr>
          <p:cNvPr id="2" name="Group 20"/>
          <p:cNvGrpSpPr/>
          <p:nvPr/>
        </p:nvGrpSpPr>
        <p:grpSpPr bwMode="auto">
          <a:xfrm>
            <a:off x="571472" y="1605793"/>
            <a:ext cx="5643563" cy="1062038"/>
            <a:chOff x="143" y="1825"/>
            <a:chExt cx="3555" cy="669"/>
          </a:xfrm>
        </p:grpSpPr>
        <p:graphicFrame>
          <p:nvGraphicFramePr>
            <p:cNvPr id="11269" name="Object 5"/>
            <p:cNvGraphicFramePr>
              <a:graphicFrameLocks noChangeAspect="1"/>
            </p:cNvGraphicFramePr>
            <p:nvPr>
              <p:extLst>
                <p:ext uri="{D42A27DB-BD31-4B8C-83A1-F6EECF244321}">
                  <p14:modId xmlns:p14="http://schemas.microsoft.com/office/powerpoint/2010/main" val="3198808896"/>
                </p:ext>
              </p:extLst>
            </p:nvPr>
          </p:nvGraphicFramePr>
          <p:xfrm>
            <a:off x="2138" y="2177"/>
            <a:ext cx="798" cy="317"/>
          </p:xfrm>
          <a:graphic>
            <a:graphicData uri="http://schemas.openxmlformats.org/presentationml/2006/ole">
              <mc:AlternateContent xmlns:mc="http://schemas.openxmlformats.org/markup-compatibility/2006">
                <mc:Choice xmlns:v="urn:schemas-microsoft-com:vml" Requires="v">
                  <p:oleObj spid="_x0000_s48156" name="公式" r:id="rId4" imgW="10668000" imgH="4267200" progId="Equation.3">
                    <p:embed/>
                  </p:oleObj>
                </mc:Choice>
                <mc:Fallback>
                  <p:oleObj name="公式" r:id="rId4" imgW="10668000" imgH="426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 y="2177"/>
                          <a:ext cx="798" cy="317"/>
                        </a:xfrm>
                        <a:prstGeom prst="rect">
                          <a:avLst/>
                        </a:prstGeom>
                        <a:solidFill>
                          <a:srgbClr val="FFFF00"/>
                        </a:solidFill>
                      </p:spPr>
                    </p:pic>
                  </p:oleObj>
                </mc:Fallback>
              </mc:AlternateContent>
            </a:graphicData>
          </a:graphic>
        </p:graphicFrame>
        <p:sp>
          <p:nvSpPr>
            <p:cNvPr id="11271" name="Text Box 7"/>
            <p:cNvSpPr txBox="1">
              <a:spLocks noChangeArrowheads="1"/>
            </p:cNvSpPr>
            <p:nvPr/>
          </p:nvSpPr>
          <p:spPr bwMode="auto">
            <a:xfrm>
              <a:off x="143" y="1825"/>
              <a:ext cx="3555" cy="666"/>
            </a:xfrm>
            <a:prstGeom prst="rect">
              <a:avLst/>
            </a:prstGeom>
            <a:noFill/>
            <a:ln w="9525">
              <a:noFill/>
              <a:miter lim="800000"/>
            </a:ln>
          </p:spPr>
          <p:txBody>
            <a:bodyPr wrap="square">
              <a:spAutoFit/>
            </a:bodyPr>
            <a:lstStyle/>
            <a:p>
              <a:pPr algn="just" eaLnBrk="0" hangingPunct="0">
                <a:lnSpc>
                  <a:spcPct val="120000"/>
                </a:lnSpc>
                <a:buFont typeface="Wingdings" pitchFamily="2" charset="2"/>
                <a:buChar char="Ø"/>
              </a:pPr>
              <a:r>
                <a:rPr lang="zh-CN" altLang="en-US" sz="2800" b="1" dirty="0">
                  <a:latin typeface="宋体" pitchFamily="2" charset="-122"/>
                  <a:ea typeface="宋体" pitchFamily="2" charset="-122"/>
                </a:rPr>
                <a:t>一束光就是以光速运动的粒子流</a:t>
              </a:r>
              <a:r>
                <a:rPr kumimoji="1" lang="en-US" altLang="zh-CN" sz="2800" b="1" dirty="0">
                  <a:solidFill>
                    <a:schemeClr val="tx2"/>
                  </a:solidFill>
                  <a:latin typeface="宋体" pitchFamily="2" charset="-122"/>
                  <a:ea typeface="宋体" pitchFamily="2" charset="-122"/>
                </a:rPr>
                <a:t>,</a:t>
              </a:r>
              <a:r>
                <a:rPr kumimoji="1" lang="zh-CN" altLang="en-US" sz="2800" b="1" dirty="0">
                  <a:solidFill>
                    <a:schemeClr val="tx2"/>
                  </a:solidFill>
                  <a:latin typeface="宋体" pitchFamily="2" charset="-122"/>
                  <a:ea typeface="宋体" pitchFamily="2" charset="-122"/>
                </a:rPr>
                <a:t>单个光子的能量为                   </a:t>
              </a:r>
              <a:endParaRPr kumimoji="1" lang="en-US" altLang="zh-CN" sz="2800" b="1" dirty="0">
                <a:solidFill>
                  <a:schemeClr val="tx2"/>
                </a:solidFill>
                <a:latin typeface="宋体" pitchFamily="2" charset="-122"/>
                <a:ea typeface="宋体" pitchFamily="2" charset="-122"/>
              </a:endParaRPr>
            </a:p>
          </p:txBody>
        </p:sp>
      </p:grpSp>
      <p:pic>
        <p:nvPicPr>
          <p:cNvPr id="13" name="Picture 8" descr="爱因斯坦"/>
          <p:cNvPicPr>
            <a:picLocks noChangeAspect="1" noChangeArrowheads="1"/>
          </p:cNvPicPr>
          <p:nvPr/>
        </p:nvPicPr>
        <p:blipFill>
          <a:blip r:embed="rId6" cstate="print">
            <a:lum bright="24000"/>
          </a:blip>
          <a:srcRect/>
          <a:stretch>
            <a:fillRect/>
          </a:stretch>
        </p:blipFill>
        <p:spPr bwMode="auto">
          <a:xfrm>
            <a:off x="6858016" y="857232"/>
            <a:ext cx="1822450" cy="2209800"/>
          </a:xfrm>
          <a:prstGeom prst="rect">
            <a:avLst/>
          </a:prstGeom>
          <a:noFill/>
        </p:spPr>
      </p:pic>
      <p:sp>
        <p:nvSpPr>
          <p:cNvPr id="11" name="Text Box 8"/>
          <p:cNvSpPr txBox="1">
            <a:spLocks noChangeArrowheads="1"/>
          </p:cNvSpPr>
          <p:nvPr/>
        </p:nvSpPr>
        <p:spPr bwMode="auto">
          <a:xfrm>
            <a:off x="543831" y="3496274"/>
            <a:ext cx="6572296" cy="954107"/>
          </a:xfrm>
          <a:prstGeom prst="rect">
            <a:avLst/>
          </a:prstGeom>
          <a:noFill/>
          <a:ln w="9525">
            <a:noFill/>
            <a:miter lim="800000"/>
            <a:headEnd/>
            <a:tailEnd/>
          </a:ln>
          <a:effectLst/>
        </p:spPr>
        <p:txBody>
          <a:bodyPr wrap="square">
            <a:spAutoFit/>
          </a:bodyPr>
          <a:lstStyle/>
          <a:p>
            <a:pPr>
              <a:buFont typeface="Wingdings" pitchFamily="2" charset="2"/>
              <a:buChar char="Ø"/>
            </a:pPr>
            <a:r>
              <a:rPr lang="zh-CN" altLang="en-US" sz="2800" b="1" dirty="0">
                <a:solidFill>
                  <a:srgbClr val="000000"/>
                </a:solidFill>
                <a:latin typeface="宋体" pitchFamily="2" charset="-122"/>
                <a:ea typeface="宋体" pitchFamily="2" charset="-122"/>
              </a:rPr>
              <a:t>光量子具有“</a:t>
            </a:r>
            <a:r>
              <a:rPr lang="zh-CN" altLang="en-US" sz="2800" b="1" dirty="0">
                <a:solidFill>
                  <a:srgbClr val="0000FF"/>
                </a:solidFill>
                <a:latin typeface="宋体" pitchFamily="2" charset="-122"/>
                <a:ea typeface="宋体" pitchFamily="2" charset="-122"/>
              </a:rPr>
              <a:t>整体性</a:t>
            </a:r>
            <a:r>
              <a:rPr lang="zh-CN" altLang="en-US" sz="2800" b="1" dirty="0">
                <a:solidFill>
                  <a:srgbClr val="000000"/>
                </a:solidFill>
                <a:latin typeface="宋体" pitchFamily="2" charset="-122"/>
                <a:ea typeface="宋体" pitchFamily="2" charset="-122"/>
              </a:rPr>
              <a:t>”</a:t>
            </a:r>
            <a:r>
              <a:rPr lang="en-US" altLang="zh-CN" sz="2800" b="1" dirty="0">
                <a:solidFill>
                  <a:srgbClr val="000000"/>
                </a:solidFill>
                <a:latin typeface="宋体" pitchFamily="2" charset="-122"/>
                <a:ea typeface="宋体" pitchFamily="2" charset="-122"/>
              </a:rPr>
              <a:t>:</a:t>
            </a:r>
            <a:r>
              <a:rPr lang="zh-CN" altLang="en-US" sz="2800" b="1" dirty="0">
                <a:latin typeface="宋体" pitchFamily="2" charset="-122"/>
                <a:ea typeface="宋体" pitchFamily="2" charset="-122"/>
              </a:rPr>
              <a:t>一个光子只能整个地被电子吸收或放出</a:t>
            </a:r>
            <a:r>
              <a:rPr lang="en-US" altLang="zh-CN" sz="2800" b="1" dirty="0">
                <a:latin typeface="宋体" pitchFamily="2" charset="-122"/>
                <a:ea typeface="宋体" pitchFamily="2" charset="-122"/>
              </a:rPr>
              <a:t>.</a:t>
            </a:r>
            <a:endParaRPr lang="zh-CN" altLang="en-US" sz="2800" b="1" dirty="0">
              <a:latin typeface="宋体" pitchFamily="2" charset="-122"/>
              <a:ea typeface="宋体" pitchFamily="2" charset="-122"/>
            </a:endParaRPr>
          </a:p>
        </p:txBody>
      </p:sp>
      <p:sp>
        <p:nvSpPr>
          <p:cNvPr id="12" name="Text Box 6"/>
          <p:cNvSpPr txBox="1">
            <a:spLocks noChangeArrowheads="1"/>
          </p:cNvSpPr>
          <p:nvPr/>
        </p:nvSpPr>
        <p:spPr bwMode="auto">
          <a:xfrm>
            <a:off x="678610" y="3017491"/>
            <a:ext cx="5857916" cy="461665"/>
          </a:xfrm>
          <a:prstGeom prst="rect">
            <a:avLst/>
          </a:prstGeom>
          <a:noFill/>
          <a:ln w="9525">
            <a:noFill/>
            <a:miter lim="800000"/>
            <a:headEnd/>
            <a:tailEnd/>
          </a:ln>
          <a:effectLst/>
        </p:spPr>
        <p:txBody>
          <a:bodyPr wrap="square">
            <a:spAutoFit/>
          </a:bodyPr>
          <a:lstStyle/>
          <a:p>
            <a:r>
              <a:rPr lang="en-US" altLang="zh-CN" sz="2400" dirty="0">
                <a:solidFill>
                  <a:srgbClr val="0000FF"/>
                </a:solidFill>
                <a:latin typeface="黑体" pitchFamily="2" charset="-122"/>
                <a:ea typeface="黑体" pitchFamily="2" charset="-122"/>
              </a:rPr>
              <a:t>h</a:t>
            </a:r>
            <a:r>
              <a:rPr lang="zh-CN" altLang="en-US" sz="2400" dirty="0">
                <a:solidFill>
                  <a:srgbClr val="0000FF"/>
                </a:solidFill>
                <a:latin typeface="黑体" pitchFamily="2" charset="-122"/>
                <a:ea typeface="黑体" pitchFamily="2" charset="-122"/>
              </a:rPr>
              <a:t>为普朗克常数  </a:t>
            </a:r>
            <a:r>
              <a:rPr lang="en-US" altLang="zh-CN" sz="2400" b="1" dirty="0">
                <a:latin typeface="黑体" pitchFamily="2" charset="-122"/>
                <a:ea typeface="黑体" pitchFamily="2" charset="-122"/>
              </a:rPr>
              <a:t>h=6.626176×10</a:t>
            </a:r>
            <a:r>
              <a:rPr lang="en-US" altLang="zh-CN" sz="2400" b="1" baseline="30000" dirty="0">
                <a:latin typeface="黑体" pitchFamily="2" charset="-122"/>
                <a:ea typeface="黑体" pitchFamily="2" charset="-122"/>
              </a:rPr>
              <a:t>-34</a:t>
            </a:r>
            <a:r>
              <a:rPr lang="en-US" altLang="zh-CN" sz="2400" b="1" dirty="0">
                <a:latin typeface="黑体" pitchFamily="2" charset="-122"/>
                <a:ea typeface="黑体" pitchFamily="2" charset="-122"/>
              </a:rPr>
              <a:t>  J</a:t>
            </a:r>
            <a:r>
              <a:rPr lang="en-US" altLang="zh-CN" sz="2400" b="1" dirty="0">
                <a:latin typeface="Times New Roman"/>
                <a:ea typeface="黑体" pitchFamily="2" charset="-122"/>
              </a:rPr>
              <a:t>·</a:t>
            </a:r>
            <a:r>
              <a:rPr lang="en-US" altLang="zh-CN" sz="2400" b="1" dirty="0">
                <a:latin typeface="黑体" pitchFamily="2" charset="-122"/>
                <a:ea typeface="黑体" pitchFamily="2" charset="-122"/>
              </a:rPr>
              <a:t>s </a:t>
            </a:r>
          </a:p>
        </p:txBody>
      </p:sp>
      <p:sp>
        <p:nvSpPr>
          <p:cNvPr id="15" name="矩形 14">
            <a:extLst>
              <a:ext uri="{FF2B5EF4-FFF2-40B4-BE49-F238E27FC236}">
                <a16:creationId xmlns:a16="http://schemas.microsoft.com/office/drawing/2014/main" xmlns="" id="{A0B287E6-4BA6-4621-8D71-0EE95CB354BB}"/>
              </a:ext>
            </a:extLst>
          </p:cNvPr>
          <p:cNvSpPr/>
          <p:nvPr/>
        </p:nvSpPr>
        <p:spPr>
          <a:xfrm>
            <a:off x="467544" y="4675959"/>
            <a:ext cx="7920880" cy="954107"/>
          </a:xfrm>
          <a:prstGeom prst="rect">
            <a:avLst/>
          </a:prstGeom>
        </p:spPr>
        <p:txBody>
          <a:bodyPr wrap="square">
            <a:spAutoFit/>
          </a:bodyPr>
          <a:lstStyle/>
          <a:p>
            <a:pPr>
              <a:buFont typeface="Wingdings" pitchFamily="2" charset="2"/>
              <a:buChar char="Ø"/>
            </a:pPr>
            <a:r>
              <a:rPr lang="zh-CN" altLang="en-US" sz="2800" b="1" dirty="0">
                <a:solidFill>
                  <a:srgbClr val="FF0000"/>
                </a:solidFill>
                <a:latin typeface="宋体" pitchFamily="2" charset="-122"/>
                <a:ea typeface="宋体" pitchFamily="2" charset="-122"/>
              </a:rPr>
              <a:t>光强</a:t>
            </a:r>
            <a:r>
              <a:rPr lang="zh-CN" altLang="en-US" sz="2800" b="1" dirty="0">
                <a:latin typeface="宋体" pitchFamily="2" charset="-122"/>
                <a:ea typeface="宋体" pitchFamily="2" charset="-122"/>
              </a:rPr>
              <a:t>（单色光的能流密度）等于单位时间内通过单位面积的光子数</a:t>
            </a:r>
            <a:r>
              <a:rPr lang="en-US" altLang="zh-CN" sz="2800" b="1" i="1" dirty="0">
                <a:latin typeface="Times New Roman" pitchFamily="18" charset="0"/>
                <a:ea typeface="宋体" pitchFamily="2" charset="-122"/>
                <a:cs typeface="Times New Roman" pitchFamily="18" charset="0"/>
              </a:rPr>
              <a:t>n</a:t>
            </a:r>
            <a:r>
              <a:rPr lang="en-US" altLang="zh-CN" sz="2800" b="1" i="1" baseline="-25000" dirty="0">
                <a:latin typeface="Times New Roman" pitchFamily="18" charset="0"/>
                <a:ea typeface="宋体" pitchFamily="2" charset="-122"/>
                <a:cs typeface="Times New Roman" pitchFamily="18" charset="0"/>
                <a:sym typeface="Symbol" pitchFamily="18" charset="2"/>
              </a:rPr>
              <a:t></a:t>
            </a:r>
            <a:r>
              <a:rPr lang="zh-CN" altLang="en-US" sz="2800" b="1" dirty="0">
                <a:latin typeface="宋体" pitchFamily="2" charset="-122"/>
                <a:ea typeface="宋体" pitchFamily="2" charset="-122"/>
              </a:rPr>
              <a:t>和每个光子能量之积，即</a:t>
            </a:r>
            <a:endParaRPr lang="zh-CN" altLang="en-US" sz="2800" dirty="0">
              <a:latin typeface="宋体" pitchFamily="2" charset="-122"/>
              <a:ea typeface="宋体" pitchFamily="2" charset="-122"/>
            </a:endParaRPr>
          </a:p>
        </p:txBody>
      </p:sp>
      <p:graphicFrame>
        <p:nvGraphicFramePr>
          <p:cNvPr id="16" name="Object 7">
            <a:extLst>
              <a:ext uri="{FF2B5EF4-FFF2-40B4-BE49-F238E27FC236}">
                <a16:creationId xmlns:a16="http://schemas.microsoft.com/office/drawing/2014/main" xmlns="" id="{60E3C462-8DDF-4231-8205-A9DCB063C5FF}"/>
              </a:ext>
            </a:extLst>
          </p:cNvPr>
          <p:cNvGraphicFramePr>
            <a:graphicFrameLocks noChangeAspect="1"/>
          </p:cNvGraphicFramePr>
          <p:nvPr>
            <p:extLst>
              <p:ext uri="{D42A27DB-BD31-4B8C-83A1-F6EECF244321}">
                <p14:modId xmlns:p14="http://schemas.microsoft.com/office/powerpoint/2010/main" val="3162038800"/>
              </p:ext>
            </p:extLst>
          </p:nvPr>
        </p:nvGraphicFramePr>
        <p:xfrm>
          <a:off x="2749524" y="5734923"/>
          <a:ext cx="1716087" cy="708025"/>
        </p:xfrm>
        <a:graphic>
          <a:graphicData uri="http://schemas.openxmlformats.org/presentationml/2006/ole">
            <mc:AlternateContent xmlns:mc="http://schemas.openxmlformats.org/markup-compatibility/2006">
              <mc:Choice xmlns:v="urn:schemas-microsoft-com:vml" Requires="v">
                <p:oleObj spid="_x0000_s48157" name="公式" r:id="rId7" imgW="583920" imgH="241200" progId="Equation.3">
                  <p:embed/>
                </p:oleObj>
              </mc:Choice>
              <mc:Fallback>
                <p:oleObj name="公式" r:id="rId7" imgW="583920" imgH="241200" progId="Equation.3">
                  <p:embed/>
                  <p:pic>
                    <p:nvPicPr>
                      <p:cNvPr id="512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524" y="5734923"/>
                        <a:ext cx="1716087" cy="708025"/>
                      </a:xfrm>
                      <a:prstGeom prst="rect">
                        <a:avLst/>
                      </a:prstGeom>
                      <a:noFill/>
                      <a:ln w="76200" cmpd="tri">
                        <a:solidFill>
                          <a:srgbClr val="FF6600"/>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5" grpId="0"/>
    </p:bldLst>
  </p:timing>
</p:sld>
</file>

<file path=ppt/theme/theme1.xml><?xml version="1.0" encoding="utf-8"?>
<a:theme xmlns:a="http://schemas.openxmlformats.org/drawingml/2006/main" name="主题4">
  <a:themeElements>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5届大物下">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2005届大物下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5届大物下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5届大物下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5届大物下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5届大物下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5届大物下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5届大物下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5届大物下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5届大物下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5届大物下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5届大物下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5届大物下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5届大物下 13">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主题3</Template>
  <TotalTime>683</TotalTime>
  <Words>1743</Words>
  <Application>Microsoft Office PowerPoint</Application>
  <PresentationFormat>全屏显示(4:3)</PresentationFormat>
  <Paragraphs>160</Paragraphs>
  <Slides>30</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7" baseType="lpstr">
      <vt:lpstr>黑体</vt:lpstr>
      <vt:lpstr>华文楷体</vt:lpstr>
      <vt:lpstr>楷体_GB2312</vt:lpstr>
      <vt:lpstr>隶书</vt:lpstr>
      <vt:lpstr>宋体</vt:lpstr>
      <vt:lpstr>Arial</vt:lpstr>
      <vt:lpstr>Calibri</vt:lpstr>
      <vt:lpstr>Cambria Math</vt:lpstr>
      <vt:lpstr>Century Schoolbook</vt:lpstr>
      <vt:lpstr>Symbol</vt:lpstr>
      <vt:lpstr>Times New Roman</vt:lpstr>
      <vt:lpstr>Wingdings</vt:lpstr>
      <vt:lpstr>主题4</vt:lpstr>
      <vt:lpstr>公式</vt:lpstr>
      <vt:lpstr>Equation</vt:lpstr>
      <vt:lpstr>图片</vt:lpstr>
      <vt:lpstr>Microsoft 公式 3.0</vt:lpstr>
      <vt:lpstr>15-2 光电效应            光的波粒二象性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14-1     伽利略变换式　　牛顿的绝对时空观</dc:title>
  <dc:creator>User</dc:creator>
  <cp:lastModifiedBy>szu</cp:lastModifiedBy>
  <cp:revision>135</cp:revision>
  <dcterms:created xsi:type="dcterms:W3CDTF">2014-11-26T01:04:00Z</dcterms:created>
  <dcterms:modified xsi:type="dcterms:W3CDTF">2020-12-17T03:41:46Z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