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5" r:id="rId6"/>
    <p:sldId id="261" r:id="rId7"/>
    <p:sldId id="274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38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4.wmf"/><Relationship Id="rId11" Type="http://schemas.openxmlformats.org/officeDocument/2006/relationships/image" Target="../media/image37.wmf"/><Relationship Id="rId5" Type="http://schemas.openxmlformats.org/officeDocument/2006/relationships/image" Target="../media/image33.wmf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0.wmf"/><Relationship Id="rId3" Type="http://schemas.openxmlformats.org/officeDocument/2006/relationships/image" Target="../media/image47.wmf"/><Relationship Id="rId7" Type="http://schemas.openxmlformats.org/officeDocument/2006/relationships/image" Target="../media/image19.wmf"/><Relationship Id="rId12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46.wmf"/><Relationship Id="rId6" Type="http://schemas.openxmlformats.org/officeDocument/2006/relationships/image" Target="../media/image18.wmf"/><Relationship Id="rId11" Type="http://schemas.openxmlformats.org/officeDocument/2006/relationships/image" Target="../media/image34.wmf"/><Relationship Id="rId5" Type="http://schemas.openxmlformats.org/officeDocument/2006/relationships/image" Target="../media/image49.wmf"/><Relationship Id="rId10" Type="http://schemas.openxmlformats.org/officeDocument/2006/relationships/image" Target="../media/image33.wmf"/><Relationship Id="rId4" Type="http://schemas.openxmlformats.org/officeDocument/2006/relationships/image" Target="../media/image48.wmf"/><Relationship Id="rId9" Type="http://schemas.openxmlformats.org/officeDocument/2006/relationships/image" Target="../media/image32.wmf"/><Relationship Id="rId1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2.wmf"/><Relationship Id="rId4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6107D-9A28-466A-8579-963495ABF756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1C4E-2A5E-4FB6-A37D-22FCEB7EF2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1DB2B5-9B5C-452E-BCEC-FC3B0EB325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36B94B7D-2431-4659-83A5-E9281117A75D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28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fld id="{B99C2A04-1A1F-4B35-A576-678EAF35505B}" type="datetimeFigureOut">
              <a:rPr lang="zh-CN" altLang="en-US" smtClean="0"/>
              <a:pPr/>
              <a:t>2019/12/12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fld id="{9F3D6388-E992-46C8-9A72-69E4C328D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58988" cy="6130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130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0"/>
            <a:ext cx="8240713" cy="6130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683375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3D6388-E992-46C8-9A72-69E4C328D8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3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7015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>
            <a:off x="468313" y="836613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blinds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28.png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8.png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b="1" dirty="0" smtClean="0">
                <a:solidFill>
                  <a:schemeClr val="bg2"/>
                </a:solidFill>
                <a:ea typeface="黑体" panose="02010609060101010101" pitchFamily="2" charset="-122"/>
              </a:rPr>
              <a:t>15-3     </a:t>
            </a:r>
            <a:r>
              <a:rPr lang="zh-CN" altLang="en-US" sz="5400" b="1" dirty="0" smtClean="0">
                <a:solidFill>
                  <a:schemeClr val="bg2"/>
                </a:solidFill>
                <a:ea typeface="黑体" panose="02010609060101010101" pitchFamily="2" charset="-122"/>
              </a:rPr>
              <a:t>康普顿效应</a:t>
            </a:r>
            <a:endParaRPr lang="zh-CN" altLang="en-US" sz="5400" dirty="0">
              <a:solidFill>
                <a:schemeClr val="bg2"/>
              </a:solidFill>
            </a:endParaRP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72CF171-0B37-4731-A8DC-168A0F094425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7FF9AB-E973-4E48-AA90-7C85922E23C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71472" y="142852"/>
            <a:ext cx="3124200" cy="579438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/>
              <a:t>定量</a:t>
            </a:r>
            <a:r>
              <a:rPr lang="zh-CN" altLang="en-US" sz="3200" b="1" dirty="0"/>
              <a:t>计算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800600" y="1814513"/>
            <a:ext cx="3733800" cy="2757487"/>
            <a:chOff x="2784" y="528"/>
            <a:chExt cx="2880" cy="206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p:oleObj spid="_x0000_s25612" name="公式" r:id="rId3" imgW="4267200" imgH="4572000" progId="Equation.3">
                <p:embed/>
              </p:oleObj>
            </a:graphicData>
          </a:graphic>
        </p:graphicFrame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p:oleObj spid="_x0000_s25611" name="公式" r:id="rId4" imgW="4572000" imgH="5791200" progId="Equation.3">
                <p:embed/>
              </p:oleObj>
            </a:graphicData>
          </a:graphic>
        </p:graphicFrame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/>
            <p:nvPr/>
          </p:nvGrpSpPr>
          <p:grpSpPr bwMode="auto">
            <a:xfrm>
              <a:off x="2976" y="960"/>
              <a:ext cx="864" cy="720"/>
              <a:chOff x="2976" y="960"/>
              <a:chExt cx="864" cy="720"/>
            </a:xfrm>
          </p:grpSpPr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71" name="Object 15"/>
              <p:cNvGraphicFramePr>
                <a:graphicFrameLocks noChangeAspect="1"/>
              </p:cNvGraphicFramePr>
              <p:nvPr/>
            </p:nvGraphicFramePr>
            <p:xfrm>
              <a:off x="2976" y="960"/>
              <a:ext cx="720" cy="678"/>
            </p:xfrm>
            <a:graphic>
              <a:graphicData uri="http://schemas.openxmlformats.org/presentationml/2006/ole">
                <p:oleObj spid="_x0000_s25610" name="公式" r:id="rId5" imgW="15544800" imgH="14630400" progId="Equation.3">
                  <p:embed/>
                </p:oleObj>
              </a:graphicData>
            </a:graphic>
          </p:graphicFrame>
        </p:grpSp>
        <p:grpSp>
          <p:nvGrpSpPr>
            <p:cNvPr id="4" name="Group 16"/>
            <p:cNvGrpSpPr/>
            <p:nvPr/>
          </p:nvGrpSpPr>
          <p:grpSpPr bwMode="auto">
            <a:xfrm>
              <a:off x="3840" y="528"/>
              <a:ext cx="1004" cy="1152"/>
              <a:chOff x="3840" y="528"/>
              <a:chExt cx="1004" cy="1152"/>
            </a:xfrm>
          </p:grpSpPr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74" name="Object 18"/>
              <p:cNvGraphicFramePr>
                <a:graphicFrameLocks noChangeAspect="1"/>
              </p:cNvGraphicFramePr>
              <p:nvPr/>
            </p:nvGraphicFramePr>
            <p:xfrm>
              <a:off x="4224" y="528"/>
              <a:ext cx="620" cy="672"/>
            </p:xfrm>
            <a:graphic>
              <a:graphicData uri="http://schemas.openxmlformats.org/presentationml/2006/ole">
                <p:oleObj spid="_x0000_s25609" name="公式" r:id="rId6" imgW="12496800" imgH="14630400" progId="Equation.3">
                  <p:embed/>
                </p:oleObj>
              </a:graphicData>
            </a:graphic>
          </p:graphicFrame>
        </p:grpSp>
        <p:grpSp>
          <p:nvGrpSpPr>
            <p:cNvPr id="5" name="Group 19"/>
            <p:cNvGrpSpPr/>
            <p:nvPr/>
          </p:nvGrpSpPr>
          <p:grpSpPr bwMode="auto">
            <a:xfrm>
              <a:off x="3840" y="1680"/>
              <a:ext cx="768" cy="911"/>
              <a:chOff x="3840" y="1680"/>
              <a:chExt cx="768" cy="911"/>
            </a:xfrm>
          </p:grpSpPr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77" name="Object 21"/>
              <p:cNvGraphicFramePr>
                <a:graphicFrameLocks noChangeAspect="1"/>
              </p:cNvGraphicFramePr>
              <p:nvPr/>
            </p:nvGraphicFramePr>
            <p:xfrm>
              <a:off x="4128" y="2235"/>
              <a:ext cx="480" cy="356"/>
            </p:xfrm>
            <a:graphic>
              <a:graphicData uri="http://schemas.openxmlformats.org/presentationml/2006/ole">
                <p:oleObj spid="_x0000_s25608" name="Equation" r:id="rId7" imgW="5791200" imgH="4267200" progId="Equation.3">
                  <p:embed/>
                </p:oleObj>
              </a:graphicData>
            </a:graphic>
          </p:graphicFrame>
        </p:grp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9" name="Object 23"/>
            <p:cNvGraphicFramePr>
              <a:graphicFrameLocks noChangeAspect="1"/>
            </p:cNvGraphicFramePr>
            <p:nvPr/>
          </p:nvGraphicFramePr>
          <p:xfrm>
            <a:off x="3926" y="1152"/>
            <a:ext cx="298" cy="387"/>
          </p:xfrm>
          <a:graphic>
            <a:graphicData uri="http://schemas.openxmlformats.org/presentationml/2006/ole">
              <p:oleObj spid="_x0000_s25607" name="公式" r:id="rId8" imgW="3048000" imgH="3962400" progId="Equation.3">
                <p:embed/>
              </p:oleObj>
            </a:graphicData>
          </a:graphic>
        </p:graphicFrame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1" name="Object 25"/>
            <p:cNvGraphicFramePr>
              <a:graphicFrameLocks noChangeAspect="1"/>
            </p:cNvGraphicFramePr>
            <p:nvPr/>
          </p:nvGraphicFramePr>
          <p:xfrm>
            <a:off x="2994" y="1667"/>
            <a:ext cx="358" cy="541"/>
          </p:xfrm>
          <a:graphic>
            <a:graphicData uri="http://schemas.openxmlformats.org/presentationml/2006/ole">
              <p:oleObj spid="_x0000_s25606" name="公式" r:id="rId9" imgW="3657600" imgH="5486400" progId="Equation.3">
                <p:embed/>
              </p:oleObj>
            </a:graphicData>
          </a:graphic>
        </p:graphicFrame>
        <p:sp>
          <p:nvSpPr>
            <p:cNvPr id="19482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00FF">
                    <a:gamma/>
                    <a:tint val="0"/>
                    <a:invGamma/>
                  </a:srgbClr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3" name="Object 27"/>
            <p:cNvGraphicFramePr>
              <a:graphicFrameLocks noChangeAspect="1"/>
            </p:cNvGraphicFramePr>
            <p:nvPr/>
          </p:nvGraphicFramePr>
          <p:xfrm>
            <a:off x="4416" y="1344"/>
            <a:ext cx="211" cy="288"/>
          </p:xfrm>
          <a:graphic>
            <a:graphicData uri="http://schemas.openxmlformats.org/presentationml/2006/ole">
              <p:oleObj spid="_x0000_s25605" name="公式" r:id="rId10" imgW="4267200" imgH="5791200" progId="Equation.3">
                <p:embed/>
              </p:oleObj>
            </a:graphicData>
          </a:graphic>
        </p:graphicFrame>
        <p:sp>
          <p:nvSpPr>
            <p:cNvPr id="19484" name="Arc 28"/>
            <p:cNvSpPr/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G0" fmla="+- 0 0 0"/>
                <a:gd name="G1" fmla="+- 21069 0 0"/>
                <a:gd name="G2" fmla="+- 21600 0 0"/>
                <a:gd name="T0" fmla="*/ 4761 w 21600"/>
                <a:gd name="T1" fmla="*/ 0 h 26139"/>
                <a:gd name="T2" fmla="*/ 20997 w 21600"/>
                <a:gd name="T3" fmla="*/ 26139 h 26139"/>
                <a:gd name="T4" fmla="*/ 0 w 21600"/>
                <a:gd name="T5" fmla="*/ 21069 h 26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Arc 29"/>
            <p:cNvSpPr/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G0" fmla="+- 0 0 0"/>
                <a:gd name="G1" fmla="+- 15741 0 0"/>
                <a:gd name="G2" fmla="+- 21600 0 0"/>
                <a:gd name="T0" fmla="*/ 14791 w 21600"/>
                <a:gd name="T1" fmla="*/ 0 h 30659"/>
                <a:gd name="T2" fmla="*/ 15621 w 21600"/>
                <a:gd name="T3" fmla="*/ 30659 h 30659"/>
                <a:gd name="T4" fmla="*/ 0 w 21600"/>
                <a:gd name="T5" fmla="*/ 15741 h 30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6" name="Object 30"/>
            <p:cNvGraphicFramePr>
              <a:graphicFrameLocks noChangeAspect="1"/>
            </p:cNvGraphicFramePr>
            <p:nvPr/>
          </p:nvGraphicFramePr>
          <p:xfrm>
            <a:off x="4224" y="1728"/>
            <a:ext cx="280" cy="336"/>
          </p:xfrm>
          <a:graphic>
            <a:graphicData uri="http://schemas.openxmlformats.org/presentationml/2006/ole">
              <p:oleObj spid="_x0000_s25604" name="公式" r:id="rId11" imgW="4876800" imgH="5791200" progId="Equation.3">
                <p:embed/>
              </p:oleObj>
            </a:graphicData>
          </a:graphic>
        </p:graphicFrame>
      </p:grpSp>
      <p:grpSp>
        <p:nvGrpSpPr>
          <p:cNvPr id="6" name="Group 40"/>
          <p:cNvGrpSpPr/>
          <p:nvPr/>
        </p:nvGrpSpPr>
        <p:grpSpPr bwMode="auto">
          <a:xfrm>
            <a:off x="971550" y="2420938"/>
            <a:ext cx="3505200" cy="1708150"/>
            <a:chOff x="288" y="1747"/>
            <a:chExt cx="2160" cy="1076"/>
          </a:xfrm>
        </p:grpSpPr>
        <p:graphicFrame>
          <p:nvGraphicFramePr>
            <p:cNvPr id="19491" name="Object 35"/>
            <p:cNvGraphicFramePr>
              <a:graphicFrameLocks noChangeAspect="1"/>
            </p:cNvGraphicFramePr>
            <p:nvPr/>
          </p:nvGraphicFramePr>
          <p:xfrm>
            <a:off x="336" y="2148"/>
            <a:ext cx="2112" cy="675"/>
          </p:xfrm>
          <a:graphic>
            <a:graphicData uri="http://schemas.openxmlformats.org/presentationml/2006/ole">
              <p:oleObj spid="_x0000_s25603" name="Equation" r:id="rId12" imgW="29565600" imgH="9448800" progId="Equation.3">
                <p:embed/>
              </p:oleObj>
            </a:graphicData>
          </a:graphic>
        </p:graphicFrame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288" y="1747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动量守恒</a:t>
              </a:r>
            </a:p>
          </p:txBody>
        </p:sp>
      </p:grpSp>
      <p:grpSp>
        <p:nvGrpSpPr>
          <p:cNvPr id="7" name="Group 42"/>
          <p:cNvGrpSpPr/>
          <p:nvPr/>
        </p:nvGrpSpPr>
        <p:grpSpPr bwMode="auto">
          <a:xfrm>
            <a:off x="755650" y="908050"/>
            <a:ext cx="4038600" cy="2590800"/>
            <a:chOff x="432" y="1152"/>
            <a:chExt cx="2544" cy="1632"/>
          </a:xfrm>
        </p:grpSpPr>
        <p:grpSp>
          <p:nvGrpSpPr>
            <p:cNvPr id="8" name="Group 39"/>
            <p:cNvGrpSpPr/>
            <p:nvPr/>
          </p:nvGrpSpPr>
          <p:grpSpPr bwMode="auto">
            <a:xfrm>
              <a:off x="576" y="1152"/>
              <a:ext cx="2400" cy="817"/>
              <a:chOff x="288" y="912"/>
              <a:chExt cx="2400" cy="817"/>
            </a:xfrm>
          </p:grpSpPr>
          <p:graphicFrame>
            <p:nvGraphicFramePr>
              <p:cNvPr id="19488" name="Object 32"/>
              <p:cNvGraphicFramePr>
                <a:graphicFrameLocks noChangeAspect="1"/>
              </p:cNvGraphicFramePr>
              <p:nvPr/>
            </p:nvGraphicFramePr>
            <p:xfrm>
              <a:off x="288" y="1296"/>
              <a:ext cx="2400" cy="433"/>
            </p:xfrm>
            <a:graphic>
              <a:graphicData uri="http://schemas.openxmlformats.org/presentationml/2006/ole">
                <p:oleObj spid="_x0000_s25602" name="Equation" r:id="rId13" imgW="33223200" imgH="5791200" progId="Equation.3">
                  <p:embed/>
                </p:oleObj>
              </a:graphicData>
            </a:graphic>
          </p:graphicFrame>
          <p:sp>
            <p:nvSpPr>
              <p:cNvPr id="19489" name="Text Box 33"/>
              <p:cNvSpPr txBox="1">
                <a:spLocks noChangeArrowheads="1"/>
              </p:cNvSpPr>
              <p:nvPr/>
            </p:nvSpPr>
            <p:spPr bwMode="auto">
              <a:xfrm>
                <a:off x="288" y="912"/>
                <a:ext cx="1296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能量守恒</a:t>
                </a:r>
              </a:p>
            </p:txBody>
          </p:sp>
        </p:grpSp>
        <p:sp>
          <p:nvSpPr>
            <p:cNvPr id="19493" name="AutoShape 37"/>
            <p:cNvSpPr/>
            <p:nvPr/>
          </p:nvSpPr>
          <p:spPr bwMode="auto">
            <a:xfrm>
              <a:off x="432" y="1440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501" name="Object 45"/>
          <p:cNvGraphicFramePr>
            <a:graphicFrameLocks noChangeAspect="1"/>
          </p:cNvGraphicFramePr>
          <p:nvPr/>
        </p:nvGraphicFramePr>
        <p:xfrm>
          <a:off x="539750" y="4724400"/>
          <a:ext cx="6419850" cy="1144588"/>
        </p:xfrm>
        <a:graphic>
          <a:graphicData uri="http://schemas.openxmlformats.org/presentationml/2006/ole">
            <p:oleObj spid="_x0000_s25601" name="Equation" r:id="rId14" imgW="52730400" imgH="10058400" progId="Equation.3">
              <p:embed/>
            </p:oleObj>
          </a:graphicData>
        </a:graphic>
      </p:graphicFrame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2714612" y="214290"/>
            <a:ext cx="5832475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15"/>
              </a:buBlip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电子反冲速度很大，用</a:t>
            </a:r>
            <a:r>
              <a:rPr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相对论力学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D416A4-E93A-47D2-921B-BEA186EC8E6C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684213" y="981075"/>
          <a:ext cx="6419850" cy="1144588"/>
        </p:xfrm>
        <a:graphic>
          <a:graphicData uri="http://schemas.openxmlformats.org/presentationml/2006/ole">
            <p:oleObj spid="_x0000_s29701" name="Equation" r:id="rId3" imgW="52730400" imgH="1005840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79388" y="2371725"/>
          <a:ext cx="8964612" cy="1209675"/>
        </p:xfrm>
        <a:graphic>
          <a:graphicData uri="http://schemas.openxmlformats.org/presentationml/2006/ole">
            <p:oleObj spid="_x0000_s29700" name="Equation" r:id="rId4" imgW="83210400" imgH="1005840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62000" y="4762500"/>
          <a:ext cx="3886200" cy="1181100"/>
        </p:xfrm>
        <a:graphic>
          <a:graphicData uri="http://schemas.openxmlformats.org/presentationml/2006/ole">
            <p:oleObj spid="_x0000_s29699" name="Equation" r:id="rId5" imgW="35356800" imgH="1036320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62000" y="3811588"/>
          <a:ext cx="3352800" cy="684212"/>
        </p:xfrm>
        <a:graphic>
          <a:graphicData uri="http://schemas.openxmlformats.org/presentationml/2006/ole">
            <p:oleObj spid="_x0000_s29698" name="Equation" r:id="rId6" imgW="32004000" imgH="57912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648200" y="4981575"/>
          <a:ext cx="2667000" cy="722313"/>
        </p:xfrm>
        <a:graphic>
          <a:graphicData uri="http://schemas.openxmlformats.org/presentationml/2006/ole">
            <p:oleObj spid="_x0000_s29697" name="Equation" r:id="rId7" imgW="21031200" imgH="5486400" progId="Equation.3">
              <p:embed/>
            </p:oleObj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71472" y="142852"/>
            <a:ext cx="3124200" cy="579438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/>
              <a:t>定量</a:t>
            </a:r>
            <a:r>
              <a:rPr lang="zh-CN" altLang="en-US" sz="3200" b="1" dirty="0"/>
              <a:t>计算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B91F39-2FEE-4994-8B02-32A23B990AE4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2" name="Group 17"/>
          <p:cNvGrpSpPr/>
          <p:nvPr/>
        </p:nvGrpSpPr>
        <p:grpSpPr bwMode="auto">
          <a:xfrm>
            <a:off x="762000" y="2403475"/>
            <a:ext cx="7432675" cy="1214438"/>
            <a:chOff x="480" y="1514"/>
            <a:chExt cx="4682" cy="765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80" y="1680"/>
              <a:ext cx="2352" cy="36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>
                  <a:solidFill>
                    <a:srgbClr val="D3092F"/>
                  </a:solidFill>
                  <a:latin typeface="Times New Roman" panose="02020603050405020304" pitchFamily="18" charset="0"/>
                </a:rPr>
                <a:t>康普顿波长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2385" y="1514"/>
            <a:ext cx="2777" cy="765"/>
          </p:xfrm>
          <a:graphic>
            <a:graphicData uri="http://schemas.openxmlformats.org/presentationml/2006/ole">
              <p:oleObj spid="_x0000_s30723" name="公式" r:id="rId4" imgW="38100000" imgH="10363200" progId="Equation.3">
                <p:embed/>
              </p:oleObj>
            </a:graphicData>
          </a:graphic>
        </p:graphicFrame>
      </p:grp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295400" y="1066800"/>
          <a:ext cx="5181600" cy="1130300"/>
        </p:xfrm>
        <a:graphic>
          <a:graphicData uri="http://schemas.openxmlformats.org/presentationml/2006/ole">
            <p:oleObj spid="_x0000_s30722" name="Equation" r:id="rId5" imgW="49377600" imgH="10363200" progId="Equation.3">
              <p:embed/>
            </p:oleObj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762000" y="3810000"/>
            <a:ext cx="4114800" cy="579438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b="1">
                <a:solidFill>
                  <a:srgbClr val="CC0000"/>
                </a:solidFill>
              </a:rPr>
              <a:t>  </a:t>
            </a:r>
            <a:r>
              <a:rPr lang="zh-CN" altLang="en-US" sz="3200" b="1">
                <a:solidFill>
                  <a:srgbClr val="D3092F"/>
                </a:solidFill>
              </a:rPr>
              <a:t>康普顿公式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-914400" y="4724400"/>
            <a:ext cx="8686800" cy="114300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376363" y="4724400"/>
          <a:ext cx="6091237" cy="1116013"/>
        </p:xfrm>
        <a:graphic>
          <a:graphicData uri="http://schemas.openxmlformats.org/presentationml/2006/ole">
            <p:oleObj spid="_x0000_s30721" name="Equation" r:id="rId6" imgW="101193600" imgH="19202400" progId="Equation.3">
              <p:embed/>
            </p:oleObj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71472" y="142852"/>
            <a:ext cx="3124200" cy="579438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/>
              <a:t>定量</a:t>
            </a:r>
            <a:r>
              <a:rPr lang="zh-CN" altLang="en-US" sz="3200" b="1" dirty="0"/>
              <a:t>计算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B087A5-A1FD-4250-AC11-51E4A305CB9D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714348" y="1000108"/>
            <a:ext cx="7696200" cy="609600"/>
            <a:chOff x="336" y="1296"/>
            <a:chExt cx="4848" cy="384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336" y="1296"/>
              <a:ext cx="484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>
                  <a:latin typeface="宋体" panose="02010600030101010101" pitchFamily="2" charset="-122"/>
                </a:rPr>
                <a:t> </a:t>
              </a:r>
              <a:r>
                <a:rPr lang="zh-CN" altLang="en-US" sz="3200" b="1">
                  <a:latin typeface="宋体" panose="02010600030101010101" pitchFamily="2" charset="-122"/>
                </a:rPr>
                <a:t>散射光波长的改变量    仅与  有关</a:t>
              </a:r>
              <a:r>
                <a:rPr lang="en-US" altLang="zh-CN" sz="3200" b="1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3024" y="1344"/>
            <a:ext cx="432" cy="317"/>
          </p:xfrm>
          <a:graphic>
            <a:graphicData uri="http://schemas.openxmlformats.org/presentationml/2006/ole">
              <p:oleObj spid="_x0000_s31758" name="公式" r:id="rId4" imgW="5791200" imgH="4267200" progId="Equation.3">
                <p:embed/>
              </p:oleObj>
            </a:graphicData>
          </a:graphic>
        </p:graphicFrame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4032" y="1315"/>
            <a:ext cx="260" cy="365"/>
          </p:xfrm>
          <a:graphic>
            <a:graphicData uri="http://schemas.openxmlformats.org/presentationml/2006/ole">
              <p:oleObj spid="_x0000_s31757" name="公式" r:id="rId5" imgW="3048000" imgH="4267200" progId="Equation.3">
                <p:embed/>
              </p:oleObj>
            </a:graphicData>
          </a:graphic>
        </p:graphicFrame>
      </p:grp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14414" y="1857364"/>
          <a:ext cx="2514600" cy="614362"/>
        </p:xfrm>
        <a:graphic>
          <a:graphicData uri="http://schemas.openxmlformats.org/presentationml/2006/ole">
            <p:oleObj spid="_x0000_s31756" name="公式" r:id="rId6" imgW="19812000" imgH="48768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857224" y="2714620"/>
          <a:ext cx="3733800" cy="547687"/>
        </p:xfrm>
        <a:graphic>
          <a:graphicData uri="http://schemas.openxmlformats.org/presentationml/2006/ole">
            <p:oleObj spid="_x0000_s31755" name="Equation" r:id="rId7" imgW="63398400" imgH="9144000" progId="Equation.3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00034" y="3714752"/>
            <a:ext cx="39624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散射光子能量减小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214414" y="4357694"/>
          <a:ext cx="2686050" cy="731837"/>
        </p:xfrm>
        <a:graphic>
          <a:graphicData uri="http://schemas.openxmlformats.org/presentationml/2006/ole">
            <p:oleObj spid="_x0000_s31754" name="公式" r:id="rId8" imgW="20116800" imgH="5486400" progId="Equation.3">
              <p:embed/>
            </p:oleObj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00034" y="214290"/>
            <a:ext cx="2362200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/>
              <a:t>结论</a:t>
            </a:r>
            <a:endParaRPr lang="zh-CN" altLang="en-US" sz="3200" b="1" dirty="0"/>
          </a:p>
        </p:txBody>
      </p:sp>
      <p:grpSp>
        <p:nvGrpSpPr>
          <p:cNvPr id="3" name="Group 15"/>
          <p:cNvGrpSpPr/>
          <p:nvPr/>
        </p:nvGrpSpPr>
        <p:grpSpPr bwMode="auto">
          <a:xfrm>
            <a:off x="4724400" y="2667000"/>
            <a:ext cx="3810000" cy="2895600"/>
            <a:chOff x="2832" y="2064"/>
            <a:chExt cx="2688" cy="1920"/>
          </a:xfrm>
        </p:grpSpPr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832" y="2064"/>
              <a:ext cx="2688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5136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5136" y="2894"/>
            <a:ext cx="208" cy="226"/>
          </p:xfrm>
          <a:graphic>
            <a:graphicData uri="http://schemas.openxmlformats.org/presentationml/2006/ole">
              <p:oleObj spid="_x0000_s31753" name="公式" r:id="rId9" imgW="4267200" imgH="4572000" progId="Equation.3">
                <p:embed/>
              </p:oleObj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3840" y="2256"/>
            <a:ext cx="225" cy="285"/>
          </p:xfrm>
          <a:graphic>
            <a:graphicData uri="http://schemas.openxmlformats.org/presentationml/2006/ole">
              <p:oleObj spid="_x0000_s31752" name="公式" r:id="rId10" imgW="4572000" imgH="5791200" progId="Equation.3">
                <p:embed/>
              </p:oleObj>
            </a:graphicData>
          </a:graphic>
        </p:graphicFrame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3840" y="3168"/>
              <a:ext cx="48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V="1">
              <a:off x="3840" y="2592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2976" y="316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V="1">
              <a:off x="4320" y="3168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656" y="2592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1" name="Object 27"/>
            <p:cNvGraphicFramePr>
              <a:graphicFrameLocks noChangeAspect="1"/>
            </p:cNvGraphicFramePr>
            <p:nvPr/>
          </p:nvGraphicFramePr>
          <p:xfrm>
            <a:off x="2976" y="2448"/>
            <a:ext cx="720" cy="678"/>
          </p:xfrm>
          <a:graphic>
            <a:graphicData uri="http://schemas.openxmlformats.org/presentationml/2006/ole">
              <p:oleObj spid="_x0000_s31751" name="公式" r:id="rId11" imgW="15544800" imgH="14630400" progId="Equation.3">
                <p:embed/>
              </p:oleObj>
            </a:graphicData>
          </a:graphic>
        </p:graphicFrame>
        <p:graphicFrame>
          <p:nvGraphicFramePr>
            <p:cNvPr id="21532" name="Object 28"/>
            <p:cNvGraphicFramePr>
              <a:graphicFrameLocks noChangeAspect="1"/>
            </p:cNvGraphicFramePr>
            <p:nvPr/>
          </p:nvGraphicFramePr>
          <p:xfrm>
            <a:off x="4176" y="2064"/>
            <a:ext cx="620" cy="672"/>
          </p:xfrm>
          <a:graphic>
            <a:graphicData uri="http://schemas.openxmlformats.org/presentationml/2006/ole">
              <p:oleObj spid="_x0000_s31750" name="公式" r:id="rId12" imgW="12496800" imgH="14630400" progId="Equation.3">
                <p:embed/>
              </p:oleObj>
            </a:graphicData>
          </a:graphic>
        </p:graphicFrame>
        <p:graphicFrame>
          <p:nvGraphicFramePr>
            <p:cNvPr id="21533" name="Object 29"/>
            <p:cNvGraphicFramePr>
              <a:graphicFrameLocks noChangeAspect="1"/>
            </p:cNvGraphicFramePr>
            <p:nvPr/>
          </p:nvGraphicFramePr>
          <p:xfrm>
            <a:off x="4368" y="3600"/>
            <a:ext cx="480" cy="356"/>
          </p:xfrm>
          <a:graphic>
            <a:graphicData uri="http://schemas.openxmlformats.org/presentationml/2006/ole">
              <p:oleObj spid="_x0000_s31749" name="Equation" r:id="rId13" imgW="5791200" imgH="4267200" progId="Equation.3">
                <p:embed/>
              </p:oleObj>
            </a:graphicData>
          </a:graphic>
        </p:graphicFrame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3840" y="292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5" name="Object 31"/>
            <p:cNvGraphicFramePr>
              <a:graphicFrameLocks noChangeAspect="1"/>
            </p:cNvGraphicFramePr>
            <p:nvPr/>
          </p:nvGraphicFramePr>
          <p:xfrm>
            <a:off x="3926" y="2640"/>
            <a:ext cx="298" cy="387"/>
          </p:xfrm>
          <a:graphic>
            <a:graphicData uri="http://schemas.openxmlformats.org/presentationml/2006/ole">
              <p:oleObj spid="_x0000_s31748" name="公式" r:id="rId14" imgW="3048000" imgH="3962400" progId="Equation.3">
                <p:embed/>
              </p:oleObj>
            </a:graphicData>
          </a:graphic>
        </p:graphicFrame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2928" y="316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7" name="Object 33"/>
            <p:cNvGraphicFramePr>
              <a:graphicFrameLocks noChangeAspect="1"/>
            </p:cNvGraphicFramePr>
            <p:nvPr/>
          </p:nvGraphicFramePr>
          <p:xfrm>
            <a:off x="2994" y="3155"/>
            <a:ext cx="358" cy="541"/>
          </p:xfrm>
          <a:graphic>
            <a:graphicData uri="http://schemas.openxmlformats.org/presentationml/2006/ole">
              <p:oleObj spid="_x0000_s31747" name="公式" r:id="rId15" imgW="3657600" imgH="5486400" progId="Equation.3">
                <p:embed/>
              </p:oleObj>
            </a:graphicData>
          </a:graphic>
        </p:graphicFrame>
        <p:sp>
          <p:nvSpPr>
            <p:cNvPr id="21538" name="Oval 34"/>
            <p:cNvSpPr>
              <a:spLocks noChangeArrowheads="1"/>
            </p:cNvSpPr>
            <p:nvPr/>
          </p:nvSpPr>
          <p:spPr bwMode="auto">
            <a:xfrm>
              <a:off x="3768" y="31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0000FF">
                    <a:gamma/>
                    <a:tint val="0"/>
                    <a:invGamma/>
                  </a:srgbClr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9" name="Object 35"/>
            <p:cNvGraphicFramePr>
              <a:graphicFrameLocks noChangeAspect="1"/>
            </p:cNvGraphicFramePr>
            <p:nvPr/>
          </p:nvGraphicFramePr>
          <p:xfrm>
            <a:off x="4416" y="2832"/>
            <a:ext cx="211" cy="288"/>
          </p:xfrm>
          <a:graphic>
            <a:graphicData uri="http://schemas.openxmlformats.org/presentationml/2006/ole">
              <p:oleObj spid="_x0000_s31746" name="公式" r:id="rId16" imgW="4267200" imgH="5791200" progId="Equation.3">
                <p:embed/>
              </p:oleObj>
            </a:graphicData>
          </a:graphic>
        </p:graphicFrame>
        <p:sp>
          <p:nvSpPr>
            <p:cNvPr id="21540" name="Arc 36"/>
            <p:cNvSpPr/>
            <p:nvPr/>
          </p:nvSpPr>
          <p:spPr bwMode="auto">
            <a:xfrm flipV="1">
              <a:off x="4032" y="3169"/>
              <a:ext cx="192" cy="290"/>
            </a:xfrm>
            <a:custGeom>
              <a:avLst/>
              <a:gdLst>
                <a:gd name="G0" fmla="+- 0 0 0"/>
                <a:gd name="G1" fmla="+- 21069 0 0"/>
                <a:gd name="G2" fmla="+- 21600 0 0"/>
                <a:gd name="T0" fmla="*/ 4761 w 21600"/>
                <a:gd name="T1" fmla="*/ 0 h 26139"/>
                <a:gd name="T2" fmla="*/ 20997 w 21600"/>
                <a:gd name="T3" fmla="*/ 26139 h 26139"/>
                <a:gd name="T4" fmla="*/ 0 w 21600"/>
                <a:gd name="T5" fmla="*/ 21069 h 26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Arc 37"/>
            <p:cNvSpPr/>
            <p:nvPr/>
          </p:nvSpPr>
          <p:spPr bwMode="auto">
            <a:xfrm rot="20593036" flipV="1">
              <a:off x="4176" y="2880"/>
              <a:ext cx="192" cy="294"/>
            </a:xfrm>
            <a:custGeom>
              <a:avLst/>
              <a:gdLst>
                <a:gd name="G0" fmla="+- 0 0 0"/>
                <a:gd name="G1" fmla="+- 15741 0 0"/>
                <a:gd name="G2" fmla="+- 21600 0 0"/>
                <a:gd name="T0" fmla="*/ 14791 w 21600"/>
                <a:gd name="T1" fmla="*/ 0 h 30659"/>
                <a:gd name="T2" fmla="*/ 15621 w 21600"/>
                <a:gd name="T3" fmla="*/ 30659 h 30659"/>
                <a:gd name="T4" fmla="*/ 0 w 21600"/>
                <a:gd name="T5" fmla="*/ 15741 h 30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4224" y="3216"/>
            <a:ext cx="280" cy="336"/>
          </p:xfrm>
          <a:graphic>
            <a:graphicData uri="http://schemas.openxmlformats.org/presentationml/2006/ole">
              <p:oleObj spid="_x0000_s31745" name="公式" r:id="rId17" imgW="4876800" imgH="57912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3581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讨论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684213" y="2500306"/>
            <a:ext cx="8459787" cy="647700"/>
            <a:chOff x="240" y="1392"/>
            <a:chExt cx="5184" cy="40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240" y="1392"/>
              <a:ext cx="5184" cy="384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若               </a:t>
              </a:r>
              <a:r>
                <a:rPr lang="zh-CN" altLang="en-US" sz="2800" dirty="0" smtClean="0">
                  <a:latin typeface="Times New Roman" panose="02020603050405020304" pitchFamily="18" charset="0"/>
                </a:rPr>
                <a:t>则           ，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可见光观察</a:t>
              </a:r>
              <a:r>
                <a:rPr lang="zh-CN" altLang="en-US" sz="2800" dirty="0">
                  <a:solidFill>
                    <a:srgbClr val="D3092F"/>
                  </a:solidFill>
                  <a:latin typeface="Times New Roman" panose="02020603050405020304" pitchFamily="18" charset="0"/>
                </a:rPr>
                <a:t>不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到康普顿效应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799" y="1442"/>
            <a:ext cx="675" cy="314"/>
          </p:xfrm>
          <a:graphic>
            <a:graphicData uri="http://schemas.openxmlformats.org/presentationml/2006/ole">
              <p:oleObj spid="_x0000_s32773" name="Equation" r:id="rId4" imgW="25908000" imgH="9144000" progId="Equation.3">
                <p:embed/>
              </p:oleObj>
            </a:graphicData>
          </a:graphic>
        </p:graphicFrame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1792" y="1392"/>
            <a:ext cx="675" cy="408"/>
          </p:xfrm>
          <a:graphic>
            <a:graphicData uri="http://schemas.openxmlformats.org/presentationml/2006/ole">
              <p:oleObj spid="_x0000_s32772" name="公式" r:id="rId5" imgW="10058400" imgH="5486400" progId="Equation.3">
                <p:embed/>
              </p:oleObj>
            </a:graphicData>
          </a:graphic>
        </p:graphicFrame>
      </p:grp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11188" y="765175"/>
            <a:ext cx="8305800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光具有波粒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二象性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39750" y="1341438"/>
            <a:ext cx="8012113" cy="1131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一般而言，光在传递过程中，波动性较为显著；光与物质相互作用时，粒子性比较显著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714348" y="3286124"/>
            <a:ext cx="7848600" cy="1076325"/>
            <a:chOff x="384" y="934"/>
            <a:chExt cx="4944" cy="678"/>
          </a:xfrm>
        </p:grpSpPr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384" y="934"/>
              <a:ext cx="4944" cy="67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dirty="0">
                  <a:latin typeface="Times New Roman" panose="02020603050405020304" pitchFamily="18" charset="0"/>
                </a:rPr>
                <a:t>          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与      的关系</a:t>
              </a:r>
              <a:r>
                <a:rPr kumimoji="1" lang="zh-CN" altLang="en-US" sz="2800" dirty="0">
                  <a:solidFill>
                    <a:srgbClr val="D3092F"/>
                  </a:solidFill>
                  <a:latin typeface="宋体" panose="02010600030101010101" pitchFamily="2" charset="-122"/>
                </a:rPr>
                <a:t>与物质无关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， 是光子与近自由电子间的相互作用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566" name="Object 38"/>
            <p:cNvGraphicFramePr>
              <a:graphicFrameLocks noChangeAspect="1"/>
            </p:cNvGraphicFramePr>
            <p:nvPr/>
          </p:nvGraphicFramePr>
          <p:xfrm>
            <a:off x="720" y="982"/>
            <a:ext cx="480" cy="354"/>
          </p:xfrm>
          <a:graphic>
            <a:graphicData uri="http://schemas.openxmlformats.org/presentationml/2006/ole">
              <p:oleObj spid="_x0000_s32771" name="公式" r:id="rId6" imgW="5791200" imgH="4267200" progId="Equation.3">
                <p:embed/>
              </p:oleObj>
            </a:graphicData>
          </a:graphic>
        </p:graphicFrame>
        <p:graphicFrame>
          <p:nvGraphicFramePr>
            <p:cNvPr id="22567" name="Object 39"/>
            <p:cNvGraphicFramePr>
              <a:graphicFrameLocks noChangeAspect="1"/>
            </p:cNvGraphicFramePr>
            <p:nvPr/>
          </p:nvGraphicFramePr>
          <p:xfrm>
            <a:off x="1464" y="979"/>
            <a:ext cx="225" cy="317"/>
          </p:xfrm>
          <a:graphic>
            <a:graphicData uri="http://schemas.openxmlformats.org/presentationml/2006/ole">
              <p:oleObj spid="_x0000_s32770" name="公式" r:id="rId7" imgW="3048000" imgH="4267200" progId="Equation.3">
                <p:embed/>
              </p:oleObj>
            </a:graphicData>
          </a:graphic>
        </p:graphicFrame>
      </p:grpSp>
      <p:grpSp>
        <p:nvGrpSpPr>
          <p:cNvPr id="4" name="Group 40"/>
          <p:cNvGrpSpPr/>
          <p:nvPr/>
        </p:nvGrpSpPr>
        <p:grpSpPr bwMode="auto">
          <a:xfrm>
            <a:off x="642938" y="4429125"/>
            <a:ext cx="8077200" cy="1593850"/>
            <a:chOff x="405" y="1262"/>
            <a:chExt cx="5088" cy="1004"/>
          </a:xfrm>
        </p:grpSpPr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405" y="1262"/>
              <a:ext cx="5088" cy="10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散射中                的散射光是因</a:t>
              </a:r>
              <a:r>
                <a:rPr kumimoji="1" lang="zh-CN" altLang="en-US" sz="2800" dirty="0">
                  <a:solidFill>
                    <a:srgbClr val="D3092F"/>
                  </a:solidFill>
                  <a:latin typeface="宋体" panose="02010600030101010101" pitchFamily="2" charset="-122"/>
                </a:rPr>
                <a:t>光子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与</a:t>
              </a:r>
              <a:r>
                <a:rPr kumimoji="1" lang="zh-CN" altLang="en-US" sz="2800" dirty="0">
                  <a:solidFill>
                    <a:srgbClr val="D3092F"/>
                  </a:solidFill>
                  <a:latin typeface="宋体" panose="02010600030101010101" pitchFamily="2" charset="-122"/>
                </a:rPr>
                <a:t>紧束缚电子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的作用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原子量大的物质，其电子束缚较强，因而康普顿效应不明显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2570" name="Object 42"/>
            <p:cNvGraphicFramePr>
              <a:graphicFrameLocks noChangeAspect="1"/>
            </p:cNvGraphicFramePr>
            <p:nvPr/>
          </p:nvGraphicFramePr>
          <p:xfrm>
            <a:off x="1440" y="1262"/>
            <a:ext cx="787" cy="335"/>
          </p:xfrm>
          <a:graphic>
            <a:graphicData uri="http://schemas.openxmlformats.org/presentationml/2006/ole">
              <p:oleObj spid="_x0000_s32769" name="公式" r:id="rId8" imgW="10972800" imgH="42672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 autoUpdateAnimBg="0"/>
      <p:bldP spid="225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0C93AE-A877-463C-98A0-E2894EE2693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71472" y="285728"/>
            <a:ext cx="3657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Times New Roman" panose="02020603050405020304" pitchFamily="18" charset="0"/>
              </a:rPr>
              <a:t>物理</a:t>
            </a:r>
            <a:r>
              <a:rPr lang="zh-CN" altLang="en-US" sz="3200" b="1" dirty="0">
                <a:latin typeface="Times New Roman" panose="02020603050405020304" pitchFamily="18" charset="0"/>
              </a:rPr>
              <a:t>意义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85786" y="1714488"/>
            <a:ext cx="8077200" cy="12604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光子假设的正确性，狭义相对论力学的正确性 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3143248"/>
            <a:ext cx="8229600" cy="106680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微观粒子的相互作用也遵守</a:t>
            </a:r>
            <a:r>
              <a:rPr kumimoji="1" lang="zh-CN" altLang="en-US" sz="3200" dirty="0">
                <a:solidFill>
                  <a:srgbClr val="D3092F"/>
                </a:solidFill>
                <a:latin typeface="宋体" panose="02010600030101010101" pitchFamily="2" charset="-122"/>
              </a:rPr>
              <a:t>能量守恒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3200" dirty="0">
                <a:solidFill>
                  <a:srgbClr val="D3092F"/>
                </a:solidFill>
                <a:latin typeface="宋体" panose="02010600030101010101" pitchFamily="2" charset="-122"/>
              </a:rPr>
              <a:t>动量守恒</a:t>
            </a:r>
            <a:r>
              <a:rPr lang="zh-CN" altLang="en-US" sz="3200" dirty="0">
                <a:latin typeface="Times New Roman" panose="02020603050405020304" pitchFamily="18" charset="0"/>
              </a:rPr>
              <a:t>定律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ADD6D9-F0DD-46AB-A891-5955867488E1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533400" y="1208088"/>
            <a:ext cx="8382000" cy="1941512"/>
            <a:chOff x="336" y="761"/>
            <a:chExt cx="5280" cy="1223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36" y="761"/>
              <a:ext cx="5280" cy="12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sz="3200" b="1">
                  <a:solidFill>
                    <a:srgbClr val="D3092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3200" b="1">
                  <a:solidFill>
                    <a:srgbClr val="D3092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波长                               的 </a:t>
              </a:r>
              <a:r>
                <a:rPr lang="en-US" altLang="zh-CN" sz="3200">
                  <a:latin typeface="Times New Roman" panose="02020603050405020304" pitchFamily="18" charset="0"/>
                </a:rPr>
                <a:t>X </a:t>
              </a:r>
              <a:r>
                <a:rPr lang="zh-CN" altLang="en-US" sz="3200" b="1">
                  <a:latin typeface="Times New Roman" panose="02020603050405020304" pitchFamily="18" charset="0"/>
                </a:rPr>
                <a:t>射线与静止的自由电子作弹性碰撞，在与入射角成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      角的方向上观察， </a:t>
              </a:r>
              <a:r>
                <a:rPr lang="zh-CN" altLang="en-US" sz="3200" b="1">
                  <a:solidFill>
                    <a:srgbClr val="D3092F"/>
                  </a:solidFill>
                  <a:latin typeface="Times New Roman" panose="02020603050405020304" pitchFamily="18" charset="0"/>
                </a:rPr>
                <a:t>问：</a:t>
              </a:r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1995" y="828"/>
            <a:ext cx="1866" cy="392"/>
          </p:xfrm>
          <a:graphic>
            <a:graphicData uri="http://schemas.openxmlformats.org/presentationml/2006/ole">
              <p:oleObj spid="_x0000_s33795" name="公式" r:id="rId3" imgW="27127200" imgH="5791200" progId="Equation.3">
                <p:embed/>
              </p:oleObj>
            </a:graphicData>
          </a:graphic>
        </p:graphicFrame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385" y="1605"/>
            <a:ext cx="432" cy="365"/>
          </p:xfrm>
          <a:graphic>
            <a:graphicData uri="http://schemas.openxmlformats.org/presentationml/2006/ole">
              <p:oleObj spid="_x0000_s33794" name="Equation" r:id="rId4" imgW="5791200" imgH="4876800" progId="Equation.3">
                <p:embed/>
              </p:oleObj>
            </a:graphicData>
          </a:graphic>
        </p:graphicFrame>
      </p:grp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57200" y="4068763"/>
            <a:ext cx="6477000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latin typeface="Times New Roman" panose="02020603050405020304" pitchFamily="18" charset="0"/>
              </a:rPr>
              <a:t>反冲电子得到多少动能？</a:t>
            </a:r>
            <a:endParaRPr lang="zh-CN" altLang="en-US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57200" y="4754563"/>
            <a:ext cx="8153400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latin typeface="Times New Roman" panose="02020603050405020304" pitchFamily="18" charset="0"/>
              </a:rPr>
              <a:t>在碰撞中，光子的能量损失了多少？</a:t>
            </a:r>
            <a:endParaRPr lang="zh-CN" altLang="en-US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7200" y="3382963"/>
            <a:ext cx="8435975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D3092F"/>
                </a:solidFill>
              </a:rPr>
              <a:t>      </a:t>
            </a:r>
            <a:r>
              <a:rPr lang="zh-CN" altLang="en-US" sz="3200" b="1">
                <a:solidFill>
                  <a:srgbClr val="D3092F"/>
                </a:solidFill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D3092F"/>
                </a:solidFill>
              </a:rPr>
              <a:t>）</a:t>
            </a:r>
            <a:r>
              <a:rPr lang="zh-CN" altLang="en-US" sz="3200" b="1"/>
              <a:t>散射波长的改变量       为多少？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473700" y="3408363"/>
          <a:ext cx="774700" cy="569912"/>
        </p:xfrm>
        <a:graphic>
          <a:graphicData uri="http://schemas.openxmlformats.org/presentationml/2006/ole">
            <p:oleObj spid="_x0000_s33793" name="Equation" r:id="rId5" imgW="5791200" imgH="426720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EADF2B-52B5-4BFD-B770-A0DBC7370D1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12382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447800" y="1466850"/>
            <a:ext cx="6934200" cy="674688"/>
            <a:chOff x="912" y="924"/>
            <a:chExt cx="4368" cy="425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912" y="960"/>
            <a:ext cx="2064" cy="376"/>
          </p:xfrm>
          <a:graphic>
            <a:graphicData uri="http://schemas.openxmlformats.org/presentationml/2006/ole">
              <p:oleObj spid="_x0000_s35844" name="Equation" r:id="rId3" imgW="25298400" imgH="4876800" progId="Equation.3">
                <p:embed/>
              </p:oleObj>
            </a:graphicData>
          </a:graphic>
        </p:graphicFrame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2928" y="924"/>
            <a:ext cx="2352" cy="425"/>
          </p:xfrm>
          <a:graphic>
            <a:graphicData uri="http://schemas.openxmlformats.org/presentationml/2006/ole">
              <p:oleObj spid="_x0000_s35843" name="Equation" r:id="rId4" imgW="29870400" imgH="5486400" progId="Equation.3">
                <p:embed/>
              </p:oleObj>
            </a:graphicData>
          </a:graphic>
        </p:graphicFrame>
      </p:grp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04825" y="3929063"/>
          <a:ext cx="8423275" cy="1176337"/>
        </p:xfrm>
        <a:graphic>
          <a:graphicData uri="http://schemas.openxmlformats.org/presentationml/2006/ole">
            <p:oleObj spid="_x0000_s35842" name="公式" r:id="rId5" imgW="73456800" imgH="10363200" progId="Equation.3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133600" y="2354263"/>
          <a:ext cx="2590800" cy="541337"/>
        </p:xfrm>
        <a:graphic>
          <a:graphicData uri="http://schemas.openxmlformats.org/presentationml/2006/ole">
            <p:oleObj spid="_x0000_s35841" name="Equation" r:id="rId6" imgW="23164800" imgH="4876800" progId="Equation.3">
              <p:embed/>
            </p:oleObj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078163"/>
            <a:ext cx="4572000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D3092F"/>
                </a:solidFill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solidFill>
                  <a:srgbClr val="D3092F"/>
                </a:solidFill>
              </a:rPr>
              <a:t>）</a:t>
            </a:r>
            <a:r>
              <a:rPr lang="zh-CN" altLang="en-US" sz="3200" b="1">
                <a:solidFill>
                  <a:srgbClr val="CC0000"/>
                </a:solidFill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</a:rPr>
              <a:t>反冲电子的动能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57200" y="5287963"/>
            <a:ext cx="7924800" cy="579437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>
                <a:solidFill>
                  <a:srgbClr val="D3092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200" b="1">
                <a:solidFill>
                  <a:srgbClr val="CC0000"/>
                </a:solidFill>
              </a:rPr>
              <a:t> </a:t>
            </a:r>
            <a:r>
              <a:rPr lang="zh-CN" altLang="en-US" sz="3200" b="1"/>
              <a:t>光子损失的能量＝反冲电子的动能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89063" y="792163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D3092F"/>
                </a:solidFill>
                <a:latin typeface="Times New Roman" panose="02020603050405020304" pitchFamily="18" charset="0"/>
              </a:rPr>
              <a:t>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utoUpdateAnimBg="0"/>
      <p:bldP spid="256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038648A2-566F-4BEB-8089-B6A940FB80A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14348" y="1000108"/>
            <a:ext cx="5100647" cy="4745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1920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年，美国物理学家康普顿在观察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射线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被较轻物质（石墨、石蜡等）散射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时，发现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线中含有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波长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发生了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的成分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散射束中除了有与入射束波长 </a:t>
            </a:r>
            <a:r>
              <a:rPr kumimoji="1" lang="zh-CN" altLang="en-US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相同的射线，还有波长 </a:t>
            </a:r>
            <a:r>
              <a:rPr kumimoji="1" lang="zh-CN" altLang="en-US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baseline="-250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的射线</a:t>
            </a:r>
            <a:r>
              <a:rPr kumimoji="1"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这种散射现象称为康普顿散射或康普顿效应。</a:t>
            </a:r>
            <a:endParaRPr kumimoji="1"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42976" y="5786454"/>
            <a:ext cx="59404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康普顿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1927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年获诺贝尔物理学奖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5" name="Picture 6" descr="康普顿"/>
          <p:cNvPicPr>
            <a:picLocks noChangeAspect="1" noChangeArrowheads="1"/>
          </p:cNvPicPr>
          <p:nvPr/>
        </p:nvPicPr>
        <p:blipFill>
          <a:blip r:embed="rId2" cstate="print">
            <a:lum bright="6000" contrast="-18000"/>
          </a:blip>
          <a:srcRect/>
          <a:stretch>
            <a:fillRect/>
          </a:stretch>
        </p:blipFill>
        <p:spPr bwMode="auto">
          <a:xfrm>
            <a:off x="6643702" y="1000108"/>
            <a:ext cx="2206623" cy="307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215206" y="4071941"/>
            <a:ext cx="1098550" cy="457200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GB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康普顿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3318" grpId="0" autoUpdateAnimBg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4835547" y="1930387"/>
            <a:ext cx="1223963" cy="431800"/>
          </a:xfrm>
          <a:prstGeom prst="wedgeRectCallout">
            <a:avLst>
              <a:gd name="adj1" fmla="val 84370"/>
              <a:gd name="adj2" fmla="val -5884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探测器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4330722" y="4594212"/>
            <a:ext cx="1439863" cy="360363"/>
          </a:xfrm>
          <a:prstGeom prst="wedgeRectCallout">
            <a:avLst>
              <a:gd name="adj1" fmla="val -4134"/>
              <a:gd name="adj2" fmla="val -19537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石墨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2386035" y="1785925"/>
            <a:ext cx="1296987" cy="371475"/>
          </a:xfrm>
          <a:prstGeom prst="wedgeRectCallout">
            <a:avLst>
              <a:gd name="adj1" fmla="val 31946"/>
              <a:gd name="adj2" fmla="val 16811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光阑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970360" y="1211250"/>
            <a:ext cx="476250" cy="1143000"/>
          </a:xfrm>
          <a:prstGeom prst="wedgeRectCallout">
            <a:avLst>
              <a:gd name="adj1" fmla="val -70000"/>
              <a:gd name="adj2" fmla="val 167639"/>
            </a:avLst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入</a:t>
            </a:r>
          </a:p>
          <a:p>
            <a:pPr algn="ctr"/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射</a:t>
            </a:r>
          </a:p>
          <a:p>
            <a:pPr algn="ctr"/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光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202385" y="3011475"/>
            <a:ext cx="1512887" cy="503237"/>
          </a:xfrm>
          <a:prstGeom prst="wedgeRectCallout">
            <a:avLst>
              <a:gd name="adj1" fmla="val -77389"/>
              <a:gd name="adj2" fmla="val -26343"/>
            </a:avLst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散射光</a:t>
            </a:r>
            <a:endParaRPr kumimoji="1"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593872" y="1643050"/>
            <a:ext cx="6119813" cy="4133850"/>
            <a:chOff x="228" y="1056"/>
            <a:chExt cx="3384" cy="2422"/>
          </a:xfrm>
        </p:grpSpPr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612" y="2268"/>
              <a:ext cx="29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Arc 10"/>
            <p:cNvSpPr/>
            <p:nvPr/>
          </p:nvSpPr>
          <p:spPr bwMode="auto">
            <a:xfrm>
              <a:off x="2340" y="1080"/>
              <a:ext cx="1272" cy="23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56"/>
                <a:gd name="T2" fmla="*/ 1371 w 21600"/>
                <a:gd name="T3" fmla="*/ 43156 h 43156"/>
                <a:gd name="T4" fmla="*/ 0 w 21600"/>
                <a:gd name="T5" fmla="*/ 21600 h 4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97"/>
                    <a:pt x="12745" y="42433"/>
                    <a:pt x="1371" y="43156"/>
                  </a:cubicBezTo>
                </a:path>
                <a:path w="21600" h="431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997"/>
                    <a:pt x="12745" y="42433"/>
                    <a:pt x="1371" y="4315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7" name="Freeform 11"/>
            <p:cNvSpPr/>
            <p:nvPr/>
          </p:nvSpPr>
          <p:spPr bwMode="auto">
            <a:xfrm>
              <a:off x="2940" y="1128"/>
              <a:ext cx="480" cy="480"/>
            </a:xfrm>
            <a:custGeom>
              <a:avLst/>
              <a:gdLst/>
              <a:ahLst/>
              <a:cxnLst>
                <a:cxn ang="0">
                  <a:pos x="60" y="324"/>
                </a:cxn>
                <a:cxn ang="0">
                  <a:pos x="0" y="252"/>
                </a:cxn>
                <a:cxn ang="0">
                  <a:pos x="264" y="0"/>
                </a:cxn>
                <a:cxn ang="0">
                  <a:pos x="480" y="216"/>
                </a:cxn>
                <a:cxn ang="0">
                  <a:pos x="228" y="480"/>
                </a:cxn>
                <a:cxn ang="0">
                  <a:pos x="156" y="420"/>
                </a:cxn>
              </a:cxnLst>
              <a:rect l="0" t="0" r="r" b="b"/>
              <a:pathLst>
                <a:path w="480" h="480">
                  <a:moveTo>
                    <a:pt x="60" y="324"/>
                  </a:moveTo>
                  <a:lnTo>
                    <a:pt x="0" y="252"/>
                  </a:lnTo>
                  <a:lnTo>
                    <a:pt x="264" y="0"/>
                  </a:lnTo>
                  <a:lnTo>
                    <a:pt x="480" y="216"/>
                  </a:lnTo>
                  <a:lnTo>
                    <a:pt x="228" y="480"/>
                  </a:lnTo>
                  <a:lnTo>
                    <a:pt x="156" y="42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12" descr="75%"/>
            <p:cNvSpPr>
              <a:spLocks noChangeArrowheads="1"/>
            </p:cNvSpPr>
            <p:nvPr/>
          </p:nvSpPr>
          <p:spPr bwMode="auto">
            <a:xfrm>
              <a:off x="1944" y="2040"/>
              <a:ext cx="228" cy="432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248" y="1572"/>
              <a:ext cx="156" cy="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1260" y="2352"/>
              <a:ext cx="156" cy="5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588" y="1992"/>
              <a:ext cx="1344" cy="528"/>
              <a:chOff x="588" y="1992"/>
              <a:chExt cx="1344" cy="528"/>
            </a:xfrm>
          </p:grpSpPr>
          <p:grpSp>
            <p:nvGrpSpPr>
              <p:cNvPr id="4" name="Group 16"/>
              <p:cNvGrpSpPr/>
              <p:nvPr/>
            </p:nvGrpSpPr>
            <p:grpSpPr bwMode="auto">
              <a:xfrm>
                <a:off x="588" y="1992"/>
                <a:ext cx="432" cy="528"/>
                <a:chOff x="1032" y="2700"/>
                <a:chExt cx="432" cy="528"/>
              </a:xfrm>
            </p:grpSpPr>
            <p:sp>
              <p:nvSpPr>
                <p:cNvPr id="3995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032" y="2700"/>
                  <a:ext cx="384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4" name="Line 18"/>
                <p:cNvSpPr>
                  <a:spLocks noChangeShapeType="1"/>
                </p:cNvSpPr>
                <p:nvPr/>
              </p:nvSpPr>
              <p:spPr bwMode="auto">
                <a:xfrm>
                  <a:off x="1032" y="3084"/>
                  <a:ext cx="384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056" y="2856"/>
                  <a:ext cx="408" cy="7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56" name="Line 20"/>
                <p:cNvSpPr>
                  <a:spLocks noChangeShapeType="1"/>
                </p:cNvSpPr>
                <p:nvPr/>
              </p:nvSpPr>
              <p:spPr bwMode="auto">
                <a:xfrm>
                  <a:off x="1056" y="3000"/>
                  <a:ext cx="408" cy="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>
                <a:off x="912" y="2268"/>
                <a:ext cx="102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2"/>
            <p:cNvGrpSpPr/>
            <p:nvPr/>
          </p:nvGrpSpPr>
          <p:grpSpPr bwMode="auto">
            <a:xfrm>
              <a:off x="2196" y="1320"/>
              <a:ext cx="1056" cy="1003"/>
              <a:chOff x="2916" y="2004"/>
              <a:chExt cx="1056" cy="1003"/>
            </a:xfrm>
          </p:grpSpPr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 flipV="1">
                <a:off x="2916" y="2004"/>
                <a:ext cx="1056" cy="936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Freeform 24"/>
              <p:cNvSpPr/>
              <p:nvPr/>
            </p:nvSpPr>
            <p:spPr bwMode="auto">
              <a:xfrm>
                <a:off x="3024" y="2868"/>
                <a:ext cx="24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96"/>
                  </a:cxn>
                </a:cxnLst>
                <a:rect l="0" t="0" r="r" b="b"/>
                <a:pathLst>
                  <a:path w="24" h="96">
                    <a:moveTo>
                      <a:pt x="0" y="0"/>
                    </a:moveTo>
                    <a:cubicBezTo>
                      <a:pt x="2" y="16"/>
                      <a:pt x="19" y="76"/>
                      <a:pt x="24" y="96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1" name="Object 25"/>
              <p:cNvGraphicFramePr>
                <a:graphicFrameLocks noChangeAspect="1"/>
              </p:cNvGraphicFramePr>
              <p:nvPr/>
            </p:nvGraphicFramePr>
            <p:xfrm>
              <a:off x="3104" y="2692"/>
              <a:ext cx="224" cy="315"/>
            </p:xfrm>
            <a:graphic>
              <a:graphicData uri="http://schemas.openxmlformats.org/presentationml/2006/ole">
                <p:oleObj spid="_x0000_s1025" name="公式" r:id="rId3" imgW="3048000" imgH="4267200" progId="Equation.3">
                  <p:embed/>
                </p:oleObj>
              </a:graphicData>
            </a:graphic>
          </p:graphicFrame>
        </p:grpSp>
        <p:grpSp>
          <p:nvGrpSpPr>
            <p:cNvPr id="6" name="Group 26"/>
            <p:cNvGrpSpPr/>
            <p:nvPr/>
          </p:nvGrpSpPr>
          <p:grpSpPr bwMode="auto">
            <a:xfrm>
              <a:off x="228" y="1056"/>
              <a:ext cx="540" cy="2058"/>
              <a:chOff x="1452" y="216"/>
              <a:chExt cx="756" cy="2742"/>
            </a:xfrm>
          </p:grpSpPr>
          <p:sp>
            <p:nvSpPr>
              <p:cNvPr id="39963" name="Freeform 27"/>
              <p:cNvSpPr/>
              <p:nvPr/>
            </p:nvSpPr>
            <p:spPr bwMode="auto">
              <a:xfrm rot="-5400000">
                <a:off x="732" y="1368"/>
                <a:ext cx="2196" cy="756"/>
              </a:xfrm>
              <a:custGeom>
                <a:avLst/>
                <a:gdLst/>
                <a:ahLst/>
                <a:cxnLst>
                  <a:cxn ang="0">
                    <a:pos x="552" y="144"/>
                  </a:cxn>
                  <a:cxn ang="0">
                    <a:pos x="780" y="36"/>
                  </a:cxn>
                  <a:cxn ang="0">
                    <a:pos x="1080" y="0"/>
                  </a:cxn>
                  <a:cxn ang="0">
                    <a:pos x="1392" y="36"/>
                  </a:cxn>
                  <a:cxn ang="0">
                    <a:pos x="1644" y="120"/>
                  </a:cxn>
                  <a:cxn ang="0">
                    <a:pos x="1788" y="252"/>
                  </a:cxn>
                  <a:cxn ang="0">
                    <a:pos x="2100" y="252"/>
                  </a:cxn>
                  <a:cxn ang="0">
                    <a:pos x="2172" y="324"/>
                  </a:cxn>
                  <a:cxn ang="0">
                    <a:pos x="2196" y="396"/>
                  </a:cxn>
                  <a:cxn ang="0">
                    <a:pos x="2172" y="456"/>
                  </a:cxn>
                  <a:cxn ang="0">
                    <a:pos x="2100" y="516"/>
                  </a:cxn>
                  <a:cxn ang="0">
                    <a:pos x="1764" y="516"/>
                  </a:cxn>
                  <a:cxn ang="0">
                    <a:pos x="1680" y="636"/>
                  </a:cxn>
                  <a:cxn ang="0">
                    <a:pos x="1392" y="732"/>
                  </a:cxn>
                  <a:cxn ang="0">
                    <a:pos x="1068" y="756"/>
                  </a:cxn>
                  <a:cxn ang="0">
                    <a:pos x="768" y="720"/>
                  </a:cxn>
                  <a:cxn ang="0">
                    <a:pos x="540" y="648"/>
                  </a:cxn>
                  <a:cxn ang="0">
                    <a:pos x="432" y="540"/>
                  </a:cxn>
                  <a:cxn ang="0">
                    <a:pos x="84" y="540"/>
                  </a:cxn>
                  <a:cxn ang="0">
                    <a:pos x="12" y="480"/>
                  </a:cxn>
                  <a:cxn ang="0">
                    <a:pos x="0" y="432"/>
                  </a:cxn>
                  <a:cxn ang="0">
                    <a:pos x="12" y="372"/>
                  </a:cxn>
                  <a:cxn ang="0">
                    <a:pos x="84" y="288"/>
                  </a:cxn>
                  <a:cxn ang="0">
                    <a:pos x="432" y="288"/>
                  </a:cxn>
                  <a:cxn ang="0">
                    <a:pos x="552" y="144"/>
                  </a:cxn>
                </a:cxnLst>
                <a:rect l="0" t="0" r="r" b="b"/>
                <a:pathLst>
                  <a:path w="2196" h="756">
                    <a:moveTo>
                      <a:pt x="552" y="144"/>
                    </a:moveTo>
                    <a:lnTo>
                      <a:pt x="780" y="36"/>
                    </a:lnTo>
                    <a:lnTo>
                      <a:pt x="1080" y="0"/>
                    </a:lnTo>
                    <a:lnTo>
                      <a:pt x="1392" y="36"/>
                    </a:lnTo>
                    <a:lnTo>
                      <a:pt x="1644" y="120"/>
                    </a:lnTo>
                    <a:lnTo>
                      <a:pt x="1788" y="252"/>
                    </a:lnTo>
                    <a:lnTo>
                      <a:pt x="2100" y="252"/>
                    </a:lnTo>
                    <a:lnTo>
                      <a:pt x="2172" y="324"/>
                    </a:lnTo>
                    <a:lnTo>
                      <a:pt x="2196" y="396"/>
                    </a:lnTo>
                    <a:lnTo>
                      <a:pt x="2172" y="456"/>
                    </a:lnTo>
                    <a:lnTo>
                      <a:pt x="2100" y="516"/>
                    </a:lnTo>
                    <a:lnTo>
                      <a:pt x="1764" y="516"/>
                    </a:lnTo>
                    <a:lnTo>
                      <a:pt x="1680" y="636"/>
                    </a:lnTo>
                    <a:lnTo>
                      <a:pt x="1392" y="732"/>
                    </a:lnTo>
                    <a:lnTo>
                      <a:pt x="1068" y="756"/>
                    </a:lnTo>
                    <a:lnTo>
                      <a:pt x="768" y="720"/>
                    </a:lnTo>
                    <a:lnTo>
                      <a:pt x="540" y="648"/>
                    </a:lnTo>
                    <a:lnTo>
                      <a:pt x="432" y="540"/>
                    </a:lnTo>
                    <a:lnTo>
                      <a:pt x="84" y="540"/>
                    </a:lnTo>
                    <a:lnTo>
                      <a:pt x="12" y="480"/>
                    </a:lnTo>
                    <a:lnTo>
                      <a:pt x="0" y="432"/>
                    </a:lnTo>
                    <a:lnTo>
                      <a:pt x="12" y="372"/>
                    </a:lnTo>
                    <a:lnTo>
                      <a:pt x="84" y="288"/>
                    </a:lnTo>
                    <a:lnTo>
                      <a:pt x="432" y="288"/>
                    </a:lnTo>
                    <a:lnTo>
                      <a:pt x="552" y="1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33">
                      <a:gamma/>
                      <a:shade val="46275"/>
                      <a:invGamma/>
                    </a:srgbClr>
                  </a:gs>
                  <a:gs pos="50000">
                    <a:srgbClr val="66FF33"/>
                  </a:gs>
                  <a:gs pos="100000">
                    <a:srgbClr val="66FF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cmpd="sng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8"/>
              <p:cNvGrpSpPr/>
              <p:nvPr/>
            </p:nvGrpSpPr>
            <p:grpSpPr bwMode="auto">
              <a:xfrm rot="-5400000">
                <a:off x="1476" y="1740"/>
                <a:ext cx="768" cy="96"/>
                <a:chOff x="3156" y="3000"/>
                <a:chExt cx="768" cy="96"/>
              </a:xfrm>
            </p:grpSpPr>
            <p:sp>
              <p:nvSpPr>
                <p:cNvPr id="39965" name="Line 29"/>
                <p:cNvSpPr>
                  <a:spLocks noChangeShapeType="1"/>
                </p:cNvSpPr>
                <p:nvPr/>
              </p:nvSpPr>
              <p:spPr bwMode="auto">
                <a:xfrm>
                  <a:off x="3156" y="3000"/>
                  <a:ext cx="70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6" name="Line 30"/>
                <p:cNvSpPr>
                  <a:spLocks noChangeShapeType="1"/>
                </p:cNvSpPr>
                <p:nvPr/>
              </p:nvSpPr>
              <p:spPr bwMode="auto">
                <a:xfrm>
                  <a:off x="3156" y="3048"/>
                  <a:ext cx="73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7" name="Line 31"/>
                <p:cNvSpPr>
                  <a:spLocks noChangeShapeType="1"/>
                </p:cNvSpPr>
                <p:nvPr/>
              </p:nvSpPr>
              <p:spPr bwMode="auto">
                <a:xfrm>
                  <a:off x="3156" y="3096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2"/>
              <p:cNvGrpSpPr/>
              <p:nvPr/>
            </p:nvGrpSpPr>
            <p:grpSpPr bwMode="auto">
              <a:xfrm rot="-5400000">
                <a:off x="1188" y="744"/>
                <a:ext cx="1356" cy="300"/>
                <a:chOff x="3768" y="2904"/>
                <a:chExt cx="1356" cy="300"/>
              </a:xfrm>
            </p:grpSpPr>
            <p:sp>
              <p:nvSpPr>
                <p:cNvPr id="39969" name="Freeform 33"/>
                <p:cNvSpPr/>
                <p:nvPr/>
              </p:nvSpPr>
              <p:spPr bwMode="auto">
                <a:xfrm>
                  <a:off x="3768" y="2916"/>
                  <a:ext cx="1356" cy="288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76" y="288"/>
                    </a:cxn>
                    <a:cxn ang="0">
                      <a:pos x="360" y="240"/>
                    </a:cxn>
                    <a:cxn ang="0">
                      <a:pos x="420" y="180"/>
                    </a:cxn>
                    <a:cxn ang="0">
                      <a:pos x="1356" y="180"/>
                    </a:cxn>
                    <a:cxn ang="0">
                      <a:pos x="1356" y="36"/>
                    </a:cxn>
                    <a:cxn ang="0">
                      <a:pos x="252" y="36"/>
                    </a:cxn>
                    <a:cxn ang="0">
                      <a:pos x="96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1356" h="288">
                      <a:moveTo>
                        <a:pt x="0" y="12"/>
                      </a:moveTo>
                      <a:lnTo>
                        <a:pt x="276" y="288"/>
                      </a:lnTo>
                      <a:lnTo>
                        <a:pt x="360" y="240"/>
                      </a:lnTo>
                      <a:lnTo>
                        <a:pt x="420" y="180"/>
                      </a:lnTo>
                      <a:lnTo>
                        <a:pt x="1356" y="180"/>
                      </a:lnTo>
                      <a:lnTo>
                        <a:pt x="1356" y="36"/>
                      </a:lnTo>
                      <a:lnTo>
                        <a:pt x="252" y="36"/>
                      </a:lnTo>
                      <a:lnTo>
                        <a:pt x="96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00FF">
                        <a:gamma/>
                        <a:shade val="58824"/>
                        <a:invGamma/>
                      </a:srgbClr>
                    </a:gs>
                    <a:gs pos="50000">
                      <a:srgbClr val="FF00FF"/>
                    </a:gs>
                    <a:gs pos="100000">
                      <a:srgbClr val="FF00FF">
                        <a:gamma/>
                        <a:shade val="58824"/>
                        <a:invGamma/>
                      </a:srgbClr>
                    </a:gs>
                  </a:gsLst>
                  <a:lin ang="5400000" scaled="1"/>
                </a:gradFill>
                <a:ln w="9525" cmpd="sng">
                  <a:solidFill>
                    <a:srgbClr val="FFFF00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0" name="Freeform 34"/>
                <p:cNvSpPr/>
                <p:nvPr/>
              </p:nvSpPr>
              <p:spPr bwMode="auto">
                <a:xfrm>
                  <a:off x="4248" y="2904"/>
                  <a:ext cx="396" cy="252"/>
                </a:xfrm>
                <a:custGeom>
                  <a:avLst/>
                  <a:gdLst/>
                  <a:ahLst/>
                  <a:cxnLst>
                    <a:cxn ang="0">
                      <a:pos x="336" y="0"/>
                    </a:cxn>
                    <a:cxn ang="0">
                      <a:pos x="0" y="24"/>
                    </a:cxn>
                    <a:cxn ang="0">
                      <a:pos x="0" y="216"/>
                    </a:cxn>
                    <a:cxn ang="0">
                      <a:pos x="324" y="252"/>
                    </a:cxn>
                    <a:cxn ang="0">
                      <a:pos x="396" y="192"/>
                    </a:cxn>
                    <a:cxn ang="0">
                      <a:pos x="396" y="48"/>
                    </a:cxn>
                  </a:cxnLst>
                  <a:rect l="0" t="0" r="r" b="b"/>
                  <a:pathLst>
                    <a:path w="396" h="252">
                      <a:moveTo>
                        <a:pt x="336" y="0"/>
                      </a:moveTo>
                      <a:lnTo>
                        <a:pt x="0" y="24"/>
                      </a:lnTo>
                      <a:lnTo>
                        <a:pt x="0" y="216"/>
                      </a:lnTo>
                      <a:lnTo>
                        <a:pt x="324" y="252"/>
                      </a:lnTo>
                      <a:lnTo>
                        <a:pt x="396" y="192"/>
                      </a:lnTo>
                      <a:lnTo>
                        <a:pt x="396" y="48"/>
                      </a:lnTo>
                    </a:path>
                  </a:pathLst>
                </a:custGeom>
                <a:gradFill rotWithShape="0">
                  <a:gsLst>
                    <a:gs pos="0">
                      <a:srgbClr val="00FFFF">
                        <a:gamma/>
                        <a:shade val="46275"/>
                        <a:invGamma/>
                      </a:srgbClr>
                    </a:gs>
                    <a:gs pos="50000">
                      <a:srgbClr val="00FFFF"/>
                    </a:gs>
                    <a:gs pos="100000">
                      <a:srgbClr val="00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 cmpd="sng">
                  <a:solidFill>
                    <a:srgbClr val="FF9900"/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5"/>
              <p:cNvGrpSpPr/>
              <p:nvPr/>
            </p:nvGrpSpPr>
            <p:grpSpPr bwMode="auto">
              <a:xfrm>
                <a:off x="1758" y="2196"/>
                <a:ext cx="240" cy="762"/>
                <a:chOff x="1758" y="2196"/>
                <a:chExt cx="240" cy="762"/>
              </a:xfrm>
            </p:grpSpPr>
            <p:sp>
              <p:nvSpPr>
                <p:cNvPr id="39972" name="Oval 36"/>
                <p:cNvSpPr>
                  <a:spLocks noChangeArrowheads="1"/>
                </p:cNvSpPr>
                <p:nvPr/>
              </p:nvSpPr>
              <p:spPr bwMode="auto">
                <a:xfrm rot="-5400000">
                  <a:off x="1800" y="2208"/>
                  <a:ext cx="72" cy="47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37"/>
                <p:cNvGrpSpPr/>
                <p:nvPr/>
              </p:nvGrpSpPr>
              <p:grpSpPr bwMode="auto">
                <a:xfrm rot="-5400000">
                  <a:off x="1500" y="2460"/>
                  <a:ext cx="756" cy="240"/>
                  <a:chOff x="2376" y="2940"/>
                  <a:chExt cx="756" cy="240"/>
                </a:xfrm>
              </p:grpSpPr>
              <p:grpSp>
                <p:nvGrpSpPr>
                  <p:cNvPr id="11" name="Group 38"/>
                  <p:cNvGrpSpPr/>
                  <p:nvPr/>
                </p:nvGrpSpPr>
                <p:grpSpPr bwMode="auto">
                  <a:xfrm>
                    <a:off x="2376" y="3000"/>
                    <a:ext cx="756" cy="120"/>
                    <a:chOff x="2376" y="3000"/>
                    <a:chExt cx="756" cy="120"/>
                  </a:xfrm>
                </p:grpSpPr>
                <p:sp>
                  <p:nvSpPr>
                    <p:cNvPr id="39975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6" y="3000"/>
                      <a:ext cx="7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6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6" y="3120"/>
                      <a:ext cx="7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977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0" y="3060"/>
                      <a:ext cx="72" cy="47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978" name="Freeform 42"/>
                  <p:cNvSpPr/>
                  <p:nvPr/>
                </p:nvSpPr>
                <p:spPr bwMode="auto">
                  <a:xfrm>
                    <a:off x="2508" y="2940"/>
                    <a:ext cx="420" cy="240"/>
                  </a:xfrm>
                  <a:custGeom>
                    <a:avLst/>
                    <a:gdLst/>
                    <a:ahLst/>
                    <a:cxnLst>
                      <a:cxn ang="0">
                        <a:pos x="84" y="0"/>
                      </a:cxn>
                      <a:cxn ang="0">
                        <a:pos x="420" y="24"/>
                      </a:cxn>
                      <a:cxn ang="0">
                        <a:pos x="420" y="216"/>
                      </a:cxn>
                      <a:cxn ang="0">
                        <a:pos x="96" y="252"/>
                      </a:cxn>
                      <a:cxn ang="0">
                        <a:pos x="24" y="192"/>
                      </a:cxn>
                      <a:cxn ang="0">
                        <a:pos x="0" y="108"/>
                      </a:cxn>
                      <a:cxn ang="0">
                        <a:pos x="24" y="48"/>
                      </a:cxn>
                    </a:cxnLst>
                    <a:rect l="0" t="0" r="r" b="b"/>
                    <a:pathLst>
                      <a:path w="420" h="252">
                        <a:moveTo>
                          <a:pt x="84" y="0"/>
                        </a:moveTo>
                        <a:lnTo>
                          <a:pt x="420" y="24"/>
                        </a:lnTo>
                        <a:lnTo>
                          <a:pt x="420" y="216"/>
                        </a:lnTo>
                        <a:lnTo>
                          <a:pt x="96" y="252"/>
                        </a:lnTo>
                        <a:lnTo>
                          <a:pt x="24" y="192"/>
                        </a:lnTo>
                        <a:lnTo>
                          <a:pt x="0" y="108"/>
                        </a:lnTo>
                        <a:lnTo>
                          <a:pt x="24" y="4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00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FFFF"/>
                      </a:gs>
                      <a:gs pos="100000">
                        <a:srgbClr val="00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 cmpd="sng">
                    <a:solidFill>
                      <a:srgbClr val="FF9900"/>
                    </a:solidFill>
                    <a:prstDash val="solid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9979" name="AutoShape 43"/>
          <p:cNvSpPr>
            <a:spLocks noChangeArrowheads="1"/>
          </p:cNvSpPr>
          <p:nvPr/>
        </p:nvSpPr>
        <p:spPr bwMode="auto">
          <a:xfrm>
            <a:off x="2352697" y="5146662"/>
            <a:ext cx="1617663" cy="384175"/>
          </a:xfrm>
          <a:prstGeom prst="wedgeRectCallout">
            <a:avLst>
              <a:gd name="adj1" fmla="val -48824"/>
              <a:gd name="adj2" fmla="val -186778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射线管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539750" y="188913"/>
            <a:ext cx="287655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实验装置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39940" grpId="0" animBg="1" autoUpdateAnimBg="0"/>
      <p:bldP spid="39941" grpId="0" animBg="1" autoUpdateAnimBg="0"/>
      <p:bldP spid="39942" grpId="0" animBg="1" autoUpdateAnimBg="0"/>
      <p:bldP spid="39943" grpId="0" animBg="1" autoUpdateAnimBg="0"/>
      <p:bldP spid="39979" grpId="0" animBg="1" autoUpdateAnimBg="0"/>
      <p:bldP spid="399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103F0-AD6D-44FB-AF1F-5A44A508A0F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28596" y="214290"/>
            <a:ext cx="3200400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D3092F"/>
                </a:solidFill>
              </a:rPr>
              <a:t>实验</a:t>
            </a:r>
            <a:r>
              <a:rPr lang="zh-CN" altLang="en-US" sz="3200" b="1" dirty="0">
                <a:solidFill>
                  <a:srgbClr val="D3092F"/>
                </a:solidFill>
              </a:rPr>
              <a:t>结果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286248" y="1214422"/>
            <a:ext cx="4057650" cy="502920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41838" y="1658938"/>
            <a:ext cx="3187700" cy="3997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4541838" y="3657600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541838" y="2562225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4541838" y="4600575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Freeform 30"/>
          <p:cNvSpPr/>
          <p:nvPr/>
        </p:nvSpPr>
        <p:spPr bwMode="auto">
          <a:xfrm>
            <a:off x="4903788" y="1711325"/>
            <a:ext cx="452437" cy="850900"/>
          </a:xfrm>
          <a:custGeom>
            <a:avLst/>
            <a:gdLst/>
            <a:ahLst/>
            <a:cxnLst>
              <a:cxn ang="0">
                <a:pos x="0" y="633"/>
              </a:cxn>
              <a:cxn ang="0">
                <a:pos x="78" y="447"/>
              </a:cxn>
              <a:cxn ang="0">
                <a:pos x="108" y="63"/>
              </a:cxn>
              <a:cxn ang="0">
                <a:pos x="186" y="69"/>
              </a:cxn>
              <a:cxn ang="0">
                <a:pos x="234" y="441"/>
              </a:cxn>
              <a:cxn ang="0">
                <a:pos x="300" y="633"/>
              </a:cxn>
            </a:cxnLst>
            <a:rect l="0" t="0" r="r" b="b"/>
            <a:pathLst>
              <a:path w="300" h="633">
                <a:moveTo>
                  <a:pt x="0" y="633"/>
                </a:moveTo>
                <a:cubicBezTo>
                  <a:pt x="13" y="602"/>
                  <a:pt x="60" y="542"/>
                  <a:pt x="78" y="447"/>
                </a:cubicBezTo>
                <a:cubicBezTo>
                  <a:pt x="96" y="352"/>
                  <a:pt x="90" y="126"/>
                  <a:pt x="108" y="63"/>
                </a:cubicBezTo>
                <a:cubicBezTo>
                  <a:pt x="126" y="0"/>
                  <a:pt x="165" y="6"/>
                  <a:pt x="186" y="69"/>
                </a:cubicBezTo>
                <a:cubicBezTo>
                  <a:pt x="207" y="132"/>
                  <a:pt x="215" y="347"/>
                  <a:pt x="234" y="441"/>
                </a:cubicBezTo>
                <a:cubicBezTo>
                  <a:pt x="253" y="535"/>
                  <a:pt x="286" y="593"/>
                  <a:pt x="300" y="633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Freeform 31"/>
          <p:cNvSpPr/>
          <p:nvPr/>
        </p:nvSpPr>
        <p:spPr bwMode="auto">
          <a:xfrm>
            <a:off x="4903788" y="3851275"/>
            <a:ext cx="1593850" cy="749300"/>
          </a:xfrm>
          <a:custGeom>
            <a:avLst/>
            <a:gdLst/>
            <a:ahLst/>
            <a:cxnLst>
              <a:cxn ang="0">
                <a:pos x="0" y="558"/>
              </a:cxn>
              <a:cxn ang="0">
                <a:pos x="46" y="450"/>
              </a:cxn>
              <a:cxn ang="0">
                <a:pos x="144" y="126"/>
              </a:cxn>
              <a:cxn ang="0">
                <a:pos x="240" y="270"/>
              </a:cxn>
              <a:cxn ang="0">
                <a:pos x="364" y="381"/>
              </a:cxn>
              <a:cxn ang="0">
                <a:pos x="480" y="318"/>
              </a:cxn>
              <a:cxn ang="0">
                <a:pos x="666" y="24"/>
              </a:cxn>
              <a:cxn ang="0">
                <a:pos x="768" y="174"/>
              </a:cxn>
              <a:cxn ang="0">
                <a:pos x="890" y="341"/>
              </a:cxn>
              <a:cxn ang="0">
                <a:pos x="1056" y="462"/>
              </a:cxn>
            </a:cxnLst>
            <a:rect l="0" t="0" r="r" b="b"/>
            <a:pathLst>
              <a:path w="1056" h="558">
                <a:moveTo>
                  <a:pt x="0" y="558"/>
                </a:moveTo>
                <a:cubicBezTo>
                  <a:pt x="8" y="540"/>
                  <a:pt x="22" y="522"/>
                  <a:pt x="46" y="450"/>
                </a:cubicBezTo>
                <a:cubicBezTo>
                  <a:pt x="70" y="378"/>
                  <a:pt x="112" y="156"/>
                  <a:pt x="144" y="126"/>
                </a:cubicBezTo>
                <a:cubicBezTo>
                  <a:pt x="176" y="96"/>
                  <a:pt x="203" y="228"/>
                  <a:pt x="240" y="270"/>
                </a:cubicBezTo>
                <a:cubicBezTo>
                  <a:pt x="277" y="312"/>
                  <a:pt x="324" y="373"/>
                  <a:pt x="364" y="381"/>
                </a:cubicBezTo>
                <a:cubicBezTo>
                  <a:pt x="404" y="389"/>
                  <a:pt x="430" y="377"/>
                  <a:pt x="480" y="318"/>
                </a:cubicBezTo>
                <a:cubicBezTo>
                  <a:pt x="530" y="259"/>
                  <a:pt x="618" y="48"/>
                  <a:pt x="666" y="24"/>
                </a:cubicBezTo>
                <a:cubicBezTo>
                  <a:pt x="714" y="0"/>
                  <a:pt x="731" y="121"/>
                  <a:pt x="768" y="174"/>
                </a:cubicBezTo>
                <a:cubicBezTo>
                  <a:pt x="805" y="227"/>
                  <a:pt x="842" y="293"/>
                  <a:pt x="890" y="341"/>
                </a:cubicBezTo>
                <a:cubicBezTo>
                  <a:pt x="938" y="389"/>
                  <a:pt x="1022" y="437"/>
                  <a:pt x="1056" y="46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Freeform 32"/>
          <p:cNvSpPr/>
          <p:nvPr/>
        </p:nvSpPr>
        <p:spPr bwMode="auto">
          <a:xfrm>
            <a:off x="4833938" y="2887663"/>
            <a:ext cx="939800" cy="776287"/>
          </a:xfrm>
          <a:custGeom>
            <a:avLst/>
            <a:gdLst/>
            <a:ahLst/>
            <a:cxnLst>
              <a:cxn ang="0">
                <a:pos x="0" y="578"/>
              </a:cxn>
              <a:cxn ang="0">
                <a:pos x="63" y="472"/>
              </a:cxn>
              <a:cxn ang="0">
                <a:pos x="172" y="57"/>
              </a:cxn>
              <a:cxn ang="0">
                <a:pos x="262" y="129"/>
              </a:cxn>
              <a:cxn ang="0">
                <a:pos x="322" y="93"/>
              </a:cxn>
              <a:cxn ang="0">
                <a:pos x="376" y="27"/>
              </a:cxn>
              <a:cxn ang="0">
                <a:pos x="424" y="75"/>
              </a:cxn>
              <a:cxn ang="0">
                <a:pos x="466" y="261"/>
              </a:cxn>
              <a:cxn ang="0">
                <a:pos x="526" y="437"/>
              </a:cxn>
              <a:cxn ang="0">
                <a:pos x="622" y="533"/>
              </a:cxn>
            </a:cxnLst>
            <a:rect l="0" t="0" r="r" b="b"/>
            <a:pathLst>
              <a:path w="622" h="578">
                <a:moveTo>
                  <a:pt x="0" y="578"/>
                </a:moveTo>
                <a:cubicBezTo>
                  <a:pt x="10" y="560"/>
                  <a:pt x="34" y="559"/>
                  <a:pt x="63" y="472"/>
                </a:cubicBezTo>
                <a:cubicBezTo>
                  <a:pt x="92" y="385"/>
                  <a:pt x="139" y="114"/>
                  <a:pt x="172" y="57"/>
                </a:cubicBezTo>
                <a:cubicBezTo>
                  <a:pt x="205" y="0"/>
                  <a:pt x="237" y="123"/>
                  <a:pt x="262" y="129"/>
                </a:cubicBezTo>
                <a:cubicBezTo>
                  <a:pt x="287" y="135"/>
                  <a:pt x="303" y="110"/>
                  <a:pt x="322" y="93"/>
                </a:cubicBezTo>
                <a:cubicBezTo>
                  <a:pt x="341" y="76"/>
                  <a:pt x="359" y="30"/>
                  <a:pt x="376" y="27"/>
                </a:cubicBezTo>
                <a:cubicBezTo>
                  <a:pt x="393" y="24"/>
                  <a:pt x="409" y="36"/>
                  <a:pt x="424" y="75"/>
                </a:cubicBezTo>
                <a:cubicBezTo>
                  <a:pt x="439" y="114"/>
                  <a:pt x="449" y="201"/>
                  <a:pt x="466" y="261"/>
                </a:cubicBezTo>
                <a:cubicBezTo>
                  <a:pt x="483" y="321"/>
                  <a:pt x="500" y="392"/>
                  <a:pt x="526" y="437"/>
                </a:cubicBezTo>
                <a:cubicBezTo>
                  <a:pt x="552" y="482"/>
                  <a:pt x="606" y="517"/>
                  <a:pt x="622" y="533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Freeform 33"/>
          <p:cNvSpPr/>
          <p:nvPr/>
        </p:nvSpPr>
        <p:spPr bwMode="auto">
          <a:xfrm>
            <a:off x="4946650" y="5006975"/>
            <a:ext cx="2149475" cy="649288"/>
          </a:xfrm>
          <a:custGeom>
            <a:avLst/>
            <a:gdLst/>
            <a:ahLst/>
            <a:cxnLst>
              <a:cxn ang="0">
                <a:pos x="0" y="484"/>
              </a:cxn>
              <a:cxn ang="0">
                <a:pos x="28" y="416"/>
              </a:cxn>
              <a:cxn ang="0">
                <a:pos x="116" y="225"/>
              </a:cxn>
              <a:cxn ang="0">
                <a:pos x="244" y="364"/>
              </a:cxn>
              <a:cxn ang="0">
                <a:pos x="508" y="456"/>
              </a:cxn>
              <a:cxn ang="0">
                <a:pos x="808" y="336"/>
              </a:cxn>
              <a:cxn ang="0">
                <a:pos x="1088" y="21"/>
              </a:cxn>
              <a:cxn ang="0">
                <a:pos x="1232" y="213"/>
              </a:cxn>
              <a:cxn ang="0">
                <a:pos x="1311" y="335"/>
              </a:cxn>
              <a:cxn ang="0">
                <a:pos x="1424" y="405"/>
              </a:cxn>
            </a:cxnLst>
            <a:rect l="0" t="0" r="r" b="b"/>
            <a:pathLst>
              <a:path w="1424" h="484">
                <a:moveTo>
                  <a:pt x="0" y="484"/>
                </a:moveTo>
                <a:cubicBezTo>
                  <a:pt x="5" y="473"/>
                  <a:pt x="9" y="459"/>
                  <a:pt x="28" y="416"/>
                </a:cubicBezTo>
                <a:cubicBezTo>
                  <a:pt x="47" y="373"/>
                  <a:pt x="80" y="234"/>
                  <a:pt x="116" y="225"/>
                </a:cubicBezTo>
                <a:cubicBezTo>
                  <a:pt x="152" y="216"/>
                  <a:pt x="179" y="326"/>
                  <a:pt x="244" y="364"/>
                </a:cubicBezTo>
                <a:cubicBezTo>
                  <a:pt x="309" y="402"/>
                  <a:pt x="414" y="461"/>
                  <a:pt x="508" y="456"/>
                </a:cubicBezTo>
                <a:cubicBezTo>
                  <a:pt x="602" y="451"/>
                  <a:pt x="711" y="408"/>
                  <a:pt x="808" y="336"/>
                </a:cubicBezTo>
                <a:cubicBezTo>
                  <a:pt x="905" y="264"/>
                  <a:pt x="1017" y="42"/>
                  <a:pt x="1088" y="21"/>
                </a:cubicBezTo>
                <a:cubicBezTo>
                  <a:pt x="1159" y="0"/>
                  <a:pt x="1195" y="161"/>
                  <a:pt x="1232" y="213"/>
                </a:cubicBezTo>
                <a:cubicBezTo>
                  <a:pt x="1269" y="265"/>
                  <a:pt x="1279" y="303"/>
                  <a:pt x="1311" y="335"/>
                </a:cubicBezTo>
                <a:cubicBezTo>
                  <a:pt x="1343" y="367"/>
                  <a:pt x="1401" y="391"/>
                  <a:pt x="1424" y="405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6497638" y="1600200"/>
          <a:ext cx="1158875" cy="509588"/>
        </p:xfrm>
        <a:graphic>
          <a:graphicData uri="http://schemas.openxmlformats.org/presentationml/2006/ole">
            <p:oleObj spid="_x0000_s21517" name="Equation" r:id="rId3" imgW="9753600" imgH="4876800" progId="Equation.3">
              <p:embed/>
            </p:oleObj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6497638" y="2520950"/>
          <a:ext cx="1231900" cy="492125"/>
        </p:xfrm>
        <a:graphic>
          <a:graphicData uri="http://schemas.openxmlformats.org/presentationml/2006/ole">
            <p:oleObj spid="_x0000_s21516" name="Equation" r:id="rId4" imgW="11582400" imgH="4876800" progId="Equation.3">
              <p:embed/>
            </p:oleObj>
          </a:graphicData>
        </a:graphic>
      </p:graphicFrame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6497638" y="3629025"/>
          <a:ext cx="1158875" cy="458788"/>
        </p:xfrm>
        <a:graphic>
          <a:graphicData uri="http://schemas.openxmlformats.org/presentationml/2006/ole">
            <p:oleObj spid="_x0000_s21515" name="Equation" r:id="rId5" imgW="11277600" imgH="4876800" progId="Equation.3">
              <p:embed/>
            </p:oleObj>
          </a:graphicData>
        </a:graphic>
      </p:graphicFrame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6426200" y="4560888"/>
          <a:ext cx="1279525" cy="465137"/>
        </p:xfrm>
        <a:graphic>
          <a:graphicData uri="http://schemas.openxmlformats.org/presentationml/2006/ole">
            <p:oleObj spid="_x0000_s21514" name="Equation" r:id="rId6" imgW="12801600" imgH="4876800" progId="Equation.3">
              <p:embed/>
            </p:oleObj>
          </a:graphicData>
        </a:graphic>
      </p:graphicFrame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4614863" y="1155700"/>
            <a:ext cx="31257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（相对强度）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6859588" y="5654675"/>
            <a:ext cx="1884362" cy="519113"/>
            <a:chOff x="4656" y="3743"/>
            <a:chExt cx="1248" cy="386"/>
          </a:xfrm>
        </p:grpSpPr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4752" y="3743"/>
              <a:ext cx="1152" cy="3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（波长）</a:t>
              </a:r>
            </a:p>
          </p:txBody>
        </p:sp>
        <p:graphicFrame>
          <p:nvGraphicFramePr>
            <p:cNvPr id="14377" name="Object 41"/>
            <p:cNvGraphicFramePr>
              <a:graphicFrameLocks noChangeAspect="1"/>
            </p:cNvGraphicFramePr>
            <p:nvPr/>
          </p:nvGraphicFramePr>
          <p:xfrm>
            <a:off x="4656" y="3797"/>
            <a:ext cx="267" cy="283"/>
          </p:xfrm>
          <a:graphic>
            <a:graphicData uri="http://schemas.openxmlformats.org/presentationml/2006/ole">
              <p:oleObj spid="_x0000_s21513" name="公式" r:id="rId7" imgW="4572000" imgH="5791200" progId="Equation.3">
                <p:embed/>
              </p:oleObj>
            </a:graphicData>
          </a:graphic>
        </p:graphicFrame>
      </p:grpSp>
      <p:graphicFrame>
        <p:nvGraphicFramePr>
          <p:cNvPr id="14378" name="Object 42"/>
          <p:cNvGraphicFramePr>
            <a:graphicFrameLocks noChangeAspect="1"/>
          </p:cNvGraphicFramePr>
          <p:nvPr/>
        </p:nvGraphicFramePr>
        <p:xfrm>
          <a:off x="4513263" y="1143000"/>
          <a:ext cx="390525" cy="450850"/>
        </p:xfrm>
        <a:graphic>
          <a:graphicData uri="http://schemas.openxmlformats.org/presentationml/2006/ole">
            <p:oleObj spid="_x0000_s21512" name="Equation" r:id="rId8" imgW="3048000" imgH="3962400" progId="Equation.3">
              <p:embed/>
            </p:oleObj>
          </a:graphicData>
        </a:graphic>
      </p:graphicFrame>
      <p:grpSp>
        <p:nvGrpSpPr>
          <p:cNvPr id="3" name="Group 43"/>
          <p:cNvGrpSpPr/>
          <p:nvPr/>
        </p:nvGrpSpPr>
        <p:grpSpPr bwMode="auto">
          <a:xfrm>
            <a:off x="4572000" y="1771650"/>
            <a:ext cx="836613" cy="4381500"/>
            <a:chOff x="3122" y="816"/>
            <a:chExt cx="574" cy="3312"/>
          </a:xfrm>
        </p:grpSpPr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 flipV="1">
              <a:off x="3504" y="816"/>
              <a:ext cx="0" cy="292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1" name="Object 45"/>
            <p:cNvGraphicFramePr>
              <a:graphicFrameLocks noChangeAspect="1"/>
            </p:cNvGraphicFramePr>
            <p:nvPr/>
          </p:nvGraphicFramePr>
          <p:xfrm>
            <a:off x="3122" y="1392"/>
            <a:ext cx="430" cy="404"/>
          </p:xfrm>
          <a:graphic>
            <a:graphicData uri="http://schemas.openxmlformats.org/presentationml/2006/ole">
              <p:oleObj spid="_x0000_s21511" name="Equation" r:id="rId9" imgW="4267200" imgH="5486400" progId="Equation.3">
                <p:embed/>
              </p:oleObj>
            </a:graphicData>
          </a:graphic>
        </p:graphicFrame>
        <p:graphicFrame>
          <p:nvGraphicFramePr>
            <p:cNvPr id="14382" name="Object 46"/>
            <p:cNvGraphicFramePr>
              <a:graphicFrameLocks noChangeAspect="1"/>
            </p:cNvGraphicFramePr>
            <p:nvPr/>
          </p:nvGraphicFramePr>
          <p:xfrm>
            <a:off x="3312" y="3744"/>
            <a:ext cx="384" cy="384"/>
          </p:xfrm>
          <a:graphic>
            <a:graphicData uri="http://schemas.openxmlformats.org/presentationml/2006/ole">
              <p:oleObj spid="_x0000_s21510" name="公式" r:id="rId10" imgW="5791200" imgH="7924800" progId="Equation.3">
                <p:embed/>
              </p:oleObj>
            </a:graphicData>
          </a:graphic>
        </p:graphicFrame>
      </p:grpSp>
      <p:grpSp>
        <p:nvGrpSpPr>
          <p:cNvPr id="4" name="Group 63"/>
          <p:cNvGrpSpPr/>
          <p:nvPr/>
        </p:nvGrpSpPr>
        <p:grpSpPr bwMode="auto">
          <a:xfrm>
            <a:off x="5238750" y="2965450"/>
            <a:ext cx="1581150" cy="3076575"/>
            <a:chOff x="3360" y="1856"/>
            <a:chExt cx="996" cy="1938"/>
          </a:xfrm>
        </p:grpSpPr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V="1">
              <a:off x="3801" y="2453"/>
              <a:ext cx="0" cy="4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 flipV="1">
              <a:off x="4233" y="3150"/>
              <a:ext cx="0" cy="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H="1" flipV="1">
              <a:off x="3480" y="1856"/>
              <a:ext cx="0" cy="4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87" name="Object 51"/>
            <p:cNvGraphicFramePr>
              <a:graphicFrameLocks noChangeAspect="1"/>
            </p:cNvGraphicFramePr>
            <p:nvPr/>
          </p:nvGraphicFramePr>
          <p:xfrm>
            <a:off x="3360" y="2308"/>
            <a:ext cx="240" cy="230"/>
          </p:xfrm>
          <a:graphic>
            <a:graphicData uri="http://schemas.openxmlformats.org/presentationml/2006/ole">
              <p:oleObj spid="_x0000_s21509" name="公式" r:id="rId11" imgW="4572000" imgH="5791200" progId="Equation.3">
                <p:embed/>
              </p:oleObj>
            </a:graphicData>
          </a:graphic>
        </p:graphicFrame>
        <p:graphicFrame>
          <p:nvGraphicFramePr>
            <p:cNvPr id="14397" name="Object 61"/>
            <p:cNvGraphicFramePr>
              <a:graphicFrameLocks noChangeAspect="1"/>
            </p:cNvGraphicFramePr>
            <p:nvPr/>
          </p:nvGraphicFramePr>
          <p:xfrm>
            <a:off x="3684" y="2904"/>
            <a:ext cx="240" cy="230"/>
          </p:xfrm>
          <a:graphic>
            <a:graphicData uri="http://schemas.openxmlformats.org/presentationml/2006/ole">
              <p:oleObj spid="_x0000_s21508" name="公式" r:id="rId12" imgW="4572000" imgH="5791200" progId="Equation.3">
                <p:embed/>
              </p:oleObj>
            </a:graphicData>
          </a:graphic>
        </p:graphicFrame>
        <p:graphicFrame>
          <p:nvGraphicFramePr>
            <p:cNvPr id="14398" name="Object 62"/>
            <p:cNvGraphicFramePr>
              <a:graphicFrameLocks noChangeAspect="1"/>
            </p:cNvGraphicFramePr>
            <p:nvPr/>
          </p:nvGraphicFramePr>
          <p:xfrm>
            <a:off x="4116" y="3564"/>
            <a:ext cx="240" cy="230"/>
          </p:xfrm>
          <a:graphic>
            <a:graphicData uri="http://schemas.openxmlformats.org/presentationml/2006/ole">
              <p:oleObj spid="_x0000_s21507" name="公式" r:id="rId13" imgW="4572000" imgH="5791200" progId="Equation.3">
                <p:embed/>
              </p:oleObj>
            </a:graphicData>
          </a:graphic>
        </p:graphicFrame>
      </p:grpSp>
      <p:grpSp>
        <p:nvGrpSpPr>
          <p:cNvPr id="5" name="Group 71"/>
          <p:cNvGrpSpPr/>
          <p:nvPr/>
        </p:nvGrpSpPr>
        <p:grpSpPr bwMode="auto">
          <a:xfrm>
            <a:off x="611189" y="1341438"/>
            <a:ext cx="3429000" cy="1992312"/>
            <a:chOff x="480" y="1200"/>
            <a:chExt cx="2160" cy="1255"/>
          </a:xfrm>
        </p:grpSpPr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480" y="1200"/>
              <a:ext cx="2160" cy="12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indent="-457200" eaLnBrk="0" hangingPunct="0">
                <a:lnSpc>
                  <a:spcPct val="130000"/>
                </a:lnSpc>
              </a:pPr>
              <a:r>
                <a:rPr kumimoji="1"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  1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波长的偏移</a:t>
              </a:r>
              <a:endParaRPr kumimoji="1"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marL="457200" indent="-457200" eaLnBrk="0" hangingPunct="0">
                <a:lnSpc>
                  <a:spcPct val="130000"/>
                </a:lnSpc>
              </a:pPr>
              <a:r>
                <a:rPr kumimoji="1" lang="en-US" altLang="zh-CN" sz="3200" b="1" dirty="0">
                  <a:latin typeface="宋体" panose="02010600030101010101" pitchFamily="2" charset="-122"/>
                </a:rPr>
                <a:t>(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                   </a:t>
              </a:r>
              <a:r>
                <a:rPr kumimoji="1" lang="en-US" altLang="zh-CN" sz="3200" b="1" dirty="0">
                  <a:latin typeface="宋体" panose="02010600030101010101" pitchFamily="2" charset="-122"/>
                </a:rPr>
                <a:t>)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与</a:t>
              </a:r>
            </a:p>
            <a:p>
              <a:pPr marL="457200" indent="-457200" eaLnBrk="0" hangingPunct="0">
                <a:lnSpc>
                  <a:spcPct val="130000"/>
                </a:lnSpc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散射角有关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401" name="Object 65"/>
            <p:cNvGraphicFramePr>
              <a:graphicFrameLocks noChangeAspect="1"/>
            </p:cNvGraphicFramePr>
            <p:nvPr/>
          </p:nvGraphicFramePr>
          <p:xfrm>
            <a:off x="720" y="1680"/>
            <a:ext cx="1296" cy="384"/>
          </p:xfrm>
          <a:graphic>
            <a:graphicData uri="http://schemas.openxmlformats.org/presentationml/2006/ole">
              <p:oleObj spid="_x0000_s21506" name="Equation" r:id="rId14" imgW="16459200" imgH="4876800" progId="Equation.3">
                <p:embed/>
              </p:oleObj>
            </a:graphicData>
          </a:graphic>
        </p:graphicFrame>
      </p:grpSp>
      <p:grpSp>
        <p:nvGrpSpPr>
          <p:cNvPr id="6" name="Group 70"/>
          <p:cNvGrpSpPr/>
          <p:nvPr/>
        </p:nvGrpSpPr>
        <p:grpSpPr bwMode="auto">
          <a:xfrm>
            <a:off x="539750" y="3716340"/>
            <a:ext cx="3352800" cy="1303338"/>
            <a:chOff x="444" y="2520"/>
            <a:chExt cx="2112" cy="821"/>
          </a:xfrm>
        </p:grpSpPr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444" y="2520"/>
              <a:ext cx="2112" cy="8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kumimoji="1" lang="en-US" altLang="zh-CN" sz="3200" b="1" dirty="0">
                  <a:solidFill>
                    <a:srgbClr val="D3092F"/>
                  </a:solidFill>
                  <a:latin typeface="Times New Roman" panose="02020603050405020304" pitchFamily="18" charset="0"/>
                </a:rPr>
                <a:t>        2 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</a:t>
              </a:r>
              <a:r>
                <a:rPr kumimoji="1" lang="zh-CN" altLang="en-US" sz="3200" b="1" dirty="0">
                  <a:latin typeface="Times New Roman" panose="02020603050405020304" pitchFamily="18" charset="0"/>
                </a:rPr>
                <a:t>与散射物体无关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402" name="Object 66"/>
            <p:cNvGraphicFramePr>
              <a:graphicFrameLocks noChangeAspect="1"/>
            </p:cNvGraphicFramePr>
            <p:nvPr/>
          </p:nvGraphicFramePr>
          <p:xfrm>
            <a:off x="1236" y="2640"/>
            <a:ext cx="384" cy="294"/>
          </p:xfrm>
          <a:graphic>
            <a:graphicData uri="http://schemas.openxmlformats.org/presentationml/2006/ole">
              <p:oleObj spid="_x0000_s21505" name="Equation" r:id="rId15" imgW="5181600" imgH="39624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</a:p>
        </p:txBody>
      </p:sp>
      <p:graphicFrame>
        <p:nvGraphicFramePr>
          <p:cNvPr id="37915" name="Group 27"/>
          <p:cNvGraphicFramePr>
            <a:graphicFrameLocks noGrp="1"/>
          </p:cNvGraphicFramePr>
          <p:nvPr/>
        </p:nvGraphicFramePr>
        <p:xfrm>
          <a:off x="755650" y="404813"/>
          <a:ext cx="6629400" cy="1323975"/>
        </p:xfrm>
        <a:graphic>
          <a:graphicData uri="http://schemas.openxmlformats.org/drawingml/2006/table">
            <a:tbl>
              <a:tblPr/>
              <a:tblGrid>
                <a:gridCol w="4919663"/>
                <a:gridCol w="869950"/>
                <a:gridCol w="839787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           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波长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00CC99">
                        <a:alpha val="8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</a:t>
                      </a:r>
                      <a:r>
                        <a:rPr kumimoji="0" lang="en-US" altLang="zh-CN" sz="24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8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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81000"/>
                      </a:srgb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轻物质（多数电子处于弱束缚状态 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强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重物质（多数电子处于强束缚状态 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674813" y="560388"/>
            <a:ext cx="306387" cy="15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37912" name="Picture 24" descr="吴有训实验结果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2133600"/>
            <a:ext cx="6934200" cy="4248150"/>
          </a:xfrm>
          <a:prstGeom prst="rect">
            <a:avLst/>
          </a:prstGeom>
          <a:solidFill>
            <a:srgbClr val="003366"/>
          </a:solidFill>
        </p:spPr>
      </p:pic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68313" y="3141663"/>
            <a:ext cx="576262" cy="2225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吴有训实验结果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911" grpId="0" animBg="1"/>
      <p:bldP spid="379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701A9E-993A-4ED8-8DFF-0CAECF3D60A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3068469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rgbClr val="D3092F"/>
                </a:solidFill>
                <a:latin typeface="Times New Roman" panose="02020603050405020304" pitchFamily="18" charset="0"/>
              </a:rPr>
              <a:t>经典物理</a:t>
            </a:r>
            <a:r>
              <a:rPr kumimoji="1" lang="zh-CN" altLang="en-US" sz="3200" b="1" dirty="0">
                <a:solidFill>
                  <a:srgbClr val="D3092F"/>
                </a:solidFill>
                <a:latin typeface="Times New Roman" panose="02020603050405020304" pitchFamily="18" charset="0"/>
              </a:rPr>
              <a:t>的解释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55650" y="5268913"/>
            <a:ext cx="7777163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经典理论只能说明波长不变的散射，而</a:t>
            </a:r>
            <a:r>
              <a:rPr kumimoji="1" lang="zh-CN" altLang="en-US" sz="2400" b="1">
                <a:solidFill>
                  <a:srgbClr val="F50D39"/>
                </a:solidFill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zh-CN" altLang="en-US" sz="2400" b="1">
                <a:solidFill>
                  <a:srgbClr val="F50D39"/>
                </a:solidFill>
                <a:latin typeface="楷体_GB2312" pitchFamily="49" charset="-122"/>
                <a:ea typeface="楷体_GB2312" pitchFamily="49" charset="-122"/>
              </a:rPr>
              <a:t>康普顿散射。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932238" y="3595688"/>
            <a:ext cx="114300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电子受迫振动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308725" y="3611563"/>
            <a:ext cx="114300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同频率散射线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2698750" y="4011613"/>
            <a:ext cx="1152525" cy="14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245100" y="3578225"/>
            <a:ext cx="6937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发射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5091113" y="4011613"/>
            <a:ext cx="1136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474788" y="3605213"/>
            <a:ext cx="1143000" cy="8318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单色电磁波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051050" y="2446338"/>
            <a:ext cx="4392613" cy="0"/>
          </a:xfrm>
          <a:prstGeom prst="line">
            <a:avLst/>
          </a:prstGeom>
          <a:noFill/>
          <a:ln w="28575">
            <a:solidFill>
              <a:srgbClr val="D3092F">
                <a:alpha val="59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7" name="Freeform 11"/>
          <p:cNvSpPr/>
          <p:nvPr/>
        </p:nvSpPr>
        <p:spPr bwMode="auto">
          <a:xfrm>
            <a:off x="2698750" y="2206625"/>
            <a:ext cx="790575" cy="503238"/>
          </a:xfrm>
          <a:custGeom>
            <a:avLst/>
            <a:gdLst/>
            <a:ahLst/>
            <a:cxnLst>
              <a:cxn ang="0">
                <a:pos x="0" y="1082"/>
              </a:cxn>
              <a:cxn ang="0">
                <a:pos x="258" y="139"/>
              </a:cxn>
              <a:cxn ang="0">
                <a:pos x="723" y="1916"/>
              </a:cxn>
              <a:cxn ang="0">
                <a:pos x="1159" y="138"/>
              </a:cxn>
              <a:cxn ang="0">
                <a:pos x="1681" y="1923"/>
              </a:cxn>
              <a:cxn ang="0">
                <a:pos x="2084" y="114"/>
              </a:cxn>
              <a:cxn ang="0">
                <a:pos x="2525" y="1928"/>
              </a:cxn>
              <a:cxn ang="0">
                <a:pos x="2991" y="127"/>
              </a:cxn>
              <a:cxn ang="0">
                <a:pos x="3432" y="1940"/>
              </a:cxn>
              <a:cxn ang="0">
                <a:pos x="3873" y="127"/>
              </a:cxn>
              <a:cxn ang="0">
                <a:pos x="4106" y="1033"/>
              </a:cxn>
            </a:cxnLst>
            <a:rect l="0" t="0" r="r" b="b"/>
            <a:pathLst>
              <a:path w="4106" h="1940">
                <a:moveTo>
                  <a:pt x="0" y="1082"/>
                </a:moveTo>
                <a:cubicBezTo>
                  <a:pt x="37" y="925"/>
                  <a:pt x="137" y="0"/>
                  <a:pt x="258" y="139"/>
                </a:cubicBezTo>
                <a:cubicBezTo>
                  <a:pt x="454" y="139"/>
                  <a:pt x="573" y="1916"/>
                  <a:pt x="723" y="1916"/>
                </a:cubicBezTo>
                <a:cubicBezTo>
                  <a:pt x="873" y="1916"/>
                  <a:pt x="999" y="137"/>
                  <a:pt x="1159" y="138"/>
                </a:cubicBezTo>
                <a:cubicBezTo>
                  <a:pt x="1319" y="139"/>
                  <a:pt x="1527" y="1927"/>
                  <a:pt x="1681" y="1923"/>
                </a:cubicBezTo>
                <a:cubicBezTo>
                  <a:pt x="1835" y="1919"/>
                  <a:pt x="1943" y="113"/>
                  <a:pt x="2084" y="114"/>
                </a:cubicBezTo>
                <a:cubicBezTo>
                  <a:pt x="2225" y="115"/>
                  <a:pt x="2374" y="1926"/>
                  <a:pt x="2525" y="1928"/>
                </a:cubicBezTo>
                <a:cubicBezTo>
                  <a:pt x="2676" y="1930"/>
                  <a:pt x="2840" y="125"/>
                  <a:pt x="2991" y="127"/>
                </a:cubicBezTo>
                <a:cubicBezTo>
                  <a:pt x="3142" y="129"/>
                  <a:pt x="3285" y="1940"/>
                  <a:pt x="3432" y="1940"/>
                </a:cubicBezTo>
                <a:cubicBezTo>
                  <a:pt x="3579" y="1940"/>
                  <a:pt x="3714" y="127"/>
                  <a:pt x="3873" y="127"/>
                </a:cubicBezTo>
                <a:cubicBezTo>
                  <a:pt x="4032" y="127"/>
                  <a:pt x="4057" y="844"/>
                  <a:pt x="4106" y="1033"/>
                </a:cubicBezTo>
              </a:path>
            </a:pathLst>
          </a:custGeom>
          <a:noFill/>
          <a:ln w="28575" cmpd="sng">
            <a:solidFill>
              <a:srgbClr val="FF66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8" name="Freeform 12"/>
          <p:cNvSpPr/>
          <p:nvPr/>
        </p:nvSpPr>
        <p:spPr bwMode="auto">
          <a:xfrm rot="19374104">
            <a:off x="5435600" y="1341438"/>
            <a:ext cx="790575" cy="288925"/>
          </a:xfrm>
          <a:custGeom>
            <a:avLst/>
            <a:gdLst/>
            <a:ahLst/>
            <a:cxnLst>
              <a:cxn ang="0">
                <a:pos x="0" y="1082"/>
              </a:cxn>
              <a:cxn ang="0">
                <a:pos x="258" y="139"/>
              </a:cxn>
              <a:cxn ang="0">
                <a:pos x="723" y="1916"/>
              </a:cxn>
              <a:cxn ang="0">
                <a:pos x="1159" y="138"/>
              </a:cxn>
              <a:cxn ang="0">
                <a:pos x="1681" y="1923"/>
              </a:cxn>
              <a:cxn ang="0">
                <a:pos x="2084" y="114"/>
              </a:cxn>
              <a:cxn ang="0">
                <a:pos x="2525" y="1928"/>
              </a:cxn>
              <a:cxn ang="0">
                <a:pos x="2991" y="127"/>
              </a:cxn>
              <a:cxn ang="0">
                <a:pos x="3432" y="1940"/>
              </a:cxn>
              <a:cxn ang="0">
                <a:pos x="3873" y="127"/>
              </a:cxn>
              <a:cxn ang="0">
                <a:pos x="4106" y="1033"/>
              </a:cxn>
            </a:cxnLst>
            <a:rect l="0" t="0" r="r" b="b"/>
            <a:pathLst>
              <a:path w="4106" h="1940">
                <a:moveTo>
                  <a:pt x="0" y="1082"/>
                </a:moveTo>
                <a:cubicBezTo>
                  <a:pt x="37" y="925"/>
                  <a:pt x="137" y="0"/>
                  <a:pt x="258" y="139"/>
                </a:cubicBezTo>
                <a:cubicBezTo>
                  <a:pt x="454" y="139"/>
                  <a:pt x="573" y="1916"/>
                  <a:pt x="723" y="1916"/>
                </a:cubicBezTo>
                <a:cubicBezTo>
                  <a:pt x="873" y="1916"/>
                  <a:pt x="999" y="137"/>
                  <a:pt x="1159" y="138"/>
                </a:cubicBezTo>
                <a:cubicBezTo>
                  <a:pt x="1319" y="139"/>
                  <a:pt x="1527" y="1927"/>
                  <a:pt x="1681" y="1923"/>
                </a:cubicBezTo>
                <a:cubicBezTo>
                  <a:pt x="1835" y="1919"/>
                  <a:pt x="1943" y="113"/>
                  <a:pt x="2084" y="114"/>
                </a:cubicBezTo>
                <a:cubicBezTo>
                  <a:pt x="2225" y="115"/>
                  <a:pt x="2374" y="1926"/>
                  <a:pt x="2525" y="1928"/>
                </a:cubicBezTo>
                <a:cubicBezTo>
                  <a:pt x="2676" y="1930"/>
                  <a:pt x="2840" y="125"/>
                  <a:pt x="2991" y="127"/>
                </a:cubicBezTo>
                <a:cubicBezTo>
                  <a:pt x="3142" y="129"/>
                  <a:pt x="3285" y="1940"/>
                  <a:pt x="3432" y="1940"/>
                </a:cubicBezTo>
                <a:cubicBezTo>
                  <a:pt x="3579" y="1940"/>
                  <a:pt x="3714" y="127"/>
                  <a:pt x="3873" y="127"/>
                </a:cubicBezTo>
                <a:cubicBezTo>
                  <a:pt x="4032" y="127"/>
                  <a:pt x="4057" y="844"/>
                  <a:pt x="4106" y="1033"/>
                </a:cubicBezTo>
              </a:path>
            </a:pathLst>
          </a:custGeom>
          <a:noFill/>
          <a:ln w="28575" cmpd="sng">
            <a:solidFill>
              <a:srgbClr val="FF66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859338" y="200977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>
                <a:solidFill>
                  <a:schemeClr val="accent2"/>
                </a:solidFill>
                <a:latin typeface="Times New Roman" panose="02020603050405020304" pitchFamily="18" charset="0"/>
              </a:rPr>
              <a:t>θ</a:t>
            </a:r>
          </a:p>
        </p:txBody>
      </p:sp>
      <p:sp>
        <p:nvSpPr>
          <p:cNvPr id="34830" name="Freeform 14"/>
          <p:cNvSpPr/>
          <p:nvPr/>
        </p:nvSpPr>
        <p:spPr bwMode="auto">
          <a:xfrm>
            <a:off x="4930775" y="2225675"/>
            <a:ext cx="73025" cy="215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318"/>
              </a:cxn>
              <a:cxn ang="0">
                <a:pos x="363" y="726"/>
              </a:cxn>
            </a:cxnLst>
            <a:rect l="0" t="0" r="r" b="b"/>
            <a:pathLst>
              <a:path w="363" h="726">
                <a:moveTo>
                  <a:pt x="0" y="0"/>
                </a:moveTo>
                <a:cubicBezTo>
                  <a:pt x="106" y="98"/>
                  <a:pt x="212" y="197"/>
                  <a:pt x="272" y="318"/>
                </a:cubicBezTo>
                <a:cubicBezTo>
                  <a:pt x="332" y="439"/>
                  <a:pt x="348" y="658"/>
                  <a:pt x="363" y="726"/>
                </a:cubicBezTo>
              </a:path>
            </a:pathLst>
          </a:cu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4570413" y="1039813"/>
            <a:ext cx="1873250" cy="1403350"/>
          </a:xfrm>
          <a:prstGeom prst="line">
            <a:avLst/>
          </a:prstGeom>
          <a:noFill/>
          <a:ln w="28575">
            <a:solidFill>
              <a:schemeClr val="accent2">
                <a:alpha val="60001"/>
              </a:schemeClr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760413" y="4783138"/>
            <a:ext cx="15081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50D39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5435600" y="2636838"/>
            <a:ext cx="1511300" cy="504825"/>
          </a:xfrm>
          <a:prstGeom prst="wedgeRectCallout">
            <a:avLst>
              <a:gd name="adj1" fmla="val -104935"/>
              <a:gd name="adj2" fmla="val -70440"/>
            </a:avLst>
          </a:prstGeom>
          <a:solidFill>
            <a:srgbClr val="003366">
              <a:alpha val="82001"/>
            </a:srgbClr>
          </a:solidFill>
          <a:ln w="9525">
            <a:solidFill>
              <a:schemeClr val="folHlink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受迫振动</a:t>
            </a:r>
            <a:r>
              <a:rPr kumimoji="1" lang="en-US" altLang="zh-CN" sz="2400" i="1">
                <a:solidFill>
                  <a:srgbClr val="66FFFF"/>
                </a:solidFill>
                <a:latin typeface="宋体" panose="02010600030101010101" pitchFamily="2" charset="-122"/>
              </a:rPr>
              <a:t>v</a:t>
            </a:r>
            <a:r>
              <a:rPr kumimoji="1" lang="en-US" altLang="zh-CN" sz="2400" b="1" i="1" baseline="-22000">
                <a:solidFill>
                  <a:srgbClr val="99FFCC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413250" y="2354263"/>
            <a:ext cx="215900" cy="215900"/>
            <a:chOff x="2780" y="902"/>
            <a:chExt cx="136" cy="136"/>
          </a:xfrm>
        </p:grpSpPr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2780" y="902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2802" y="970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210050" y="2225675"/>
            <a:ext cx="504825" cy="576263"/>
          </a:xfrm>
          <a:prstGeom prst="rect">
            <a:avLst/>
          </a:prstGeom>
          <a:solidFill>
            <a:srgbClr val="808000">
              <a:alpha val="32001"/>
            </a:srgbClr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8080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aphicFrame>
        <p:nvGraphicFramePr>
          <p:cNvPr id="34838" name="Object 22"/>
          <p:cNvGraphicFramePr>
            <a:graphicFrameLocks/>
          </p:cNvGraphicFramePr>
          <p:nvPr/>
        </p:nvGraphicFramePr>
        <p:xfrm>
          <a:off x="5076825" y="908050"/>
          <a:ext cx="641350" cy="346075"/>
        </p:xfrm>
        <a:graphic>
          <a:graphicData uri="http://schemas.openxmlformats.org/presentationml/2006/ole">
            <p:oleObj spid="_x0000_s22530" name="公式" r:id="rId3" imgW="19202400" imgH="10363200" progId="Equation.3">
              <p:embed/>
            </p:oleObj>
          </a:graphicData>
        </a:graphic>
      </p:graphicFrame>
      <p:graphicFrame>
        <p:nvGraphicFramePr>
          <p:cNvPr id="34839" name="Object 23"/>
          <p:cNvGraphicFramePr>
            <a:graphicFrameLocks/>
          </p:cNvGraphicFramePr>
          <p:nvPr/>
        </p:nvGraphicFramePr>
        <p:xfrm>
          <a:off x="2771775" y="1700213"/>
          <a:ext cx="792163" cy="360362"/>
        </p:xfrm>
        <a:graphic>
          <a:graphicData uri="http://schemas.openxmlformats.org/presentationml/2006/ole">
            <p:oleObj spid="_x0000_s22529" name="公式" r:id="rId4" imgW="8534400" imgH="5486400" progId="Equation.3">
              <p:embed/>
            </p:oleObj>
          </a:graphicData>
        </a:graphic>
      </p:graphicFrame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843213" y="3573463"/>
            <a:ext cx="6953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anose="02020603050405020304" pitchFamily="18" charset="0"/>
              </a:rPr>
              <a:t>照射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924300" y="2852738"/>
            <a:ext cx="12065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50D39"/>
                </a:solidFill>
                <a:latin typeface="Times New Roman" panose="02020603050405020304" pitchFamily="18" charset="0"/>
                <a:ea typeface="楷体_GB2312" pitchFamily="49" charset="-122"/>
              </a:rPr>
              <a:t>散射物体</a:t>
            </a:r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466725" y="47244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99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nimBg="1" autoUpdateAnimBg="0"/>
      <p:bldP spid="34821" grpId="0" animBg="1" autoUpdateAnimBg="0"/>
      <p:bldP spid="34822" grpId="0" animBg="1"/>
      <p:bldP spid="34823" grpId="0" autoUpdateAnimBg="0"/>
      <p:bldP spid="34824" grpId="0" animBg="1"/>
      <p:bldP spid="34825" grpId="0" animBg="1" autoUpdateAnimBg="0"/>
      <p:bldP spid="34827" grpId="0" animBg="1"/>
      <p:bldP spid="34828" grpId="0" animBg="1"/>
      <p:bldP spid="34829" grpId="0" autoUpdateAnimBg="0"/>
      <p:bldP spid="34830" grpId="0" animBg="1"/>
      <p:bldP spid="34831" grpId="0" animBg="1"/>
      <p:bldP spid="34832" grpId="0" autoUpdateAnimBg="0"/>
      <p:bldP spid="34833" grpId="0" animBg="1" autoUpdateAnimBg="0"/>
      <p:bldP spid="34840" grpId="0" autoUpdateAnimBg="0"/>
      <p:bldP spid="348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/>
          <p:cNvGrpSpPr/>
          <p:nvPr/>
        </p:nvGrpSpPr>
        <p:grpSpPr bwMode="auto">
          <a:xfrm>
            <a:off x="857224" y="1000108"/>
            <a:ext cx="7493000" cy="2716214"/>
            <a:chOff x="725571" y="2026987"/>
            <a:chExt cx="7493000" cy="2716058"/>
          </a:xfrm>
        </p:grpSpPr>
        <p:grpSp>
          <p:nvGrpSpPr>
            <p:cNvPr id="3" name="组合 31"/>
            <p:cNvGrpSpPr/>
            <p:nvPr/>
          </p:nvGrpSpPr>
          <p:grpSpPr bwMode="auto">
            <a:xfrm>
              <a:off x="725571" y="2026987"/>
              <a:ext cx="7493000" cy="2055813"/>
              <a:chOff x="725571" y="2026987"/>
              <a:chExt cx="7493000" cy="2055813"/>
            </a:xfrm>
          </p:grpSpPr>
          <p:grpSp>
            <p:nvGrpSpPr>
              <p:cNvPr id="4" name="Group 10"/>
              <p:cNvGrpSpPr/>
              <p:nvPr/>
            </p:nvGrpSpPr>
            <p:grpSpPr bwMode="auto">
              <a:xfrm>
                <a:off x="725571" y="2026987"/>
                <a:ext cx="7493000" cy="1994210"/>
                <a:chOff x="288" y="1056"/>
                <a:chExt cx="5232" cy="1392"/>
              </a:xfrm>
            </p:grpSpPr>
            <p:sp>
              <p:nvSpPr>
                <p:cNvPr id="9254" name="Rectangle 11"/>
                <p:cNvSpPr>
                  <a:spLocks noChangeArrowheads="1"/>
                </p:cNvSpPr>
                <p:nvPr/>
              </p:nvSpPr>
              <p:spPr bwMode="auto">
                <a:xfrm>
                  <a:off x="288" y="1056"/>
                  <a:ext cx="5232" cy="139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6666"/>
                  </a:solidFill>
                  <a:miter lim="800000"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12"/>
                <p:cNvSpPr>
                  <a:spLocks noChangeShapeType="1"/>
                </p:cNvSpPr>
                <p:nvPr/>
              </p:nvSpPr>
              <p:spPr bwMode="auto">
                <a:xfrm>
                  <a:off x="768" y="1776"/>
                  <a:ext cx="17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632" y="1104"/>
                  <a:ext cx="0" cy="12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7" name="Oval 14"/>
                <p:cNvSpPr>
                  <a:spLocks noChangeArrowheads="1"/>
                </p:cNvSpPr>
                <p:nvPr/>
              </p:nvSpPr>
              <p:spPr bwMode="auto">
                <a:xfrm>
                  <a:off x="1559" y="1680"/>
                  <a:ext cx="144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Freeform 15"/>
                <p:cNvSpPr/>
                <p:nvPr/>
              </p:nvSpPr>
              <p:spPr bwMode="auto">
                <a:xfrm>
                  <a:off x="576" y="1713"/>
                  <a:ext cx="960" cy="144"/>
                </a:xfrm>
                <a:custGeom>
                  <a:avLst/>
                  <a:gdLst>
                    <a:gd name="T0" fmla="*/ 0 w 672"/>
                    <a:gd name="T1" fmla="*/ 1796 h 104"/>
                    <a:gd name="T2" fmla="*/ 1196 w 672"/>
                    <a:gd name="T3" fmla="*/ 0 h 104"/>
                    <a:gd name="T4" fmla="*/ 2380 w 672"/>
                    <a:gd name="T5" fmla="*/ 1796 h 104"/>
                    <a:gd name="T6" fmla="*/ 3570 w 672"/>
                    <a:gd name="T7" fmla="*/ 0 h 104"/>
                    <a:gd name="T8" fmla="*/ 4753 w 672"/>
                    <a:gd name="T9" fmla="*/ 1796 h 104"/>
                    <a:gd name="T10" fmla="*/ 5951 w 672"/>
                    <a:gd name="T11" fmla="*/ 0 h 104"/>
                    <a:gd name="T12" fmla="*/ 7134 w 672"/>
                    <a:gd name="T13" fmla="*/ 1796 h 104"/>
                    <a:gd name="T14" fmla="*/ 8329 w 672"/>
                    <a:gd name="T15" fmla="*/ 0 h 104"/>
                    <a:gd name="T16" fmla="*/ 9523 w 672"/>
                    <a:gd name="T17" fmla="*/ 1796 h 104"/>
                    <a:gd name="T18" fmla="*/ 10701 w 672"/>
                    <a:gd name="T19" fmla="*/ 0 h 104"/>
                    <a:gd name="T20" fmla="*/ 11899 w 672"/>
                    <a:gd name="T21" fmla="*/ 1796 h 104"/>
                    <a:gd name="T22" fmla="*/ 13081 w 672"/>
                    <a:gd name="T23" fmla="*/ 886 h 104"/>
                    <a:gd name="T24" fmla="*/ 15463 w 672"/>
                    <a:gd name="T25" fmla="*/ 886 h 104"/>
                    <a:gd name="T26" fmla="*/ 16656 w 672"/>
                    <a:gd name="T27" fmla="*/ 886 h 10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2"/>
                    <a:gd name="T43" fmla="*/ 0 h 104"/>
                    <a:gd name="T44" fmla="*/ 672 w 672"/>
                    <a:gd name="T45" fmla="*/ 104 h 10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2" h="104">
                      <a:moveTo>
                        <a:pt x="0" y="96"/>
                      </a:moveTo>
                      <a:cubicBezTo>
                        <a:pt x="16" y="48"/>
                        <a:pt x="32" y="0"/>
                        <a:pt x="48" y="0"/>
                      </a:cubicBezTo>
                      <a:cubicBezTo>
                        <a:pt x="64" y="0"/>
                        <a:pt x="80" y="96"/>
                        <a:pt x="96" y="96"/>
                      </a:cubicBezTo>
                      <a:cubicBezTo>
                        <a:pt x="112" y="96"/>
                        <a:pt x="128" y="0"/>
                        <a:pt x="144" y="0"/>
                      </a:cubicBezTo>
                      <a:cubicBezTo>
                        <a:pt x="160" y="0"/>
                        <a:pt x="176" y="96"/>
                        <a:pt x="192" y="96"/>
                      </a:cubicBezTo>
                      <a:cubicBezTo>
                        <a:pt x="208" y="96"/>
                        <a:pt x="224" y="0"/>
                        <a:pt x="240" y="0"/>
                      </a:cubicBezTo>
                      <a:cubicBezTo>
                        <a:pt x="256" y="0"/>
                        <a:pt x="272" y="96"/>
                        <a:pt x="288" y="96"/>
                      </a:cubicBezTo>
                      <a:cubicBezTo>
                        <a:pt x="304" y="96"/>
                        <a:pt x="320" y="0"/>
                        <a:pt x="336" y="0"/>
                      </a:cubicBezTo>
                      <a:cubicBezTo>
                        <a:pt x="352" y="0"/>
                        <a:pt x="368" y="96"/>
                        <a:pt x="384" y="96"/>
                      </a:cubicBezTo>
                      <a:cubicBezTo>
                        <a:pt x="400" y="96"/>
                        <a:pt x="416" y="0"/>
                        <a:pt x="432" y="0"/>
                      </a:cubicBezTo>
                      <a:cubicBezTo>
                        <a:pt x="448" y="0"/>
                        <a:pt x="464" y="88"/>
                        <a:pt x="480" y="96"/>
                      </a:cubicBezTo>
                      <a:cubicBezTo>
                        <a:pt x="496" y="104"/>
                        <a:pt x="504" y="56"/>
                        <a:pt x="528" y="48"/>
                      </a:cubicBezTo>
                      <a:cubicBezTo>
                        <a:pt x="552" y="40"/>
                        <a:pt x="600" y="48"/>
                        <a:pt x="624" y="48"/>
                      </a:cubicBezTo>
                      <a:cubicBezTo>
                        <a:pt x="648" y="48"/>
                        <a:pt x="660" y="48"/>
                        <a:pt x="672" y="4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5" name="Object 5"/>
                <p:cNvGraphicFramePr>
                  <a:graphicFrameLocks noChangeAspect="1"/>
                </p:cNvGraphicFramePr>
                <p:nvPr/>
              </p:nvGraphicFramePr>
              <p:xfrm>
                <a:off x="912" y="1200"/>
                <a:ext cx="348" cy="480"/>
              </p:xfrm>
              <a:graphic>
                <a:graphicData uri="http://schemas.openxmlformats.org/presentationml/2006/ole">
                  <p:oleObj spid="_x0000_s24590" name="公式" r:id="rId4" imgW="5791200" imgH="7924800" progId="Equation.3">
                    <p:embed/>
                  </p:oleObj>
                </a:graphicData>
              </a:graphic>
            </p:graphicFrame>
            <p:graphicFrame>
              <p:nvGraphicFramePr>
                <p:cNvPr id="9226" name="Object 6"/>
                <p:cNvGraphicFramePr>
                  <a:graphicFrameLocks noChangeAspect="1"/>
                </p:cNvGraphicFramePr>
                <p:nvPr/>
              </p:nvGraphicFramePr>
              <p:xfrm>
                <a:off x="1680" y="1728"/>
                <a:ext cx="626" cy="439"/>
              </p:xfrm>
              <a:graphic>
                <a:graphicData uri="http://schemas.openxmlformats.org/presentationml/2006/ole">
                  <p:oleObj spid="_x0000_s24589" name="Equation" r:id="rId5" imgW="10058400" imgH="5486400" progId="Equation.3">
                    <p:embed/>
                  </p:oleObj>
                </a:graphicData>
              </a:graphic>
            </p:graphicFrame>
            <p:graphicFrame>
              <p:nvGraphicFramePr>
                <p:cNvPr id="9227" name="Object 7"/>
                <p:cNvGraphicFramePr>
                  <a:graphicFrameLocks noChangeAspect="1"/>
                </p:cNvGraphicFramePr>
                <p:nvPr/>
              </p:nvGraphicFramePr>
              <p:xfrm>
                <a:off x="2582" y="1667"/>
                <a:ext cx="208" cy="226"/>
              </p:xfrm>
              <a:graphic>
                <a:graphicData uri="http://schemas.openxmlformats.org/presentationml/2006/ole">
                  <p:oleObj spid="_x0000_s24588" name="公式" r:id="rId6" imgW="4267200" imgH="4572000" progId="Equation.3">
                    <p:embed/>
                  </p:oleObj>
                </a:graphicData>
              </a:graphic>
            </p:graphicFrame>
            <p:graphicFrame>
              <p:nvGraphicFramePr>
                <p:cNvPr id="9228" name="Object 8"/>
                <p:cNvGraphicFramePr>
                  <a:graphicFrameLocks noChangeAspect="1"/>
                </p:cNvGraphicFramePr>
                <p:nvPr/>
              </p:nvGraphicFramePr>
              <p:xfrm>
                <a:off x="1680" y="1152"/>
                <a:ext cx="225" cy="285"/>
              </p:xfrm>
              <a:graphic>
                <a:graphicData uri="http://schemas.openxmlformats.org/presentationml/2006/ole">
                  <p:oleObj spid="_x0000_s24587" name="公式" r:id="rId7" imgW="4572000" imgH="5791200" progId="Equation.3">
                    <p:embed/>
                  </p:oleObj>
                </a:graphicData>
              </a:graphic>
            </p:graphicFrame>
            <p:sp>
              <p:nvSpPr>
                <p:cNvPr id="92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2" y="1257"/>
                  <a:ext cx="110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>
                    <a:buFontTx/>
                    <a:buNone/>
                  </a:pPr>
                  <a:r>
                    <a:rPr lang="zh-CN" altLang="en-US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光子</a:t>
                  </a:r>
                </a:p>
              </p:txBody>
            </p:sp>
            <p:sp>
              <p:nvSpPr>
                <p:cNvPr id="92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80" y="1449"/>
                  <a:ext cx="1008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>
                    <a:buFontTx/>
                    <a:buNone/>
                  </a:pPr>
                  <a:r>
                    <a:rPr lang="zh-CN" altLang="en-US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电子</a:t>
                  </a:r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" name="Group 22"/>
              <p:cNvGrpSpPr/>
              <p:nvPr/>
            </p:nvGrpSpPr>
            <p:grpSpPr bwMode="auto">
              <a:xfrm>
                <a:off x="4575186" y="2038448"/>
                <a:ext cx="3437156" cy="2044352"/>
                <a:chOff x="2976" y="1056"/>
                <a:chExt cx="2400" cy="1427"/>
              </a:xfrm>
            </p:grpSpPr>
            <p:sp>
              <p:nvSpPr>
                <p:cNvPr id="9243" name="Line 23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17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4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408" y="1152"/>
                  <a:ext cx="0" cy="12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5" name="Freeform 25"/>
                <p:cNvSpPr/>
                <p:nvPr/>
              </p:nvSpPr>
              <p:spPr bwMode="auto">
                <a:xfrm rot="-1606133">
                  <a:off x="3630" y="1322"/>
                  <a:ext cx="966" cy="166"/>
                </a:xfrm>
                <a:custGeom>
                  <a:avLst/>
                  <a:gdLst>
                    <a:gd name="T0" fmla="*/ 0 w 672"/>
                    <a:gd name="T1" fmla="*/ 6432 h 104"/>
                    <a:gd name="T2" fmla="*/ 1251 w 672"/>
                    <a:gd name="T3" fmla="*/ 0 h 104"/>
                    <a:gd name="T4" fmla="*/ 2517 w 672"/>
                    <a:gd name="T5" fmla="*/ 6432 h 104"/>
                    <a:gd name="T6" fmla="*/ 3775 w 672"/>
                    <a:gd name="T7" fmla="*/ 0 h 104"/>
                    <a:gd name="T8" fmla="*/ 5038 w 672"/>
                    <a:gd name="T9" fmla="*/ 6432 h 104"/>
                    <a:gd name="T10" fmla="*/ 6288 w 672"/>
                    <a:gd name="T11" fmla="*/ 0 h 104"/>
                    <a:gd name="T12" fmla="*/ 7544 w 672"/>
                    <a:gd name="T13" fmla="*/ 6432 h 104"/>
                    <a:gd name="T14" fmla="*/ 8812 w 672"/>
                    <a:gd name="T15" fmla="*/ 0 h 104"/>
                    <a:gd name="T16" fmla="*/ 10064 w 672"/>
                    <a:gd name="T17" fmla="*/ 6432 h 104"/>
                    <a:gd name="T18" fmla="*/ 11332 w 672"/>
                    <a:gd name="T19" fmla="*/ 0 h 104"/>
                    <a:gd name="T20" fmla="*/ 12582 w 672"/>
                    <a:gd name="T21" fmla="*/ 6432 h 104"/>
                    <a:gd name="T22" fmla="*/ 13833 w 672"/>
                    <a:gd name="T23" fmla="*/ 3247 h 104"/>
                    <a:gd name="T24" fmla="*/ 16356 w 672"/>
                    <a:gd name="T25" fmla="*/ 3247 h 104"/>
                    <a:gd name="T26" fmla="*/ 17624 w 672"/>
                    <a:gd name="T27" fmla="*/ 3247 h 10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2"/>
                    <a:gd name="T43" fmla="*/ 0 h 104"/>
                    <a:gd name="T44" fmla="*/ 672 w 672"/>
                    <a:gd name="T45" fmla="*/ 104 h 10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2" h="104">
                      <a:moveTo>
                        <a:pt x="0" y="96"/>
                      </a:moveTo>
                      <a:cubicBezTo>
                        <a:pt x="16" y="48"/>
                        <a:pt x="32" y="0"/>
                        <a:pt x="48" y="0"/>
                      </a:cubicBezTo>
                      <a:cubicBezTo>
                        <a:pt x="64" y="0"/>
                        <a:pt x="80" y="96"/>
                        <a:pt x="96" y="96"/>
                      </a:cubicBezTo>
                      <a:cubicBezTo>
                        <a:pt x="112" y="96"/>
                        <a:pt x="128" y="0"/>
                        <a:pt x="144" y="0"/>
                      </a:cubicBezTo>
                      <a:cubicBezTo>
                        <a:pt x="160" y="0"/>
                        <a:pt x="176" y="96"/>
                        <a:pt x="192" y="96"/>
                      </a:cubicBezTo>
                      <a:cubicBezTo>
                        <a:pt x="208" y="96"/>
                        <a:pt x="224" y="0"/>
                        <a:pt x="240" y="0"/>
                      </a:cubicBezTo>
                      <a:cubicBezTo>
                        <a:pt x="256" y="0"/>
                        <a:pt x="272" y="96"/>
                        <a:pt x="288" y="96"/>
                      </a:cubicBezTo>
                      <a:cubicBezTo>
                        <a:pt x="304" y="96"/>
                        <a:pt x="320" y="0"/>
                        <a:pt x="336" y="0"/>
                      </a:cubicBezTo>
                      <a:cubicBezTo>
                        <a:pt x="352" y="0"/>
                        <a:pt x="368" y="96"/>
                        <a:pt x="384" y="96"/>
                      </a:cubicBezTo>
                      <a:cubicBezTo>
                        <a:pt x="400" y="96"/>
                        <a:pt x="416" y="0"/>
                        <a:pt x="432" y="0"/>
                      </a:cubicBezTo>
                      <a:cubicBezTo>
                        <a:pt x="448" y="0"/>
                        <a:pt x="464" y="88"/>
                        <a:pt x="480" y="96"/>
                      </a:cubicBezTo>
                      <a:cubicBezTo>
                        <a:pt x="496" y="104"/>
                        <a:pt x="504" y="56"/>
                        <a:pt x="528" y="48"/>
                      </a:cubicBezTo>
                      <a:cubicBezTo>
                        <a:pt x="552" y="40"/>
                        <a:pt x="600" y="48"/>
                        <a:pt x="624" y="48"/>
                      </a:cubicBezTo>
                      <a:cubicBezTo>
                        <a:pt x="648" y="48"/>
                        <a:pt x="660" y="48"/>
                        <a:pt x="672" y="4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0" name="Object 0"/>
                <p:cNvGraphicFramePr>
                  <a:graphicFrameLocks noChangeAspect="1"/>
                </p:cNvGraphicFramePr>
                <p:nvPr/>
              </p:nvGraphicFramePr>
              <p:xfrm>
                <a:off x="4179" y="1497"/>
                <a:ext cx="211" cy="288"/>
              </p:xfrm>
              <a:graphic>
                <a:graphicData uri="http://schemas.openxmlformats.org/presentationml/2006/ole">
                  <p:oleObj spid="_x0000_s24586" name="公式" r:id="rId8" imgW="4267200" imgH="5791200" progId="Equation.3">
                    <p:embed/>
                  </p:oleObj>
                </a:graphicData>
              </a:graphic>
            </p:graphicFrame>
            <p:graphicFrame>
              <p:nvGraphicFramePr>
                <p:cNvPr id="9221" name="Object 1"/>
                <p:cNvGraphicFramePr>
                  <a:graphicFrameLocks noChangeAspect="1"/>
                </p:cNvGraphicFramePr>
                <p:nvPr/>
              </p:nvGraphicFramePr>
              <p:xfrm>
                <a:off x="4848" y="1680"/>
                <a:ext cx="208" cy="226"/>
              </p:xfrm>
              <a:graphic>
                <a:graphicData uri="http://schemas.openxmlformats.org/presentationml/2006/ole">
                  <p:oleObj spid="_x0000_s24585" name="公式" r:id="rId9" imgW="4267200" imgH="4572000" progId="Equation.3">
                    <p:embed/>
                  </p:oleObj>
                </a:graphicData>
              </a:graphic>
            </p:graphicFrame>
            <p:graphicFrame>
              <p:nvGraphicFramePr>
                <p:cNvPr id="9222" name="Object 2"/>
                <p:cNvGraphicFramePr>
                  <a:graphicFrameLocks noChangeAspect="1"/>
                </p:cNvGraphicFramePr>
                <p:nvPr/>
              </p:nvGraphicFramePr>
              <p:xfrm>
                <a:off x="3456" y="1152"/>
                <a:ext cx="225" cy="285"/>
              </p:xfrm>
              <a:graphic>
                <a:graphicData uri="http://schemas.openxmlformats.org/presentationml/2006/ole">
                  <p:oleObj spid="_x0000_s24584" name="公式" r:id="rId10" imgW="4572000" imgH="5791200" progId="Equation.3">
                    <p:embed/>
                  </p:oleObj>
                </a:graphicData>
              </a:graphic>
            </p:graphicFrame>
            <p:sp>
              <p:nvSpPr>
                <p:cNvPr id="9246" name="Line 29"/>
                <p:cNvSpPr>
                  <a:spLocks noChangeShapeType="1"/>
                </p:cNvSpPr>
                <p:nvPr/>
              </p:nvSpPr>
              <p:spPr bwMode="auto">
                <a:xfrm>
                  <a:off x="3408" y="1776"/>
                  <a:ext cx="672" cy="576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prstDash val="sysDot"/>
                  <a:rou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408" y="1200"/>
                  <a:ext cx="1104" cy="57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sysDot"/>
                  <a:rou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8" name="Arc 31"/>
                <p:cNvSpPr/>
                <p:nvPr/>
              </p:nvSpPr>
              <p:spPr bwMode="auto">
                <a:xfrm flipV="1">
                  <a:off x="3648" y="1767"/>
                  <a:ext cx="192" cy="281"/>
                </a:xfrm>
                <a:custGeom>
                  <a:avLst/>
                  <a:gdLst>
                    <a:gd name="T0" fmla="*/ 0 w 21600"/>
                    <a:gd name="T1" fmla="*/ 0 h 25344"/>
                    <a:gd name="T2" fmla="*/ 0 w 21600"/>
                    <a:gd name="T3" fmla="*/ 0 h 25344"/>
                    <a:gd name="T4" fmla="*/ 0 w 21600"/>
                    <a:gd name="T5" fmla="*/ 0 h 2534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344"/>
                    <a:gd name="T11" fmla="*/ 21600 w 21600"/>
                    <a:gd name="T12" fmla="*/ 25344 h 253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344" fill="none" extrusionOk="0">
                      <a:moveTo>
                        <a:pt x="7451" y="0"/>
                      </a:moveTo>
                      <a:cubicBezTo>
                        <a:pt x="15951" y="3124"/>
                        <a:pt x="21600" y="11218"/>
                        <a:pt x="21600" y="20274"/>
                      </a:cubicBezTo>
                      <a:cubicBezTo>
                        <a:pt x="21600" y="21981"/>
                        <a:pt x="21397" y="23683"/>
                        <a:pt x="20996" y="25343"/>
                      </a:cubicBezTo>
                    </a:path>
                    <a:path w="21600" h="25344" stroke="0" extrusionOk="0">
                      <a:moveTo>
                        <a:pt x="7451" y="0"/>
                      </a:moveTo>
                      <a:cubicBezTo>
                        <a:pt x="15951" y="3124"/>
                        <a:pt x="21600" y="11218"/>
                        <a:pt x="21600" y="20274"/>
                      </a:cubicBezTo>
                      <a:cubicBezTo>
                        <a:pt x="21600" y="21981"/>
                        <a:pt x="21397" y="23683"/>
                        <a:pt x="20996" y="25343"/>
                      </a:cubicBezTo>
                      <a:lnTo>
                        <a:pt x="0" y="20274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00CC"/>
                  </a:solidFill>
                  <a:rou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49" name="Arc 32"/>
                <p:cNvSpPr/>
                <p:nvPr/>
              </p:nvSpPr>
              <p:spPr bwMode="auto">
                <a:xfrm rot="20593036" flipV="1">
                  <a:off x="3885" y="1492"/>
                  <a:ext cx="192" cy="290"/>
                </a:xfrm>
                <a:custGeom>
                  <a:avLst/>
                  <a:gdLst>
                    <a:gd name="T0" fmla="*/ 0 w 21600"/>
                    <a:gd name="T1" fmla="*/ 0 h 30014"/>
                    <a:gd name="T2" fmla="*/ 0 w 21600"/>
                    <a:gd name="T3" fmla="*/ 0 h 30014"/>
                    <a:gd name="T4" fmla="*/ 0 w 21600"/>
                    <a:gd name="T5" fmla="*/ 0 h 3001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14"/>
                    <a:gd name="T11" fmla="*/ 21600 w 21600"/>
                    <a:gd name="T12" fmla="*/ 30014 h 300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14" fill="none" extrusionOk="0">
                      <a:moveTo>
                        <a:pt x="15448" y="0"/>
                      </a:moveTo>
                      <a:cubicBezTo>
                        <a:pt x="19392" y="4035"/>
                        <a:pt x="21600" y="9453"/>
                        <a:pt x="21600" y="15096"/>
                      </a:cubicBezTo>
                      <a:cubicBezTo>
                        <a:pt x="21600" y="20652"/>
                        <a:pt x="19458" y="25995"/>
                        <a:pt x="15620" y="30013"/>
                      </a:cubicBezTo>
                    </a:path>
                    <a:path w="21600" h="30014" stroke="0" extrusionOk="0">
                      <a:moveTo>
                        <a:pt x="15448" y="0"/>
                      </a:moveTo>
                      <a:cubicBezTo>
                        <a:pt x="19392" y="4035"/>
                        <a:pt x="21600" y="9453"/>
                        <a:pt x="21600" y="15096"/>
                      </a:cubicBezTo>
                      <a:cubicBezTo>
                        <a:pt x="21600" y="20652"/>
                        <a:pt x="19458" y="25995"/>
                        <a:pt x="15620" y="30013"/>
                      </a:cubicBezTo>
                      <a:lnTo>
                        <a:pt x="0" y="15096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9900"/>
                  </a:solidFill>
                  <a:rou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3" name="Object 3"/>
                <p:cNvGraphicFramePr>
                  <a:graphicFrameLocks noChangeAspect="1"/>
                </p:cNvGraphicFramePr>
                <p:nvPr/>
              </p:nvGraphicFramePr>
              <p:xfrm>
                <a:off x="3879" y="1796"/>
                <a:ext cx="280" cy="336"/>
              </p:xfrm>
              <a:graphic>
                <a:graphicData uri="http://schemas.openxmlformats.org/presentationml/2006/ole">
                  <p:oleObj spid="_x0000_s24583" name="公式" r:id="rId11" imgW="4876800" imgH="5791200" progId="Equation.3">
                    <p:embed/>
                  </p:oleObj>
                </a:graphicData>
              </a:graphic>
            </p:graphicFrame>
            <p:sp>
              <p:nvSpPr>
                <p:cNvPr id="92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128" y="2121"/>
                  <a:ext cx="100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l">
                    <a:buFontTx/>
                    <a:buNone/>
                  </a:pPr>
                  <a:r>
                    <a:rPr lang="zh-CN" altLang="en-US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电子</a:t>
                  </a:r>
                  <a:endParaRPr lang="zh-CN" altLang="en-US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51" name="Oval 35"/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44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36"/>
                <p:cNvGrpSpPr/>
                <p:nvPr/>
              </p:nvGrpSpPr>
              <p:grpSpPr bwMode="auto">
                <a:xfrm>
                  <a:off x="4560" y="1056"/>
                  <a:ext cx="816" cy="384"/>
                  <a:chOff x="4560" y="1296"/>
                  <a:chExt cx="816" cy="384"/>
                </a:xfrm>
              </p:grpSpPr>
              <p:sp>
                <p:nvSpPr>
                  <p:cNvPr id="925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1296"/>
                    <a:ext cx="816" cy="3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algn="l">
                      <a:buFontTx/>
                      <a:buNone/>
                    </a:pPr>
                    <a:r>
                      <a:rPr lang="zh-CN" altLang="en-US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光子</a:t>
                    </a:r>
                  </a:p>
                </p:txBody>
              </p:sp>
              <p:graphicFrame>
                <p:nvGraphicFramePr>
                  <p:cNvPr id="9224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5030" y="1296"/>
                  <a:ext cx="346" cy="384"/>
                </p:xfrm>
                <a:graphic>
                  <a:graphicData uri="http://schemas.openxmlformats.org/presentationml/2006/ole">
                    <p:oleObj spid="_x0000_s24582" name="Equation" r:id="rId12" imgW="3048000" imgH="3352800" progId="Equation.3">
                      <p:embed/>
                    </p:oleObj>
                  </a:graphicData>
                </a:graphic>
              </p:graphicFrame>
            </p:grpSp>
          </p:grpSp>
        </p:grpSp>
        <p:sp>
          <p:nvSpPr>
            <p:cNvPr id="33" name="矩形 32"/>
            <p:cNvSpPr/>
            <p:nvPr/>
          </p:nvSpPr>
          <p:spPr>
            <a:xfrm>
              <a:off x="2071753" y="4076333"/>
              <a:ext cx="1266825" cy="5222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碰撞前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357901" y="4219200"/>
              <a:ext cx="1262062" cy="523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accent4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碰撞后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2714612" y="214290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accent4"/>
                </a:solidFill>
                <a:latin typeface="+mn-ea"/>
              </a:rPr>
              <a:t>光子与电子的碰撞 </a:t>
            </a:r>
          </a:p>
        </p:txBody>
      </p:sp>
      <p:grpSp>
        <p:nvGrpSpPr>
          <p:cNvPr id="7" name="组合 43"/>
          <p:cNvGrpSpPr/>
          <p:nvPr/>
        </p:nvGrpSpPr>
        <p:grpSpPr bwMode="auto">
          <a:xfrm>
            <a:off x="1000100" y="4786322"/>
            <a:ext cx="6492875" cy="1758950"/>
            <a:chOff x="204788" y="4730750"/>
            <a:chExt cx="6492875" cy="1758950"/>
          </a:xfrm>
        </p:grpSpPr>
        <p:grpSp>
          <p:nvGrpSpPr>
            <p:cNvPr id="8" name="组合 50"/>
            <p:cNvGrpSpPr/>
            <p:nvPr/>
          </p:nvGrpSpPr>
          <p:grpSpPr bwMode="auto">
            <a:xfrm>
              <a:off x="2754313" y="4730750"/>
              <a:ext cx="3254375" cy="760413"/>
              <a:chOff x="781240" y="4669923"/>
              <a:chExt cx="3254603" cy="760413"/>
            </a:xfrm>
          </p:grpSpPr>
          <p:graphicFrame>
            <p:nvGraphicFramePr>
              <p:cNvPr id="9219" name="Object 1027"/>
              <p:cNvGraphicFramePr>
                <a:graphicFrameLocks noChangeAspect="1"/>
              </p:cNvGraphicFramePr>
              <p:nvPr/>
            </p:nvGraphicFramePr>
            <p:xfrm>
              <a:off x="3237330" y="4669923"/>
              <a:ext cx="798513" cy="760413"/>
            </p:xfrm>
            <a:graphic>
              <a:graphicData uri="http://schemas.openxmlformats.org/presentationml/2006/ole">
                <p:oleObj spid="_x0000_s24581" name="Equation" r:id="rId13" imgW="10058400" imgH="9448800" progId="">
                  <p:embed/>
                </p:oleObj>
              </a:graphicData>
            </a:graphic>
          </p:graphicFrame>
          <p:sp>
            <p:nvSpPr>
              <p:cNvPr id="9237" name="矩形 47"/>
              <p:cNvSpPr>
                <a:spLocks noChangeArrowheads="1"/>
              </p:cNvSpPr>
              <p:nvPr/>
            </p:nvSpPr>
            <p:spPr bwMode="auto">
              <a:xfrm>
                <a:off x="781240" y="4779621"/>
                <a:ext cx="2040943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zh-CN" altLang="en-US" sz="2400"/>
                  <a:t>光子动量大小</a:t>
                </a:r>
              </a:p>
            </p:txBody>
          </p:sp>
        </p:grpSp>
        <p:grpSp>
          <p:nvGrpSpPr>
            <p:cNvPr id="9" name="组合 51"/>
            <p:cNvGrpSpPr/>
            <p:nvPr/>
          </p:nvGrpSpPr>
          <p:grpSpPr bwMode="auto">
            <a:xfrm>
              <a:off x="2774950" y="5656263"/>
              <a:ext cx="3922713" cy="833437"/>
              <a:chOff x="813324" y="5499518"/>
              <a:chExt cx="3923025" cy="833437"/>
            </a:xfrm>
          </p:grpSpPr>
          <p:sp>
            <p:nvSpPr>
              <p:cNvPr id="9236" name="矩形 48"/>
              <p:cNvSpPr>
                <a:spLocks noChangeArrowheads="1"/>
              </p:cNvSpPr>
              <p:nvPr/>
            </p:nvSpPr>
            <p:spPr bwMode="auto">
              <a:xfrm>
                <a:off x="813324" y="5629852"/>
                <a:ext cx="1731564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zh-CN" altLang="en-US" sz="2400"/>
                  <a:t>电子的质量</a:t>
                </a:r>
              </a:p>
            </p:txBody>
          </p:sp>
          <p:graphicFrame>
            <p:nvGraphicFramePr>
              <p:cNvPr id="9218" name="Object 17"/>
              <p:cNvGraphicFramePr>
                <a:graphicFrameLocks noChangeAspect="1"/>
              </p:cNvGraphicFramePr>
              <p:nvPr/>
            </p:nvGraphicFramePr>
            <p:xfrm>
              <a:off x="2824999" y="5499518"/>
              <a:ext cx="1911350" cy="833437"/>
            </p:xfrm>
            <a:graphic>
              <a:graphicData uri="http://schemas.openxmlformats.org/presentationml/2006/ole">
                <p:oleObj spid="_x0000_s24580" name="Equation" r:id="rId14" imgW="24079200" imgH="10363200" progId="">
                  <p:embed/>
                </p:oleObj>
              </a:graphicData>
            </a:graphic>
          </p:graphicFrame>
        </p:grpSp>
        <p:sp>
          <p:nvSpPr>
            <p:cNvPr id="9234" name="矩形 52"/>
            <p:cNvSpPr>
              <a:spLocks noChangeArrowheads="1"/>
            </p:cNvSpPr>
            <p:nvPr/>
          </p:nvSpPr>
          <p:spPr bwMode="auto">
            <a:xfrm>
              <a:off x="204788" y="5332413"/>
              <a:ext cx="2349500" cy="4619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2400" dirty="0"/>
                <a:t>根据相对论理论</a:t>
              </a:r>
            </a:p>
          </p:txBody>
        </p:sp>
        <p:sp>
          <p:nvSpPr>
            <p:cNvPr id="9235" name="左大括号 53"/>
            <p:cNvSpPr/>
            <p:nvPr/>
          </p:nvSpPr>
          <p:spPr bwMode="auto">
            <a:xfrm>
              <a:off x="2598738" y="5137150"/>
              <a:ext cx="180975" cy="950913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28575" algn="ctr">
              <a:solidFill>
                <a:srgbClr val="FF0000"/>
              </a:solidFill>
              <a:round/>
            </a:ln>
          </p:spPr>
          <p:txBody>
            <a:bodyPr wrap="none"/>
            <a:lstStyle/>
            <a:p>
              <a:pPr algn="l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642910" y="214290"/>
            <a:ext cx="3886200" cy="584775"/>
          </a:xfrm>
          <a:prstGeom prst="rect">
            <a:avLst/>
          </a:prstGeom>
          <a:noFill/>
          <a:ln w="9525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CC0000"/>
                </a:solidFill>
              </a:rPr>
              <a:t>量子</a:t>
            </a:r>
            <a:r>
              <a:rPr lang="zh-CN" altLang="en-US" sz="3200" dirty="0">
                <a:solidFill>
                  <a:srgbClr val="CC0000"/>
                </a:solidFill>
              </a:rPr>
              <a:t>解释</a:t>
            </a:r>
          </a:p>
        </p:txBody>
      </p:sp>
      <p:grpSp>
        <p:nvGrpSpPr>
          <p:cNvPr id="46" name="Group 45"/>
          <p:cNvGrpSpPr/>
          <p:nvPr/>
        </p:nvGrpSpPr>
        <p:grpSpPr bwMode="auto">
          <a:xfrm>
            <a:off x="642910" y="3643311"/>
            <a:ext cx="7924800" cy="523875"/>
            <a:chOff x="384" y="2544"/>
            <a:chExt cx="4992" cy="330"/>
          </a:xfrm>
        </p:grpSpPr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84" y="2544"/>
              <a:ext cx="4992" cy="33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15"/>
                </a:buBlip>
              </a:pPr>
              <a:r>
                <a:rPr lang="en-US" altLang="zh-CN" sz="28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入射光子（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800" dirty="0">
                  <a:latin typeface="宋体" panose="02010600030101010101" pitchFamily="2" charset="-122"/>
                </a:rPr>
                <a:t>射线或   射线）能量大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8" name="Object 18"/>
            <p:cNvGraphicFramePr>
              <a:graphicFrameLocks noChangeAspect="1"/>
            </p:cNvGraphicFramePr>
            <p:nvPr/>
          </p:nvGraphicFramePr>
          <p:xfrm>
            <a:off x="2859" y="2544"/>
            <a:ext cx="249" cy="317"/>
          </p:xfrm>
          <a:graphic>
            <a:graphicData uri="http://schemas.openxmlformats.org/presentationml/2006/ole">
              <p:oleObj spid="_x0000_s24579" name="公式" r:id="rId16" imgW="4267200" imgH="5791200" progId="Equation.3">
                <p:embed/>
              </p:oleObj>
            </a:graphicData>
          </a:graphic>
        </p:graphicFrame>
      </p:grpSp>
      <p:grpSp>
        <p:nvGrpSpPr>
          <p:cNvPr id="49" name="Group 50"/>
          <p:cNvGrpSpPr/>
          <p:nvPr/>
        </p:nvGrpSpPr>
        <p:grpSpPr bwMode="auto">
          <a:xfrm>
            <a:off x="1643035" y="4214819"/>
            <a:ext cx="5019675" cy="523875"/>
            <a:chOff x="1040" y="3179"/>
            <a:chExt cx="3162" cy="330"/>
          </a:xfrm>
        </p:grpSpPr>
        <p:graphicFrame>
          <p:nvGraphicFramePr>
            <p:cNvPr id="50" name="Object 42"/>
            <p:cNvGraphicFramePr>
              <a:graphicFrameLocks noChangeAspect="1"/>
            </p:cNvGraphicFramePr>
            <p:nvPr/>
          </p:nvGraphicFramePr>
          <p:xfrm>
            <a:off x="2705" y="3179"/>
            <a:ext cx="1497" cy="270"/>
          </p:xfrm>
          <a:graphic>
            <a:graphicData uri="http://schemas.openxmlformats.org/presentationml/2006/ole">
              <p:oleObj spid="_x0000_s24578" name="Equation" r:id="rId17" imgW="36271200" imgH="8229600" progId="Equation.3">
                <p:embed/>
              </p:oleObj>
            </a:graphicData>
          </a:graphic>
        </p:graphicFrame>
        <p:graphicFrame>
          <p:nvGraphicFramePr>
            <p:cNvPr id="51" name="Object 43"/>
            <p:cNvGraphicFramePr>
              <a:graphicFrameLocks noChangeAspect="1"/>
            </p:cNvGraphicFramePr>
            <p:nvPr/>
          </p:nvGraphicFramePr>
          <p:xfrm>
            <a:off x="1040" y="3224"/>
            <a:ext cx="675" cy="248"/>
          </p:xfrm>
          <a:graphic>
            <a:graphicData uri="http://schemas.openxmlformats.org/presentationml/2006/ole">
              <p:oleObj spid="_x0000_s24577" name="Equation" r:id="rId18" imgW="21945600" imgH="6705600" progId="Equation.3">
                <p:embed/>
              </p:oleObj>
            </a:graphicData>
          </a:graphic>
        </p:graphicFrame>
        <p:sp>
          <p:nvSpPr>
            <p:cNvPr id="52" name="Text Box 44"/>
            <p:cNvSpPr txBox="1">
              <a:spLocks noChangeArrowheads="1"/>
            </p:cNvSpPr>
            <p:nvPr/>
          </p:nvSpPr>
          <p:spPr bwMode="auto">
            <a:xfrm>
              <a:off x="1850" y="3179"/>
              <a:ext cx="1951" cy="33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范围为：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68313" y="333375"/>
            <a:ext cx="5295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入射光子与外层电子弹性碰撞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38175" y="1446213"/>
            <a:ext cx="809625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外层</a:t>
            </a:r>
          </a:p>
          <a:p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电子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500166" y="1285860"/>
            <a:ext cx="3205163" cy="1162050"/>
            <a:chOff x="672" y="852"/>
            <a:chExt cx="2019" cy="732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008" y="852"/>
              <a:ext cx="1683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dirty="0">
                  <a:latin typeface="Times New Roman" panose="02020603050405020304" pitchFamily="18" charset="0"/>
                </a:rPr>
                <a:t>受原子核束缚较弱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1016" y="1290"/>
              <a:ext cx="1666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latin typeface="Times New Roman" panose="02020603050405020304" pitchFamily="18" charset="0"/>
                </a:rPr>
                <a:t>动能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＜＜</a:t>
              </a:r>
              <a:r>
                <a:rPr kumimoji="1" lang="zh-CN" altLang="en-US" sz="2400" dirty="0">
                  <a:latin typeface="Times New Roman" panose="02020603050405020304" pitchFamily="18" charset="0"/>
                </a:rPr>
                <a:t>光子能量  </a:t>
              </a: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672" y="906"/>
              <a:ext cx="288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672" y="1242"/>
              <a:ext cx="24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752975" y="1268413"/>
            <a:ext cx="2000250" cy="1162050"/>
            <a:chOff x="2784" y="852"/>
            <a:chExt cx="1158" cy="732"/>
          </a:xfrm>
        </p:grpSpPr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3120" y="852"/>
              <a:ext cx="822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</a:rPr>
                <a:t>近似自由</a:t>
              </a: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3120" y="1290"/>
              <a:ext cx="822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近似静止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2784" y="1434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784" y="100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6948488" y="1439863"/>
            <a:ext cx="1538287" cy="1196975"/>
            <a:chOff x="4320" y="1248"/>
            <a:chExt cx="1104" cy="754"/>
          </a:xfrm>
        </p:grpSpPr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4656" y="1248"/>
              <a:ext cx="768" cy="75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静止 自由 电子</a:t>
              </a: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4320" y="1510"/>
              <a:ext cx="33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572000" y="2928934"/>
            <a:ext cx="428628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入射</a:t>
            </a:r>
            <a:r>
              <a:rPr kumimoji="1" lang="zh-CN" altLang="en-US" sz="2800" dirty="0">
                <a:latin typeface="宋体" panose="02010600030101010101" pitchFamily="2" charset="-122"/>
              </a:rPr>
              <a:t>光子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与散射物质中束缚微弱的电子弹性碰撞时，一部分能量传给电子，散射光子能量减少，频率下降、</a:t>
            </a:r>
            <a:r>
              <a:rPr kumimoji="1" lang="zh-CN" altLang="en-US" sz="2800" dirty="0">
                <a:latin typeface="宋体" panose="02010600030101010101" pitchFamily="2" charset="-122"/>
              </a:rPr>
              <a:t>波长变大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5879" name="Picture 39" descr="光子与电子作用 比较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37CB6"/>
              </a:clrFrom>
              <a:clrTo>
                <a:srgbClr val="237CB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2997200"/>
            <a:ext cx="3743325" cy="2341563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</p:pic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1763713" y="4437063"/>
            <a:ext cx="12954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自由电子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2843213" y="3681413"/>
            <a:ext cx="3238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grpSp>
        <p:nvGrpSpPr>
          <p:cNvPr id="5" name="Group 42"/>
          <p:cNvGrpSpPr/>
          <p:nvPr/>
        </p:nvGrpSpPr>
        <p:grpSpPr bwMode="auto">
          <a:xfrm>
            <a:off x="1441450" y="3849688"/>
            <a:ext cx="609600" cy="511175"/>
            <a:chOff x="0" y="2880"/>
            <a:chExt cx="384" cy="322"/>
          </a:xfrm>
        </p:grpSpPr>
        <p:sp>
          <p:nvSpPr>
            <p:cNvPr id="35883" name="Text Box 43"/>
            <p:cNvSpPr txBox="1">
              <a:spLocks noChangeArrowheads="1"/>
            </p:cNvSpPr>
            <p:nvPr/>
          </p:nvSpPr>
          <p:spPr bwMode="auto">
            <a:xfrm>
              <a:off x="0" y="28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kumimoji="1" lang="en-US" altLang="zh-CN" sz="2000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kumimoji="1" lang="el-GR" altLang="zh-CN" sz="2000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92" y="299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kumimoji="1" lang="zh-CN" altLang="zh-CN" sz="2400" baseline="-16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971550" y="5661025"/>
            <a:ext cx="7110413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Blip>
                <a:blip r:embed="rId4"/>
              </a:buBlip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电子反冲速度很大，用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相对论力学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8" grpId="0" autoUpdateAnimBg="0"/>
      <p:bldP spid="35880" grpId="0" autoUpdateAnimBg="0"/>
      <p:bldP spid="35881" grpId="0" autoUpdateAnimBg="0"/>
      <p:bldP spid="358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F30EF0-32BF-4C89-AE27-CC8ED4D8788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051050" y="3890963"/>
            <a:ext cx="6905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原子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827088" y="2492375"/>
            <a:ext cx="3097212" cy="2016125"/>
            <a:chOff x="528" y="2344"/>
            <a:chExt cx="1872" cy="1152"/>
          </a:xfrm>
        </p:grpSpPr>
        <p:pic>
          <p:nvPicPr>
            <p:cNvPr id="36872" name="Picture 8" descr="光子与原子作用 比较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237CB6"/>
                </a:clrFrom>
                <a:clrTo>
                  <a:srgbClr val="237CB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8" y="2344"/>
              <a:ext cx="1872" cy="1152"/>
            </a:xfrm>
            <a:prstGeom prst="rect">
              <a:avLst/>
            </a:prstGeom>
            <a:solidFill>
              <a:srgbClr val="003366"/>
            </a:solidFill>
          </p:spPr>
        </p:pic>
        <p:grpSp>
          <p:nvGrpSpPr>
            <p:cNvPr id="3" name="Group 9"/>
            <p:cNvGrpSpPr/>
            <p:nvPr/>
          </p:nvGrpSpPr>
          <p:grpSpPr bwMode="auto">
            <a:xfrm>
              <a:off x="672" y="2536"/>
              <a:ext cx="384" cy="367"/>
              <a:chOff x="0" y="2880"/>
              <a:chExt cx="384" cy="367"/>
            </a:xfrm>
          </p:grpSpPr>
          <p:sp>
            <p:nvSpPr>
              <p:cNvPr id="36874" name="Text Box 10"/>
              <p:cNvSpPr txBox="1">
                <a:spLocks noChangeArrowheads="1"/>
              </p:cNvSpPr>
              <p:nvPr/>
            </p:nvSpPr>
            <p:spPr bwMode="auto">
              <a:xfrm>
                <a:off x="0" y="2880"/>
                <a:ext cx="384" cy="3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000" i="1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kumimoji="1" lang="en-US" altLang="zh-CN" sz="2000" baseline="-2500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kumimoji="1" lang="el-GR" altLang="zh-CN" sz="2000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kumimoji="1" lang="en-US" altLang="zh-CN" sz="2400" i="1" baseline="-16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/>
            </p:nvSpPr>
            <p:spPr bwMode="auto">
              <a:xfrm>
                <a:off x="192" y="2989"/>
                <a:ext cx="111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endParaRPr kumimoji="1" lang="zh-CN" altLang="zh-CN" sz="2400" baseline="-160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12"/>
          <p:cNvGrpSpPr/>
          <p:nvPr/>
        </p:nvGrpSpPr>
        <p:grpSpPr bwMode="auto">
          <a:xfrm>
            <a:off x="2771775" y="2532063"/>
            <a:ext cx="609600" cy="595312"/>
            <a:chOff x="0" y="2880"/>
            <a:chExt cx="384" cy="375"/>
          </a:xfrm>
        </p:grpSpPr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0" y="2880"/>
              <a:ext cx="384" cy="3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kumimoji="1" lang="en-US" altLang="zh-CN" sz="2000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kumimoji="1" lang="el-GR" altLang="zh-CN" sz="2000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kumimoji="1" lang="en-US" altLang="zh-CN" sz="2000" i="1" baseline="-16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192" y="3015"/>
              <a:ext cx="116" cy="1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kumimoji="1" lang="zh-CN" altLang="zh-CN" sz="2000" baseline="-16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785786" y="1071546"/>
            <a:ext cx="7537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D3092F"/>
                </a:solidFill>
                <a:latin typeface="Times New Roman" panose="02020603050405020304" pitchFamily="18" charset="0"/>
              </a:rPr>
              <a:t>内层电子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被紧束缚，光子相当于和整个原子发生碰撞。</a:t>
            </a: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500034" y="285728"/>
            <a:ext cx="62436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</a:rPr>
              <a:t>2. 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射线光子和原子内层电子相互作用</a:t>
            </a: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1908175" y="4868863"/>
            <a:ext cx="2784475" cy="1079500"/>
            <a:chOff x="1429" y="3430"/>
            <a:chExt cx="1754" cy="680"/>
          </a:xfrm>
        </p:grpSpPr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1429" y="3641"/>
              <a:ext cx="579" cy="288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光子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281" y="3430"/>
              <a:ext cx="902" cy="288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内层电子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2281" y="3823"/>
              <a:ext cx="902" cy="287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外层电子</a:t>
              </a:r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2052" y="3534"/>
              <a:ext cx="148" cy="486"/>
              <a:chOff x="2052" y="3534"/>
              <a:chExt cx="148" cy="486"/>
            </a:xfrm>
          </p:grpSpPr>
          <p:sp>
            <p:nvSpPr>
              <p:cNvPr id="36924" name="Line 60"/>
              <p:cNvSpPr>
                <a:spLocks noChangeShapeType="1"/>
              </p:cNvSpPr>
              <p:nvPr/>
            </p:nvSpPr>
            <p:spPr bwMode="auto">
              <a:xfrm flipV="1">
                <a:off x="2052" y="3534"/>
                <a:ext cx="148" cy="259"/>
              </a:xfrm>
              <a:prstGeom prst="line">
                <a:avLst/>
              </a:prstGeom>
              <a:noFill/>
              <a:ln w="38100">
                <a:solidFill>
                  <a:srgbClr val="D3092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61"/>
              <p:cNvSpPr>
                <a:spLocks noChangeShapeType="1"/>
              </p:cNvSpPr>
              <p:nvPr/>
            </p:nvSpPr>
            <p:spPr bwMode="auto">
              <a:xfrm>
                <a:off x="2052" y="3793"/>
                <a:ext cx="136" cy="227"/>
              </a:xfrm>
              <a:prstGeom prst="line">
                <a:avLst/>
              </a:prstGeom>
              <a:noFill/>
              <a:ln w="38100">
                <a:solidFill>
                  <a:srgbClr val="D3092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62"/>
          <p:cNvGrpSpPr/>
          <p:nvPr/>
        </p:nvGrpSpPr>
        <p:grpSpPr bwMode="auto">
          <a:xfrm>
            <a:off x="4905375" y="4892675"/>
            <a:ext cx="3359150" cy="1057275"/>
            <a:chOff x="3120" y="768"/>
            <a:chExt cx="2106" cy="762"/>
          </a:xfrm>
        </p:grpSpPr>
        <p:grpSp>
          <p:nvGrpSpPr>
            <p:cNvPr id="8" name="Group 63"/>
            <p:cNvGrpSpPr/>
            <p:nvPr/>
          </p:nvGrpSpPr>
          <p:grpSpPr bwMode="auto">
            <a:xfrm>
              <a:off x="3120" y="1200"/>
              <a:ext cx="2106" cy="330"/>
              <a:chOff x="3120" y="1200"/>
              <a:chExt cx="2106" cy="330"/>
            </a:xfrm>
          </p:grpSpPr>
          <p:sp>
            <p:nvSpPr>
              <p:cNvPr id="36928" name="Rectangle 64"/>
              <p:cNvSpPr>
                <a:spLocks noChangeArrowheads="1"/>
              </p:cNvSpPr>
              <p:nvPr/>
            </p:nvSpPr>
            <p:spPr bwMode="auto">
              <a:xfrm>
                <a:off x="3574" y="1200"/>
                <a:ext cx="1652" cy="330"/>
              </a:xfrm>
              <a:prstGeom prst="rect">
                <a:avLst/>
              </a:prstGeom>
              <a:solidFill>
                <a:srgbClr val="008080"/>
              </a:solidFill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波长变大的散射线</a:t>
                </a:r>
              </a:p>
            </p:txBody>
          </p:sp>
          <p:sp>
            <p:nvSpPr>
              <p:cNvPr id="36929" name="Line 65"/>
              <p:cNvSpPr>
                <a:spLocks noChangeShapeType="1"/>
              </p:cNvSpPr>
              <p:nvPr/>
            </p:nvSpPr>
            <p:spPr bwMode="auto">
              <a:xfrm>
                <a:off x="3120" y="135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D3092F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3574" y="768"/>
              <a:ext cx="1652" cy="330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波长不变的散射线</a:t>
              </a:r>
            </a:p>
          </p:txBody>
        </p:sp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>
              <a:off x="3120" y="918"/>
              <a:ext cx="288" cy="0"/>
            </a:xfrm>
            <a:prstGeom prst="line">
              <a:avLst/>
            </a:prstGeom>
            <a:noFill/>
            <a:ln w="38100">
              <a:solidFill>
                <a:srgbClr val="D3092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900113" y="5130800"/>
            <a:ext cx="1103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D3092F"/>
                </a:solidFill>
                <a:latin typeface="Times New Roman" panose="02020603050405020304" pitchFamily="18" charset="0"/>
              </a:rPr>
              <a:t>结论：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29124" y="2500306"/>
            <a:ext cx="4176712" cy="163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zh-CN" sz="2800" dirty="0">
                <a:latin typeface="Times New Roman" panose="02020603050405020304" pitchFamily="18" charset="0"/>
              </a:rPr>
              <a:t>光子质量远小于原子，碰撞时光子不损失能量，波长不变。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83" grpId="0" autoUpdateAnimBg="0"/>
      <p:bldP spid="36918" grpId="0" autoUpdateAnimBg="0"/>
      <p:bldP spid="36933" grpId="0" autoUpdateAnimBg="0"/>
      <p:bldP spid="36934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35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35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609</Words>
  <Application>Microsoft Office PowerPoint</Application>
  <PresentationFormat>全屏显示(4:3)</PresentationFormat>
  <Paragraphs>123</Paragraphs>
  <Slides>17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主题1</vt:lpstr>
      <vt:lpstr>公式</vt:lpstr>
      <vt:lpstr>Equation</vt:lpstr>
      <vt:lpstr>15-3     康普顿效应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15-3     康普顿效应</dc:title>
  <dc:creator>User</dc:creator>
  <cp:lastModifiedBy>User</cp:lastModifiedBy>
  <cp:revision>13</cp:revision>
  <dcterms:created xsi:type="dcterms:W3CDTF">2014-12-15T07:29:00Z</dcterms:created>
  <dcterms:modified xsi:type="dcterms:W3CDTF">2019-12-12T10:53:56Z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