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7" r:id="rId2"/>
    <p:sldId id="259" r:id="rId3"/>
    <p:sldId id="258" r:id="rId4"/>
    <p:sldId id="262" r:id="rId5"/>
    <p:sldId id="263" r:id="rId6"/>
    <p:sldId id="264" r:id="rId7"/>
    <p:sldId id="265" r:id="rId8"/>
    <p:sldId id="266" r:id="rId9"/>
    <p:sldId id="267" r:id="rId10"/>
    <p:sldId id="269" r:id="rId11"/>
    <p:sldId id="268" r:id="rId12"/>
    <p:sldId id="270" r:id="rId13"/>
    <p:sldId id="271" r:id="rId14"/>
    <p:sldId id="272" r:id="rId15"/>
    <p:sldId id="273" r:id="rId16"/>
    <p:sldId id="274" r:id="rId17"/>
    <p:sldId id="275" r:id="rId18"/>
    <p:sldId id="276" r:id="rId19"/>
    <p:sldId id="277" r:id="rId20"/>
    <p:sldId id="279" r:id="rId21"/>
    <p:sldId id="281" r:id="rId22"/>
    <p:sldId id="282" r:id="rId23"/>
    <p:sldId id="283" r:id="rId24"/>
    <p:sldId id="284" r:id="rId25"/>
    <p:sldId id="285" r:id="rId26"/>
    <p:sldId id="287"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5.wmf"/><Relationship Id="rId1" Type="http://schemas.openxmlformats.org/officeDocument/2006/relationships/image" Target="../media/image69.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18.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1.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00EE5D-6E2A-4A99-BDCE-0D608B604091}" type="datetimeFigureOut">
              <a:rPr lang="zh-CN" altLang="en-US" smtClean="0"/>
              <a:pPr/>
              <a:t>2014-12-18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B34A9-C623-43C6-90B1-FF2585AD49A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D8B5FBC-77B6-40E9-9AE7-C8431633B7AB}" type="slidenum">
              <a:rPr lang="en-US" altLang="zh-CN"/>
              <a:pPr/>
              <a:t>1</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zh-CN" altLang="en-US"/>
            </a:p>
          </p:txBody>
        </p:sp>
      </p:grpSp>
      <p:sp>
        <p:nvSpPr>
          <p:cNvPr id="428034" name="Rectangle 2"/>
          <p:cNvSpPr>
            <a:spLocks noGrp="1" noChangeArrowheads="1"/>
          </p:cNvSpPr>
          <p:nvPr>
            <p:ph type="ctrTitle"/>
          </p:nvPr>
        </p:nvSpPr>
        <p:spPr>
          <a:xfrm>
            <a:off x="685800" y="685800"/>
            <a:ext cx="7772400" cy="2127250"/>
          </a:xfrm>
        </p:spPr>
        <p:txBody>
          <a:bodyPr/>
          <a:lstStyle>
            <a:lvl1pPr algn="ctr">
              <a:defRPr sz="5800"/>
            </a:lvl1pPr>
          </a:lstStyle>
          <a:p>
            <a:r>
              <a:rPr lang="zh-CN" altLang="en-US" smtClean="0"/>
              <a:t>单击此处编辑母版标题样式</a:t>
            </a:r>
            <a:endParaRPr lang="zh-CN" altLang="en-US"/>
          </a:p>
        </p:txBody>
      </p:sp>
      <p:sp>
        <p:nvSpPr>
          <p:cNvPr id="42803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smtClean="0"/>
            </a:lvl1pPr>
          </a:lstStyle>
          <a:p>
            <a:fld id="{DE202DD2-B564-49A3-8C4B-2ADD120BB2C3}" type="datetimeFigureOut">
              <a:rPr lang="zh-CN" altLang="en-US" smtClean="0"/>
              <a:pPr/>
              <a:t>2014-12-18</a:t>
            </a:fld>
            <a:endParaRPr lang="zh-CN" altLang="en-US"/>
          </a:p>
        </p:txBody>
      </p:sp>
      <p:sp>
        <p:nvSpPr>
          <p:cNvPr id="9"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smtClean="0"/>
            </a:lvl1pPr>
          </a:lstStyle>
          <a:p>
            <a:endParaRPr lang="zh-CN" altLang="en-US"/>
          </a:p>
        </p:txBody>
      </p:sp>
      <p:sp>
        <p:nvSpPr>
          <p:cNvPr id="10" name="Rectangle 6"/>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smtClean="0"/>
            </a:lvl1pPr>
          </a:lstStyle>
          <a:p>
            <a:fld id="{5C348047-9E5F-402D-B876-40ED30622B93}" type="slidenum">
              <a:rPr lang="zh-CN" altLang="en-US" smtClean="0"/>
              <a:pPr/>
              <a:t>‹#›</a:t>
            </a:fld>
            <a:endParaRPr lang="zh-CN" alt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0"/>
            <a:ext cx="2058988" cy="6130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29325" cy="6130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774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975"/>
            <a:ext cx="4038600" cy="4933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96975"/>
            <a:ext cx="4038600" cy="4933950"/>
          </a:xfrm>
        </p:spPr>
        <p:txBody>
          <a:bodyPr/>
          <a:lstStyle/>
          <a:p>
            <a:pPr lvl="0"/>
            <a:r>
              <a:rPr lang="zh-CN" altLang="en-US" noProof="0" smtClean="0"/>
              <a:t>单击图标添加剪 贴画</a:t>
            </a:r>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0"/>
            <a:ext cx="8240713" cy="6130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6683375" y="6440488"/>
            <a:ext cx="2133600" cy="412750"/>
          </a:xfrm>
          <a:prstGeom prst="rect">
            <a:avLst/>
          </a:prstGeom>
        </p:spPr>
        <p:txBody>
          <a:bodyPr/>
          <a:lstStyle>
            <a:lvl1pPr>
              <a:defRPr/>
            </a:lvl1pPr>
          </a:lstStyle>
          <a:p>
            <a:fld id="{5C348047-9E5F-402D-B876-40ED30622B9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68313" y="0"/>
            <a:ext cx="8229600" cy="7747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4339" name="Rectangle 3"/>
          <p:cNvSpPr>
            <a:spLocks noGrp="1" noChangeArrowheads="1"/>
          </p:cNvSpPr>
          <p:nvPr>
            <p:ph type="body" idx="1"/>
          </p:nvPr>
        </p:nvSpPr>
        <p:spPr bwMode="auto">
          <a:xfrm>
            <a:off x="457200" y="1196975"/>
            <a:ext cx="8229600" cy="4933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27015"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27016" name="Line 8"/>
          <p:cNvSpPr>
            <a:spLocks noChangeShapeType="1"/>
          </p:cNvSpPr>
          <p:nvPr/>
        </p:nvSpPr>
        <p:spPr bwMode="auto">
          <a:xfrm>
            <a:off x="468313" y="836613"/>
            <a:ext cx="8077200" cy="0"/>
          </a:xfrm>
          <a:prstGeom prst="line">
            <a:avLst/>
          </a:prstGeom>
          <a:noFill/>
          <a:ln w="19050">
            <a:solidFill>
              <a:schemeClr val="tx2"/>
            </a:solidFill>
            <a:round/>
            <a:headEnd/>
            <a:tailEnd/>
          </a:ln>
          <a:effectLst/>
        </p:spPr>
        <p:txBody>
          <a:bodyPr/>
          <a:lstStyle/>
          <a:p>
            <a:pPr>
              <a:defRPr/>
            </a:pPr>
            <a:endParaRPr lang="zh-CN" altLang="en-US"/>
          </a:p>
        </p:txBody>
      </p:sp>
      <p:sp>
        <p:nvSpPr>
          <p:cNvPr id="427017"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27018"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ransition>
    <p:blinds/>
  </p:transition>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ea typeface="宋体" pitchFamily="2" charset="-122"/>
        </a:defRPr>
      </a:lvl2pPr>
      <a:lvl3pPr algn="l" rtl="0" eaLnBrk="1" fontAlgn="base" hangingPunct="1">
        <a:spcBef>
          <a:spcPct val="0"/>
        </a:spcBef>
        <a:spcAft>
          <a:spcPct val="0"/>
        </a:spcAft>
        <a:defRPr sz="4400">
          <a:solidFill>
            <a:schemeClr val="tx2"/>
          </a:solidFill>
          <a:latin typeface="Garamond" pitchFamily="18" charset="0"/>
          <a:ea typeface="宋体" pitchFamily="2" charset="-122"/>
        </a:defRPr>
      </a:lvl3pPr>
      <a:lvl4pPr algn="l" rtl="0" eaLnBrk="1" fontAlgn="base" hangingPunct="1">
        <a:spcBef>
          <a:spcPct val="0"/>
        </a:spcBef>
        <a:spcAft>
          <a:spcPct val="0"/>
        </a:spcAft>
        <a:defRPr sz="4400">
          <a:solidFill>
            <a:schemeClr val="tx2"/>
          </a:solidFill>
          <a:latin typeface="Garamond" pitchFamily="18" charset="0"/>
          <a:ea typeface="宋体" pitchFamily="2" charset="-122"/>
        </a:defRPr>
      </a:lvl4pPr>
      <a:lvl5pPr algn="l" rtl="0" eaLnBrk="1" fontAlgn="base" hangingPunct="1">
        <a:spcBef>
          <a:spcPct val="0"/>
        </a:spcBef>
        <a:spcAft>
          <a:spcPct val="0"/>
        </a:spcAft>
        <a:defRPr sz="44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4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4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4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4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 Id="rId9" Type="http://schemas.openxmlformats.org/officeDocument/2006/relationships/image" Target="../media/image41.jpe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 Id="rId9"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oleObject" Target="../embeddings/oleObject61.bin"/><Relationship Id="rId3" Type="http://schemas.openxmlformats.org/officeDocument/2006/relationships/oleObject" Target="../embeddings/oleObject51.bin"/><Relationship Id="rId7" Type="http://schemas.openxmlformats.org/officeDocument/2006/relationships/oleObject" Target="../embeddings/oleObject55.bin"/><Relationship Id="rId12"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4.bin"/><Relationship Id="rId11" Type="http://schemas.openxmlformats.org/officeDocument/2006/relationships/oleObject" Target="../embeddings/oleObject59.bin"/><Relationship Id="rId5" Type="http://schemas.openxmlformats.org/officeDocument/2006/relationships/oleObject" Target="../embeddings/oleObject53.bin"/><Relationship Id="rId10" Type="http://schemas.openxmlformats.org/officeDocument/2006/relationships/oleObject" Target="../embeddings/oleObject58.bin"/><Relationship Id="rId4" Type="http://schemas.openxmlformats.org/officeDocument/2006/relationships/oleObject" Target="../embeddings/oleObject52.bin"/><Relationship Id="rId9" Type="http://schemas.openxmlformats.org/officeDocument/2006/relationships/oleObject" Target="../embeddings/oleObject5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 Id="rId9" Type="http://schemas.openxmlformats.org/officeDocument/2006/relationships/oleObject" Target="../embeddings/oleObject7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 Id="rId9" Type="http://schemas.openxmlformats.org/officeDocument/2006/relationships/oleObject" Target="../embeddings/oleObject79.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audio" Target="../media/audio1.wav"/><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 Id="rId9" Type="http://schemas.openxmlformats.org/officeDocument/2006/relationships/image" Target="../media/image80.jpeg"/></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Microsoft_Word___1.doc"/></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86.bin"/></Relationships>
</file>

<file path=ppt/slides/_rels/slide2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3.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4800" b="1" dirty="0" smtClean="0">
                <a:solidFill>
                  <a:schemeClr val="bg2"/>
                </a:solidFill>
                <a:ea typeface="黑体" pitchFamily="49" charset="-122"/>
              </a:rPr>
              <a:t>15-6     </a:t>
            </a:r>
            <a:r>
              <a:rPr lang="zh-CN" altLang="en-US" sz="4800" b="1" dirty="0" smtClean="0">
                <a:solidFill>
                  <a:schemeClr val="bg2"/>
                </a:solidFill>
                <a:ea typeface="黑体" pitchFamily="49" charset="-122"/>
              </a:rPr>
              <a:t>德布罗意波  实物粒子的波粒二象性</a:t>
            </a:r>
            <a:endParaRPr lang="zh-CN" altLang="en-US" sz="4800" dirty="0">
              <a:solidFill>
                <a:schemeClr val="bg2"/>
              </a:solidFill>
            </a:endParaRPr>
          </a:p>
        </p:txBody>
      </p:sp>
      <p:sp>
        <p:nvSpPr>
          <p:cNvPr id="23554" name="灯片编号占位符 1"/>
          <p:cNvSpPr>
            <a:spLocks noGrp="1"/>
          </p:cNvSpPr>
          <p:nvPr>
            <p:ph type="sldNum" sz="quarter" idx="12"/>
          </p:nvPr>
        </p:nvSpPr>
        <p:spPr>
          <a:prstGeom prst="rect">
            <a:avLst/>
          </a:prstGeom>
          <a:noFill/>
        </p:spPr>
        <p:txBody>
          <a:bodyPr/>
          <a:lstStyle/>
          <a:p>
            <a:fld id="{96547D10-ACF4-49FF-9026-85D3C1300624}" type="slidenum">
              <a:rPr lang="en-US" altLang="zh-CN"/>
              <a:pPr/>
              <a:t>1</a:t>
            </a:fld>
            <a:endParaRPr lang="en-US" altLang="zh-CN"/>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2"/>
          <p:cNvSpPr txBox="1">
            <a:spLocks noChangeArrowheads="1"/>
          </p:cNvSpPr>
          <p:nvPr/>
        </p:nvSpPr>
        <p:spPr bwMode="auto">
          <a:xfrm>
            <a:off x="179388" y="115888"/>
            <a:ext cx="7924800" cy="1152367"/>
          </a:xfrm>
          <a:prstGeom prst="rect">
            <a:avLst/>
          </a:prstGeom>
          <a:noFill/>
          <a:ln w="9525">
            <a:noFill/>
            <a:miter lim="800000"/>
            <a:headEnd/>
            <a:tailEnd/>
          </a:ln>
        </p:spPr>
        <p:txBody>
          <a:bodyPr>
            <a:spAutoFit/>
          </a:bodyPr>
          <a:lstStyle/>
          <a:p>
            <a:pPr>
              <a:lnSpc>
                <a:spcPct val="130000"/>
              </a:lnSpc>
              <a:spcBef>
                <a:spcPct val="50000"/>
              </a:spcBef>
            </a:pPr>
            <a:r>
              <a:rPr lang="en-US" altLang="zh-CN" sz="2800" b="1" dirty="0">
                <a:solidFill>
                  <a:srgbClr val="CC0000"/>
                </a:solidFill>
                <a:latin typeface="Times New Roman" pitchFamily="18" charset="0"/>
              </a:rPr>
              <a:t>         </a:t>
            </a:r>
            <a:r>
              <a:rPr lang="zh-CN" altLang="en-US" sz="2800" b="1" dirty="0">
                <a:solidFill>
                  <a:srgbClr val="CC0000"/>
                </a:solidFill>
                <a:latin typeface="Times New Roman" pitchFamily="18" charset="0"/>
              </a:rPr>
              <a:t>例</a:t>
            </a:r>
            <a:r>
              <a:rPr lang="en-US" altLang="zh-CN" sz="2800" b="1" dirty="0">
                <a:solidFill>
                  <a:srgbClr val="CC0000"/>
                </a:solidFill>
                <a:latin typeface="Times New Roman" pitchFamily="18" charset="0"/>
              </a:rPr>
              <a:t>4</a:t>
            </a:r>
            <a:r>
              <a:rPr lang="en-US" altLang="zh-CN" sz="2800" b="1" dirty="0">
                <a:solidFill>
                  <a:srgbClr val="1C1C1C"/>
                </a:solidFill>
                <a:latin typeface="Times New Roman" pitchFamily="18" charset="0"/>
              </a:rPr>
              <a:t>   </a:t>
            </a:r>
            <a:r>
              <a:rPr lang="zh-CN" altLang="en-US" sz="2800" dirty="0">
                <a:solidFill>
                  <a:srgbClr val="1C1C1C"/>
                </a:solidFill>
                <a:latin typeface="Times New Roman" pitchFamily="18" charset="0"/>
              </a:rPr>
              <a:t>从</a:t>
            </a:r>
            <a:r>
              <a:rPr lang="zh-CN" altLang="en-US" sz="2800" dirty="0">
                <a:latin typeface="Times New Roman" pitchFamily="18" charset="0"/>
              </a:rPr>
              <a:t>德布罗意波导出氢原子玻尔理论中角动量量子化条件</a:t>
            </a:r>
            <a:r>
              <a:rPr lang="en-US" altLang="zh-CN" sz="2800" dirty="0">
                <a:latin typeface="Times New Roman" pitchFamily="18" charset="0"/>
              </a:rPr>
              <a:t>.</a:t>
            </a:r>
          </a:p>
        </p:txBody>
      </p:sp>
      <p:grpSp>
        <p:nvGrpSpPr>
          <p:cNvPr id="2" name="Group 7"/>
          <p:cNvGrpSpPr>
            <a:grpSpLocks/>
          </p:cNvGrpSpPr>
          <p:nvPr/>
        </p:nvGrpSpPr>
        <p:grpSpPr bwMode="auto">
          <a:xfrm>
            <a:off x="5435600" y="836613"/>
            <a:ext cx="3352800" cy="2057400"/>
            <a:chOff x="240" y="1104"/>
            <a:chExt cx="2976" cy="1776"/>
          </a:xfrm>
        </p:grpSpPr>
        <p:sp>
          <p:nvSpPr>
            <p:cNvPr id="10275" name="Rectangle 8"/>
            <p:cNvSpPr>
              <a:spLocks noChangeArrowheads="1"/>
            </p:cNvSpPr>
            <p:nvPr/>
          </p:nvSpPr>
          <p:spPr bwMode="auto">
            <a:xfrm>
              <a:off x="240" y="1104"/>
              <a:ext cx="2976" cy="1776"/>
            </a:xfrm>
            <a:prstGeom prst="rect">
              <a:avLst/>
            </a:prstGeom>
            <a:solidFill>
              <a:schemeClr val="bg1"/>
            </a:solidFill>
            <a:ln w="9525">
              <a:solidFill>
                <a:schemeClr val="tx2"/>
              </a:solidFill>
              <a:miter lim="800000"/>
              <a:headEnd/>
              <a:tailEnd/>
            </a:ln>
          </p:spPr>
          <p:txBody>
            <a:bodyPr wrap="none" anchor="ctr"/>
            <a:lstStyle/>
            <a:p>
              <a:endParaRPr lang="zh-CN" altLang="en-US"/>
            </a:p>
          </p:txBody>
        </p:sp>
        <p:grpSp>
          <p:nvGrpSpPr>
            <p:cNvPr id="3" name="Group 9"/>
            <p:cNvGrpSpPr>
              <a:grpSpLocks/>
            </p:cNvGrpSpPr>
            <p:nvPr/>
          </p:nvGrpSpPr>
          <p:grpSpPr bwMode="auto">
            <a:xfrm>
              <a:off x="672" y="1248"/>
              <a:ext cx="2064" cy="337"/>
              <a:chOff x="864" y="1319"/>
              <a:chExt cx="1536" cy="337"/>
            </a:xfrm>
          </p:grpSpPr>
          <p:sp>
            <p:nvSpPr>
              <p:cNvPr id="10287" name="Line 10"/>
              <p:cNvSpPr>
                <a:spLocks noChangeShapeType="1"/>
              </p:cNvSpPr>
              <p:nvPr/>
            </p:nvSpPr>
            <p:spPr bwMode="auto">
              <a:xfrm>
                <a:off x="864" y="1488"/>
                <a:ext cx="1536" cy="0"/>
              </a:xfrm>
              <a:prstGeom prst="line">
                <a:avLst/>
              </a:prstGeom>
              <a:noFill/>
              <a:ln w="12700">
                <a:solidFill>
                  <a:schemeClr val="tx1"/>
                </a:solidFill>
                <a:round/>
                <a:headEnd/>
                <a:tailEnd/>
              </a:ln>
            </p:spPr>
            <p:txBody>
              <a:bodyPr wrap="none"/>
              <a:lstStyle/>
              <a:p>
                <a:endParaRPr lang="zh-CN" altLang="en-US"/>
              </a:p>
            </p:txBody>
          </p:sp>
          <p:sp>
            <p:nvSpPr>
              <p:cNvPr id="10288" name="Freeform 11"/>
              <p:cNvSpPr>
                <a:spLocks/>
              </p:cNvSpPr>
              <p:nvPr/>
            </p:nvSpPr>
            <p:spPr bwMode="auto">
              <a:xfrm>
                <a:off x="864" y="1319"/>
                <a:ext cx="1536" cy="337"/>
              </a:xfrm>
              <a:custGeom>
                <a:avLst/>
                <a:gdLst>
                  <a:gd name="T0" fmla="*/ 0 w 1536"/>
                  <a:gd name="T1" fmla="*/ 289 h 582"/>
                  <a:gd name="T2" fmla="*/ 184 w 1536"/>
                  <a:gd name="T3" fmla="*/ 81 h 582"/>
                  <a:gd name="T4" fmla="*/ 384 w 1536"/>
                  <a:gd name="T5" fmla="*/ 1 h 582"/>
                  <a:gd name="T6" fmla="*/ 572 w 1536"/>
                  <a:gd name="T7" fmla="*/ 85 h 582"/>
                  <a:gd name="T8" fmla="*/ 768 w 1536"/>
                  <a:gd name="T9" fmla="*/ 289 h 582"/>
                  <a:gd name="T10" fmla="*/ 932 w 1536"/>
                  <a:gd name="T11" fmla="*/ 469 h 582"/>
                  <a:gd name="T12" fmla="*/ 1152 w 1536"/>
                  <a:gd name="T13" fmla="*/ 577 h 582"/>
                  <a:gd name="T14" fmla="*/ 1348 w 1536"/>
                  <a:gd name="T15" fmla="*/ 497 h 582"/>
                  <a:gd name="T16" fmla="*/ 1536 w 1536"/>
                  <a:gd name="T17" fmla="*/ 289 h 5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6"/>
                  <a:gd name="T28" fmla="*/ 0 h 582"/>
                  <a:gd name="T29" fmla="*/ 1536 w 1536"/>
                  <a:gd name="T30" fmla="*/ 582 h 5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a:solidFill>
                  <a:srgbClr val="0000FF"/>
                </a:solidFill>
                <a:round/>
                <a:headEnd/>
                <a:tailEnd/>
              </a:ln>
            </p:spPr>
            <p:txBody>
              <a:bodyPr wrap="none"/>
              <a:lstStyle/>
              <a:p>
                <a:endParaRPr lang="zh-CN" altLang="en-US"/>
              </a:p>
            </p:txBody>
          </p:sp>
          <p:sp>
            <p:nvSpPr>
              <p:cNvPr id="10289" name="Freeform 12"/>
              <p:cNvSpPr>
                <a:spLocks/>
              </p:cNvSpPr>
              <p:nvPr/>
            </p:nvSpPr>
            <p:spPr bwMode="auto">
              <a:xfrm flipV="1">
                <a:off x="864" y="1320"/>
                <a:ext cx="1536" cy="312"/>
              </a:xfrm>
              <a:custGeom>
                <a:avLst/>
                <a:gdLst>
                  <a:gd name="T0" fmla="*/ 0 w 1536"/>
                  <a:gd name="T1" fmla="*/ 289 h 582"/>
                  <a:gd name="T2" fmla="*/ 184 w 1536"/>
                  <a:gd name="T3" fmla="*/ 81 h 582"/>
                  <a:gd name="T4" fmla="*/ 384 w 1536"/>
                  <a:gd name="T5" fmla="*/ 1 h 582"/>
                  <a:gd name="T6" fmla="*/ 572 w 1536"/>
                  <a:gd name="T7" fmla="*/ 85 h 582"/>
                  <a:gd name="T8" fmla="*/ 768 w 1536"/>
                  <a:gd name="T9" fmla="*/ 289 h 582"/>
                  <a:gd name="T10" fmla="*/ 932 w 1536"/>
                  <a:gd name="T11" fmla="*/ 469 h 582"/>
                  <a:gd name="T12" fmla="*/ 1152 w 1536"/>
                  <a:gd name="T13" fmla="*/ 577 h 582"/>
                  <a:gd name="T14" fmla="*/ 1348 w 1536"/>
                  <a:gd name="T15" fmla="*/ 497 h 582"/>
                  <a:gd name="T16" fmla="*/ 1536 w 1536"/>
                  <a:gd name="T17" fmla="*/ 289 h 5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6"/>
                  <a:gd name="T28" fmla="*/ 0 h 582"/>
                  <a:gd name="T29" fmla="*/ 1536 w 1536"/>
                  <a:gd name="T30" fmla="*/ 582 h 5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a:solidFill>
                  <a:srgbClr val="0000FF"/>
                </a:solidFill>
                <a:prstDash val="dash"/>
                <a:round/>
                <a:headEnd/>
                <a:tailEnd/>
              </a:ln>
            </p:spPr>
            <p:txBody>
              <a:bodyPr wrap="none"/>
              <a:lstStyle/>
              <a:p>
                <a:endParaRPr lang="zh-CN" altLang="en-US"/>
              </a:p>
            </p:txBody>
          </p:sp>
        </p:grpSp>
        <p:grpSp>
          <p:nvGrpSpPr>
            <p:cNvPr id="4" name="Group 13"/>
            <p:cNvGrpSpPr>
              <a:grpSpLocks/>
            </p:cNvGrpSpPr>
            <p:nvPr/>
          </p:nvGrpSpPr>
          <p:grpSpPr bwMode="auto">
            <a:xfrm>
              <a:off x="1920" y="1776"/>
              <a:ext cx="1152" cy="960"/>
              <a:chOff x="1392" y="1872"/>
              <a:chExt cx="1152" cy="960"/>
            </a:xfrm>
          </p:grpSpPr>
          <p:sp>
            <p:nvSpPr>
              <p:cNvPr id="10284" name="Oval 14"/>
              <p:cNvSpPr>
                <a:spLocks noChangeArrowheads="1"/>
              </p:cNvSpPr>
              <p:nvPr/>
            </p:nvSpPr>
            <p:spPr bwMode="auto">
              <a:xfrm>
                <a:off x="1488" y="1872"/>
                <a:ext cx="960" cy="960"/>
              </a:xfrm>
              <a:prstGeom prst="ellipse">
                <a:avLst/>
              </a:prstGeom>
              <a:noFill/>
              <a:ln w="12700">
                <a:solidFill>
                  <a:schemeClr val="tx1"/>
                </a:solidFill>
                <a:round/>
                <a:headEnd/>
                <a:tailEnd/>
              </a:ln>
            </p:spPr>
            <p:txBody>
              <a:bodyPr wrap="none" anchor="ctr"/>
              <a:lstStyle/>
              <a:p>
                <a:endParaRPr lang="zh-CN" altLang="en-US"/>
              </a:p>
            </p:txBody>
          </p:sp>
          <p:sp>
            <p:nvSpPr>
              <p:cNvPr id="10285" name="Oval 15"/>
              <p:cNvSpPr>
                <a:spLocks noChangeArrowheads="1"/>
              </p:cNvSpPr>
              <p:nvPr/>
            </p:nvSpPr>
            <p:spPr bwMode="auto">
              <a:xfrm>
                <a:off x="1584" y="1872"/>
                <a:ext cx="960" cy="960"/>
              </a:xfrm>
              <a:prstGeom prst="ellipse">
                <a:avLst/>
              </a:prstGeom>
              <a:noFill/>
              <a:ln w="19050">
                <a:solidFill>
                  <a:srgbClr val="0000FF"/>
                </a:solidFill>
                <a:prstDash val="dash"/>
                <a:round/>
                <a:headEnd/>
                <a:tailEnd/>
              </a:ln>
            </p:spPr>
            <p:txBody>
              <a:bodyPr wrap="none" anchor="ctr"/>
              <a:lstStyle/>
              <a:p>
                <a:endParaRPr lang="zh-CN" altLang="en-US"/>
              </a:p>
            </p:txBody>
          </p:sp>
          <p:sp>
            <p:nvSpPr>
              <p:cNvPr id="10286" name="Oval 16"/>
              <p:cNvSpPr>
                <a:spLocks noChangeArrowheads="1"/>
              </p:cNvSpPr>
              <p:nvPr/>
            </p:nvSpPr>
            <p:spPr bwMode="auto">
              <a:xfrm>
                <a:off x="1392" y="1872"/>
                <a:ext cx="960" cy="960"/>
              </a:xfrm>
              <a:prstGeom prst="ellipse">
                <a:avLst/>
              </a:prstGeom>
              <a:noFill/>
              <a:ln w="19050">
                <a:solidFill>
                  <a:srgbClr val="0000FF"/>
                </a:solidFill>
                <a:round/>
                <a:headEnd/>
                <a:tailEnd/>
              </a:ln>
            </p:spPr>
            <p:txBody>
              <a:bodyPr wrap="none" anchor="ctr"/>
              <a:lstStyle/>
              <a:p>
                <a:endParaRPr lang="zh-CN" altLang="en-US"/>
              </a:p>
            </p:txBody>
          </p:sp>
        </p:grpSp>
        <p:grpSp>
          <p:nvGrpSpPr>
            <p:cNvPr id="5" name="Group 17"/>
            <p:cNvGrpSpPr>
              <a:grpSpLocks/>
            </p:cNvGrpSpPr>
            <p:nvPr/>
          </p:nvGrpSpPr>
          <p:grpSpPr bwMode="auto">
            <a:xfrm>
              <a:off x="480" y="1824"/>
              <a:ext cx="1152" cy="1056"/>
              <a:chOff x="480" y="1824"/>
              <a:chExt cx="1152" cy="1056"/>
            </a:xfrm>
          </p:grpSpPr>
          <p:sp>
            <p:nvSpPr>
              <p:cNvPr id="10282" name="AutoShape 18"/>
              <p:cNvSpPr>
                <a:spLocks noChangeArrowheads="1"/>
              </p:cNvSpPr>
              <p:nvPr/>
            </p:nvSpPr>
            <p:spPr bwMode="auto">
              <a:xfrm>
                <a:off x="480" y="1824"/>
                <a:ext cx="1152" cy="1056"/>
              </a:xfrm>
              <a:custGeom>
                <a:avLst/>
                <a:gdLst>
                  <a:gd name="T0" fmla="*/ 576 w 21600"/>
                  <a:gd name="T1" fmla="*/ 0 h 21600"/>
                  <a:gd name="T2" fmla="*/ 317 w 21600"/>
                  <a:gd name="T3" fmla="*/ 681 h 21600"/>
                  <a:gd name="T4" fmla="*/ 576 w 21600"/>
                  <a:gd name="T5" fmla="*/ 491 h 21600"/>
                  <a:gd name="T6" fmla="*/ 835 w 21600"/>
                  <a:gd name="T7" fmla="*/ 681 h 21600"/>
                  <a:gd name="T8" fmla="*/ 0 60000 65536"/>
                  <a:gd name="T9" fmla="*/ 0 60000 65536"/>
                  <a:gd name="T10" fmla="*/ 0 60000 65536"/>
                  <a:gd name="T11" fmla="*/ 0 60000 65536"/>
                  <a:gd name="T12" fmla="*/ 0 w 21600"/>
                  <a:gd name="T13" fmla="*/ 0 h 21600"/>
                  <a:gd name="T14" fmla="*/ 21600 w 21600"/>
                  <a:gd name="T15" fmla="*/ 14339 h 21600"/>
                </a:gdLst>
                <a:ahLst/>
                <a:cxnLst>
                  <a:cxn ang="T8">
                    <a:pos x="T0" y="T1"/>
                  </a:cxn>
                  <a:cxn ang="T9">
                    <a:pos x="T2" y="T3"/>
                  </a:cxn>
                  <a:cxn ang="T10">
                    <a:pos x="T4" y="T5"/>
                  </a:cxn>
                  <a:cxn ang="T11">
                    <a:pos x="T6" y="T7"/>
                  </a:cxn>
                </a:cxnLst>
                <a:rect l="T12" t="T13" r="T14" b="T15"/>
                <a:pathLst>
                  <a:path w="21600" h="21600">
                    <a:moveTo>
                      <a:pt x="10163" y="11208"/>
                    </a:moveTo>
                    <a:cubicBezTo>
                      <a:pt x="10084" y="11086"/>
                      <a:pt x="10043" y="10945"/>
                      <a:pt x="10043" y="10800"/>
                    </a:cubicBezTo>
                    <a:cubicBezTo>
                      <a:pt x="10043" y="10381"/>
                      <a:pt x="10381" y="10043"/>
                      <a:pt x="10800" y="10043"/>
                    </a:cubicBezTo>
                    <a:cubicBezTo>
                      <a:pt x="11218" y="10043"/>
                      <a:pt x="11557" y="10381"/>
                      <a:pt x="11557" y="10800"/>
                    </a:cubicBezTo>
                    <a:cubicBezTo>
                      <a:pt x="11557" y="10945"/>
                      <a:pt x="11515" y="11086"/>
                      <a:pt x="11436" y="11208"/>
                    </a:cubicBezTo>
                    <a:lnTo>
                      <a:pt x="19887" y="16635"/>
                    </a:lnTo>
                    <a:cubicBezTo>
                      <a:pt x="21005" y="14894"/>
                      <a:pt x="21600" y="12868"/>
                      <a:pt x="21600" y="10800"/>
                    </a:cubicBezTo>
                    <a:cubicBezTo>
                      <a:pt x="21600" y="4835"/>
                      <a:pt x="16764" y="0"/>
                      <a:pt x="10800" y="0"/>
                    </a:cubicBezTo>
                    <a:cubicBezTo>
                      <a:pt x="4835" y="0"/>
                      <a:pt x="0" y="4835"/>
                      <a:pt x="0" y="10800"/>
                    </a:cubicBezTo>
                    <a:cubicBezTo>
                      <a:pt x="-1" y="12868"/>
                      <a:pt x="594" y="14894"/>
                      <a:pt x="1712" y="16635"/>
                    </a:cubicBezTo>
                    <a:close/>
                  </a:path>
                </a:pathLst>
              </a:custGeom>
              <a:noFill/>
              <a:ln w="12700">
                <a:solidFill>
                  <a:schemeClr val="tx1"/>
                </a:solidFill>
                <a:miter lim="800000"/>
                <a:headEnd/>
                <a:tailEnd/>
              </a:ln>
            </p:spPr>
            <p:txBody>
              <a:bodyPr wrap="none" anchor="ctr"/>
              <a:lstStyle/>
              <a:p>
                <a:endParaRPr lang="zh-CN" altLang="en-US"/>
              </a:p>
            </p:txBody>
          </p:sp>
          <p:sp>
            <p:nvSpPr>
              <p:cNvPr id="10283" name="Rectangle 19"/>
              <p:cNvSpPr>
                <a:spLocks noChangeArrowheads="1"/>
              </p:cNvSpPr>
              <p:nvPr/>
            </p:nvSpPr>
            <p:spPr bwMode="auto">
              <a:xfrm>
                <a:off x="576" y="2256"/>
                <a:ext cx="960" cy="432"/>
              </a:xfrm>
              <a:prstGeom prst="rect">
                <a:avLst/>
              </a:prstGeom>
              <a:solidFill>
                <a:schemeClr val="bg1"/>
              </a:solidFill>
              <a:ln w="9525">
                <a:no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392" y="1782"/>
              <a:ext cx="1321" cy="862"/>
              <a:chOff x="392" y="1782"/>
              <a:chExt cx="1321" cy="862"/>
            </a:xfrm>
          </p:grpSpPr>
          <p:sp>
            <p:nvSpPr>
              <p:cNvPr id="10280" name="Freeform 21"/>
              <p:cNvSpPr>
                <a:spLocks/>
              </p:cNvSpPr>
              <p:nvPr/>
            </p:nvSpPr>
            <p:spPr bwMode="auto">
              <a:xfrm>
                <a:off x="544" y="1788"/>
                <a:ext cx="1169" cy="852"/>
              </a:xfrm>
              <a:custGeom>
                <a:avLst/>
                <a:gdLst>
                  <a:gd name="T0" fmla="*/ 32 w 1169"/>
                  <a:gd name="T1" fmla="*/ 852 h 852"/>
                  <a:gd name="T2" fmla="*/ 8 w 1169"/>
                  <a:gd name="T3" fmla="*/ 584 h 852"/>
                  <a:gd name="T4" fmla="*/ 80 w 1169"/>
                  <a:gd name="T5" fmla="*/ 340 h 852"/>
                  <a:gd name="T6" fmla="*/ 240 w 1169"/>
                  <a:gd name="T7" fmla="*/ 156 h 852"/>
                  <a:gd name="T8" fmla="*/ 512 w 1169"/>
                  <a:gd name="T9" fmla="*/ 36 h 852"/>
                  <a:gd name="T10" fmla="*/ 768 w 1169"/>
                  <a:gd name="T11" fmla="*/ 8 h 852"/>
                  <a:gd name="T12" fmla="*/ 968 w 1169"/>
                  <a:gd name="T13" fmla="*/ 84 h 852"/>
                  <a:gd name="T14" fmla="*/ 1108 w 1169"/>
                  <a:gd name="T15" fmla="*/ 228 h 852"/>
                  <a:gd name="T16" fmla="*/ 1168 w 1169"/>
                  <a:gd name="T17" fmla="*/ 456 h 852"/>
                  <a:gd name="T18" fmla="*/ 1104 w 1169"/>
                  <a:gd name="T19" fmla="*/ 704 h 852"/>
                  <a:gd name="T20" fmla="*/ 992 w 1169"/>
                  <a:gd name="T21" fmla="*/ 852 h 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9"/>
                  <a:gd name="T34" fmla="*/ 0 h 852"/>
                  <a:gd name="T35" fmla="*/ 1169 w 1169"/>
                  <a:gd name="T36" fmla="*/ 852 h 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9" h="852">
                    <a:moveTo>
                      <a:pt x="32" y="852"/>
                    </a:moveTo>
                    <a:cubicBezTo>
                      <a:pt x="28" y="807"/>
                      <a:pt x="0" y="669"/>
                      <a:pt x="8" y="584"/>
                    </a:cubicBezTo>
                    <a:cubicBezTo>
                      <a:pt x="16" y="499"/>
                      <a:pt x="41" y="411"/>
                      <a:pt x="80" y="340"/>
                    </a:cubicBezTo>
                    <a:cubicBezTo>
                      <a:pt x="119" y="269"/>
                      <a:pt x="168" y="207"/>
                      <a:pt x="240" y="156"/>
                    </a:cubicBezTo>
                    <a:cubicBezTo>
                      <a:pt x="312" y="105"/>
                      <a:pt x="424" y="61"/>
                      <a:pt x="512" y="36"/>
                    </a:cubicBezTo>
                    <a:cubicBezTo>
                      <a:pt x="600" y="11"/>
                      <a:pt x="692" y="0"/>
                      <a:pt x="768" y="8"/>
                    </a:cubicBezTo>
                    <a:cubicBezTo>
                      <a:pt x="844" y="16"/>
                      <a:pt x="911" y="47"/>
                      <a:pt x="968" y="84"/>
                    </a:cubicBezTo>
                    <a:cubicBezTo>
                      <a:pt x="1025" y="121"/>
                      <a:pt x="1075" y="166"/>
                      <a:pt x="1108" y="228"/>
                    </a:cubicBezTo>
                    <a:cubicBezTo>
                      <a:pt x="1141" y="290"/>
                      <a:pt x="1169" y="377"/>
                      <a:pt x="1168" y="456"/>
                    </a:cubicBezTo>
                    <a:cubicBezTo>
                      <a:pt x="1167" y="535"/>
                      <a:pt x="1133" y="638"/>
                      <a:pt x="1104" y="704"/>
                    </a:cubicBezTo>
                    <a:cubicBezTo>
                      <a:pt x="1075" y="770"/>
                      <a:pt x="1015" y="821"/>
                      <a:pt x="992" y="852"/>
                    </a:cubicBezTo>
                  </a:path>
                </a:pathLst>
              </a:custGeom>
              <a:noFill/>
              <a:ln w="19050">
                <a:solidFill>
                  <a:srgbClr val="0000FF"/>
                </a:solidFill>
                <a:prstDash val="dash"/>
                <a:round/>
                <a:headEnd/>
                <a:tailEnd/>
              </a:ln>
            </p:spPr>
            <p:txBody>
              <a:bodyPr wrap="none"/>
              <a:lstStyle/>
              <a:p>
                <a:endParaRPr lang="zh-CN" altLang="en-US"/>
              </a:p>
            </p:txBody>
          </p:sp>
          <p:sp>
            <p:nvSpPr>
              <p:cNvPr id="10281" name="Freeform 22"/>
              <p:cNvSpPr>
                <a:spLocks/>
              </p:cNvSpPr>
              <p:nvPr/>
            </p:nvSpPr>
            <p:spPr bwMode="auto">
              <a:xfrm>
                <a:off x="392" y="1782"/>
                <a:ext cx="1173" cy="862"/>
              </a:xfrm>
              <a:custGeom>
                <a:avLst/>
                <a:gdLst>
                  <a:gd name="T0" fmla="*/ 180 w 1173"/>
                  <a:gd name="T1" fmla="*/ 862 h 862"/>
                  <a:gd name="T2" fmla="*/ 20 w 1173"/>
                  <a:gd name="T3" fmla="*/ 590 h 862"/>
                  <a:gd name="T4" fmla="*/ 60 w 1173"/>
                  <a:gd name="T5" fmla="*/ 246 h 862"/>
                  <a:gd name="T6" fmla="*/ 344 w 1173"/>
                  <a:gd name="T7" fmla="*/ 34 h 862"/>
                  <a:gd name="T8" fmla="*/ 684 w 1173"/>
                  <a:gd name="T9" fmla="*/ 42 h 862"/>
                  <a:gd name="T10" fmla="*/ 880 w 1173"/>
                  <a:gd name="T11" fmla="*/ 114 h 862"/>
                  <a:gd name="T12" fmla="*/ 1000 w 1173"/>
                  <a:gd name="T13" fmla="*/ 206 h 862"/>
                  <a:gd name="T14" fmla="*/ 1084 w 1173"/>
                  <a:gd name="T15" fmla="*/ 326 h 862"/>
                  <a:gd name="T16" fmla="*/ 1148 w 1173"/>
                  <a:gd name="T17" fmla="*/ 490 h 862"/>
                  <a:gd name="T18" fmla="*/ 1172 w 1173"/>
                  <a:gd name="T19" fmla="*/ 658 h 862"/>
                  <a:gd name="T20" fmla="*/ 1152 w 1173"/>
                  <a:gd name="T21" fmla="*/ 854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73"/>
                  <a:gd name="T34" fmla="*/ 0 h 862"/>
                  <a:gd name="T35" fmla="*/ 1173 w 1173"/>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73" h="862">
                    <a:moveTo>
                      <a:pt x="180" y="862"/>
                    </a:moveTo>
                    <a:cubicBezTo>
                      <a:pt x="153" y="817"/>
                      <a:pt x="40" y="693"/>
                      <a:pt x="20" y="590"/>
                    </a:cubicBezTo>
                    <a:cubicBezTo>
                      <a:pt x="0" y="487"/>
                      <a:pt x="6" y="339"/>
                      <a:pt x="60" y="246"/>
                    </a:cubicBezTo>
                    <a:cubicBezTo>
                      <a:pt x="114" y="153"/>
                      <a:pt x="240" y="68"/>
                      <a:pt x="344" y="34"/>
                    </a:cubicBezTo>
                    <a:cubicBezTo>
                      <a:pt x="448" y="0"/>
                      <a:pt x="595" y="29"/>
                      <a:pt x="684" y="42"/>
                    </a:cubicBezTo>
                    <a:cubicBezTo>
                      <a:pt x="773" y="55"/>
                      <a:pt x="827" y="87"/>
                      <a:pt x="880" y="114"/>
                    </a:cubicBezTo>
                    <a:cubicBezTo>
                      <a:pt x="933" y="141"/>
                      <a:pt x="966" y="171"/>
                      <a:pt x="1000" y="206"/>
                    </a:cubicBezTo>
                    <a:cubicBezTo>
                      <a:pt x="1034" y="241"/>
                      <a:pt x="1059" y="279"/>
                      <a:pt x="1084" y="326"/>
                    </a:cubicBezTo>
                    <a:cubicBezTo>
                      <a:pt x="1109" y="373"/>
                      <a:pt x="1133" y="435"/>
                      <a:pt x="1148" y="490"/>
                    </a:cubicBezTo>
                    <a:cubicBezTo>
                      <a:pt x="1163" y="545"/>
                      <a:pt x="1171" y="597"/>
                      <a:pt x="1172" y="658"/>
                    </a:cubicBezTo>
                    <a:cubicBezTo>
                      <a:pt x="1173" y="719"/>
                      <a:pt x="1156" y="813"/>
                      <a:pt x="1152" y="854"/>
                    </a:cubicBezTo>
                  </a:path>
                </a:pathLst>
              </a:custGeom>
              <a:noFill/>
              <a:ln w="19050">
                <a:solidFill>
                  <a:srgbClr val="0000FF"/>
                </a:solidFill>
                <a:round/>
                <a:headEnd/>
                <a:tailEnd/>
              </a:ln>
            </p:spPr>
            <p:txBody>
              <a:bodyPr wrap="none"/>
              <a:lstStyle/>
              <a:p>
                <a:endParaRPr lang="zh-CN" altLang="en-US"/>
              </a:p>
            </p:txBody>
          </p:sp>
        </p:grpSp>
      </p:grpSp>
      <p:sp>
        <p:nvSpPr>
          <p:cNvPr id="8215" name="Text Box 23"/>
          <p:cNvSpPr txBox="1">
            <a:spLocks noChangeArrowheads="1"/>
          </p:cNvSpPr>
          <p:nvPr/>
        </p:nvSpPr>
        <p:spPr bwMode="auto">
          <a:xfrm>
            <a:off x="214282" y="1285860"/>
            <a:ext cx="4897438" cy="1114425"/>
          </a:xfrm>
          <a:prstGeom prst="rect">
            <a:avLst/>
          </a:prstGeom>
          <a:noFill/>
          <a:ln w="9525">
            <a:noFill/>
            <a:miter lim="800000"/>
            <a:headEnd/>
            <a:tailEnd/>
          </a:ln>
        </p:spPr>
        <p:txBody>
          <a:bodyPr>
            <a:spAutoFit/>
          </a:bodyPr>
          <a:lstStyle/>
          <a:p>
            <a:pPr>
              <a:lnSpc>
                <a:spcPct val="120000"/>
              </a:lnSpc>
            </a:pPr>
            <a:r>
              <a:rPr lang="en-US" altLang="zh-CN" sz="3200" b="1" dirty="0">
                <a:solidFill>
                  <a:srgbClr val="CC0000"/>
                </a:solidFill>
                <a:latin typeface="Times New Roman" pitchFamily="18" charset="0"/>
              </a:rPr>
              <a:t>       </a:t>
            </a:r>
            <a:r>
              <a:rPr lang="zh-CN" altLang="en-US" sz="2400" b="1" dirty="0">
                <a:solidFill>
                  <a:srgbClr val="CC0000"/>
                </a:solidFill>
                <a:latin typeface="Times New Roman" pitchFamily="18" charset="0"/>
              </a:rPr>
              <a:t>解</a:t>
            </a:r>
            <a:r>
              <a:rPr lang="en-US" altLang="zh-CN" sz="2400" b="1" dirty="0">
                <a:solidFill>
                  <a:srgbClr val="CC0000"/>
                </a:solidFill>
                <a:latin typeface="Times New Roman" pitchFamily="18" charset="0"/>
              </a:rPr>
              <a:t>:</a:t>
            </a:r>
            <a:r>
              <a:rPr lang="zh-CN" altLang="zh-CN" sz="2400" dirty="0">
                <a:solidFill>
                  <a:srgbClr val="1C1C1C"/>
                </a:solidFill>
                <a:latin typeface="Times New Roman" pitchFamily="18" charset="0"/>
              </a:rPr>
              <a:t>一根两端固定而定长的弦上形成稳定驻波的条件为:</a:t>
            </a:r>
          </a:p>
        </p:txBody>
      </p:sp>
      <p:sp>
        <p:nvSpPr>
          <p:cNvPr id="8226" name="Text Box 34"/>
          <p:cNvSpPr txBox="1">
            <a:spLocks noChangeArrowheads="1"/>
          </p:cNvSpPr>
          <p:nvPr/>
        </p:nvSpPr>
        <p:spPr bwMode="auto">
          <a:xfrm>
            <a:off x="3635375" y="1916113"/>
            <a:ext cx="1643063" cy="519112"/>
          </a:xfrm>
          <a:prstGeom prst="rect">
            <a:avLst/>
          </a:prstGeom>
          <a:noFill/>
          <a:ln w="9525">
            <a:noFill/>
            <a:miter lim="800000"/>
            <a:headEnd/>
            <a:tailEnd/>
          </a:ln>
        </p:spPr>
        <p:txBody>
          <a:bodyPr>
            <a:spAutoFit/>
          </a:bodyPr>
          <a:lstStyle/>
          <a:p>
            <a:pPr>
              <a:spcBef>
                <a:spcPct val="50000"/>
              </a:spcBef>
            </a:pPr>
            <a:r>
              <a:rPr kumimoji="1" lang="en-US" altLang="zh-CN" sz="2800" b="1" i="1">
                <a:solidFill>
                  <a:srgbClr val="0000FF"/>
                </a:solidFill>
                <a:latin typeface="Times New Roman" pitchFamily="18" charset="0"/>
                <a:ea typeface="楷体_GB2312" pitchFamily="49" charset="-122"/>
              </a:rPr>
              <a:t>l = n·</a:t>
            </a:r>
            <a:r>
              <a:rPr kumimoji="1" lang="en-US" altLang="zh-CN" sz="2800" b="1" i="1">
                <a:solidFill>
                  <a:srgbClr val="0000FF"/>
                </a:solidFill>
                <a:latin typeface="Times New Roman" pitchFamily="18" charset="0"/>
                <a:ea typeface="楷体_GB2312" pitchFamily="49" charset="-122"/>
                <a:sym typeface="Symbol" pitchFamily="18" charset="2"/>
              </a:rPr>
              <a:t></a:t>
            </a:r>
            <a:r>
              <a:rPr kumimoji="1" lang="en-US" altLang="zh-CN" sz="2800" b="1">
                <a:solidFill>
                  <a:srgbClr val="0000FF"/>
                </a:solidFill>
                <a:latin typeface="Times New Roman" pitchFamily="18" charset="0"/>
                <a:ea typeface="楷体_GB2312" pitchFamily="49" charset="-122"/>
                <a:sym typeface="Symbol" pitchFamily="18" charset="2"/>
              </a:rPr>
              <a:t>/2</a:t>
            </a:r>
          </a:p>
        </p:txBody>
      </p:sp>
      <p:sp>
        <p:nvSpPr>
          <p:cNvPr id="8227" name="Text Box 35"/>
          <p:cNvSpPr txBox="1">
            <a:spLocks noChangeArrowheads="1"/>
          </p:cNvSpPr>
          <p:nvPr/>
        </p:nvSpPr>
        <p:spPr bwMode="auto">
          <a:xfrm>
            <a:off x="323850" y="2565400"/>
            <a:ext cx="5040313" cy="457200"/>
          </a:xfrm>
          <a:prstGeom prst="rect">
            <a:avLst/>
          </a:prstGeom>
          <a:noFill/>
          <a:ln w="9525">
            <a:noFill/>
            <a:miter lim="800000"/>
            <a:headEnd/>
            <a:tailEnd/>
          </a:ln>
        </p:spPr>
        <p:txBody>
          <a:bodyPr>
            <a:spAutoFit/>
          </a:bodyPr>
          <a:lstStyle/>
          <a:p>
            <a:pPr>
              <a:spcBef>
                <a:spcPct val="50000"/>
              </a:spcBef>
            </a:pPr>
            <a:r>
              <a:rPr kumimoji="1" lang="zh-CN" altLang="en-US" sz="2400" dirty="0">
                <a:latin typeface="宋体" pitchFamily="2" charset="-122"/>
              </a:rPr>
              <a:t>若此弦线首尾相连构成一个圆</a:t>
            </a:r>
            <a:r>
              <a:rPr kumimoji="1" lang="en-US" altLang="zh-CN" sz="2400" dirty="0">
                <a:latin typeface="宋体" pitchFamily="2" charset="-122"/>
              </a:rPr>
              <a:t>, </a:t>
            </a:r>
            <a:r>
              <a:rPr kumimoji="1" lang="zh-CN" altLang="en-US" sz="2400" dirty="0">
                <a:latin typeface="宋体" pitchFamily="2" charset="-122"/>
              </a:rPr>
              <a:t>则</a:t>
            </a:r>
            <a:r>
              <a:rPr kumimoji="1" lang="en-US" altLang="zh-CN" sz="2400" dirty="0">
                <a:latin typeface="宋体" pitchFamily="2" charset="-122"/>
              </a:rPr>
              <a:t>:</a:t>
            </a:r>
            <a:endParaRPr kumimoji="1" lang="en-US" altLang="zh-CN" sz="2400" i="1" dirty="0">
              <a:latin typeface="Times New Roman" pitchFamily="18" charset="0"/>
              <a:ea typeface="楷体_GB2312" pitchFamily="49" charset="-122"/>
              <a:sym typeface="Symbol" pitchFamily="18" charset="2"/>
            </a:endParaRPr>
          </a:p>
        </p:txBody>
      </p:sp>
      <p:sp>
        <p:nvSpPr>
          <p:cNvPr id="8228" name="Text Box 36"/>
          <p:cNvSpPr txBox="1">
            <a:spLocks noChangeArrowheads="1"/>
          </p:cNvSpPr>
          <p:nvPr/>
        </p:nvSpPr>
        <p:spPr bwMode="auto">
          <a:xfrm>
            <a:off x="1547813" y="2997200"/>
            <a:ext cx="2376487" cy="519113"/>
          </a:xfrm>
          <a:prstGeom prst="rect">
            <a:avLst/>
          </a:prstGeom>
          <a:noFill/>
          <a:ln w="9525">
            <a:noFill/>
            <a:miter lim="800000"/>
            <a:headEnd/>
            <a:tailEnd/>
          </a:ln>
        </p:spPr>
        <p:txBody>
          <a:bodyPr>
            <a:spAutoFit/>
          </a:bodyPr>
          <a:lstStyle/>
          <a:p>
            <a:pPr>
              <a:spcBef>
                <a:spcPct val="50000"/>
              </a:spcBef>
            </a:pPr>
            <a:r>
              <a:rPr kumimoji="1" lang="en-US" altLang="zh-CN" sz="2800" b="1" i="1">
                <a:solidFill>
                  <a:srgbClr val="0000FF"/>
                </a:solidFill>
                <a:latin typeface="Times New Roman" pitchFamily="18" charset="0"/>
                <a:ea typeface="楷体_GB2312" pitchFamily="49" charset="-122"/>
              </a:rPr>
              <a:t>l </a:t>
            </a:r>
            <a:r>
              <a:rPr kumimoji="1" lang="en-US" altLang="zh-CN" sz="2800" b="1">
                <a:solidFill>
                  <a:srgbClr val="0000FF"/>
                </a:solidFill>
                <a:latin typeface="Times New Roman" pitchFamily="18" charset="0"/>
                <a:ea typeface="楷体_GB2312" pitchFamily="49" charset="-122"/>
              </a:rPr>
              <a:t>= 2</a:t>
            </a:r>
            <a:r>
              <a:rPr kumimoji="1" lang="en-US" altLang="zh-CN" sz="2800" b="1" i="1">
                <a:solidFill>
                  <a:srgbClr val="0000FF"/>
                </a:solidFill>
                <a:latin typeface="Times New Roman" pitchFamily="18" charset="0"/>
                <a:ea typeface="楷体_GB2312" pitchFamily="49" charset="-122"/>
                <a:sym typeface="Symbol" pitchFamily="18" charset="2"/>
              </a:rPr>
              <a:t> r = n</a:t>
            </a:r>
          </a:p>
        </p:txBody>
      </p:sp>
      <p:sp>
        <p:nvSpPr>
          <p:cNvPr id="8229" name="Rectangle 37"/>
          <p:cNvSpPr>
            <a:spLocks noChangeArrowheads="1"/>
          </p:cNvSpPr>
          <p:nvPr/>
        </p:nvSpPr>
        <p:spPr bwMode="auto">
          <a:xfrm>
            <a:off x="250825" y="3573463"/>
            <a:ext cx="5329238" cy="457200"/>
          </a:xfrm>
          <a:prstGeom prst="rect">
            <a:avLst/>
          </a:prstGeom>
          <a:noFill/>
          <a:ln w="9525">
            <a:noFill/>
            <a:miter lim="800000"/>
            <a:headEnd/>
            <a:tailEnd/>
          </a:ln>
        </p:spPr>
        <p:txBody>
          <a:bodyPr>
            <a:spAutoFit/>
          </a:bodyPr>
          <a:lstStyle/>
          <a:p>
            <a:r>
              <a:rPr lang="zh-CN" altLang="en-US" sz="2400" dirty="0">
                <a:latin typeface="Times New Roman" pitchFamily="18" charset="0"/>
              </a:rPr>
              <a:t>电子绕核运动其德布罗意波长为</a:t>
            </a:r>
            <a:r>
              <a:rPr lang="en-US" altLang="zh-CN" sz="2400" dirty="0">
                <a:latin typeface="Times New Roman" pitchFamily="18" charset="0"/>
              </a:rPr>
              <a:t>:</a:t>
            </a:r>
          </a:p>
        </p:txBody>
      </p:sp>
      <p:graphicFrame>
        <p:nvGraphicFramePr>
          <p:cNvPr id="57344" name="Object 1024"/>
          <p:cNvGraphicFramePr>
            <a:graphicFrameLocks noChangeAspect="1"/>
          </p:cNvGraphicFramePr>
          <p:nvPr/>
        </p:nvGraphicFramePr>
        <p:xfrm>
          <a:off x="1835150" y="3933825"/>
          <a:ext cx="1152525" cy="930275"/>
        </p:xfrm>
        <a:graphic>
          <a:graphicData uri="http://schemas.openxmlformats.org/presentationml/2006/ole">
            <p:oleObj spid="_x0000_s10242" name="Equation" r:id="rId3" imgW="787320" imgH="609480" progId="Equation.3">
              <p:embed/>
            </p:oleObj>
          </a:graphicData>
        </a:graphic>
      </p:graphicFrame>
      <p:graphicFrame>
        <p:nvGraphicFramePr>
          <p:cNvPr id="57345" name="Object 1025"/>
          <p:cNvGraphicFramePr>
            <a:graphicFrameLocks noChangeAspect="1"/>
          </p:cNvGraphicFramePr>
          <p:nvPr/>
        </p:nvGraphicFramePr>
        <p:xfrm>
          <a:off x="1403350" y="5013325"/>
          <a:ext cx="2232025" cy="401638"/>
        </p:xfrm>
        <a:graphic>
          <a:graphicData uri="http://schemas.openxmlformats.org/presentationml/2006/ole">
            <p:oleObj spid="_x0000_s10243" name="Equation" r:id="rId4" imgW="1295280" imgH="253800" progId="Equation.3">
              <p:embed/>
            </p:oleObj>
          </a:graphicData>
        </a:graphic>
      </p:graphicFrame>
      <p:sp>
        <p:nvSpPr>
          <p:cNvPr id="8232" name="Rectangle 40"/>
          <p:cNvSpPr>
            <a:spLocks noChangeArrowheads="1"/>
          </p:cNvSpPr>
          <p:nvPr/>
        </p:nvSpPr>
        <p:spPr bwMode="auto">
          <a:xfrm>
            <a:off x="323850" y="5445125"/>
            <a:ext cx="3240088" cy="457200"/>
          </a:xfrm>
          <a:prstGeom prst="rect">
            <a:avLst/>
          </a:prstGeom>
          <a:noFill/>
          <a:ln w="9525">
            <a:noFill/>
            <a:miter lim="800000"/>
            <a:headEnd/>
            <a:tailEnd/>
          </a:ln>
        </p:spPr>
        <p:txBody>
          <a:bodyPr>
            <a:spAutoFit/>
          </a:bodyPr>
          <a:lstStyle/>
          <a:p>
            <a:pPr>
              <a:spcBef>
                <a:spcPct val="50000"/>
              </a:spcBef>
            </a:pPr>
            <a:r>
              <a:rPr lang="zh-CN" altLang="en-US" sz="2400" b="1">
                <a:solidFill>
                  <a:srgbClr val="0000FF"/>
                </a:solidFill>
                <a:latin typeface="Times New Roman" pitchFamily="18" charset="0"/>
              </a:rPr>
              <a:t>角动量量子化条件</a:t>
            </a:r>
            <a:r>
              <a:rPr lang="en-US" altLang="zh-CN" sz="2400" b="1">
                <a:solidFill>
                  <a:srgbClr val="0000FF"/>
                </a:solidFill>
                <a:latin typeface="Times New Roman" pitchFamily="18" charset="0"/>
              </a:rPr>
              <a:t>:</a:t>
            </a:r>
          </a:p>
        </p:txBody>
      </p:sp>
      <p:graphicFrame>
        <p:nvGraphicFramePr>
          <p:cNvPr id="57346" name="Object 1026"/>
          <p:cNvGraphicFramePr>
            <a:graphicFrameLocks noChangeAspect="1"/>
          </p:cNvGraphicFramePr>
          <p:nvPr/>
        </p:nvGraphicFramePr>
        <p:xfrm>
          <a:off x="1331913" y="5661025"/>
          <a:ext cx="2827337" cy="1022350"/>
        </p:xfrm>
        <a:graphic>
          <a:graphicData uri="http://schemas.openxmlformats.org/presentationml/2006/ole">
            <p:oleObj spid="_x0000_s10244" name="Equation" r:id="rId5" imgW="1587240" imgH="609480" progId="Equation.3">
              <p:embed/>
            </p:oleObj>
          </a:graphicData>
        </a:graphic>
      </p:graphicFrame>
      <p:sp>
        <p:nvSpPr>
          <p:cNvPr id="50" name="Oval 2"/>
          <p:cNvSpPr>
            <a:spLocks noChangeArrowheads="1"/>
          </p:cNvSpPr>
          <p:nvPr/>
        </p:nvSpPr>
        <p:spPr bwMode="auto">
          <a:xfrm>
            <a:off x="5853118" y="3378197"/>
            <a:ext cx="2667000" cy="2667000"/>
          </a:xfrm>
          <a:prstGeom prst="ellipse">
            <a:avLst/>
          </a:prstGeom>
          <a:noFill/>
          <a:ln w="19050">
            <a:solidFill>
              <a:schemeClr val="tx1"/>
            </a:solidFill>
            <a:round/>
            <a:headEnd type="none" w="med" len="lg"/>
            <a:tailEnd type="none" w="med" len="lg"/>
          </a:ln>
        </p:spPr>
        <p:txBody>
          <a:bodyPr wrap="none" anchor="ctr"/>
          <a:lstStyle/>
          <a:p>
            <a:endParaRPr lang="zh-CN" altLang="en-US"/>
          </a:p>
        </p:txBody>
      </p:sp>
      <p:grpSp>
        <p:nvGrpSpPr>
          <p:cNvPr id="51" name="Group 3"/>
          <p:cNvGrpSpPr>
            <a:grpSpLocks/>
          </p:cNvGrpSpPr>
          <p:nvPr/>
        </p:nvGrpSpPr>
        <p:grpSpPr bwMode="auto">
          <a:xfrm>
            <a:off x="5429256" y="3000372"/>
            <a:ext cx="3511550" cy="3402013"/>
            <a:chOff x="3285" y="1346"/>
            <a:chExt cx="2212" cy="2143"/>
          </a:xfrm>
        </p:grpSpPr>
        <p:sp>
          <p:nvSpPr>
            <p:cNvPr id="52" name="Arc 4"/>
            <p:cNvSpPr>
              <a:spLocks/>
            </p:cNvSpPr>
            <p:nvPr/>
          </p:nvSpPr>
          <p:spPr bwMode="auto">
            <a:xfrm>
              <a:off x="4078" y="1346"/>
              <a:ext cx="637" cy="321"/>
            </a:xfrm>
            <a:custGeom>
              <a:avLst/>
              <a:gdLst>
                <a:gd name="T0" fmla="*/ 0 w 43199"/>
                <a:gd name="T1" fmla="*/ 321 h 22085"/>
                <a:gd name="T2" fmla="*/ 637 w 43199"/>
                <a:gd name="T3" fmla="*/ 311 h 22085"/>
                <a:gd name="T4" fmla="*/ 319 w 43199"/>
                <a:gd name="T5" fmla="*/ 314 h 22085"/>
                <a:gd name="T6" fmla="*/ 0 60000 65536"/>
                <a:gd name="T7" fmla="*/ 0 60000 65536"/>
                <a:gd name="T8" fmla="*/ 0 60000 65536"/>
                <a:gd name="T9" fmla="*/ 0 w 43199"/>
                <a:gd name="T10" fmla="*/ 0 h 22085"/>
                <a:gd name="T11" fmla="*/ 43199 w 43199"/>
                <a:gd name="T12" fmla="*/ 22085 h 22085"/>
              </a:gdLst>
              <a:ahLst/>
              <a:cxnLst>
                <a:cxn ang="T6">
                  <a:pos x="T0" y="T1"/>
                </a:cxn>
                <a:cxn ang="T7">
                  <a:pos x="T2" y="T3"/>
                </a:cxn>
                <a:cxn ang="T8">
                  <a:pos x="T4" y="T5"/>
                </a:cxn>
              </a:cxnLst>
              <a:rect l="T9" t="T10" r="T11" b="T12"/>
              <a:pathLst>
                <a:path w="43199" h="22085" fill="none" extrusionOk="0">
                  <a:moveTo>
                    <a:pt x="5" y="22084"/>
                  </a:moveTo>
                  <a:cubicBezTo>
                    <a:pt x="1" y="21923"/>
                    <a:pt x="0" y="21761"/>
                    <a:pt x="0" y="21600"/>
                  </a:cubicBezTo>
                  <a:cubicBezTo>
                    <a:pt x="0" y="9670"/>
                    <a:pt x="9670" y="0"/>
                    <a:pt x="21600" y="0"/>
                  </a:cubicBezTo>
                  <a:cubicBezTo>
                    <a:pt x="33449" y="-1"/>
                    <a:pt x="43087" y="9546"/>
                    <a:pt x="43199" y="21395"/>
                  </a:cubicBezTo>
                </a:path>
                <a:path w="43199" h="22085" stroke="0" extrusionOk="0">
                  <a:moveTo>
                    <a:pt x="5" y="22084"/>
                  </a:moveTo>
                  <a:cubicBezTo>
                    <a:pt x="1" y="21923"/>
                    <a:pt x="0" y="21761"/>
                    <a:pt x="0" y="21600"/>
                  </a:cubicBezTo>
                  <a:cubicBezTo>
                    <a:pt x="0" y="9670"/>
                    <a:pt x="9670" y="0"/>
                    <a:pt x="21600" y="0"/>
                  </a:cubicBezTo>
                  <a:cubicBezTo>
                    <a:pt x="33449" y="-1"/>
                    <a:pt x="43087" y="9546"/>
                    <a:pt x="43199" y="21395"/>
                  </a:cubicBezTo>
                  <a:lnTo>
                    <a:pt x="21600" y="21600"/>
                  </a:lnTo>
                  <a:close/>
                </a:path>
              </a:pathLst>
            </a:custGeom>
            <a:noFill/>
            <a:ln w="19050">
              <a:solidFill>
                <a:srgbClr val="FF3300"/>
              </a:solidFill>
              <a:round/>
              <a:headEnd type="none" w="med" len="lg"/>
              <a:tailEnd type="none" w="med" len="lg"/>
            </a:ln>
          </p:spPr>
          <p:txBody>
            <a:bodyPr wrap="none" anchor="ctr"/>
            <a:lstStyle/>
            <a:p>
              <a:endParaRPr lang="zh-CN" altLang="en-US"/>
            </a:p>
          </p:txBody>
        </p:sp>
        <p:sp>
          <p:nvSpPr>
            <p:cNvPr id="53" name="Arc 5"/>
            <p:cNvSpPr>
              <a:spLocks/>
            </p:cNvSpPr>
            <p:nvPr/>
          </p:nvSpPr>
          <p:spPr bwMode="auto">
            <a:xfrm rot="-5400000">
              <a:off x="3149" y="2241"/>
              <a:ext cx="633" cy="361"/>
            </a:xfrm>
            <a:custGeom>
              <a:avLst/>
              <a:gdLst>
                <a:gd name="T0" fmla="*/ 0 w 42921"/>
                <a:gd name="T1" fmla="*/ 317 h 21600"/>
                <a:gd name="T2" fmla="*/ 633 w 42921"/>
                <a:gd name="T3" fmla="*/ 323 h 21600"/>
                <a:gd name="T4" fmla="*/ 316 w 42921"/>
                <a:gd name="T5" fmla="*/ 361 h 21600"/>
                <a:gd name="T6" fmla="*/ 0 60000 65536"/>
                <a:gd name="T7" fmla="*/ 0 60000 65536"/>
                <a:gd name="T8" fmla="*/ 0 60000 65536"/>
                <a:gd name="T9" fmla="*/ 0 w 42921"/>
                <a:gd name="T10" fmla="*/ 0 h 21600"/>
                <a:gd name="T11" fmla="*/ 42921 w 42921"/>
                <a:gd name="T12" fmla="*/ 21600 h 21600"/>
              </a:gdLst>
              <a:ahLst/>
              <a:cxnLst>
                <a:cxn ang="T6">
                  <a:pos x="T0" y="T1"/>
                </a:cxn>
                <a:cxn ang="T7">
                  <a:pos x="T2" y="T3"/>
                </a:cxn>
                <a:cxn ang="T8">
                  <a:pos x="T4" y="T5"/>
                </a:cxn>
              </a:cxnLst>
              <a:rect l="T9" t="T10" r="T11" b="T12"/>
              <a:pathLst>
                <a:path w="42921" h="21600" fill="none" extrusionOk="0">
                  <a:moveTo>
                    <a:pt x="-1" y="18968"/>
                  </a:moveTo>
                  <a:cubicBezTo>
                    <a:pt x="1328" y="8138"/>
                    <a:pt x="10527" y="-1"/>
                    <a:pt x="21439" y="0"/>
                  </a:cubicBezTo>
                  <a:cubicBezTo>
                    <a:pt x="32496" y="0"/>
                    <a:pt x="41768" y="8350"/>
                    <a:pt x="42921" y="19347"/>
                  </a:cubicBezTo>
                </a:path>
                <a:path w="42921" h="21600" stroke="0" extrusionOk="0">
                  <a:moveTo>
                    <a:pt x="-1" y="18968"/>
                  </a:moveTo>
                  <a:cubicBezTo>
                    <a:pt x="1328" y="8138"/>
                    <a:pt x="10527" y="-1"/>
                    <a:pt x="21439" y="0"/>
                  </a:cubicBezTo>
                  <a:cubicBezTo>
                    <a:pt x="32496" y="0"/>
                    <a:pt x="41768" y="8350"/>
                    <a:pt x="42921" y="19347"/>
                  </a:cubicBezTo>
                  <a:lnTo>
                    <a:pt x="21439" y="21600"/>
                  </a:lnTo>
                  <a:close/>
                </a:path>
              </a:pathLst>
            </a:custGeom>
            <a:noFill/>
            <a:ln w="19050">
              <a:solidFill>
                <a:srgbClr val="FF3300"/>
              </a:solidFill>
              <a:round/>
              <a:headEnd type="none" w="med" len="lg"/>
              <a:tailEnd type="none" w="med" len="lg"/>
            </a:ln>
          </p:spPr>
          <p:txBody>
            <a:bodyPr wrap="none" anchor="ctr"/>
            <a:lstStyle/>
            <a:p>
              <a:endParaRPr lang="zh-CN" altLang="en-US"/>
            </a:p>
          </p:txBody>
        </p:sp>
        <p:sp>
          <p:nvSpPr>
            <p:cNvPr id="54" name="Arc 6"/>
            <p:cNvSpPr>
              <a:spLocks/>
            </p:cNvSpPr>
            <p:nvPr/>
          </p:nvSpPr>
          <p:spPr bwMode="auto">
            <a:xfrm rot="18974131" flipV="1">
              <a:off x="3552" y="1776"/>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round/>
              <a:headEnd type="none" w="med" len="lg"/>
              <a:tailEnd type="none" w="med" len="lg"/>
            </a:ln>
          </p:spPr>
          <p:txBody>
            <a:bodyPr wrap="none" anchor="ctr"/>
            <a:lstStyle/>
            <a:p>
              <a:endParaRPr lang="zh-CN" altLang="en-US"/>
            </a:p>
          </p:txBody>
        </p:sp>
        <p:sp>
          <p:nvSpPr>
            <p:cNvPr id="55" name="Arc 7"/>
            <p:cNvSpPr>
              <a:spLocks/>
            </p:cNvSpPr>
            <p:nvPr/>
          </p:nvSpPr>
          <p:spPr bwMode="auto">
            <a:xfrm rot="2625869">
              <a:off x="3552" y="2832"/>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round/>
              <a:headEnd type="none" w="med" len="lg"/>
              <a:tailEnd type="none" w="med" len="lg"/>
            </a:ln>
          </p:spPr>
          <p:txBody>
            <a:bodyPr wrap="none" anchor="ctr"/>
            <a:lstStyle/>
            <a:p>
              <a:endParaRPr lang="zh-CN" altLang="en-US"/>
            </a:p>
          </p:txBody>
        </p:sp>
        <p:sp>
          <p:nvSpPr>
            <p:cNvPr id="56" name="Arc 8"/>
            <p:cNvSpPr>
              <a:spLocks/>
            </p:cNvSpPr>
            <p:nvPr/>
          </p:nvSpPr>
          <p:spPr bwMode="auto">
            <a:xfrm flipV="1">
              <a:off x="4080" y="3168"/>
              <a:ext cx="637" cy="321"/>
            </a:xfrm>
            <a:custGeom>
              <a:avLst/>
              <a:gdLst>
                <a:gd name="T0" fmla="*/ 0 w 43199"/>
                <a:gd name="T1" fmla="*/ 321 h 22085"/>
                <a:gd name="T2" fmla="*/ 637 w 43199"/>
                <a:gd name="T3" fmla="*/ 311 h 22085"/>
                <a:gd name="T4" fmla="*/ 319 w 43199"/>
                <a:gd name="T5" fmla="*/ 314 h 22085"/>
                <a:gd name="T6" fmla="*/ 0 60000 65536"/>
                <a:gd name="T7" fmla="*/ 0 60000 65536"/>
                <a:gd name="T8" fmla="*/ 0 60000 65536"/>
                <a:gd name="T9" fmla="*/ 0 w 43199"/>
                <a:gd name="T10" fmla="*/ 0 h 22085"/>
                <a:gd name="T11" fmla="*/ 43199 w 43199"/>
                <a:gd name="T12" fmla="*/ 22085 h 22085"/>
              </a:gdLst>
              <a:ahLst/>
              <a:cxnLst>
                <a:cxn ang="T6">
                  <a:pos x="T0" y="T1"/>
                </a:cxn>
                <a:cxn ang="T7">
                  <a:pos x="T2" y="T3"/>
                </a:cxn>
                <a:cxn ang="T8">
                  <a:pos x="T4" y="T5"/>
                </a:cxn>
              </a:cxnLst>
              <a:rect l="T9" t="T10" r="T11" b="T12"/>
              <a:pathLst>
                <a:path w="43199" h="22085" fill="none" extrusionOk="0">
                  <a:moveTo>
                    <a:pt x="5" y="22084"/>
                  </a:moveTo>
                  <a:cubicBezTo>
                    <a:pt x="1" y="21923"/>
                    <a:pt x="0" y="21761"/>
                    <a:pt x="0" y="21600"/>
                  </a:cubicBezTo>
                  <a:cubicBezTo>
                    <a:pt x="0" y="9670"/>
                    <a:pt x="9670" y="0"/>
                    <a:pt x="21600" y="0"/>
                  </a:cubicBezTo>
                  <a:cubicBezTo>
                    <a:pt x="33449" y="-1"/>
                    <a:pt x="43087" y="9546"/>
                    <a:pt x="43199" y="21395"/>
                  </a:cubicBezTo>
                </a:path>
                <a:path w="43199" h="22085" stroke="0" extrusionOk="0">
                  <a:moveTo>
                    <a:pt x="5" y="22084"/>
                  </a:moveTo>
                  <a:cubicBezTo>
                    <a:pt x="1" y="21923"/>
                    <a:pt x="0" y="21761"/>
                    <a:pt x="0" y="21600"/>
                  </a:cubicBezTo>
                  <a:cubicBezTo>
                    <a:pt x="0" y="9670"/>
                    <a:pt x="9670" y="0"/>
                    <a:pt x="21600" y="0"/>
                  </a:cubicBezTo>
                  <a:cubicBezTo>
                    <a:pt x="33449" y="-1"/>
                    <a:pt x="43087" y="9546"/>
                    <a:pt x="43199" y="21395"/>
                  </a:cubicBezTo>
                  <a:lnTo>
                    <a:pt x="21600" y="21600"/>
                  </a:lnTo>
                  <a:close/>
                </a:path>
              </a:pathLst>
            </a:custGeom>
            <a:noFill/>
            <a:ln w="19050">
              <a:solidFill>
                <a:srgbClr val="FF3300"/>
              </a:solidFill>
              <a:round/>
              <a:headEnd type="none" w="med" len="lg"/>
              <a:tailEnd type="none" w="med" len="lg"/>
            </a:ln>
          </p:spPr>
          <p:txBody>
            <a:bodyPr wrap="none" anchor="ctr"/>
            <a:lstStyle/>
            <a:p>
              <a:endParaRPr lang="zh-CN" altLang="en-US"/>
            </a:p>
          </p:txBody>
        </p:sp>
        <p:sp>
          <p:nvSpPr>
            <p:cNvPr id="57" name="Arc 9"/>
            <p:cNvSpPr>
              <a:spLocks/>
            </p:cNvSpPr>
            <p:nvPr/>
          </p:nvSpPr>
          <p:spPr bwMode="auto">
            <a:xfrm rot="18974131" flipH="1">
              <a:off x="4608" y="2832"/>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round/>
              <a:headEnd type="none" w="med" len="lg"/>
              <a:tailEnd type="none" w="med" len="lg"/>
            </a:ln>
          </p:spPr>
          <p:txBody>
            <a:bodyPr wrap="none" anchor="ctr"/>
            <a:lstStyle/>
            <a:p>
              <a:endParaRPr lang="zh-CN" altLang="en-US"/>
            </a:p>
          </p:txBody>
        </p:sp>
        <p:sp>
          <p:nvSpPr>
            <p:cNvPr id="58" name="Arc 10"/>
            <p:cNvSpPr>
              <a:spLocks/>
            </p:cNvSpPr>
            <p:nvPr/>
          </p:nvSpPr>
          <p:spPr bwMode="auto">
            <a:xfrm rot="5400000" flipH="1">
              <a:off x="5000" y="2248"/>
              <a:ext cx="633" cy="361"/>
            </a:xfrm>
            <a:custGeom>
              <a:avLst/>
              <a:gdLst>
                <a:gd name="T0" fmla="*/ 0 w 42921"/>
                <a:gd name="T1" fmla="*/ 317 h 21600"/>
                <a:gd name="T2" fmla="*/ 633 w 42921"/>
                <a:gd name="T3" fmla="*/ 323 h 21600"/>
                <a:gd name="T4" fmla="*/ 316 w 42921"/>
                <a:gd name="T5" fmla="*/ 361 h 21600"/>
                <a:gd name="T6" fmla="*/ 0 60000 65536"/>
                <a:gd name="T7" fmla="*/ 0 60000 65536"/>
                <a:gd name="T8" fmla="*/ 0 60000 65536"/>
                <a:gd name="T9" fmla="*/ 0 w 42921"/>
                <a:gd name="T10" fmla="*/ 0 h 21600"/>
                <a:gd name="T11" fmla="*/ 42921 w 42921"/>
                <a:gd name="T12" fmla="*/ 21600 h 21600"/>
              </a:gdLst>
              <a:ahLst/>
              <a:cxnLst>
                <a:cxn ang="T6">
                  <a:pos x="T0" y="T1"/>
                </a:cxn>
                <a:cxn ang="T7">
                  <a:pos x="T2" y="T3"/>
                </a:cxn>
                <a:cxn ang="T8">
                  <a:pos x="T4" y="T5"/>
                </a:cxn>
              </a:cxnLst>
              <a:rect l="T9" t="T10" r="T11" b="T12"/>
              <a:pathLst>
                <a:path w="42921" h="21600" fill="none" extrusionOk="0">
                  <a:moveTo>
                    <a:pt x="-1" y="18968"/>
                  </a:moveTo>
                  <a:cubicBezTo>
                    <a:pt x="1328" y="8138"/>
                    <a:pt x="10527" y="-1"/>
                    <a:pt x="21439" y="0"/>
                  </a:cubicBezTo>
                  <a:cubicBezTo>
                    <a:pt x="32496" y="0"/>
                    <a:pt x="41768" y="8350"/>
                    <a:pt x="42921" y="19347"/>
                  </a:cubicBezTo>
                </a:path>
                <a:path w="42921" h="21600" stroke="0" extrusionOk="0">
                  <a:moveTo>
                    <a:pt x="-1" y="18968"/>
                  </a:moveTo>
                  <a:cubicBezTo>
                    <a:pt x="1328" y="8138"/>
                    <a:pt x="10527" y="-1"/>
                    <a:pt x="21439" y="0"/>
                  </a:cubicBezTo>
                  <a:cubicBezTo>
                    <a:pt x="32496" y="0"/>
                    <a:pt x="41768" y="8350"/>
                    <a:pt x="42921" y="19347"/>
                  </a:cubicBezTo>
                  <a:lnTo>
                    <a:pt x="21439" y="21600"/>
                  </a:lnTo>
                  <a:close/>
                </a:path>
              </a:pathLst>
            </a:custGeom>
            <a:noFill/>
            <a:ln w="19050">
              <a:solidFill>
                <a:srgbClr val="FF3300"/>
              </a:solidFill>
              <a:round/>
              <a:headEnd type="none" w="med" len="lg"/>
              <a:tailEnd type="none" w="med" len="lg"/>
            </a:ln>
          </p:spPr>
          <p:txBody>
            <a:bodyPr wrap="none" anchor="ctr"/>
            <a:lstStyle/>
            <a:p>
              <a:endParaRPr lang="zh-CN" altLang="en-US"/>
            </a:p>
          </p:txBody>
        </p:sp>
        <p:sp>
          <p:nvSpPr>
            <p:cNvPr id="59" name="Arc 11"/>
            <p:cNvSpPr>
              <a:spLocks/>
            </p:cNvSpPr>
            <p:nvPr/>
          </p:nvSpPr>
          <p:spPr bwMode="auto">
            <a:xfrm rot="2625869" flipH="1" flipV="1">
              <a:off x="4608" y="1776"/>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round/>
              <a:headEnd type="none" w="med" len="lg"/>
              <a:tailEnd type="none" w="med" len="lg"/>
            </a:ln>
          </p:spPr>
          <p:txBody>
            <a:bodyPr wrap="none" anchor="ctr"/>
            <a:lstStyle/>
            <a:p>
              <a:endParaRPr lang="zh-CN" altLang="en-US"/>
            </a:p>
          </p:txBody>
        </p:sp>
      </p:grpSp>
      <p:grpSp>
        <p:nvGrpSpPr>
          <p:cNvPr id="60" name="Group 12"/>
          <p:cNvGrpSpPr>
            <a:grpSpLocks/>
          </p:cNvGrpSpPr>
          <p:nvPr/>
        </p:nvGrpSpPr>
        <p:grpSpPr bwMode="auto">
          <a:xfrm>
            <a:off x="5656268" y="3162297"/>
            <a:ext cx="3052763" cy="2936875"/>
            <a:chOff x="3428" y="1448"/>
            <a:chExt cx="1923" cy="1850"/>
          </a:xfrm>
        </p:grpSpPr>
        <p:sp>
          <p:nvSpPr>
            <p:cNvPr id="61" name="Arc 13"/>
            <p:cNvSpPr>
              <a:spLocks/>
            </p:cNvSpPr>
            <p:nvPr/>
          </p:nvSpPr>
          <p:spPr bwMode="auto">
            <a:xfrm rot="-2774131">
              <a:off x="3417" y="1584"/>
              <a:ext cx="633" cy="361"/>
            </a:xfrm>
            <a:custGeom>
              <a:avLst/>
              <a:gdLst>
                <a:gd name="T0" fmla="*/ 0 w 42921"/>
                <a:gd name="T1" fmla="*/ 317 h 21600"/>
                <a:gd name="T2" fmla="*/ 633 w 42921"/>
                <a:gd name="T3" fmla="*/ 323 h 21600"/>
                <a:gd name="T4" fmla="*/ 316 w 42921"/>
                <a:gd name="T5" fmla="*/ 361 h 21600"/>
                <a:gd name="T6" fmla="*/ 0 60000 65536"/>
                <a:gd name="T7" fmla="*/ 0 60000 65536"/>
                <a:gd name="T8" fmla="*/ 0 60000 65536"/>
                <a:gd name="T9" fmla="*/ 0 w 42921"/>
                <a:gd name="T10" fmla="*/ 0 h 21600"/>
                <a:gd name="T11" fmla="*/ 42921 w 42921"/>
                <a:gd name="T12" fmla="*/ 21600 h 21600"/>
              </a:gdLst>
              <a:ahLst/>
              <a:cxnLst>
                <a:cxn ang="T6">
                  <a:pos x="T0" y="T1"/>
                </a:cxn>
                <a:cxn ang="T7">
                  <a:pos x="T2" y="T3"/>
                </a:cxn>
                <a:cxn ang="T8">
                  <a:pos x="T4" y="T5"/>
                </a:cxn>
              </a:cxnLst>
              <a:rect l="T9" t="T10" r="T11" b="T12"/>
              <a:pathLst>
                <a:path w="42921" h="21600" fill="none" extrusionOk="0">
                  <a:moveTo>
                    <a:pt x="-1" y="18968"/>
                  </a:moveTo>
                  <a:cubicBezTo>
                    <a:pt x="1328" y="8138"/>
                    <a:pt x="10527" y="-1"/>
                    <a:pt x="21439" y="0"/>
                  </a:cubicBezTo>
                  <a:cubicBezTo>
                    <a:pt x="32496" y="0"/>
                    <a:pt x="41768" y="8350"/>
                    <a:pt x="42921" y="19347"/>
                  </a:cubicBezTo>
                </a:path>
                <a:path w="42921" h="21600" stroke="0" extrusionOk="0">
                  <a:moveTo>
                    <a:pt x="-1" y="18968"/>
                  </a:moveTo>
                  <a:cubicBezTo>
                    <a:pt x="1328" y="8138"/>
                    <a:pt x="10527" y="-1"/>
                    <a:pt x="21439" y="0"/>
                  </a:cubicBezTo>
                  <a:cubicBezTo>
                    <a:pt x="32496" y="0"/>
                    <a:pt x="41768" y="8350"/>
                    <a:pt x="42921" y="19347"/>
                  </a:cubicBezTo>
                  <a:lnTo>
                    <a:pt x="21439"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sp>
          <p:nvSpPr>
            <p:cNvPr id="62" name="Arc 14"/>
            <p:cNvSpPr>
              <a:spLocks/>
            </p:cNvSpPr>
            <p:nvPr/>
          </p:nvSpPr>
          <p:spPr bwMode="auto">
            <a:xfrm rot="2625869">
              <a:off x="4717" y="1591"/>
              <a:ext cx="633" cy="361"/>
            </a:xfrm>
            <a:custGeom>
              <a:avLst/>
              <a:gdLst>
                <a:gd name="T0" fmla="*/ 0 w 42921"/>
                <a:gd name="T1" fmla="*/ 317 h 21600"/>
                <a:gd name="T2" fmla="*/ 633 w 42921"/>
                <a:gd name="T3" fmla="*/ 323 h 21600"/>
                <a:gd name="T4" fmla="*/ 316 w 42921"/>
                <a:gd name="T5" fmla="*/ 361 h 21600"/>
                <a:gd name="T6" fmla="*/ 0 60000 65536"/>
                <a:gd name="T7" fmla="*/ 0 60000 65536"/>
                <a:gd name="T8" fmla="*/ 0 60000 65536"/>
                <a:gd name="T9" fmla="*/ 0 w 42921"/>
                <a:gd name="T10" fmla="*/ 0 h 21600"/>
                <a:gd name="T11" fmla="*/ 42921 w 42921"/>
                <a:gd name="T12" fmla="*/ 21600 h 21600"/>
              </a:gdLst>
              <a:ahLst/>
              <a:cxnLst>
                <a:cxn ang="T6">
                  <a:pos x="T0" y="T1"/>
                </a:cxn>
                <a:cxn ang="T7">
                  <a:pos x="T2" y="T3"/>
                </a:cxn>
                <a:cxn ang="T8">
                  <a:pos x="T4" y="T5"/>
                </a:cxn>
              </a:cxnLst>
              <a:rect l="T9" t="T10" r="T11" b="T12"/>
              <a:pathLst>
                <a:path w="42921" h="21600" fill="none" extrusionOk="0">
                  <a:moveTo>
                    <a:pt x="-1" y="18968"/>
                  </a:moveTo>
                  <a:cubicBezTo>
                    <a:pt x="1328" y="8138"/>
                    <a:pt x="10527" y="-1"/>
                    <a:pt x="21439" y="0"/>
                  </a:cubicBezTo>
                  <a:cubicBezTo>
                    <a:pt x="32496" y="0"/>
                    <a:pt x="41768" y="8350"/>
                    <a:pt x="42921" y="19347"/>
                  </a:cubicBezTo>
                </a:path>
                <a:path w="42921" h="21600" stroke="0" extrusionOk="0">
                  <a:moveTo>
                    <a:pt x="-1" y="18968"/>
                  </a:moveTo>
                  <a:cubicBezTo>
                    <a:pt x="1328" y="8138"/>
                    <a:pt x="10527" y="-1"/>
                    <a:pt x="21439" y="0"/>
                  </a:cubicBezTo>
                  <a:cubicBezTo>
                    <a:pt x="32496" y="0"/>
                    <a:pt x="41768" y="8350"/>
                    <a:pt x="42921" y="19347"/>
                  </a:cubicBezTo>
                  <a:lnTo>
                    <a:pt x="21439"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sp>
          <p:nvSpPr>
            <p:cNvPr id="63" name="Arc 15"/>
            <p:cNvSpPr>
              <a:spLocks/>
            </p:cNvSpPr>
            <p:nvPr/>
          </p:nvSpPr>
          <p:spPr bwMode="auto">
            <a:xfrm rot="16316483" flipV="1">
              <a:off x="3334" y="2310"/>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sp>
          <p:nvSpPr>
            <p:cNvPr id="64" name="Arc 16"/>
            <p:cNvSpPr>
              <a:spLocks/>
            </p:cNvSpPr>
            <p:nvPr/>
          </p:nvSpPr>
          <p:spPr bwMode="auto">
            <a:xfrm rot="-8174131">
              <a:off x="3428" y="2894"/>
              <a:ext cx="633" cy="361"/>
            </a:xfrm>
            <a:custGeom>
              <a:avLst/>
              <a:gdLst>
                <a:gd name="T0" fmla="*/ 0 w 42921"/>
                <a:gd name="T1" fmla="*/ 317 h 21600"/>
                <a:gd name="T2" fmla="*/ 633 w 42921"/>
                <a:gd name="T3" fmla="*/ 323 h 21600"/>
                <a:gd name="T4" fmla="*/ 316 w 42921"/>
                <a:gd name="T5" fmla="*/ 361 h 21600"/>
                <a:gd name="T6" fmla="*/ 0 60000 65536"/>
                <a:gd name="T7" fmla="*/ 0 60000 65536"/>
                <a:gd name="T8" fmla="*/ 0 60000 65536"/>
                <a:gd name="T9" fmla="*/ 0 w 42921"/>
                <a:gd name="T10" fmla="*/ 0 h 21600"/>
                <a:gd name="T11" fmla="*/ 42921 w 42921"/>
                <a:gd name="T12" fmla="*/ 21600 h 21600"/>
              </a:gdLst>
              <a:ahLst/>
              <a:cxnLst>
                <a:cxn ang="T6">
                  <a:pos x="T0" y="T1"/>
                </a:cxn>
                <a:cxn ang="T7">
                  <a:pos x="T2" y="T3"/>
                </a:cxn>
                <a:cxn ang="T8">
                  <a:pos x="T4" y="T5"/>
                </a:cxn>
              </a:cxnLst>
              <a:rect l="T9" t="T10" r="T11" b="T12"/>
              <a:pathLst>
                <a:path w="42921" h="21600" fill="none" extrusionOk="0">
                  <a:moveTo>
                    <a:pt x="-1" y="18968"/>
                  </a:moveTo>
                  <a:cubicBezTo>
                    <a:pt x="1328" y="8138"/>
                    <a:pt x="10527" y="-1"/>
                    <a:pt x="21439" y="0"/>
                  </a:cubicBezTo>
                  <a:cubicBezTo>
                    <a:pt x="32496" y="0"/>
                    <a:pt x="41768" y="8350"/>
                    <a:pt x="42921" y="19347"/>
                  </a:cubicBezTo>
                </a:path>
                <a:path w="42921" h="21600" stroke="0" extrusionOk="0">
                  <a:moveTo>
                    <a:pt x="-1" y="18968"/>
                  </a:moveTo>
                  <a:cubicBezTo>
                    <a:pt x="1328" y="8138"/>
                    <a:pt x="10527" y="-1"/>
                    <a:pt x="21439" y="0"/>
                  </a:cubicBezTo>
                  <a:cubicBezTo>
                    <a:pt x="32496" y="0"/>
                    <a:pt x="41768" y="8350"/>
                    <a:pt x="42921" y="19347"/>
                  </a:cubicBezTo>
                  <a:lnTo>
                    <a:pt x="21439"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sp>
          <p:nvSpPr>
            <p:cNvPr id="65" name="Arc 17"/>
            <p:cNvSpPr>
              <a:spLocks/>
            </p:cNvSpPr>
            <p:nvPr/>
          </p:nvSpPr>
          <p:spPr bwMode="auto">
            <a:xfrm rot="10916483" flipV="1">
              <a:off x="4066" y="3058"/>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sp>
          <p:nvSpPr>
            <p:cNvPr id="66" name="Arc 18"/>
            <p:cNvSpPr>
              <a:spLocks/>
            </p:cNvSpPr>
            <p:nvPr/>
          </p:nvSpPr>
          <p:spPr bwMode="auto">
            <a:xfrm rot="8174131" flipH="1">
              <a:off x="4718" y="2887"/>
              <a:ext cx="633" cy="361"/>
            </a:xfrm>
            <a:custGeom>
              <a:avLst/>
              <a:gdLst>
                <a:gd name="T0" fmla="*/ 0 w 42921"/>
                <a:gd name="T1" fmla="*/ 317 h 21600"/>
                <a:gd name="T2" fmla="*/ 633 w 42921"/>
                <a:gd name="T3" fmla="*/ 323 h 21600"/>
                <a:gd name="T4" fmla="*/ 316 w 42921"/>
                <a:gd name="T5" fmla="*/ 361 h 21600"/>
                <a:gd name="T6" fmla="*/ 0 60000 65536"/>
                <a:gd name="T7" fmla="*/ 0 60000 65536"/>
                <a:gd name="T8" fmla="*/ 0 60000 65536"/>
                <a:gd name="T9" fmla="*/ 0 w 42921"/>
                <a:gd name="T10" fmla="*/ 0 h 21600"/>
                <a:gd name="T11" fmla="*/ 42921 w 42921"/>
                <a:gd name="T12" fmla="*/ 21600 h 21600"/>
              </a:gdLst>
              <a:ahLst/>
              <a:cxnLst>
                <a:cxn ang="T6">
                  <a:pos x="T0" y="T1"/>
                </a:cxn>
                <a:cxn ang="T7">
                  <a:pos x="T2" y="T3"/>
                </a:cxn>
                <a:cxn ang="T8">
                  <a:pos x="T4" y="T5"/>
                </a:cxn>
              </a:cxnLst>
              <a:rect l="T9" t="T10" r="T11" b="T12"/>
              <a:pathLst>
                <a:path w="42921" h="21600" fill="none" extrusionOk="0">
                  <a:moveTo>
                    <a:pt x="-1" y="18968"/>
                  </a:moveTo>
                  <a:cubicBezTo>
                    <a:pt x="1328" y="8138"/>
                    <a:pt x="10527" y="-1"/>
                    <a:pt x="21439" y="0"/>
                  </a:cubicBezTo>
                  <a:cubicBezTo>
                    <a:pt x="32496" y="0"/>
                    <a:pt x="41768" y="8350"/>
                    <a:pt x="42921" y="19347"/>
                  </a:cubicBezTo>
                </a:path>
                <a:path w="42921" h="21600" stroke="0" extrusionOk="0">
                  <a:moveTo>
                    <a:pt x="-1" y="18968"/>
                  </a:moveTo>
                  <a:cubicBezTo>
                    <a:pt x="1328" y="8138"/>
                    <a:pt x="10527" y="-1"/>
                    <a:pt x="21439" y="0"/>
                  </a:cubicBezTo>
                  <a:cubicBezTo>
                    <a:pt x="32496" y="0"/>
                    <a:pt x="41768" y="8350"/>
                    <a:pt x="42921" y="19347"/>
                  </a:cubicBezTo>
                  <a:lnTo>
                    <a:pt x="21439"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sp>
          <p:nvSpPr>
            <p:cNvPr id="67" name="Arc 19"/>
            <p:cNvSpPr>
              <a:spLocks/>
            </p:cNvSpPr>
            <p:nvPr/>
          </p:nvSpPr>
          <p:spPr bwMode="auto">
            <a:xfrm rot="5283517" flipH="1" flipV="1">
              <a:off x="4815" y="2310"/>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sp>
          <p:nvSpPr>
            <p:cNvPr id="68" name="Arc 20"/>
            <p:cNvSpPr>
              <a:spLocks/>
            </p:cNvSpPr>
            <p:nvPr/>
          </p:nvSpPr>
          <p:spPr bwMode="auto">
            <a:xfrm rot="10683517">
              <a:off x="4073" y="1563"/>
              <a:ext cx="636" cy="240"/>
            </a:xfrm>
            <a:custGeom>
              <a:avLst/>
              <a:gdLst>
                <a:gd name="T0" fmla="*/ 0 w 40121"/>
                <a:gd name="T1" fmla="*/ 143 h 21600"/>
                <a:gd name="T2" fmla="*/ 636 w 40121"/>
                <a:gd name="T3" fmla="*/ 160 h 21600"/>
                <a:gd name="T4" fmla="*/ 313 w 40121"/>
                <a:gd name="T5" fmla="*/ 240 h 21600"/>
                <a:gd name="T6" fmla="*/ 0 60000 65536"/>
                <a:gd name="T7" fmla="*/ 0 60000 65536"/>
                <a:gd name="T8" fmla="*/ 0 60000 65536"/>
                <a:gd name="T9" fmla="*/ 0 w 40121"/>
                <a:gd name="T10" fmla="*/ 0 h 21600"/>
                <a:gd name="T11" fmla="*/ 40121 w 40121"/>
                <a:gd name="T12" fmla="*/ 21600 h 21600"/>
              </a:gdLst>
              <a:ahLst/>
              <a:cxnLst>
                <a:cxn ang="T6">
                  <a:pos x="T0" y="T1"/>
                </a:cxn>
                <a:cxn ang="T7">
                  <a:pos x="T2" y="T3"/>
                </a:cxn>
                <a:cxn ang="T8">
                  <a:pos x="T4" y="T5"/>
                </a:cxn>
              </a:cxnLst>
              <a:rect l="T9" t="T10" r="T11" b="T12"/>
              <a:pathLst>
                <a:path w="40121" h="21600" fill="none" extrusionOk="0">
                  <a:moveTo>
                    <a:pt x="-1" y="12890"/>
                  </a:moveTo>
                  <a:cubicBezTo>
                    <a:pt x="3451" y="5056"/>
                    <a:pt x="11204" y="-1"/>
                    <a:pt x="19766" y="0"/>
                  </a:cubicBezTo>
                  <a:cubicBezTo>
                    <a:pt x="28908" y="0"/>
                    <a:pt x="37061" y="5756"/>
                    <a:pt x="40120" y="14372"/>
                  </a:cubicBezTo>
                </a:path>
                <a:path w="40121" h="21600" stroke="0" extrusionOk="0">
                  <a:moveTo>
                    <a:pt x="-1" y="12890"/>
                  </a:moveTo>
                  <a:cubicBezTo>
                    <a:pt x="3451" y="5056"/>
                    <a:pt x="11204" y="-1"/>
                    <a:pt x="19766" y="0"/>
                  </a:cubicBezTo>
                  <a:cubicBezTo>
                    <a:pt x="28908" y="0"/>
                    <a:pt x="37061" y="5756"/>
                    <a:pt x="40120" y="14372"/>
                  </a:cubicBezTo>
                  <a:lnTo>
                    <a:pt x="19766" y="21600"/>
                  </a:lnTo>
                  <a:close/>
                </a:path>
              </a:pathLst>
            </a:custGeom>
            <a:noFill/>
            <a:ln w="19050">
              <a:solidFill>
                <a:srgbClr val="FF3300"/>
              </a:solidFill>
              <a:prstDash val="dash"/>
              <a:round/>
              <a:headEnd type="none" w="med" len="lg"/>
              <a:tailEnd type="none" w="med" len="lg"/>
            </a:ln>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15"/>
                                        </p:tgtEl>
                                        <p:attrNameLst>
                                          <p:attrName>style.visibility</p:attrName>
                                        </p:attrNameLst>
                                      </p:cBhvr>
                                      <p:to>
                                        <p:strVal val="visible"/>
                                      </p:to>
                                    </p:set>
                                    <p:animEffect transition="in" filter="blinds(horizontal)">
                                      <p:cBhvr>
                                        <p:cTn id="7" dur="500"/>
                                        <p:tgtEl>
                                          <p:spTgt spid="82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26"/>
                                        </p:tgtEl>
                                        <p:attrNameLst>
                                          <p:attrName>style.visibility</p:attrName>
                                        </p:attrNameLst>
                                      </p:cBhvr>
                                      <p:to>
                                        <p:strVal val="visible"/>
                                      </p:to>
                                    </p:set>
                                    <p:animEffect transition="in" filter="wipe(left)">
                                      <p:cBhvr>
                                        <p:cTn id="17" dur="500"/>
                                        <p:tgtEl>
                                          <p:spTgt spid="82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7"/>
                                        </p:tgtEl>
                                        <p:attrNameLst>
                                          <p:attrName>style.visibility</p:attrName>
                                        </p:attrNameLst>
                                      </p:cBhvr>
                                      <p:to>
                                        <p:strVal val="visible"/>
                                      </p:to>
                                    </p:set>
                                    <p:animEffect transition="in" filter="wipe(left)">
                                      <p:cBhvr>
                                        <p:cTn id="22" dur="500"/>
                                        <p:tgtEl>
                                          <p:spTgt spid="82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28"/>
                                        </p:tgtEl>
                                        <p:attrNameLst>
                                          <p:attrName>style.visibility</p:attrName>
                                        </p:attrNameLst>
                                      </p:cBhvr>
                                      <p:to>
                                        <p:strVal val="visible"/>
                                      </p:to>
                                    </p:set>
                                    <p:animEffect transition="in" filter="wipe(left)">
                                      <p:cBhvr>
                                        <p:cTn id="27" dur="500"/>
                                        <p:tgtEl>
                                          <p:spTgt spid="82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29"/>
                                        </p:tgtEl>
                                        <p:attrNameLst>
                                          <p:attrName>style.visibility</p:attrName>
                                        </p:attrNameLst>
                                      </p:cBhvr>
                                      <p:to>
                                        <p:strVal val="visible"/>
                                      </p:to>
                                    </p:set>
                                    <p:animEffect transition="in" filter="blinds(horizontal)">
                                      <p:cBhvr>
                                        <p:cTn id="32" dur="500"/>
                                        <p:tgtEl>
                                          <p:spTgt spid="82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344"/>
                                        </p:tgtEl>
                                        <p:attrNameLst>
                                          <p:attrName>style.visibility</p:attrName>
                                        </p:attrNameLst>
                                      </p:cBhvr>
                                      <p:to>
                                        <p:strVal val="visible"/>
                                      </p:to>
                                    </p:set>
                                    <p:animEffect transition="in" filter="blinds(horizontal)">
                                      <p:cBhvr>
                                        <p:cTn id="37" dur="500"/>
                                        <p:tgtEl>
                                          <p:spTgt spid="573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345"/>
                                        </p:tgtEl>
                                        <p:attrNameLst>
                                          <p:attrName>style.visibility</p:attrName>
                                        </p:attrNameLst>
                                      </p:cBhvr>
                                      <p:to>
                                        <p:strVal val="visible"/>
                                      </p:to>
                                    </p:set>
                                    <p:animEffect transition="in" filter="blinds(horizontal)">
                                      <p:cBhvr>
                                        <p:cTn id="42" dur="500"/>
                                        <p:tgtEl>
                                          <p:spTgt spid="5734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232"/>
                                        </p:tgtEl>
                                        <p:attrNameLst>
                                          <p:attrName>style.visibility</p:attrName>
                                        </p:attrNameLst>
                                      </p:cBhvr>
                                      <p:to>
                                        <p:strVal val="visible"/>
                                      </p:to>
                                    </p:set>
                                    <p:animEffect transition="in" filter="blinds(horizontal)">
                                      <p:cBhvr>
                                        <p:cTn id="47" dur="500"/>
                                        <p:tgtEl>
                                          <p:spTgt spid="82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346"/>
                                        </p:tgtEl>
                                        <p:attrNameLst>
                                          <p:attrName>style.visibility</p:attrName>
                                        </p:attrNameLst>
                                      </p:cBhvr>
                                      <p:to>
                                        <p:strVal val="visible"/>
                                      </p:to>
                                    </p:set>
                                    <p:animEffect transition="in" filter="blinds(horizontal)">
                                      <p:cBhvr>
                                        <p:cTn id="52" dur="500"/>
                                        <p:tgtEl>
                                          <p:spTgt spid="57346"/>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272"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strVal val="2/3*#ppt_w"/>
                                          </p:val>
                                        </p:tav>
                                        <p:tav tm="100000">
                                          <p:val>
                                            <p:strVal val="#ppt_w"/>
                                          </p:val>
                                        </p:tav>
                                      </p:tavLst>
                                    </p:anim>
                                    <p:anim calcmode="lin" valueType="num">
                                      <p:cBhvr>
                                        <p:cTn id="58" dur="500" fill="hold"/>
                                        <p:tgtEl>
                                          <p:spTgt spid="50"/>
                                        </p:tgtEl>
                                        <p:attrNameLst>
                                          <p:attrName>ppt_h</p:attrName>
                                        </p:attrNameLst>
                                      </p:cBhvr>
                                      <p:tavLst>
                                        <p:tav tm="0">
                                          <p:val>
                                            <p:strVal val="2/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272"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p:cTn id="63" dur="500" fill="hold"/>
                                        <p:tgtEl>
                                          <p:spTgt spid="51"/>
                                        </p:tgtEl>
                                        <p:attrNameLst>
                                          <p:attrName>ppt_w</p:attrName>
                                        </p:attrNameLst>
                                      </p:cBhvr>
                                      <p:tavLst>
                                        <p:tav tm="0">
                                          <p:val>
                                            <p:strVal val="2/3*#ppt_w"/>
                                          </p:val>
                                        </p:tav>
                                        <p:tav tm="100000">
                                          <p:val>
                                            <p:strVal val="#ppt_w"/>
                                          </p:val>
                                        </p:tav>
                                      </p:tavLst>
                                    </p:anim>
                                    <p:anim calcmode="lin" valueType="num">
                                      <p:cBhvr>
                                        <p:cTn id="64" dur="500" fill="hold"/>
                                        <p:tgtEl>
                                          <p:spTgt spid="51"/>
                                        </p:tgtEl>
                                        <p:attrNameLst>
                                          <p:attrName>ppt_h</p:attrName>
                                        </p:attrNameLst>
                                      </p:cBhvr>
                                      <p:tavLst>
                                        <p:tav tm="0">
                                          <p:val>
                                            <p:strVal val="2/3*#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272"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strVal val="2/3*#ppt_w"/>
                                          </p:val>
                                        </p:tav>
                                        <p:tav tm="100000">
                                          <p:val>
                                            <p:strVal val="#ppt_w"/>
                                          </p:val>
                                        </p:tav>
                                      </p:tavLst>
                                    </p:anim>
                                    <p:anim calcmode="lin" valueType="num">
                                      <p:cBhvr>
                                        <p:cTn id="70" dur="500" fill="hold"/>
                                        <p:tgtEl>
                                          <p:spTgt spid="6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5" grpId="0" autoUpdateAnimBg="0"/>
      <p:bldP spid="8226" grpId="0" autoUpdateAnimBg="0"/>
      <p:bldP spid="8227" grpId="0" autoUpdateAnimBg="0"/>
      <p:bldP spid="8228" grpId="0" autoUpdateAnimBg="0"/>
      <p:bldP spid="8229" grpId="0"/>
      <p:bldP spid="8232" grpId="0" autoUpdateAnimBg="0"/>
      <p:bldP spid="5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3" name="Text Box 21"/>
          <p:cNvSpPr txBox="1">
            <a:spLocks noChangeArrowheads="1"/>
          </p:cNvSpPr>
          <p:nvPr/>
        </p:nvSpPr>
        <p:spPr bwMode="auto">
          <a:xfrm>
            <a:off x="428596" y="1071546"/>
            <a:ext cx="8035951" cy="1815882"/>
          </a:xfrm>
          <a:prstGeom prst="rect">
            <a:avLst/>
          </a:prstGeom>
          <a:noFill/>
          <a:ln w="19050">
            <a:noFill/>
            <a:miter lim="800000"/>
            <a:headEnd type="none" w="med" len="lg"/>
            <a:tailEnd type="none" w="med" len="lg"/>
          </a:ln>
        </p:spPr>
        <p:txBody>
          <a:bodyPr wrap="square">
            <a:spAutoFit/>
          </a:bodyPr>
          <a:lstStyle/>
          <a:p>
            <a:pPr>
              <a:spcBef>
                <a:spcPct val="50000"/>
              </a:spcBef>
            </a:pPr>
            <a:r>
              <a:rPr kumimoji="1" lang="en-US" altLang="zh-CN" sz="2800" b="1" dirty="0">
                <a:solidFill>
                  <a:schemeClr val="accent2"/>
                </a:solidFill>
                <a:latin typeface="Century Schoolbook" pitchFamily="18" charset="0"/>
              </a:rPr>
              <a:t>       </a:t>
            </a:r>
            <a:r>
              <a:rPr kumimoji="1" lang="zh-CN" altLang="en-US" sz="2800" dirty="0">
                <a:latin typeface="Century Schoolbook" pitchFamily="18" charset="0"/>
              </a:rPr>
              <a:t>电子的物质波沿轨道传播，当电子轨道周长恰为物质波波长的整数倍时，可以形成稳定的驻波（</a:t>
            </a:r>
            <a:r>
              <a:rPr kumimoji="1" lang="zh-CN" altLang="en-US" sz="2800" dirty="0">
                <a:latin typeface="Times New Roman" pitchFamily="18" charset="0"/>
              </a:rPr>
              <a:t>因只有驻波是一稳定的振动状态，不辐射能量）</a:t>
            </a:r>
            <a:r>
              <a:rPr kumimoji="1" lang="zh-CN" altLang="en-US" sz="2800" dirty="0">
                <a:latin typeface="Century Schoolbook" pitchFamily="18" charset="0"/>
              </a:rPr>
              <a:t> ，这就对应于原子的定态。</a:t>
            </a:r>
          </a:p>
        </p:txBody>
      </p:sp>
      <p:graphicFrame>
        <p:nvGraphicFramePr>
          <p:cNvPr id="9218" name="Object 22"/>
          <p:cNvGraphicFramePr>
            <a:graphicFrameLocks noChangeAspect="1"/>
          </p:cNvGraphicFramePr>
          <p:nvPr/>
        </p:nvGraphicFramePr>
        <p:xfrm>
          <a:off x="1285852" y="3214686"/>
          <a:ext cx="1819480" cy="500066"/>
        </p:xfrm>
        <a:graphic>
          <a:graphicData uri="http://schemas.openxmlformats.org/presentationml/2006/ole">
            <p:oleObj spid="_x0000_s9218" name="公式" r:id="rId3" imgW="1981080" imgH="545760" progId="Equation.3">
              <p:embed/>
            </p:oleObj>
          </a:graphicData>
        </a:graphic>
      </p:graphicFrame>
      <p:graphicFrame>
        <p:nvGraphicFramePr>
          <p:cNvPr id="9219" name="Object 23"/>
          <p:cNvGraphicFramePr>
            <a:graphicFrameLocks noChangeAspect="1"/>
          </p:cNvGraphicFramePr>
          <p:nvPr/>
        </p:nvGraphicFramePr>
        <p:xfrm>
          <a:off x="1000100" y="3786190"/>
          <a:ext cx="1710957" cy="1000132"/>
        </p:xfrm>
        <a:graphic>
          <a:graphicData uri="http://schemas.openxmlformats.org/presentationml/2006/ole">
            <p:oleObj spid="_x0000_s9219" name="Equation" r:id="rId4" imgW="672840" imgH="393480" progId="Equation.3">
              <p:embed/>
            </p:oleObj>
          </a:graphicData>
        </a:graphic>
      </p:graphicFrame>
      <p:graphicFrame>
        <p:nvGraphicFramePr>
          <p:cNvPr id="9220" name="Object 24"/>
          <p:cNvGraphicFramePr>
            <a:graphicFrameLocks noChangeAspect="1"/>
          </p:cNvGraphicFramePr>
          <p:nvPr/>
        </p:nvGraphicFramePr>
        <p:xfrm>
          <a:off x="3214678" y="3857628"/>
          <a:ext cx="1611228" cy="857256"/>
        </p:xfrm>
        <a:graphic>
          <a:graphicData uri="http://schemas.openxmlformats.org/presentationml/2006/ole">
            <p:oleObj spid="_x0000_s9220" name="公式" r:id="rId5" imgW="1981080" imgH="1054080" progId="Equation.3">
              <p:embed/>
            </p:oleObj>
          </a:graphicData>
        </a:graphic>
      </p:graphicFrame>
      <p:graphicFrame>
        <p:nvGraphicFramePr>
          <p:cNvPr id="9221" name="Object 25"/>
          <p:cNvGraphicFramePr>
            <a:graphicFrameLocks noChangeAspect="1"/>
          </p:cNvGraphicFramePr>
          <p:nvPr/>
        </p:nvGraphicFramePr>
        <p:xfrm>
          <a:off x="785786" y="5214951"/>
          <a:ext cx="1408110" cy="434336"/>
        </p:xfrm>
        <a:graphic>
          <a:graphicData uri="http://schemas.openxmlformats.org/presentationml/2006/ole">
            <p:oleObj spid="_x0000_s9221" name="公式" r:id="rId6" imgW="1765080" imgH="545760" progId="Equation.3">
              <p:embed/>
            </p:oleObj>
          </a:graphicData>
        </a:graphic>
      </p:graphicFrame>
      <p:graphicFrame>
        <p:nvGraphicFramePr>
          <p:cNvPr id="9222" name="Object 26"/>
          <p:cNvGraphicFramePr>
            <a:graphicFrameLocks noChangeAspect="1"/>
          </p:cNvGraphicFramePr>
          <p:nvPr/>
        </p:nvGraphicFramePr>
        <p:xfrm>
          <a:off x="2214546" y="5000636"/>
          <a:ext cx="737840" cy="795334"/>
        </p:xfrm>
        <a:graphic>
          <a:graphicData uri="http://schemas.openxmlformats.org/presentationml/2006/ole">
            <p:oleObj spid="_x0000_s9222" name="公式" r:id="rId7" imgW="977760" imgH="1054080" progId="Equation.3">
              <p:embed/>
            </p:oleObj>
          </a:graphicData>
        </a:graphic>
      </p:graphicFrame>
      <p:graphicFrame>
        <p:nvGraphicFramePr>
          <p:cNvPr id="9223" name="Object 27"/>
          <p:cNvGraphicFramePr>
            <a:graphicFrameLocks noChangeAspect="1"/>
          </p:cNvGraphicFramePr>
          <p:nvPr/>
        </p:nvGraphicFramePr>
        <p:xfrm>
          <a:off x="3357554" y="5214950"/>
          <a:ext cx="1985449" cy="500066"/>
        </p:xfrm>
        <a:graphic>
          <a:graphicData uri="http://schemas.openxmlformats.org/presentationml/2006/ole">
            <p:oleObj spid="_x0000_s9223" name="Equation" r:id="rId8" imgW="799920" imgH="203040" progId="Equation.3">
              <p:embed/>
            </p:oleObj>
          </a:graphicData>
        </a:graphic>
      </p:graphicFrame>
      <p:sp>
        <p:nvSpPr>
          <p:cNvPr id="9230"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9231" name="Picture 31" descr="0508"/>
          <p:cNvPicPr>
            <a:picLocks noChangeAspect="1" noChangeArrowheads="1"/>
          </p:cNvPicPr>
          <p:nvPr/>
        </p:nvPicPr>
        <p:blipFill>
          <a:blip r:embed="rId9" cstate="print"/>
          <a:srcRect/>
          <a:stretch>
            <a:fillRect/>
          </a:stretch>
        </p:blipFill>
        <p:spPr bwMode="auto">
          <a:xfrm>
            <a:off x="6000760" y="3429000"/>
            <a:ext cx="2712410" cy="2500330"/>
          </a:xfrm>
          <a:prstGeom prst="rect">
            <a:avLst/>
          </a:prstGeom>
          <a:noFill/>
          <a:ln w="9525">
            <a:noFill/>
            <a:miter lim="800000"/>
            <a:headEnd/>
            <a:tailEnd/>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053"/>
                                        </p:tgtEl>
                                        <p:attrNameLst>
                                          <p:attrName>style.visibility</p:attrName>
                                        </p:attrNameLst>
                                      </p:cBhvr>
                                      <p:to>
                                        <p:strVal val="visible"/>
                                      </p:to>
                                    </p:set>
                                    <p:animEffect transition="in" filter="strips(downRight)">
                                      <p:cBhvr>
                                        <p:cTn id="7" dur="500"/>
                                        <p:tgtEl>
                                          <p:spTgt spid="440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ipe(left)">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wipe(left)">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20"/>
                                        </p:tgtEl>
                                        <p:attrNameLst>
                                          <p:attrName>style.visibility</p:attrName>
                                        </p:attrNameLst>
                                      </p:cBhvr>
                                      <p:to>
                                        <p:strVal val="visible"/>
                                      </p:to>
                                    </p:set>
                                    <p:animEffect transition="in" filter="wipe(left)">
                                      <p:cBhvr>
                                        <p:cTn id="22" dur="500"/>
                                        <p:tgtEl>
                                          <p:spTgt spid="9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21"/>
                                        </p:tgtEl>
                                        <p:attrNameLst>
                                          <p:attrName>style.visibility</p:attrName>
                                        </p:attrNameLst>
                                      </p:cBhvr>
                                      <p:to>
                                        <p:strVal val="visible"/>
                                      </p:to>
                                    </p:set>
                                    <p:animEffect transition="in" filter="wipe(left)">
                                      <p:cBhvr>
                                        <p:cTn id="27" dur="500"/>
                                        <p:tgtEl>
                                          <p:spTgt spid="92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22"/>
                                        </p:tgtEl>
                                        <p:attrNameLst>
                                          <p:attrName>style.visibility</p:attrName>
                                        </p:attrNameLst>
                                      </p:cBhvr>
                                      <p:to>
                                        <p:strVal val="visible"/>
                                      </p:to>
                                    </p:set>
                                    <p:animEffect transition="in" filter="wipe(left)">
                                      <p:cBhvr>
                                        <p:cTn id="32" dur="500"/>
                                        <p:tgtEl>
                                          <p:spTgt spid="92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23"/>
                                        </p:tgtEl>
                                        <p:attrNameLst>
                                          <p:attrName>style.visibility</p:attrName>
                                        </p:attrNameLst>
                                      </p:cBhvr>
                                      <p:to>
                                        <p:strVal val="visible"/>
                                      </p:to>
                                    </p:set>
                                    <p:animEffect transition="in" filter="wipe(left)">
                                      <p:cBhvr>
                                        <p:cTn id="37"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灯片编号占位符 1"/>
          <p:cNvSpPr>
            <a:spLocks noGrp="1"/>
          </p:cNvSpPr>
          <p:nvPr>
            <p:ph type="sldNum" sz="quarter" idx="4294967295"/>
          </p:nvPr>
        </p:nvSpPr>
        <p:spPr>
          <a:xfrm>
            <a:off x="0" y="6356350"/>
            <a:ext cx="2133600" cy="365125"/>
          </a:xfrm>
          <a:prstGeom prst="rect">
            <a:avLst/>
          </a:prstGeom>
          <a:noFill/>
        </p:spPr>
        <p:txBody>
          <a:bodyPr/>
          <a:lstStyle/>
          <a:p>
            <a:fld id="{20E8B619-AA56-431C-9F44-3E6F6111A224}" type="slidenum">
              <a:rPr lang="en-US" altLang="zh-CN"/>
              <a:pPr/>
              <a:t>12</a:t>
            </a:fld>
            <a:endParaRPr lang="en-US" altLang="zh-CN"/>
          </a:p>
        </p:txBody>
      </p:sp>
      <p:sp>
        <p:nvSpPr>
          <p:cNvPr id="11274" name="Text Box 2"/>
          <p:cNvSpPr txBox="1">
            <a:spLocks noChangeArrowheads="1"/>
          </p:cNvSpPr>
          <p:nvPr/>
        </p:nvSpPr>
        <p:spPr bwMode="auto">
          <a:xfrm>
            <a:off x="571472" y="214290"/>
            <a:ext cx="6172200" cy="584775"/>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CC0000"/>
                </a:solidFill>
                <a:latin typeface="宋体" pitchFamily="2" charset="-122"/>
              </a:rPr>
              <a:t>德布罗意</a:t>
            </a:r>
            <a:r>
              <a:rPr lang="zh-CN" altLang="en-US" sz="3200" b="1" dirty="0">
                <a:solidFill>
                  <a:srgbClr val="CC0000"/>
                </a:solidFill>
                <a:latin typeface="宋体" pitchFamily="2" charset="-122"/>
              </a:rPr>
              <a:t>波的实验证明</a:t>
            </a:r>
          </a:p>
        </p:txBody>
      </p:sp>
      <p:sp>
        <p:nvSpPr>
          <p:cNvPr id="11275" name="Text Box 3"/>
          <p:cNvSpPr txBox="1">
            <a:spLocks noChangeArrowheads="1"/>
          </p:cNvSpPr>
          <p:nvPr/>
        </p:nvSpPr>
        <p:spPr bwMode="auto">
          <a:xfrm>
            <a:off x="714348" y="1000108"/>
            <a:ext cx="8001000" cy="579437"/>
          </a:xfrm>
          <a:prstGeom prst="rect">
            <a:avLst/>
          </a:prstGeom>
          <a:noFill/>
          <a:ln w="9525">
            <a:noFill/>
            <a:miter lim="800000"/>
            <a:headEnd/>
            <a:tailEnd/>
          </a:ln>
        </p:spPr>
        <p:txBody>
          <a:bodyPr>
            <a:spAutoFit/>
          </a:bodyPr>
          <a:lstStyle/>
          <a:p>
            <a:pPr>
              <a:spcBef>
                <a:spcPct val="50000"/>
              </a:spcBef>
            </a:pPr>
            <a:r>
              <a:rPr lang="en-US" altLang="zh-CN" sz="3200" b="1" dirty="0">
                <a:solidFill>
                  <a:srgbClr val="CC0000"/>
                </a:solidFill>
                <a:latin typeface="Times New Roman" pitchFamily="18" charset="0"/>
              </a:rPr>
              <a:t>1</a:t>
            </a:r>
            <a:r>
              <a:rPr lang="en-US" altLang="zh-CN" sz="3200" b="1" dirty="0">
                <a:solidFill>
                  <a:srgbClr val="FF0000"/>
                </a:solidFill>
                <a:latin typeface="Times New Roman" pitchFamily="18" charset="0"/>
              </a:rPr>
              <a:t> </a:t>
            </a:r>
            <a:r>
              <a:rPr lang="en-US" altLang="zh-CN" sz="3200" b="1" dirty="0">
                <a:latin typeface="Times New Roman" pitchFamily="18" charset="0"/>
              </a:rPr>
              <a:t>  </a:t>
            </a:r>
            <a:r>
              <a:rPr lang="zh-CN" altLang="en-US" sz="2800" dirty="0">
                <a:latin typeface="Times New Roman" pitchFamily="18" charset="0"/>
              </a:rPr>
              <a:t>戴维孙 </a:t>
            </a:r>
            <a:r>
              <a:rPr lang="en-US" altLang="zh-CN" sz="2800" dirty="0">
                <a:latin typeface="Times New Roman" pitchFamily="18" charset="0"/>
              </a:rPr>
              <a:t>- </a:t>
            </a:r>
            <a:r>
              <a:rPr lang="zh-CN" altLang="en-US" sz="2800" dirty="0">
                <a:latin typeface="Times New Roman" pitchFamily="18" charset="0"/>
              </a:rPr>
              <a:t>革末电子衍射实验（</a:t>
            </a:r>
            <a:r>
              <a:rPr lang="en-US" altLang="zh-CN" sz="2800" dirty="0">
                <a:latin typeface="Times New Roman" pitchFamily="18" charset="0"/>
              </a:rPr>
              <a:t>1927</a:t>
            </a:r>
            <a:r>
              <a:rPr lang="zh-CN" altLang="en-US" sz="2800" dirty="0">
                <a:latin typeface="Times New Roman" pitchFamily="18" charset="0"/>
              </a:rPr>
              <a:t>年）</a:t>
            </a:r>
          </a:p>
        </p:txBody>
      </p:sp>
      <p:grpSp>
        <p:nvGrpSpPr>
          <p:cNvPr id="2" name="Group 70"/>
          <p:cNvGrpSpPr>
            <a:grpSpLocks/>
          </p:cNvGrpSpPr>
          <p:nvPr/>
        </p:nvGrpSpPr>
        <p:grpSpPr bwMode="auto">
          <a:xfrm>
            <a:off x="4810100" y="1847839"/>
            <a:ext cx="3429000" cy="3644900"/>
            <a:chOff x="3024" y="1536"/>
            <a:chExt cx="2160" cy="2296"/>
          </a:xfrm>
        </p:grpSpPr>
        <p:sp>
          <p:nvSpPr>
            <p:cNvPr id="11323" name="Rectangle 5"/>
            <p:cNvSpPr>
              <a:spLocks noChangeArrowheads="1"/>
            </p:cNvSpPr>
            <p:nvPr/>
          </p:nvSpPr>
          <p:spPr bwMode="auto">
            <a:xfrm>
              <a:off x="3024" y="1536"/>
              <a:ext cx="2160" cy="2249"/>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324" name="Line 6"/>
            <p:cNvSpPr>
              <a:spLocks noChangeShapeType="1"/>
            </p:cNvSpPr>
            <p:nvPr/>
          </p:nvSpPr>
          <p:spPr bwMode="auto">
            <a:xfrm>
              <a:off x="3249" y="2839"/>
              <a:ext cx="1845"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11325" name="Line 7"/>
            <p:cNvSpPr>
              <a:spLocks noChangeShapeType="1"/>
            </p:cNvSpPr>
            <p:nvPr/>
          </p:nvSpPr>
          <p:spPr bwMode="auto">
            <a:xfrm flipV="1">
              <a:off x="3249" y="1716"/>
              <a:ext cx="0" cy="1123"/>
            </a:xfrm>
            <a:prstGeom prst="line">
              <a:avLst/>
            </a:prstGeom>
            <a:noFill/>
            <a:ln w="12700">
              <a:solidFill>
                <a:schemeClr val="tx1"/>
              </a:solidFill>
              <a:round/>
              <a:headEnd/>
              <a:tailEnd type="triangle" w="sm" len="lg"/>
            </a:ln>
          </p:spPr>
          <p:txBody>
            <a:bodyPr wrap="none" anchor="ctr"/>
            <a:lstStyle/>
            <a:p>
              <a:endParaRPr lang="zh-CN" altLang="en-US"/>
            </a:p>
          </p:txBody>
        </p:sp>
        <p:graphicFrame>
          <p:nvGraphicFramePr>
            <p:cNvPr id="11269" name="Object 3"/>
            <p:cNvGraphicFramePr>
              <a:graphicFrameLocks noChangeAspect="1"/>
            </p:cNvGraphicFramePr>
            <p:nvPr/>
          </p:nvGraphicFramePr>
          <p:xfrm>
            <a:off x="3294" y="1716"/>
            <a:ext cx="155" cy="180"/>
          </p:xfrm>
          <a:graphic>
            <a:graphicData uri="http://schemas.openxmlformats.org/presentationml/2006/ole">
              <p:oleObj spid="_x0000_s11269" name="公式" r:id="rId3" imgW="164880" imgH="228600" progId="Equation.3">
                <p:embed/>
              </p:oleObj>
            </a:graphicData>
          </a:graphic>
        </p:graphicFrame>
        <p:sp>
          <p:nvSpPr>
            <p:cNvPr id="11326" name="Line 9"/>
            <p:cNvSpPr>
              <a:spLocks noChangeShapeType="1"/>
            </p:cNvSpPr>
            <p:nvPr/>
          </p:nvSpPr>
          <p:spPr bwMode="auto">
            <a:xfrm flipV="1">
              <a:off x="3834" y="1978"/>
              <a:ext cx="0" cy="861"/>
            </a:xfrm>
            <a:prstGeom prst="line">
              <a:avLst/>
            </a:prstGeom>
            <a:noFill/>
            <a:ln w="9525">
              <a:solidFill>
                <a:schemeClr val="tx1"/>
              </a:solidFill>
              <a:prstDash val="dash"/>
              <a:round/>
              <a:headEnd/>
              <a:tailEnd type="none" w="sm" len="lg"/>
            </a:ln>
          </p:spPr>
          <p:txBody>
            <a:bodyPr wrap="none" anchor="ctr"/>
            <a:lstStyle/>
            <a:p>
              <a:endParaRPr lang="zh-CN" altLang="en-US"/>
            </a:p>
          </p:txBody>
        </p:sp>
        <p:sp>
          <p:nvSpPr>
            <p:cNvPr id="11327" name="Text Box 10"/>
            <p:cNvSpPr txBox="1">
              <a:spLocks noChangeArrowheads="1"/>
            </p:cNvSpPr>
            <p:nvPr/>
          </p:nvSpPr>
          <p:spPr bwMode="auto">
            <a:xfrm>
              <a:off x="3114" y="2840"/>
              <a:ext cx="1530" cy="251"/>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rPr>
                <a:t>35           54          75</a:t>
              </a:r>
              <a:endParaRPr lang="en-US" altLang="zh-CN" sz="2000" b="1">
                <a:latin typeface="Times New Roman" pitchFamily="18" charset="0"/>
              </a:endParaRPr>
            </a:p>
          </p:txBody>
        </p:sp>
        <p:graphicFrame>
          <p:nvGraphicFramePr>
            <p:cNvPr id="11270" name="Object 4"/>
            <p:cNvGraphicFramePr>
              <a:graphicFrameLocks noChangeAspect="1"/>
            </p:cNvGraphicFramePr>
            <p:nvPr/>
          </p:nvGraphicFramePr>
          <p:xfrm>
            <a:off x="4777" y="2880"/>
            <a:ext cx="359" cy="166"/>
          </p:xfrm>
          <a:graphic>
            <a:graphicData uri="http://schemas.openxmlformats.org/presentationml/2006/ole">
              <p:oleObj spid="_x0000_s11270" name="Equation" r:id="rId4" imgW="571320" imgH="253800" progId="Equation.3">
                <p:embed/>
              </p:oleObj>
            </a:graphicData>
          </a:graphic>
        </p:graphicFrame>
        <p:sp>
          <p:nvSpPr>
            <p:cNvPr id="11328" name="Line 12"/>
            <p:cNvSpPr>
              <a:spLocks noChangeShapeType="1"/>
            </p:cNvSpPr>
            <p:nvPr/>
          </p:nvSpPr>
          <p:spPr bwMode="auto">
            <a:xfrm flipV="1">
              <a:off x="4419" y="2615"/>
              <a:ext cx="0" cy="224"/>
            </a:xfrm>
            <a:prstGeom prst="line">
              <a:avLst/>
            </a:prstGeom>
            <a:noFill/>
            <a:ln w="9525">
              <a:solidFill>
                <a:schemeClr val="tx1"/>
              </a:solidFill>
              <a:round/>
              <a:headEnd/>
              <a:tailEnd type="none" w="sm" len="lg"/>
            </a:ln>
          </p:spPr>
          <p:txBody>
            <a:bodyPr wrap="none" anchor="ctr"/>
            <a:lstStyle/>
            <a:p>
              <a:endParaRPr lang="zh-CN" altLang="en-US"/>
            </a:p>
          </p:txBody>
        </p:sp>
        <p:sp>
          <p:nvSpPr>
            <p:cNvPr id="11329" name="Freeform 13"/>
            <p:cNvSpPr>
              <a:spLocks/>
            </p:cNvSpPr>
            <p:nvPr/>
          </p:nvSpPr>
          <p:spPr bwMode="auto">
            <a:xfrm>
              <a:off x="3249" y="1942"/>
              <a:ext cx="1305" cy="727"/>
            </a:xfrm>
            <a:custGeom>
              <a:avLst/>
              <a:gdLst>
                <a:gd name="T0" fmla="*/ 0 w 1392"/>
                <a:gd name="T1" fmla="*/ 767 h 932"/>
                <a:gd name="T2" fmla="*/ 96 w 1392"/>
                <a:gd name="T3" fmla="*/ 767 h 932"/>
                <a:gd name="T4" fmla="*/ 274 w 1392"/>
                <a:gd name="T5" fmla="*/ 712 h 932"/>
                <a:gd name="T6" fmla="*/ 411 w 1392"/>
                <a:gd name="T7" fmla="*/ 465 h 932"/>
                <a:gd name="T8" fmla="*/ 480 w 1392"/>
                <a:gd name="T9" fmla="*/ 253 h 932"/>
                <a:gd name="T10" fmla="*/ 535 w 1392"/>
                <a:gd name="T11" fmla="*/ 109 h 932"/>
                <a:gd name="T12" fmla="*/ 645 w 1392"/>
                <a:gd name="T13" fmla="*/ 40 h 932"/>
                <a:gd name="T14" fmla="*/ 837 w 1392"/>
                <a:gd name="T15" fmla="*/ 349 h 932"/>
                <a:gd name="T16" fmla="*/ 1070 w 1392"/>
                <a:gd name="T17" fmla="*/ 678 h 932"/>
                <a:gd name="T18" fmla="*/ 1392 w 1392"/>
                <a:gd name="T19" fmla="*/ 932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2"/>
                <a:gd name="T31" fmla="*/ 0 h 932"/>
                <a:gd name="T32" fmla="*/ 1392 w 1392"/>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2" h="932">
                  <a:moveTo>
                    <a:pt x="0" y="767"/>
                  </a:moveTo>
                  <a:cubicBezTo>
                    <a:pt x="24" y="775"/>
                    <a:pt x="50" y="776"/>
                    <a:pt x="96" y="767"/>
                  </a:cubicBezTo>
                  <a:cubicBezTo>
                    <a:pt x="142" y="758"/>
                    <a:pt x="222" y="762"/>
                    <a:pt x="274" y="712"/>
                  </a:cubicBezTo>
                  <a:cubicBezTo>
                    <a:pt x="326" y="662"/>
                    <a:pt x="377" y="541"/>
                    <a:pt x="411" y="465"/>
                  </a:cubicBezTo>
                  <a:cubicBezTo>
                    <a:pt x="445" y="389"/>
                    <a:pt x="459" y="312"/>
                    <a:pt x="480" y="253"/>
                  </a:cubicBezTo>
                  <a:cubicBezTo>
                    <a:pt x="501" y="194"/>
                    <a:pt x="508" y="144"/>
                    <a:pt x="535" y="109"/>
                  </a:cubicBezTo>
                  <a:cubicBezTo>
                    <a:pt x="562" y="74"/>
                    <a:pt x="595" y="0"/>
                    <a:pt x="645" y="40"/>
                  </a:cubicBezTo>
                  <a:cubicBezTo>
                    <a:pt x="695" y="80"/>
                    <a:pt x="766" y="243"/>
                    <a:pt x="837" y="349"/>
                  </a:cubicBezTo>
                  <a:cubicBezTo>
                    <a:pt x="908" y="455"/>
                    <a:pt x="977" y="581"/>
                    <a:pt x="1070" y="678"/>
                  </a:cubicBezTo>
                  <a:cubicBezTo>
                    <a:pt x="1163" y="775"/>
                    <a:pt x="1325" y="879"/>
                    <a:pt x="1392" y="932"/>
                  </a:cubicBezTo>
                </a:path>
              </a:pathLst>
            </a:custGeom>
            <a:noFill/>
            <a:ln w="28575">
              <a:solidFill>
                <a:srgbClr val="FF0000"/>
              </a:solidFill>
              <a:round/>
              <a:headEnd/>
              <a:tailEnd type="none" w="sm" len="lg"/>
            </a:ln>
          </p:spPr>
          <p:txBody>
            <a:bodyPr wrap="none" anchor="ctr"/>
            <a:lstStyle/>
            <a:p>
              <a:endParaRPr lang="zh-CN" altLang="en-US"/>
            </a:p>
          </p:txBody>
        </p:sp>
        <p:graphicFrame>
          <p:nvGraphicFramePr>
            <p:cNvPr id="11271" name="Object 5"/>
            <p:cNvGraphicFramePr>
              <a:graphicFrameLocks noChangeAspect="1"/>
            </p:cNvGraphicFramePr>
            <p:nvPr/>
          </p:nvGraphicFramePr>
          <p:xfrm>
            <a:off x="4320" y="1735"/>
            <a:ext cx="675" cy="233"/>
          </p:xfrm>
          <a:graphic>
            <a:graphicData uri="http://schemas.openxmlformats.org/presentationml/2006/ole">
              <p:oleObj spid="_x0000_s11271" name="Equation" r:id="rId5" imgW="761760" imgH="317160" progId="Equation.3">
                <p:embed/>
              </p:oleObj>
            </a:graphicData>
          </a:graphic>
        </p:graphicFrame>
        <p:sp>
          <p:nvSpPr>
            <p:cNvPr id="9232" name="Rectangle 16"/>
            <p:cNvSpPr>
              <a:spLocks noChangeArrowheads="1"/>
            </p:cNvSpPr>
            <p:nvPr/>
          </p:nvSpPr>
          <p:spPr bwMode="auto">
            <a:xfrm>
              <a:off x="3024" y="3263"/>
              <a:ext cx="2160" cy="569"/>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anchor="ctr" anchorCtr="1">
              <a:spAutoFit/>
            </a:bodyPr>
            <a:lstStyle/>
            <a:p>
              <a:pPr>
                <a:spcBef>
                  <a:spcPct val="20000"/>
                </a:spcBef>
                <a:defRPr/>
              </a:pPr>
              <a:r>
                <a:rPr lang="en-US" altLang="zh-CN" sz="2400" b="1">
                  <a:latin typeface="Times New Roman" pitchFamily="18" charset="0"/>
                </a:rPr>
                <a:t> </a:t>
              </a:r>
              <a:r>
                <a:rPr lang="zh-CN" altLang="en-US" sz="2400" b="1">
                  <a:latin typeface="Times New Roman" pitchFamily="18" charset="0"/>
                </a:rPr>
                <a:t>当散射角                 时</a:t>
              </a:r>
            </a:p>
            <a:p>
              <a:pPr>
                <a:spcBef>
                  <a:spcPct val="20000"/>
                </a:spcBef>
                <a:defRPr/>
              </a:pPr>
              <a:r>
                <a:rPr lang="zh-CN" altLang="en-US" sz="2400" b="1">
                  <a:latin typeface="Times New Roman" pitchFamily="18" charset="0"/>
                </a:rPr>
                <a:t> 电流与加速电压曲线</a:t>
              </a:r>
            </a:p>
          </p:txBody>
        </p:sp>
        <p:graphicFrame>
          <p:nvGraphicFramePr>
            <p:cNvPr id="11272" name="Object 6"/>
            <p:cNvGraphicFramePr>
              <a:graphicFrameLocks noChangeAspect="1"/>
            </p:cNvGraphicFramePr>
            <p:nvPr/>
          </p:nvGraphicFramePr>
          <p:xfrm>
            <a:off x="4059" y="3249"/>
            <a:ext cx="765" cy="264"/>
          </p:xfrm>
          <a:graphic>
            <a:graphicData uri="http://schemas.openxmlformats.org/presentationml/2006/ole">
              <p:oleObj spid="_x0000_s11272" name="Equation" r:id="rId6" imgW="761760" imgH="317160" progId="Equation.3">
                <p:embed/>
              </p:oleObj>
            </a:graphicData>
          </a:graphic>
        </p:graphicFrame>
      </p:grpSp>
      <p:grpSp>
        <p:nvGrpSpPr>
          <p:cNvPr id="3" name="Group 68"/>
          <p:cNvGrpSpPr>
            <a:grpSpLocks/>
          </p:cNvGrpSpPr>
          <p:nvPr/>
        </p:nvGrpSpPr>
        <p:grpSpPr bwMode="auto">
          <a:xfrm>
            <a:off x="1000100" y="1857364"/>
            <a:ext cx="3667125" cy="3648075"/>
            <a:chOff x="624" y="1542"/>
            <a:chExt cx="2310" cy="2298"/>
          </a:xfrm>
        </p:grpSpPr>
        <p:sp>
          <p:nvSpPr>
            <p:cNvPr id="11278" name="Text Box 19"/>
            <p:cNvSpPr txBox="1">
              <a:spLocks noChangeArrowheads="1"/>
            </p:cNvSpPr>
            <p:nvPr/>
          </p:nvSpPr>
          <p:spPr bwMode="auto">
            <a:xfrm>
              <a:off x="2010" y="2031"/>
              <a:ext cx="882" cy="327"/>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rPr>
                <a:t>检测器</a:t>
              </a:r>
            </a:p>
          </p:txBody>
        </p:sp>
        <p:sp>
          <p:nvSpPr>
            <p:cNvPr id="11279" name="Rectangle 20"/>
            <p:cNvSpPr>
              <a:spLocks noChangeArrowheads="1"/>
            </p:cNvSpPr>
            <p:nvPr/>
          </p:nvSpPr>
          <p:spPr bwMode="auto">
            <a:xfrm>
              <a:off x="624" y="1542"/>
              <a:ext cx="2226" cy="222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280" name="AutoShape 21"/>
            <p:cNvSpPr>
              <a:spLocks noChangeArrowheads="1"/>
            </p:cNvSpPr>
            <p:nvPr/>
          </p:nvSpPr>
          <p:spPr bwMode="auto">
            <a:xfrm>
              <a:off x="1968" y="1765"/>
              <a:ext cx="756" cy="297"/>
            </a:xfrm>
            <a:prstGeom prst="wedgeRoundRectCallout">
              <a:avLst>
                <a:gd name="adj1" fmla="val -81829"/>
                <a:gd name="adj2" fmla="val 66667"/>
                <a:gd name="adj3" fmla="val 16667"/>
              </a:avLst>
            </a:prstGeom>
            <a:gradFill rotWithShape="0">
              <a:gsLst>
                <a:gs pos="0">
                  <a:schemeClr val="accent1"/>
                </a:gs>
                <a:gs pos="100000">
                  <a:schemeClr val="bg1"/>
                </a:gs>
              </a:gsLst>
              <a:lin ang="5400000" scaled="1"/>
            </a:gradFill>
            <a:ln w="9525">
              <a:solidFill>
                <a:schemeClr val="tx2"/>
              </a:solidFill>
              <a:miter lim="800000"/>
              <a:headEnd/>
              <a:tailEnd/>
            </a:ln>
          </p:spPr>
          <p:txBody>
            <a:bodyPr anchor="ctr" anchorCtr="1"/>
            <a:lstStyle/>
            <a:p>
              <a:pPr algn="ctr"/>
              <a:endParaRPr lang="zh-CN" altLang="zh-CN" sz="2800" b="1">
                <a:solidFill>
                  <a:srgbClr val="1C1C1C"/>
                </a:solidFill>
                <a:latin typeface="Times New Roman" pitchFamily="18" charset="0"/>
              </a:endParaRPr>
            </a:p>
          </p:txBody>
        </p:sp>
        <p:sp>
          <p:nvSpPr>
            <p:cNvPr id="9238" name="AutoShape 22"/>
            <p:cNvSpPr>
              <a:spLocks noChangeArrowheads="1"/>
            </p:cNvSpPr>
            <p:nvPr/>
          </p:nvSpPr>
          <p:spPr bwMode="auto">
            <a:xfrm>
              <a:off x="1951" y="2693"/>
              <a:ext cx="343" cy="668"/>
            </a:xfrm>
            <a:prstGeom prst="wedgeRoundRectCallout">
              <a:avLst>
                <a:gd name="adj1" fmla="val -95523"/>
                <a:gd name="adj2" fmla="val -44444"/>
                <a:gd name="adj3" fmla="val 16667"/>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a:lstStyle/>
            <a:p>
              <a:pPr algn="ctr">
                <a:defRPr/>
              </a:pPr>
              <a:endParaRPr lang="zh-CN" altLang="zh-CN" sz="2800" b="1">
                <a:solidFill>
                  <a:srgbClr val="1C1C1C"/>
                </a:solidFill>
                <a:latin typeface="Times New Roman" pitchFamily="18" charset="0"/>
              </a:endParaRPr>
            </a:p>
          </p:txBody>
        </p:sp>
        <p:sp>
          <p:nvSpPr>
            <p:cNvPr id="11282" name="Rectangle 23"/>
            <p:cNvSpPr>
              <a:spLocks noChangeArrowheads="1"/>
            </p:cNvSpPr>
            <p:nvPr/>
          </p:nvSpPr>
          <p:spPr bwMode="auto">
            <a:xfrm>
              <a:off x="1195" y="2247"/>
              <a:ext cx="643" cy="297"/>
            </a:xfrm>
            <a:prstGeom prst="rect">
              <a:avLst/>
            </a:prstGeom>
            <a:solidFill>
              <a:schemeClr val="bg1"/>
            </a:solidFill>
            <a:ln w="9525">
              <a:noFill/>
              <a:miter lim="800000"/>
              <a:headEnd/>
              <a:tailEnd/>
            </a:ln>
          </p:spPr>
          <p:txBody>
            <a:bodyPr wrap="none" anchor="ctr"/>
            <a:lstStyle/>
            <a:p>
              <a:endParaRPr lang="zh-CN" altLang="en-US"/>
            </a:p>
          </p:txBody>
        </p:sp>
        <p:sp>
          <p:nvSpPr>
            <p:cNvPr id="11283" name="AutoShape 24"/>
            <p:cNvSpPr>
              <a:spLocks noChangeArrowheads="1"/>
            </p:cNvSpPr>
            <p:nvPr/>
          </p:nvSpPr>
          <p:spPr bwMode="auto">
            <a:xfrm>
              <a:off x="1309" y="1913"/>
              <a:ext cx="428" cy="483"/>
            </a:xfrm>
            <a:custGeom>
              <a:avLst/>
              <a:gdLst>
                <a:gd name="T0" fmla="*/ 428 w 21600"/>
                <a:gd name="T1" fmla="*/ 242 h 21600"/>
                <a:gd name="T2" fmla="*/ 214 w 21600"/>
                <a:gd name="T3" fmla="*/ 483 h 21600"/>
                <a:gd name="T4" fmla="*/ 0 w 21600"/>
                <a:gd name="T5" fmla="*/ 242 h 21600"/>
                <a:gd name="T6" fmla="*/ 214 w 21600"/>
                <a:gd name="T7" fmla="*/ 0 h 21600"/>
                <a:gd name="T8" fmla="*/ 0 60000 65536"/>
                <a:gd name="T9" fmla="*/ 0 60000 65536"/>
                <a:gd name="T10" fmla="*/ 0 60000 65536"/>
                <a:gd name="T11" fmla="*/ 0 60000 65536"/>
                <a:gd name="T12" fmla="*/ 1817 w 21600"/>
                <a:gd name="T13" fmla="*/ 1789 h 21600"/>
                <a:gd name="T14" fmla="*/ 19783 w 21600"/>
                <a:gd name="T15" fmla="*/ 19811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B2B2B2"/>
                </a:gs>
                <a:gs pos="50000">
                  <a:srgbClr val="F8F8F8"/>
                </a:gs>
                <a:gs pos="100000">
                  <a:srgbClr val="B2B2B2"/>
                </a:gs>
              </a:gsLst>
              <a:lin ang="0" scaled="1"/>
            </a:gradFill>
            <a:ln w="19050">
              <a:noFill/>
              <a:miter lim="800000"/>
              <a:headEnd/>
              <a:tailEnd/>
            </a:ln>
          </p:spPr>
          <p:txBody>
            <a:bodyPr wrap="none" anchor="ctr"/>
            <a:lstStyle/>
            <a:p>
              <a:endParaRPr lang="zh-CN" altLang="en-US"/>
            </a:p>
          </p:txBody>
        </p:sp>
        <p:sp>
          <p:nvSpPr>
            <p:cNvPr id="11284" name="Line 25"/>
            <p:cNvSpPr>
              <a:spLocks noChangeShapeType="1"/>
            </p:cNvSpPr>
            <p:nvPr/>
          </p:nvSpPr>
          <p:spPr bwMode="auto">
            <a:xfrm>
              <a:off x="1523" y="2396"/>
              <a:ext cx="0" cy="556"/>
            </a:xfrm>
            <a:prstGeom prst="line">
              <a:avLst/>
            </a:prstGeom>
            <a:noFill/>
            <a:ln w="28575">
              <a:solidFill>
                <a:srgbClr val="9900FF"/>
              </a:solidFill>
              <a:round/>
              <a:headEnd/>
              <a:tailEnd type="triangle" w="sm" len="lg"/>
            </a:ln>
          </p:spPr>
          <p:txBody>
            <a:bodyPr wrap="none" anchor="ctr"/>
            <a:lstStyle/>
            <a:p>
              <a:endParaRPr lang="zh-CN" altLang="en-US"/>
            </a:p>
          </p:txBody>
        </p:sp>
        <p:sp>
          <p:nvSpPr>
            <p:cNvPr id="11285" name="Line 26"/>
            <p:cNvSpPr>
              <a:spLocks noChangeShapeType="1"/>
            </p:cNvSpPr>
            <p:nvPr/>
          </p:nvSpPr>
          <p:spPr bwMode="auto">
            <a:xfrm>
              <a:off x="1523" y="2507"/>
              <a:ext cx="0" cy="111"/>
            </a:xfrm>
            <a:prstGeom prst="line">
              <a:avLst/>
            </a:prstGeom>
            <a:noFill/>
            <a:ln w="28575">
              <a:solidFill>
                <a:srgbClr val="9900FF"/>
              </a:solidFill>
              <a:round/>
              <a:headEnd/>
              <a:tailEnd type="triangle" w="sm" len="lg"/>
            </a:ln>
          </p:spPr>
          <p:txBody>
            <a:bodyPr wrap="none" anchor="ctr"/>
            <a:lstStyle/>
            <a:p>
              <a:endParaRPr lang="zh-CN" altLang="en-US"/>
            </a:p>
          </p:txBody>
        </p:sp>
        <p:sp>
          <p:nvSpPr>
            <p:cNvPr id="9243" name="AutoShape 27"/>
            <p:cNvSpPr>
              <a:spLocks noChangeArrowheads="1"/>
            </p:cNvSpPr>
            <p:nvPr/>
          </p:nvSpPr>
          <p:spPr bwMode="auto">
            <a:xfrm rot="-2426600">
              <a:off x="2079" y="2321"/>
              <a:ext cx="300" cy="186"/>
            </a:xfrm>
            <a:prstGeom prst="roundRect">
              <a:avLst>
                <a:gd name="adj" fmla="val 32917"/>
              </a:avLst>
            </a:prstGeom>
            <a:gradFill rotWithShape="0">
              <a:gsLst>
                <a:gs pos="0">
                  <a:schemeClr val="bg2">
                    <a:gamma/>
                    <a:shade val="46275"/>
                    <a:invGamma/>
                  </a:schemeClr>
                </a:gs>
                <a:gs pos="50000">
                  <a:schemeClr val="bg2"/>
                </a:gs>
                <a:gs pos="100000">
                  <a:schemeClr val="bg2">
                    <a:gamma/>
                    <a:shade val="46275"/>
                    <a:invGamma/>
                  </a:schemeClr>
                </a:gs>
              </a:gsLst>
              <a:lin ang="2700000" scaled="1"/>
            </a:gradFill>
            <a:ln w="19050">
              <a:solidFill>
                <a:srgbClr val="663300"/>
              </a:solidFill>
              <a:round/>
              <a:headEnd/>
              <a:tailEnd/>
            </a:ln>
            <a:effectLst/>
          </p:spPr>
          <p:txBody>
            <a:bodyPr wrap="none" anchor="ctr"/>
            <a:lstStyle/>
            <a:p>
              <a:pPr>
                <a:defRPr/>
              </a:pPr>
              <a:endParaRPr lang="zh-CN" altLang="en-US"/>
            </a:p>
          </p:txBody>
        </p:sp>
        <p:sp>
          <p:nvSpPr>
            <p:cNvPr id="11287" name="Line 28"/>
            <p:cNvSpPr>
              <a:spLocks noChangeShapeType="1"/>
            </p:cNvSpPr>
            <p:nvPr/>
          </p:nvSpPr>
          <p:spPr bwMode="auto">
            <a:xfrm>
              <a:off x="2379" y="2359"/>
              <a:ext cx="172" cy="0"/>
            </a:xfrm>
            <a:prstGeom prst="line">
              <a:avLst/>
            </a:prstGeom>
            <a:noFill/>
            <a:ln w="28575">
              <a:solidFill>
                <a:schemeClr val="tx1"/>
              </a:solidFill>
              <a:round/>
              <a:headEnd/>
              <a:tailEnd/>
            </a:ln>
          </p:spPr>
          <p:txBody>
            <a:bodyPr wrap="none" anchor="ctr"/>
            <a:lstStyle/>
            <a:p>
              <a:endParaRPr lang="zh-CN" altLang="en-US"/>
            </a:p>
          </p:txBody>
        </p:sp>
        <p:sp>
          <p:nvSpPr>
            <p:cNvPr id="11288" name="Line 29"/>
            <p:cNvSpPr>
              <a:spLocks noChangeShapeType="1"/>
            </p:cNvSpPr>
            <p:nvPr/>
          </p:nvSpPr>
          <p:spPr bwMode="auto">
            <a:xfrm>
              <a:off x="2551" y="2359"/>
              <a:ext cx="0" cy="853"/>
            </a:xfrm>
            <a:prstGeom prst="line">
              <a:avLst/>
            </a:prstGeom>
            <a:noFill/>
            <a:ln w="28575">
              <a:solidFill>
                <a:schemeClr val="tx1"/>
              </a:solidFill>
              <a:round/>
              <a:headEnd/>
              <a:tailEnd/>
            </a:ln>
          </p:spPr>
          <p:txBody>
            <a:bodyPr wrap="none" anchor="ctr"/>
            <a:lstStyle/>
            <a:p>
              <a:endParaRPr lang="zh-CN" altLang="en-US"/>
            </a:p>
          </p:txBody>
        </p:sp>
        <p:sp>
          <p:nvSpPr>
            <p:cNvPr id="11289" name="Oval 30"/>
            <p:cNvSpPr>
              <a:spLocks noChangeArrowheads="1"/>
            </p:cNvSpPr>
            <p:nvPr/>
          </p:nvSpPr>
          <p:spPr bwMode="auto">
            <a:xfrm>
              <a:off x="2422" y="2767"/>
              <a:ext cx="257" cy="222"/>
            </a:xfrm>
            <a:prstGeom prst="ellipse">
              <a:avLst/>
            </a:prstGeom>
            <a:solidFill>
              <a:schemeClr val="accent2"/>
            </a:solidFill>
            <a:ln w="19050">
              <a:solidFill>
                <a:schemeClr val="tx2"/>
              </a:solidFill>
              <a:round/>
              <a:headEnd/>
              <a:tailEnd/>
            </a:ln>
          </p:spPr>
          <p:txBody>
            <a:bodyPr wrap="none" anchor="ctr"/>
            <a:lstStyle/>
            <a:p>
              <a:endParaRPr lang="zh-CN" altLang="en-US"/>
            </a:p>
          </p:txBody>
        </p:sp>
        <p:sp>
          <p:nvSpPr>
            <p:cNvPr id="11290" name="Line 31"/>
            <p:cNvSpPr>
              <a:spLocks noChangeShapeType="1"/>
            </p:cNvSpPr>
            <p:nvPr/>
          </p:nvSpPr>
          <p:spPr bwMode="auto">
            <a:xfrm flipV="1">
              <a:off x="2551" y="2804"/>
              <a:ext cx="85" cy="111"/>
            </a:xfrm>
            <a:prstGeom prst="line">
              <a:avLst/>
            </a:prstGeom>
            <a:noFill/>
            <a:ln w="19050">
              <a:solidFill>
                <a:srgbClr val="FF0000"/>
              </a:solidFill>
              <a:round/>
              <a:headEnd/>
              <a:tailEnd type="triangle" w="sm" len="lg"/>
            </a:ln>
          </p:spPr>
          <p:txBody>
            <a:bodyPr wrap="none" anchor="ctr"/>
            <a:lstStyle/>
            <a:p>
              <a:endParaRPr lang="zh-CN" altLang="en-US"/>
            </a:p>
          </p:txBody>
        </p:sp>
        <p:grpSp>
          <p:nvGrpSpPr>
            <p:cNvPr id="4" name="Group 32"/>
            <p:cNvGrpSpPr>
              <a:grpSpLocks/>
            </p:cNvGrpSpPr>
            <p:nvPr/>
          </p:nvGrpSpPr>
          <p:grpSpPr bwMode="auto">
            <a:xfrm>
              <a:off x="2379" y="3212"/>
              <a:ext cx="300" cy="74"/>
              <a:chOff x="2304" y="3024"/>
              <a:chExt cx="480" cy="192"/>
            </a:xfrm>
          </p:grpSpPr>
          <p:sp>
            <p:nvSpPr>
              <p:cNvPr id="11320" name="Line 33"/>
              <p:cNvSpPr>
                <a:spLocks noChangeShapeType="1"/>
              </p:cNvSpPr>
              <p:nvPr/>
            </p:nvSpPr>
            <p:spPr bwMode="auto">
              <a:xfrm>
                <a:off x="2304" y="3024"/>
                <a:ext cx="480" cy="0"/>
              </a:xfrm>
              <a:prstGeom prst="line">
                <a:avLst/>
              </a:prstGeom>
              <a:noFill/>
              <a:ln w="28575">
                <a:solidFill>
                  <a:schemeClr val="tx1"/>
                </a:solidFill>
                <a:round/>
                <a:headEnd/>
                <a:tailEnd/>
              </a:ln>
            </p:spPr>
            <p:txBody>
              <a:bodyPr wrap="none" anchor="ctr"/>
              <a:lstStyle/>
              <a:p>
                <a:endParaRPr lang="zh-CN" altLang="en-US"/>
              </a:p>
            </p:txBody>
          </p:sp>
          <p:sp>
            <p:nvSpPr>
              <p:cNvPr id="11321" name="Line 34"/>
              <p:cNvSpPr>
                <a:spLocks noChangeShapeType="1"/>
              </p:cNvSpPr>
              <p:nvPr/>
            </p:nvSpPr>
            <p:spPr bwMode="auto">
              <a:xfrm>
                <a:off x="2400" y="3120"/>
                <a:ext cx="288" cy="0"/>
              </a:xfrm>
              <a:prstGeom prst="line">
                <a:avLst/>
              </a:prstGeom>
              <a:noFill/>
              <a:ln w="28575">
                <a:solidFill>
                  <a:schemeClr val="tx1"/>
                </a:solidFill>
                <a:round/>
                <a:headEnd/>
                <a:tailEnd/>
              </a:ln>
            </p:spPr>
            <p:txBody>
              <a:bodyPr wrap="none" anchor="ctr"/>
              <a:lstStyle/>
              <a:p>
                <a:endParaRPr lang="zh-CN" altLang="en-US"/>
              </a:p>
            </p:txBody>
          </p:sp>
          <p:sp>
            <p:nvSpPr>
              <p:cNvPr id="11322" name="Line 35"/>
              <p:cNvSpPr>
                <a:spLocks noChangeShapeType="1"/>
              </p:cNvSpPr>
              <p:nvPr/>
            </p:nvSpPr>
            <p:spPr bwMode="auto">
              <a:xfrm>
                <a:off x="2496" y="3216"/>
                <a:ext cx="144" cy="0"/>
              </a:xfrm>
              <a:prstGeom prst="line">
                <a:avLst/>
              </a:prstGeom>
              <a:noFill/>
              <a:ln w="28575">
                <a:solidFill>
                  <a:schemeClr val="tx1"/>
                </a:solidFill>
                <a:round/>
                <a:headEnd/>
                <a:tailEnd/>
              </a:ln>
            </p:spPr>
            <p:txBody>
              <a:bodyPr wrap="none" anchor="ctr"/>
              <a:lstStyle/>
              <a:p>
                <a:endParaRPr lang="zh-CN" altLang="en-US"/>
              </a:p>
            </p:txBody>
          </p:sp>
        </p:grpSp>
        <p:sp>
          <p:nvSpPr>
            <p:cNvPr id="11292" name="Rectangle 36"/>
            <p:cNvSpPr>
              <a:spLocks noChangeArrowheads="1"/>
            </p:cNvSpPr>
            <p:nvPr/>
          </p:nvSpPr>
          <p:spPr bwMode="auto">
            <a:xfrm rot="-2372843">
              <a:off x="2079" y="2433"/>
              <a:ext cx="129" cy="74"/>
            </a:xfrm>
            <a:prstGeom prst="rect">
              <a:avLst/>
            </a:prstGeom>
            <a:solidFill>
              <a:schemeClr val="bg2"/>
            </a:solidFill>
            <a:ln w="9525">
              <a:noFill/>
              <a:miter lim="800000"/>
              <a:headEnd/>
              <a:tailEnd/>
            </a:ln>
          </p:spPr>
          <p:txBody>
            <a:bodyPr wrap="none" anchor="ctr"/>
            <a:lstStyle/>
            <a:p>
              <a:endParaRPr lang="zh-CN" altLang="en-US"/>
            </a:p>
          </p:txBody>
        </p:sp>
        <p:sp>
          <p:nvSpPr>
            <p:cNvPr id="11293" name="Line 37"/>
            <p:cNvSpPr>
              <a:spLocks noChangeShapeType="1"/>
            </p:cNvSpPr>
            <p:nvPr/>
          </p:nvSpPr>
          <p:spPr bwMode="auto">
            <a:xfrm flipV="1">
              <a:off x="1480" y="2581"/>
              <a:ext cx="471" cy="371"/>
            </a:xfrm>
            <a:prstGeom prst="line">
              <a:avLst/>
            </a:prstGeom>
            <a:noFill/>
            <a:ln w="28575">
              <a:solidFill>
                <a:srgbClr val="9900FF"/>
              </a:solidFill>
              <a:round/>
              <a:headEnd/>
              <a:tailEnd type="triangle" w="sm" len="lg"/>
            </a:ln>
          </p:spPr>
          <p:txBody>
            <a:bodyPr wrap="none" anchor="ctr"/>
            <a:lstStyle/>
            <a:p>
              <a:endParaRPr lang="zh-CN" altLang="en-US"/>
            </a:p>
          </p:txBody>
        </p:sp>
        <p:sp>
          <p:nvSpPr>
            <p:cNvPr id="11294" name="Line 38"/>
            <p:cNvSpPr>
              <a:spLocks noChangeShapeType="1"/>
            </p:cNvSpPr>
            <p:nvPr/>
          </p:nvSpPr>
          <p:spPr bwMode="auto">
            <a:xfrm flipV="1">
              <a:off x="1523" y="2470"/>
              <a:ext cx="599" cy="445"/>
            </a:xfrm>
            <a:prstGeom prst="line">
              <a:avLst/>
            </a:prstGeom>
            <a:noFill/>
            <a:ln w="28575">
              <a:solidFill>
                <a:srgbClr val="9900FF"/>
              </a:solidFill>
              <a:round/>
              <a:headEnd/>
              <a:tailEnd/>
            </a:ln>
          </p:spPr>
          <p:txBody>
            <a:bodyPr wrap="none" anchor="ctr"/>
            <a:lstStyle/>
            <a:p>
              <a:endParaRPr lang="zh-CN" altLang="en-US"/>
            </a:p>
          </p:txBody>
        </p:sp>
        <p:sp>
          <p:nvSpPr>
            <p:cNvPr id="11295" name="Text Box 39"/>
            <p:cNvSpPr txBox="1">
              <a:spLocks noChangeArrowheads="1"/>
            </p:cNvSpPr>
            <p:nvPr/>
          </p:nvSpPr>
          <p:spPr bwMode="auto">
            <a:xfrm>
              <a:off x="838" y="2551"/>
              <a:ext cx="1198" cy="288"/>
            </a:xfrm>
            <a:prstGeom prst="rect">
              <a:avLst/>
            </a:prstGeom>
            <a:noFill/>
            <a:ln w="9525">
              <a:noFill/>
              <a:miter lim="800000"/>
              <a:headEnd/>
              <a:tailEnd/>
            </a:ln>
          </p:spPr>
          <p:txBody>
            <a:bodyPr>
              <a:spAutoFit/>
            </a:bodyPr>
            <a:lstStyle/>
            <a:p>
              <a:pPr>
                <a:spcBef>
                  <a:spcPct val="50000"/>
                </a:spcBef>
              </a:pPr>
              <a:r>
                <a:rPr lang="zh-CN" altLang="zh-CN" sz="2400" b="1">
                  <a:solidFill>
                    <a:srgbClr val="0000FF"/>
                  </a:solidFill>
                  <a:latin typeface="Times New Roman" pitchFamily="18" charset="0"/>
                </a:rPr>
                <a:t>电子束</a:t>
              </a:r>
              <a:endParaRPr lang="zh-CN" altLang="en-US" sz="2400" b="1">
                <a:solidFill>
                  <a:srgbClr val="0000FF"/>
                </a:solidFill>
                <a:latin typeface="Times New Roman" pitchFamily="18" charset="0"/>
              </a:endParaRPr>
            </a:p>
          </p:txBody>
        </p:sp>
        <p:sp>
          <p:nvSpPr>
            <p:cNvPr id="11296" name="Text Box 40"/>
            <p:cNvSpPr txBox="1">
              <a:spLocks noChangeArrowheads="1"/>
            </p:cNvSpPr>
            <p:nvPr/>
          </p:nvSpPr>
          <p:spPr bwMode="auto">
            <a:xfrm>
              <a:off x="1994" y="2730"/>
              <a:ext cx="385" cy="634"/>
            </a:xfrm>
            <a:prstGeom prst="rect">
              <a:avLst/>
            </a:prstGeom>
            <a:noFill/>
            <a:ln w="9525">
              <a:noFill/>
              <a:miter lim="800000"/>
              <a:headEnd/>
              <a:tailEnd/>
            </a:ln>
          </p:spPr>
          <p:txBody>
            <a:bodyPr>
              <a:spAutoFit/>
            </a:bodyPr>
            <a:lstStyle/>
            <a:p>
              <a:pPr>
                <a:spcBef>
                  <a:spcPct val="50000"/>
                </a:spcBef>
              </a:pPr>
              <a:r>
                <a:rPr lang="zh-CN" altLang="en-US" sz="2000" b="1">
                  <a:latin typeface="Times New Roman" pitchFamily="18" charset="0"/>
                </a:rPr>
                <a:t>散射线</a:t>
              </a:r>
            </a:p>
          </p:txBody>
        </p:sp>
        <p:sp>
          <p:nvSpPr>
            <p:cNvPr id="11297" name="Arc 41"/>
            <p:cNvSpPr>
              <a:spLocks/>
            </p:cNvSpPr>
            <p:nvPr/>
          </p:nvSpPr>
          <p:spPr bwMode="auto">
            <a:xfrm>
              <a:off x="1523" y="2730"/>
              <a:ext cx="171" cy="74"/>
            </a:xfrm>
            <a:custGeom>
              <a:avLst/>
              <a:gdLst>
                <a:gd name="T0" fmla="*/ 0 w 21600"/>
                <a:gd name="T1" fmla="*/ 0 h 21600"/>
                <a:gd name="T2" fmla="*/ 171 w 21600"/>
                <a:gd name="T3" fmla="*/ 74 h 21600"/>
                <a:gd name="T4" fmla="*/ 0 w 21600"/>
                <a:gd name="T5" fmla="*/ 7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FF"/>
              </a:solidFill>
              <a:round/>
              <a:headEnd/>
              <a:tailEnd/>
            </a:ln>
          </p:spPr>
          <p:txBody>
            <a:bodyPr wrap="none" anchor="ctr"/>
            <a:lstStyle/>
            <a:p>
              <a:endParaRPr lang="zh-CN" altLang="en-US"/>
            </a:p>
          </p:txBody>
        </p:sp>
        <p:graphicFrame>
          <p:nvGraphicFramePr>
            <p:cNvPr id="11266" name="Object 0"/>
            <p:cNvGraphicFramePr>
              <a:graphicFrameLocks noChangeAspect="1"/>
            </p:cNvGraphicFramePr>
            <p:nvPr/>
          </p:nvGraphicFramePr>
          <p:xfrm>
            <a:off x="1601" y="2544"/>
            <a:ext cx="175" cy="207"/>
          </p:xfrm>
          <a:graphic>
            <a:graphicData uri="http://schemas.openxmlformats.org/presentationml/2006/ole">
              <p:oleObj spid="_x0000_s11266" name="公式" r:id="rId7" imgW="177480" imgH="241200" progId="Equation.3">
                <p:embed/>
              </p:oleObj>
            </a:graphicData>
          </a:graphic>
        </p:graphicFrame>
        <p:sp>
          <p:nvSpPr>
            <p:cNvPr id="11298" name="Text Box 43"/>
            <p:cNvSpPr txBox="1">
              <a:spLocks noChangeArrowheads="1"/>
            </p:cNvSpPr>
            <p:nvPr/>
          </p:nvSpPr>
          <p:spPr bwMode="auto">
            <a:xfrm>
              <a:off x="624" y="3546"/>
              <a:ext cx="2226" cy="294"/>
            </a:xfrm>
            <a:prstGeom prst="rect">
              <a:avLst/>
            </a:prstGeom>
            <a:solidFill>
              <a:srgbClr val="F6FDE9"/>
            </a:solidFill>
            <a:ln w="9525">
              <a:solidFill>
                <a:schemeClr val="tx2"/>
              </a:solidFill>
              <a:miter lim="800000"/>
              <a:headEnd/>
              <a:tailEnd/>
            </a:ln>
          </p:spPr>
          <p:txBody>
            <a:bodyPr>
              <a:spAutoFit/>
            </a:bodyPr>
            <a:lstStyle/>
            <a:p>
              <a:pPr algn="ctr">
                <a:spcBef>
                  <a:spcPct val="50000"/>
                </a:spcBef>
              </a:pPr>
              <a:r>
                <a:rPr lang="zh-CN" altLang="en-US" sz="2400" b="1">
                  <a:latin typeface="Times New Roman" pitchFamily="18" charset="0"/>
                </a:rPr>
                <a:t>电子被镍晶体衍射实验</a:t>
              </a:r>
            </a:p>
          </p:txBody>
        </p:sp>
        <p:grpSp>
          <p:nvGrpSpPr>
            <p:cNvPr id="5" name="Group 44"/>
            <p:cNvGrpSpPr>
              <a:grpSpLocks/>
            </p:cNvGrpSpPr>
            <p:nvPr/>
          </p:nvGrpSpPr>
          <p:grpSpPr bwMode="auto">
            <a:xfrm>
              <a:off x="1052" y="2915"/>
              <a:ext cx="771" cy="594"/>
              <a:chOff x="912" y="2880"/>
              <a:chExt cx="864" cy="768"/>
            </a:xfrm>
          </p:grpSpPr>
          <p:sp>
            <p:nvSpPr>
              <p:cNvPr id="11313" name="AutoShape 45" descr="大网格"/>
              <p:cNvSpPr>
                <a:spLocks noChangeArrowheads="1"/>
              </p:cNvSpPr>
              <p:nvPr/>
            </p:nvSpPr>
            <p:spPr bwMode="auto">
              <a:xfrm rot="1714761">
                <a:off x="1296" y="3072"/>
                <a:ext cx="351" cy="240"/>
              </a:xfrm>
              <a:prstGeom prst="parallelogram">
                <a:avLst>
                  <a:gd name="adj" fmla="val 37287"/>
                </a:avLst>
              </a:prstGeom>
              <a:pattFill prst="lgGrid">
                <a:fgClr>
                  <a:srgbClr val="0000FF"/>
                </a:fgClr>
                <a:bgClr>
                  <a:srgbClr val="CFFDF0"/>
                </a:bgClr>
              </a:pattFill>
              <a:ln w="9525">
                <a:solidFill>
                  <a:schemeClr val="tx1"/>
                </a:solidFill>
                <a:miter lim="800000"/>
                <a:headEnd/>
                <a:tailEnd/>
              </a:ln>
            </p:spPr>
            <p:txBody>
              <a:bodyPr wrap="none" anchor="ctr"/>
              <a:lstStyle/>
              <a:p>
                <a:endParaRPr lang="zh-CN" altLang="en-US"/>
              </a:p>
            </p:txBody>
          </p:sp>
          <p:sp>
            <p:nvSpPr>
              <p:cNvPr id="11314" name="AutoShape 46" descr="大网格"/>
              <p:cNvSpPr>
                <a:spLocks noChangeArrowheads="1"/>
              </p:cNvSpPr>
              <p:nvPr/>
            </p:nvSpPr>
            <p:spPr bwMode="auto">
              <a:xfrm flipV="1">
                <a:off x="1296" y="2880"/>
                <a:ext cx="384" cy="144"/>
              </a:xfrm>
              <a:prstGeom prst="triangle">
                <a:avLst>
                  <a:gd name="adj" fmla="val 50000"/>
                </a:avLst>
              </a:prstGeom>
              <a:pattFill prst="lgGrid">
                <a:fgClr>
                  <a:srgbClr val="0000FF"/>
                </a:fgClr>
                <a:bgClr>
                  <a:srgbClr val="33CCFF"/>
                </a:bgClr>
              </a:pattFill>
              <a:ln w="9525">
                <a:solidFill>
                  <a:schemeClr val="tx1"/>
                </a:solidFill>
                <a:miter lim="800000"/>
                <a:headEnd/>
                <a:tailEnd/>
              </a:ln>
            </p:spPr>
            <p:txBody>
              <a:bodyPr wrap="none" anchor="ctr"/>
              <a:lstStyle/>
              <a:p>
                <a:endParaRPr lang="zh-CN" altLang="en-US"/>
              </a:p>
            </p:txBody>
          </p:sp>
          <p:sp>
            <p:nvSpPr>
              <p:cNvPr id="11315" name="Rectangle 47"/>
              <p:cNvSpPr>
                <a:spLocks noChangeArrowheads="1"/>
              </p:cNvSpPr>
              <p:nvPr/>
            </p:nvSpPr>
            <p:spPr bwMode="auto">
              <a:xfrm>
                <a:off x="1440" y="3312"/>
                <a:ext cx="48" cy="336"/>
              </a:xfrm>
              <a:prstGeom prst="rect">
                <a:avLst/>
              </a:prstGeom>
              <a:solidFill>
                <a:schemeClr val="bg2"/>
              </a:solidFill>
              <a:ln w="19050">
                <a:solidFill>
                  <a:schemeClr val="tx1"/>
                </a:solidFill>
                <a:miter lim="800000"/>
                <a:headEnd/>
                <a:tailEnd/>
              </a:ln>
            </p:spPr>
            <p:txBody>
              <a:bodyPr wrap="none" anchor="ctr"/>
              <a:lstStyle/>
              <a:p>
                <a:endParaRPr lang="zh-CN" altLang="en-US"/>
              </a:p>
            </p:txBody>
          </p:sp>
          <p:sp>
            <p:nvSpPr>
              <p:cNvPr id="11316" name="Text Box 48"/>
              <p:cNvSpPr txBox="1">
                <a:spLocks noChangeArrowheads="1"/>
              </p:cNvSpPr>
              <p:nvPr/>
            </p:nvSpPr>
            <p:spPr bwMode="auto">
              <a:xfrm>
                <a:off x="912" y="2927"/>
                <a:ext cx="432" cy="373"/>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rPr>
                  <a:t>M</a:t>
                </a:r>
              </a:p>
            </p:txBody>
          </p:sp>
          <p:sp>
            <p:nvSpPr>
              <p:cNvPr id="11317" name="Arc 49"/>
              <p:cNvSpPr>
                <a:spLocks/>
              </p:cNvSpPr>
              <p:nvPr/>
            </p:nvSpPr>
            <p:spPr bwMode="auto">
              <a:xfrm rot="2938142" flipV="1">
                <a:off x="1368" y="3192"/>
                <a:ext cx="240" cy="288"/>
              </a:xfrm>
              <a:custGeom>
                <a:avLst/>
                <a:gdLst>
                  <a:gd name="T0" fmla="*/ 0 w 21600"/>
                  <a:gd name="T1" fmla="*/ 0 h 31929"/>
                  <a:gd name="T2" fmla="*/ 211 w 21600"/>
                  <a:gd name="T3" fmla="*/ 288 h 31929"/>
                  <a:gd name="T4" fmla="*/ 0 w 21600"/>
                  <a:gd name="T5" fmla="*/ 195 h 31929"/>
                  <a:gd name="T6" fmla="*/ 0 60000 65536"/>
                  <a:gd name="T7" fmla="*/ 0 60000 65536"/>
                  <a:gd name="T8" fmla="*/ 0 60000 65536"/>
                  <a:gd name="T9" fmla="*/ 0 w 21600"/>
                  <a:gd name="T10" fmla="*/ 0 h 31929"/>
                  <a:gd name="T11" fmla="*/ 21600 w 21600"/>
                  <a:gd name="T12" fmla="*/ 31929 h 31929"/>
                </a:gdLst>
                <a:ahLst/>
                <a:cxnLst>
                  <a:cxn ang="T6">
                    <a:pos x="T0" y="T1"/>
                  </a:cxn>
                  <a:cxn ang="T7">
                    <a:pos x="T2" y="T3"/>
                  </a:cxn>
                  <a:cxn ang="T8">
                    <a:pos x="T4" y="T5"/>
                  </a:cxn>
                </a:cxnLst>
                <a:rect l="T9" t="T10" r="T11" b="T12"/>
                <a:pathLst>
                  <a:path w="21600" h="31929" fill="none" extrusionOk="0">
                    <a:moveTo>
                      <a:pt x="-1" y="0"/>
                    </a:moveTo>
                    <a:cubicBezTo>
                      <a:pt x="11929" y="0"/>
                      <a:pt x="21600" y="9670"/>
                      <a:pt x="21600" y="21600"/>
                    </a:cubicBezTo>
                    <a:cubicBezTo>
                      <a:pt x="21600" y="25208"/>
                      <a:pt x="20695" y="28759"/>
                      <a:pt x="18970" y="31929"/>
                    </a:cubicBezTo>
                  </a:path>
                  <a:path w="21600" h="31929" stroke="0" extrusionOk="0">
                    <a:moveTo>
                      <a:pt x="-1" y="0"/>
                    </a:moveTo>
                    <a:cubicBezTo>
                      <a:pt x="11929" y="0"/>
                      <a:pt x="21600" y="9670"/>
                      <a:pt x="21600" y="21600"/>
                    </a:cubicBezTo>
                    <a:cubicBezTo>
                      <a:pt x="21600" y="25208"/>
                      <a:pt x="20695" y="28759"/>
                      <a:pt x="18970" y="31929"/>
                    </a:cubicBezTo>
                    <a:lnTo>
                      <a:pt x="0" y="21600"/>
                    </a:lnTo>
                    <a:close/>
                  </a:path>
                </a:pathLst>
              </a:custGeom>
              <a:noFill/>
              <a:ln w="28575">
                <a:solidFill>
                  <a:srgbClr val="FF5050"/>
                </a:solidFill>
                <a:round/>
                <a:headEnd/>
                <a:tailEnd type="triangle" w="sm" len="lg"/>
              </a:ln>
            </p:spPr>
            <p:txBody>
              <a:bodyPr wrap="none" anchor="ctr"/>
              <a:lstStyle/>
              <a:p>
                <a:endParaRPr lang="zh-CN" altLang="en-US"/>
              </a:p>
            </p:txBody>
          </p:sp>
          <p:sp>
            <p:nvSpPr>
              <p:cNvPr id="11318" name="Freeform 50" descr="大网格"/>
              <p:cNvSpPr>
                <a:spLocks/>
              </p:cNvSpPr>
              <p:nvPr/>
            </p:nvSpPr>
            <p:spPr bwMode="auto">
              <a:xfrm>
                <a:off x="1200" y="2880"/>
                <a:ext cx="240" cy="336"/>
              </a:xfrm>
              <a:custGeom>
                <a:avLst/>
                <a:gdLst>
                  <a:gd name="T0" fmla="*/ 48 w 240"/>
                  <a:gd name="T1" fmla="*/ 336 h 336"/>
                  <a:gd name="T2" fmla="*/ 240 w 240"/>
                  <a:gd name="T3" fmla="*/ 192 h 336"/>
                  <a:gd name="T4" fmla="*/ 240 w 240"/>
                  <a:gd name="T5" fmla="*/ 96 h 336"/>
                  <a:gd name="T6" fmla="*/ 96 w 240"/>
                  <a:gd name="T7" fmla="*/ 0 h 336"/>
                  <a:gd name="T8" fmla="*/ 0 w 240"/>
                  <a:gd name="T9" fmla="*/ 48 h 336"/>
                  <a:gd name="T10" fmla="*/ 48 w 240"/>
                  <a:gd name="T11" fmla="*/ 336 h 336"/>
                  <a:gd name="T12" fmla="*/ 0 60000 65536"/>
                  <a:gd name="T13" fmla="*/ 0 60000 65536"/>
                  <a:gd name="T14" fmla="*/ 0 60000 65536"/>
                  <a:gd name="T15" fmla="*/ 0 60000 65536"/>
                  <a:gd name="T16" fmla="*/ 0 60000 65536"/>
                  <a:gd name="T17" fmla="*/ 0 60000 65536"/>
                  <a:gd name="T18" fmla="*/ 0 w 240"/>
                  <a:gd name="T19" fmla="*/ 0 h 336"/>
                  <a:gd name="T20" fmla="*/ 240 w 240"/>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40" h="336">
                    <a:moveTo>
                      <a:pt x="48" y="336"/>
                    </a:moveTo>
                    <a:lnTo>
                      <a:pt x="240" y="192"/>
                    </a:lnTo>
                    <a:lnTo>
                      <a:pt x="240" y="96"/>
                    </a:lnTo>
                    <a:lnTo>
                      <a:pt x="96" y="0"/>
                    </a:lnTo>
                    <a:lnTo>
                      <a:pt x="0" y="48"/>
                    </a:lnTo>
                    <a:lnTo>
                      <a:pt x="48" y="336"/>
                    </a:lnTo>
                    <a:close/>
                  </a:path>
                </a:pathLst>
              </a:custGeom>
              <a:pattFill prst="lgGrid">
                <a:fgClr>
                  <a:srgbClr val="0000FF"/>
                </a:fgClr>
                <a:bgClr>
                  <a:srgbClr val="CFFDF0"/>
                </a:bgClr>
              </a:pattFill>
              <a:ln w="9525">
                <a:solidFill>
                  <a:schemeClr val="tx1"/>
                </a:solidFill>
                <a:round/>
                <a:headEnd/>
                <a:tailEnd/>
              </a:ln>
            </p:spPr>
            <p:txBody>
              <a:bodyPr wrap="none"/>
              <a:lstStyle/>
              <a:p>
                <a:endParaRPr lang="zh-CN" altLang="en-US"/>
              </a:p>
            </p:txBody>
          </p:sp>
          <p:sp>
            <p:nvSpPr>
              <p:cNvPr id="11319" name="Freeform 51" descr="大网格"/>
              <p:cNvSpPr>
                <a:spLocks/>
              </p:cNvSpPr>
              <p:nvPr/>
            </p:nvSpPr>
            <p:spPr bwMode="auto">
              <a:xfrm>
                <a:off x="1420" y="2880"/>
                <a:ext cx="356" cy="314"/>
              </a:xfrm>
              <a:custGeom>
                <a:avLst/>
                <a:gdLst>
                  <a:gd name="T0" fmla="*/ 260 w 356"/>
                  <a:gd name="T1" fmla="*/ 288 h 314"/>
                  <a:gd name="T2" fmla="*/ 39 w 356"/>
                  <a:gd name="T3" fmla="*/ 194 h 314"/>
                  <a:gd name="T4" fmla="*/ 24 w 356"/>
                  <a:gd name="T5" fmla="*/ 172 h 314"/>
                  <a:gd name="T6" fmla="*/ 31 w 356"/>
                  <a:gd name="T7" fmla="*/ 120 h 314"/>
                  <a:gd name="T8" fmla="*/ 260 w 356"/>
                  <a:gd name="T9" fmla="*/ 0 h 314"/>
                  <a:gd name="T10" fmla="*/ 356 w 356"/>
                  <a:gd name="T11" fmla="*/ 48 h 314"/>
                  <a:gd name="T12" fmla="*/ 260 w 356"/>
                  <a:gd name="T13" fmla="*/ 288 h 314"/>
                  <a:gd name="T14" fmla="*/ 0 60000 65536"/>
                  <a:gd name="T15" fmla="*/ 0 60000 65536"/>
                  <a:gd name="T16" fmla="*/ 0 60000 65536"/>
                  <a:gd name="T17" fmla="*/ 0 60000 65536"/>
                  <a:gd name="T18" fmla="*/ 0 60000 65536"/>
                  <a:gd name="T19" fmla="*/ 0 60000 65536"/>
                  <a:gd name="T20" fmla="*/ 0 60000 65536"/>
                  <a:gd name="T21" fmla="*/ 0 w 356"/>
                  <a:gd name="T22" fmla="*/ 0 h 314"/>
                  <a:gd name="T23" fmla="*/ 356 w 356"/>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314">
                    <a:moveTo>
                      <a:pt x="260" y="288"/>
                    </a:moveTo>
                    <a:cubicBezTo>
                      <a:pt x="204" y="314"/>
                      <a:pt x="78" y="213"/>
                      <a:pt x="39" y="194"/>
                    </a:cubicBezTo>
                    <a:cubicBezTo>
                      <a:pt x="0" y="175"/>
                      <a:pt x="25" y="184"/>
                      <a:pt x="24" y="172"/>
                    </a:cubicBezTo>
                    <a:cubicBezTo>
                      <a:pt x="20" y="87"/>
                      <a:pt x="9" y="73"/>
                      <a:pt x="31" y="120"/>
                    </a:cubicBezTo>
                    <a:lnTo>
                      <a:pt x="260" y="0"/>
                    </a:lnTo>
                    <a:lnTo>
                      <a:pt x="356" y="48"/>
                    </a:lnTo>
                    <a:cubicBezTo>
                      <a:pt x="324" y="128"/>
                      <a:pt x="260" y="288"/>
                      <a:pt x="260" y="288"/>
                    </a:cubicBezTo>
                    <a:close/>
                  </a:path>
                </a:pathLst>
              </a:custGeom>
              <a:pattFill prst="lgGrid">
                <a:fgClr>
                  <a:srgbClr val="0000FF"/>
                </a:fgClr>
                <a:bgClr>
                  <a:srgbClr val="CFF9FD"/>
                </a:bgClr>
              </a:pattFill>
              <a:ln w="9525">
                <a:solidFill>
                  <a:schemeClr val="tx1"/>
                </a:solidFill>
                <a:round/>
                <a:headEnd/>
                <a:tailEnd/>
              </a:ln>
            </p:spPr>
            <p:txBody>
              <a:bodyPr wrap="none"/>
              <a:lstStyle/>
              <a:p>
                <a:endParaRPr lang="zh-CN" altLang="en-US"/>
              </a:p>
            </p:txBody>
          </p:sp>
        </p:grpSp>
        <p:sp>
          <p:nvSpPr>
            <p:cNvPr id="11300" name="Line 52"/>
            <p:cNvSpPr>
              <a:spLocks noChangeShapeType="1"/>
            </p:cNvSpPr>
            <p:nvPr/>
          </p:nvSpPr>
          <p:spPr bwMode="auto">
            <a:xfrm flipV="1">
              <a:off x="753" y="1802"/>
              <a:ext cx="85" cy="0"/>
            </a:xfrm>
            <a:prstGeom prst="line">
              <a:avLst/>
            </a:prstGeom>
            <a:noFill/>
            <a:ln w="19050">
              <a:solidFill>
                <a:schemeClr val="tx1"/>
              </a:solidFill>
              <a:round/>
              <a:headEnd/>
              <a:tailEnd/>
            </a:ln>
          </p:spPr>
          <p:txBody>
            <a:bodyPr wrap="none"/>
            <a:lstStyle/>
            <a:p>
              <a:endParaRPr lang="zh-CN" altLang="en-US"/>
            </a:p>
          </p:txBody>
        </p:sp>
        <p:sp>
          <p:nvSpPr>
            <p:cNvPr id="11301" name="Line 53"/>
            <p:cNvSpPr>
              <a:spLocks noChangeShapeType="1"/>
            </p:cNvSpPr>
            <p:nvPr/>
          </p:nvSpPr>
          <p:spPr bwMode="auto">
            <a:xfrm flipV="1">
              <a:off x="710" y="1839"/>
              <a:ext cx="171" cy="0"/>
            </a:xfrm>
            <a:prstGeom prst="line">
              <a:avLst/>
            </a:prstGeom>
            <a:noFill/>
            <a:ln w="19050">
              <a:solidFill>
                <a:schemeClr val="tx1"/>
              </a:solidFill>
              <a:round/>
              <a:headEnd/>
              <a:tailEnd/>
            </a:ln>
          </p:spPr>
          <p:txBody>
            <a:bodyPr wrap="none"/>
            <a:lstStyle/>
            <a:p>
              <a:endParaRPr lang="zh-CN" altLang="en-US"/>
            </a:p>
          </p:txBody>
        </p:sp>
        <p:sp>
          <p:nvSpPr>
            <p:cNvPr id="11302" name="Line 54"/>
            <p:cNvSpPr>
              <a:spLocks noChangeShapeType="1"/>
            </p:cNvSpPr>
            <p:nvPr/>
          </p:nvSpPr>
          <p:spPr bwMode="auto">
            <a:xfrm flipV="1">
              <a:off x="753" y="1876"/>
              <a:ext cx="85" cy="0"/>
            </a:xfrm>
            <a:prstGeom prst="line">
              <a:avLst/>
            </a:prstGeom>
            <a:noFill/>
            <a:ln w="19050">
              <a:solidFill>
                <a:schemeClr val="tx1"/>
              </a:solidFill>
              <a:round/>
              <a:headEnd/>
              <a:tailEnd/>
            </a:ln>
          </p:spPr>
          <p:txBody>
            <a:bodyPr wrap="none"/>
            <a:lstStyle/>
            <a:p>
              <a:endParaRPr lang="zh-CN" altLang="en-US"/>
            </a:p>
          </p:txBody>
        </p:sp>
        <p:sp>
          <p:nvSpPr>
            <p:cNvPr id="11303" name="Line 55"/>
            <p:cNvSpPr>
              <a:spLocks noChangeShapeType="1"/>
            </p:cNvSpPr>
            <p:nvPr/>
          </p:nvSpPr>
          <p:spPr bwMode="auto">
            <a:xfrm flipV="1">
              <a:off x="710" y="1913"/>
              <a:ext cx="171" cy="0"/>
            </a:xfrm>
            <a:prstGeom prst="line">
              <a:avLst/>
            </a:prstGeom>
            <a:noFill/>
            <a:ln w="19050">
              <a:solidFill>
                <a:schemeClr val="tx1"/>
              </a:solidFill>
              <a:round/>
              <a:headEnd/>
              <a:tailEnd/>
            </a:ln>
          </p:spPr>
          <p:txBody>
            <a:bodyPr wrap="none"/>
            <a:lstStyle/>
            <a:p>
              <a:endParaRPr lang="zh-CN" altLang="en-US"/>
            </a:p>
          </p:txBody>
        </p:sp>
        <p:sp>
          <p:nvSpPr>
            <p:cNvPr id="11304" name="Freeform 56"/>
            <p:cNvSpPr>
              <a:spLocks/>
            </p:cNvSpPr>
            <p:nvPr/>
          </p:nvSpPr>
          <p:spPr bwMode="auto">
            <a:xfrm>
              <a:off x="796" y="1644"/>
              <a:ext cx="863" cy="686"/>
            </a:xfrm>
            <a:custGeom>
              <a:avLst/>
              <a:gdLst>
                <a:gd name="T0" fmla="*/ 0 w 969"/>
                <a:gd name="T1" fmla="*/ 192 h 887"/>
                <a:gd name="T2" fmla="*/ 0 w 969"/>
                <a:gd name="T3" fmla="*/ 0 h 887"/>
                <a:gd name="T4" fmla="*/ 672 w 969"/>
                <a:gd name="T5" fmla="*/ 0 h 887"/>
                <a:gd name="T6" fmla="*/ 672 w 969"/>
                <a:gd name="T7" fmla="*/ 864 h 887"/>
                <a:gd name="T8" fmla="*/ 720 w 969"/>
                <a:gd name="T9" fmla="*/ 816 h 887"/>
                <a:gd name="T10" fmla="*/ 768 w 969"/>
                <a:gd name="T11" fmla="*/ 864 h 887"/>
                <a:gd name="T12" fmla="*/ 816 w 969"/>
                <a:gd name="T13" fmla="*/ 816 h 887"/>
                <a:gd name="T14" fmla="*/ 864 w 969"/>
                <a:gd name="T15" fmla="*/ 864 h 887"/>
                <a:gd name="T16" fmla="*/ 912 w 969"/>
                <a:gd name="T17" fmla="*/ 816 h 887"/>
                <a:gd name="T18" fmla="*/ 960 w 969"/>
                <a:gd name="T19" fmla="*/ 867 h 887"/>
                <a:gd name="T20" fmla="*/ 966 w 969"/>
                <a:gd name="T21" fmla="*/ 783 h 887"/>
                <a:gd name="T22" fmla="*/ 966 w 969"/>
                <a:gd name="T23" fmla="*/ 243 h 8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9"/>
                <a:gd name="T37" fmla="*/ 0 h 887"/>
                <a:gd name="T38" fmla="*/ 969 w 969"/>
                <a:gd name="T39" fmla="*/ 887 h 8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9" h="887">
                  <a:moveTo>
                    <a:pt x="0" y="192"/>
                  </a:moveTo>
                  <a:lnTo>
                    <a:pt x="0" y="0"/>
                  </a:lnTo>
                  <a:lnTo>
                    <a:pt x="672" y="0"/>
                  </a:lnTo>
                  <a:lnTo>
                    <a:pt x="672" y="864"/>
                  </a:lnTo>
                  <a:lnTo>
                    <a:pt x="720" y="816"/>
                  </a:lnTo>
                  <a:lnTo>
                    <a:pt x="768" y="864"/>
                  </a:lnTo>
                  <a:lnTo>
                    <a:pt x="816" y="816"/>
                  </a:lnTo>
                  <a:lnTo>
                    <a:pt x="864" y="864"/>
                  </a:lnTo>
                  <a:lnTo>
                    <a:pt x="912" y="816"/>
                  </a:lnTo>
                  <a:cubicBezTo>
                    <a:pt x="933" y="816"/>
                    <a:pt x="951" y="872"/>
                    <a:pt x="960" y="867"/>
                  </a:cubicBezTo>
                  <a:cubicBezTo>
                    <a:pt x="969" y="862"/>
                    <a:pt x="965" y="887"/>
                    <a:pt x="966" y="783"/>
                  </a:cubicBezTo>
                  <a:lnTo>
                    <a:pt x="966" y="243"/>
                  </a:lnTo>
                </a:path>
              </a:pathLst>
            </a:custGeom>
            <a:noFill/>
            <a:ln w="19050">
              <a:solidFill>
                <a:schemeClr val="tx1"/>
              </a:solidFill>
              <a:round/>
              <a:headEnd/>
              <a:tailEnd/>
            </a:ln>
          </p:spPr>
          <p:txBody>
            <a:bodyPr wrap="none"/>
            <a:lstStyle/>
            <a:p>
              <a:endParaRPr lang="zh-CN" altLang="en-US"/>
            </a:p>
          </p:txBody>
        </p:sp>
        <p:sp>
          <p:nvSpPr>
            <p:cNvPr id="11305" name="Line 57"/>
            <p:cNvSpPr>
              <a:spLocks noChangeShapeType="1"/>
            </p:cNvSpPr>
            <p:nvPr/>
          </p:nvSpPr>
          <p:spPr bwMode="auto">
            <a:xfrm>
              <a:off x="1309" y="1913"/>
              <a:ext cx="0" cy="483"/>
            </a:xfrm>
            <a:prstGeom prst="line">
              <a:avLst/>
            </a:prstGeom>
            <a:noFill/>
            <a:ln w="19050">
              <a:solidFill>
                <a:schemeClr val="tx1"/>
              </a:solidFill>
              <a:round/>
              <a:headEnd/>
              <a:tailEnd/>
            </a:ln>
          </p:spPr>
          <p:txBody>
            <a:bodyPr wrap="none"/>
            <a:lstStyle/>
            <a:p>
              <a:endParaRPr lang="zh-CN" altLang="en-US"/>
            </a:p>
          </p:txBody>
        </p:sp>
        <p:sp>
          <p:nvSpPr>
            <p:cNvPr id="11306" name="Line 58"/>
            <p:cNvSpPr>
              <a:spLocks noChangeShapeType="1"/>
            </p:cNvSpPr>
            <p:nvPr/>
          </p:nvSpPr>
          <p:spPr bwMode="auto">
            <a:xfrm>
              <a:off x="1737" y="1913"/>
              <a:ext cx="0" cy="483"/>
            </a:xfrm>
            <a:prstGeom prst="line">
              <a:avLst/>
            </a:prstGeom>
            <a:noFill/>
            <a:ln w="19050">
              <a:solidFill>
                <a:schemeClr val="tx1"/>
              </a:solidFill>
              <a:round/>
              <a:headEnd/>
              <a:tailEnd/>
            </a:ln>
          </p:spPr>
          <p:txBody>
            <a:bodyPr wrap="none"/>
            <a:lstStyle/>
            <a:p>
              <a:endParaRPr lang="zh-CN" altLang="en-US"/>
            </a:p>
          </p:txBody>
        </p:sp>
        <p:sp>
          <p:nvSpPr>
            <p:cNvPr id="11307" name="Line 59"/>
            <p:cNvSpPr>
              <a:spLocks noChangeShapeType="1"/>
            </p:cNvSpPr>
            <p:nvPr/>
          </p:nvSpPr>
          <p:spPr bwMode="auto">
            <a:xfrm flipH="1">
              <a:off x="1309" y="2396"/>
              <a:ext cx="428" cy="0"/>
            </a:xfrm>
            <a:prstGeom prst="line">
              <a:avLst/>
            </a:prstGeom>
            <a:noFill/>
            <a:ln w="19050">
              <a:solidFill>
                <a:schemeClr val="tx1"/>
              </a:solidFill>
              <a:round/>
              <a:headEnd/>
              <a:tailEnd/>
            </a:ln>
          </p:spPr>
          <p:txBody>
            <a:bodyPr wrap="none"/>
            <a:lstStyle/>
            <a:p>
              <a:endParaRPr lang="zh-CN" altLang="en-US"/>
            </a:p>
          </p:txBody>
        </p:sp>
        <p:sp>
          <p:nvSpPr>
            <p:cNvPr id="11308" name="Line 60"/>
            <p:cNvSpPr>
              <a:spLocks noChangeShapeType="1"/>
            </p:cNvSpPr>
            <p:nvPr/>
          </p:nvSpPr>
          <p:spPr bwMode="auto">
            <a:xfrm>
              <a:off x="796" y="1913"/>
              <a:ext cx="0" cy="297"/>
            </a:xfrm>
            <a:prstGeom prst="line">
              <a:avLst/>
            </a:prstGeom>
            <a:noFill/>
            <a:ln w="19050">
              <a:solidFill>
                <a:schemeClr val="tx1"/>
              </a:solidFill>
              <a:round/>
              <a:headEnd/>
              <a:tailEnd/>
            </a:ln>
          </p:spPr>
          <p:txBody>
            <a:bodyPr wrap="none"/>
            <a:lstStyle/>
            <a:p>
              <a:endParaRPr lang="zh-CN" altLang="en-US"/>
            </a:p>
          </p:txBody>
        </p:sp>
        <p:sp>
          <p:nvSpPr>
            <p:cNvPr id="11309" name="Line 61"/>
            <p:cNvSpPr>
              <a:spLocks noChangeShapeType="1"/>
            </p:cNvSpPr>
            <p:nvPr/>
          </p:nvSpPr>
          <p:spPr bwMode="auto">
            <a:xfrm>
              <a:off x="796" y="2210"/>
              <a:ext cx="513" cy="0"/>
            </a:xfrm>
            <a:prstGeom prst="line">
              <a:avLst/>
            </a:prstGeom>
            <a:noFill/>
            <a:ln w="19050">
              <a:solidFill>
                <a:schemeClr val="tx1"/>
              </a:solidFill>
              <a:round/>
              <a:headEnd/>
              <a:tailEnd/>
            </a:ln>
          </p:spPr>
          <p:txBody>
            <a:bodyPr wrap="none"/>
            <a:lstStyle/>
            <a:p>
              <a:endParaRPr lang="zh-CN" altLang="en-US"/>
            </a:p>
          </p:txBody>
        </p:sp>
        <p:sp>
          <p:nvSpPr>
            <p:cNvPr id="11310" name="Line 62"/>
            <p:cNvSpPr>
              <a:spLocks noChangeShapeType="1"/>
            </p:cNvSpPr>
            <p:nvPr/>
          </p:nvSpPr>
          <p:spPr bwMode="auto">
            <a:xfrm>
              <a:off x="1181" y="1653"/>
              <a:ext cx="0" cy="557"/>
            </a:xfrm>
            <a:prstGeom prst="line">
              <a:avLst/>
            </a:prstGeom>
            <a:noFill/>
            <a:ln w="12700">
              <a:solidFill>
                <a:srgbClr val="FF0066"/>
              </a:solidFill>
              <a:round/>
              <a:headEnd type="triangle" w="sm" len="lg"/>
              <a:tailEnd type="triangle" w="sm" len="lg"/>
            </a:ln>
          </p:spPr>
          <p:txBody>
            <a:bodyPr wrap="none"/>
            <a:lstStyle/>
            <a:p>
              <a:endParaRPr lang="zh-CN" altLang="en-US"/>
            </a:p>
          </p:txBody>
        </p:sp>
        <p:graphicFrame>
          <p:nvGraphicFramePr>
            <p:cNvPr id="11267" name="Object 1"/>
            <p:cNvGraphicFramePr>
              <a:graphicFrameLocks noChangeAspect="1"/>
            </p:cNvGraphicFramePr>
            <p:nvPr/>
          </p:nvGraphicFramePr>
          <p:xfrm>
            <a:off x="966" y="1808"/>
            <a:ext cx="215" cy="186"/>
          </p:xfrm>
          <a:graphic>
            <a:graphicData uri="http://schemas.openxmlformats.org/presentationml/2006/ole">
              <p:oleObj spid="_x0000_s11267" name="Equation" r:id="rId8" imgW="241200" imgH="241200" progId="Equation.3">
                <p:embed/>
              </p:oleObj>
            </a:graphicData>
          </a:graphic>
        </p:graphicFrame>
        <p:sp>
          <p:nvSpPr>
            <p:cNvPr id="11311" name="Text Box 64"/>
            <p:cNvSpPr txBox="1">
              <a:spLocks noChangeArrowheads="1"/>
            </p:cNvSpPr>
            <p:nvPr/>
          </p:nvSpPr>
          <p:spPr bwMode="auto">
            <a:xfrm>
              <a:off x="1395" y="1968"/>
              <a:ext cx="385" cy="288"/>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rPr>
                <a:t>K</a:t>
              </a:r>
            </a:p>
          </p:txBody>
        </p:sp>
        <p:graphicFrame>
          <p:nvGraphicFramePr>
            <p:cNvPr id="11268" name="Object 2"/>
            <p:cNvGraphicFramePr>
              <a:graphicFrameLocks noChangeAspect="1"/>
            </p:cNvGraphicFramePr>
            <p:nvPr/>
          </p:nvGraphicFramePr>
          <p:xfrm>
            <a:off x="2582" y="2592"/>
            <a:ext cx="202" cy="186"/>
          </p:xfrm>
          <a:graphic>
            <a:graphicData uri="http://schemas.openxmlformats.org/presentationml/2006/ole">
              <p:oleObj spid="_x0000_s11268" name="Equation" r:id="rId9" imgW="228600" imgH="241200" progId="Equation.3">
                <p:embed/>
              </p:oleObj>
            </a:graphicData>
          </a:graphic>
        </p:graphicFrame>
        <p:sp>
          <p:nvSpPr>
            <p:cNvPr id="11312" name="Rectangle 66"/>
            <p:cNvSpPr>
              <a:spLocks noChangeArrowheads="1"/>
            </p:cNvSpPr>
            <p:nvPr/>
          </p:nvSpPr>
          <p:spPr bwMode="auto">
            <a:xfrm>
              <a:off x="1968" y="1776"/>
              <a:ext cx="966" cy="288"/>
            </a:xfrm>
            <a:prstGeom prst="rect">
              <a:avLst/>
            </a:prstGeom>
            <a:noFill/>
            <a:ln w="9525">
              <a:noFill/>
              <a:miter lim="800000"/>
              <a:headEnd/>
              <a:tailEnd/>
            </a:ln>
          </p:spPr>
          <p:txBody>
            <a:bodyPr>
              <a:spAutoFit/>
            </a:bodyPr>
            <a:lstStyle/>
            <a:p>
              <a:r>
                <a:rPr lang="zh-CN" altLang="zh-CN" sz="2400" b="1">
                  <a:solidFill>
                    <a:srgbClr val="CC0000"/>
                  </a:solidFill>
                  <a:latin typeface="Times New Roman" pitchFamily="18" charset="0"/>
                </a:rPr>
                <a:t>电子枪</a:t>
              </a:r>
              <a:endParaRPr lang="zh-CN" altLang="en-US" sz="2400" b="1">
                <a:solidFill>
                  <a:srgbClr val="CC0000"/>
                </a:solidFill>
                <a:latin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灯片编号占位符 1"/>
          <p:cNvSpPr>
            <a:spLocks noGrp="1"/>
          </p:cNvSpPr>
          <p:nvPr>
            <p:ph type="sldNum" sz="quarter" idx="4294967295"/>
          </p:nvPr>
        </p:nvSpPr>
        <p:spPr>
          <a:xfrm>
            <a:off x="0" y="6356350"/>
            <a:ext cx="2133600" cy="365125"/>
          </a:xfrm>
          <a:prstGeom prst="rect">
            <a:avLst/>
          </a:prstGeom>
          <a:noFill/>
        </p:spPr>
        <p:txBody>
          <a:bodyPr/>
          <a:lstStyle/>
          <a:p>
            <a:fld id="{76C56A9F-4EAB-4F99-9108-00F5CB654C77}" type="slidenum">
              <a:rPr lang="en-US" altLang="zh-CN"/>
              <a:pPr/>
              <a:t>13</a:t>
            </a:fld>
            <a:endParaRPr lang="en-US" altLang="zh-CN"/>
          </a:p>
        </p:txBody>
      </p:sp>
      <p:grpSp>
        <p:nvGrpSpPr>
          <p:cNvPr id="2" name="Group 6"/>
          <p:cNvGrpSpPr>
            <a:grpSpLocks/>
          </p:cNvGrpSpPr>
          <p:nvPr/>
        </p:nvGrpSpPr>
        <p:grpSpPr bwMode="auto">
          <a:xfrm>
            <a:off x="250825" y="620713"/>
            <a:ext cx="4425950" cy="5943600"/>
            <a:chOff x="2784" y="240"/>
            <a:chExt cx="2884" cy="3792"/>
          </a:xfrm>
        </p:grpSpPr>
        <p:sp>
          <p:nvSpPr>
            <p:cNvPr id="12311" name="Freeform 7"/>
            <p:cNvSpPr>
              <a:spLocks/>
            </p:cNvSpPr>
            <p:nvPr/>
          </p:nvSpPr>
          <p:spPr bwMode="auto">
            <a:xfrm rot="-259545">
              <a:off x="3720" y="2942"/>
              <a:ext cx="1756" cy="763"/>
            </a:xfrm>
            <a:custGeom>
              <a:avLst/>
              <a:gdLst>
                <a:gd name="T0" fmla="*/ 1178 w 1756"/>
                <a:gd name="T1" fmla="*/ 0 h 763"/>
                <a:gd name="T2" fmla="*/ 1756 w 1756"/>
                <a:gd name="T3" fmla="*/ 200 h 763"/>
                <a:gd name="T4" fmla="*/ 586 w 1756"/>
                <a:gd name="T5" fmla="*/ 763 h 763"/>
                <a:gd name="T6" fmla="*/ 0 w 1756"/>
                <a:gd name="T7" fmla="*/ 563 h 763"/>
                <a:gd name="T8" fmla="*/ 1178 w 1756"/>
                <a:gd name="T9" fmla="*/ 0 h 763"/>
                <a:gd name="T10" fmla="*/ 0 60000 65536"/>
                <a:gd name="T11" fmla="*/ 0 60000 65536"/>
                <a:gd name="T12" fmla="*/ 0 60000 65536"/>
                <a:gd name="T13" fmla="*/ 0 60000 65536"/>
                <a:gd name="T14" fmla="*/ 0 60000 65536"/>
                <a:gd name="T15" fmla="*/ 0 w 1756"/>
                <a:gd name="T16" fmla="*/ 0 h 763"/>
                <a:gd name="T17" fmla="*/ 1756 w 1756"/>
                <a:gd name="T18" fmla="*/ 763 h 763"/>
              </a:gdLst>
              <a:ahLst/>
              <a:cxnLst>
                <a:cxn ang="T10">
                  <a:pos x="T0" y="T1"/>
                </a:cxn>
                <a:cxn ang="T11">
                  <a:pos x="T2" y="T3"/>
                </a:cxn>
                <a:cxn ang="T12">
                  <a:pos x="T4" y="T5"/>
                </a:cxn>
                <a:cxn ang="T13">
                  <a:pos x="T6" y="T7"/>
                </a:cxn>
                <a:cxn ang="T14">
                  <a:pos x="T8" y="T9"/>
                </a:cxn>
              </a:cxnLst>
              <a:rect l="T15" t="T16" r="T17" b="T18"/>
              <a:pathLst>
                <a:path w="1756" h="763">
                  <a:moveTo>
                    <a:pt x="1178" y="0"/>
                  </a:moveTo>
                  <a:lnTo>
                    <a:pt x="1756" y="200"/>
                  </a:lnTo>
                  <a:lnTo>
                    <a:pt x="586" y="763"/>
                  </a:lnTo>
                  <a:lnTo>
                    <a:pt x="0" y="563"/>
                  </a:lnTo>
                  <a:lnTo>
                    <a:pt x="1178" y="0"/>
                  </a:lnTo>
                  <a:close/>
                </a:path>
              </a:pathLst>
            </a:custGeom>
            <a:solidFill>
              <a:srgbClr val="FFFF00"/>
            </a:solidFill>
            <a:ln w="12700">
              <a:solidFill>
                <a:schemeClr val="tx1"/>
              </a:solidFill>
              <a:round/>
              <a:headEnd/>
              <a:tailEnd/>
            </a:ln>
          </p:spPr>
          <p:txBody>
            <a:bodyPr wrap="none" anchor="ctr"/>
            <a:lstStyle/>
            <a:p>
              <a:endParaRPr lang="zh-CN" altLang="en-US"/>
            </a:p>
          </p:txBody>
        </p:sp>
        <p:sp>
          <p:nvSpPr>
            <p:cNvPr id="12312" name="Freeform 8"/>
            <p:cNvSpPr>
              <a:spLocks/>
            </p:cNvSpPr>
            <p:nvPr/>
          </p:nvSpPr>
          <p:spPr bwMode="auto">
            <a:xfrm rot="-259545">
              <a:off x="3115" y="1986"/>
              <a:ext cx="1755" cy="1570"/>
            </a:xfrm>
            <a:custGeom>
              <a:avLst/>
              <a:gdLst>
                <a:gd name="T0" fmla="*/ 562 w 1755"/>
                <a:gd name="T1" fmla="*/ 1570 h 1570"/>
                <a:gd name="T2" fmla="*/ 0 w 1755"/>
                <a:gd name="T3" fmla="*/ 385 h 1570"/>
                <a:gd name="T4" fmla="*/ 837 w 1755"/>
                <a:gd name="T5" fmla="*/ 0 h 1570"/>
                <a:gd name="T6" fmla="*/ 1333 w 1755"/>
                <a:gd name="T7" fmla="*/ 140 h 1570"/>
                <a:gd name="T8" fmla="*/ 1755 w 1755"/>
                <a:gd name="T9" fmla="*/ 1015 h 1570"/>
                <a:gd name="T10" fmla="*/ 562 w 1755"/>
                <a:gd name="T11" fmla="*/ 1570 h 1570"/>
                <a:gd name="T12" fmla="*/ 0 60000 65536"/>
                <a:gd name="T13" fmla="*/ 0 60000 65536"/>
                <a:gd name="T14" fmla="*/ 0 60000 65536"/>
                <a:gd name="T15" fmla="*/ 0 60000 65536"/>
                <a:gd name="T16" fmla="*/ 0 60000 65536"/>
                <a:gd name="T17" fmla="*/ 0 60000 65536"/>
                <a:gd name="T18" fmla="*/ 0 w 1755"/>
                <a:gd name="T19" fmla="*/ 0 h 1570"/>
                <a:gd name="T20" fmla="*/ 1755 w 1755"/>
                <a:gd name="T21" fmla="*/ 1570 h 1570"/>
              </a:gdLst>
              <a:ahLst/>
              <a:cxnLst>
                <a:cxn ang="T12">
                  <a:pos x="T0" y="T1"/>
                </a:cxn>
                <a:cxn ang="T13">
                  <a:pos x="T2" y="T3"/>
                </a:cxn>
                <a:cxn ang="T14">
                  <a:pos x="T4" y="T5"/>
                </a:cxn>
                <a:cxn ang="T15">
                  <a:pos x="T6" y="T7"/>
                </a:cxn>
                <a:cxn ang="T16">
                  <a:pos x="T8" y="T9"/>
                </a:cxn>
                <a:cxn ang="T17">
                  <a:pos x="T10" y="T11"/>
                </a:cxn>
              </a:cxnLst>
              <a:rect l="T18" t="T19" r="T20" b="T21"/>
              <a:pathLst>
                <a:path w="1755" h="1570">
                  <a:moveTo>
                    <a:pt x="562" y="1570"/>
                  </a:moveTo>
                  <a:lnTo>
                    <a:pt x="0" y="385"/>
                  </a:lnTo>
                  <a:lnTo>
                    <a:pt x="837" y="0"/>
                  </a:lnTo>
                  <a:lnTo>
                    <a:pt x="1333" y="140"/>
                  </a:lnTo>
                  <a:lnTo>
                    <a:pt x="1755" y="1015"/>
                  </a:lnTo>
                  <a:lnTo>
                    <a:pt x="562" y="1570"/>
                  </a:lnTo>
                  <a:close/>
                </a:path>
              </a:pathLst>
            </a:custGeom>
            <a:solidFill>
              <a:srgbClr val="FFFF00"/>
            </a:solidFill>
            <a:ln w="12700">
              <a:solidFill>
                <a:schemeClr val="tx1"/>
              </a:solidFill>
              <a:round/>
              <a:headEnd/>
              <a:tailEnd/>
            </a:ln>
          </p:spPr>
          <p:txBody>
            <a:bodyPr wrap="none" anchor="ctr"/>
            <a:lstStyle/>
            <a:p>
              <a:endParaRPr lang="zh-CN" altLang="en-US"/>
            </a:p>
          </p:txBody>
        </p:sp>
        <p:sp>
          <p:nvSpPr>
            <p:cNvPr id="12313" name="Freeform 9"/>
            <p:cNvSpPr>
              <a:spLocks/>
            </p:cNvSpPr>
            <p:nvPr/>
          </p:nvSpPr>
          <p:spPr bwMode="auto">
            <a:xfrm>
              <a:off x="4397" y="1919"/>
              <a:ext cx="1054" cy="1157"/>
            </a:xfrm>
            <a:custGeom>
              <a:avLst/>
              <a:gdLst>
                <a:gd name="T0" fmla="*/ 0 w 1054"/>
                <a:gd name="T1" fmla="*/ 182 h 1157"/>
                <a:gd name="T2" fmla="*/ 277 w 1054"/>
                <a:gd name="T3" fmla="*/ 0 h 1157"/>
                <a:gd name="T4" fmla="*/ 412 w 1054"/>
                <a:gd name="T5" fmla="*/ 31 h 1157"/>
                <a:gd name="T6" fmla="*/ 1054 w 1054"/>
                <a:gd name="T7" fmla="*/ 1157 h 1157"/>
                <a:gd name="T8" fmla="*/ 479 w 1054"/>
                <a:gd name="T9" fmla="*/ 1000 h 1157"/>
                <a:gd name="T10" fmla="*/ 0 w 1054"/>
                <a:gd name="T11" fmla="*/ 182 h 1157"/>
                <a:gd name="T12" fmla="*/ 0 60000 65536"/>
                <a:gd name="T13" fmla="*/ 0 60000 65536"/>
                <a:gd name="T14" fmla="*/ 0 60000 65536"/>
                <a:gd name="T15" fmla="*/ 0 60000 65536"/>
                <a:gd name="T16" fmla="*/ 0 60000 65536"/>
                <a:gd name="T17" fmla="*/ 0 60000 65536"/>
                <a:gd name="T18" fmla="*/ 0 w 1054"/>
                <a:gd name="T19" fmla="*/ 0 h 1157"/>
                <a:gd name="T20" fmla="*/ 1054 w 1054"/>
                <a:gd name="T21" fmla="*/ 1157 h 1157"/>
              </a:gdLst>
              <a:ahLst/>
              <a:cxnLst>
                <a:cxn ang="T12">
                  <a:pos x="T0" y="T1"/>
                </a:cxn>
                <a:cxn ang="T13">
                  <a:pos x="T2" y="T3"/>
                </a:cxn>
                <a:cxn ang="T14">
                  <a:pos x="T4" y="T5"/>
                </a:cxn>
                <a:cxn ang="T15">
                  <a:pos x="T6" y="T7"/>
                </a:cxn>
                <a:cxn ang="T16">
                  <a:pos x="T8" y="T9"/>
                </a:cxn>
                <a:cxn ang="T17">
                  <a:pos x="T10" y="T11"/>
                </a:cxn>
              </a:cxnLst>
              <a:rect l="T18" t="T19" r="T20" b="T21"/>
              <a:pathLst>
                <a:path w="1054" h="1157">
                  <a:moveTo>
                    <a:pt x="0" y="182"/>
                  </a:moveTo>
                  <a:lnTo>
                    <a:pt x="277" y="0"/>
                  </a:lnTo>
                  <a:lnTo>
                    <a:pt x="412" y="31"/>
                  </a:lnTo>
                  <a:lnTo>
                    <a:pt x="1054" y="1157"/>
                  </a:lnTo>
                  <a:lnTo>
                    <a:pt x="479" y="1000"/>
                  </a:lnTo>
                  <a:lnTo>
                    <a:pt x="0" y="182"/>
                  </a:lnTo>
                  <a:close/>
                </a:path>
              </a:pathLst>
            </a:custGeom>
            <a:solidFill>
              <a:srgbClr val="FFFF00"/>
            </a:solidFill>
            <a:ln w="12700">
              <a:solidFill>
                <a:schemeClr val="tx1"/>
              </a:solidFill>
              <a:round/>
              <a:headEnd/>
              <a:tailEnd/>
            </a:ln>
          </p:spPr>
          <p:txBody>
            <a:bodyPr wrap="none" anchor="ctr"/>
            <a:lstStyle/>
            <a:p>
              <a:endParaRPr lang="zh-CN" altLang="en-US"/>
            </a:p>
          </p:txBody>
        </p:sp>
        <p:sp>
          <p:nvSpPr>
            <p:cNvPr id="12314" name="Freeform 10"/>
            <p:cNvSpPr>
              <a:spLocks/>
            </p:cNvSpPr>
            <p:nvPr/>
          </p:nvSpPr>
          <p:spPr bwMode="auto">
            <a:xfrm>
              <a:off x="3880" y="1926"/>
              <a:ext cx="794" cy="68"/>
            </a:xfrm>
            <a:custGeom>
              <a:avLst/>
              <a:gdLst>
                <a:gd name="T0" fmla="*/ 0 w 794"/>
                <a:gd name="T1" fmla="*/ 61 h 61"/>
                <a:gd name="T2" fmla="*/ 794 w 794"/>
                <a:gd name="T3" fmla="*/ 0 h 61"/>
                <a:gd name="T4" fmla="*/ 0 60000 65536"/>
                <a:gd name="T5" fmla="*/ 0 60000 65536"/>
                <a:gd name="T6" fmla="*/ 0 w 794"/>
                <a:gd name="T7" fmla="*/ 0 h 61"/>
                <a:gd name="T8" fmla="*/ 794 w 794"/>
                <a:gd name="T9" fmla="*/ 61 h 61"/>
              </a:gdLst>
              <a:ahLst/>
              <a:cxnLst>
                <a:cxn ang="T4">
                  <a:pos x="T0" y="T1"/>
                </a:cxn>
                <a:cxn ang="T5">
                  <a:pos x="T2" y="T3"/>
                </a:cxn>
              </a:cxnLst>
              <a:rect l="T6" t="T7" r="T8" b="T9"/>
              <a:pathLst>
                <a:path w="794" h="61">
                  <a:moveTo>
                    <a:pt x="0" y="61"/>
                  </a:moveTo>
                  <a:lnTo>
                    <a:pt x="794" y="0"/>
                  </a:lnTo>
                </a:path>
              </a:pathLst>
            </a:custGeom>
            <a:noFill/>
            <a:ln w="9525">
              <a:solidFill>
                <a:schemeClr val="tx1"/>
              </a:solidFill>
              <a:round/>
              <a:headEnd/>
              <a:tailEnd/>
            </a:ln>
          </p:spPr>
          <p:txBody>
            <a:bodyPr wrap="none" anchor="ctr"/>
            <a:lstStyle/>
            <a:p>
              <a:endParaRPr lang="zh-CN" altLang="en-US"/>
            </a:p>
          </p:txBody>
        </p:sp>
        <p:sp>
          <p:nvSpPr>
            <p:cNvPr id="12315" name="Line 11"/>
            <p:cNvSpPr>
              <a:spLocks noChangeShapeType="1"/>
            </p:cNvSpPr>
            <p:nvPr/>
          </p:nvSpPr>
          <p:spPr bwMode="auto">
            <a:xfrm rot="-259545">
              <a:off x="3714" y="2090"/>
              <a:ext cx="562" cy="1185"/>
            </a:xfrm>
            <a:prstGeom prst="line">
              <a:avLst/>
            </a:prstGeom>
            <a:noFill/>
            <a:ln w="9525">
              <a:solidFill>
                <a:schemeClr val="tx1"/>
              </a:solidFill>
              <a:round/>
              <a:headEnd/>
              <a:tailEnd/>
            </a:ln>
          </p:spPr>
          <p:txBody>
            <a:bodyPr wrap="none" anchor="ctr"/>
            <a:lstStyle/>
            <a:p>
              <a:endParaRPr lang="zh-CN" altLang="en-US"/>
            </a:p>
          </p:txBody>
        </p:sp>
        <p:sp>
          <p:nvSpPr>
            <p:cNvPr id="12316" name="Line 12"/>
            <p:cNvSpPr>
              <a:spLocks noChangeShapeType="1"/>
            </p:cNvSpPr>
            <p:nvPr/>
          </p:nvSpPr>
          <p:spPr bwMode="auto">
            <a:xfrm rot="-259545">
              <a:off x="4023" y="1988"/>
              <a:ext cx="532" cy="1133"/>
            </a:xfrm>
            <a:prstGeom prst="line">
              <a:avLst/>
            </a:prstGeom>
            <a:noFill/>
            <a:ln w="9525">
              <a:solidFill>
                <a:schemeClr val="tx1"/>
              </a:solidFill>
              <a:round/>
              <a:headEnd/>
              <a:tailEnd/>
            </a:ln>
          </p:spPr>
          <p:txBody>
            <a:bodyPr wrap="none" anchor="ctr"/>
            <a:lstStyle/>
            <a:p>
              <a:endParaRPr lang="zh-CN" altLang="en-US"/>
            </a:p>
          </p:txBody>
        </p:sp>
        <p:sp>
          <p:nvSpPr>
            <p:cNvPr id="12317" name="Line 13"/>
            <p:cNvSpPr>
              <a:spLocks noChangeShapeType="1"/>
            </p:cNvSpPr>
            <p:nvPr/>
          </p:nvSpPr>
          <p:spPr bwMode="auto">
            <a:xfrm rot="-259545">
              <a:off x="3424" y="2255"/>
              <a:ext cx="562" cy="1185"/>
            </a:xfrm>
            <a:prstGeom prst="line">
              <a:avLst/>
            </a:prstGeom>
            <a:noFill/>
            <a:ln w="9525">
              <a:solidFill>
                <a:schemeClr val="tx1"/>
              </a:solidFill>
              <a:round/>
              <a:headEnd/>
              <a:tailEnd/>
            </a:ln>
          </p:spPr>
          <p:txBody>
            <a:bodyPr wrap="none" anchor="ctr"/>
            <a:lstStyle/>
            <a:p>
              <a:endParaRPr lang="zh-CN" altLang="en-US"/>
            </a:p>
          </p:txBody>
        </p:sp>
        <p:sp>
          <p:nvSpPr>
            <p:cNvPr id="12318" name="Line 14"/>
            <p:cNvSpPr>
              <a:spLocks noChangeShapeType="1"/>
            </p:cNvSpPr>
            <p:nvPr/>
          </p:nvSpPr>
          <p:spPr bwMode="auto">
            <a:xfrm rot="-259545">
              <a:off x="4861" y="1929"/>
              <a:ext cx="548" cy="1170"/>
            </a:xfrm>
            <a:prstGeom prst="line">
              <a:avLst/>
            </a:prstGeom>
            <a:noFill/>
            <a:ln w="9525">
              <a:solidFill>
                <a:schemeClr val="tx1"/>
              </a:solidFill>
              <a:round/>
              <a:headEnd/>
              <a:tailEnd/>
            </a:ln>
          </p:spPr>
          <p:txBody>
            <a:bodyPr wrap="none" anchor="ctr"/>
            <a:lstStyle/>
            <a:p>
              <a:endParaRPr lang="zh-CN" altLang="en-US"/>
            </a:p>
          </p:txBody>
        </p:sp>
        <p:sp>
          <p:nvSpPr>
            <p:cNvPr id="12319" name="Freeform 15"/>
            <p:cNvSpPr>
              <a:spLocks/>
            </p:cNvSpPr>
            <p:nvPr/>
          </p:nvSpPr>
          <p:spPr bwMode="auto">
            <a:xfrm>
              <a:off x="4600" y="1978"/>
              <a:ext cx="588" cy="1027"/>
            </a:xfrm>
            <a:custGeom>
              <a:avLst/>
              <a:gdLst>
                <a:gd name="T0" fmla="*/ 0 w 588"/>
                <a:gd name="T1" fmla="*/ 0 h 1027"/>
                <a:gd name="T2" fmla="*/ 588 w 588"/>
                <a:gd name="T3" fmla="*/ 1027 h 1027"/>
                <a:gd name="T4" fmla="*/ 0 60000 65536"/>
                <a:gd name="T5" fmla="*/ 0 60000 65536"/>
                <a:gd name="T6" fmla="*/ 0 w 588"/>
                <a:gd name="T7" fmla="*/ 0 h 1027"/>
                <a:gd name="T8" fmla="*/ 588 w 588"/>
                <a:gd name="T9" fmla="*/ 1027 h 1027"/>
              </a:gdLst>
              <a:ahLst/>
              <a:cxnLst>
                <a:cxn ang="T4">
                  <a:pos x="T0" y="T1"/>
                </a:cxn>
                <a:cxn ang="T5">
                  <a:pos x="T2" y="T3"/>
                </a:cxn>
              </a:cxnLst>
              <a:rect l="T6" t="T7" r="T8" b="T9"/>
              <a:pathLst>
                <a:path w="588" h="1027">
                  <a:moveTo>
                    <a:pt x="0" y="0"/>
                  </a:moveTo>
                  <a:lnTo>
                    <a:pt x="588" y="1027"/>
                  </a:lnTo>
                </a:path>
              </a:pathLst>
            </a:custGeom>
            <a:noFill/>
            <a:ln w="9525">
              <a:solidFill>
                <a:schemeClr val="tx1"/>
              </a:solidFill>
              <a:round/>
              <a:headEnd/>
              <a:tailEnd/>
            </a:ln>
          </p:spPr>
          <p:txBody>
            <a:bodyPr wrap="none" anchor="ctr"/>
            <a:lstStyle/>
            <a:p>
              <a:endParaRPr lang="zh-CN" altLang="en-US"/>
            </a:p>
          </p:txBody>
        </p:sp>
        <p:sp>
          <p:nvSpPr>
            <p:cNvPr id="12320" name="Line 16"/>
            <p:cNvSpPr>
              <a:spLocks noChangeShapeType="1"/>
            </p:cNvSpPr>
            <p:nvPr/>
          </p:nvSpPr>
          <p:spPr bwMode="auto">
            <a:xfrm rot="21340455" flipV="1">
              <a:off x="3707" y="2978"/>
              <a:ext cx="1207" cy="555"/>
            </a:xfrm>
            <a:prstGeom prst="line">
              <a:avLst/>
            </a:prstGeom>
            <a:noFill/>
            <a:ln w="9525">
              <a:solidFill>
                <a:schemeClr val="tx1"/>
              </a:solidFill>
              <a:round/>
              <a:headEnd/>
              <a:tailEnd/>
            </a:ln>
          </p:spPr>
          <p:txBody>
            <a:bodyPr wrap="none" anchor="ctr"/>
            <a:lstStyle/>
            <a:p>
              <a:endParaRPr lang="zh-CN" altLang="en-US"/>
            </a:p>
          </p:txBody>
        </p:sp>
        <p:sp>
          <p:nvSpPr>
            <p:cNvPr id="12321" name="Line 17"/>
            <p:cNvSpPr>
              <a:spLocks noChangeShapeType="1"/>
            </p:cNvSpPr>
            <p:nvPr/>
          </p:nvSpPr>
          <p:spPr bwMode="auto">
            <a:xfrm rot="21340455" flipV="1">
              <a:off x="3400" y="2424"/>
              <a:ext cx="1200" cy="563"/>
            </a:xfrm>
            <a:prstGeom prst="line">
              <a:avLst/>
            </a:prstGeom>
            <a:noFill/>
            <a:ln w="9525">
              <a:solidFill>
                <a:schemeClr val="tx1"/>
              </a:solidFill>
              <a:round/>
              <a:headEnd/>
              <a:tailEnd/>
            </a:ln>
          </p:spPr>
          <p:txBody>
            <a:bodyPr wrap="none" anchor="ctr"/>
            <a:lstStyle/>
            <a:p>
              <a:endParaRPr lang="zh-CN" altLang="en-US"/>
            </a:p>
          </p:txBody>
        </p:sp>
        <p:sp>
          <p:nvSpPr>
            <p:cNvPr id="12322" name="Line 18"/>
            <p:cNvSpPr>
              <a:spLocks noChangeShapeType="1"/>
            </p:cNvSpPr>
            <p:nvPr/>
          </p:nvSpPr>
          <p:spPr bwMode="auto">
            <a:xfrm rot="21340455" flipV="1">
              <a:off x="3558" y="2702"/>
              <a:ext cx="1200" cy="563"/>
            </a:xfrm>
            <a:prstGeom prst="line">
              <a:avLst/>
            </a:prstGeom>
            <a:noFill/>
            <a:ln w="9525">
              <a:solidFill>
                <a:schemeClr val="tx1"/>
              </a:solidFill>
              <a:round/>
              <a:headEnd/>
              <a:tailEnd/>
            </a:ln>
          </p:spPr>
          <p:txBody>
            <a:bodyPr wrap="none" anchor="ctr"/>
            <a:lstStyle/>
            <a:p>
              <a:endParaRPr lang="zh-CN" altLang="en-US"/>
            </a:p>
          </p:txBody>
        </p:sp>
        <p:sp>
          <p:nvSpPr>
            <p:cNvPr id="12323" name="Line 19"/>
            <p:cNvSpPr>
              <a:spLocks noChangeShapeType="1"/>
            </p:cNvSpPr>
            <p:nvPr/>
          </p:nvSpPr>
          <p:spPr bwMode="auto">
            <a:xfrm rot="21340455" flipV="1">
              <a:off x="3241" y="2140"/>
              <a:ext cx="1200" cy="563"/>
            </a:xfrm>
            <a:prstGeom prst="line">
              <a:avLst/>
            </a:prstGeom>
            <a:noFill/>
            <a:ln w="9525">
              <a:solidFill>
                <a:schemeClr val="tx1"/>
              </a:solidFill>
              <a:round/>
              <a:headEnd/>
              <a:tailEnd/>
            </a:ln>
          </p:spPr>
          <p:txBody>
            <a:bodyPr wrap="none" anchor="ctr"/>
            <a:lstStyle/>
            <a:p>
              <a:endParaRPr lang="zh-CN" altLang="en-US"/>
            </a:p>
          </p:txBody>
        </p:sp>
        <p:sp>
          <p:nvSpPr>
            <p:cNvPr id="12324" name="Line 20"/>
            <p:cNvSpPr>
              <a:spLocks noChangeShapeType="1"/>
            </p:cNvSpPr>
            <p:nvPr/>
          </p:nvSpPr>
          <p:spPr bwMode="auto">
            <a:xfrm rot="-259545">
              <a:off x="4583" y="2358"/>
              <a:ext cx="563" cy="192"/>
            </a:xfrm>
            <a:prstGeom prst="line">
              <a:avLst/>
            </a:prstGeom>
            <a:noFill/>
            <a:ln w="9525">
              <a:solidFill>
                <a:schemeClr val="tx1"/>
              </a:solidFill>
              <a:round/>
              <a:headEnd/>
              <a:tailEnd/>
            </a:ln>
          </p:spPr>
          <p:txBody>
            <a:bodyPr wrap="none" anchor="ctr"/>
            <a:lstStyle/>
            <a:p>
              <a:endParaRPr lang="zh-CN" altLang="en-US"/>
            </a:p>
          </p:txBody>
        </p:sp>
        <p:sp>
          <p:nvSpPr>
            <p:cNvPr id="12325" name="Line 21"/>
            <p:cNvSpPr>
              <a:spLocks noChangeShapeType="1"/>
            </p:cNvSpPr>
            <p:nvPr/>
          </p:nvSpPr>
          <p:spPr bwMode="auto">
            <a:xfrm rot="-259545">
              <a:off x="4742" y="2642"/>
              <a:ext cx="563" cy="192"/>
            </a:xfrm>
            <a:prstGeom prst="line">
              <a:avLst/>
            </a:prstGeom>
            <a:noFill/>
            <a:ln w="9525">
              <a:solidFill>
                <a:schemeClr val="tx1"/>
              </a:solidFill>
              <a:round/>
              <a:headEnd/>
              <a:tailEnd/>
            </a:ln>
          </p:spPr>
          <p:txBody>
            <a:bodyPr wrap="none" anchor="ctr"/>
            <a:lstStyle/>
            <a:p>
              <a:endParaRPr lang="zh-CN" altLang="en-US"/>
            </a:p>
          </p:txBody>
        </p:sp>
        <p:sp>
          <p:nvSpPr>
            <p:cNvPr id="12326" name="Line 22"/>
            <p:cNvSpPr>
              <a:spLocks noChangeShapeType="1"/>
            </p:cNvSpPr>
            <p:nvPr/>
          </p:nvSpPr>
          <p:spPr bwMode="auto">
            <a:xfrm rot="-259545">
              <a:off x="4411" y="2082"/>
              <a:ext cx="563" cy="192"/>
            </a:xfrm>
            <a:prstGeom prst="line">
              <a:avLst/>
            </a:prstGeom>
            <a:noFill/>
            <a:ln w="9525">
              <a:solidFill>
                <a:schemeClr val="tx1"/>
              </a:solidFill>
              <a:round/>
              <a:headEnd/>
              <a:tailEnd/>
            </a:ln>
          </p:spPr>
          <p:txBody>
            <a:bodyPr wrap="none" anchor="ctr"/>
            <a:lstStyle/>
            <a:p>
              <a:endParaRPr lang="zh-CN" altLang="en-US"/>
            </a:p>
          </p:txBody>
        </p:sp>
        <p:sp>
          <p:nvSpPr>
            <p:cNvPr id="12327" name="Line 23"/>
            <p:cNvSpPr>
              <a:spLocks noChangeShapeType="1"/>
            </p:cNvSpPr>
            <p:nvPr/>
          </p:nvSpPr>
          <p:spPr bwMode="auto">
            <a:xfrm rot="21340455" flipV="1">
              <a:off x="4018" y="3058"/>
              <a:ext cx="1200" cy="556"/>
            </a:xfrm>
            <a:prstGeom prst="line">
              <a:avLst/>
            </a:prstGeom>
            <a:noFill/>
            <a:ln w="9525">
              <a:solidFill>
                <a:schemeClr val="tx1"/>
              </a:solidFill>
              <a:round/>
              <a:headEnd/>
              <a:tailEnd/>
            </a:ln>
          </p:spPr>
          <p:txBody>
            <a:bodyPr wrap="none" anchor="ctr"/>
            <a:lstStyle/>
            <a:p>
              <a:endParaRPr lang="zh-CN" altLang="en-US"/>
            </a:p>
          </p:txBody>
        </p:sp>
        <p:sp>
          <p:nvSpPr>
            <p:cNvPr id="12328" name="Line 24"/>
            <p:cNvSpPr>
              <a:spLocks noChangeShapeType="1"/>
            </p:cNvSpPr>
            <p:nvPr/>
          </p:nvSpPr>
          <p:spPr bwMode="auto">
            <a:xfrm rot="-259545">
              <a:off x="4333" y="3231"/>
              <a:ext cx="555" cy="192"/>
            </a:xfrm>
            <a:prstGeom prst="line">
              <a:avLst/>
            </a:prstGeom>
            <a:noFill/>
            <a:ln w="9525">
              <a:solidFill>
                <a:schemeClr val="tx1"/>
              </a:solidFill>
              <a:round/>
              <a:headEnd/>
              <a:tailEnd/>
            </a:ln>
          </p:spPr>
          <p:txBody>
            <a:bodyPr wrap="none" anchor="ctr"/>
            <a:lstStyle/>
            <a:p>
              <a:endParaRPr lang="zh-CN" altLang="en-US"/>
            </a:p>
          </p:txBody>
        </p:sp>
        <p:sp>
          <p:nvSpPr>
            <p:cNvPr id="12329" name="Line 25"/>
            <p:cNvSpPr>
              <a:spLocks noChangeShapeType="1"/>
            </p:cNvSpPr>
            <p:nvPr/>
          </p:nvSpPr>
          <p:spPr bwMode="auto">
            <a:xfrm rot="-259545">
              <a:off x="4042" y="3383"/>
              <a:ext cx="555" cy="192"/>
            </a:xfrm>
            <a:prstGeom prst="line">
              <a:avLst/>
            </a:prstGeom>
            <a:noFill/>
            <a:ln w="9525">
              <a:solidFill>
                <a:schemeClr val="tx1"/>
              </a:solidFill>
              <a:round/>
              <a:headEnd/>
              <a:tailEnd/>
            </a:ln>
          </p:spPr>
          <p:txBody>
            <a:bodyPr wrap="none" anchor="ctr"/>
            <a:lstStyle/>
            <a:p>
              <a:endParaRPr lang="zh-CN" altLang="en-US"/>
            </a:p>
          </p:txBody>
        </p:sp>
        <p:sp>
          <p:nvSpPr>
            <p:cNvPr id="12330" name="Line 26"/>
            <p:cNvSpPr>
              <a:spLocks noChangeShapeType="1"/>
            </p:cNvSpPr>
            <p:nvPr/>
          </p:nvSpPr>
          <p:spPr bwMode="auto">
            <a:xfrm rot="-259545">
              <a:off x="4597" y="3080"/>
              <a:ext cx="555" cy="192"/>
            </a:xfrm>
            <a:prstGeom prst="line">
              <a:avLst/>
            </a:prstGeom>
            <a:noFill/>
            <a:ln w="9525">
              <a:solidFill>
                <a:schemeClr val="tx1"/>
              </a:solidFill>
              <a:round/>
              <a:headEnd/>
              <a:tailEnd/>
            </a:ln>
          </p:spPr>
          <p:txBody>
            <a:bodyPr wrap="none" anchor="ctr"/>
            <a:lstStyle/>
            <a:p>
              <a:endParaRPr lang="zh-CN" altLang="en-US"/>
            </a:p>
          </p:txBody>
        </p:sp>
        <p:sp>
          <p:nvSpPr>
            <p:cNvPr id="12331" name="Oval 27"/>
            <p:cNvSpPr>
              <a:spLocks noChangeArrowheads="1"/>
            </p:cNvSpPr>
            <p:nvPr/>
          </p:nvSpPr>
          <p:spPr bwMode="auto">
            <a:xfrm rot="-259545">
              <a:off x="3295" y="2496"/>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2" name="Oval 28"/>
            <p:cNvSpPr>
              <a:spLocks noChangeArrowheads="1"/>
            </p:cNvSpPr>
            <p:nvPr/>
          </p:nvSpPr>
          <p:spPr bwMode="auto">
            <a:xfrm rot="-259545">
              <a:off x="3461" y="2786"/>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3" name="Oval 29"/>
            <p:cNvSpPr>
              <a:spLocks noChangeArrowheads="1"/>
            </p:cNvSpPr>
            <p:nvPr/>
          </p:nvSpPr>
          <p:spPr bwMode="auto">
            <a:xfrm rot="-259545">
              <a:off x="3620" y="3063"/>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4" name="Oval 30"/>
            <p:cNvSpPr>
              <a:spLocks noChangeArrowheads="1"/>
            </p:cNvSpPr>
            <p:nvPr/>
          </p:nvSpPr>
          <p:spPr bwMode="auto">
            <a:xfrm rot="-259545">
              <a:off x="3771" y="3341"/>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5" name="Oval 31"/>
            <p:cNvSpPr>
              <a:spLocks noChangeArrowheads="1"/>
            </p:cNvSpPr>
            <p:nvPr/>
          </p:nvSpPr>
          <p:spPr bwMode="auto">
            <a:xfrm rot="-259545">
              <a:off x="3592" y="2329"/>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6" name="Oval 32"/>
            <p:cNvSpPr>
              <a:spLocks noChangeArrowheads="1"/>
            </p:cNvSpPr>
            <p:nvPr/>
          </p:nvSpPr>
          <p:spPr bwMode="auto">
            <a:xfrm rot="-259545">
              <a:off x="3759" y="2619"/>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7" name="Oval 33"/>
            <p:cNvSpPr>
              <a:spLocks noChangeArrowheads="1"/>
            </p:cNvSpPr>
            <p:nvPr/>
          </p:nvSpPr>
          <p:spPr bwMode="auto">
            <a:xfrm rot="-259545">
              <a:off x="3917" y="2896"/>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8" name="Oval 34"/>
            <p:cNvSpPr>
              <a:spLocks noChangeArrowheads="1"/>
            </p:cNvSpPr>
            <p:nvPr/>
          </p:nvSpPr>
          <p:spPr bwMode="auto">
            <a:xfrm rot="-259545">
              <a:off x="4068" y="3174"/>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9" name="Oval 35"/>
            <p:cNvSpPr>
              <a:spLocks noChangeArrowheads="1"/>
            </p:cNvSpPr>
            <p:nvPr/>
          </p:nvSpPr>
          <p:spPr bwMode="auto">
            <a:xfrm rot="-259545">
              <a:off x="3868" y="2164"/>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0" name="Oval 36"/>
            <p:cNvSpPr>
              <a:spLocks noChangeArrowheads="1"/>
            </p:cNvSpPr>
            <p:nvPr/>
          </p:nvSpPr>
          <p:spPr bwMode="auto">
            <a:xfrm rot="-259545">
              <a:off x="4035" y="2454"/>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1" name="Oval 37"/>
            <p:cNvSpPr>
              <a:spLocks noChangeArrowheads="1"/>
            </p:cNvSpPr>
            <p:nvPr/>
          </p:nvSpPr>
          <p:spPr bwMode="auto">
            <a:xfrm rot="-259545">
              <a:off x="4193" y="2731"/>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2" name="Oval 38"/>
            <p:cNvSpPr>
              <a:spLocks noChangeArrowheads="1"/>
            </p:cNvSpPr>
            <p:nvPr/>
          </p:nvSpPr>
          <p:spPr bwMode="auto">
            <a:xfrm rot="-259545">
              <a:off x="4345" y="3008"/>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3" name="Oval 39"/>
            <p:cNvSpPr>
              <a:spLocks noChangeArrowheads="1"/>
            </p:cNvSpPr>
            <p:nvPr/>
          </p:nvSpPr>
          <p:spPr bwMode="auto">
            <a:xfrm rot="-259545">
              <a:off x="4319" y="2302"/>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4" name="Oval 40"/>
            <p:cNvSpPr>
              <a:spLocks noChangeArrowheads="1"/>
            </p:cNvSpPr>
            <p:nvPr/>
          </p:nvSpPr>
          <p:spPr bwMode="auto">
            <a:xfrm rot="-259545">
              <a:off x="4478" y="2579"/>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5" name="Oval 41"/>
            <p:cNvSpPr>
              <a:spLocks noChangeArrowheads="1"/>
            </p:cNvSpPr>
            <p:nvPr/>
          </p:nvSpPr>
          <p:spPr bwMode="auto">
            <a:xfrm rot="-259545">
              <a:off x="4629" y="2856"/>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6" name="Oval 42"/>
            <p:cNvSpPr>
              <a:spLocks noChangeArrowheads="1"/>
            </p:cNvSpPr>
            <p:nvPr/>
          </p:nvSpPr>
          <p:spPr bwMode="auto">
            <a:xfrm rot="-259545">
              <a:off x="4747" y="2043"/>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7" name="Oval 43"/>
            <p:cNvSpPr>
              <a:spLocks noChangeArrowheads="1"/>
            </p:cNvSpPr>
            <p:nvPr/>
          </p:nvSpPr>
          <p:spPr bwMode="auto">
            <a:xfrm rot="-259545">
              <a:off x="4913" y="2333"/>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8" name="Oval 44"/>
            <p:cNvSpPr>
              <a:spLocks noChangeArrowheads="1"/>
            </p:cNvSpPr>
            <p:nvPr/>
          </p:nvSpPr>
          <p:spPr bwMode="auto">
            <a:xfrm rot="-259545">
              <a:off x="5072" y="2610"/>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9" name="Oval 45"/>
            <p:cNvSpPr>
              <a:spLocks noChangeArrowheads="1"/>
            </p:cNvSpPr>
            <p:nvPr/>
          </p:nvSpPr>
          <p:spPr bwMode="auto">
            <a:xfrm rot="-259545">
              <a:off x="5223" y="2888"/>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0" name="Oval 46"/>
            <p:cNvSpPr>
              <a:spLocks noChangeArrowheads="1"/>
            </p:cNvSpPr>
            <p:nvPr/>
          </p:nvSpPr>
          <p:spPr bwMode="auto">
            <a:xfrm rot="-259545">
              <a:off x="4618" y="2253"/>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1" name="Oval 47"/>
            <p:cNvSpPr>
              <a:spLocks noChangeArrowheads="1"/>
            </p:cNvSpPr>
            <p:nvPr/>
          </p:nvSpPr>
          <p:spPr bwMode="auto">
            <a:xfrm rot="-259545">
              <a:off x="4777" y="2529"/>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2" name="Oval 48"/>
            <p:cNvSpPr>
              <a:spLocks noChangeArrowheads="1"/>
            </p:cNvSpPr>
            <p:nvPr/>
          </p:nvSpPr>
          <p:spPr bwMode="auto">
            <a:xfrm rot="-259545">
              <a:off x="4928" y="2807"/>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3" name="Oval 49"/>
            <p:cNvSpPr>
              <a:spLocks noChangeArrowheads="1"/>
            </p:cNvSpPr>
            <p:nvPr/>
          </p:nvSpPr>
          <p:spPr bwMode="auto">
            <a:xfrm rot="-259545">
              <a:off x="4011" y="3514"/>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4" name="Oval 50"/>
            <p:cNvSpPr>
              <a:spLocks noChangeArrowheads="1"/>
            </p:cNvSpPr>
            <p:nvPr/>
          </p:nvSpPr>
          <p:spPr bwMode="auto">
            <a:xfrm rot="-259545">
              <a:off x="4308" y="3347"/>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5" name="Oval 51"/>
            <p:cNvSpPr>
              <a:spLocks noChangeArrowheads="1"/>
            </p:cNvSpPr>
            <p:nvPr/>
          </p:nvSpPr>
          <p:spPr bwMode="auto">
            <a:xfrm rot="-259545">
              <a:off x="4584" y="3182"/>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6" name="Oval 52"/>
            <p:cNvSpPr>
              <a:spLocks noChangeArrowheads="1"/>
            </p:cNvSpPr>
            <p:nvPr/>
          </p:nvSpPr>
          <p:spPr bwMode="auto">
            <a:xfrm rot="-259545">
              <a:off x="4869" y="3030"/>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7" name="Oval 53"/>
            <p:cNvSpPr>
              <a:spLocks noChangeArrowheads="1"/>
            </p:cNvSpPr>
            <p:nvPr/>
          </p:nvSpPr>
          <p:spPr bwMode="auto">
            <a:xfrm rot="-259545">
              <a:off x="4291" y="3589"/>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8" name="Oval 54"/>
            <p:cNvSpPr>
              <a:spLocks noChangeArrowheads="1"/>
            </p:cNvSpPr>
            <p:nvPr/>
          </p:nvSpPr>
          <p:spPr bwMode="auto">
            <a:xfrm rot="-259545">
              <a:off x="4588" y="3422"/>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9" name="Oval 55"/>
            <p:cNvSpPr>
              <a:spLocks noChangeArrowheads="1"/>
            </p:cNvSpPr>
            <p:nvPr/>
          </p:nvSpPr>
          <p:spPr bwMode="auto">
            <a:xfrm rot="-259545">
              <a:off x="4865" y="3257"/>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60" name="Oval 56"/>
            <p:cNvSpPr>
              <a:spLocks noChangeArrowheads="1"/>
            </p:cNvSpPr>
            <p:nvPr/>
          </p:nvSpPr>
          <p:spPr bwMode="auto">
            <a:xfrm rot="-259545">
              <a:off x="5149" y="3105"/>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nvGrpSpPr>
            <p:cNvPr id="3" name="Group 57"/>
            <p:cNvGrpSpPr>
              <a:grpSpLocks/>
            </p:cNvGrpSpPr>
            <p:nvPr/>
          </p:nvGrpSpPr>
          <p:grpSpPr bwMode="auto">
            <a:xfrm rot="5400000">
              <a:off x="4015" y="593"/>
              <a:ext cx="679" cy="262"/>
              <a:chOff x="3744" y="725"/>
              <a:chExt cx="679" cy="262"/>
            </a:xfrm>
          </p:grpSpPr>
          <p:grpSp>
            <p:nvGrpSpPr>
              <p:cNvPr id="4" name="Group 58"/>
              <p:cNvGrpSpPr>
                <a:grpSpLocks/>
              </p:cNvGrpSpPr>
              <p:nvPr/>
            </p:nvGrpSpPr>
            <p:grpSpPr bwMode="auto">
              <a:xfrm>
                <a:off x="4378" y="725"/>
                <a:ext cx="45" cy="262"/>
                <a:chOff x="3216" y="1680"/>
                <a:chExt cx="48" cy="288"/>
              </a:xfrm>
            </p:grpSpPr>
            <p:sp>
              <p:nvSpPr>
                <p:cNvPr id="12399" name="Arc 59"/>
                <p:cNvSpPr>
                  <a:spLocks/>
                </p:cNvSpPr>
                <p:nvPr/>
              </p:nvSpPr>
              <p:spPr bwMode="auto">
                <a:xfrm>
                  <a:off x="3216" y="1680"/>
                  <a:ext cx="48" cy="96"/>
                </a:xfrm>
                <a:custGeom>
                  <a:avLst/>
                  <a:gdLst>
                    <a:gd name="T0" fmla="*/ 0 w 21600"/>
                    <a:gd name="T1" fmla="*/ 0 h 43198"/>
                    <a:gd name="T2" fmla="*/ 1 w 21600"/>
                    <a:gd name="T3" fmla="*/ 96 h 43198"/>
                    <a:gd name="T4" fmla="*/ 0 w 21600"/>
                    <a:gd name="T5" fmla="*/ 48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9"/>
                        <a:pt x="12084" y="43058"/>
                        <a:pt x="255" y="43198"/>
                      </a:cubicBezTo>
                    </a:path>
                    <a:path w="21600" h="43198" stroke="0" extrusionOk="0">
                      <a:moveTo>
                        <a:pt x="-1" y="0"/>
                      </a:moveTo>
                      <a:cubicBezTo>
                        <a:pt x="11929" y="0"/>
                        <a:pt x="21600" y="9670"/>
                        <a:pt x="21600" y="21600"/>
                      </a:cubicBezTo>
                      <a:cubicBezTo>
                        <a:pt x="21600" y="33429"/>
                        <a:pt x="12084" y="43058"/>
                        <a:pt x="255" y="43198"/>
                      </a:cubicBezTo>
                      <a:lnTo>
                        <a:pt x="0" y="21600"/>
                      </a:lnTo>
                      <a:close/>
                    </a:path>
                  </a:pathLst>
                </a:custGeom>
                <a:noFill/>
                <a:ln w="19050">
                  <a:solidFill>
                    <a:srgbClr val="FF3300"/>
                  </a:solidFill>
                  <a:round/>
                  <a:headEnd/>
                  <a:tailEnd/>
                </a:ln>
              </p:spPr>
              <p:txBody>
                <a:bodyPr wrap="none" anchor="ctr"/>
                <a:lstStyle/>
                <a:p>
                  <a:endParaRPr lang="zh-CN" altLang="en-US"/>
                </a:p>
              </p:txBody>
            </p:sp>
            <p:sp>
              <p:nvSpPr>
                <p:cNvPr id="12400" name="Arc 60"/>
                <p:cNvSpPr>
                  <a:spLocks/>
                </p:cNvSpPr>
                <p:nvPr/>
              </p:nvSpPr>
              <p:spPr bwMode="auto">
                <a:xfrm>
                  <a:off x="3216" y="1776"/>
                  <a:ext cx="48" cy="96"/>
                </a:xfrm>
                <a:custGeom>
                  <a:avLst/>
                  <a:gdLst>
                    <a:gd name="T0" fmla="*/ 0 w 21600"/>
                    <a:gd name="T1" fmla="*/ 0 h 43198"/>
                    <a:gd name="T2" fmla="*/ 1 w 21600"/>
                    <a:gd name="T3" fmla="*/ 96 h 43198"/>
                    <a:gd name="T4" fmla="*/ 0 w 21600"/>
                    <a:gd name="T5" fmla="*/ 48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9"/>
                        <a:pt x="12084" y="43058"/>
                        <a:pt x="255" y="43198"/>
                      </a:cubicBezTo>
                    </a:path>
                    <a:path w="21600" h="43198" stroke="0" extrusionOk="0">
                      <a:moveTo>
                        <a:pt x="-1" y="0"/>
                      </a:moveTo>
                      <a:cubicBezTo>
                        <a:pt x="11929" y="0"/>
                        <a:pt x="21600" y="9670"/>
                        <a:pt x="21600" y="21600"/>
                      </a:cubicBezTo>
                      <a:cubicBezTo>
                        <a:pt x="21600" y="33429"/>
                        <a:pt x="12084" y="43058"/>
                        <a:pt x="255" y="43198"/>
                      </a:cubicBezTo>
                      <a:lnTo>
                        <a:pt x="0" y="21600"/>
                      </a:lnTo>
                      <a:close/>
                    </a:path>
                  </a:pathLst>
                </a:custGeom>
                <a:noFill/>
                <a:ln w="19050">
                  <a:solidFill>
                    <a:srgbClr val="FF3300"/>
                  </a:solidFill>
                  <a:round/>
                  <a:headEnd/>
                  <a:tailEnd/>
                </a:ln>
              </p:spPr>
              <p:txBody>
                <a:bodyPr wrap="none" anchor="ctr"/>
                <a:lstStyle/>
                <a:p>
                  <a:endParaRPr lang="zh-CN" altLang="en-US"/>
                </a:p>
              </p:txBody>
            </p:sp>
            <p:sp>
              <p:nvSpPr>
                <p:cNvPr id="12401" name="Arc 61"/>
                <p:cNvSpPr>
                  <a:spLocks/>
                </p:cNvSpPr>
                <p:nvPr/>
              </p:nvSpPr>
              <p:spPr bwMode="auto">
                <a:xfrm>
                  <a:off x="3216" y="1872"/>
                  <a:ext cx="48" cy="96"/>
                </a:xfrm>
                <a:custGeom>
                  <a:avLst/>
                  <a:gdLst>
                    <a:gd name="T0" fmla="*/ 0 w 21600"/>
                    <a:gd name="T1" fmla="*/ 0 h 43198"/>
                    <a:gd name="T2" fmla="*/ 1 w 21600"/>
                    <a:gd name="T3" fmla="*/ 96 h 43198"/>
                    <a:gd name="T4" fmla="*/ 0 w 21600"/>
                    <a:gd name="T5" fmla="*/ 48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9"/>
                        <a:pt x="12084" y="43058"/>
                        <a:pt x="255" y="43198"/>
                      </a:cubicBezTo>
                    </a:path>
                    <a:path w="21600" h="43198" stroke="0" extrusionOk="0">
                      <a:moveTo>
                        <a:pt x="-1" y="0"/>
                      </a:moveTo>
                      <a:cubicBezTo>
                        <a:pt x="11929" y="0"/>
                        <a:pt x="21600" y="9670"/>
                        <a:pt x="21600" y="21600"/>
                      </a:cubicBezTo>
                      <a:cubicBezTo>
                        <a:pt x="21600" y="33429"/>
                        <a:pt x="12084" y="43058"/>
                        <a:pt x="255" y="43198"/>
                      </a:cubicBezTo>
                      <a:lnTo>
                        <a:pt x="0" y="21600"/>
                      </a:lnTo>
                      <a:close/>
                    </a:path>
                  </a:pathLst>
                </a:custGeom>
                <a:noFill/>
                <a:ln w="19050">
                  <a:solidFill>
                    <a:srgbClr val="FF3300"/>
                  </a:solidFill>
                  <a:round/>
                  <a:headEnd/>
                  <a:tailEnd/>
                </a:ln>
              </p:spPr>
              <p:txBody>
                <a:bodyPr wrap="none" anchor="ctr"/>
                <a:lstStyle/>
                <a:p>
                  <a:endParaRPr lang="zh-CN" altLang="en-US"/>
                </a:p>
              </p:txBody>
            </p:sp>
          </p:grpSp>
          <p:sp>
            <p:nvSpPr>
              <p:cNvPr id="12397" name="Line 62"/>
              <p:cNvSpPr>
                <a:spLocks noChangeShapeType="1"/>
              </p:cNvSpPr>
              <p:nvPr/>
            </p:nvSpPr>
            <p:spPr bwMode="auto">
              <a:xfrm flipH="1">
                <a:off x="3744" y="734"/>
                <a:ext cx="634" cy="0"/>
              </a:xfrm>
              <a:prstGeom prst="line">
                <a:avLst/>
              </a:prstGeom>
              <a:noFill/>
              <a:ln w="19050">
                <a:solidFill>
                  <a:schemeClr val="tx1"/>
                </a:solidFill>
                <a:round/>
                <a:headEnd/>
                <a:tailEnd/>
              </a:ln>
            </p:spPr>
            <p:txBody>
              <a:bodyPr wrap="none" anchor="ctr"/>
              <a:lstStyle/>
              <a:p>
                <a:endParaRPr lang="zh-CN" altLang="en-US"/>
              </a:p>
            </p:txBody>
          </p:sp>
          <p:sp>
            <p:nvSpPr>
              <p:cNvPr id="12398" name="Line 63"/>
              <p:cNvSpPr>
                <a:spLocks noChangeShapeType="1"/>
              </p:cNvSpPr>
              <p:nvPr/>
            </p:nvSpPr>
            <p:spPr bwMode="auto">
              <a:xfrm flipH="1">
                <a:off x="3744" y="987"/>
                <a:ext cx="634" cy="0"/>
              </a:xfrm>
              <a:prstGeom prst="line">
                <a:avLst/>
              </a:prstGeom>
              <a:noFill/>
              <a:ln w="19050">
                <a:solidFill>
                  <a:schemeClr val="tx1"/>
                </a:solidFill>
                <a:round/>
                <a:headEnd/>
                <a:tailEnd/>
              </a:ln>
            </p:spPr>
            <p:txBody>
              <a:bodyPr wrap="none" anchor="ctr"/>
              <a:lstStyle/>
              <a:p>
                <a:endParaRPr lang="zh-CN" altLang="en-US"/>
              </a:p>
            </p:txBody>
          </p:sp>
        </p:grpSp>
        <p:grpSp>
          <p:nvGrpSpPr>
            <p:cNvPr id="5" name="Group 64"/>
            <p:cNvGrpSpPr>
              <a:grpSpLocks/>
            </p:cNvGrpSpPr>
            <p:nvPr/>
          </p:nvGrpSpPr>
          <p:grpSpPr bwMode="auto">
            <a:xfrm flipV="1">
              <a:off x="3463" y="528"/>
              <a:ext cx="181" cy="43"/>
              <a:chOff x="2448" y="1845"/>
              <a:chExt cx="192" cy="48"/>
            </a:xfrm>
          </p:grpSpPr>
          <p:sp>
            <p:nvSpPr>
              <p:cNvPr id="12394" name="Line 65"/>
              <p:cNvSpPr>
                <a:spLocks noChangeShapeType="1"/>
              </p:cNvSpPr>
              <p:nvPr/>
            </p:nvSpPr>
            <p:spPr bwMode="auto">
              <a:xfrm>
                <a:off x="2448" y="1845"/>
                <a:ext cx="192" cy="0"/>
              </a:xfrm>
              <a:prstGeom prst="line">
                <a:avLst/>
              </a:prstGeom>
              <a:noFill/>
              <a:ln w="19050">
                <a:solidFill>
                  <a:schemeClr val="tx1"/>
                </a:solidFill>
                <a:round/>
                <a:headEnd/>
                <a:tailEnd/>
              </a:ln>
            </p:spPr>
            <p:txBody>
              <a:bodyPr wrap="none" anchor="ctr"/>
              <a:lstStyle/>
              <a:p>
                <a:endParaRPr lang="zh-CN" altLang="en-US"/>
              </a:p>
            </p:txBody>
          </p:sp>
          <p:sp>
            <p:nvSpPr>
              <p:cNvPr id="12395" name="Line 66"/>
              <p:cNvSpPr>
                <a:spLocks noChangeShapeType="1"/>
              </p:cNvSpPr>
              <p:nvPr/>
            </p:nvSpPr>
            <p:spPr bwMode="auto">
              <a:xfrm>
                <a:off x="2496" y="1893"/>
                <a:ext cx="96" cy="0"/>
              </a:xfrm>
              <a:prstGeom prst="line">
                <a:avLst/>
              </a:prstGeom>
              <a:noFill/>
              <a:ln w="19050">
                <a:solidFill>
                  <a:schemeClr val="tx1"/>
                </a:solidFill>
                <a:round/>
                <a:headEnd/>
                <a:tailEnd/>
              </a:ln>
            </p:spPr>
            <p:txBody>
              <a:bodyPr wrap="none" anchor="ctr"/>
              <a:lstStyle/>
              <a:p>
                <a:endParaRPr lang="zh-CN" altLang="en-US"/>
              </a:p>
            </p:txBody>
          </p:sp>
        </p:grpSp>
        <p:graphicFrame>
          <p:nvGraphicFramePr>
            <p:cNvPr id="12295" name="Object 67"/>
            <p:cNvGraphicFramePr>
              <a:graphicFrameLocks noChangeAspect="1"/>
            </p:cNvGraphicFramePr>
            <p:nvPr/>
          </p:nvGraphicFramePr>
          <p:xfrm>
            <a:off x="4272" y="768"/>
            <a:ext cx="173" cy="143"/>
          </p:xfrm>
          <a:graphic>
            <a:graphicData uri="http://schemas.openxmlformats.org/presentationml/2006/ole">
              <p:oleObj spid="_x0000_s12295" name="公式" r:id="rId3" imgW="444240" imgH="380880" progId="Equation.3">
                <p:embed/>
              </p:oleObj>
            </a:graphicData>
          </a:graphic>
        </p:graphicFrame>
        <p:graphicFrame>
          <p:nvGraphicFramePr>
            <p:cNvPr id="12296" name="Object 68"/>
            <p:cNvGraphicFramePr>
              <a:graphicFrameLocks noChangeAspect="1"/>
            </p:cNvGraphicFramePr>
            <p:nvPr/>
          </p:nvGraphicFramePr>
          <p:xfrm>
            <a:off x="5520" y="1392"/>
            <a:ext cx="148" cy="151"/>
          </p:xfrm>
          <a:graphic>
            <a:graphicData uri="http://schemas.openxmlformats.org/presentationml/2006/ole">
              <p:oleObj spid="_x0000_s12296" name="公式" r:id="rId4" imgW="380880" imgH="406080" progId="Equation.3">
                <p:embed/>
              </p:oleObj>
            </a:graphicData>
          </a:graphic>
        </p:graphicFrame>
        <p:graphicFrame>
          <p:nvGraphicFramePr>
            <p:cNvPr id="12297" name="Object 69"/>
            <p:cNvGraphicFramePr>
              <a:graphicFrameLocks noChangeAspect="1"/>
            </p:cNvGraphicFramePr>
            <p:nvPr/>
          </p:nvGraphicFramePr>
          <p:xfrm>
            <a:off x="5040" y="1008"/>
            <a:ext cx="148" cy="142"/>
          </p:xfrm>
          <a:graphic>
            <a:graphicData uri="http://schemas.openxmlformats.org/presentationml/2006/ole">
              <p:oleObj spid="_x0000_s12297" name="公式" r:id="rId5" imgW="380880" imgH="380880" progId="Equation.3">
                <p:embed/>
              </p:oleObj>
            </a:graphicData>
          </a:graphic>
        </p:graphicFrame>
        <p:graphicFrame>
          <p:nvGraphicFramePr>
            <p:cNvPr id="12298" name="Object 70"/>
            <p:cNvGraphicFramePr>
              <a:graphicFrameLocks noChangeAspect="1"/>
            </p:cNvGraphicFramePr>
            <p:nvPr/>
          </p:nvGraphicFramePr>
          <p:xfrm>
            <a:off x="4464" y="1584"/>
            <a:ext cx="109" cy="143"/>
          </p:xfrm>
          <a:graphic>
            <a:graphicData uri="http://schemas.openxmlformats.org/presentationml/2006/ole">
              <p:oleObj spid="_x0000_s12298" name="公式" r:id="rId6" imgW="279360" imgH="380880" progId="Equation.3">
                <p:embed/>
              </p:oleObj>
            </a:graphicData>
          </a:graphic>
        </p:graphicFrame>
        <p:graphicFrame>
          <p:nvGraphicFramePr>
            <p:cNvPr id="12299" name="Object 71"/>
            <p:cNvGraphicFramePr>
              <a:graphicFrameLocks noChangeAspect="1"/>
            </p:cNvGraphicFramePr>
            <p:nvPr/>
          </p:nvGraphicFramePr>
          <p:xfrm>
            <a:off x="4128" y="1200"/>
            <a:ext cx="157" cy="142"/>
          </p:xfrm>
          <a:graphic>
            <a:graphicData uri="http://schemas.openxmlformats.org/presentationml/2006/ole">
              <p:oleObj spid="_x0000_s12299" name="公式" r:id="rId7" imgW="406080" imgH="380880" progId="Equation.3">
                <p:embed/>
              </p:oleObj>
            </a:graphicData>
          </a:graphic>
        </p:graphicFrame>
        <p:sp>
          <p:nvSpPr>
            <p:cNvPr id="45128" name="Text Box 72"/>
            <p:cNvSpPr txBox="1">
              <a:spLocks noChangeArrowheads="1"/>
            </p:cNvSpPr>
            <p:nvPr/>
          </p:nvSpPr>
          <p:spPr bwMode="auto">
            <a:xfrm>
              <a:off x="4896" y="720"/>
              <a:ext cx="768" cy="292"/>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2400">
                  <a:solidFill>
                    <a:srgbClr val="FF3300"/>
                  </a:solidFill>
                  <a:effectLst>
                    <a:outerShdw blurRad="38100" dist="38100" dir="2700000" algn="tl">
                      <a:srgbClr val="C0C0C0"/>
                    </a:outerShdw>
                  </a:effectLst>
                  <a:latin typeface="Times New Roman" pitchFamily="18" charset="0"/>
                  <a:ea typeface="楷体_GB2312" pitchFamily="49" charset="-122"/>
                </a:rPr>
                <a:t>探测器</a:t>
              </a:r>
            </a:p>
          </p:txBody>
        </p:sp>
        <p:sp>
          <p:nvSpPr>
            <p:cNvPr id="45129" name="Text Box 73"/>
            <p:cNvSpPr txBox="1">
              <a:spLocks noChangeArrowheads="1"/>
            </p:cNvSpPr>
            <p:nvPr/>
          </p:nvSpPr>
          <p:spPr bwMode="auto">
            <a:xfrm>
              <a:off x="3600" y="1440"/>
              <a:ext cx="768" cy="292"/>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2400">
                  <a:solidFill>
                    <a:srgbClr val="FF3300"/>
                  </a:solidFill>
                  <a:effectLst>
                    <a:outerShdw blurRad="38100" dist="38100" dir="2700000" algn="tl">
                      <a:srgbClr val="C0C0C0"/>
                    </a:outerShdw>
                  </a:effectLst>
                  <a:latin typeface="Times New Roman" pitchFamily="18" charset="0"/>
                  <a:ea typeface="楷体_GB2312" pitchFamily="49" charset="-122"/>
                </a:rPr>
                <a:t>电子束</a:t>
              </a:r>
            </a:p>
          </p:txBody>
        </p:sp>
        <p:sp>
          <p:nvSpPr>
            <p:cNvPr id="45130" name="Text Box 74"/>
            <p:cNvSpPr txBox="1">
              <a:spLocks noChangeArrowheads="1"/>
            </p:cNvSpPr>
            <p:nvPr/>
          </p:nvSpPr>
          <p:spPr bwMode="auto">
            <a:xfrm>
              <a:off x="4560" y="240"/>
              <a:ext cx="768" cy="292"/>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2400">
                  <a:solidFill>
                    <a:srgbClr val="FF3300"/>
                  </a:solidFill>
                  <a:effectLst>
                    <a:outerShdw blurRad="38100" dist="38100" dir="2700000" algn="tl">
                      <a:srgbClr val="C0C0C0"/>
                    </a:outerShdw>
                  </a:effectLst>
                  <a:latin typeface="Times New Roman" pitchFamily="18" charset="0"/>
                  <a:ea typeface="楷体_GB2312" pitchFamily="49" charset="-122"/>
                </a:rPr>
                <a:t>电子枪</a:t>
              </a:r>
            </a:p>
          </p:txBody>
        </p:sp>
        <p:sp>
          <p:nvSpPr>
            <p:cNvPr id="12366" name="Freeform 75"/>
            <p:cNvSpPr>
              <a:spLocks/>
            </p:cNvSpPr>
            <p:nvPr/>
          </p:nvSpPr>
          <p:spPr bwMode="auto">
            <a:xfrm>
              <a:off x="4128" y="575"/>
              <a:ext cx="433" cy="576"/>
            </a:xfrm>
            <a:custGeom>
              <a:avLst/>
              <a:gdLst>
                <a:gd name="T0" fmla="*/ 0 w 432"/>
                <a:gd name="T1" fmla="*/ 0 h 576"/>
                <a:gd name="T2" fmla="*/ 0 w 432"/>
                <a:gd name="T3" fmla="*/ 576 h 576"/>
                <a:gd name="T4" fmla="*/ 432 w 432"/>
                <a:gd name="T5" fmla="*/ 576 h 576"/>
                <a:gd name="T6" fmla="*/ 432 w 432"/>
                <a:gd name="T7" fmla="*/ 0 h 576"/>
                <a:gd name="T8" fmla="*/ 0 60000 65536"/>
                <a:gd name="T9" fmla="*/ 0 60000 65536"/>
                <a:gd name="T10" fmla="*/ 0 60000 65536"/>
                <a:gd name="T11" fmla="*/ 0 60000 65536"/>
                <a:gd name="T12" fmla="*/ 0 w 432"/>
                <a:gd name="T13" fmla="*/ 0 h 576"/>
                <a:gd name="T14" fmla="*/ 432 w 432"/>
                <a:gd name="T15" fmla="*/ 576 h 576"/>
              </a:gdLst>
              <a:ahLst/>
              <a:cxnLst>
                <a:cxn ang="T8">
                  <a:pos x="T0" y="T1"/>
                </a:cxn>
                <a:cxn ang="T9">
                  <a:pos x="T2" y="T3"/>
                </a:cxn>
                <a:cxn ang="T10">
                  <a:pos x="T4" y="T5"/>
                </a:cxn>
                <a:cxn ang="T11">
                  <a:pos x="T6" y="T7"/>
                </a:cxn>
              </a:cxnLst>
              <a:rect l="T12" t="T13" r="T14" b="T15"/>
              <a:pathLst>
                <a:path w="432" h="576">
                  <a:moveTo>
                    <a:pt x="0" y="0"/>
                  </a:moveTo>
                  <a:lnTo>
                    <a:pt x="0" y="576"/>
                  </a:lnTo>
                  <a:lnTo>
                    <a:pt x="432" y="576"/>
                  </a:lnTo>
                  <a:lnTo>
                    <a:pt x="432" y="0"/>
                  </a:lnTo>
                </a:path>
              </a:pathLst>
            </a:custGeom>
            <a:noFill/>
            <a:ln w="19050">
              <a:solidFill>
                <a:schemeClr val="tx1"/>
              </a:solidFill>
              <a:round/>
              <a:headEnd/>
              <a:tailEnd/>
            </a:ln>
          </p:spPr>
          <p:txBody>
            <a:bodyPr wrap="none" anchor="ctr"/>
            <a:lstStyle/>
            <a:p>
              <a:endParaRPr lang="zh-CN" altLang="en-US"/>
            </a:p>
          </p:txBody>
        </p:sp>
        <p:sp>
          <p:nvSpPr>
            <p:cNvPr id="12367" name="Line 76"/>
            <p:cNvSpPr>
              <a:spLocks noChangeShapeType="1"/>
            </p:cNvSpPr>
            <p:nvPr/>
          </p:nvSpPr>
          <p:spPr bwMode="auto">
            <a:xfrm flipH="1">
              <a:off x="3552" y="384"/>
              <a:ext cx="672" cy="1"/>
            </a:xfrm>
            <a:prstGeom prst="line">
              <a:avLst/>
            </a:prstGeom>
            <a:noFill/>
            <a:ln w="19050">
              <a:solidFill>
                <a:schemeClr val="tx1"/>
              </a:solidFill>
              <a:round/>
              <a:headEnd/>
              <a:tailEnd/>
            </a:ln>
          </p:spPr>
          <p:txBody>
            <a:bodyPr wrap="none" anchor="ctr"/>
            <a:lstStyle/>
            <a:p>
              <a:endParaRPr lang="zh-CN" altLang="en-US"/>
            </a:p>
          </p:txBody>
        </p:sp>
        <p:grpSp>
          <p:nvGrpSpPr>
            <p:cNvPr id="6" name="Group 77"/>
            <p:cNvGrpSpPr>
              <a:grpSpLocks/>
            </p:cNvGrpSpPr>
            <p:nvPr/>
          </p:nvGrpSpPr>
          <p:grpSpPr bwMode="auto">
            <a:xfrm flipV="1">
              <a:off x="3463" y="624"/>
              <a:ext cx="181" cy="43"/>
              <a:chOff x="2448" y="1845"/>
              <a:chExt cx="192" cy="48"/>
            </a:xfrm>
          </p:grpSpPr>
          <p:sp>
            <p:nvSpPr>
              <p:cNvPr id="12392" name="Line 78"/>
              <p:cNvSpPr>
                <a:spLocks noChangeShapeType="1"/>
              </p:cNvSpPr>
              <p:nvPr/>
            </p:nvSpPr>
            <p:spPr bwMode="auto">
              <a:xfrm>
                <a:off x="2448" y="1845"/>
                <a:ext cx="192" cy="0"/>
              </a:xfrm>
              <a:prstGeom prst="line">
                <a:avLst/>
              </a:prstGeom>
              <a:noFill/>
              <a:ln w="19050">
                <a:solidFill>
                  <a:schemeClr val="tx1"/>
                </a:solidFill>
                <a:round/>
                <a:headEnd/>
                <a:tailEnd/>
              </a:ln>
            </p:spPr>
            <p:txBody>
              <a:bodyPr wrap="none" anchor="ctr"/>
              <a:lstStyle/>
              <a:p>
                <a:endParaRPr lang="zh-CN" altLang="en-US"/>
              </a:p>
            </p:txBody>
          </p:sp>
          <p:sp>
            <p:nvSpPr>
              <p:cNvPr id="12393" name="Line 79"/>
              <p:cNvSpPr>
                <a:spLocks noChangeShapeType="1"/>
              </p:cNvSpPr>
              <p:nvPr/>
            </p:nvSpPr>
            <p:spPr bwMode="auto">
              <a:xfrm>
                <a:off x="2496" y="1893"/>
                <a:ext cx="96" cy="0"/>
              </a:xfrm>
              <a:prstGeom prst="line">
                <a:avLst/>
              </a:prstGeom>
              <a:noFill/>
              <a:ln w="19050">
                <a:solidFill>
                  <a:schemeClr val="tx1"/>
                </a:solidFill>
                <a:round/>
                <a:headEnd/>
                <a:tailEnd/>
              </a:ln>
            </p:spPr>
            <p:txBody>
              <a:bodyPr wrap="none" anchor="ctr"/>
              <a:lstStyle/>
              <a:p>
                <a:endParaRPr lang="zh-CN" altLang="en-US"/>
              </a:p>
            </p:txBody>
          </p:sp>
        </p:grpSp>
        <p:sp>
          <p:nvSpPr>
            <p:cNvPr id="12369" name="Line 80"/>
            <p:cNvSpPr>
              <a:spLocks noChangeShapeType="1"/>
            </p:cNvSpPr>
            <p:nvPr/>
          </p:nvSpPr>
          <p:spPr bwMode="auto">
            <a:xfrm>
              <a:off x="3552" y="384"/>
              <a:ext cx="0" cy="144"/>
            </a:xfrm>
            <a:prstGeom prst="line">
              <a:avLst/>
            </a:prstGeom>
            <a:noFill/>
            <a:ln w="19050">
              <a:solidFill>
                <a:schemeClr val="tx1"/>
              </a:solidFill>
              <a:round/>
              <a:headEnd/>
              <a:tailEnd/>
            </a:ln>
          </p:spPr>
          <p:txBody>
            <a:bodyPr wrap="none" anchor="ctr"/>
            <a:lstStyle/>
            <a:p>
              <a:endParaRPr lang="zh-CN" altLang="en-US"/>
            </a:p>
          </p:txBody>
        </p:sp>
        <p:sp>
          <p:nvSpPr>
            <p:cNvPr id="12370" name="Freeform 81"/>
            <p:cNvSpPr>
              <a:spLocks/>
            </p:cNvSpPr>
            <p:nvPr/>
          </p:nvSpPr>
          <p:spPr bwMode="auto">
            <a:xfrm>
              <a:off x="3552" y="672"/>
              <a:ext cx="576" cy="288"/>
            </a:xfrm>
            <a:custGeom>
              <a:avLst/>
              <a:gdLst>
                <a:gd name="T0" fmla="*/ 0 w 576"/>
                <a:gd name="T1" fmla="*/ 0 h 288"/>
                <a:gd name="T2" fmla="*/ 0 w 576"/>
                <a:gd name="T3" fmla="*/ 288 h 288"/>
                <a:gd name="T4" fmla="*/ 576 w 576"/>
                <a:gd name="T5" fmla="*/ 288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0"/>
                  </a:moveTo>
                  <a:lnTo>
                    <a:pt x="0" y="288"/>
                  </a:lnTo>
                  <a:lnTo>
                    <a:pt x="576" y="288"/>
                  </a:lnTo>
                </a:path>
              </a:pathLst>
            </a:custGeom>
            <a:noFill/>
            <a:ln w="19050">
              <a:solidFill>
                <a:schemeClr val="tx1"/>
              </a:solidFill>
              <a:round/>
              <a:headEnd/>
              <a:tailEnd/>
            </a:ln>
          </p:spPr>
          <p:txBody>
            <a:bodyPr wrap="none" anchor="ctr"/>
            <a:lstStyle/>
            <a:p>
              <a:endParaRPr lang="zh-CN" altLang="en-US"/>
            </a:p>
          </p:txBody>
        </p:sp>
        <p:grpSp>
          <p:nvGrpSpPr>
            <p:cNvPr id="7" name="Group 82"/>
            <p:cNvGrpSpPr>
              <a:grpSpLocks/>
            </p:cNvGrpSpPr>
            <p:nvPr/>
          </p:nvGrpSpPr>
          <p:grpSpPr bwMode="auto">
            <a:xfrm>
              <a:off x="3766" y="383"/>
              <a:ext cx="153" cy="578"/>
              <a:chOff x="3766" y="383"/>
              <a:chExt cx="153" cy="578"/>
            </a:xfrm>
          </p:grpSpPr>
          <p:graphicFrame>
            <p:nvGraphicFramePr>
              <p:cNvPr id="12300" name="Object 83"/>
              <p:cNvGraphicFramePr>
                <a:graphicFrameLocks noChangeAspect="1"/>
              </p:cNvGraphicFramePr>
              <p:nvPr/>
            </p:nvGraphicFramePr>
            <p:xfrm>
              <a:off x="3766" y="604"/>
              <a:ext cx="153" cy="147"/>
            </p:xfrm>
            <a:graphic>
              <a:graphicData uri="http://schemas.openxmlformats.org/presentationml/2006/ole">
                <p:oleObj spid="_x0000_s12300" name="公式" r:id="rId8" imgW="393480" imgH="393480" progId="Equation.3">
                  <p:embed/>
                </p:oleObj>
              </a:graphicData>
            </a:graphic>
          </p:graphicFrame>
          <p:sp>
            <p:nvSpPr>
              <p:cNvPr id="12390" name="Line 84"/>
              <p:cNvSpPr>
                <a:spLocks noChangeShapeType="1"/>
              </p:cNvSpPr>
              <p:nvPr/>
            </p:nvSpPr>
            <p:spPr bwMode="auto">
              <a:xfrm flipV="1">
                <a:off x="3840" y="383"/>
                <a:ext cx="0" cy="193"/>
              </a:xfrm>
              <a:prstGeom prst="line">
                <a:avLst/>
              </a:prstGeom>
              <a:noFill/>
              <a:ln w="19050">
                <a:solidFill>
                  <a:schemeClr val="tx1"/>
                </a:solidFill>
                <a:round/>
                <a:headEnd/>
                <a:tailEnd type="stealth" w="med" len="lg"/>
              </a:ln>
            </p:spPr>
            <p:txBody>
              <a:bodyPr wrap="none" anchor="ctr"/>
              <a:lstStyle/>
              <a:p>
                <a:endParaRPr lang="zh-CN" altLang="en-US"/>
              </a:p>
            </p:txBody>
          </p:sp>
          <p:sp>
            <p:nvSpPr>
              <p:cNvPr id="12391" name="Line 85"/>
              <p:cNvSpPr>
                <a:spLocks noChangeShapeType="1"/>
              </p:cNvSpPr>
              <p:nvPr/>
            </p:nvSpPr>
            <p:spPr bwMode="auto">
              <a:xfrm>
                <a:off x="3840" y="768"/>
                <a:ext cx="0" cy="193"/>
              </a:xfrm>
              <a:prstGeom prst="line">
                <a:avLst/>
              </a:prstGeom>
              <a:noFill/>
              <a:ln w="19050">
                <a:solidFill>
                  <a:schemeClr val="tx1"/>
                </a:solidFill>
                <a:round/>
                <a:headEnd/>
                <a:tailEnd type="stealth" w="med" len="lg"/>
              </a:ln>
            </p:spPr>
            <p:txBody>
              <a:bodyPr wrap="none" anchor="ctr"/>
              <a:lstStyle/>
              <a:p>
                <a:endParaRPr lang="zh-CN" altLang="en-US"/>
              </a:p>
            </p:txBody>
          </p:sp>
        </p:grpSp>
        <p:grpSp>
          <p:nvGrpSpPr>
            <p:cNvPr id="8" name="Group 86"/>
            <p:cNvGrpSpPr>
              <a:grpSpLocks/>
            </p:cNvGrpSpPr>
            <p:nvPr/>
          </p:nvGrpSpPr>
          <p:grpSpPr bwMode="auto">
            <a:xfrm>
              <a:off x="4368" y="1104"/>
              <a:ext cx="0" cy="912"/>
              <a:chOff x="4368" y="1104"/>
              <a:chExt cx="0" cy="912"/>
            </a:xfrm>
          </p:grpSpPr>
          <p:sp>
            <p:nvSpPr>
              <p:cNvPr id="12388" name="Line 87"/>
              <p:cNvSpPr>
                <a:spLocks noChangeShapeType="1"/>
              </p:cNvSpPr>
              <p:nvPr/>
            </p:nvSpPr>
            <p:spPr bwMode="auto">
              <a:xfrm>
                <a:off x="4368" y="1104"/>
                <a:ext cx="0" cy="432"/>
              </a:xfrm>
              <a:prstGeom prst="line">
                <a:avLst/>
              </a:prstGeom>
              <a:noFill/>
              <a:ln w="19050">
                <a:solidFill>
                  <a:srgbClr val="FF3300"/>
                </a:solidFill>
                <a:round/>
                <a:headEnd/>
                <a:tailEnd type="stealth" w="med" len="lg"/>
              </a:ln>
            </p:spPr>
            <p:txBody>
              <a:bodyPr wrap="none" anchor="ctr"/>
              <a:lstStyle/>
              <a:p>
                <a:endParaRPr lang="zh-CN" altLang="en-US"/>
              </a:p>
            </p:txBody>
          </p:sp>
          <p:sp>
            <p:nvSpPr>
              <p:cNvPr id="12389" name="Line 88"/>
              <p:cNvSpPr>
                <a:spLocks noChangeShapeType="1"/>
              </p:cNvSpPr>
              <p:nvPr/>
            </p:nvSpPr>
            <p:spPr bwMode="auto">
              <a:xfrm>
                <a:off x="4368" y="1488"/>
                <a:ext cx="0" cy="528"/>
              </a:xfrm>
              <a:prstGeom prst="line">
                <a:avLst/>
              </a:prstGeom>
              <a:noFill/>
              <a:ln w="19050">
                <a:solidFill>
                  <a:srgbClr val="FF3300"/>
                </a:solidFill>
                <a:round/>
                <a:headEnd/>
                <a:tailEnd type="none" w="med" len="lg"/>
              </a:ln>
            </p:spPr>
            <p:txBody>
              <a:bodyPr wrap="none" anchor="ctr"/>
              <a:lstStyle/>
              <a:p>
                <a:endParaRPr lang="zh-CN" altLang="en-US"/>
              </a:p>
            </p:txBody>
          </p:sp>
        </p:grpSp>
        <p:grpSp>
          <p:nvGrpSpPr>
            <p:cNvPr id="9" name="Group 89"/>
            <p:cNvGrpSpPr>
              <a:grpSpLocks/>
            </p:cNvGrpSpPr>
            <p:nvPr/>
          </p:nvGrpSpPr>
          <p:grpSpPr bwMode="auto">
            <a:xfrm rot="-8361469">
              <a:off x="4656" y="1200"/>
              <a:ext cx="1" cy="912"/>
              <a:chOff x="4368" y="1104"/>
              <a:chExt cx="0" cy="912"/>
            </a:xfrm>
          </p:grpSpPr>
          <p:sp>
            <p:nvSpPr>
              <p:cNvPr id="12386" name="Line 90"/>
              <p:cNvSpPr>
                <a:spLocks noChangeShapeType="1"/>
              </p:cNvSpPr>
              <p:nvPr/>
            </p:nvSpPr>
            <p:spPr bwMode="auto">
              <a:xfrm>
                <a:off x="4368" y="1104"/>
                <a:ext cx="0" cy="432"/>
              </a:xfrm>
              <a:prstGeom prst="line">
                <a:avLst/>
              </a:prstGeom>
              <a:noFill/>
              <a:ln w="19050">
                <a:solidFill>
                  <a:srgbClr val="FF3300"/>
                </a:solidFill>
                <a:round/>
                <a:headEnd/>
                <a:tailEnd type="stealth" w="med" len="lg"/>
              </a:ln>
            </p:spPr>
            <p:txBody>
              <a:bodyPr wrap="none" anchor="ctr"/>
              <a:lstStyle/>
              <a:p>
                <a:endParaRPr lang="zh-CN" altLang="en-US"/>
              </a:p>
            </p:txBody>
          </p:sp>
          <p:sp>
            <p:nvSpPr>
              <p:cNvPr id="12387" name="Line 91"/>
              <p:cNvSpPr>
                <a:spLocks noChangeShapeType="1"/>
              </p:cNvSpPr>
              <p:nvPr/>
            </p:nvSpPr>
            <p:spPr bwMode="auto">
              <a:xfrm>
                <a:off x="4368" y="1488"/>
                <a:ext cx="0" cy="528"/>
              </a:xfrm>
              <a:prstGeom prst="line">
                <a:avLst/>
              </a:prstGeom>
              <a:noFill/>
              <a:ln w="19050">
                <a:solidFill>
                  <a:srgbClr val="FF3300"/>
                </a:solidFill>
                <a:round/>
                <a:headEnd/>
                <a:tailEnd type="none" w="med" len="lg"/>
              </a:ln>
            </p:spPr>
            <p:txBody>
              <a:bodyPr wrap="none" anchor="ctr"/>
              <a:lstStyle/>
              <a:p>
                <a:endParaRPr lang="zh-CN" altLang="en-US"/>
              </a:p>
            </p:txBody>
          </p:sp>
        </p:grpSp>
        <p:sp>
          <p:nvSpPr>
            <p:cNvPr id="12374" name="Freeform 92"/>
            <p:cNvSpPr>
              <a:spLocks/>
            </p:cNvSpPr>
            <p:nvPr/>
          </p:nvSpPr>
          <p:spPr bwMode="auto">
            <a:xfrm rot="2490002">
              <a:off x="4834" y="1201"/>
              <a:ext cx="144" cy="336"/>
            </a:xfrm>
            <a:custGeom>
              <a:avLst/>
              <a:gdLst>
                <a:gd name="T0" fmla="*/ 0 w 144"/>
                <a:gd name="T1" fmla="*/ 336 h 336"/>
                <a:gd name="T2" fmla="*/ 0 w 144"/>
                <a:gd name="T3" fmla="*/ 0 h 336"/>
                <a:gd name="T4" fmla="*/ 144 w 144"/>
                <a:gd name="T5" fmla="*/ 0 h 336"/>
                <a:gd name="T6" fmla="*/ 144 w 144"/>
                <a:gd name="T7" fmla="*/ 336 h 336"/>
                <a:gd name="T8" fmla="*/ 0 60000 65536"/>
                <a:gd name="T9" fmla="*/ 0 60000 65536"/>
                <a:gd name="T10" fmla="*/ 0 60000 65536"/>
                <a:gd name="T11" fmla="*/ 0 60000 65536"/>
                <a:gd name="T12" fmla="*/ 0 w 144"/>
                <a:gd name="T13" fmla="*/ 0 h 336"/>
                <a:gd name="T14" fmla="*/ 144 w 144"/>
                <a:gd name="T15" fmla="*/ 336 h 336"/>
              </a:gdLst>
              <a:ahLst/>
              <a:cxnLst>
                <a:cxn ang="T8">
                  <a:pos x="T0" y="T1"/>
                </a:cxn>
                <a:cxn ang="T9">
                  <a:pos x="T2" y="T3"/>
                </a:cxn>
                <a:cxn ang="T10">
                  <a:pos x="T4" y="T5"/>
                </a:cxn>
                <a:cxn ang="T11">
                  <a:pos x="T6" y="T7"/>
                </a:cxn>
              </a:cxnLst>
              <a:rect l="T12" t="T13" r="T14" b="T15"/>
              <a:pathLst>
                <a:path w="144" h="336">
                  <a:moveTo>
                    <a:pt x="0" y="336"/>
                  </a:moveTo>
                  <a:lnTo>
                    <a:pt x="0" y="0"/>
                  </a:lnTo>
                  <a:lnTo>
                    <a:pt x="144" y="0"/>
                  </a:lnTo>
                  <a:lnTo>
                    <a:pt x="144" y="336"/>
                  </a:lnTo>
                </a:path>
              </a:pathLst>
            </a:custGeom>
            <a:noFill/>
            <a:ln w="19050">
              <a:solidFill>
                <a:schemeClr val="tx1"/>
              </a:solidFill>
              <a:round/>
              <a:headEnd/>
              <a:tailEnd type="none" w="med" len="lg"/>
            </a:ln>
          </p:spPr>
          <p:txBody>
            <a:bodyPr wrap="none" anchor="ctr"/>
            <a:lstStyle/>
            <a:p>
              <a:endParaRPr lang="zh-CN" altLang="en-US"/>
            </a:p>
          </p:txBody>
        </p:sp>
        <p:sp>
          <p:nvSpPr>
            <p:cNvPr id="12375" name="Freeform 93"/>
            <p:cNvSpPr>
              <a:spLocks/>
            </p:cNvSpPr>
            <p:nvPr/>
          </p:nvSpPr>
          <p:spPr bwMode="auto">
            <a:xfrm>
              <a:off x="5013" y="1234"/>
              <a:ext cx="336" cy="576"/>
            </a:xfrm>
            <a:custGeom>
              <a:avLst/>
              <a:gdLst>
                <a:gd name="T0" fmla="*/ 0 w 336"/>
                <a:gd name="T1" fmla="*/ 0 h 576"/>
                <a:gd name="T2" fmla="*/ 336 w 336"/>
                <a:gd name="T3" fmla="*/ 0 h 576"/>
                <a:gd name="T4" fmla="*/ 336 w 336"/>
                <a:gd name="T5" fmla="*/ 576 h 576"/>
                <a:gd name="T6" fmla="*/ 0 60000 65536"/>
                <a:gd name="T7" fmla="*/ 0 60000 65536"/>
                <a:gd name="T8" fmla="*/ 0 60000 65536"/>
                <a:gd name="T9" fmla="*/ 0 w 336"/>
                <a:gd name="T10" fmla="*/ 0 h 576"/>
                <a:gd name="T11" fmla="*/ 336 w 336"/>
                <a:gd name="T12" fmla="*/ 576 h 576"/>
              </a:gdLst>
              <a:ahLst/>
              <a:cxnLst>
                <a:cxn ang="T6">
                  <a:pos x="T0" y="T1"/>
                </a:cxn>
                <a:cxn ang="T7">
                  <a:pos x="T2" y="T3"/>
                </a:cxn>
                <a:cxn ang="T8">
                  <a:pos x="T4" y="T5"/>
                </a:cxn>
              </a:cxnLst>
              <a:rect l="T9" t="T10" r="T11" b="T12"/>
              <a:pathLst>
                <a:path w="336" h="576">
                  <a:moveTo>
                    <a:pt x="0" y="0"/>
                  </a:moveTo>
                  <a:lnTo>
                    <a:pt x="336" y="0"/>
                  </a:lnTo>
                  <a:lnTo>
                    <a:pt x="336" y="576"/>
                  </a:lnTo>
                </a:path>
              </a:pathLst>
            </a:custGeom>
            <a:noFill/>
            <a:ln w="19050">
              <a:solidFill>
                <a:schemeClr val="tx1"/>
              </a:solidFill>
              <a:round/>
              <a:headEnd/>
              <a:tailEnd type="none" w="med" len="lg"/>
            </a:ln>
          </p:spPr>
          <p:txBody>
            <a:bodyPr wrap="none" anchor="ctr"/>
            <a:lstStyle/>
            <a:p>
              <a:endParaRPr lang="zh-CN" altLang="en-US"/>
            </a:p>
          </p:txBody>
        </p:sp>
        <p:grpSp>
          <p:nvGrpSpPr>
            <p:cNvPr id="10" name="Group 94"/>
            <p:cNvGrpSpPr>
              <a:grpSpLocks/>
            </p:cNvGrpSpPr>
            <p:nvPr/>
          </p:nvGrpSpPr>
          <p:grpSpPr bwMode="auto">
            <a:xfrm>
              <a:off x="5253" y="1815"/>
              <a:ext cx="181" cy="43"/>
              <a:chOff x="2448" y="1845"/>
              <a:chExt cx="192" cy="48"/>
            </a:xfrm>
          </p:grpSpPr>
          <p:sp>
            <p:nvSpPr>
              <p:cNvPr id="12384" name="Line 95"/>
              <p:cNvSpPr>
                <a:spLocks noChangeShapeType="1"/>
              </p:cNvSpPr>
              <p:nvPr/>
            </p:nvSpPr>
            <p:spPr bwMode="auto">
              <a:xfrm>
                <a:off x="2448" y="1845"/>
                <a:ext cx="192" cy="0"/>
              </a:xfrm>
              <a:prstGeom prst="line">
                <a:avLst/>
              </a:prstGeom>
              <a:noFill/>
              <a:ln w="19050">
                <a:solidFill>
                  <a:schemeClr val="tx1"/>
                </a:solidFill>
                <a:round/>
                <a:headEnd/>
                <a:tailEnd/>
              </a:ln>
            </p:spPr>
            <p:txBody>
              <a:bodyPr wrap="none" anchor="ctr"/>
              <a:lstStyle/>
              <a:p>
                <a:endParaRPr lang="zh-CN" altLang="en-US"/>
              </a:p>
            </p:txBody>
          </p:sp>
          <p:sp>
            <p:nvSpPr>
              <p:cNvPr id="12385" name="Line 96"/>
              <p:cNvSpPr>
                <a:spLocks noChangeShapeType="1"/>
              </p:cNvSpPr>
              <p:nvPr/>
            </p:nvSpPr>
            <p:spPr bwMode="auto">
              <a:xfrm>
                <a:off x="2496" y="1893"/>
                <a:ext cx="96" cy="0"/>
              </a:xfrm>
              <a:prstGeom prst="line">
                <a:avLst/>
              </a:prstGeom>
              <a:noFill/>
              <a:ln w="19050">
                <a:solidFill>
                  <a:schemeClr val="tx1"/>
                </a:solidFill>
                <a:round/>
                <a:headEnd/>
                <a:tailEnd/>
              </a:ln>
            </p:spPr>
            <p:txBody>
              <a:bodyPr wrap="none" anchor="ctr"/>
              <a:lstStyle/>
              <a:p>
                <a:endParaRPr lang="zh-CN" altLang="en-US"/>
              </a:p>
            </p:txBody>
          </p:sp>
        </p:grpSp>
        <p:sp>
          <p:nvSpPr>
            <p:cNvPr id="12377" name="Line 97"/>
            <p:cNvSpPr>
              <a:spLocks noChangeShapeType="1"/>
            </p:cNvSpPr>
            <p:nvPr/>
          </p:nvSpPr>
          <p:spPr bwMode="auto">
            <a:xfrm>
              <a:off x="5328" y="1913"/>
              <a:ext cx="48" cy="0"/>
            </a:xfrm>
            <a:prstGeom prst="line">
              <a:avLst/>
            </a:prstGeom>
            <a:noFill/>
            <a:ln w="19050">
              <a:solidFill>
                <a:schemeClr val="tx1"/>
              </a:solidFill>
              <a:round/>
              <a:headEnd/>
              <a:tailEnd type="none" w="med" len="lg"/>
            </a:ln>
          </p:spPr>
          <p:txBody>
            <a:bodyPr wrap="none" anchor="ctr"/>
            <a:lstStyle/>
            <a:p>
              <a:endParaRPr lang="zh-CN" altLang="en-US"/>
            </a:p>
          </p:txBody>
        </p:sp>
        <p:sp>
          <p:nvSpPr>
            <p:cNvPr id="12378" name="Oval 98"/>
            <p:cNvSpPr>
              <a:spLocks noChangeArrowheads="1"/>
            </p:cNvSpPr>
            <p:nvPr/>
          </p:nvSpPr>
          <p:spPr bwMode="auto">
            <a:xfrm>
              <a:off x="5252" y="1392"/>
              <a:ext cx="192" cy="192"/>
            </a:xfrm>
            <a:prstGeom prst="ellipse">
              <a:avLst/>
            </a:prstGeom>
            <a:solidFill>
              <a:srgbClr val="FFFF00"/>
            </a:solidFill>
            <a:ln w="19050">
              <a:solidFill>
                <a:schemeClr val="tx1"/>
              </a:solidFill>
              <a:round/>
              <a:headEnd/>
              <a:tailEnd type="none" w="med" len="lg"/>
            </a:ln>
          </p:spPr>
          <p:txBody>
            <a:bodyPr wrap="none" anchor="ctr"/>
            <a:lstStyle/>
            <a:p>
              <a:endParaRPr lang="zh-CN" altLang="en-US"/>
            </a:p>
          </p:txBody>
        </p:sp>
        <p:sp>
          <p:nvSpPr>
            <p:cNvPr id="12379" name="Line 99"/>
            <p:cNvSpPr>
              <a:spLocks noChangeShapeType="1"/>
            </p:cNvSpPr>
            <p:nvPr/>
          </p:nvSpPr>
          <p:spPr bwMode="auto">
            <a:xfrm flipV="1">
              <a:off x="5273" y="1406"/>
              <a:ext cx="144" cy="144"/>
            </a:xfrm>
            <a:prstGeom prst="line">
              <a:avLst/>
            </a:prstGeom>
            <a:noFill/>
            <a:ln w="19050">
              <a:solidFill>
                <a:schemeClr val="tx1"/>
              </a:solidFill>
              <a:round/>
              <a:headEnd/>
              <a:tailEnd type="stealth" w="med" len="lg"/>
            </a:ln>
          </p:spPr>
          <p:txBody>
            <a:bodyPr wrap="none" anchor="ctr"/>
            <a:lstStyle/>
            <a:p>
              <a:endParaRPr lang="zh-CN" altLang="en-US"/>
            </a:p>
          </p:txBody>
        </p:sp>
        <p:sp>
          <p:nvSpPr>
            <p:cNvPr id="12380" name="Arc 100"/>
            <p:cNvSpPr>
              <a:spLocks/>
            </p:cNvSpPr>
            <p:nvPr/>
          </p:nvSpPr>
          <p:spPr bwMode="auto">
            <a:xfrm>
              <a:off x="4368" y="1777"/>
              <a:ext cx="125" cy="144"/>
            </a:xfrm>
            <a:custGeom>
              <a:avLst/>
              <a:gdLst>
                <a:gd name="T0" fmla="*/ 0 w 18772"/>
                <a:gd name="T1" fmla="*/ 0 h 21600"/>
                <a:gd name="T2" fmla="*/ 125 w 18772"/>
                <a:gd name="T3" fmla="*/ 73 h 21600"/>
                <a:gd name="T4" fmla="*/ 0 w 18772"/>
                <a:gd name="T5" fmla="*/ 144 h 21600"/>
                <a:gd name="T6" fmla="*/ 0 60000 65536"/>
                <a:gd name="T7" fmla="*/ 0 60000 65536"/>
                <a:gd name="T8" fmla="*/ 0 60000 65536"/>
                <a:gd name="T9" fmla="*/ 0 w 18772"/>
                <a:gd name="T10" fmla="*/ 0 h 21600"/>
                <a:gd name="T11" fmla="*/ 18772 w 18772"/>
                <a:gd name="T12" fmla="*/ 21600 h 21600"/>
              </a:gdLst>
              <a:ahLst/>
              <a:cxnLst>
                <a:cxn ang="T6">
                  <a:pos x="T0" y="T1"/>
                </a:cxn>
                <a:cxn ang="T7">
                  <a:pos x="T2" y="T3"/>
                </a:cxn>
                <a:cxn ang="T8">
                  <a:pos x="T4" y="T5"/>
                </a:cxn>
              </a:cxnLst>
              <a:rect l="T9" t="T10" r="T11" b="T12"/>
              <a:pathLst>
                <a:path w="18772" h="21600" fill="none" extrusionOk="0">
                  <a:moveTo>
                    <a:pt x="-1" y="0"/>
                  </a:moveTo>
                  <a:cubicBezTo>
                    <a:pt x="7764" y="0"/>
                    <a:pt x="14931" y="4167"/>
                    <a:pt x="18772" y="10914"/>
                  </a:cubicBezTo>
                </a:path>
                <a:path w="18772" h="21600" stroke="0" extrusionOk="0">
                  <a:moveTo>
                    <a:pt x="-1" y="0"/>
                  </a:moveTo>
                  <a:cubicBezTo>
                    <a:pt x="7764" y="0"/>
                    <a:pt x="14931" y="4167"/>
                    <a:pt x="18772" y="10914"/>
                  </a:cubicBezTo>
                  <a:lnTo>
                    <a:pt x="0" y="21600"/>
                  </a:lnTo>
                  <a:close/>
                </a:path>
              </a:pathLst>
            </a:custGeom>
            <a:noFill/>
            <a:ln w="19050">
              <a:solidFill>
                <a:schemeClr val="tx1"/>
              </a:solidFill>
              <a:round/>
              <a:headEnd/>
              <a:tailEnd type="none" w="med" len="lg"/>
            </a:ln>
          </p:spPr>
          <p:txBody>
            <a:bodyPr wrap="none" anchor="ctr"/>
            <a:lstStyle/>
            <a:p>
              <a:endParaRPr lang="zh-CN" altLang="en-US"/>
            </a:p>
          </p:txBody>
        </p:sp>
        <p:sp>
          <p:nvSpPr>
            <p:cNvPr id="45157" name="Text Box 101"/>
            <p:cNvSpPr txBox="1">
              <a:spLocks noChangeArrowheads="1"/>
            </p:cNvSpPr>
            <p:nvPr/>
          </p:nvSpPr>
          <p:spPr bwMode="auto">
            <a:xfrm>
              <a:off x="2784" y="3360"/>
              <a:ext cx="768" cy="292"/>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2400">
                  <a:solidFill>
                    <a:srgbClr val="FF3300"/>
                  </a:solidFill>
                  <a:effectLst>
                    <a:outerShdw blurRad="38100" dist="38100" dir="2700000" algn="tl">
                      <a:srgbClr val="C0C0C0"/>
                    </a:outerShdw>
                  </a:effectLst>
                  <a:latin typeface="Times New Roman" pitchFamily="18" charset="0"/>
                  <a:ea typeface="楷体_GB2312" pitchFamily="49" charset="-122"/>
                </a:rPr>
                <a:t>镍单晶</a:t>
              </a:r>
            </a:p>
          </p:txBody>
        </p:sp>
        <p:sp>
          <p:nvSpPr>
            <p:cNvPr id="12382" name="Arc 102"/>
            <p:cNvSpPr>
              <a:spLocks/>
            </p:cNvSpPr>
            <p:nvPr/>
          </p:nvSpPr>
          <p:spPr bwMode="auto">
            <a:xfrm>
              <a:off x="4032" y="3696"/>
              <a:ext cx="528" cy="223"/>
            </a:xfrm>
            <a:custGeom>
              <a:avLst/>
              <a:gdLst>
                <a:gd name="T0" fmla="*/ 484 w 43200"/>
                <a:gd name="T1" fmla="*/ 0 h 33484"/>
                <a:gd name="T2" fmla="*/ 38 w 43200"/>
                <a:gd name="T3" fmla="*/ 5 h 33484"/>
                <a:gd name="T4" fmla="*/ 264 w 43200"/>
                <a:gd name="T5" fmla="*/ 79 h 33484"/>
                <a:gd name="T6" fmla="*/ 0 60000 65536"/>
                <a:gd name="T7" fmla="*/ 0 60000 65536"/>
                <a:gd name="T8" fmla="*/ 0 60000 65536"/>
                <a:gd name="T9" fmla="*/ 0 w 43200"/>
                <a:gd name="T10" fmla="*/ 0 h 33484"/>
                <a:gd name="T11" fmla="*/ 43200 w 43200"/>
                <a:gd name="T12" fmla="*/ 33484 h 33484"/>
              </a:gdLst>
              <a:ahLst/>
              <a:cxnLst>
                <a:cxn ang="T6">
                  <a:pos x="T0" y="T1"/>
                </a:cxn>
                <a:cxn ang="T7">
                  <a:pos x="T2" y="T3"/>
                </a:cxn>
                <a:cxn ang="T8">
                  <a:pos x="T4" y="T5"/>
                </a:cxn>
              </a:cxnLst>
              <a:rect l="T9" t="T10" r="T11" b="T12"/>
              <a:pathLst>
                <a:path w="43200" h="33484" fill="none" extrusionOk="0">
                  <a:moveTo>
                    <a:pt x="39636" y="0"/>
                  </a:moveTo>
                  <a:cubicBezTo>
                    <a:pt x="41961" y="3527"/>
                    <a:pt x="43200" y="7659"/>
                    <a:pt x="43200" y="11884"/>
                  </a:cubicBezTo>
                  <a:cubicBezTo>
                    <a:pt x="43200" y="23813"/>
                    <a:pt x="33529" y="33484"/>
                    <a:pt x="21600" y="33484"/>
                  </a:cubicBezTo>
                  <a:cubicBezTo>
                    <a:pt x="9670" y="33484"/>
                    <a:pt x="0" y="23813"/>
                    <a:pt x="0" y="11884"/>
                  </a:cubicBezTo>
                  <a:cubicBezTo>
                    <a:pt x="-1" y="7946"/>
                    <a:pt x="1076" y="4084"/>
                    <a:pt x="3111" y="714"/>
                  </a:cubicBezTo>
                </a:path>
                <a:path w="43200" h="33484" stroke="0" extrusionOk="0">
                  <a:moveTo>
                    <a:pt x="39636" y="0"/>
                  </a:moveTo>
                  <a:cubicBezTo>
                    <a:pt x="41961" y="3527"/>
                    <a:pt x="43200" y="7659"/>
                    <a:pt x="43200" y="11884"/>
                  </a:cubicBezTo>
                  <a:cubicBezTo>
                    <a:pt x="43200" y="23813"/>
                    <a:pt x="33529" y="33484"/>
                    <a:pt x="21600" y="33484"/>
                  </a:cubicBezTo>
                  <a:cubicBezTo>
                    <a:pt x="9670" y="33484"/>
                    <a:pt x="0" y="23813"/>
                    <a:pt x="0" y="11884"/>
                  </a:cubicBezTo>
                  <a:cubicBezTo>
                    <a:pt x="-1" y="7946"/>
                    <a:pt x="1076" y="4084"/>
                    <a:pt x="3111" y="714"/>
                  </a:cubicBezTo>
                  <a:lnTo>
                    <a:pt x="21600" y="11884"/>
                  </a:lnTo>
                  <a:close/>
                </a:path>
              </a:pathLst>
            </a:custGeom>
            <a:noFill/>
            <a:ln w="19050">
              <a:solidFill>
                <a:schemeClr val="tx1"/>
              </a:solidFill>
              <a:round/>
              <a:headEnd type="stealth" w="med" len="lg"/>
              <a:tailEnd type="none" w="med" len="lg"/>
            </a:ln>
          </p:spPr>
          <p:txBody>
            <a:bodyPr wrap="none" anchor="ctr"/>
            <a:lstStyle/>
            <a:p>
              <a:endParaRPr lang="zh-CN" altLang="en-US"/>
            </a:p>
          </p:txBody>
        </p:sp>
        <p:sp>
          <p:nvSpPr>
            <p:cNvPr id="12383" name="Line 103"/>
            <p:cNvSpPr>
              <a:spLocks noChangeShapeType="1"/>
            </p:cNvSpPr>
            <p:nvPr/>
          </p:nvSpPr>
          <p:spPr bwMode="auto">
            <a:xfrm>
              <a:off x="4320" y="3744"/>
              <a:ext cx="0" cy="288"/>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grpSp>
      <p:grpSp>
        <p:nvGrpSpPr>
          <p:cNvPr id="11" name="Group 107"/>
          <p:cNvGrpSpPr>
            <a:grpSpLocks/>
          </p:cNvGrpSpPr>
          <p:nvPr/>
        </p:nvGrpSpPr>
        <p:grpSpPr bwMode="auto">
          <a:xfrm>
            <a:off x="5435600" y="765175"/>
            <a:ext cx="3221038" cy="2898775"/>
            <a:chOff x="3456" y="576"/>
            <a:chExt cx="2029" cy="1826"/>
          </a:xfrm>
        </p:grpSpPr>
        <p:sp>
          <p:nvSpPr>
            <p:cNvPr id="12307" name="Line 108"/>
            <p:cNvSpPr>
              <a:spLocks noChangeShapeType="1"/>
            </p:cNvSpPr>
            <p:nvPr/>
          </p:nvSpPr>
          <p:spPr bwMode="auto">
            <a:xfrm>
              <a:off x="3456" y="2064"/>
              <a:ext cx="1632" cy="0"/>
            </a:xfrm>
            <a:prstGeom prst="line">
              <a:avLst/>
            </a:prstGeom>
            <a:noFill/>
            <a:ln w="19050">
              <a:solidFill>
                <a:schemeClr val="tx1"/>
              </a:solidFill>
              <a:round/>
              <a:headEnd type="none" w="med" len="lg"/>
              <a:tailEnd type="stealth" w="med" len="lg"/>
            </a:ln>
          </p:spPr>
          <p:txBody>
            <a:bodyPr wrap="none" anchor="ctr"/>
            <a:lstStyle/>
            <a:p>
              <a:endParaRPr lang="zh-CN" altLang="en-US"/>
            </a:p>
          </p:txBody>
        </p:sp>
        <p:sp>
          <p:nvSpPr>
            <p:cNvPr id="12308" name="Line 109"/>
            <p:cNvSpPr>
              <a:spLocks noChangeShapeType="1"/>
            </p:cNvSpPr>
            <p:nvPr/>
          </p:nvSpPr>
          <p:spPr bwMode="auto">
            <a:xfrm flipV="1">
              <a:off x="3456" y="768"/>
              <a:ext cx="0" cy="1296"/>
            </a:xfrm>
            <a:prstGeom prst="line">
              <a:avLst/>
            </a:prstGeom>
            <a:noFill/>
            <a:ln w="19050">
              <a:solidFill>
                <a:schemeClr val="tx1"/>
              </a:solidFill>
              <a:round/>
              <a:headEnd type="none" w="med" len="lg"/>
              <a:tailEnd type="stealth" w="med" len="lg"/>
            </a:ln>
          </p:spPr>
          <p:txBody>
            <a:bodyPr wrap="none" anchor="ctr"/>
            <a:lstStyle/>
            <a:p>
              <a:endParaRPr lang="zh-CN" altLang="en-US"/>
            </a:p>
          </p:txBody>
        </p:sp>
        <p:graphicFrame>
          <p:nvGraphicFramePr>
            <p:cNvPr id="12292" name="Object 110"/>
            <p:cNvGraphicFramePr>
              <a:graphicFrameLocks noChangeAspect="1"/>
            </p:cNvGraphicFramePr>
            <p:nvPr/>
          </p:nvGraphicFramePr>
          <p:xfrm>
            <a:off x="5088" y="2016"/>
            <a:ext cx="397" cy="324"/>
          </p:xfrm>
          <a:graphic>
            <a:graphicData uri="http://schemas.openxmlformats.org/presentationml/2006/ole">
              <p:oleObj spid="_x0000_s12292" name="公式" r:id="rId9" imgW="279360" imgH="228600" progId="Equation.3">
                <p:embed/>
              </p:oleObj>
            </a:graphicData>
          </a:graphic>
        </p:graphicFrame>
        <p:graphicFrame>
          <p:nvGraphicFramePr>
            <p:cNvPr id="12293" name="Object 111"/>
            <p:cNvGraphicFramePr>
              <a:graphicFrameLocks noChangeAspect="1"/>
            </p:cNvGraphicFramePr>
            <p:nvPr/>
          </p:nvGraphicFramePr>
          <p:xfrm>
            <a:off x="3504" y="576"/>
            <a:ext cx="208" cy="271"/>
          </p:xfrm>
          <a:graphic>
            <a:graphicData uri="http://schemas.openxmlformats.org/presentationml/2006/ole">
              <p:oleObj spid="_x0000_s12293" name="公式" r:id="rId10" imgW="126720" imgH="164880" progId="Equation.3">
                <p:embed/>
              </p:oleObj>
            </a:graphicData>
          </a:graphic>
        </p:graphicFrame>
        <p:sp>
          <p:nvSpPr>
            <p:cNvPr id="12309" name="Freeform 112"/>
            <p:cNvSpPr>
              <a:spLocks/>
            </p:cNvSpPr>
            <p:nvPr/>
          </p:nvSpPr>
          <p:spPr bwMode="auto">
            <a:xfrm>
              <a:off x="3552" y="1056"/>
              <a:ext cx="1248" cy="768"/>
            </a:xfrm>
            <a:custGeom>
              <a:avLst/>
              <a:gdLst>
                <a:gd name="T0" fmla="*/ 0 w 1248"/>
                <a:gd name="T1" fmla="*/ 408 h 768"/>
                <a:gd name="T2" fmla="*/ 288 w 1248"/>
                <a:gd name="T3" fmla="*/ 24 h 768"/>
                <a:gd name="T4" fmla="*/ 384 w 1248"/>
                <a:gd name="T5" fmla="*/ 552 h 768"/>
                <a:gd name="T6" fmla="*/ 624 w 1248"/>
                <a:gd name="T7" fmla="*/ 168 h 768"/>
                <a:gd name="T8" fmla="*/ 720 w 1248"/>
                <a:gd name="T9" fmla="*/ 696 h 768"/>
                <a:gd name="T10" fmla="*/ 912 w 1248"/>
                <a:gd name="T11" fmla="*/ 360 h 768"/>
                <a:gd name="T12" fmla="*/ 960 w 1248"/>
                <a:gd name="T13" fmla="*/ 744 h 768"/>
                <a:gd name="T14" fmla="*/ 1152 w 1248"/>
                <a:gd name="T15" fmla="*/ 504 h 768"/>
                <a:gd name="T16" fmla="*/ 1200 w 1248"/>
                <a:gd name="T17" fmla="*/ 744 h 768"/>
                <a:gd name="T18" fmla="*/ 1248 w 1248"/>
                <a:gd name="T19" fmla="*/ 648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768"/>
                <a:gd name="T32" fmla="*/ 1248 w 1248"/>
                <a:gd name="T33" fmla="*/ 768 h 7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768">
                  <a:moveTo>
                    <a:pt x="0" y="408"/>
                  </a:moveTo>
                  <a:cubicBezTo>
                    <a:pt x="112" y="204"/>
                    <a:pt x="224" y="0"/>
                    <a:pt x="288" y="24"/>
                  </a:cubicBezTo>
                  <a:cubicBezTo>
                    <a:pt x="352" y="48"/>
                    <a:pt x="328" y="528"/>
                    <a:pt x="384" y="552"/>
                  </a:cubicBezTo>
                  <a:cubicBezTo>
                    <a:pt x="440" y="576"/>
                    <a:pt x="568" y="144"/>
                    <a:pt x="624" y="168"/>
                  </a:cubicBezTo>
                  <a:cubicBezTo>
                    <a:pt x="680" y="192"/>
                    <a:pt x="672" y="664"/>
                    <a:pt x="720" y="696"/>
                  </a:cubicBezTo>
                  <a:cubicBezTo>
                    <a:pt x="768" y="728"/>
                    <a:pt x="872" y="352"/>
                    <a:pt x="912" y="360"/>
                  </a:cubicBezTo>
                  <a:cubicBezTo>
                    <a:pt x="952" y="368"/>
                    <a:pt x="920" y="720"/>
                    <a:pt x="960" y="744"/>
                  </a:cubicBezTo>
                  <a:cubicBezTo>
                    <a:pt x="1000" y="768"/>
                    <a:pt x="1112" y="504"/>
                    <a:pt x="1152" y="504"/>
                  </a:cubicBezTo>
                  <a:cubicBezTo>
                    <a:pt x="1192" y="504"/>
                    <a:pt x="1184" y="720"/>
                    <a:pt x="1200" y="744"/>
                  </a:cubicBezTo>
                  <a:cubicBezTo>
                    <a:pt x="1216" y="768"/>
                    <a:pt x="1240" y="664"/>
                    <a:pt x="1248" y="648"/>
                  </a:cubicBezTo>
                </a:path>
              </a:pathLst>
            </a:custGeom>
            <a:noFill/>
            <a:ln w="19050">
              <a:solidFill>
                <a:schemeClr val="tx1"/>
              </a:solidFill>
              <a:round/>
              <a:headEnd type="none" w="med" len="lg"/>
              <a:tailEnd type="none" w="med" len="lg"/>
            </a:ln>
          </p:spPr>
          <p:txBody>
            <a:bodyPr wrap="none" anchor="ctr"/>
            <a:lstStyle/>
            <a:p>
              <a:endParaRPr lang="zh-CN" altLang="en-US"/>
            </a:p>
          </p:txBody>
        </p:sp>
        <p:sp>
          <p:nvSpPr>
            <p:cNvPr id="12310" name="Line 113"/>
            <p:cNvSpPr>
              <a:spLocks noChangeShapeType="1"/>
            </p:cNvSpPr>
            <p:nvPr/>
          </p:nvSpPr>
          <p:spPr bwMode="auto">
            <a:xfrm>
              <a:off x="3840" y="1104"/>
              <a:ext cx="0" cy="960"/>
            </a:xfrm>
            <a:prstGeom prst="line">
              <a:avLst/>
            </a:prstGeom>
            <a:noFill/>
            <a:ln w="19050">
              <a:solidFill>
                <a:schemeClr val="tx1"/>
              </a:solidFill>
              <a:prstDash val="sysDot"/>
              <a:round/>
              <a:headEnd type="none" w="med" len="lg"/>
              <a:tailEnd type="none" w="med" len="lg"/>
            </a:ln>
          </p:spPr>
          <p:txBody>
            <a:bodyPr wrap="none" anchor="ctr"/>
            <a:lstStyle/>
            <a:p>
              <a:endParaRPr lang="zh-CN" altLang="en-US"/>
            </a:p>
          </p:txBody>
        </p:sp>
        <p:graphicFrame>
          <p:nvGraphicFramePr>
            <p:cNvPr id="12294" name="Object 114"/>
            <p:cNvGraphicFramePr>
              <a:graphicFrameLocks noChangeAspect="1"/>
            </p:cNvGraphicFramePr>
            <p:nvPr/>
          </p:nvGraphicFramePr>
          <p:xfrm>
            <a:off x="3696" y="2112"/>
            <a:ext cx="384" cy="290"/>
          </p:xfrm>
          <a:graphic>
            <a:graphicData uri="http://schemas.openxmlformats.org/presentationml/2006/ole">
              <p:oleObj spid="_x0000_s12294" name="公式" r:id="rId11" imgW="304560" imgH="228600" progId="Equation.3">
                <p:embed/>
              </p:oleObj>
            </a:graphicData>
          </a:graphic>
        </p:graphicFrame>
      </p:grpSp>
      <p:sp>
        <p:nvSpPr>
          <p:cNvPr id="45171" name="Text Box 115"/>
          <p:cNvSpPr txBox="1">
            <a:spLocks noChangeArrowheads="1"/>
          </p:cNvSpPr>
          <p:nvPr/>
        </p:nvSpPr>
        <p:spPr bwMode="auto">
          <a:xfrm>
            <a:off x="4356100" y="5157788"/>
            <a:ext cx="4648200" cy="946150"/>
          </a:xfrm>
          <a:prstGeom prst="rect">
            <a:avLst/>
          </a:prstGeom>
          <a:noFill/>
          <a:ln w="19050">
            <a:noFill/>
            <a:miter lim="800000"/>
            <a:headEnd type="none" w="med" len="lg"/>
            <a:tailEnd type="none" w="med" len="lg"/>
          </a:ln>
        </p:spPr>
        <p:txBody>
          <a:bodyPr>
            <a:spAutoFit/>
          </a:bodyPr>
          <a:lstStyle/>
          <a:p>
            <a:pPr>
              <a:spcBef>
                <a:spcPct val="50000"/>
              </a:spcBef>
            </a:pPr>
            <a:r>
              <a:rPr kumimoji="1" lang="zh-CN" altLang="en-US" sz="2800" b="1" dirty="0">
                <a:latin typeface="Century Schoolbook" pitchFamily="18" charset="0"/>
              </a:rPr>
              <a:t>电流有一峰值，此实验验证了电子具有波动性，</a:t>
            </a:r>
          </a:p>
        </p:txBody>
      </p:sp>
      <p:grpSp>
        <p:nvGrpSpPr>
          <p:cNvPr id="12" name="Group 120"/>
          <p:cNvGrpSpPr>
            <a:grpSpLocks/>
          </p:cNvGrpSpPr>
          <p:nvPr/>
        </p:nvGrpSpPr>
        <p:grpSpPr bwMode="auto">
          <a:xfrm>
            <a:off x="4356100" y="4076700"/>
            <a:ext cx="4787900" cy="519113"/>
            <a:chOff x="2744" y="2568"/>
            <a:chExt cx="3016" cy="327"/>
          </a:xfrm>
        </p:grpSpPr>
        <p:graphicFrame>
          <p:nvGraphicFramePr>
            <p:cNvPr id="12290" name="Object 117"/>
            <p:cNvGraphicFramePr>
              <a:graphicFrameLocks noChangeAspect="1"/>
            </p:cNvGraphicFramePr>
            <p:nvPr/>
          </p:nvGraphicFramePr>
          <p:xfrm>
            <a:off x="3245" y="2664"/>
            <a:ext cx="1024" cy="204"/>
          </p:xfrm>
          <a:graphic>
            <a:graphicData uri="http://schemas.openxmlformats.org/presentationml/2006/ole">
              <p:oleObj spid="_x0000_s12290" name="公式" r:id="rId12" imgW="1752480" imgH="393480" progId="Equation.3">
                <p:embed/>
              </p:oleObj>
            </a:graphicData>
          </a:graphic>
        </p:graphicFrame>
        <p:graphicFrame>
          <p:nvGraphicFramePr>
            <p:cNvPr id="12291" name="Object 118"/>
            <p:cNvGraphicFramePr>
              <a:graphicFrameLocks noChangeAspect="1"/>
            </p:cNvGraphicFramePr>
            <p:nvPr/>
          </p:nvGraphicFramePr>
          <p:xfrm>
            <a:off x="4325" y="2616"/>
            <a:ext cx="1024" cy="254"/>
          </p:xfrm>
          <a:graphic>
            <a:graphicData uri="http://schemas.openxmlformats.org/presentationml/2006/ole">
              <p:oleObj spid="_x0000_s12291" name="公式" r:id="rId13" imgW="1587240" imgH="444240" progId="Equation.3">
                <p:embed/>
              </p:oleObj>
            </a:graphicData>
          </a:graphic>
        </p:graphicFrame>
        <p:sp>
          <p:nvSpPr>
            <p:cNvPr id="12306" name="Text Box 119"/>
            <p:cNvSpPr txBox="1">
              <a:spLocks noChangeArrowheads="1"/>
            </p:cNvSpPr>
            <p:nvPr/>
          </p:nvSpPr>
          <p:spPr bwMode="auto">
            <a:xfrm>
              <a:off x="2744" y="2568"/>
              <a:ext cx="3016" cy="327"/>
            </a:xfrm>
            <a:prstGeom prst="rect">
              <a:avLst/>
            </a:prstGeom>
            <a:noFill/>
            <a:ln w="19050">
              <a:noFill/>
              <a:miter lim="800000"/>
              <a:headEnd type="none" w="med" len="lg"/>
              <a:tailEnd type="none" w="med" len="lg"/>
            </a:ln>
          </p:spPr>
          <p:txBody>
            <a:bodyPr>
              <a:spAutoFit/>
            </a:bodyPr>
            <a:lstStyle/>
            <a:p>
              <a:pPr>
                <a:spcBef>
                  <a:spcPct val="50000"/>
                </a:spcBef>
              </a:pPr>
              <a:r>
                <a:rPr kumimoji="1" lang="zh-CN" altLang="en-US" sz="2800" b="1" dirty="0">
                  <a:latin typeface="Century Schoolbook" pitchFamily="18" charset="0"/>
                </a:rPr>
                <a:t>当 </a:t>
              </a:r>
              <a:r>
                <a:rPr kumimoji="1" lang="zh-CN" altLang="en-US" sz="2800" b="1" dirty="0">
                  <a:solidFill>
                    <a:schemeClr val="accent2"/>
                  </a:solidFill>
                  <a:latin typeface="Century Schoolbook" pitchFamily="18" charset="0"/>
                </a:rPr>
                <a:t>                                    </a:t>
              </a:r>
              <a:r>
                <a:rPr kumimoji="1" lang="zh-CN" altLang="en-US" sz="2800" b="1" dirty="0">
                  <a:latin typeface="Century Schoolbook" pitchFamily="18" charset="0"/>
                </a:rPr>
                <a:t>时</a:t>
              </a:r>
            </a:p>
          </p:txBody>
        </p:sp>
      </p:grpSp>
      <p:sp>
        <p:nvSpPr>
          <p:cNvPr id="114" name="Text Box 27"/>
          <p:cNvSpPr txBox="1">
            <a:spLocks noChangeArrowheads="1"/>
          </p:cNvSpPr>
          <p:nvPr/>
        </p:nvSpPr>
        <p:spPr bwMode="auto">
          <a:xfrm>
            <a:off x="500034" y="214290"/>
            <a:ext cx="2244525" cy="584775"/>
          </a:xfrm>
          <a:prstGeom prst="rect">
            <a:avLst/>
          </a:prstGeom>
          <a:noFill/>
          <a:ln w="9525">
            <a:noFill/>
            <a:miter lim="800000"/>
            <a:headEnd/>
            <a:tailEnd/>
          </a:ln>
        </p:spPr>
        <p:txBody>
          <a:bodyPr wrap="none">
            <a:spAutoFit/>
          </a:bodyPr>
          <a:lstStyle/>
          <a:p>
            <a:r>
              <a:rPr kumimoji="1" lang="zh-CN" altLang="en-US" sz="3200" b="1" dirty="0" smtClean="0">
                <a:latin typeface="Times New Roman" pitchFamily="18" charset="0"/>
              </a:rPr>
              <a:t>实验结果：</a:t>
            </a:r>
            <a:endParaRPr kumimoji="1" lang="zh-CN" altLang="en-US" sz="3200" b="1" dirty="0">
              <a:latin typeface="Times New Roman"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5171"/>
                                        </p:tgtEl>
                                        <p:attrNameLst>
                                          <p:attrName>style.visibility</p:attrName>
                                        </p:attrNameLst>
                                      </p:cBhvr>
                                      <p:to>
                                        <p:strVal val="visible"/>
                                      </p:to>
                                    </p:set>
                                    <p:animEffect transition="in" filter="strips(downRight)">
                                      <p:cBhvr>
                                        <p:cTn id="22" dur="500"/>
                                        <p:tgtEl>
                                          <p:spTgt spid="4517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71" grpId="0" autoUpdateAnimBg="0"/>
      <p:bldP spid="1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灯片编号占位符 1"/>
          <p:cNvSpPr>
            <a:spLocks noGrp="1"/>
          </p:cNvSpPr>
          <p:nvPr>
            <p:ph type="sldNum" sz="quarter" idx="4294967295"/>
          </p:nvPr>
        </p:nvSpPr>
        <p:spPr>
          <a:xfrm>
            <a:off x="0" y="6356350"/>
            <a:ext cx="2133600" cy="365125"/>
          </a:xfrm>
          <a:prstGeom prst="rect">
            <a:avLst/>
          </a:prstGeom>
          <a:noFill/>
        </p:spPr>
        <p:txBody>
          <a:bodyPr/>
          <a:lstStyle/>
          <a:p>
            <a:fld id="{7A5C0B71-D20F-40AF-ACA8-9156D8AB9D94}" type="slidenum">
              <a:rPr lang="en-US" altLang="zh-CN"/>
              <a:pPr/>
              <a:t>14</a:t>
            </a:fld>
            <a:endParaRPr lang="en-US" altLang="zh-CN"/>
          </a:p>
        </p:txBody>
      </p:sp>
      <p:grpSp>
        <p:nvGrpSpPr>
          <p:cNvPr id="2" name="Group 4"/>
          <p:cNvGrpSpPr>
            <a:grpSpLocks/>
          </p:cNvGrpSpPr>
          <p:nvPr/>
        </p:nvGrpSpPr>
        <p:grpSpPr bwMode="auto">
          <a:xfrm>
            <a:off x="4164013" y="908050"/>
            <a:ext cx="4979987" cy="3657600"/>
            <a:chOff x="2527" y="1824"/>
            <a:chExt cx="3137" cy="2304"/>
          </a:xfrm>
        </p:grpSpPr>
        <p:sp>
          <p:nvSpPr>
            <p:cNvPr id="13378" name="Oval 5"/>
            <p:cNvSpPr>
              <a:spLocks noChangeArrowheads="1"/>
            </p:cNvSpPr>
            <p:nvPr/>
          </p:nvSpPr>
          <p:spPr bwMode="auto">
            <a:xfrm>
              <a:off x="2575" y="1968"/>
              <a:ext cx="2016" cy="2016"/>
            </a:xfrm>
            <a:prstGeom prst="ellipse">
              <a:avLst/>
            </a:prstGeom>
            <a:solidFill>
              <a:schemeClr val="bg1"/>
            </a:solidFill>
            <a:ln w="12700">
              <a:solidFill>
                <a:srgbClr val="FF00FF"/>
              </a:solidFill>
              <a:prstDash val="sysDot"/>
              <a:round/>
              <a:headEnd/>
              <a:tailEnd/>
            </a:ln>
          </p:spPr>
          <p:txBody>
            <a:bodyPr wrap="none" anchor="ctr"/>
            <a:lstStyle/>
            <a:p>
              <a:endParaRPr lang="zh-CN" altLang="en-US"/>
            </a:p>
          </p:txBody>
        </p:sp>
        <p:sp>
          <p:nvSpPr>
            <p:cNvPr id="13379" name="Rectangle 6"/>
            <p:cNvSpPr>
              <a:spLocks noChangeArrowheads="1"/>
            </p:cNvSpPr>
            <p:nvPr/>
          </p:nvSpPr>
          <p:spPr bwMode="auto">
            <a:xfrm>
              <a:off x="2527" y="1872"/>
              <a:ext cx="1008" cy="2256"/>
            </a:xfrm>
            <a:prstGeom prst="rect">
              <a:avLst/>
            </a:prstGeom>
            <a:solidFill>
              <a:schemeClr val="bg1"/>
            </a:solidFill>
            <a:ln w="9525">
              <a:noFill/>
              <a:miter lim="800000"/>
              <a:headEnd/>
              <a:tailEnd/>
            </a:ln>
          </p:spPr>
          <p:txBody>
            <a:bodyPr wrap="none" anchor="ctr"/>
            <a:lstStyle/>
            <a:p>
              <a:endParaRPr lang="zh-CN" altLang="en-US"/>
            </a:p>
          </p:txBody>
        </p:sp>
        <p:sp>
          <p:nvSpPr>
            <p:cNvPr id="13380" name="Line 7"/>
            <p:cNvSpPr>
              <a:spLocks noChangeShapeType="1"/>
            </p:cNvSpPr>
            <p:nvPr/>
          </p:nvSpPr>
          <p:spPr bwMode="auto">
            <a:xfrm flipV="1">
              <a:off x="4303" y="1824"/>
              <a:ext cx="144" cy="144"/>
            </a:xfrm>
            <a:prstGeom prst="line">
              <a:avLst/>
            </a:prstGeom>
            <a:noFill/>
            <a:ln w="38100">
              <a:solidFill>
                <a:srgbClr val="666699"/>
              </a:solidFill>
              <a:round/>
              <a:headEnd/>
              <a:tailEnd/>
            </a:ln>
          </p:spPr>
          <p:txBody>
            <a:bodyPr wrap="none" anchor="ctr"/>
            <a:lstStyle/>
            <a:p>
              <a:endParaRPr lang="zh-CN" altLang="en-US"/>
            </a:p>
          </p:txBody>
        </p:sp>
        <p:sp>
          <p:nvSpPr>
            <p:cNvPr id="13381" name="Line 8"/>
            <p:cNvSpPr>
              <a:spLocks noChangeShapeType="1"/>
            </p:cNvSpPr>
            <p:nvPr/>
          </p:nvSpPr>
          <p:spPr bwMode="auto">
            <a:xfrm>
              <a:off x="4447" y="1824"/>
              <a:ext cx="720" cy="0"/>
            </a:xfrm>
            <a:prstGeom prst="line">
              <a:avLst/>
            </a:prstGeom>
            <a:noFill/>
            <a:ln w="38100">
              <a:solidFill>
                <a:srgbClr val="666699"/>
              </a:solidFill>
              <a:round/>
              <a:headEnd/>
              <a:tailEnd/>
            </a:ln>
          </p:spPr>
          <p:txBody>
            <a:bodyPr wrap="none" anchor="ctr"/>
            <a:lstStyle/>
            <a:p>
              <a:endParaRPr lang="zh-CN" altLang="en-US"/>
            </a:p>
          </p:txBody>
        </p:sp>
        <p:sp>
          <p:nvSpPr>
            <p:cNvPr id="13382" name="Line 9"/>
            <p:cNvSpPr>
              <a:spLocks noChangeShapeType="1"/>
            </p:cNvSpPr>
            <p:nvPr/>
          </p:nvSpPr>
          <p:spPr bwMode="auto">
            <a:xfrm>
              <a:off x="5167" y="1824"/>
              <a:ext cx="0" cy="768"/>
            </a:xfrm>
            <a:prstGeom prst="line">
              <a:avLst/>
            </a:prstGeom>
            <a:noFill/>
            <a:ln w="38100">
              <a:solidFill>
                <a:srgbClr val="666699"/>
              </a:solidFill>
              <a:round/>
              <a:headEnd/>
              <a:tailEnd/>
            </a:ln>
          </p:spPr>
          <p:txBody>
            <a:bodyPr wrap="none" anchor="ctr"/>
            <a:lstStyle/>
            <a:p>
              <a:endParaRPr lang="zh-CN" altLang="en-US"/>
            </a:p>
          </p:txBody>
        </p:sp>
        <p:sp>
          <p:nvSpPr>
            <p:cNvPr id="13383" name="Line 10"/>
            <p:cNvSpPr>
              <a:spLocks noChangeShapeType="1"/>
            </p:cNvSpPr>
            <p:nvPr/>
          </p:nvSpPr>
          <p:spPr bwMode="auto">
            <a:xfrm>
              <a:off x="5167" y="2880"/>
              <a:ext cx="0" cy="576"/>
            </a:xfrm>
            <a:prstGeom prst="line">
              <a:avLst/>
            </a:prstGeom>
            <a:noFill/>
            <a:ln w="38100">
              <a:solidFill>
                <a:srgbClr val="666699"/>
              </a:solidFill>
              <a:round/>
              <a:headEnd/>
              <a:tailEnd/>
            </a:ln>
          </p:spPr>
          <p:txBody>
            <a:bodyPr wrap="none" anchor="ctr"/>
            <a:lstStyle/>
            <a:p>
              <a:endParaRPr lang="zh-CN" altLang="en-US"/>
            </a:p>
          </p:txBody>
        </p:sp>
        <p:sp>
          <p:nvSpPr>
            <p:cNvPr id="13384" name="Line 11"/>
            <p:cNvSpPr>
              <a:spLocks noChangeShapeType="1"/>
            </p:cNvSpPr>
            <p:nvPr/>
          </p:nvSpPr>
          <p:spPr bwMode="auto">
            <a:xfrm>
              <a:off x="5023" y="3456"/>
              <a:ext cx="288" cy="0"/>
            </a:xfrm>
            <a:prstGeom prst="line">
              <a:avLst/>
            </a:prstGeom>
            <a:noFill/>
            <a:ln w="38100">
              <a:solidFill>
                <a:srgbClr val="666699"/>
              </a:solidFill>
              <a:round/>
              <a:headEnd/>
              <a:tailEnd/>
            </a:ln>
          </p:spPr>
          <p:txBody>
            <a:bodyPr wrap="none" anchor="ctr"/>
            <a:lstStyle/>
            <a:p>
              <a:endParaRPr lang="zh-CN" altLang="en-US"/>
            </a:p>
          </p:txBody>
        </p:sp>
        <p:sp>
          <p:nvSpPr>
            <p:cNvPr id="13385" name="Line 12"/>
            <p:cNvSpPr>
              <a:spLocks noChangeShapeType="1"/>
            </p:cNvSpPr>
            <p:nvPr/>
          </p:nvSpPr>
          <p:spPr bwMode="auto">
            <a:xfrm>
              <a:off x="5071" y="3504"/>
              <a:ext cx="192" cy="0"/>
            </a:xfrm>
            <a:prstGeom prst="line">
              <a:avLst/>
            </a:prstGeom>
            <a:noFill/>
            <a:ln w="38100">
              <a:solidFill>
                <a:srgbClr val="666699"/>
              </a:solidFill>
              <a:round/>
              <a:headEnd/>
              <a:tailEnd/>
            </a:ln>
          </p:spPr>
          <p:txBody>
            <a:bodyPr wrap="none" anchor="ctr"/>
            <a:lstStyle/>
            <a:p>
              <a:endParaRPr lang="zh-CN" altLang="en-US"/>
            </a:p>
          </p:txBody>
        </p:sp>
        <p:sp>
          <p:nvSpPr>
            <p:cNvPr id="13386" name="Line 13"/>
            <p:cNvSpPr>
              <a:spLocks noChangeShapeType="1"/>
            </p:cNvSpPr>
            <p:nvPr/>
          </p:nvSpPr>
          <p:spPr bwMode="auto">
            <a:xfrm>
              <a:off x="5119" y="3552"/>
              <a:ext cx="96" cy="0"/>
            </a:xfrm>
            <a:prstGeom prst="line">
              <a:avLst/>
            </a:prstGeom>
            <a:noFill/>
            <a:ln w="38100">
              <a:solidFill>
                <a:srgbClr val="666699"/>
              </a:solidFill>
              <a:round/>
              <a:headEnd/>
              <a:tailEnd/>
            </a:ln>
          </p:spPr>
          <p:txBody>
            <a:bodyPr wrap="none" anchor="ctr"/>
            <a:lstStyle/>
            <a:p>
              <a:endParaRPr lang="zh-CN" altLang="en-US"/>
            </a:p>
          </p:txBody>
        </p:sp>
        <p:sp>
          <p:nvSpPr>
            <p:cNvPr id="13387" name="Rectangle 14"/>
            <p:cNvSpPr>
              <a:spLocks noChangeArrowheads="1"/>
            </p:cNvSpPr>
            <p:nvPr/>
          </p:nvSpPr>
          <p:spPr bwMode="auto">
            <a:xfrm rot="-1160342">
              <a:off x="2729" y="3165"/>
              <a:ext cx="624" cy="96"/>
            </a:xfrm>
            <a:prstGeom prst="rect">
              <a:avLst/>
            </a:prstGeom>
            <a:solidFill>
              <a:schemeClr val="hlink"/>
            </a:solidFill>
            <a:ln w="9525">
              <a:solidFill>
                <a:srgbClr val="FFFF00"/>
              </a:solidFill>
              <a:miter lim="800000"/>
              <a:headEnd/>
              <a:tailEnd/>
            </a:ln>
          </p:spPr>
          <p:txBody>
            <a:bodyPr wrap="none" anchor="ctr"/>
            <a:lstStyle/>
            <a:p>
              <a:endParaRPr lang="zh-CN" altLang="en-US"/>
            </a:p>
          </p:txBody>
        </p:sp>
        <p:sp>
          <p:nvSpPr>
            <p:cNvPr id="13388" name="Oval 15"/>
            <p:cNvSpPr>
              <a:spLocks noChangeArrowheads="1"/>
            </p:cNvSpPr>
            <p:nvPr/>
          </p:nvSpPr>
          <p:spPr bwMode="auto">
            <a:xfrm>
              <a:off x="5023" y="2496"/>
              <a:ext cx="336" cy="336"/>
            </a:xfrm>
            <a:prstGeom prst="ellipse">
              <a:avLst/>
            </a:prstGeom>
            <a:solidFill>
              <a:schemeClr val="bg1"/>
            </a:solidFill>
            <a:ln w="9525">
              <a:solidFill>
                <a:srgbClr val="FFFF00"/>
              </a:solidFill>
              <a:round/>
              <a:headEnd/>
              <a:tailEnd/>
            </a:ln>
          </p:spPr>
          <p:txBody>
            <a:bodyPr wrap="none" anchor="ctr"/>
            <a:lstStyle/>
            <a:p>
              <a:endParaRPr lang="zh-CN" altLang="en-US"/>
            </a:p>
          </p:txBody>
        </p:sp>
        <p:sp>
          <p:nvSpPr>
            <p:cNvPr id="13389" name="Oval 16"/>
            <p:cNvSpPr>
              <a:spLocks noChangeArrowheads="1"/>
            </p:cNvSpPr>
            <p:nvPr/>
          </p:nvSpPr>
          <p:spPr bwMode="auto">
            <a:xfrm>
              <a:off x="4975" y="2544"/>
              <a:ext cx="336" cy="336"/>
            </a:xfrm>
            <a:prstGeom prst="ellipse">
              <a:avLst/>
            </a:prstGeom>
            <a:solidFill>
              <a:schemeClr val="bg1"/>
            </a:solidFill>
            <a:ln w="9525">
              <a:round/>
              <a:headEnd/>
              <a:tailEnd/>
            </a:ln>
            <a:scene3d>
              <a:camera prst="legacyObliqueTopRight"/>
              <a:lightRig rig="legacyFlat3" dir="b"/>
            </a:scene3d>
            <a:sp3d extrusionH="176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13390" name="Oval 17"/>
            <p:cNvSpPr>
              <a:spLocks noChangeArrowheads="1"/>
            </p:cNvSpPr>
            <p:nvPr/>
          </p:nvSpPr>
          <p:spPr bwMode="auto">
            <a:xfrm>
              <a:off x="4975" y="2544"/>
              <a:ext cx="336" cy="336"/>
            </a:xfrm>
            <a:prstGeom prst="ellipse">
              <a:avLst/>
            </a:prstGeom>
            <a:solidFill>
              <a:schemeClr val="bg1"/>
            </a:solidFill>
            <a:ln w="9525">
              <a:solidFill>
                <a:srgbClr val="FFFF00"/>
              </a:solidFill>
              <a:round/>
              <a:headEnd/>
              <a:tailEnd/>
            </a:ln>
          </p:spPr>
          <p:txBody>
            <a:bodyPr wrap="none" anchor="ctr"/>
            <a:lstStyle/>
            <a:p>
              <a:endParaRPr lang="zh-CN" altLang="en-US"/>
            </a:p>
          </p:txBody>
        </p:sp>
        <p:sp>
          <p:nvSpPr>
            <p:cNvPr id="13391" name="Line 18"/>
            <p:cNvSpPr>
              <a:spLocks noChangeShapeType="1"/>
            </p:cNvSpPr>
            <p:nvPr/>
          </p:nvSpPr>
          <p:spPr bwMode="auto">
            <a:xfrm>
              <a:off x="4975" y="2770"/>
              <a:ext cx="329" cy="0"/>
            </a:xfrm>
            <a:prstGeom prst="line">
              <a:avLst/>
            </a:prstGeom>
            <a:noFill/>
            <a:ln w="38100">
              <a:solidFill>
                <a:srgbClr val="FFFF00"/>
              </a:solidFill>
              <a:round/>
              <a:headEnd/>
              <a:tailEnd/>
            </a:ln>
          </p:spPr>
          <p:txBody>
            <a:bodyPr wrap="none" anchor="ctr"/>
            <a:lstStyle/>
            <a:p>
              <a:endParaRPr lang="zh-CN" altLang="en-US"/>
            </a:p>
          </p:txBody>
        </p:sp>
        <p:sp>
          <p:nvSpPr>
            <p:cNvPr id="13392" name="Line 19"/>
            <p:cNvSpPr>
              <a:spLocks noChangeShapeType="1"/>
            </p:cNvSpPr>
            <p:nvPr/>
          </p:nvSpPr>
          <p:spPr bwMode="auto">
            <a:xfrm>
              <a:off x="5030" y="2825"/>
              <a:ext cx="219" cy="0"/>
            </a:xfrm>
            <a:prstGeom prst="line">
              <a:avLst/>
            </a:prstGeom>
            <a:noFill/>
            <a:ln w="38100">
              <a:solidFill>
                <a:srgbClr val="FFFF00"/>
              </a:solidFill>
              <a:round/>
              <a:headEnd/>
              <a:tailEnd/>
            </a:ln>
          </p:spPr>
          <p:txBody>
            <a:bodyPr wrap="none" anchor="ctr"/>
            <a:lstStyle/>
            <a:p>
              <a:endParaRPr lang="zh-CN" altLang="en-US"/>
            </a:p>
          </p:txBody>
        </p:sp>
        <p:sp>
          <p:nvSpPr>
            <p:cNvPr id="13393" name="Line 20"/>
            <p:cNvSpPr>
              <a:spLocks noChangeShapeType="1"/>
            </p:cNvSpPr>
            <p:nvPr/>
          </p:nvSpPr>
          <p:spPr bwMode="auto">
            <a:xfrm flipH="1" flipV="1">
              <a:off x="5030" y="2606"/>
              <a:ext cx="110" cy="164"/>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13394" name="Oval 21"/>
            <p:cNvSpPr>
              <a:spLocks noChangeArrowheads="1"/>
            </p:cNvSpPr>
            <p:nvPr/>
          </p:nvSpPr>
          <p:spPr bwMode="auto">
            <a:xfrm rot="3042221">
              <a:off x="3967" y="2112"/>
              <a:ext cx="216" cy="168"/>
            </a:xfrm>
            <a:prstGeom prst="ellipse">
              <a:avLst/>
            </a:prstGeom>
            <a:solidFill>
              <a:schemeClr val="bg1"/>
            </a:solidFill>
            <a:ln w="9525">
              <a:round/>
              <a:headEnd/>
              <a:tailEnd/>
            </a:ln>
            <a:scene3d>
              <a:camera prst="legacyObliqueTopRight">
                <a:rot lat="2700000" lon="1799999" rev="0"/>
              </a:camera>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13395" name="Text Box 22"/>
            <p:cNvSpPr txBox="1">
              <a:spLocks noChangeArrowheads="1"/>
            </p:cNvSpPr>
            <p:nvPr/>
          </p:nvSpPr>
          <p:spPr bwMode="auto">
            <a:xfrm>
              <a:off x="5349" y="2556"/>
              <a:ext cx="315" cy="365"/>
            </a:xfrm>
            <a:prstGeom prst="rect">
              <a:avLst/>
            </a:prstGeom>
            <a:solidFill>
              <a:schemeClr val="bg1"/>
            </a:solidFill>
            <a:ln w="9525">
              <a:noFill/>
              <a:miter lim="800000"/>
              <a:headEnd/>
              <a:tailEnd/>
            </a:ln>
          </p:spPr>
          <p:txBody>
            <a:bodyPr wrap="none">
              <a:spAutoFit/>
            </a:bodyPr>
            <a:lstStyle/>
            <a:p>
              <a:r>
                <a:rPr kumimoji="1" lang="en-US" altLang="zh-CN" sz="3200" b="1">
                  <a:latin typeface="Times New Roman" pitchFamily="18" charset="0"/>
                </a:rPr>
                <a:t>G</a:t>
              </a:r>
            </a:p>
          </p:txBody>
        </p:sp>
        <p:sp>
          <p:nvSpPr>
            <p:cNvPr id="13396" name="Text Box 23"/>
            <p:cNvSpPr txBox="1">
              <a:spLocks noChangeArrowheads="1"/>
            </p:cNvSpPr>
            <p:nvPr/>
          </p:nvSpPr>
          <p:spPr bwMode="auto">
            <a:xfrm>
              <a:off x="2953" y="3187"/>
              <a:ext cx="862" cy="365"/>
            </a:xfrm>
            <a:prstGeom prst="rect">
              <a:avLst/>
            </a:prstGeom>
            <a:noFill/>
            <a:ln w="9525">
              <a:noFill/>
              <a:miter lim="800000"/>
              <a:headEnd/>
              <a:tailEnd/>
            </a:ln>
          </p:spPr>
          <p:txBody>
            <a:bodyPr wrap="none">
              <a:spAutoFit/>
            </a:bodyPr>
            <a:lstStyle/>
            <a:p>
              <a:r>
                <a:rPr kumimoji="1" lang="en-US" altLang="zh-CN" sz="3200" b="1">
                  <a:latin typeface="Times New Roman" pitchFamily="18" charset="0"/>
                </a:rPr>
                <a:t>N</a:t>
              </a:r>
              <a:r>
                <a:rPr kumimoji="1" lang="en-US" altLang="zh-CN" sz="3200" b="1" baseline="-25000">
                  <a:latin typeface="Times New Roman" pitchFamily="18" charset="0"/>
                </a:rPr>
                <a:t>i</a:t>
              </a:r>
              <a:r>
                <a:rPr kumimoji="1" lang="zh-CN" altLang="en-US" sz="3200" b="1">
                  <a:latin typeface="Times New Roman" pitchFamily="18" charset="0"/>
                </a:rPr>
                <a:t>单晶</a:t>
              </a:r>
            </a:p>
          </p:txBody>
        </p:sp>
        <p:sp>
          <p:nvSpPr>
            <p:cNvPr id="13397" name="Text Box 24"/>
            <p:cNvSpPr txBox="1">
              <a:spLocks noChangeArrowheads="1"/>
            </p:cNvSpPr>
            <p:nvPr/>
          </p:nvSpPr>
          <p:spPr bwMode="auto">
            <a:xfrm>
              <a:off x="5257" y="2832"/>
              <a:ext cx="342" cy="865"/>
            </a:xfrm>
            <a:prstGeom prst="rect">
              <a:avLst/>
            </a:prstGeom>
            <a:solidFill>
              <a:schemeClr val="bg1"/>
            </a:solidFill>
            <a:ln w="9525">
              <a:noFill/>
              <a:miter lim="800000"/>
              <a:headEnd/>
              <a:tailEnd/>
            </a:ln>
          </p:spPr>
          <p:txBody>
            <a:bodyPr wrap="none">
              <a:spAutoFit/>
            </a:bodyPr>
            <a:lstStyle/>
            <a:p>
              <a:r>
                <a:rPr kumimoji="1" lang="zh-CN" altLang="en-US" sz="2800" b="1">
                  <a:latin typeface="Times New Roman" pitchFamily="18" charset="0"/>
                </a:rPr>
                <a:t>电</a:t>
              </a:r>
            </a:p>
            <a:p>
              <a:r>
                <a:rPr kumimoji="1" lang="zh-CN" altLang="en-US" sz="2800" b="1">
                  <a:latin typeface="Times New Roman" pitchFamily="18" charset="0"/>
                </a:rPr>
                <a:t>流</a:t>
              </a:r>
            </a:p>
            <a:p>
              <a:r>
                <a:rPr kumimoji="1" lang="zh-CN" altLang="en-US" sz="2800" b="1">
                  <a:latin typeface="Times New Roman" pitchFamily="18" charset="0"/>
                </a:rPr>
                <a:t>计</a:t>
              </a:r>
            </a:p>
          </p:txBody>
        </p:sp>
      </p:grpSp>
      <p:sp>
        <p:nvSpPr>
          <p:cNvPr id="47129" name="Oval 25"/>
          <p:cNvSpPr>
            <a:spLocks noChangeArrowheads="1"/>
          </p:cNvSpPr>
          <p:nvPr/>
        </p:nvSpPr>
        <p:spPr bwMode="auto">
          <a:xfrm>
            <a:off x="4849813" y="2889250"/>
            <a:ext cx="152400" cy="152400"/>
          </a:xfrm>
          <a:prstGeom prst="ellipse">
            <a:avLst/>
          </a:prstGeom>
          <a:gradFill rotWithShape="0">
            <a:gsLst>
              <a:gs pos="0">
                <a:srgbClr val="66FF33"/>
              </a:gs>
              <a:gs pos="100000">
                <a:srgbClr val="398F1D"/>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0" name="Oval 26"/>
          <p:cNvSpPr>
            <a:spLocks noChangeArrowheads="1"/>
          </p:cNvSpPr>
          <p:nvPr/>
        </p:nvSpPr>
        <p:spPr bwMode="auto">
          <a:xfrm>
            <a:off x="4849813" y="2889250"/>
            <a:ext cx="152400" cy="152400"/>
          </a:xfrm>
          <a:prstGeom prst="ellipse">
            <a:avLst/>
          </a:prstGeom>
          <a:gradFill rotWithShape="0">
            <a:gsLst>
              <a:gs pos="0">
                <a:srgbClr val="99FF33"/>
              </a:gs>
              <a:gs pos="100000">
                <a:srgbClr val="568F1D"/>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1" name="Text Box 27"/>
          <p:cNvSpPr txBox="1">
            <a:spLocks noChangeArrowheads="1"/>
          </p:cNvSpPr>
          <p:nvPr/>
        </p:nvSpPr>
        <p:spPr bwMode="auto">
          <a:xfrm>
            <a:off x="500034" y="214290"/>
            <a:ext cx="1420582" cy="584775"/>
          </a:xfrm>
          <a:prstGeom prst="rect">
            <a:avLst/>
          </a:prstGeom>
          <a:noFill/>
          <a:ln w="9525">
            <a:noFill/>
            <a:miter lim="800000"/>
            <a:headEnd/>
            <a:tailEnd/>
          </a:ln>
        </p:spPr>
        <p:txBody>
          <a:bodyPr wrap="none">
            <a:spAutoFit/>
          </a:bodyPr>
          <a:lstStyle/>
          <a:p>
            <a:r>
              <a:rPr kumimoji="1" lang="zh-CN" altLang="en-US" sz="3200" b="1" dirty="0" smtClean="0">
                <a:latin typeface="Times New Roman" pitchFamily="18" charset="0"/>
              </a:rPr>
              <a:t>分析：</a:t>
            </a:r>
            <a:endParaRPr kumimoji="1" lang="zh-CN" altLang="en-US" sz="3200" b="1" dirty="0">
              <a:latin typeface="Times New Roman" pitchFamily="18" charset="0"/>
            </a:endParaRPr>
          </a:p>
        </p:txBody>
      </p:sp>
      <p:sp>
        <p:nvSpPr>
          <p:cNvPr id="47132" name="Oval 28"/>
          <p:cNvSpPr>
            <a:spLocks noChangeArrowheads="1"/>
          </p:cNvSpPr>
          <p:nvPr/>
        </p:nvSpPr>
        <p:spPr bwMode="auto">
          <a:xfrm>
            <a:off x="1981200" y="2889250"/>
            <a:ext cx="152400" cy="152400"/>
          </a:xfrm>
          <a:prstGeom prst="ellipse">
            <a:avLst/>
          </a:prstGeom>
          <a:gradFill rotWithShape="0">
            <a:gsLst>
              <a:gs pos="0">
                <a:srgbClr val="66FF33"/>
              </a:gs>
              <a:gs pos="100000">
                <a:srgbClr val="398F1D"/>
              </a:gs>
            </a:gsLst>
            <a:path path="shape">
              <a:fillToRect l="50000" t="50000" r="50000" b="50000"/>
            </a:path>
          </a:gradFill>
          <a:ln w="9525">
            <a:solidFill>
              <a:schemeClr val="tx1"/>
            </a:solidFill>
            <a:round/>
            <a:headEnd/>
            <a:tailEnd/>
          </a:ln>
        </p:spPr>
        <p:txBody>
          <a:bodyPr wrap="none" anchor="ctr"/>
          <a:lstStyle/>
          <a:p>
            <a:endParaRPr lang="zh-CN" altLang="en-US"/>
          </a:p>
        </p:txBody>
      </p:sp>
      <p:grpSp>
        <p:nvGrpSpPr>
          <p:cNvPr id="3" name="Group 29"/>
          <p:cNvGrpSpPr>
            <a:grpSpLocks/>
          </p:cNvGrpSpPr>
          <p:nvPr/>
        </p:nvGrpSpPr>
        <p:grpSpPr bwMode="auto">
          <a:xfrm rot="-147968">
            <a:off x="4926013" y="2127250"/>
            <a:ext cx="1143000" cy="838200"/>
            <a:chOff x="384" y="2688"/>
            <a:chExt cx="720" cy="528"/>
          </a:xfrm>
        </p:grpSpPr>
        <p:sp>
          <p:nvSpPr>
            <p:cNvPr id="13375" name="Line 30"/>
            <p:cNvSpPr>
              <a:spLocks noChangeShapeType="1"/>
            </p:cNvSpPr>
            <p:nvPr/>
          </p:nvSpPr>
          <p:spPr bwMode="auto">
            <a:xfrm flipV="1">
              <a:off x="384" y="2784"/>
              <a:ext cx="528" cy="432"/>
            </a:xfrm>
            <a:prstGeom prst="line">
              <a:avLst/>
            </a:prstGeom>
            <a:noFill/>
            <a:ln w="38100">
              <a:solidFill>
                <a:srgbClr val="7030A0"/>
              </a:solidFill>
              <a:round/>
              <a:headEnd/>
              <a:tailEnd type="triangle" w="med" len="med"/>
            </a:ln>
          </p:spPr>
          <p:txBody>
            <a:bodyPr wrap="none" anchor="ctr"/>
            <a:lstStyle/>
            <a:p>
              <a:endParaRPr lang="zh-CN" altLang="en-US"/>
            </a:p>
          </p:txBody>
        </p:sp>
        <p:sp>
          <p:nvSpPr>
            <p:cNvPr id="13376" name="Line 31"/>
            <p:cNvSpPr>
              <a:spLocks noChangeShapeType="1"/>
            </p:cNvSpPr>
            <p:nvPr/>
          </p:nvSpPr>
          <p:spPr bwMode="auto">
            <a:xfrm flipV="1">
              <a:off x="432" y="2928"/>
              <a:ext cx="672" cy="288"/>
            </a:xfrm>
            <a:prstGeom prst="line">
              <a:avLst/>
            </a:prstGeom>
            <a:noFill/>
            <a:ln w="38100">
              <a:solidFill>
                <a:srgbClr val="7030A0"/>
              </a:solidFill>
              <a:round/>
              <a:headEnd/>
              <a:tailEnd type="triangle" w="med" len="med"/>
            </a:ln>
          </p:spPr>
          <p:txBody>
            <a:bodyPr wrap="none" anchor="ctr"/>
            <a:lstStyle/>
            <a:p>
              <a:endParaRPr lang="zh-CN" altLang="en-US"/>
            </a:p>
          </p:txBody>
        </p:sp>
        <p:sp>
          <p:nvSpPr>
            <p:cNvPr id="13377" name="Line 32"/>
            <p:cNvSpPr>
              <a:spLocks noChangeShapeType="1"/>
            </p:cNvSpPr>
            <p:nvPr/>
          </p:nvSpPr>
          <p:spPr bwMode="auto">
            <a:xfrm flipV="1">
              <a:off x="384" y="2688"/>
              <a:ext cx="336" cy="528"/>
            </a:xfrm>
            <a:prstGeom prst="line">
              <a:avLst/>
            </a:prstGeom>
            <a:noFill/>
            <a:ln w="38100">
              <a:solidFill>
                <a:srgbClr val="7030A0"/>
              </a:solidFill>
              <a:round/>
              <a:headEnd/>
              <a:tailEnd type="triangle" w="med" len="med"/>
            </a:ln>
          </p:spPr>
          <p:txBody>
            <a:bodyPr wrap="none" anchor="ctr"/>
            <a:lstStyle/>
            <a:p>
              <a:endParaRPr lang="zh-CN" altLang="en-US"/>
            </a:p>
          </p:txBody>
        </p:sp>
      </p:grpSp>
      <p:grpSp>
        <p:nvGrpSpPr>
          <p:cNvPr id="4" name="Group 33"/>
          <p:cNvGrpSpPr>
            <a:grpSpLocks/>
          </p:cNvGrpSpPr>
          <p:nvPr/>
        </p:nvGrpSpPr>
        <p:grpSpPr bwMode="auto">
          <a:xfrm>
            <a:off x="1752600" y="2652713"/>
            <a:ext cx="304800" cy="685800"/>
            <a:chOff x="1008" y="3024"/>
            <a:chExt cx="192" cy="432"/>
          </a:xfrm>
        </p:grpSpPr>
        <p:sp>
          <p:nvSpPr>
            <p:cNvPr id="13370" name="Oval 34"/>
            <p:cNvSpPr>
              <a:spLocks noChangeArrowheads="1"/>
            </p:cNvSpPr>
            <p:nvPr/>
          </p:nvSpPr>
          <p:spPr bwMode="auto">
            <a:xfrm>
              <a:off x="1008" y="3360"/>
              <a:ext cx="96" cy="96"/>
            </a:xfrm>
            <a:prstGeom prst="ellipse">
              <a:avLst/>
            </a:prstGeom>
            <a:gradFill rotWithShape="0">
              <a:gsLst>
                <a:gs pos="0">
                  <a:srgbClr val="66FF33"/>
                </a:gs>
                <a:gs pos="100000">
                  <a:srgbClr val="398F1D"/>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13371" name="Oval 35"/>
            <p:cNvSpPr>
              <a:spLocks noChangeArrowheads="1"/>
            </p:cNvSpPr>
            <p:nvPr/>
          </p:nvSpPr>
          <p:spPr bwMode="auto">
            <a:xfrm>
              <a:off x="1056" y="3168"/>
              <a:ext cx="96" cy="96"/>
            </a:xfrm>
            <a:prstGeom prst="ellipse">
              <a:avLst/>
            </a:prstGeom>
            <a:gradFill rotWithShape="0">
              <a:gsLst>
                <a:gs pos="0">
                  <a:srgbClr val="66FF33"/>
                </a:gs>
                <a:gs pos="100000">
                  <a:srgbClr val="398F1D"/>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13372" name="Oval 36"/>
            <p:cNvSpPr>
              <a:spLocks noChangeArrowheads="1"/>
            </p:cNvSpPr>
            <p:nvPr/>
          </p:nvSpPr>
          <p:spPr bwMode="auto">
            <a:xfrm>
              <a:off x="1104" y="3264"/>
              <a:ext cx="96" cy="96"/>
            </a:xfrm>
            <a:prstGeom prst="ellipse">
              <a:avLst/>
            </a:prstGeom>
            <a:gradFill rotWithShape="0">
              <a:gsLst>
                <a:gs pos="0">
                  <a:srgbClr val="66FF33"/>
                </a:gs>
                <a:gs pos="100000">
                  <a:srgbClr val="398F1D"/>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13373" name="Oval 37"/>
            <p:cNvSpPr>
              <a:spLocks noChangeArrowheads="1"/>
            </p:cNvSpPr>
            <p:nvPr/>
          </p:nvSpPr>
          <p:spPr bwMode="auto">
            <a:xfrm>
              <a:off x="1104" y="3072"/>
              <a:ext cx="96" cy="96"/>
            </a:xfrm>
            <a:prstGeom prst="ellipse">
              <a:avLst/>
            </a:prstGeom>
            <a:gradFill rotWithShape="0">
              <a:gsLst>
                <a:gs pos="0">
                  <a:srgbClr val="66FF33"/>
                </a:gs>
                <a:gs pos="100000">
                  <a:srgbClr val="398F1D"/>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13374" name="Oval 38"/>
            <p:cNvSpPr>
              <a:spLocks noChangeArrowheads="1"/>
            </p:cNvSpPr>
            <p:nvPr/>
          </p:nvSpPr>
          <p:spPr bwMode="auto">
            <a:xfrm>
              <a:off x="1008" y="3024"/>
              <a:ext cx="96" cy="96"/>
            </a:xfrm>
            <a:prstGeom prst="ellipse">
              <a:avLst/>
            </a:prstGeom>
            <a:gradFill rotWithShape="0">
              <a:gsLst>
                <a:gs pos="0">
                  <a:srgbClr val="66FF33"/>
                </a:gs>
                <a:gs pos="100000">
                  <a:srgbClr val="398F1D"/>
                </a:gs>
              </a:gsLst>
              <a:path path="shape">
                <a:fillToRect l="50000" t="50000" r="50000" b="50000"/>
              </a:path>
            </a:gradFill>
            <a:ln w="9525">
              <a:solidFill>
                <a:schemeClr val="tx1"/>
              </a:solidFill>
              <a:round/>
              <a:headEnd/>
              <a:tailEnd/>
            </a:ln>
          </p:spPr>
          <p:txBody>
            <a:bodyPr wrap="none" anchor="ctr"/>
            <a:lstStyle/>
            <a:p>
              <a:endParaRPr lang="zh-CN" altLang="en-US"/>
            </a:p>
          </p:txBody>
        </p:sp>
      </p:grpSp>
      <p:grpSp>
        <p:nvGrpSpPr>
          <p:cNvPr id="5" name="Group 39"/>
          <p:cNvGrpSpPr>
            <a:grpSpLocks/>
          </p:cNvGrpSpPr>
          <p:nvPr/>
        </p:nvGrpSpPr>
        <p:grpSpPr bwMode="auto">
          <a:xfrm>
            <a:off x="5078413" y="1441450"/>
            <a:ext cx="1600200" cy="1447800"/>
            <a:chOff x="2928" y="2352"/>
            <a:chExt cx="1008" cy="912"/>
          </a:xfrm>
        </p:grpSpPr>
        <p:sp>
          <p:nvSpPr>
            <p:cNvPr id="13368" name="Oval 40"/>
            <p:cNvSpPr>
              <a:spLocks noChangeArrowheads="1"/>
            </p:cNvSpPr>
            <p:nvPr/>
          </p:nvSpPr>
          <p:spPr bwMode="auto">
            <a:xfrm>
              <a:off x="3840" y="2352"/>
              <a:ext cx="96" cy="96"/>
            </a:xfrm>
            <a:prstGeom prst="ellipse">
              <a:avLst/>
            </a:prstGeom>
            <a:gradFill rotWithShape="0">
              <a:gsLst>
                <a:gs pos="0">
                  <a:srgbClr val="99FF33"/>
                </a:gs>
                <a:gs pos="100000">
                  <a:srgbClr val="568F1D"/>
                </a:gs>
              </a:gsLst>
              <a:path path="shape">
                <a:fillToRect l="50000" t="50000" r="50000" b="50000"/>
              </a:path>
            </a:gradFill>
            <a:ln w="9525">
              <a:solidFill>
                <a:srgbClr val="7030A0"/>
              </a:solidFill>
              <a:round/>
              <a:headEnd/>
              <a:tailEnd/>
            </a:ln>
          </p:spPr>
          <p:txBody>
            <a:bodyPr wrap="none" anchor="ctr"/>
            <a:lstStyle/>
            <a:p>
              <a:endParaRPr lang="zh-CN" altLang="en-US"/>
            </a:p>
          </p:txBody>
        </p:sp>
        <p:sp>
          <p:nvSpPr>
            <p:cNvPr id="13369" name="Line 41"/>
            <p:cNvSpPr>
              <a:spLocks noChangeShapeType="1"/>
            </p:cNvSpPr>
            <p:nvPr/>
          </p:nvSpPr>
          <p:spPr bwMode="auto">
            <a:xfrm flipV="1">
              <a:off x="2928" y="2400"/>
              <a:ext cx="960" cy="864"/>
            </a:xfrm>
            <a:prstGeom prst="line">
              <a:avLst/>
            </a:prstGeom>
            <a:noFill/>
            <a:ln w="38100">
              <a:solidFill>
                <a:srgbClr val="7030A0"/>
              </a:solidFill>
              <a:round/>
              <a:headEnd/>
              <a:tailEnd type="triangle" w="med" len="med"/>
            </a:ln>
          </p:spPr>
          <p:txBody>
            <a:bodyPr wrap="none" anchor="ctr"/>
            <a:lstStyle/>
            <a:p>
              <a:endParaRPr lang="zh-CN" altLang="en-US"/>
            </a:p>
          </p:txBody>
        </p:sp>
      </p:grpSp>
      <p:grpSp>
        <p:nvGrpSpPr>
          <p:cNvPr id="6" name="Group 42"/>
          <p:cNvGrpSpPr>
            <a:grpSpLocks/>
          </p:cNvGrpSpPr>
          <p:nvPr/>
        </p:nvGrpSpPr>
        <p:grpSpPr bwMode="auto">
          <a:xfrm>
            <a:off x="1752600" y="3251200"/>
            <a:ext cx="1143000" cy="914400"/>
            <a:chOff x="960" y="3492"/>
            <a:chExt cx="720" cy="576"/>
          </a:xfrm>
        </p:grpSpPr>
        <p:sp>
          <p:nvSpPr>
            <p:cNvPr id="13364" name="Line 43"/>
            <p:cNvSpPr>
              <a:spLocks noChangeShapeType="1"/>
            </p:cNvSpPr>
            <p:nvPr/>
          </p:nvSpPr>
          <p:spPr bwMode="auto">
            <a:xfrm>
              <a:off x="960" y="3492"/>
              <a:ext cx="0" cy="576"/>
            </a:xfrm>
            <a:prstGeom prst="line">
              <a:avLst/>
            </a:prstGeom>
            <a:noFill/>
            <a:ln w="9525">
              <a:solidFill>
                <a:srgbClr val="000099"/>
              </a:solidFill>
              <a:round/>
              <a:headEnd/>
              <a:tailEnd/>
            </a:ln>
          </p:spPr>
          <p:txBody>
            <a:bodyPr wrap="none" anchor="ctr"/>
            <a:lstStyle/>
            <a:p>
              <a:endParaRPr lang="zh-CN" altLang="en-US"/>
            </a:p>
          </p:txBody>
        </p:sp>
        <p:sp>
          <p:nvSpPr>
            <p:cNvPr id="13365" name="Line 44"/>
            <p:cNvSpPr>
              <a:spLocks noChangeShapeType="1"/>
            </p:cNvSpPr>
            <p:nvPr/>
          </p:nvSpPr>
          <p:spPr bwMode="auto">
            <a:xfrm flipH="1">
              <a:off x="960" y="3828"/>
              <a:ext cx="240" cy="0"/>
            </a:xfrm>
            <a:prstGeom prst="line">
              <a:avLst/>
            </a:prstGeom>
            <a:noFill/>
            <a:ln w="9525">
              <a:solidFill>
                <a:srgbClr val="000099"/>
              </a:solidFill>
              <a:round/>
              <a:headEnd/>
              <a:tailEnd type="triangle" w="med" len="med"/>
            </a:ln>
          </p:spPr>
          <p:txBody>
            <a:bodyPr wrap="none" anchor="ctr"/>
            <a:lstStyle/>
            <a:p>
              <a:endParaRPr lang="zh-CN" altLang="en-US"/>
            </a:p>
          </p:txBody>
        </p:sp>
        <p:sp>
          <p:nvSpPr>
            <p:cNvPr id="13366" name="Line 45"/>
            <p:cNvSpPr>
              <a:spLocks noChangeShapeType="1"/>
            </p:cNvSpPr>
            <p:nvPr/>
          </p:nvSpPr>
          <p:spPr bwMode="auto">
            <a:xfrm>
              <a:off x="1488" y="3828"/>
              <a:ext cx="192" cy="0"/>
            </a:xfrm>
            <a:prstGeom prst="line">
              <a:avLst/>
            </a:prstGeom>
            <a:noFill/>
            <a:ln w="9525">
              <a:solidFill>
                <a:srgbClr val="000099"/>
              </a:solidFill>
              <a:round/>
              <a:headEnd/>
              <a:tailEnd type="triangle" w="med" len="med"/>
            </a:ln>
          </p:spPr>
          <p:txBody>
            <a:bodyPr wrap="none" anchor="ctr"/>
            <a:lstStyle/>
            <a:p>
              <a:endParaRPr lang="zh-CN" altLang="en-US"/>
            </a:p>
          </p:txBody>
        </p:sp>
        <p:sp>
          <p:nvSpPr>
            <p:cNvPr id="13367" name="Text Box 46"/>
            <p:cNvSpPr txBox="1">
              <a:spLocks noChangeArrowheads="1"/>
            </p:cNvSpPr>
            <p:nvPr/>
          </p:nvSpPr>
          <p:spPr bwMode="auto">
            <a:xfrm>
              <a:off x="1190" y="3655"/>
              <a:ext cx="301" cy="365"/>
            </a:xfrm>
            <a:prstGeom prst="rect">
              <a:avLst/>
            </a:prstGeom>
            <a:noFill/>
            <a:ln w="9525">
              <a:noFill/>
              <a:miter lim="800000"/>
              <a:headEnd/>
              <a:tailEnd/>
            </a:ln>
          </p:spPr>
          <p:txBody>
            <a:bodyPr wrap="none">
              <a:spAutoFit/>
            </a:bodyPr>
            <a:lstStyle/>
            <a:p>
              <a:r>
                <a:rPr kumimoji="1" lang="en-US" altLang="zh-CN" sz="3200" b="1">
                  <a:latin typeface="Times New Roman" pitchFamily="18" charset="0"/>
                </a:rPr>
                <a:t>U</a:t>
              </a:r>
            </a:p>
          </p:txBody>
        </p:sp>
      </p:grpSp>
      <p:graphicFrame>
        <p:nvGraphicFramePr>
          <p:cNvPr id="47152" name="Object 48"/>
          <p:cNvGraphicFramePr>
            <a:graphicFrameLocks noChangeAspect="1"/>
          </p:cNvGraphicFramePr>
          <p:nvPr/>
        </p:nvGraphicFramePr>
        <p:xfrm>
          <a:off x="4716463" y="2276475"/>
          <a:ext cx="358775" cy="503238"/>
        </p:xfrm>
        <a:graphic>
          <a:graphicData uri="http://schemas.openxmlformats.org/presentationml/2006/ole">
            <p:oleObj spid="_x0000_s13314" name="公式" r:id="rId3" imgW="126720" imgH="177480" progId="Equation.3">
              <p:embed/>
            </p:oleObj>
          </a:graphicData>
        </a:graphic>
      </p:graphicFrame>
      <p:grpSp>
        <p:nvGrpSpPr>
          <p:cNvPr id="7" name="Group 51"/>
          <p:cNvGrpSpPr>
            <a:grpSpLocks/>
          </p:cNvGrpSpPr>
          <p:nvPr/>
        </p:nvGrpSpPr>
        <p:grpSpPr bwMode="auto">
          <a:xfrm>
            <a:off x="7516813" y="908050"/>
            <a:ext cx="1392237" cy="2362200"/>
            <a:chOff x="4512" y="2016"/>
            <a:chExt cx="877" cy="1488"/>
          </a:xfrm>
        </p:grpSpPr>
        <p:graphicFrame>
          <p:nvGraphicFramePr>
            <p:cNvPr id="13317" name="Object 52"/>
            <p:cNvGraphicFramePr>
              <a:graphicFrameLocks noChangeAspect="1"/>
            </p:cNvGraphicFramePr>
            <p:nvPr/>
          </p:nvGraphicFramePr>
          <p:xfrm>
            <a:off x="5136" y="2267"/>
            <a:ext cx="253" cy="297"/>
          </p:xfrm>
          <a:graphic>
            <a:graphicData uri="http://schemas.openxmlformats.org/presentationml/2006/ole">
              <p:oleObj spid="_x0000_s13317" name="公式" r:id="rId4" imgW="126720" imgH="164880" progId="Equation.3">
                <p:embed/>
              </p:oleObj>
            </a:graphicData>
          </a:graphic>
        </p:graphicFrame>
        <p:grpSp>
          <p:nvGrpSpPr>
            <p:cNvPr id="8" name="Group 53"/>
            <p:cNvGrpSpPr>
              <a:grpSpLocks/>
            </p:cNvGrpSpPr>
            <p:nvPr/>
          </p:nvGrpSpPr>
          <p:grpSpPr bwMode="auto">
            <a:xfrm>
              <a:off x="4512" y="2016"/>
              <a:ext cx="720" cy="1488"/>
              <a:chOff x="4512" y="2016"/>
              <a:chExt cx="720" cy="1488"/>
            </a:xfrm>
          </p:grpSpPr>
          <p:grpSp>
            <p:nvGrpSpPr>
              <p:cNvPr id="9" name="Group 54"/>
              <p:cNvGrpSpPr>
                <a:grpSpLocks/>
              </p:cNvGrpSpPr>
              <p:nvPr/>
            </p:nvGrpSpPr>
            <p:grpSpPr bwMode="auto">
              <a:xfrm>
                <a:off x="4848" y="2688"/>
                <a:ext cx="384" cy="384"/>
                <a:chOff x="3504" y="1008"/>
                <a:chExt cx="384" cy="384"/>
              </a:xfrm>
            </p:grpSpPr>
            <p:sp>
              <p:nvSpPr>
                <p:cNvPr id="13361" name="Oval 55"/>
                <p:cNvSpPr>
                  <a:spLocks noChangeArrowheads="1"/>
                </p:cNvSpPr>
                <p:nvPr/>
              </p:nvSpPr>
              <p:spPr bwMode="auto">
                <a:xfrm>
                  <a:off x="3552" y="1008"/>
                  <a:ext cx="336" cy="336"/>
                </a:xfrm>
                <a:prstGeom prst="ellipse">
                  <a:avLst/>
                </a:prstGeom>
                <a:noFill/>
                <a:ln w="9525">
                  <a:solidFill>
                    <a:srgbClr val="FFFF00"/>
                  </a:solidFill>
                  <a:round/>
                  <a:headEnd/>
                  <a:tailEnd/>
                </a:ln>
              </p:spPr>
              <p:txBody>
                <a:bodyPr wrap="none" anchor="ctr"/>
                <a:lstStyle/>
                <a:p>
                  <a:endParaRPr lang="zh-CN" altLang="en-US"/>
                </a:p>
              </p:txBody>
            </p:sp>
            <p:sp>
              <p:nvSpPr>
                <p:cNvPr id="13362" name="Oval 56"/>
                <p:cNvSpPr>
                  <a:spLocks noChangeArrowheads="1"/>
                </p:cNvSpPr>
                <p:nvPr/>
              </p:nvSpPr>
              <p:spPr bwMode="auto">
                <a:xfrm>
                  <a:off x="3504" y="1056"/>
                  <a:ext cx="336" cy="336"/>
                </a:xfrm>
                <a:prstGeom prst="ellipse">
                  <a:avLst/>
                </a:prstGeom>
                <a:solidFill>
                  <a:schemeClr val="bg1"/>
                </a:solidFill>
                <a:ln w="9525">
                  <a:round/>
                  <a:headEnd/>
                  <a:tailEnd/>
                </a:ln>
                <a:scene3d>
                  <a:camera prst="legacyObliqueTopRight"/>
                  <a:lightRig rig="legacyFlat3" dir="b"/>
                </a:scene3d>
                <a:sp3d extrusionH="176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13363" name="Oval 57"/>
                <p:cNvSpPr>
                  <a:spLocks noChangeArrowheads="1"/>
                </p:cNvSpPr>
                <p:nvPr/>
              </p:nvSpPr>
              <p:spPr bwMode="auto">
                <a:xfrm>
                  <a:off x="3504" y="1056"/>
                  <a:ext cx="336" cy="336"/>
                </a:xfrm>
                <a:prstGeom prst="ellipse">
                  <a:avLst/>
                </a:prstGeom>
                <a:noFill/>
                <a:ln w="9525">
                  <a:solidFill>
                    <a:srgbClr val="666699"/>
                  </a:solidFill>
                  <a:round/>
                  <a:headEnd/>
                  <a:tailEnd/>
                </a:ln>
              </p:spPr>
              <p:txBody>
                <a:bodyPr wrap="none" anchor="ctr"/>
                <a:lstStyle/>
                <a:p>
                  <a:endParaRPr lang="zh-CN" altLang="en-US"/>
                </a:p>
              </p:txBody>
            </p:sp>
          </p:grpSp>
          <p:sp>
            <p:nvSpPr>
              <p:cNvPr id="13354" name="Line 58"/>
              <p:cNvSpPr>
                <a:spLocks noChangeShapeType="1"/>
              </p:cNvSpPr>
              <p:nvPr/>
            </p:nvSpPr>
            <p:spPr bwMode="auto">
              <a:xfrm>
                <a:off x="4848" y="2976"/>
                <a:ext cx="329" cy="0"/>
              </a:xfrm>
              <a:prstGeom prst="line">
                <a:avLst/>
              </a:prstGeom>
              <a:noFill/>
              <a:ln w="38100">
                <a:solidFill>
                  <a:srgbClr val="666699"/>
                </a:solidFill>
                <a:round/>
                <a:headEnd/>
                <a:tailEnd/>
              </a:ln>
            </p:spPr>
            <p:txBody>
              <a:bodyPr wrap="none" anchor="ctr"/>
              <a:lstStyle/>
              <a:p>
                <a:endParaRPr lang="zh-CN" altLang="en-US"/>
              </a:p>
            </p:txBody>
          </p:sp>
          <p:sp>
            <p:nvSpPr>
              <p:cNvPr id="13355" name="Line 59"/>
              <p:cNvSpPr>
                <a:spLocks noChangeShapeType="1"/>
              </p:cNvSpPr>
              <p:nvPr/>
            </p:nvSpPr>
            <p:spPr bwMode="auto">
              <a:xfrm>
                <a:off x="4903" y="3024"/>
                <a:ext cx="219" cy="0"/>
              </a:xfrm>
              <a:prstGeom prst="line">
                <a:avLst/>
              </a:prstGeom>
              <a:noFill/>
              <a:ln w="38100">
                <a:solidFill>
                  <a:srgbClr val="666699"/>
                </a:solidFill>
                <a:round/>
                <a:headEnd/>
                <a:tailEnd/>
              </a:ln>
            </p:spPr>
            <p:txBody>
              <a:bodyPr wrap="none" anchor="ctr"/>
              <a:lstStyle/>
              <a:p>
                <a:endParaRPr lang="zh-CN" altLang="en-US"/>
              </a:p>
            </p:txBody>
          </p:sp>
          <p:sp>
            <p:nvSpPr>
              <p:cNvPr id="13356" name="Line 60"/>
              <p:cNvSpPr>
                <a:spLocks noChangeShapeType="1"/>
              </p:cNvSpPr>
              <p:nvPr/>
            </p:nvSpPr>
            <p:spPr bwMode="auto">
              <a:xfrm flipV="1">
                <a:off x="5013" y="2784"/>
                <a:ext cx="123" cy="178"/>
              </a:xfrm>
              <a:prstGeom prst="line">
                <a:avLst/>
              </a:prstGeom>
              <a:noFill/>
              <a:ln w="38100">
                <a:solidFill>
                  <a:srgbClr val="FF3300"/>
                </a:solidFill>
                <a:round/>
                <a:headEnd/>
                <a:tailEnd type="triangle" w="med" len="med"/>
              </a:ln>
            </p:spPr>
            <p:txBody>
              <a:bodyPr wrap="none" anchor="ctr"/>
              <a:lstStyle/>
              <a:p>
                <a:endParaRPr lang="zh-CN" altLang="en-US"/>
              </a:p>
            </p:txBody>
          </p:sp>
          <p:grpSp>
            <p:nvGrpSpPr>
              <p:cNvPr id="10" name="Group 61"/>
              <p:cNvGrpSpPr>
                <a:grpSpLocks/>
              </p:cNvGrpSpPr>
              <p:nvPr/>
            </p:nvGrpSpPr>
            <p:grpSpPr bwMode="auto">
              <a:xfrm>
                <a:off x="4512" y="2016"/>
                <a:ext cx="528" cy="1488"/>
                <a:chOff x="4512" y="2016"/>
                <a:chExt cx="528" cy="1488"/>
              </a:xfrm>
            </p:grpSpPr>
            <p:sp>
              <p:nvSpPr>
                <p:cNvPr id="13358" name="Line 62"/>
                <p:cNvSpPr>
                  <a:spLocks noChangeShapeType="1"/>
                </p:cNvSpPr>
                <p:nvPr/>
              </p:nvSpPr>
              <p:spPr bwMode="auto">
                <a:xfrm>
                  <a:off x="5040" y="2160"/>
                  <a:ext cx="0" cy="480"/>
                </a:xfrm>
                <a:prstGeom prst="line">
                  <a:avLst/>
                </a:prstGeom>
                <a:noFill/>
                <a:ln w="38100">
                  <a:solidFill>
                    <a:srgbClr val="FF3300"/>
                  </a:solidFill>
                  <a:round/>
                  <a:headEnd type="triangle" w="med" len="med"/>
                  <a:tailEnd/>
                </a:ln>
              </p:spPr>
              <p:txBody>
                <a:bodyPr wrap="none" anchor="ctr"/>
                <a:lstStyle/>
                <a:p>
                  <a:endParaRPr lang="zh-CN" altLang="en-US"/>
                </a:p>
              </p:txBody>
            </p:sp>
            <p:sp>
              <p:nvSpPr>
                <p:cNvPr id="13359" name="Line 63"/>
                <p:cNvSpPr>
                  <a:spLocks noChangeShapeType="1"/>
                </p:cNvSpPr>
                <p:nvPr/>
              </p:nvSpPr>
              <p:spPr bwMode="auto">
                <a:xfrm>
                  <a:off x="5040" y="3168"/>
                  <a:ext cx="0" cy="336"/>
                </a:xfrm>
                <a:prstGeom prst="line">
                  <a:avLst/>
                </a:prstGeom>
                <a:noFill/>
                <a:ln w="38100">
                  <a:solidFill>
                    <a:srgbClr val="FF3300"/>
                  </a:solidFill>
                  <a:round/>
                  <a:headEnd type="triangle" w="med" len="med"/>
                  <a:tailEnd/>
                </a:ln>
              </p:spPr>
              <p:txBody>
                <a:bodyPr wrap="none" anchor="ctr"/>
                <a:lstStyle/>
                <a:p>
                  <a:endParaRPr lang="zh-CN" altLang="en-US"/>
                </a:p>
              </p:txBody>
            </p:sp>
            <p:sp>
              <p:nvSpPr>
                <p:cNvPr id="13360" name="Line 64"/>
                <p:cNvSpPr>
                  <a:spLocks noChangeShapeType="1"/>
                </p:cNvSpPr>
                <p:nvPr/>
              </p:nvSpPr>
              <p:spPr bwMode="auto">
                <a:xfrm>
                  <a:off x="4512" y="2016"/>
                  <a:ext cx="384" cy="0"/>
                </a:xfrm>
                <a:prstGeom prst="line">
                  <a:avLst/>
                </a:prstGeom>
                <a:noFill/>
                <a:ln w="38100">
                  <a:solidFill>
                    <a:srgbClr val="FF3300"/>
                  </a:solidFill>
                  <a:round/>
                  <a:headEnd type="triangle" w="med" len="med"/>
                  <a:tailEnd/>
                </a:ln>
              </p:spPr>
              <p:txBody>
                <a:bodyPr wrap="none" anchor="ctr"/>
                <a:lstStyle/>
                <a:p>
                  <a:endParaRPr lang="zh-CN" altLang="en-US"/>
                </a:p>
              </p:txBody>
            </p:sp>
          </p:grpSp>
        </p:grpSp>
      </p:grpSp>
      <p:sp>
        <p:nvSpPr>
          <p:cNvPr id="47169" name="Line 65"/>
          <p:cNvSpPr>
            <a:spLocks noChangeShapeType="1"/>
          </p:cNvSpPr>
          <p:nvPr/>
        </p:nvSpPr>
        <p:spPr bwMode="auto">
          <a:xfrm>
            <a:off x="2133600" y="2965450"/>
            <a:ext cx="2743200" cy="0"/>
          </a:xfrm>
          <a:prstGeom prst="line">
            <a:avLst/>
          </a:prstGeom>
          <a:noFill/>
          <a:ln w="38100">
            <a:solidFill>
              <a:srgbClr val="7030A0"/>
            </a:solidFill>
            <a:round/>
            <a:headEnd/>
            <a:tailEnd type="triangle" w="med" len="med"/>
          </a:ln>
        </p:spPr>
        <p:txBody>
          <a:bodyPr wrap="none" anchor="ctr"/>
          <a:lstStyle/>
          <a:p>
            <a:endParaRPr lang="zh-CN" altLang="en-US"/>
          </a:p>
        </p:txBody>
      </p:sp>
      <p:grpSp>
        <p:nvGrpSpPr>
          <p:cNvPr id="11" name="Group 66"/>
          <p:cNvGrpSpPr>
            <a:grpSpLocks/>
          </p:cNvGrpSpPr>
          <p:nvPr/>
        </p:nvGrpSpPr>
        <p:grpSpPr bwMode="auto">
          <a:xfrm>
            <a:off x="179388" y="1117600"/>
            <a:ext cx="3429000" cy="3200400"/>
            <a:chOff x="127" y="1968"/>
            <a:chExt cx="2160" cy="2016"/>
          </a:xfrm>
        </p:grpSpPr>
        <p:sp>
          <p:nvSpPr>
            <p:cNvPr id="13334" name="Rectangle 67"/>
            <p:cNvSpPr>
              <a:spLocks noChangeArrowheads="1"/>
            </p:cNvSpPr>
            <p:nvPr/>
          </p:nvSpPr>
          <p:spPr bwMode="auto">
            <a:xfrm>
              <a:off x="127" y="2736"/>
              <a:ext cx="1008" cy="720"/>
            </a:xfrm>
            <a:prstGeom prst="rect">
              <a:avLst/>
            </a:prstGeom>
            <a:noFill/>
            <a:ln w="9525">
              <a:noFill/>
              <a:miter lim="800000"/>
              <a:headEnd/>
              <a:tailEnd/>
            </a:ln>
          </p:spPr>
          <p:txBody>
            <a:bodyPr wrap="none" anchor="ctr"/>
            <a:lstStyle/>
            <a:p>
              <a:pPr algn="ctr"/>
              <a:endParaRPr kumimoji="1" lang="zh-CN" altLang="zh-CN" sz="3200" b="1">
                <a:solidFill>
                  <a:srgbClr val="FFFF00"/>
                </a:solidFill>
                <a:latin typeface="Times New Roman" pitchFamily="18" charset="0"/>
              </a:endParaRPr>
            </a:p>
          </p:txBody>
        </p:sp>
        <p:sp>
          <p:nvSpPr>
            <p:cNvPr id="13335" name="AutoShape 68"/>
            <p:cNvSpPr>
              <a:spLocks noChangeArrowheads="1"/>
            </p:cNvSpPr>
            <p:nvPr/>
          </p:nvSpPr>
          <p:spPr bwMode="auto">
            <a:xfrm flipH="1" flipV="1">
              <a:off x="1855" y="2934"/>
              <a:ext cx="96" cy="168"/>
            </a:xfrm>
            <a:prstGeom prst="rtTriangle">
              <a:avLst/>
            </a:prstGeom>
            <a:noFill/>
            <a:ln w="28575">
              <a:solidFill>
                <a:srgbClr val="0000FF"/>
              </a:solidFill>
              <a:miter lim="800000"/>
              <a:headEnd/>
              <a:tailEnd/>
            </a:ln>
          </p:spPr>
          <p:txBody>
            <a:bodyPr wrap="none" anchor="ctr"/>
            <a:lstStyle/>
            <a:p>
              <a:endParaRPr lang="zh-CN" altLang="en-US"/>
            </a:p>
          </p:txBody>
        </p:sp>
        <p:sp>
          <p:nvSpPr>
            <p:cNvPr id="13336" name="Rectangle 69"/>
            <p:cNvSpPr>
              <a:spLocks noChangeArrowheads="1"/>
            </p:cNvSpPr>
            <p:nvPr/>
          </p:nvSpPr>
          <p:spPr bwMode="auto">
            <a:xfrm>
              <a:off x="1855" y="2304"/>
              <a:ext cx="96" cy="672"/>
            </a:xfrm>
            <a:prstGeom prst="rect">
              <a:avLst/>
            </a:prstGeom>
            <a:solidFill>
              <a:schemeClr val="hlink"/>
            </a:solidFill>
            <a:ln w="9525">
              <a:solidFill>
                <a:srgbClr val="FF00FF"/>
              </a:solidFill>
              <a:miter lim="800000"/>
              <a:headEnd/>
              <a:tailEnd/>
            </a:ln>
          </p:spPr>
          <p:txBody>
            <a:bodyPr wrap="none" anchor="ctr"/>
            <a:lstStyle/>
            <a:p>
              <a:endParaRPr lang="zh-CN" altLang="en-US"/>
            </a:p>
          </p:txBody>
        </p:sp>
        <p:sp>
          <p:nvSpPr>
            <p:cNvPr id="13337" name="Line 70"/>
            <p:cNvSpPr>
              <a:spLocks noChangeShapeType="1"/>
            </p:cNvSpPr>
            <p:nvPr/>
          </p:nvSpPr>
          <p:spPr bwMode="auto">
            <a:xfrm flipV="1">
              <a:off x="1951" y="2304"/>
              <a:ext cx="0" cy="630"/>
            </a:xfrm>
            <a:prstGeom prst="line">
              <a:avLst/>
            </a:prstGeom>
            <a:noFill/>
            <a:ln w="28575">
              <a:solidFill>
                <a:srgbClr val="FFFF00"/>
              </a:solidFill>
              <a:round/>
              <a:headEnd/>
              <a:tailEnd/>
            </a:ln>
          </p:spPr>
          <p:txBody>
            <a:bodyPr wrap="none" anchor="ctr"/>
            <a:lstStyle/>
            <a:p>
              <a:endParaRPr lang="zh-CN" altLang="en-US"/>
            </a:p>
          </p:txBody>
        </p:sp>
        <p:sp>
          <p:nvSpPr>
            <p:cNvPr id="13338" name="Line 71"/>
            <p:cNvSpPr>
              <a:spLocks noChangeShapeType="1"/>
            </p:cNvSpPr>
            <p:nvPr/>
          </p:nvSpPr>
          <p:spPr bwMode="auto">
            <a:xfrm flipV="1">
              <a:off x="1855" y="2304"/>
              <a:ext cx="0" cy="672"/>
            </a:xfrm>
            <a:prstGeom prst="line">
              <a:avLst/>
            </a:prstGeom>
            <a:noFill/>
            <a:ln w="28575">
              <a:solidFill>
                <a:schemeClr val="folHlink"/>
              </a:solidFill>
              <a:round/>
              <a:headEnd/>
              <a:tailEnd/>
            </a:ln>
          </p:spPr>
          <p:txBody>
            <a:bodyPr wrap="none" anchor="ctr"/>
            <a:lstStyle/>
            <a:p>
              <a:endParaRPr lang="zh-CN" altLang="en-US"/>
            </a:p>
          </p:txBody>
        </p:sp>
        <p:sp>
          <p:nvSpPr>
            <p:cNvPr id="13339" name="AutoShape 72"/>
            <p:cNvSpPr>
              <a:spLocks noChangeArrowheads="1"/>
            </p:cNvSpPr>
            <p:nvPr/>
          </p:nvSpPr>
          <p:spPr bwMode="auto">
            <a:xfrm flipH="1">
              <a:off x="1855" y="3186"/>
              <a:ext cx="96" cy="168"/>
            </a:xfrm>
            <a:prstGeom prst="rtTriangle">
              <a:avLst/>
            </a:prstGeom>
            <a:noFill/>
            <a:ln w="28575">
              <a:solidFill>
                <a:srgbClr val="0000FF"/>
              </a:solidFill>
              <a:miter lim="800000"/>
              <a:headEnd/>
              <a:tailEnd/>
            </a:ln>
          </p:spPr>
          <p:txBody>
            <a:bodyPr wrap="none" anchor="ctr"/>
            <a:lstStyle/>
            <a:p>
              <a:endParaRPr lang="zh-CN" altLang="en-US"/>
            </a:p>
          </p:txBody>
        </p:sp>
        <p:sp>
          <p:nvSpPr>
            <p:cNvPr id="13340" name="Rectangle 73"/>
            <p:cNvSpPr>
              <a:spLocks noChangeArrowheads="1"/>
            </p:cNvSpPr>
            <p:nvPr/>
          </p:nvSpPr>
          <p:spPr bwMode="auto">
            <a:xfrm flipV="1">
              <a:off x="1855" y="3312"/>
              <a:ext cx="96" cy="672"/>
            </a:xfrm>
            <a:prstGeom prst="rect">
              <a:avLst/>
            </a:prstGeom>
            <a:solidFill>
              <a:schemeClr val="hlink"/>
            </a:solidFill>
            <a:ln w="9525">
              <a:solidFill>
                <a:srgbClr val="FF00FF"/>
              </a:solidFill>
              <a:miter lim="800000"/>
              <a:headEnd/>
              <a:tailEnd/>
            </a:ln>
          </p:spPr>
          <p:txBody>
            <a:bodyPr wrap="none" anchor="ctr"/>
            <a:lstStyle/>
            <a:p>
              <a:endParaRPr lang="zh-CN" altLang="en-US"/>
            </a:p>
          </p:txBody>
        </p:sp>
        <p:sp>
          <p:nvSpPr>
            <p:cNvPr id="13341" name="Line 74"/>
            <p:cNvSpPr>
              <a:spLocks noChangeShapeType="1"/>
            </p:cNvSpPr>
            <p:nvPr/>
          </p:nvSpPr>
          <p:spPr bwMode="auto">
            <a:xfrm>
              <a:off x="1951" y="3354"/>
              <a:ext cx="0" cy="630"/>
            </a:xfrm>
            <a:prstGeom prst="line">
              <a:avLst/>
            </a:prstGeom>
            <a:noFill/>
            <a:ln w="28575">
              <a:solidFill>
                <a:schemeClr val="folHlink"/>
              </a:solidFill>
              <a:round/>
              <a:headEnd/>
              <a:tailEnd/>
            </a:ln>
          </p:spPr>
          <p:txBody>
            <a:bodyPr wrap="none" anchor="ctr"/>
            <a:lstStyle/>
            <a:p>
              <a:endParaRPr lang="zh-CN" altLang="en-US"/>
            </a:p>
          </p:txBody>
        </p:sp>
        <p:sp>
          <p:nvSpPr>
            <p:cNvPr id="13342" name="Line 75"/>
            <p:cNvSpPr>
              <a:spLocks noChangeShapeType="1"/>
            </p:cNvSpPr>
            <p:nvPr/>
          </p:nvSpPr>
          <p:spPr bwMode="auto">
            <a:xfrm>
              <a:off x="1855" y="3312"/>
              <a:ext cx="0" cy="672"/>
            </a:xfrm>
            <a:prstGeom prst="line">
              <a:avLst/>
            </a:prstGeom>
            <a:noFill/>
            <a:ln w="28575">
              <a:solidFill>
                <a:schemeClr val="folHlink"/>
              </a:solidFill>
              <a:round/>
              <a:headEnd/>
              <a:tailEnd/>
            </a:ln>
          </p:spPr>
          <p:txBody>
            <a:bodyPr wrap="none" anchor="ctr"/>
            <a:lstStyle/>
            <a:p>
              <a:endParaRPr lang="zh-CN" altLang="en-US"/>
            </a:p>
          </p:txBody>
        </p:sp>
        <p:sp>
          <p:nvSpPr>
            <p:cNvPr id="13343" name="Oval 76"/>
            <p:cNvSpPr>
              <a:spLocks noChangeArrowheads="1"/>
            </p:cNvSpPr>
            <p:nvPr/>
          </p:nvSpPr>
          <p:spPr bwMode="auto">
            <a:xfrm>
              <a:off x="927" y="2976"/>
              <a:ext cx="242" cy="147"/>
            </a:xfrm>
            <a:prstGeom prst="ellipse">
              <a:avLst/>
            </a:prstGeom>
            <a:noFill/>
            <a:ln w="38100">
              <a:solidFill>
                <a:srgbClr val="FF3300"/>
              </a:solidFill>
              <a:round/>
              <a:headEnd/>
              <a:tailEnd/>
            </a:ln>
          </p:spPr>
          <p:txBody>
            <a:bodyPr wrap="none" anchor="ctr"/>
            <a:lstStyle/>
            <a:p>
              <a:endParaRPr lang="zh-CN" altLang="en-US"/>
            </a:p>
          </p:txBody>
        </p:sp>
        <p:sp>
          <p:nvSpPr>
            <p:cNvPr id="13344" name="Oval 77"/>
            <p:cNvSpPr>
              <a:spLocks noChangeArrowheads="1"/>
            </p:cNvSpPr>
            <p:nvPr/>
          </p:nvSpPr>
          <p:spPr bwMode="auto">
            <a:xfrm>
              <a:off x="927" y="3123"/>
              <a:ext cx="242" cy="147"/>
            </a:xfrm>
            <a:prstGeom prst="ellipse">
              <a:avLst/>
            </a:prstGeom>
            <a:noFill/>
            <a:ln w="38100">
              <a:solidFill>
                <a:srgbClr val="FF3300"/>
              </a:solidFill>
              <a:round/>
              <a:headEnd/>
              <a:tailEnd/>
            </a:ln>
          </p:spPr>
          <p:txBody>
            <a:bodyPr wrap="none" anchor="ctr"/>
            <a:lstStyle/>
            <a:p>
              <a:endParaRPr lang="zh-CN" altLang="en-US"/>
            </a:p>
          </p:txBody>
        </p:sp>
        <p:sp>
          <p:nvSpPr>
            <p:cNvPr id="13345" name="Oval 78"/>
            <p:cNvSpPr>
              <a:spLocks noChangeArrowheads="1"/>
            </p:cNvSpPr>
            <p:nvPr/>
          </p:nvSpPr>
          <p:spPr bwMode="auto">
            <a:xfrm>
              <a:off x="927" y="3050"/>
              <a:ext cx="242" cy="147"/>
            </a:xfrm>
            <a:prstGeom prst="ellipse">
              <a:avLst/>
            </a:prstGeom>
            <a:noFill/>
            <a:ln w="38100">
              <a:solidFill>
                <a:srgbClr val="FF3300"/>
              </a:solidFill>
              <a:round/>
              <a:headEnd/>
              <a:tailEnd/>
            </a:ln>
          </p:spPr>
          <p:txBody>
            <a:bodyPr wrap="none" anchor="ctr"/>
            <a:lstStyle/>
            <a:p>
              <a:endParaRPr lang="zh-CN" altLang="en-US"/>
            </a:p>
          </p:txBody>
        </p:sp>
        <p:sp>
          <p:nvSpPr>
            <p:cNvPr id="13346" name="Line 79"/>
            <p:cNvSpPr>
              <a:spLocks noChangeShapeType="1"/>
            </p:cNvSpPr>
            <p:nvPr/>
          </p:nvSpPr>
          <p:spPr bwMode="auto">
            <a:xfrm flipH="1">
              <a:off x="319" y="2976"/>
              <a:ext cx="658" cy="0"/>
            </a:xfrm>
            <a:prstGeom prst="line">
              <a:avLst/>
            </a:prstGeom>
            <a:noFill/>
            <a:ln w="38100">
              <a:solidFill>
                <a:srgbClr val="FF3300"/>
              </a:solidFill>
              <a:round/>
              <a:headEnd/>
              <a:tailEnd/>
            </a:ln>
          </p:spPr>
          <p:txBody>
            <a:bodyPr wrap="none" anchor="ctr"/>
            <a:lstStyle/>
            <a:p>
              <a:endParaRPr lang="zh-CN" altLang="en-US"/>
            </a:p>
          </p:txBody>
        </p:sp>
        <p:sp>
          <p:nvSpPr>
            <p:cNvPr id="13347" name="Line 80"/>
            <p:cNvSpPr>
              <a:spLocks noChangeShapeType="1"/>
            </p:cNvSpPr>
            <p:nvPr/>
          </p:nvSpPr>
          <p:spPr bwMode="auto">
            <a:xfrm flipH="1">
              <a:off x="342" y="3270"/>
              <a:ext cx="658" cy="0"/>
            </a:xfrm>
            <a:prstGeom prst="line">
              <a:avLst/>
            </a:prstGeom>
            <a:noFill/>
            <a:ln w="38100">
              <a:solidFill>
                <a:srgbClr val="FF3300"/>
              </a:solidFill>
              <a:round/>
              <a:headEnd/>
              <a:tailEnd/>
            </a:ln>
          </p:spPr>
          <p:txBody>
            <a:bodyPr wrap="none" anchor="ctr"/>
            <a:lstStyle/>
            <a:p>
              <a:endParaRPr lang="zh-CN" altLang="en-US"/>
            </a:p>
          </p:txBody>
        </p:sp>
        <p:sp>
          <p:nvSpPr>
            <p:cNvPr id="13348" name="Text Box 81"/>
            <p:cNvSpPr txBox="1">
              <a:spLocks noChangeArrowheads="1"/>
            </p:cNvSpPr>
            <p:nvPr/>
          </p:nvSpPr>
          <p:spPr bwMode="auto">
            <a:xfrm>
              <a:off x="1413" y="2160"/>
              <a:ext cx="287" cy="365"/>
            </a:xfrm>
            <a:prstGeom prst="rect">
              <a:avLst/>
            </a:prstGeom>
            <a:noFill/>
            <a:ln w="9525">
              <a:noFill/>
              <a:miter lim="800000"/>
              <a:headEnd/>
              <a:tailEnd/>
            </a:ln>
          </p:spPr>
          <p:txBody>
            <a:bodyPr wrap="none">
              <a:spAutoFit/>
            </a:bodyPr>
            <a:lstStyle/>
            <a:p>
              <a:r>
                <a:rPr kumimoji="1" lang="en-US" altLang="zh-CN" sz="3200" b="1">
                  <a:latin typeface="Times New Roman" pitchFamily="18" charset="0"/>
                </a:rPr>
                <a:t>B</a:t>
              </a:r>
            </a:p>
          </p:txBody>
        </p:sp>
        <p:sp>
          <p:nvSpPr>
            <p:cNvPr id="13349" name="Text Box 82"/>
            <p:cNvSpPr txBox="1">
              <a:spLocks noChangeArrowheads="1"/>
            </p:cNvSpPr>
            <p:nvPr/>
          </p:nvSpPr>
          <p:spPr bwMode="auto">
            <a:xfrm>
              <a:off x="511" y="2928"/>
              <a:ext cx="315" cy="365"/>
            </a:xfrm>
            <a:prstGeom prst="rect">
              <a:avLst/>
            </a:prstGeom>
            <a:noFill/>
            <a:ln w="9525">
              <a:noFill/>
              <a:miter lim="800000"/>
              <a:headEnd/>
              <a:tailEnd/>
            </a:ln>
          </p:spPr>
          <p:txBody>
            <a:bodyPr wrap="none">
              <a:spAutoFit/>
            </a:bodyPr>
            <a:lstStyle/>
            <a:p>
              <a:r>
                <a:rPr kumimoji="1" lang="en-US" altLang="zh-CN" sz="3200" b="1">
                  <a:latin typeface="Times New Roman" pitchFamily="18" charset="0"/>
                </a:rPr>
                <a:t>K</a:t>
              </a:r>
            </a:p>
          </p:txBody>
        </p:sp>
        <p:sp>
          <p:nvSpPr>
            <p:cNvPr id="13350" name="Text Box 83"/>
            <p:cNvSpPr txBox="1">
              <a:spLocks noChangeArrowheads="1"/>
            </p:cNvSpPr>
            <p:nvPr/>
          </p:nvSpPr>
          <p:spPr bwMode="auto">
            <a:xfrm>
              <a:off x="292" y="3264"/>
              <a:ext cx="791" cy="596"/>
            </a:xfrm>
            <a:prstGeom prst="rect">
              <a:avLst/>
            </a:prstGeom>
            <a:noFill/>
            <a:ln w="9525">
              <a:noFill/>
              <a:miter lim="800000"/>
              <a:headEnd/>
              <a:tailEnd/>
            </a:ln>
          </p:spPr>
          <p:txBody>
            <a:bodyPr wrap="none">
              <a:spAutoFit/>
            </a:bodyPr>
            <a:lstStyle/>
            <a:p>
              <a:r>
                <a:rPr kumimoji="1" lang="zh-CN" altLang="en-US" sz="2800" b="1">
                  <a:latin typeface="Times New Roman" pitchFamily="18" charset="0"/>
                </a:rPr>
                <a:t>发射电</a:t>
              </a:r>
            </a:p>
            <a:p>
              <a:r>
                <a:rPr kumimoji="1" lang="zh-CN" altLang="en-US" sz="2800" b="1">
                  <a:latin typeface="Times New Roman" pitchFamily="18" charset="0"/>
                </a:rPr>
                <a:t>子阴级</a:t>
              </a:r>
            </a:p>
          </p:txBody>
        </p:sp>
        <p:sp>
          <p:nvSpPr>
            <p:cNvPr id="13351" name="Text Box 84"/>
            <p:cNvSpPr txBox="1">
              <a:spLocks noChangeArrowheads="1"/>
            </p:cNvSpPr>
            <p:nvPr/>
          </p:nvSpPr>
          <p:spPr bwMode="auto">
            <a:xfrm>
              <a:off x="1945" y="1968"/>
              <a:ext cx="342" cy="1134"/>
            </a:xfrm>
            <a:prstGeom prst="rect">
              <a:avLst/>
            </a:prstGeom>
            <a:noFill/>
            <a:ln w="9525">
              <a:noFill/>
              <a:miter lim="800000"/>
              <a:headEnd/>
              <a:tailEnd/>
            </a:ln>
          </p:spPr>
          <p:txBody>
            <a:bodyPr wrap="none">
              <a:spAutoFit/>
            </a:bodyPr>
            <a:lstStyle/>
            <a:p>
              <a:r>
                <a:rPr kumimoji="1" lang="zh-CN" altLang="en-US" sz="2800" b="1">
                  <a:latin typeface="Times New Roman" pitchFamily="18" charset="0"/>
                </a:rPr>
                <a:t>加</a:t>
              </a:r>
            </a:p>
            <a:p>
              <a:r>
                <a:rPr kumimoji="1" lang="zh-CN" altLang="en-US" sz="2800" b="1">
                  <a:latin typeface="Times New Roman" pitchFamily="18" charset="0"/>
                </a:rPr>
                <a:t>速</a:t>
              </a:r>
            </a:p>
            <a:p>
              <a:r>
                <a:rPr kumimoji="1" lang="zh-CN" altLang="en-US" sz="2800" b="1">
                  <a:latin typeface="Times New Roman" pitchFamily="18" charset="0"/>
                </a:rPr>
                <a:t>电</a:t>
              </a:r>
            </a:p>
            <a:p>
              <a:r>
                <a:rPr kumimoji="1" lang="zh-CN" altLang="en-US" sz="2800" b="1">
                  <a:latin typeface="Times New Roman" pitchFamily="18" charset="0"/>
                </a:rPr>
                <a:t>极</a:t>
              </a:r>
            </a:p>
          </p:txBody>
        </p:sp>
      </p:grpSp>
      <p:sp>
        <p:nvSpPr>
          <p:cNvPr id="47189" name="Text Box 85"/>
          <p:cNvSpPr txBox="1">
            <a:spLocks noChangeArrowheads="1"/>
          </p:cNvSpPr>
          <p:nvPr/>
        </p:nvSpPr>
        <p:spPr bwMode="auto">
          <a:xfrm>
            <a:off x="468313" y="4724400"/>
            <a:ext cx="5040312" cy="519113"/>
          </a:xfrm>
          <a:prstGeom prst="rect">
            <a:avLst/>
          </a:prstGeom>
          <a:noFill/>
          <a:ln w="19050">
            <a:noFill/>
            <a:miter lim="800000"/>
            <a:headEnd type="none" w="med" len="lg"/>
            <a:tailEnd type="none" w="med" len="lg"/>
          </a:ln>
        </p:spPr>
        <p:txBody>
          <a:bodyPr>
            <a:spAutoFit/>
          </a:bodyPr>
          <a:lstStyle/>
          <a:p>
            <a:pPr>
              <a:spcBef>
                <a:spcPct val="50000"/>
              </a:spcBef>
            </a:pPr>
            <a:r>
              <a:rPr kumimoji="1" lang="zh-CN" altLang="en-US" sz="2800" dirty="0">
                <a:latin typeface="Century Schoolbook" pitchFamily="18" charset="0"/>
              </a:rPr>
              <a:t>经电压</a:t>
            </a:r>
            <a:r>
              <a:rPr kumimoji="1" lang="en-US" altLang="zh-CN" sz="2800" dirty="0">
                <a:latin typeface="Century Schoolbook" pitchFamily="18" charset="0"/>
              </a:rPr>
              <a:t>U</a:t>
            </a:r>
            <a:r>
              <a:rPr kumimoji="1" lang="zh-CN" altLang="en-US" sz="2800" dirty="0">
                <a:latin typeface="Century Schoolbook" pitchFamily="18" charset="0"/>
              </a:rPr>
              <a:t>加速后电子的动能为：</a:t>
            </a:r>
          </a:p>
        </p:txBody>
      </p:sp>
      <p:graphicFrame>
        <p:nvGraphicFramePr>
          <p:cNvPr id="47190" name="Object 86"/>
          <p:cNvGraphicFramePr>
            <a:graphicFrameLocks noChangeAspect="1"/>
          </p:cNvGraphicFramePr>
          <p:nvPr/>
        </p:nvGraphicFramePr>
        <p:xfrm>
          <a:off x="1979613" y="5157788"/>
          <a:ext cx="2362200" cy="1054100"/>
        </p:xfrm>
        <a:graphic>
          <a:graphicData uri="http://schemas.openxmlformats.org/presentationml/2006/ole">
            <p:oleObj spid="_x0000_s13315" name="公式" r:id="rId5" imgW="2361960" imgH="1054080" progId="Equation.3">
              <p:embed/>
            </p:oleObj>
          </a:graphicData>
        </a:graphic>
      </p:graphicFrame>
      <p:sp>
        <p:nvSpPr>
          <p:cNvPr id="13332" name="AutoShape 90"/>
          <p:cNvSpPr>
            <a:spLocks noChangeAspect="1" noChangeArrowheads="1" noTextEdit="1"/>
          </p:cNvSpPr>
          <p:nvPr/>
        </p:nvSpPr>
        <p:spPr bwMode="auto">
          <a:xfrm>
            <a:off x="5148263" y="4724400"/>
            <a:ext cx="2416175" cy="1093788"/>
          </a:xfrm>
          <a:prstGeom prst="rect">
            <a:avLst/>
          </a:prstGeom>
          <a:noFill/>
          <a:ln w="9525">
            <a:noFill/>
            <a:miter lim="800000"/>
            <a:headEnd/>
            <a:tailEnd/>
          </a:ln>
        </p:spPr>
        <p:txBody>
          <a:bodyPr/>
          <a:lstStyle/>
          <a:p>
            <a:endParaRPr lang="zh-CN" altLang="en-US"/>
          </a:p>
        </p:txBody>
      </p:sp>
      <p:graphicFrame>
        <p:nvGraphicFramePr>
          <p:cNvPr id="47208" name="Object 104"/>
          <p:cNvGraphicFramePr>
            <a:graphicFrameLocks noChangeAspect="1"/>
          </p:cNvGraphicFramePr>
          <p:nvPr/>
        </p:nvGraphicFramePr>
        <p:xfrm>
          <a:off x="5429256" y="5072074"/>
          <a:ext cx="1800225" cy="1146175"/>
        </p:xfrm>
        <a:graphic>
          <a:graphicData uri="http://schemas.openxmlformats.org/presentationml/2006/ole">
            <p:oleObj spid="_x0000_s13316" name="Equation" r:id="rId6" imgW="698400" imgH="444240" progId="Equation.3">
              <p:embed/>
            </p:oleObj>
          </a:graphicData>
        </a:graphic>
      </p:graphicFrame>
      <p:sp>
        <p:nvSpPr>
          <p:cNvPr id="47209" name="AutoShape 105"/>
          <p:cNvSpPr>
            <a:spLocks noChangeArrowheads="1"/>
          </p:cNvSpPr>
          <p:nvPr/>
        </p:nvSpPr>
        <p:spPr bwMode="auto">
          <a:xfrm>
            <a:off x="4643438" y="5661025"/>
            <a:ext cx="649287" cy="144463"/>
          </a:xfrm>
          <a:prstGeom prst="rightArrow">
            <a:avLst>
              <a:gd name="adj1" fmla="val 50000"/>
              <a:gd name="adj2" fmla="val 112362"/>
            </a:avLst>
          </a:prstGeom>
          <a:solidFill>
            <a:srgbClr val="0000FF"/>
          </a:solidFill>
          <a:ln w="9525">
            <a:solidFill>
              <a:schemeClr val="tx1"/>
            </a:solidFill>
            <a:miter lim="800000"/>
            <a:headEnd/>
            <a:tailEnd/>
          </a:ln>
        </p:spPr>
        <p:txBody>
          <a:bodyPr wrap="none" anchor="ctr"/>
          <a:lstStyle/>
          <a:p>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32"/>
                                        </p:tgtEl>
                                        <p:attrNameLst>
                                          <p:attrName>style.visibility</p:attrName>
                                        </p:attrNameLst>
                                      </p:cBhvr>
                                      <p:to>
                                        <p:strVal val="visible"/>
                                      </p:to>
                                    </p:set>
                                  </p:childTnLst>
                                  <p:subTnLst>
                                    <p:set>
                                      <p:cBhvr override="childStyle">
                                        <p:cTn dur="1" fill="hold" display="0" masterRel="nextClick" afterEffect="1"/>
                                        <p:tgtEl>
                                          <p:spTgt spid="47132"/>
                                        </p:tgtEl>
                                        <p:attrNameLst>
                                          <p:attrName>style.visibility</p:attrName>
                                        </p:attrNameLst>
                                      </p:cBhvr>
                                      <p:to>
                                        <p:strVal val="hidden"/>
                                      </p:to>
                                    </p:set>
                                  </p:sub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47130"/>
                                        </p:tgtEl>
                                        <p:attrNameLst>
                                          <p:attrName>style.visibility</p:attrName>
                                        </p:attrNameLst>
                                      </p:cBhvr>
                                      <p:to>
                                        <p:strVal val="visible"/>
                                      </p:to>
                                    </p:set>
                                    <p:anim calcmode="lin" valueType="num">
                                      <p:cBhvr additive="base">
                                        <p:cTn id="30" dur="500" fill="hold"/>
                                        <p:tgtEl>
                                          <p:spTgt spid="47130"/>
                                        </p:tgtEl>
                                        <p:attrNameLst>
                                          <p:attrName>ppt_x</p:attrName>
                                        </p:attrNameLst>
                                      </p:cBhvr>
                                      <p:tavLst>
                                        <p:tav tm="0">
                                          <p:val>
                                            <p:strVal val="0-#ppt_w/2"/>
                                          </p:val>
                                        </p:tav>
                                        <p:tav tm="100000">
                                          <p:val>
                                            <p:strVal val="#ppt_x"/>
                                          </p:val>
                                        </p:tav>
                                      </p:tavLst>
                                    </p:anim>
                                    <p:anim calcmode="lin" valueType="num">
                                      <p:cBhvr additive="base">
                                        <p:cTn id="31" dur="500" fill="hold"/>
                                        <p:tgtEl>
                                          <p:spTgt spid="47130"/>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47129"/>
                                        </p:tgtEl>
                                        <p:attrNameLst>
                                          <p:attrName>style.visibility</p:attrName>
                                        </p:attrNameLst>
                                      </p:cBhvr>
                                      <p:to>
                                        <p:strVal val="visible"/>
                                      </p:to>
                                    </p:set>
                                    <p:anim calcmode="lin" valueType="num">
                                      <p:cBhvr additive="base">
                                        <p:cTn id="35" dur="500" fill="hold"/>
                                        <p:tgtEl>
                                          <p:spTgt spid="47129"/>
                                        </p:tgtEl>
                                        <p:attrNameLst>
                                          <p:attrName>ppt_x</p:attrName>
                                        </p:attrNameLst>
                                      </p:cBhvr>
                                      <p:tavLst>
                                        <p:tav tm="0">
                                          <p:val>
                                            <p:strVal val="0-#ppt_w/2"/>
                                          </p:val>
                                        </p:tav>
                                        <p:tav tm="100000">
                                          <p:val>
                                            <p:strVal val="#ppt_x"/>
                                          </p:val>
                                        </p:tav>
                                      </p:tavLst>
                                    </p:anim>
                                    <p:anim calcmode="lin" valueType="num">
                                      <p:cBhvr additive="base">
                                        <p:cTn id="36" dur="500" fill="hold"/>
                                        <p:tgtEl>
                                          <p:spTgt spid="47129"/>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7169"/>
                                        </p:tgtEl>
                                        <p:attrNameLst>
                                          <p:attrName>style.visibility</p:attrName>
                                        </p:attrNameLst>
                                      </p:cBhvr>
                                      <p:to>
                                        <p:strVal val="visible"/>
                                      </p:to>
                                    </p:set>
                                    <p:animEffect transition="in" filter="wipe(left)">
                                      <p:cBhvr>
                                        <p:cTn id="40" dur="500"/>
                                        <p:tgtEl>
                                          <p:spTgt spid="47169"/>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2500"/>
                            </p:stCondLst>
                            <p:childTnLst>
                              <p:par>
                                <p:cTn id="46" presetID="22" presetClass="entr" presetSubtype="4"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par>
                          <p:cTn id="49" fill="hold">
                            <p:stCondLst>
                              <p:cond delay="3000"/>
                            </p:stCondLst>
                            <p:childTnLst>
                              <p:par>
                                <p:cTn id="50" presetID="22"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7152"/>
                                        </p:tgtEl>
                                        <p:attrNameLst>
                                          <p:attrName>style.visibility</p:attrName>
                                        </p:attrNameLst>
                                      </p:cBhvr>
                                      <p:to>
                                        <p:strVal val="visible"/>
                                      </p:to>
                                    </p:set>
                                    <p:animEffect transition="in" filter="box(in)">
                                      <p:cBhvr>
                                        <p:cTn id="57" dur="500"/>
                                        <p:tgtEl>
                                          <p:spTgt spid="471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7189"/>
                                        </p:tgtEl>
                                        <p:attrNameLst>
                                          <p:attrName>style.visibility</p:attrName>
                                        </p:attrNameLst>
                                      </p:cBhvr>
                                      <p:to>
                                        <p:strVal val="visible"/>
                                      </p:to>
                                    </p:set>
                                    <p:animEffect transition="in" filter="wipe(left)">
                                      <p:cBhvr>
                                        <p:cTn id="62" dur="500"/>
                                        <p:tgtEl>
                                          <p:spTgt spid="4718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7190"/>
                                        </p:tgtEl>
                                        <p:attrNameLst>
                                          <p:attrName>style.visibility</p:attrName>
                                        </p:attrNameLst>
                                      </p:cBhvr>
                                      <p:to>
                                        <p:strVal val="visible"/>
                                      </p:to>
                                    </p:set>
                                    <p:animEffect transition="in" filter="wipe(left)">
                                      <p:cBhvr>
                                        <p:cTn id="67" dur="500"/>
                                        <p:tgtEl>
                                          <p:spTgt spid="47190"/>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47209"/>
                                        </p:tgtEl>
                                        <p:attrNameLst>
                                          <p:attrName>style.visibility</p:attrName>
                                        </p:attrNameLst>
                                      </p:cBhvr>
                                      <p:to>
                                        <p:strVal val="visible"/>
                                      </p:to>
                                    </p:set>
                                    <p:anim calcmode="lin" valueType="num">
                                      <p:cBhvr>
                                        <p:cTn id="72" dur="1000" fill="hold"/>
                                        <p:tgtEl>
                                          <p:spTgt spid="47209"/>
                                        </p:tgtEl>
                                        <p:attrNameLst>
                                          <p:attrName>ppt_w</p:attrName>
                                        </p:attrNameLst>
                                      </p:cBhvr>
                                      <p:tavLst>
                                        <p:tav tm="0">
                                          <p:val>
                                            <p:strVal val="#ppt_w*0.70"/>
                                          </p:val>
                                        </p:tav>
                                        <p:tav tm="100000">
                                          <p:val>
                                            <p:strVal val="#ppt_w"/>
                                          </p:val>
                                        </p:tav>
                                      </p:tavLst>
                                    </p:anim>
                                    <p:anim calcmode="lin" valueType="num">
                                      <p:cBhvr>
                                        <p:cTn id="73" dur="1000" fill="hold"/>
                                        <p:tgtEl>
                                          <p:spTgt spid="47209"/>
                                        </p:tgtEl>
                                        <p:attrNameLst>
                                          <p:attrName>ppt_h</p:attrName>
                                        </p:attrNameLst>
                                      </p:cBhvr>
                                      <p:tavLst>
                                        <p:tav tm="0">
                                          <p:val>
                                            <p:strVal val="#ppt_h"/>
                                          </p:val>
                                        </p:tav>
                                        <p:tav tm="100000">
                                          <p:val>
                                            <p:strVal val="#ppt_h"/>
                                          </p:val>
                                        </p:tav>
                                      </p:tavLst>
                                    </p:anim>
                                    <p:animEffect transition="in" filter="fade">
                                      <p:cBhvr>
                                        <p:cTn id="74" dur="1000"/>
                                        <p:tgtEl>
                                          <p:spTgt spid="4720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47208"/>
                                        </p:tgtEl>
                                        <p:attrNameLst>
                                          <p:attrName>style.visibility</p:attrName>
                                        </p:attrNameLst>
                                      </p:cBhvr>
                                      <p:to>
                                        <p:strVal val="visible"/>
                                      </p:to>
                                    </p:set>
                                    <p:animEffect transition="in" filter="box(in)">
                                      <p:cBhvr>
                                        <p:cTn id="79" dur="500"/>
                                        <p:tgtEl>
                                          <p:spTgt spid="4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9" grpId="0" animBg="1"/>
      <p:bldP spid="47130" grpId="0" animBg="1"/>
      <p:bldP spid="47131" grpId="0" autoUpdateAnimBg="0"/>
      <p:bldP spid="47132" grpId="0" animBg="1"/>
      <p:bldP spid="47169" grpId="0" animBg="1"/>
      <p:bldP spid="47189" grpId="0" autoUpdateAnimBg="0"/>
      <p:bldP spid="472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灯片编号占位符 1"/>
          <p:cNvSpPr>
            <a:spLocks noGrp="1"/>
          </p:cNvSpPr>
          <p:nvPr>
            <p:ph type="sldNum" sz="quarter" idx="4294967295"/>
          </p:nvPr>
        </p:nvSpPr>
        <p:spPr>
          <a:xfrm>
            <a:off x="0" y="6356350"/>
            <a:ext cx="2133600" cy="365125"/>
          </a:xfrm>
          <a:prstGeom prst="rect">
            <a:avLst/>
          </a:prstGeom>
          <a:noFill/>
        </p:spPr>
        <p:txBody>
          <a:bodyPr/>
          <a:lstStyle/>
          <a:p>
            <a:fld id="{F40636EE-FF45-4AC7-BFF7-25023FFBD01F}" type="slidenum">
              <a:rPr lang="en-US" altLang="zh-CN"/>
              <a:pPr/>
              <a:t>15</a:t>
            </a:fld>
            <a:endParaRPr lang="en-US" altLang="zh-CN"/>
          </a:p>
        </p:txBody>
      </p:sp>
      <p:sp>
        <p:nvSpPr>
          <p:cNvPr id="14346" name="Rectangle 2"/>
          <p:cNvSpPr>
            <a:spLocks noChangeArrowheads="1"/>
          </p:cNvSpPr>
          <p:nvPr/>
        </p:nvSpPr>
        <p:spPr bwMode="auto">
          <a:xfrm>
            <a:off x="500034" y="785794"/>
            <a:ext cx="7991475" cy="1281112"/>
          </a:xfrm>
          <a:prstGeom prst="rect">
            <a:avLst/>
          </a:prstGeom>
          <a:noFill/>
          <a:ln w="9525">
            <a:noFill/>
            <a:miter lim="800000"/>
            <a:headEnd/>
            <a:tailEnd/>
          </a:ln>
        </p:spPr>
        <p:txBody>
          <a:bodyPr>
            <a:spAutoFit/>
          </a:bodyPr>
          <a:lstStyle/>
          <a:p>
            <a:pPr eaLnBrk="0" hangingPunct="0">
              <a:lnSpc>
                <a:spcPct val="130000"/>
              </a:lnSpc>
            </a:pPr>
            <a:r>
              <a:rPr kumimoji="1" lang="en-US" altLang="zh-CN" sz="3200" b="1" dirty="0">
                <a:latin typeface="Times New Roman" pitchFamily="18" charset="0"/>
              </a:rPr>
              <a:t>       </a:t>
            </a:r>
            <a:r>
              <a:rPr kumimoji="1" lang="zh-CN" altLang="en-US" sz="2800" dirty="0">
                <a:latin typeface="Times New Roman" pitchFamily="18" charset="0"/>
              </a:rPr>
              <a:t>电子束在单晶晶体上反射的实验结果符合</a:t>
            </a:r>
            <a:r>
              <a:rPr kumimoji="1" lang="en-US" altLang="zh-CN" sz="2800" dirty="0">
                <a:latin typeface="Times New Roman" pitchFamily="18" charset="0"/>
              </a:rPr>
              <a:t>X</a:t>
            </a:r>
            <a:r>
              <a:rPr kumimoji="1" lang="zh-CN" altLang="en-US" sz="2800" dirty="0">
                <a:latin typeface="Times New Roman" pitchFamily="18" charset="0"/>
              </a:rPr>
              <a:t>射线衍射中的布拉格公式</a:t>
            </a:r>
            <a:r>
              <a:rPr kumimoji="1" lang="en-US" altLang="zh-CN" sz="2800" dirty="0">
                <a:latin typeface="Times New Roman" pitchFamily="18" charset="0"/>
              </a:rPr>
              <a:t>.</a:t>
            </a:r>
          </a:p>
        </p:txBody>
      </p:sp>
      <p:sp>
        <p:nvSpPr>
          <p:cNvPr id="23555" name="Text Box 3"/>
          <p:cNvSpPr txBox="1">
            <a:spLocks noChangeArrowheads="1"/>
          </p:cNvSpPr>
          <p:nvPr/>
        </p:nvSpPr>
        <p:spPr bwMode="auto">
          <a:xfrm>
            <a:off x="900113" y="2133600"/>
            <a:ext cx="7812087" cy="523220"/>
          </a:xfrm>
          <a:prstGeom prst="rect">
            <a:avLst/>
          </a:prstGeom>
          <a:noFill/>
          <a:ln w="9525">
            <a:noFill/>
            <a:miter lim="800000"/>
            <a:headEnd/>
            <a:tailEnd/>
          </a:ln>
        </p:spPr>
        <p:txBody>
          <a:bodyPr>
            <a:spAutoFit/>
          </a:bodyPr>
          <a:lstStyle/>
          <a:p>
            <a:pPr>
              <a:spcBef>
                <a:spcPct val="50000"/>
              </a:spcBef>
            </a:pPr>
            <a:r>
              <a:rPr lang="zh-CN" altLang="en-US" sz="2800" dirty="0">
                <a:latin typeface="Times New Roman" pitchFamily="18" charset="0"/>
              </a:rPr>
              <a:t>相邻晶面电子束反射射线干涉加强条件</a:t>
            </a:r>
            <a:r>
              <a:rPr lang="en-US" altLang="zh-CN" sz="2800" dirty="0">
                <a:latin typeface="Times New Roman" pitchFamily="18" charset="0"/>
              </a:rPr>
              <a:t>:              </a:t>
            </a:r>
          </a:p>
        </p:txBody>
      </p:sp>
      <p:graphicFrame>
        <p:nvGraphicFramePr>
          <p:cNvPr id="23556" name="Object 4"/>
          <p:cNvGraphicFramePr>
            <a:graphicFrameLocks noChangeAspect="1"/>
          </p:cNvGraphicFramePr>
          <p:nvPr/>
        </p:nvGraphicFramePr>
        <p:xfrm>
          <a:off x="4427538" y="3357563"/>
          <a:ext cx="4144990" cy="1103312"/>
        </p:xfrm>
        <a:graphic>
          <a:graphicData uri="http://schemas.openxmlformats.org/presentationml/2006/ole">
            <p:oleObj spid="_x0000_s14338" name="公式" r:id="rId3" imgW="1549080" imgH="393480" progId="Equation.3">
              <p:embed/>
            </p:oleObj>
          </a:graphicData>
        </a:graphic>
      </p:graphicFrame>
      <p:graphicFrame>
        <p:nvGraphicFramePr>
          <p:cNvPr id="23557" name="Object 5"/>
          <p:cNvGraphicFramePr>
            <a:graphicFrameLocks noChangeAspect="1"/>
          </p:cNvGraphicFramePr>
          <p:nvPr/>
        </p:nvGraphicFramePr>
        <p:xfrm>
          <a:off x="5286380" y="4786322"/>
          <a:ext cx="2305050" cy="476250"/>
        </p:xfrm>
        <a:graphic>
          <a:graphicData uri="http://schemas.openxmlformats.org/presentationml/2006/ole">
            <p:oleObj spid="_x0000_s14339" name="公式" r:id="rId4" imgW="1218960" imgH="253800" progId="Equation.3">
              <p:embed/>
            </p:oleObj>
          </a:graphicData>
        </a:graphic>
      </p:graphicFrame>
      <p:grpSp>
        <p:nvGrpSpPr>
          <p:cNvPr id="2" name="Group 59"/>
          <p:cNvGrpSpPr>
            <a:grpSpLocks/>
          </p:cNvGrpSpPr>
          <p:nvPr/>
        </p:nvGrpSpPr>
        <p:grpSpPr bwMode="auto">
          <a:xfrm>
            <a:off x="428596" y="2714620"/>
            <a:ext cx="3867150" cy="2881313"/>
            <a:chOff x="217" y="1797"/>
            <a:chExt cx="2436" cy="1815"/>
          </a:xfrm>
        </p:grpSpPr>
        <p:sp>
          <p:nvSpPr>
            <p:cNvPr id="14349" name="Rectangle 7"/>
            <p:cNvSpPr>
              <a:spLocks noChangeArrowheads="1"/>
            </p:cNvSpPr>
            <p:nvPr/>
          </p:nvSpPr>
          <p:spPr bwMode="auto">
            <a:xfrm>
              <a:off x="249" y="1797"/>
              <a:ext cx="2404" cy="1815"/>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350" name="Line 9"/>
            <p:cNvSpPr>
              <a:spLocks noChangeShapeType="1"/>
            </p:cNvSpPr>
            <p:nvPr/>
          </p:nvSpPr>
          <p:spPr bwMode="auto">
            <a:xfrm>
              <a:off x="941" y="2440"/>
              <a:ext cx="289" cy="0"/>
            </a:xfrm>
            <a:prstGeom prst="line">
              <a:avLst/>
            </a:prstGeom>
            <a:noFill/>
            <a:ln w="9525">
              <a:solidFill>
                <a:srgbClr val="FF00FF"/>
              </a:solidFill>
              <a:round/>
              <a:headEnd type="triangle" w="sm" len="lg"/>
              <a:tailEnd type="triangle" w="sm" len="lg"/>
            </a:ln>
          </p:spPr>
          <p:txBody>
            <a:bodyPr wrap="none" anchor="ctr"/>
            <a:lstStyle/>
            <a:p>
              <a:endParaRPr lang="zh-CN" altLang="en-US"/>
            </a:p>
          </p:txBody>
        </p:sp>
        <p:sp>
          <p:nvSpPr>
            <p:cNvPr id="14351" name="Rectangle 8"/>
            <p:cNvSpPr>
              <a:spLocks noChangeArrowheads="1"/>
            </p:cNvSpPr>
            <p:nvPr/>
          </p:nvSpPr>
          <p:spPr bwMode="auto">
            <a:xfrm>
              <a:off x="217" y="2570"/>
              <a:ext cx="2436" cy="787"/>
            </a:xfrm>
            <a:prstGeom prst="rect">
              <a:avLst/>
            </a:prstGeom>
            <a:noFill/>
            <a:ln w="9525">
              <a:noFill/>
              <a:miter lim="800000"/>
              <a:headEnd/>
              <a:tailEnd/>
            </a:ln>
          </p:spPr>
          <p:txBody>
            <a:bodyPr wrap="none">
              <a:spAutoFit/>
            </a:bodyPr>
            <a:lstStyle/>
            <a:p>
              <a:pPr>
                <a:lnSpc>
                  <a:spcPct val="30000"/>
                </a:lnSpc>
                <a:spcBef>
                  <a:spcPct val="50000"/>
                </a:spcBef>
              </a:pPr>
              <a:r>
                <a:rPr lang="en-US" altLang="zh-CN" sz="4000" b="1">
                  <a:latin typeface="Times New Roman" pitchFamily="18" charset="0"/>
                </a:rPr>
                <a:t>.   .   .   .   .   .   .   .</a:t>
              </a:r>
            </a:p>
            <a:p>
              <a:pPr>
                <a:lnSpc>
                  <a:spcPct val="30000"/>
                </a:lnSpc>
                <a:spcBef>
                  <a:spcPct val="50000"/>
                </a:spcBef>
              </a:pPr>
              <a:r>
                <a:rPr lang="en-US" altLang="zh-CN" sz="4000" b="1">
                  <a:latin typeface="Times New Roman" pitchFamily="18" charset="0"/>
                </a:rPr>
                <a:t>.   .   .   .   .   .   .   .</a:t>
              </a:r>
            </a:p>
            <a:p>
              <a:pPr>
                <a:lnSpc>
                  <a:spcPct val="30000"/>
                </a:lnSpc>
                <a:spcBef>
                  <a:spcPct val="50000"/>
                </a:spcBef>
              </a:pPr>
              <a:r>
                <a:rPr lang="en-US" altLang="zh-CN" sz="4000" b="1">
                  <a:latin typeface="Times New Roman" pitchFamily="18" charset="0"/>
                </a:rPr>
                <a:t>.   .   .   .   .   .   .   .</a:t>
              </a:r>
            </a:p>
          </p:txBody>
        </p:sp>
        <p:graphicFrame>
          <p:nvGraphicFramePr>
            <p:cNvPr id="14340" name="Object 10"/>
            <p:cNvGraphicFramePr>
              <a:graphicFrameLocks noChangeAspect="1"/>
            </p:cNvGraphicFramePr>
            <p:nvPr/>
          </p:nvGraphicFramePr>
          <p:xfrm>
            <a:off x="994" y="2208"/>
            <a:ext cx="186" cy="238"/>
          </p:xfrm>
          <a:graphic>
            <a:graphicData uri="http://schemas.openxmlformats.org/presentationml/2006/ole">
              <p:oleObj spid="_x0000_s14340" name="公式" r:id="rId5" imgW="190440" imgH="253800" progId="Equation.3">
                <p:embed/>
              </p:oleObj>
            </a:graphicData>
          </a:graphic>
        </p:graphicFrame>
        <p:sp>
          <p:nvSpPr>
            <p:cNvPr id="14352" name="Line 11"/>
            <p:cNvSpPr>
              <a:spLocks noChangeShapeType="1"/>
            </p:cNvSpPr>
            <p:nvPr/>
          </p:nvSpPr>
          <p:spPr bwMode="auto">
            <a:xfrm>
              <a:off x="818" y="2451"/>
              <a:ext cx="1522" cy="734"/>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14353" name="Line 12"/>
            <p:cNvSpPr>
              <a:spLocks noChangeShapeType="1"/>
            </p:cNvSpPr>
            <p:nvPr/>
          </p:nvSpPr>
          <p:spPr bwMode="auto">
            <a:xfrm>
              <a:off x="658" y="2531"/>
              <a:ext cx="1522" cy="734"/>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14354" name="Line 13"/>
            <p:cNvSpPr>
              <a:spLocks noChangeShapeType="1"/>
            </p:cNvSpPr>
            <p:nvPr/>
          </p:nvSpPr>
          <p:spPr bwMode="auto">
            <a:xfrm flipV="1">
              <a:off x="936" y="2324"/>
              <a:ext cx="0" cy="348"/>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sp>
          <p:nvSpPr>
            <p:cNvPr id="14355" name="Line 14"/>
            <p:cNvSpPr>
              <a:spLocks noChangeShapeType="1"/>
            </p:cNvSpPr>
            <p:nvPr/>
          </p:nvSpPr>
          <p:spPr bwMode="auto">
            <a:xfrm flipV="1">
              <a:off x="1239" y="2324"/>
              <a:ext cx="0" cy="348"/>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grpSp>
          <p:nvGrpSpPr>
            <p:cNvPr id="3" name="Group 42"/>
            <p:cNvGrpSpPr>
              <a:grpSpLocks/>
            </p:cNvGrpSpPr>
            <p:nvPr/>
          </p:nvGrpSpPr>
          <p:grpSpPr bwMode="auto">
            <a:xfrm>
              <a:off x="1491" y="1842"/>
              <a:ext cx="0" cy="926"/>
              <a:chOff x="1886" y="1966"/>
              <a:chExt cx="0" cy="956"/>
            </a:xfrm>
          </p:grpSpPr>
          <p:sp>
            <p:nvSpPr>
              <p:cNvPr id="14373" name="Line 16"/>
              <p:cNvSpPr>
                <a:spLocks noChangeShapeType="1"/>
              </p:cNvSpPr>
              <p:nvPr/>
            </p:nvSpPr>
            <p:spPr bwMode="auto">
              <a:xfrm>
                <a:off x="1886" y="1966"/>
                <a:ext cx="0" cy="956"/>
              </a:xfrm>
              <a:prstGeom prst="line">
                <a:avLst/>
              </a:prstGeom>
              <a:noFill/>
              <a:ln w="19050">
                <a:solidFill>
                  <a:srgbClr val="FF0000"/>
                </a:solidFill>
                <a:round/>
                <a:headEnd type="none" w="sm" len="lg"/>
                <a:tailEnd type="none" w="sm" len="lg"/>
              </a:ln>
            </p:spPr>
            <p:txBody>
              <a:bodyPr wrap="none" anchor="ctr"/>
              <a:lstStyle/>
              <a:p>
                <a:endParaRPr lang="zh-CN" altLang="en-US"/>
              </a:p>
            </p:txBody>
          </p:sp>
          <p:sp>
            <p:nvSpPr>
              <p:cNvPr id="14374" name="Line 18"/>
              <p:cNvSpPr>
                <a:spLocks noChangeShapeType="1"/>
              </p:cNvSpPr>
              <p:nvPr/>
            </p:nvSpPr>
            <p:spPr bwMode="auto">
              <a:xfrm>
                <a:off x="1886" y="2239"/>
                <a:ext cx="0" cy="159"/>
              </a:xfrm>
              <a:prstGeom prst="line">
                <a:avLst/>
              </a:prstGeom>
              <a:noFill/>
              <a:ln w="28575">
                <a:solidFill>
                  <a:srgbClr val="FF0000"/>
                </a:solidFill>
                <a:round/>
                <a:headEnd type="none" w="sm" len="lg"/>
                <a:tailEnd type="triangle" w="sm" len="lg"/>
              </a:ln>
            </p:spPr>
            <p:txBody>
              <a:bodyPr wrap="none" anchor="ctr"/>
              <a:lstStyle/>
              <a:p>
                <a:endParaRPr lang="zh-CN" altLang="en-US"/>
              </a:p>
            </p:txBody>
          </p:sp>
        </p:grpSp>
        <p:sp>
          <p:nvSpPr>
            <p:cNvPr id="14357" name="Line 19"/>
            <p:cNvSpPr>
              <a:spLocks noChangeShapeType="1"/>
            </p:cNvSpPr>
            <p:nvPr/>
          </p:nvSpPr>
          <p:spPr bwMode="auto">
            <a:xfrm flipV="1">
              <a:off x="1425" y="2424"/>
              <a:ext cx="1121" cy="464"/>
            </a:xfrm>
            <a:prstGeom prst="line">
              <a:avLst/>
            </a:prstGeom>
            <a:noFill/>
            <a:ln w="19050">
              <a:solidFill>
                <a:srgbClr val="FF0000"/>
              </a:solidFill>
              <a:round/>
              <a:headEnd type="none" w="sm" len="lg"/>
              <a:tailEnd type="none" w="sm" len="lg"/>
            </a:ln>
          </p:spPr>
          <p:txBody>
            <a:bodyPr wrap="none" anchor="ctr"/>
            <a:lstStyle/>
            <a:p>
              <a:endParaRPr lang="zh-CN" altLang="en-US"/>
            </a:p>
          </p:txBody>
        </p:sp>
        <p:sp>
          <p:nvSpPr>
            <p:cNvPr id="14358" name="Line 20"/>
            <p:cNvSpPr>
              <a:spLocks noChangeShapeType="1"/>
            </p:cNvSpPr>
            <p:nvPr/>
          </p:nvSpPr>
          <p:spPr bwMode="auto">
            <a:xfrm flipV="1">
              <a:off x="1951" y="2586"/>
              <a:ext cx="200" cy="78"/>
            </a:xfrm>
            <a:prstGeom prst="line">
              <a:avLst/>
            </a:prstGeom>
            <a:noFill/>
            <a:ln w="28575">
              <a:solidFill>
                <a:srgbClr val="FF0000"/>
              </a:solidFill>
              <a:round/>
              <a:headEnd type="none" w="sm" len="lg"/>
              <a:tailEnd type="triangle" w="sm" len="lg"/>
            </a:ln>
          </p:spPr>
          <p:txBody>
            <a:bodyPr wrap="none" anchor="ctr"/>
            <a:lstStyle/>
            <a:p>
              <a:endParaRPr lang="zh-CN" altLang="en-US"/>
            </a:p>
          </p:txBody>
        </p:sp>
        <p:sp>
          <p:nvSpPr>
            <p:cNvPr id="14359" name="Line 21"/>
            <p:cNvSpPr>
              <a:spLocks noChangeShapeType="1"/>
            </p:cNvSpPr>
            <p:nvPr/>
          </p:nvSpPr>
          <p:spPr bwMode="auto">
            <a:xfrm flipV="1">
              <a:off x="1486" y="2344"/>
              <a:ext cx="1040" cy="425"/>
            </a:xfrm>
            <a:prstGeom prst="line">
              <a:avLst/>
            </a:prstGeom>
            <a:noFill/>
            <a:ln w="19050">
              <a:solidFill>
                <a:srgbClr val="FF0000"/>
              </a:solidFill>
              <a:round/>
              <a:headEnd type="none" w="sm" len="lg"/>
              <a:tailEnd type="none" w="sm" len="lg"/>
            </a:ln>
          </p:spPr>
          <p:txBody>
            <a:bodyPr wrap="none" anchor="ctr"/>
            <a:lstStyle/>
            <a:p>
              <a:endParaRPr lang="zh-CN" altLang="en-US"/>
            </a:p>
          </p:txBody>
        </p:sp>
        <p:sp>
          <p:nvSpPr>
            <p:cNvPr id="14360" name="Line 22"/>
            <p:cNvSpPr>
              <a:spLocks noChangeShapeType="1"/>
            </p:cNvSpPr>
            <p:nvPr/>
          </p:nvSpPr>
          <p:spPr bwMode="auto">
            <a:xfrm flipV="1">
              <a:off x="1952" y="2501"/>
              <a:ext cx="160" cy="76"/>
            </a:xfrm>
            <a:prstGeom prst="line">
              <a:avLst/>
            </a:prstGeom>
            <a:noFill/>
            <a:ln w="28575">
              <a:solidFill>
                <a:srgbClr val="FF0000"/>
              </a:solidFill>
              <a:round/>
              <a:headEnd type="none" w="sm" len="lg"/>
              <a:tailEnd type="triangle" w="sm" len="lg"/>
            </a:ln>
          </p:spPr>
          <p:txBody>
            <a:bodyPr wrap="none" anchor="ctr"/>
            <a:lstStyle/>
            <a:p>
              <a:endParaRPr lang="zh-CN" altLang="en-US"/>
            </a:p>
          </p:txBody>
        </p:sp>
        <p:sp>
          <p:nvSpPr>
            <p:cNvPr id="14361" name="Line 24"/>
            <p:cNvSpPr>
              <a:spLocks noChangeShapeType="1"/>
            </p:cNvSpPr>
            <p:nvPr/>
          </p:nvSpPr>
          <p:spPr bwMode="auto">
            <a:xfrm flipV="1">
              <a:off x="1491" y="2077"/>
              <a:ext cx="440" cy="695"/>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4362" name="Line 25"/>
            <p:cNvSpPr>
              <a:spLocks noChangeShapeType="1"/>
            </p:cNvSpPr>
            <p:nvPr/>
          </p:nvSpPr>
          <p:spPr bwMode="auto">
            <a:xfrm>
              <a:off x="953" y="2663"/>
              <a:ext cx="280" cy="0"/>
            </a:xfrm>
            <a:prstGeom prst="line">
              <a:avLst/>
            </a:prstGeom>
            <a:noFill/>
            <a:ln w="19050">
              <a:solidFill>
                <a:srgbClr val="FF6600"/>
              </a:solidFill>
              <a:prstDash val="dash"/>
              <a:round/>
              <a:headEnd type="none" w="sm" len="lg"/>
              <a:tailEnd type="none" w="sm" len="lg"/>
            </a:ln>
          </p:spPr>
          <p:txBody>
            <a:bodyPr wrap="none" anchor="ctr"/>
            <a:lstStyle/>
            <a:p>
              <a:endParaRPr lang="zh-CN" altLang="en-US"/>
            </a:p>
          </p:txBody>
        </p:sp>
        <p:graphicFrame>
          <p:nvGraphicFramePr>
            <p:cNvPr id="14341" name="Object 27"/>
            <p:cNvGraphicFramePr>
              <a:graphicFrameLocks noChangeAspect="1"/>
            </p:cNvGraphicFramePr>
            <p:nvPr/>
          </p:nvGraphicFramePr>
          <p:xfrm>
            <a:off x="1693" y="2443"/>
            <a:ext cx="203" cy="152"/>
          </p:xfrm>
          <a:graphic>
            <a:graphicData uri="http://schemas.openxmlformats.org/presentationml/2006/ole">
              <p:oleObj spid="_x0000_s14341" name="公式" r:id="rId6" imgW="406080" imgH="317160" progId="Equation.3">
                <p:embed/>
              </p:oleObj>
            </a:graphicData>
          </a:graphic>
        </p:graphicFrame>
        <p:sp>
          <p:nvSpPr>
            <p:cNvPr id="14363" name="Line 32"/>
            <p:cNvSpPr>
              <a:spLocks noChangeShapeType="1"/>
            </p:cNvSpPr>
            <p:nvPr/>
          </p:nvSpPr>
          <p:spPr bwMode="auto">
            <a:xfrm flipV="1">
              <a:off x="1171" y="2660"/>
              <a:ext cx="80" cy="116"/>
            </a:xfrm>
            <a:prstGeom prst="line">
              <a:avLst/>
            </a:prstGeom>
            <a:noFill/>
            <a:ln w="38100">
              <a:solidFill>
                <a:srgbClr val="FF0000"/>
              </a:solidFill>
              <a:round/>
              <a:headEnd type="none" w="sm" len="lg"/>
              <a:tailEnd type="none" w="sm" len="lg"/>
            </a:ln>
          </p:spPr>
          <p:txBody>
            <a:bodyPr wrap="none" anchor="ctr"/>
            <a:lstStyle/>
            <a:p>
              <a:endParaRPr lang="zh-CN" altLang="en-US"/>
            </a:p>
          </p:txBody>
        </p:sp>
        <p:sp>
          <p:nvSpPr>
            <p:cNvPr id="14364" name="Arc 28"/>
            <p:cNvSpPr>
              <a:spLocks/>
            </p:cNvSpPr>
            <p:nvPr/>
          </p:nvSpPr>
          <p:spPr bwMode="auto">
            <a:xfrm>
              <a:off x="1486" y="2503"/>
              <a:ext cx="145" cy="76"/>
            </a:xfrm>
            <a:custGeom>
              <a:avLst/>
              <a:gdLst>
                <a:gd name="T0" fmla="*/ 0 w 19612"/>
                <a:gd name="T1" fmla="*/ 0 h 21600"/>
                <a:gd name="T2" fmla="*/ 145 w 19612"/>
                <a:gd name="T3" fmla="*/ 44 h 21600"/>
                <a:gd name="T4" fmla="*/ 0 w 19612"/>
                <a:gd name="T5" fmla="*/ 76 h 21600"/>
                <a:gd name="T6" fmla="*/ 0 60000 65536"/>
                <a:gd name="T7" fmla="*/ 0 60000 65536"/>
                <a:gd name="T8" fmla="*/ 0 60000 65536"/>
                <a:gd name="T9" fmla="*/ 0 w 19612"/>
                <a:gd name="T10" fmla="*/ 0 h 21600"/>
                <a:gd name="T11" fmla="*/ 19612 w 19612"/>
                <a:gd name="T12" fmla="*/ 21600 h 21600"/>
              </a:gdLst>
              <a:ahLst/>
              <a:cxnLst>
                <a:cxn ang="T6">
                  <a:pos x="T0" y="T1"/>
                </a:cxn>
                <a:cxn ang="T7">
                  <a:pos x="T2" y="T3"/>
                </a:cxn>
                <a:cxn ang="T8">
                  <a:pos x="T4" y="T5"/>
                </a:cxn>
              </a:cxnLst>
              <a:rect l="T9" t="T10" r="T11" b="T12"/>
              <a:pathLst>
                <a:path w="19612" h="21600" fill="none" extrusionOk="0">
                  <a:moveTo>
                    <a:pt x="-1" y="0"/>
                  </a:moveTo>
                  <a:cubicBezTo>
                    <a:pt x="8425" y="0"/>
                    <a:pt x="16081" y="4898"/>
                    <a:pt x="19612" y="12548"/>
                  </a:cubicBezTo>
                </a:path>
                <a:path w="19612" h="21600" stroke="0" extrusionOk="0">
                  <a:moveTo>
                    <a:pt x="-1" y="0"/>
                  </a:moveTo>
                  <a:cubicBezTo>
                    <a:pt x="8425" y="0"/>
                    <a:pt x="16081" y="4898"/>
                    <a:pt x="19612" y="12548"/>
                  </a:cubicBezTo>
                  <a:lnTo>
                    <a:pt x="0" y="21600"/>
                  </a:lnTo>
                  <a:close/>
                </a:path>
              </a:pathLst>
            </a:custGeom>
            <a:noFill/>
            <a:ln w="28575">
              <a:solidFill>
                <a:srgbClr val="FF00FF"/>
              </a:solidFill>
              <a:round/>
              <a:headEnd type="none" w="sm" len="lg"/>
              <a:tailEnd type="none" w="sm" len="lg"/>
            </a:ln>
          </p:spPr>
          <p:txBody>
            <a:bodyPr wrap="none" anchor="ctr"/>
            <a:lstStyle/>
            <a:p>
              <a:endParaRPr lang="zh-CN" altLang="en-US"/>
            </a:p>
          </p:txBody>
        </p:sp>
        <p:sp>
          <p:nvSpPr>
            <p:cNvPr id="14365" name="Arc 29"/>
            <p:cNvSpPr>
              <a:spLocks/>
            </p:cNvSpPr>
            <p:nvPr/>
          </p:nvSpPr>
          <p:spPr bwMode="auto">
            <a:xfrm rot="1242589">
              <a:off x="1598" y="2590"/>
              <a:ext cx="146" cy="78"/>
            </a:xfrm>
            <a:custGeom>
              <a:avLst/>
              <a:gdLst>
                <a:gd name="T0" fmla="*/ 0 w 19612"/>
                <a:gd name="T1" fmla="*/ 0 h 21600"/>
                <a:gd name="T2" fmla="*/ 146 w 19612"/>
                <a:gd name="T3" fmla="*/ 45 h 21600"/>
                <a:gd name="T4" fmla="*/ 0 w 19612"/>
                <a:gd name="T5" fmla="*/ 78 h 21600"/>
                <a:gd name="T6" fmla="*/ 0 60000 65536"/>
                <a:gd name="T7" fmla="*/ 0 60000 65536"/>
                <a:gd name="T8" fmla="*/ 0 60000 65536"/>
                <a:gd name="T9" fmla="*/ 0 w 19612"/>
                <a:gd name="T10" fmla="*/ 0 h 21600"/>
                <a:gd name="T11" fmla="*/ 19612 w 19612"/>
                <a:gd name="T12" fmla="*/ 21600 h 21600"/>
              </a:gdLst>
              <a:ahLst/>
              <a:cxnLst>
                <a:cxn ang="T6">
                  <a:pos x="T0" y="T1"/>
                </a:cxn>
                <a:cxn ang="T7">
                  <a:pos x="T2" y="T3"/>
                </a:cxn>
                <a:cxn ang="T8">
                  <a:pos x="T4" y="T5"/>
                </a:cxn>
              </a:cxnLst>
              <a:rect l="T9" t="T10" r="T11" b="T12"/>
              <a:pathLst>
                <a:path w="19612" h="21600" fill="none" extrusionOk="0">
                  <a:moveTo>
                    <a:pt x="-1" y="0"/>
                  </a:moveTo>
                  <a:cubicBezTo>
                    <a:pt x="8425" y="0"/>
                    <a:pt x="16081" y="4898"/>
                    <a:pt x="19612" y="12548"/>
                  </a:cubicBezTo>
                </a:path>
                <a:path w="19612" h="21600" stroke="0" extrusionOk="0">
                  <a:moveTo>
                    <a:pt x="-1" y="0"/>
                  </a:moveTo>
                  <a:cubicBezTo>
                    <a:pt x="8425" y="0"/>
                    <a:pt x="16081" y="4898"/>
                    <a:pt x="19612" y="12548"/>
                  </a:cubicBezTo>
                  <a:lnTo>
                    <a:pt x="0" y="21600"/>
                  </a:lnTo>
                  <a:close/>
                </a:path>
              </a:pathLst>
            </a:custGeom>
            <a:noFill/>
            <a:ln w="28575">
              <a:solidFill>
                <a:srgbClr val="008000"/>
              </a:solidFill>
              <a:round/>
              <a:headEnd type="none" w="sm" len="lg"/>
              <a:tailEnd type="none" w="sm" len="lg"/>
            </a:ln>
          </p:spPr>
          <p:txBody>
            <a:bodyPr wrap="none" anchor="ctr"/>
            <a:lstStyle/>
            <a:p>
              <a:endParaRPr lang="zh-CN" altLang="en-US"/>
            </a:p>
          </p:txBody>
        </p:sp>
        <p:sp>
          <p:nvSpPr>
            <p:cNvPr id="14366" name="Line 34"/>
            <p:cNvSpPr>
              <a:spLocks noChangeShapeType="1"/>
            </p:cNvSpPr>
            <p:nvPr/>
          </p:nvSpPr>
          <p:spPr bwMode="auto">
            <a:xfrm>
              <a:off x="1494" y="2784"/>
              <a:ext cx="19" cy="66"/>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14367" name="Line 35"/>
            <p:cNvSpPr>
              <a:spLocks noChangeShapeType="1"/>
            </p:cNvSpPr>
            <p:nvPr/>
          </p:nvSpPr>
          <p:spPr bwMode="auto">
            <a:xfrm rot="1606269" flipH="1">
              <a:off x="1429" y="2774"/>
              <a:ext cx="49" cy="21"/>
            </a:xfrm>
            <a:prstGeom prst="line">
              <a:avLst/>
            </a:prstGeom>
            <a:noFill/>
            <a:ln w="28575">
              <a:solidFill>
                <a:srgbClr val="0000FF"/>
              </a:solidFill>
              <a:round/>
              <a:headEnd type="none" w="sm" len="lg"/>
              <a:tailEnd type="none" w="sm" len="lg"/>
            </a:ln>
          </p:spPr>
          <p:txBody>
            <a:bodyPr wrap="none" anchor="ctr"/>
            <a:lstStyle/>
            <a:p>
              <a:endParaRPr lang="zh-CN" altLang="en-US"/>
            </a:p>
          </p:txBody>
        </p:sp>
        <p:grpSp>
          <p:nvGrpSpPr>
            <p:cNvPr id="4" name="Group 41"/>
            <p:cNvGrpSpPr>
              <a:grpSpLocks/>
            </p:cNvGrpSpPr>
            <p:nvPr/>
          </p:nvGrpSpPr>
          <p:grpSpPr bwMode="auto">
            <a:xfrm>
              <a:off x="1413" y="1913"/>
              <a:ext cx="6" cy="978"/>
              <a:chOff x="1806" y="2040"/>
              <a:chExt cx="6" cy="1008"/>
            </a:xfrm>
          </p:grpSpPr>
          <p:sp>
            <p:nvSpPr>
              <p:cNvPr id="14371" name="Line 17"/>
              <p:cNvSpPr>
                <a:spLocks noChangeShapeType="1"/>
              </p:cNvSpPr>
              <p:nvPr/>
            </p:nvSpPr>
            <p:spPr bwMode="auto">
              <a:xfrm>
                <a:off x="1806" y="2239"/>
                <a:ext cx="0" cy="159"/>
              </a:xfrm>
              <a:prstGeom prst="line">
                <a:avLst/>
              </a:prstGeom>
              <a:noFill/>
              <a:ln w="28575">
                <a:solidFill>
                  <a:srgbClr val="FF0000"/>
                </a:solidFill>
                <a:round/>
                <a:headEnd type="none" w="sm" len="lg"/>
                <a:tailEnd type="triangle" w="sm" len="lg"/>
              </a:ln>
            </p:spPr>
            <p:txBody>
              <a:bodyPr wrap="none" anchor="ctr"/>
              <a:lstStyle/>
              <a:p>
                <a:endParaRPr lang="zh-CN" altLang="en-US"/>
              </a:p>
            </p:txBody>
          </p:sp>
          <p:sp>
            <p:nvSpPr>
              <p:cNvPr id="14372" name="Line 39"/>
              <p:cNvSpPr>
                <a:spLocks noChangeShapeType="1"/>
              </p:cNvSpPr>
              <p:nvPr/>
            </p:nvSpPr>
            <p:spPr bwMode="auto">
              <a:xfrm flipV="1">
                <a:off x="1812" y="2040"/>
                <a:ext cx="0" cy="1008"/>
              </a:xfrm>
              <a:prstGeom prst="line">
                <a:avLst/>
              </a:prstGeom>
              <a:noFill/>
              <a:ln w="19050">
                <a:solidFill>
                  <a:srgbClr val="FF0000"/>
                </a:solidFill>
                <a:miter lim="800000"/>
                <a:headEnd/>
                <a:tailEnd/>
              </a:ln>
            </p:spPr>
            <p:txBody>
              <a:bodyPr wrap="none"/>
              <a:lstStyle/>
              <a:p>
                <a:endParaRPr lang="zh-CN" altLang="en-US"/>
              </a:p>
            </p:txBody>
          </p:sp>
        </p:grpSp>
        <p:graphicFrame>
          <p:nvGraphicFramePr>
            <p:cNvPr id="14342" name="Object 40"/>
            <p:cNvGraphicFramePr>
              <a:graphicFrameLocks noChangeAspect="1"/>
            </p:cNvGraphicFramePr>
            <p:nvPr/>
          </p:nvGraphicFramePr>
          <p:xfrm>
            <a:off x="1498" y="2331"/>
            <a:ext cx="204" cy="152"/>
          </p:xfrm>
          <a:graphic>
            <a:graphicData uri="http://schemas.openxmlformats.org/presentationml/2006/ole">
              <p:oleObj spid="_x0000_s14342" name="公式" r:id="rId7" imgW="406080" imgH="317160" progId="Equation.3">
                <p:embed/>
              </p:oleObj>
            </a:graphicData>
          </a:graphic>
        </p:graphicFrame>
        <p:sp>
          <p:nvSpPr>
            <p:cNvPr id="14369" name="AutoShape 52"/>
            <p:cNvSpPr>
              <a:spLocks noChangeArrowheads="1"/>
            </p:cNvSpPr>
            <p:nvPr/>
          </p:nvSpPr>
          <p:spPr bwMode="auto">
            <a:xfrm>
              <a:off x="659" y="2856"/>
              <a:ext cx="212" cy="139"/>
            </a:xfrm>
            <a:prstGeom prst="wedgeRoundRectCallout">
              <a:avLst>
                <a:gd name="adj1" fmla="val 105556"/>
                <a:gd name="adj2" fmla="val -178472"/>
                <a:gd name="adj3" fmla="val 16667"/>
              </a:avLst>
            </a:prstGeom>
            <a:gradFill rotWithShape="0">
              <a:gsLst>
                <a:gs pos="0">
                  <a:srgbClr val="CC99FF"/>
                </a:gs>
                <a:gs pos="100000">
                  <a:schemeClr val="bg1"/>
                </a:gs>
              </a:gsLst>
              <a:lin ang="5400000" scaled="1"/>
            </a:gradFill>
            <a:ln w="9525">
              <a:solidFill>
                <a:srgbClr val="9966FF"/>
              </a:solidFill>
              <a:miter lim="800000"/>
              <a:headEnd/>
              <a:tailEnd/>
            </a:ln>
          </p:spPr>
          <p:txBody>
            <a:bodyPr/>
            <a:lstStyle/>
            <a:p>
              <a:pPr algn="ctr"/>
              <a:endParaRPr lang="zh-CN" altLang="zh-CN"/>
            </a:p>
          </p:txBody>
        </p:sp>
        <p:graphicFrame>
          <p:nvGraphicFramePr>
            <p:cNvPr id="14343" name="Object 30"/>
            <p:cNvGraphicFramePr>
              <a:graphicFrameLocks noChangeAspect="1"/>
            </p:cNvGraphicFramePr>
            <p:nvPr/>
          </p:nvGraphicFramePr>
          <p:xfrm>
            <a:off x="671" y="2862"/>
            <a:ext cx="188" cy="141"/>
          </p:xfrm>
          <a:graphic>
            <a:graphicData uri="http://schemas.openxmlformats.org/presentationml/2006/ole">
              <p:oleObj spid="_x0000_s14343" name="公式" r:id="rId8" imgW="406080" imgH="317160" progId="Equation.3">
                <p:embed/>
              </p:oleObj>
            </a:graphicData>
          </a:graphic>
        </p:graphicFrame>
        <p:sp>
          <p:nvSpPr>
            <p:cNvPr id="14370" name="AutoShape 54"/>
            <p:cNvSpPr>
              <a:spLocks noChangeArrowheads="1"/>
            </p:cNvSpPr>
            <p:nvPr/>
          </p:nvSpPr>
          <p:spPr bwMode="auto">
            <a:xfrm>
              <a:off x="1111" y="3269"/>
              <a:ext cx="644" cy="279"/>
            </a:xfrm>
            <a:prstGeom prst="wedgeRoundRectCallout">
              <a:avLst>
                <a:gd name="adj1" fmla="val -33384"/>
                <a:gd name="adj2" fmla="val -243546"/>
                <a:gd name="adj3" fmla="val 16667"/>
              </a:avLst>
            </a:prstGeom>
            <a:gradFill rotWithShape="0">
              <a:gsLst>
                <a:gs pos="0">
                  <a:srgbClr val="CC99FF"/>
                </a:gs>
                <a:gs pos="100000">
                  <a:schemeClr val="bg1"/>
                </a:gs>
              </a:gsLst>
              <a:lin ang="5400000" scaled="1"/>
            </a:gradFill>
            <a:ln w="9525">
              <a:solidFill>
                <a:srgbClr val="9966FF"/>
              </a:solidFill>
              <a:miter lim="800000"/>
              <a:headEnd/>
              <a:tailEnd/>
            </a:ln>
          </p:spPr>
          <p:txBody>
            <a:bodyPr/>
            <a:lstStyle/>
            <a:p>
              <a:pPr algn="ctr"/>
              <a:endParaRPr lang="zh-CN" altLang="zh-CN"/>
            </a:p>
          </p:txBody>
        </p:sp>
        <p:graphicFrame>
          <p:nvGraphicFramePr>
            <p:cNvPr id="14344" name="Object 33"/>
            <p:cNvGraphicFramePr>
              <a:graphicFrameLocks noChangeAspect="1"/>
            </p:cNvGraphicFramePr>
            <p:nvPr/>
          </p:nvGraphicFramePr>
          <p:xfrm>
            <a:off x="1202" y="3249"/>
            <a:ext cx="445" cy="314"/>
          </p:xfrm>
          <a:graphic>
            <a:graphicData uri="http://schemas.openxmlformats.org/presentationml/2006/ole">
              <p:oleObj spid="_x0000_s14344" name="公式" r:id="rId9" imgW="723600" imgH="609480" progId="Equation.3">
                <p:embed/>
              </p:oleObj>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linds(horizontal)">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horizontal)">
                                      <p:cBhvr>
                                        <p:cTn id="1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灯片编号占位符 1"/>
          <p:cNvSpPr>
            <a:spLocks noGrp="1"/>
          </p:cNvSpPr>
          <p:nvPr>
            <p:ph type="sldNum" sz="quarter" idx="4294967295"/>
          </p:nvPr>
        </p:nvSpPr>
        <p:spPr>
          <a:xfrm>
            <a:off x="0" y="6356350"/>
            <a:ext cx="2133600" cy="365125"/>
          </a:xfrm>
          <a:prstGeom prst="rect">
            <a:avLst/>
          </a:prstGeom>
          <a:noFill/>
        </p:spPr>
        <p:txBody>
          <a:bodyPr/>
          <a:lstStyle/>
          <a:p>
            <a:fld id="{31E281A9-EFBC-4261-93C4-683D99D81F8F}" type="slidenum">
              <a:rPr lang="en-US" altLang="zh-CN"/>
              <a:pPr/>
              <a:t>16</a:t>
            </a:fld>
            <a:endParaRPr lang="en-US" altLang="zh-CN"/>
          </a:p>
        </p:txBody>
      </p:sp>
      <p:sp>
        <p:nvSpPr>
          <p:cNvPr id="10285" name="Text Box 45"/>
          <p:cNvSpPr txBox="1">
            <a:spLocks noChangeArrowheads="1"/>
          </p:cNvSpPr>
          <p:nvPr/>
        </p:nvSpPr>
        <p:spPr bwMode="auto">
          <a:xfrm>
            <a:off x="755650" y="2133600"/>
            <a:ext cx="792163" cy="519113"/>
          </a:xfrm>
          <a:prstGeom prst="rect">
            <a:avLst/>
          </a:prstGeom>
          <a:noFill/>
          <a:ln w="9525">
            <a:noFill/>
            <a:miter lim="800000"/>
            <a:headEnd/>
            <a:tailEnd/>
          </a:ln>
        </p:spPr>
        <p:txBody>
          <a:bodyPr>
            <a:spAutoFit/>
          </a:bodyPr>
          <a:lstStyle/>
          <a:p>
            <a:pPr>
              <a:spcBef>
                <a:spcPct val="50000"/>
              </a:spcBef>
            </a:pPr>
            <a:r>
              <a:rPr lang="zh-CN" altLang="en-US" sz="2800" b="1" dirty="0">
                <a:latin typeface="宋体" pitchFamily="2" charset="-122"/>
                <a:ea typeface="宋体" pitchFamily="2" charset="-122"/>
              </a:rPr>
              <a:t>得：</a:t>
            </a:r>
          </a:p>
        </p:txBody>
      </p:sp>
      <p:graphicFrame>
        <p:nvGraphicFramePr>
          <p:cNvPr id="10286" name="Object 46"/>
          <p:cNvGraphicFramePr>
            <a:graphicFrameLocks noChangeAspect="1"/>
          </p:cNvGraphicFramePr>
          <p:nvPr/>
        </p:nvGraphicFramePr>
        <p:xfrm>
          <a:off x="1571604" y="1928802"/>
          <a:ext cx="3114694" cy="960069"/>
        </p:xfrm>
        <a:graphic>
          <a:graphicData uri="http://schemas.openxmlformats.org/presentationml/2006/ole">
            <p:oleObj spid="_x0000_s15362" name="Equation" r:id="rId3" imgW="2044440" imgH="660240" progId="Equation.3">
              <p:embed/>
            </p:oleObj>
          </a:graphicData>
        </a:graphic>
      </p:graphicFrame>
      <p:sp>
        <p:nvSpPr>
          <p:cNvPr id="10288" name="Text Box 48"/>
          <p:cNvSpPr txBox="1">
            <a:spLocks noChangeArrowheads="1"/>
          </p:cNvSpPr>
          <p:nvPr/>
        </p:nvSpPr>
        <p:spPr bwMode="auto">
          <a:xfrm>
            <a:off x="971550" y="1349375"/>
            <a:ext cx="5029210"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latin typeface="宋体" pitchFamily="2" charset="-122"/>
                <a:ea typeface="宋体" pitchFamily="2" charset="-122"/>
              </a:rPr>
              <a:t>利用德布罗意公式  </a:t>
            </a:r>
            <a:r>
              <a:rPr kumimoji="1" lang="zh-CN" altLang="en-US" sz="2800" b="1" i="1" dirty="0">
                <a:solidFill>
                  <a:srgbClr val="FF0000"/>
                </a:solidFill>
                <a:latin typeface="Times New Roman" pitchFamily="18" charset="0"/>
                <a:ea typeface="宋体" pitchFamily="2" charset="-122"/>
                <a:cs typeface="Times New Roman" pitchFamily="18" charset="0"/>
                <a:sym typeface="Symbol" pitchFamily="18" charset="2"/>
              </a:rPr>
              <a:t> </a:t>
            </a:r>
            <a:r>
              <a:rPr kumimoji="1" lang="en-US" altLang="zh-CN" sz="2800" b="1" i="1" dirty="0">
                <a:solidFill>
                  <a:srgbClr val="FF0000"/>
                </a:solidFill>
                <a:latin typeface="Times New Roman" pitchFamily="18" charset="0"/>
                <a:ea typeface="宋体" pitchFamily="2" charset="-122"/>
                <a:cs typeface="Times New Roman" pitchFamily="18" charset="0"/>
                <a:sym typeface="Symbol" pitchFamily="18" charset="2"/>
              </a:rPr>
              <a:t>= h</a:t>
            </a:r>
            <a:r>
              <a:rPr kumimoji="1" lang="en-US" altLang="zh-CN" sz="2800" b="1" dirty="0">
                <a:solidFill>
                  <a:srgbClr val="FF0000"/>
                </a:solidFill>
                <a:latin typeface="Times New Roman" pitchFamily="18" charset="0"/>
                <a:ea typeface="宋体" pitchFamily="2" charset="-122"/>
                <a:cs typeface="Times New Roman" pitchFamily="18" charset="0"/>
                <a:sym typeface="Symbol" pitchFamily="18" charset="2"/>
              </a:rPr>
              <a:t>/</a:t>
            </a:r>
            <a:r>
              <a:rPr kumimoji="1" lang="en-US" altLang="zh-CN" sz="2800" b="1" i="1" dirty="0" err="1">
                <a:solidFill>
                  <a:srgbClr val="FF0000"/>
                </a:solidFill>
                <a:latin typeface="Times New Roman" pitchFamily="18" charset="0"/>
                <a:ea typeface="宋体" pitchFamily="2" charset="-122"/>
                <a:cs typeface="Times New Roman" pitchFamily="18" charset="0"/>
                <a:sym typeface="Symbol" pitchFamily="18" charset="2"/>
              </a:rPr>
              <a:t>mv</a:t>
            </a:r>
            <a:endParaRPr kumimoji="1" lang="en-US" altLang="zh-CN" sz="2800" b="1" i="1" dirty="0">
              <a:solidFill>
                <a:srgbClr val="FF0000"/>
              </a:solidFill>
              <a:latin typeface="Times New Roman" pitchFamily="18" charset="0"/>
              <a:ea typeface="宋体" pitchFamily="2" charset="-122"/>
              <a:cs typeface="Times New Roman" pitchFamily="18" charset="0"/>
            </a:endParaRPr>
          </a:p>
        </p:txBody>
      </p:sp>
      <p:graphicFrame>
        <p:nvGraphicFramePr>
          <p:cNvPr id="10290" name="Object 50"/>
          <p:cNvGraphicFramePr>
            <a:graphicFrameLocks noChangeAspect="1"/>
          </p:cNvGraphicFramePr>
          <p:nvPr/>
        </p:nvGraphicFramePr>
        <p:xfrm>
          <a:off x="1142976" y="857232"/>
          <a:ext cx="2057400" cy="425450"/>
        </p:xfrm>
        <a:graphic>
          <a:graphicData uri="http://schemas.openxmlformats.org/presentationml/2006/ole">
            <p:oleObj spid="_x0000_s15363" name="公式" r:id="rId4" imgW="1218960" imgH="253800" progId="Equation.3">
              <p:embed/>
            </p:oleObj>
          </a:graphicData>
        </a:graphic>
      </p:graphicFrame>
      <p:sp>
        <p:nvSpPr>
          <p:cNvPr id="10291" name="Text Box 51"/>
          <p:cNvSpPr txBox="1">
            <a:spLocks noChangeArrowheads="1"/>
          </p:cNvSpPr>
          <p:nvPr/>
        </p:nvSpPr>
        <p:spPr bwMode="auto">
          <a:xfrm>
            <a:off x="785786" y="3429000"/>
            <a:ext cx="1166813" cy="519112"/>
          </a:xfrm>
          <a:prstGeom prst="rect">
            <a:avLst/>
          </a:prstGeom>
          <a:noFill/>
          <a:ln w="9525">
            <a:noFill/>
            <a:miter lim="800000"/>
            <a:headEnd/>
            <a:tailEnd/>
          </a:ln>
        </p:spPr>
        <p:txBody>
          <a:bodyPr>
            <a:spAutoFit/>
          </a:bodyPr>
          <a:lstStyle/>
          <a:p>
            <a:pPr>
              <a:spcBef>
                <a:spcPct val="50000"/>
              </a:spcBef>
            </a:pPr>
            <a:r>
              <a:rPr kumimoji="1" lang="zh-CN" altLang="en-US" sz="2800" b="1" dirty="0">
                <a:latin typeface="宋体" pitchFamily="2" charset="-122"/>
                <a:ea typeface="宋体" pitchFamily="2" charset="-122"/>
              </a:rPr>
              <a:t>即</a:t>
            </a:r>
            <a:r>
              <a:rPr kumimoji="1" lang="en-US" altLang="zh-CN" sz="2800" b="1" dirty="0">
                <a:latin typeface="宋体" pitchFamily="2" charset="-122"/>
                <a:ea typeface="宋体" pitchFamily="2" charset="-122"/>
              </a:rPr>
              <a:t>:</a:t>
            </a:r>
          </a:p>
        </p:txBody>
      </p:sp>
      <p:graphicFrame>
        <p:nvGraphicFramePr>
          <p:cNvPr id="10293" name="Object 53"/>
          <p:cNvGraphicFramePr>
            <a:graphicFrameLocks noChangeAspect="1"/>
          </p:cNvGraphicFramePr>
          <p:nvPr/>
        </p:nvGraphicFramePr>
        <p:xfrm>
          <a:off x="1785918" y="3141663"/>
          <a:ext cx="3001982" cy="994143"/>
        </p:xfrm>
        <a:graphic>
          <a:graphicData uri="http://schemas.openxmlformats.org/presentationml/2006/ole">
            <p:oleObj spid="_x0000_s15364" name="Equation" r:id="rId5" imgW="1904760" imgH="660240" progId="Equation.3">
              <p:embed/>
            </p:oleObj>
          </a:graphicData>
        </a:graphic>
      </p:graphicFrame>
      <p:grpSp>
        <p:nvGrpSpPr>
          <p:cNvPr id="2" name="Group 62"/>
          <p:cNvGrpSpPr>
            <a:grpSpLocks/>
          </p:cNvGrpSpPr>
          <p:nvPr/>
        </p:nvGrpSpPr>
        <p:grpSpPr bwMode="auto">
          <a:xfrm>
            <a:off x="323850" y="4292600"/>
            <a:ext cx="8820150" cy="592138"/>
            <a:chOff x="204" y="2704"/>
            <a:chExt cx="5556" cy="373"/>
          </a:xfrm>
        </p:grpSpPr>
        <p:graphicFrame>
          <p:nvGraphicFramePr>
            <p:cNvPr id="15368" name="Object 54"/>
            <p:cNvGraphicFramePr>
              <a:graphicFrameLocks noChangeAspect="1"/>
            </p:cNvGraphicFramePr>
            <p:nvPr/>
          </p:nvGraphicFramePr>
          <p:xfrm>
            <a:off x="930" y="2704"/>
            <a:ext cx="1680" cy="372"/>
          </p:xfrm>
          <a:graphic>
            <a:graphicData uri="http://schemas.openxmlformats.org/presentationml/2006/ole">
              <p:oleObj spid="_x0000_s15368" name="Equation" r:id="rId6" imgW="1028520" imgH="203040" progId="Equation.3">
                <p:embed/>
              </p:oleObj>
            </a:graphicData>
          </a:graphic>
        </p:graphicFrame>
        <p:sp>
          <p:nvSpPr>
            <p:cNvPr id="15378" name="Text Box 55"/>
            <p:cNvSpPr txBox="1">
              <a:spLocks noChangeArrowheads="1"/>
            </p:cNvSpPr>
            <p:nvPr/>
          </p:nvSpPr>
          <p:spPr bwMode="auto">
            <a:xfrm>
              <a:off x="204" y="2750"/>
              <a:ext cx="816" cy="327"/>
            </a:xfrm>
            <a:prstGeom prst="rect">
              <a:avLst/>
            </a:prstGeom>
            <a:noFill/>
            <a:ln w="9525">
              <a:noFill/>
              <a:miter lim="800000"/>
              <a:headEnd/>
              <a:tailEnd/>
            </a:ln>
          </p:spPr>
          <p:txBody>
            <a:bodyPr>
              <a:spAutoFit/>
            </a:bodyPr>
            <a:lstStyle/>
            <a:p>
              <a:pPr>
                <a:spcBef>
                  <a:spcPct val="50000"/>
                </a:spcBef>
              </a:pPr>
              <a:r>
                <a:rPr lang="zh-CN" altLang="en-US" sz="2800" b="1" dirty="0">
                  <a:solidFill>
                    <a:srgbClr val="FF0000"/>
                  </a:solidFill>
                  <a:latin typeface="宋体" pitchFamily="2" charset="-122"/>
                  <a:ea typeface="宋体" pitchFamily="2" charset="-122"/>
                </a:rPr>
                <a:t>镍晶体</a:t>
              </a:r>
            </a:p>
          </p:txBody>
        </p:sp>
        <p:sp>
          <p:nvSpPr>
            <p:cNvPr id="15379" name="Text Box 56"/>
            <p:cNvSpPr txBox="1">
              <a:spLocks noChangeArrowheads="1"/>
            </p:cNvSpPr>
            <p:nvPr/>
          </p:nvSpPr>
          <p:spPr bwMode="auto">
            <a:xfrm>
              <a:off x="2676" y="2750"/>
              <a:ext cx="3084" cy="327"/>
            </a:xfrm>
            <a:prstGeom prst="rect">
              <a:avLst/>
            </a:prstGeom>
            <a:noFill/>
            <a:ln w="9525">
              <a:noFill/>
              <a:miter lim="800000"/>
              <a:headEnd/>
              <a:tailEnd/>
            </a:ln>
          </p:spPr>
          <p:txBody>
            <a:bodyPr>
              <a:spAutoFit/>
            </a:bodyPr>
            <a:lstStyle/>
            <a:p>
              <a:pPr>
                <a:spcBef>
                  <a:spcPct val="50000"/>
                </a:spcBef>
              </a:pPr>
              <a:r>
                <a:rPr lang="zh-CN" altLang="en-US" sz="2800" b="1" dirty="0">
                  <a:latin typeface="宋体" pitchFamily="2" charset="-122"/>
                  <a:ea typeface="宋体" pitchFamily="2" charset="-122"/>
                </a:rPr>
                <a:t>将</a:t>
              </a:r>
              <a:r>
                <a:rPr lang="en-US" altLang="zh-CN" sz="2800" b="1" dirty="0">
                  <a:solidFill>
                    <a:srgbClr val="C00000"/>
                  </a:solidFill>
                  <a:latin typeface="Times New Roman" pitchFamily="18" charset="0"/>
                  <a:ea typeface="楷体_GB2312" pitchFamily="49" charset="-122"/>
                </a:rPr>
                <a:t>e</a:t>
              </a:r>
              <a:r>
                <a:rPr lang="zh-CN" altLang="en-US" sz="2800" b="1" dirty="0">
                  <a:solidFill>
                    <a:srgbClr val="C00000"/>
                  </a:solidFill>
                  <a:latin typeface="Times New Roman" pitchFamily="18" charset="0"/>
                  <a:ea typeface="楷体_GB2312" pitchFamily="49" charset="-122"/>
                </a:rPr>
                <a:t>、</a:t>
              </a:r>
              <a:r>
                <a:rPr lang="en-US" altLang="zh-CN" sz="2800" b="1" dirty="0">
                  <a:solidFill>
                    <a:srgbClr val="C00000"/>
                  </a:solidFill>
                  <a:latin typeface="Times New Roman" pitchFamily="18" charset="0"/>
                  <a:ea typeface="楷体_GB2312" pitchFamily="49" charset="-122"/>
                </a:rPr>
                <a:t>m</a:t>
              </a:r>
              <a:r>
                <a:rPr lang="zh-CN" altLang="en-US" sz="2800" b="1" dirty="0">
                  <a:solidFill>
                    <a:srgbClr val="C00000"/>
                  </a:solidFill>
                  <a:latin typeface="Times New Roman" pitchFamily="18" charset="0"/>
                  <a:ea typeface="楷体_GB2312" pitchFamily="49" charset="-122"/>
                </a:rPr>
                <a:t>、</a:t>
              </a:r>
              <a:r>
                <a:rPr lang="en-US" altLang="zh-CN" sz="2800" b="1" dirty="0">
                  <a:solidFill>
                    <a:srgbClr val="C00000"/>
                  </a:solidFill>
                  <a:latin typeface="Times New Roman" pitchFamily="18" charset="0"/>
                  <a:ea typeface="楷体_GB2312" pitchFamily="49" charset="-122"/>
                </a:rPr>
                <a:t>h</a:t>
              </a:r>
              <a:r>
                <a:rPr lang="zh-CN" altLang="en-US" sz="2800" b="1" dirty="0">
                  <a:latin typeface="宋体" pitchFamily="2" charset="-122"/>
                  <a:ea typeface="宋体" pitchFamily="2" charset="-122"/>
                </a:rPr>
                <a:t>和</a:t>
              </a:r>
              <a:r>
                <a:rPr lang="en-US" altLang="zh-CN" sz="2800" b="1" dirty="0">
                  <a:solidFill>
                    <a:srgbClr val="C00000"/>
                  </a:solidFill>
                  <a:latin typeface="Times New Roman" pitchFamily="18" charset="0"/>
                  <a:ea typeface="楷体_GB2312" pitchFamily="49" charset="-122"/>
                </a:rPr>
                <a:t>U=54</a:t>
              </a:r>
              <a:r>
                <a:rPr lang="en-US" altLang="zh-CN" sz="2800" b="1" dirty="0">
                  <a:solidFill>
                    <a:srgbClr val="000099"/>
                  </a:solidFill>
                  <a:latin typeface="Times New Roman" pitchFamily="18" charset="0"/>
                  <a:ea typeface="楷体_GB2312" pitchFamily="49" charset="-122"/>
                </a:rPr>
                <a:t>V</a:t>
              </a:r>
              <a:r>
                <a:rPr lang="zh-CN" altLang="en-US" sz="2800" b="1" dirty="0">
                  <a:latin typeface="宋体" pitchFamily="2" charset="-122"/>
                  <a:ea typeface="宋体" pitchFamily="2" charset="-122"/>
                </a:rPr>
                <a:t>代入上式</a:t>
              </a:r>
            </a:p>
          </p:txBody>
        </p:sp>
      </p:grpSp>
      <p:graphicFrame>
        <p:nvGraphicFramePr>
          <p:cNvPr id="10297" name="Object 57"/>
          <p:cNvGraphicFramePr>
            <a:graphicFrameLocks noChangeAspect="1"/>
          </p:cNvGraphicFramePr>
          <p:nvPr/>
        </p:nvGraphicFramePr>
        <p:xfrm>
          <a:off x="1763713" y="5013325"/>
          <a:ext cx="2514600" cy="433388"/>
        </p:xfrm>
        <a:graphic>
          <a:graphicData uri="http://schemas.openxmlformats.org/presentationml/2006/ole">
            <p:oleObj spid="_x0000_s15365" name="Equation" r:id="rId7" imgW="1473120" imgH="253800" progId="Equation.3">
              <p:embed/>
            </p:oleObj>
          </a:graphicData>
        </a:graphic>
      </p:graphicFrame>
      <p:grpSp>
        <p:nvGrpSpPr>
          <p:cNvPr id="3" name="Group 61"/>
          <p:cNvGrpSpPr>
            <a:grpSpLocks/>
          </p:cNvGrpSpPr>
          <p:nvPr/>
        </p:nvGrpSpPr>
        <p:grpSpPr bwMode="auto">
          <a:xfrm>
            <a:off x="685800" y="5643578"/>
            <a:ext cx="8458200" cy="655638"/>
            <a:chOff x="336" y="3345"/>
            <a:chExt cx="5328" cy="413"/>
          </a:xfrm>
        </p:grpSpPr>
        <p:sp>
          <p:nvSpPr>
            <p:cNvPr id="15377" name="Text Box 59"/>
            <p:cNvSpPr txBox="1">
              <a:spLocks noChangeArrowheads="1"/>
            </p:cNvSpPr>
            <p:nvPr/>
          </p:nvSpPr>
          <p:spPr bwMode="auto">
            <a:xfrm>
              <a:off x="336" y="3345"/>
              <a:ext cx="5328" cy="408"/>
            </a:xfrm>
            <a:prstGeom prst="rect">
              <a:avLst/>
            </a:prstGeom>
            <a:noFill/>
            <a:ln w="9525">
              <a:noFill/>
              <a:miter lim="800000"/>
              <a:headEnd/>
              <a:tailEnd/>
            </a:ln>
          </p:spPr>
          <p:txBody>
            <a:bodyPr>
              <a:spAutoFit/>
            </a:bodyPr>
            <a:lstStyle/>
            <a:p>
              <a:pPr>
                <a:lnSpc>
                  <a:spcPct val="130000"/>
                </a:lnSpc>
                <a:spcBef>
                  <a:spcPct val="50000"/>
                </a:spcBef>
              </a:pPr>
              <a:r>
                <a:rPr lang="zh-CN" altLang="en-US" sz="2800" b="1">
                  <a:solidFill>
                    <a:srgbClr val="FF0000"/>
                  </a:solidFill>
                  <a:latin typeface="Times New Roman" pitchFamily="18" charset="0"/>
                </a:rPr>
                <a:t>当             时，                                     与实验结果相近</a:t>
              </a:r>
              <a:r>
                <a:rPr lang="en-US" altLang="zh-CN" sz="2800" b="1">
                  <a:solidFill>
                    <a:srgbClr val="FF0000"/>
                  </a:solidFill>
                  <a:latin typeface="Times New Roman" pitchFamily="18" charset="0"/>
                </a:rPr>
                <a:t>.</a:t>
              </a:r>
            </a:p>
          </p:txBody>
        </p:sp>
        <p:graphicFrame>
          <p:nvGraphicFramePr>
            <p:cNvPr id="15367" name="Object 60"/>
            <p:cNvGraphicFramePr>
              <a:graphicFrameLocks noChangeAspect="1"/>
            </p:cNvGraphicFramePr>
            <p:nvPr/>
          </p:nvGraphicFramePr>
          <p:xfrm>
            <a:off x="612" y="3385"/>
            <a:ext cx="3279" cy="373"/>
          </p:xfrm>
          <a:graphic>
            <a:graphicData uri="http://schemas.openxmlformats.org/presentationml/2006/ole">
              <p:oleObj spid="_x0000_s15367" name="Equation" r:id="rId8" imgW="3187440" imgH="368280" progId="Equation.3">
                <p:embed/>
              </p:oleObj>
            </a:graphicData>
          </a:graphic>
        </p:graphicFrame>
      </p:grpSp>
      <p:grpSp>
        <p:nvGrpSpPr>
          <p:cNvPr id="4" name="Group 65"/>
          <p:cNvGrpSpPr>
            <a:grpSpLocks/>
          </p:cNvGrpSpPr>
          <p:nvPr/>
        </p:nvGrpSpPr>
        <p:grpSpPr bwMode="auto">
          <a:xfrm>
            <a:off x="5724525" y="1052513"/>
            <a:ext cx="2343150" cy="1146175"/>
            <a:chOff x="3606" y="663"/>
            <a:chExt cx="1476" cy="722"/>
          </a:xfrm>
        </p:grpSpPr>
        <p:graphicFrame>
          <p:nvGraphicFramePr>
            <p:cNvPr id="15366" name="Object 63"/>
            <p:cNvGraphicFramePr>
              <a:graphicFrameLocks noChangeAspect="1"/>
            </p:cNvGraphicFramePr>
            <p:nvPr/>
          </p:nvGraphicFramePr>
          <p:xfrm>
            <a:off x="3969" y="663"/>
            <a:ext cx="1113" cy="722"/>
          </p:xfrm>
          <a:graphic>
            <a:graphicData uri="http://schemas.openxmlformats.org/presentationml/2006/ole">
              <p:oleObj spid="_x0000_s15366" name="公式" r:id="rId9" imgW="685800" imgH="444240" progId="Equation.3">
                <p:embed/>
              </p:oleObj>
            </a:graphicData>
          </a:graphic>
        </p:graphicFrame>
        <p:sp>
          <p:nvSpPr>
            <p:cNvPr id="15376" name="Text Box 64"/>
            <p:cNvSpPr txBox="1">
              <a:spLocks noChangeArrowheads="1"/>
            </p:cNvSpPr>
            <p:nvPr/>
          </p:nvSpPr>
          <p:spPr bwMode="auto">
            <a:xfrm>
              <a:off x="3606" y="890"/>
              <a:ext cx="499" cy="327"/>
            </a:xfrm>
            <a:prstGeom prst="rect">
              <a:avLst/>
            </a:prstGeom>
            <a:noFill/>
            <a:ln w="9525">
              <a:noFill/>
              <a:miter lim="800000"/>
              <a:headEnd/>
              <a:tailEnd/>
            </a:ln>
          </p:spPr>
          <p:txBody>
            <a:bodyPr>
              <a:spAutoFit/>
            </a:bodyPr>
            <a:lstStyle/>
            <a:p>
              <a:pPr>
                <a:spcBef>
                  <a:spcPct val="50000"/>
                </a:spcBef>
              </a:pPr>
              <a:r>
                <a:rPr lang="zh-CN" altLang="en-US" sz="2800" b="1" dirty="0">
                  <a:latin typeface="宋体" pitchFamily="2" charset="-122"/>
                  <a:ea typeface="宋体" pitchFamily="2" charset="-122"/>
                </a:rPr>
                <a:t>和</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90"/>
                                        </p:tgtEl>
                                        <p:attrNameLst>
                                          <p:attrName>style.visibility</p:attrName>
                                        </p:attrNameLst>
                                      </p:cBhvr>
                                      <p:to>
                                        <p:strVal val="visible"/>
                                      </p:to>
                                    </p:set>
                                    <p:animEffect transition="in" filter="blinds(horizontal)">
                                      <p:cBhvr>
                                        <p:cTn id="7" dur="500"/>
                                        <p:tgtEl>
                                          <p:spTgt spid="10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8"/>
                                        </p:tgtEl>
                                        <p:attrNameLst>
                                          <p:attrName>style.visibility</p:attrName>
                                        </p:attrNameLst>
                                      </p:cBhvr>
                                      <p:to>
                                        <p:strVal val="visible"/>
                                      </p:to>
                                    </p:set>
                                    <p:animEffect transition="in" filter="wipe(left)">
                                      <p:cBhvr>
                                        <p:cTn id="12" dur="500"/>
                                        <p:tgtEl>
                                          <p:spTgt spid="102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85"/>
                                        </p:tgtEl>
                                        <p:attrNameLst>
                                          <p:attrName>style.visibility</p:attrName>
                                        </p:attrNameLst>
                                      </p:cBhvr>
                                      <p:to>
                                        <p:strVal val="visible"/>
                                      </p:to>
                                    </p:set>
                                    <p:animEffect transition="in" filter="blinds(horizontal)">
                                      <p:cBhvr>
                                        <p:cTn id="22" dur="500"/>
                                        <p:tgtEl>
                                          <p:spTgt spid="102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86"/>
                                        </p:tgtEl>
                                        <p:attrNameLst>
                                          <p:attrName>style.visibility</p:attrName>
                                        </p:attrNameLst>
                                      </p:cBhvr>
                                      <p:to>
                                        <p:strVal val="visible"/>
                                      </p:to>
                                    </p:set>
                                    <p:animEffect transition="in" filter="blinds(horizontal)">
                                      <p:cBhvr>
                                        <p:cTn id="27" dur="500"/>
                                        <p:tgtEl>
                                          <p:spTgt spid="102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91"/>
                                        </p:tgtEl>
                                        <p:attrNameLst>
                                          <p:attrName>style.visibility</p:attrName>
                                        </p:attrNameLst>
                                      </p:cBhvr>
                                      <p:to>
                                        <p:strVal val="visible"/>
                                      </p:to>
                                    </p:set>
                                    <p:animEffect transition="in" filter="wipe(left)">
                                      <p:cBhvr>
                                        <p:cTn id="32" dur="500"/>
                                        <p:tgtEl>
                                          <p:spTgt spid="102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93"/>
                                        </p:tgtEl>
                                        <p:attrNameLst>
                                          <p:attrName>style.visibility</p:attrName>
                                        </p:attrNameLst>
                                      </p:cBhvr>
                                      <p:to>
                                        <p:strVal val="visible"/>
                                      </p:to>
                                    </p:set>
                                    <p:animEffect transition="in" filter="blinds(horizontal)">
                                      <p:cBhvr>
                                        <p:cTn id="37" dur="500"/>
                                        <p:tgtEl>
                                          <p:spTgt spid="102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297"/>
                                        </p:tgtEl>
                                        <p:attrNameLst>
                                          <p:attrName>style.visibility</p:attrName>
                                        </p:attrNameLst>
                                      </p:cBhvr>
                                      <p:to>
                                        <p:strVal val="visible"/>
                                      </p:to>
                                    </p:set>
                                    <p:animEffect transition="in" filter="blinds(horizontal)">
                                      <p:cBhvr>
                                        <p:cTn id="47" dur="500"/>
                                        <p:tgtEl>
                                          <p:spTgt spid="102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5" grpId="0" autoUpdateAnimBg="0"/>
      <p:bldP spid="10288" grpId="0" autoUpdateAnimBg="0"/>
      <p:bldP spid="1029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1"/>
          <p:cNvSpPr>
            <a:spLocks noGrp="1"/>
          </p:cNvSpPr>
          <p:nvPr>
            <p:ph type="sldNum" sz="quarter" idx="4294967295"/>
          </p:nvPr>
        </p:nvSpPr>
        <p:spPr>
          <a:xfrm>
            <a:off x="0" y="6356350"/>
            <a:ext cx="2133600" cy="365125"/>
          </a:xfrm>
          <a:prstGeom prst="rect">
            <a:avLst/>
          </a:prstGeom>
          <a:noFill/>
        </p:spPr>
        <p:txBody>
          <a:bodyPr/>
          <a:lstStyle/>
          <a:p>
            <a:fld id="{863AA07B-B4CC-4445-AD2B-48701B3A9234}" type="slidenum">
              <a:rPr lang="en-US" altLang="zh-CN"/>
              <a:pPr/>
              <a:t>17</a:t>
            </a:fld>
            <a:endParaRPr lang="en-US" altLang="zh-CN"/>
          </a:p>
        </p:txBody>
      </p:sp>
      <p:grpSp>
        <p:nvGrpSpPr>
          <p:cNvPr id="2" name="Group 14"/>
          <p:cNvGrpSpPr>
            <a:grpSpLocks/>
          </p:cNvGrpSpPr>
          <p:nvPr/>
        </p:nvGrpSpPr>
        <p:grpSpPr bwMode="auto">
          <a:xfrm>
            <a:off x="428596" y="1000108"/>
            <a:ext cx="8458200" cy="655638"/>
            <a:chOff x="336" y="3345"/>
            <a:chExt cx="5328" cy="413"/>
          </a:xfrm>
        </p:grpSpPr>
        <p:sp>
          <p:nvSpPr>
            <p:cNvPr id="16391" name="Text Box 15"/>
            <p:cNvSpPr txBox="1">
              <a:spLocks noChangeArrowheads="1"/>
            </p:cNvSpPr>
            <p:nvPr/>
          </p:nvSpPr>
          <p:spPr bwMode="auto">
            <a:xfrm>
              <a:off x="336" y="3345"/>
              <a:ext cx="5328" cy="408"/>
            </a:xfrm>
            <a:prstGeom prst="rect">
              <a:avLst/>
            </a:prstGeom>
            <a:noFill/>
            <a:ln w="9525">
              <a:noFill/>
              <a:miter lim="800000"/>
              <a:headEnd/>
              <a:tailEnd/>
            </a:ln>
          </p:spPr>
          <p:txBody>
            <a:bodyPr>
              <a:spAutoFit/>
            </a:bodyPr>
            <a:lstStyle/>
            <a:p>
              <a:pPr>
                <a:lnSpc>
                  <a:spcPct val="130000"/>
                </a:lnSpc>
                <a:spcBef>
                  <a:spcPct val="50000"/>
                </a:spcBef>
              </a:pPr>
              <a:r>
                <a:rPr lang="zh-CN" altLang="en-US" sz="2800" b="1">
                  <a:solidFill>
                    <a:srgbClr val="FF0000"/>
                  </a:solidFill>
                  <a:latin typeface="Times New Roman" pitchFamily="18" charset="0"/>
                </a:rPr>
                <a:t>当             时，                                     与实验结果相近</a:t>
              </a:r>
              <a:r>
                <a:rPr lang="en-US" altLang="zh-CN" sz="2800" b="1">
                  <a:solidFill>
                    <a:srgbClr val="FF0000"/>
                  </a:solidFill>
                  <a:latin typeface="Times New Roman" pitchFamily="18" charset="0"/>
                </a:rPr>
                <a:t>.</a:t>
              </a:r>
            </a:p>
          </p:txBody>
        </p:sp>
        <p:graphicFrame>
          <p:nvGraphicFramePr>
            <p:cNvPr id="16386" name="Object 16"/>
            <p:cNvGraphicFramePr>
              <a:graphicFrameLocks noChangeAspect="1"/>
            </p:cNvGraphicFramePr>
            <p:nvPr/>
          </p:nvGraphicFramePr>
          <p:xfrm>
            <a:off x="612" y="3385"/>
            <a:ext cx="3279" cy="373"/>
          </p:xfrm>
          <a:graphic>
            <a:graphicData uri="http://schemas.openxmlformats.org/presentationml/2006/ole">
              <p:oleObj spid="_x0000_s16386" name="Equation" r:id="rId3" imgW="3187440" imgH="368280" progId="Equation.3">
                <p:embed/>
              </p:oleObj>
            </a:graphicData>
          </a:graphic>
        </p:graphicFrame>
      </p:grpSp>
      <p:sp>
        <p:nvSpPr>
          <p:cNvPr id="35857" name="Text Box 17"/>
          <p:cNvSpPr txBox="1">
            <a:spLocks noChangeArrowheads="1"/>
          </p:cNvSpPr>
          <p:nvPr/>
        </p:nvSpPr>
        <p:spPr bwMode="auto">
          <a:xfrm>
            <a:off x="857224" y="2928934"/>
            <a:ext cx="7777162" cy="1692275"/>
          </a:xfrm>
          <a:prstGeom prst="rect">
            <a:avLst/>
          </a:prstGeom>
          <a:noFill/>
          <a:ln w="9525">
            <a:noFill/>
            <a:miter lim="800000"/>
            <a:headEnd/>
            <a:tailEnd/>
          </a:ln>
        </p:spPr>
        <p:txBody>
          <a:bodyPr>
            <a:spAutoFit/>
          </a:bodyPr>
          <a:lstStyle/>
          <a:p>
            <a:pPr eaLnBrk="0" hangingPunct="0">
              <a:lnSpc>
                <a:spcPct val="125000"/>
              </a:lnSpc>
            </a:pPr>
            <a:r>
              <a:rPr kumimoji="1" lang="zh-CN" altLang="en-US" sz="2800" dirty="0">
                <a:latin typeface="宋体" pitchFamily="2" charset="-122"/>
              </a:rPr>
              <a:t>理论值比实验值稍大的原因是电子受正离子的吸引，在晶体中的波长比在真空中稍小（动量稍大）。经修正后，理论值与实验结果完全符合。</a:t>
            </a:r>
          </a:p>
        </p:txBody>
      </p:sp>
      <p:sp>
        <p:nvSpPr>
          <p:cNvPr id="35858" name="Text Box 18"/>
          <p:cNvSpPr txBox="1">
            <a:spLocks noChangeArrowheads="1"/>
          </p:cNvSpPr>
          <p:nvPr/>
        </p:nvSpPr>
        <p:spPr bwMode="auto">
          <a:xfrm>
            <a:off x="714348" y="1785926"/>
            <a:ext cx="7980363" cy="946150"/>
          </a:xfrm>
          <a:prstGeom prst="rect">
            <a:avLst/>
          </a:prstGeom>
          <a:noFill/>
          <a:ln w="19050">
            <a:noFill/>
            <a:miter lim="800000"/>
            <a:headEnd type="none" w="med" len="lg"/>
            <a:tailEnd type="none" w="med" len="lg"/>
          </a:ln>
        </p:spPr>
        <p:txBody>
          <a:bodyPr>
            <a:spAutoFit/>
          </a:bodyPr>
          <a:lstStyle/>
          <a:p>
            <a:pPr>
              <a:spcBef>
                <a:spcPct val="50000"/>
              </a:spcBef>
            </a:pPr>
            <a:r>
              <a:rPr kumimoji="1" lang="zh-CN" altLang="en-US" sz="2800" dirty="0">
                <a:latin typeface="Century Schoolbook" pitchFamily="18" charset="0"/>
              </a:rPr>
              <a:t>这表明电子具有波动性，实物粒子具有波动性是正确的。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858"/>
                                        </p:tgtEl>
                                        <p:attrNameLst>
                                          <p:attrName>style.visibility</p:attrName>
                                        </p:attrNameLst>
                                      </p:cBhvr>
                                      <p:to>
                                        <p:strVal val="visible"/>
                                      </p:to>
                                    </p:set>
                                    <p:animEffect transition="in" filter="box(in)">
                                      <p:cBhvr>
                                        <p:cTn id="12" dur="500"/>
                                        <p:tgtEl>
                                          <p:spTgt spid="358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857"/>
                                        </p:tgtEl>
                                        <p:attrNameLst>
                                          <p:attrName>style.visibility</p:attrName>
                                        </p:attrNameLst>
                                      </p:cBhvr>
                                      <p:to>
                                        <p:strVal val="visible"/>
                                      </p:to>
                                    </p:set>
                                    <p:animEffect transition="in" filter="checkerboard(across)">
                                      <p:cBhvr>
                                        <p:cTn id="17" dur="500"/>
                                        <p:tgtEl>
                                          <p:spTgt spid="35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7" grpId="0"/>
      <p:bldP spid="358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灯片编号占位符 1"/>
          <p:cNvSpPr>
            <a:spLocks noGrp="1"/>
          </p:cNvSpPr>
          <p:nvPr>
            <p:ph type="sldNum" sz="quarter" idx="4294967295"/>
          </p:nvPr>
        </p:nvSpPr>
        <p:spPr>
          <a:xfrm>
            <a:off x="0" y="6356350"/>
            <a:ext cx="2133600" cy="365125"/>
          </a:xfrm>
          <a:prstGeom prst="rect">
            <a:avLst/>
          </a:prstGeom>
          <a:noFill/>
        </p:spPr>
        <p:txBody>
          <a:bodyPr/>
          <a:lstStyle/>
          <a:p>
            <a:fld id="{E65AC582-CB16-492E-954E-CE0284530DEF}" type="slidenum">
              <a:rPr lang="en-US" altLang="zh-CN"/>
              <a:pPr/>
              <a:t>18</a:t>
            </a:fld>
            <a:endParaRPr lang="en-US" altLang="zh-CN"/>
          </a:p>
        </p:txBody>
      </p:sp>
      <p:grpSp>
        <p:nvGrpSpPr>
          <p:cNvPr id="2" name="Group 3"/>
          <p:cNvGrpSpPr>
            <a:grpSpLocks/>
          </p:cNvGrpSpPr>
          <p:nvPr/>
        </p:nvGrpSpPr>
        <p:grpSpPr bwMode="auto">
          <a:xfrm>
            <a:off x="1357290" y="2071678"/>
            <a:ext cx="6408737" cy="3241675"/>
            <a:chOff x="288" y="2400"/>
            <a:chExt cx="3408" cy="1632"/>
          </a:xfrm>
        </p:grpSpPr>
        <p:sp>
          <p:nvSpPr>
            <p:cNvPr id="17418" name="Rectangle 4"/>
            <p:cNvSpPr>
              <a:spLocks noChangeArrowheads="1"/>
            </p:cNvSpPr>
            <p:nvPr/>
          </p:nvSpPr>
          <p:spPr bwMode="auto">
            <a:xfrm>
              <a:off x="288" y="2400"/>
              <a:ext cx="3408" cy="16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7419" name="Line 5"/>
            <p:cNvSpPr>
              <a:spLocks noChangeShapeType="1"/>
            </p:cNvSpPr>
            <p:nvPr/>
          </p:nvSpPr>
          <p:spPr bwMode="auto">
            <a:xfrm>
              <a:off x="1200" y="3120"/>
              <a:ext cx="0" cy="240"/>
            </a:xfrm>
            <a:prstGeom prst="line">
              <a:avLst/>
            </a:prstGeom>
            <a:noFill/>
            <a:ln w="38100">
              <a:solidFill>
                <a:schemeClr val="tx1"/>
              </a:solidFill>
              <a:round/>
              <a:headEnd/>
              <a:tailEnd/>
            </a:ln>
          </p:spPr>
          <p:txBody>
            <a:bodyPr wrap="none" anchor="ctr"/>
            <a:lstStyle/>
            <a:p>
              <a:endParaRPr lang="zh-CN" altLang="en-US"/>
            </a:p>
          </p:txBody>
        </p:sp>
        <p:sp>
          <p:nvSpPr>
            <p:cNvPr id="17420" name="Line 6"/>
            <p:cNvSpPr>
              <a:spLocks noChangeShapeType="1"/>
            </p:cNvSpPr>
            <p:nvPr/>
          </p:nvSpPr>
          <p:spPr bwMode="auto">
            <a:xfrm>
              <a:off x="1200" y="3456"/>
              <a:ext cx="0" cy="240"/>
            </a:xfrm>
            <a:prstGeom prst="line">
              <a:avLst/>
            </a:prstGeom>
            <a:noFill/>
            <a:ln w="38100">
              <a:solidFill>
                <a:schemeClr val="tx1"/>
              </a:solidFill>
              <a:round/>
              <a:headEnd/>
              <a:tailEnd/>
            </a:ln>
          </p:spPr>
          <p:txBody>
            <a:bodyPr wrap="none" anchor="ctr"/>
            <a:lstStyle/>
            <a:p>
              <a:endParaRPr lang="zh-CN" altLang="en-US"/>
            </a:p>
          </p:txBody>
        </p:sp>
        <p:sp>
          <p:nvSpPr>
            <p:cNvPr id="17421" name="Line 7"/>
            <p:cNvSpPr>
              <a:spLocks noChangeShapeType="1"/>
            </p:cNvSpPr>
            <p:nvPr/>
          </p:nvSpPr>
          <p:spPr bwMode="auto">
            <a:xfrm>
              <a:off x="816" y="3408"/>
              <a:ext cx="864" cy="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7422" name="Line 8"/>
            <p:cNvSpPr>
              <a:spLocks noChangeShapeType="1"/>
            </p:cNvSpPr>
            <p:nvPr/>
          </p:nvSpPr>
          <p:spPr bwMode="auto">
            <a:xfrm>
              <a:off x="912" y="3408"/>
              <a:ext cx="1104" cy="0"/>
            </a:xfrm>
            <a:prstGeom prst="line">
              <a:avLst/>
            </a:prstGeom>
            <a:noFill/>
            <a:ln w="19050">
              <a:solidFill>
                <a:srgbClr val="FF0000"/>
              </a:solidFill>
              <a:round/>
              <a:headEnd/>
              <a:tailEnd/>
            </a:ln>
          </p:spPr>
          <p:txBody>
            <a:bodyPr wrap="none" anchor="ctr"/>
            <a:lstStyle/>
            <a:p>
              <a:endParaRPr lang="zh-CN" altLang="en-US"/>
            </a:p>
          </p:txBody>
        </p:sp>
        <p:sp>
          <p:nvSpPr>
            <p:cNvPr id="17423" name="Rectangle 9"/>
            <p:cNvSpPr>
              <a:spLocks noChangeArrowheads="1"/>
            </p:cNvSpPr>
            <p:nvPr/>
          </p:nvSpPr>
          <p:spPr bwMode="auto">
            <a:xfrm>
              <a:off x="2016" y="3216"/>
              <a:ext cx="48" cy="384"/>
            </a:xfrm>
            <a:prstGeom prst="rect">
              <a:avLst/>
            </a:prstGeom>
            <a:solidFill>
              <a:srgbClr val="DDDDDD"/>
            </a:solidFill>
            <a:ln w="9525">
              <a:solidFill>
                <a:srgbClr val="5F5F5F"/>
              </a:solidFill>
              <a:miter lim="800000"/>
              <a:headEnd/>
              <a:tailEnd/>
            </a:ln>
          </p:spPr>
          <p:txBody>
            <a:bodyPr wrap="none" anchor="ctr"/>
            <a:lstStyle/>
            <a:p>
              <a:endParaRPr lang="zh-CN" altLang="en-US"/>
            </a:p>
          </p:txBody>
        </p:sp>
        <p:sp>
          <p:nvSpPr>
            <p:cNvPr id="17424" name="Rectangle 10"/>
            <p:cNvSpPr>
              <a:spLocks noChangeArrowheads="1"/>
            </p:cNvSpPr>
            <p:nvPr/>
          </p:nvSpPr>
          <p:spPr bwMode="auto">
            <a:xfrm>
              <a:off x="2592" y="2880"/>
              <a:ext cx="48" cy="1056"/>
            </a:xfrm>
            <a:prstGeom prst="rect">
              <a:avLst/>
            </a:prstGeom>
            <a:solidFill>
              <a:srgbClr val="9966FF"/>
            </a:solidFill>
            <a:ln w="9525">
              <a:solidFill>
                <a:srgbClr val="5F5F5F"/>
              </a:solidFill>
              <a:miter lim="800000"/>
              <a:headEnd/>
              <a:tailEnd/>
            </a:ln>
          </p:spPr>
          <p:txBody>
            <a:bodyPr wrap="none" anchor="ctr"/>
            <a:lstStyle/>
            <a:p>
              <a:endParaRPr lang="zh-CN" altLang="en-US"/>
            </a:p>
          </p:txBody>
        </p:sp>
        <p:sp>
          <p:nvSpPr>
            <p:cNvPr id="17425" name="Line 11"/>
            <p:cNvSpPr>
              <a:spLocks noChangeShapeType="1"/>
            </p:cNvSpPr>
            <p:nvPr/>
          </p:nvSpPr>
          <p:spPr bwMode="auto">
            <a:xfrm>
              <a:off x="2064" y="3408"/>
              <a:ext cx="528" cy="0"/>
            </a:xfrm>
            <a:prstGeom prst="line">
              <a:avLst/>
            </a:prstGeom>
            <a:noFill/>
            <a:ln w="19050">
              <a:solidFill>
                <a:srgbClr val="FF0000"/>
              </a:solidFill>
              <a:prstDash val="dash"/>
              <a:round/>
              <a:headEnd/>
              <a:tailEnd/>
            </a:ln>
          </p:spPr>
          <p:txBody>
            <a:bodyPr wrap="none" anchor="ctr"/>
            <a:lstStyle/>
            <a:p>
              <a:endParaRPr lang="zh-CN" altLang="en-US"/>
            </a:p>
          </p:txBody>
        </p:sp>
        <p:sp>
          <p:nvSpPr>
            <p:cNvPr id="17426" name="Line 12"/>
            <p:cNvSpPr>
              <a:spLocks noChangeShapeType="1"/>
            </p:cNvSpPr>
            <p:nvPr/>
          </p:nvSpPr>
          <p:spPr bwMode="auto">
            <a:xfrm>
              <a:off x="2064" y="3408"/>
              <a:ext cx="528" cy="192"/>
            </a:xfrm>
            <a:prstGeom prst="line">
              <a:avLst/>
            </a:prstGeom>
            <a:noFill/>
            <a:ln w="19050">
              <a:solidFill>
                <a:srgbClr val="FF0000"/>
              </a:solidFill>
              <a:prstDash val="dash"/>
              <a:round/>
              <a:headEnd/>
              <a:tailEnd/>
            </a:ln>
          </p:spPr>
          <p:txBody>
            <a:bodyPr wrap="none" anchor="ctr"/>
            <a:lstStyle/>
            <a:p>
              <a:endParaRPr lang="zh-CN" altLang="en-US"/>
            </a:p>
          </p:txBody>
        </p:sp>
        <p:sp>
          <p:nvSpPr>
            <p:cNvPr id="17427" name="Line 13"/>
            <p:cNvSpPr>
              <a:spLocks noChangeShapeType="1"/>
            </p:cNvSpPr>
            <p:nvPr/>
          </p:nvSpPr>
          <p:spPr bwMode="auto">
            <a:xfrm flipV="1">
              <a:off x="2016" y="3216"/>
              <a:ext cx="576" cy="192"/>
            </a:xfrm>
            <a:prstGeom prst="line">
              <a:avLst/>
            </a:prstGeom>
            <a:noFill/>
            <a:ln w="19050">
              <a:solidFill>
                <a:srgbClr val="FF0000"/>
              </a:solidFill>
              <a:prstDash val="dash"/>
              <a:round/>
              <a:headEnd/>
              <a:tailEnd/>
            </a:ln>
          </p:spPr>
          <p:txBody>
            <a:bodyPr wrap="none" anchor="ctr"/>
            <a:lstStyle/>
            <a:p>
              <a:endParaRPr lang="zh-CN" altLang="en-US"/>
            </a:p>
          </p:txBody>
        </p:sp>
        <p:sp>
          <p:nvSpPr>
            <p:cNvPr id="17428" name="AutoShape 14"/>
            <p:cNvSpPr>
              <a:spLocks noChangeArrowheads="1"/>
            </p:cNvSpPr>
            <p:nvPr/>
          </p:nvSpPr>
          <p:spPr bwMode="auto">
            <a:xfrm rot="5414696">
              <a:off x="576" y="3168"/>
              <a:ext cx="48" cy="431"/>
            </a:xfrm>
            <a:prstGeom prst="can">
              <a:avLst>
                <a:gd name="adj" fmla="val 77030"/>
              </a:avLst>
            </a:prstGeom>
            <a:solidFill>
              <a:srgbClr val="FF99FF"/>
            </a:solidFill>
            <a:ln w="19050">
              <a:solidFill>
                <a:schemeClr val="tx1"/>
              </a:solidFill>
              <a:round/>
              <a:headEnd/>
              <a:tailEnd/>
            </a:ln>
          </p:spPr>
          <p:txBody>
            <a:bodyPr wrap="none" anchor="ctr"/>
            <a:lstStyle/>
            <a:p>
              <a:endParaRPr lang="zh-CN" altLang="en-US"/>
            </a:p>
          </p:txBody>
        </p:sp>
        <p:sp>
          <p:nvSpPr>
            <p:cNvPr id="17429" name="Line 15"/>
            <p:cNvSpPr>
              <a:spLocks noChangeShapeType="1"/>
            </p:cNvSpPr>
            <p:nvPr/>
          </p:nvSpPr>
          <p:spPr bwMode="auto">
            <a:xfrm>
              <a:off x="576" y="3792"/>
              <a:ext cx="240" cy="0"/>
            </a:xfrm>
            <a:prstGeom prst="line">
              <a:avLst/>
            </a:prstGeom>
            <a:noFill/>
            <a:ln w="19050">
              <a:solidFill>
                <a:srgbClr val="9900CC"/>
              </a:solidFill>
              <a:round/>
              <a:headEnd type="none" w="sm" len="lg"/>
              <a:tailEnd type="triangle" w="sm" len="lg"/>
            </a:ln>
          </p:spPr>
          <p:txBody>
            <a:bodyPr wrap="none" anchor="ctr"/>
            <a:lstStyle/>
            <a:p>
              <a:endParaRPr lang="zh-CN" altLang="en-US"/>
            </a:p>
          </p:txBody>
        </p:sp>
        <p:sp>
          <p:nvSpPr>
            <p:cNvPr id="17430" name="Line 16"/>
            <p:cNvSpPr>
              <a:spLocks noChangeShapeType="1"/>
            </p:cNvSpPr>
            <p:nvPr/>
          </p:nvSpPr>
          <p:spPr bwMode="auto">
            <a:xfrm>
              <a:off x="960" y="3792"/>
              <a:ext cx="240" cy="0"/>
            </a:xfrm>
            <a:prstGeom prst="line">
              <a:avLst/>
            </a:prstGeom>
            <a:noFill/>
            <a:ln w="19050">
              <a:solidFill>
                <a:srgbClr val="9900CC"/>
              </a:solidFill>
              <a:round/>
              <a:headEnd type="triangle" w="sm" len="lg"/>
              <a:tailEnd type="none" w="sm" len="lg"/>
            </a:ln>
          </p:spPr>
          <p:txBody>
            <a:bodyPr wrap="none" anchor="ctr"/>
            <a:lstStyle/>
            <a:p>
              <a:endParaRPr lang="zh-CN" altLang="en-US"/>
            </a:p>
          </p:txBody>
        </p:sp>
        <p:graphicFrame>
          <p:nvGraphicFramePr>
            <p:cNvPr id="17410" name="Object 1024"/>
            <p:cNvGraphicFramePr>
              <a:graphicFrameLocks noChangeAspect="1"/>
            </p:cNvGraphicFramePr>
            <p:nvPr/>
          </p:nvGraphicFramePr>
          <p:xfrm>
            <a:off x="432" y="3648"/>
            <a:ext cx="240" cy="240"/>
          </p:xfrm>
          <a:graphic>
            <a:graphicData uri="http://schemas.openxmlformats.org/presentationml/2006/ole">
              <p:oleObj spid="_x0000_s17410" name="公式" r:id="rId4" imgW="241200" imgH="241200" progId="Equation.3">
                <p:embed/>
              </p:oleObj>
            </a:graphicData>
          </a:graphic>
        </p:graphicFrame>
        <p:graphicFrame>
          <p:nvGraphicFramePr>
            <p:cNvPr id="17411" name="Object 1025"/>
            <p:cNvGraphicFramePr>
              <a:graphicFrameLocks noChangeAspect="1"/>
            </p:cNvGraphicFramePr>
            <p:nvPr/>
          </p:nvGraphicFramePr>
          <p:xfrm>
            <a:off x="1968" y="3648"/>
            <a:ext cx="255" cy="209"/>
          </p:xfrm>
          <a:graphic>
            <a:graphicData uri="http://schemas.openxmlformats.org/presentationml/2006/ole">
              <p:oleObj spid="_x0000_s17411" name="Equation" r:id="rId5" imgW="279360" imgH="228600" progId="Equation.3">
                <p:embed/>
              </p:oleObj>
            </a:graphicData>
          </a:graphic>
        </p:graphicFrame>
        <p:graphicFrame>
          <p:nvGraphicFramePr>
            <p:cNvPr id="17412" name="Object 1026"/>
            <p:cNvGraphicFramePr>
              <a:graphicFrameLocks noChangeAspect="1"/>
            </p:cNvGraphicFramePr>
            <p:nvPr/>
          </p:nvGraphicFramePr>
          <p:xfrm>
            <a:off x="1104" y="2880"/>
            <a:ext cx="182" cy="183"/>
          </p:xfrm>
          <a:graphic>
            <a:graphicData uri="http://schemas.openxmlformats.org/presentationml/2006/ole">
              <p:oleObj spid="_x0000_s17412" name="Equation" r:id="rId6" imgW="228600" imgH="228600" progId="Equation.3">
                <p:embed/>
              </p:oleObj>
            </a:graphicData>
          </a:graphic>
        </p:graphicFrame>
        <p:graphicFrame>
          <p:nvGraphicFramePr>
            <p:cNvPr id="17413" name="Object 1027"/>
            <p:cNvGraphicFramePr>
              <a:graphicFrameLocks noChangeAspect="1"/>
            </p:cNvGraphicFramePr>
            <p:nvPr/>
          </p:nvGraphicFramePr>
          <p:xfrm>
            <a:off x="2364" y="2784"/>
            <a:ext cx="194" cy="233"/>
          </p:xfrm>
          <a:graphic>
            <a:graphicData uri="http://schemas.openxmlformats.org/presentationml/2006/ole">
              <p:oleObj spid="_x0000_s17413" name="Equation" r:id="rId7" imgW="190440" imgH="228600" progId="Equation.3">
                <p:embed/>
              </p:oleObj>
            </a:graphicData>
          </a:graphic>
        </p:graphicFrame>
        <p:pic>
          <p:nvPicPr>
            <p:cNvPr id="17431" name="Picture 21" descr="X13"/>
            <p:cNvPicPr>
              <a:picLocks noChangeAspect="1" noChangeArrowheads="1"/>
            </p:cNvPicPr>
            <p:nvPr/>
          </p:nvPicPr>
          <p:blipFill>
            <a:blip r:embed="rId8"/>
            <a:srcRect/>
            <a:stretch>
              <a:fillRect/>
            </a:stretch>
          </p:blipFill>
          <p:spPr bwMode="auto">
            <a:xfrm>
              <a:off x="2784" y="2880"/>
              <a:ext cx="830" cy="1056"/>
            </a:xfrm>
            <a:prstGeom prst="rect">
              <a:avLst/>
            </a:prstGeom>
            <a:noFill/>
            <a:ln w="9525">
              <a:noFill/>
              <a:miter lim="800000"/>
              <a:headEnd/>
              <a:tailEnd/>
            </a:ln>
          </p:spPr>
        </p:pic>
        <p:sp>
          <p:nvSpPr>
            <p:cNvPr id="12310" name="Rectangle 22"/>
            <p:cNvSpPr>
              <a:spLocks noChangeArrowheads="1"/>
            </p:cNvSpPr>
            <p:nvPr/>
          </p:nvSpPr>
          <p:spPr bwMode="auto">
            <a:xfrm>
              <a:off x="288" y="2400"/>
              <a:ext cx="3408" cy="26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defRPr/>
              </a:pPr>
              <a:r>
                <a:rPr lang="zh-CN" altLang="en-US" sz="2800" b="1" dirty="0">
                  <a:latin typeface="Times New Roman" pitchFamily="18" charset="0"/>
                </a:rPr>
                <a:t>电子束透过多晶铝箔的衍射</a:t>
              </a:r>
            </a:p>
          </p:txBody>
        </p:sp>
        <p:sp>
          <p:nvSpPr>
            <p:cNvPr id="17433" name="AutoShape 23"/>
            <p:cNvSpPr>
              <a:spLocks noChangeArrowheads="1"/>
            </p:cNvSpPr>
            <p:nvPr/>
          </p:nvSpPr>
          <p:spPr bwMode="auto">
            <a:xfrm rot="-5463709">
              <a:off x="552" y="3048"/>
              <a:ext cx="336" cy="671"/>
            </a:xfrm>
            <a:custGeom>
              <a:avLst/>
              <a:gdLst>
                <a:gd name="T0" fmla="*/ 294 w 21600"/>
                <a:gd name="T1" fmla="*/ 336 h 21600"/>
                <a:gd name="T2" fmla="*/ 168 w 21600"/>
                <a:gd name="T3" fmla="*/ 671 h 21600"/>
                <a:gd name="T4" fmla="*/ 42 w 21600"/>
                <a:gd name="T5" fmla="*/ 336 h 21600"/>
                <a:gd name="T6" fmla="*/ 168 w 21600"/>
                <a:gd name="T7" fmla="*/ 0 h 21600"/>
                <a:gd name="T8" fmla="*/ 0 60000 65536"/>
                <a:gd name="T9" fmla="*/ 0 60000 65536"/>
                <a:gd name="T10" fmla="*/ 0 60000 65536"/>
                <a:gd name="T11" fmla="*/ 0 60000 65536"/>
                <a:gd name="T12" fmla="*/ 4500 w 21600"/>
                <a:gd name="T13" fmla="*/ 4507 h 21600"/>
                <a:gd name="T14" fmla="*/ 17100 w 21600"/>
                <a:gd name="T15" fmla="*/ 1709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CCFF">
                <a:alpha val="50195"/>
              </a:srgbClr>
            </a:solidFill>
            <a:ln w="19050">
              <a:solidFill>
                <a:srgbClr val="0066FF"/>
              </a:solidFill>
              <a:miter lim="800000"/>
              <a:headEnd/>
              <a:tailEnd/>
            </a:ln>
          </p:spPr>
          <p:txBody>
            <a:bodyPr wrap="none" anchor="ctr"/>
            <a:lstStyle/>
            <a:p>
              <a:endParaRPr lang="zh-CN" altLang="en-US"/>
            </a:p>
          </p:txBody>
        </p:sp>
        <p:sp>
          <p:nvSpPr>
            <p:cNvPr id="17434" name="Text Box 24"/>
            <p:cNvSpPr txBox="1">
              <a:spLocks noChangeArrowheads="1"/>
            </p:cNvSpPr>
            <p:nvPr/>
          </p:nvSpPr>
          <p:spPr bwMode="auto">
            <a:xfrm>
              <a:off x="672" y="3119"/>
              <a:ext cx="336" cy="230"/>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rPr>
                <a:t>K</a:t>
              </a:r>
              <a:endParaRPr lang="en-US" altLang="zh-CN" sz="2400" b="1">
                <a:latin typeface="Times New Roman" pitchFamily="18" charset="0"/>
              </a:endParaRPr>
            </a:p>
          </p:txBody>
        </p:sp>
        <p:sp>
          <p:nvSpPr>
            <p:cNvPr id="17435" name="Line 25"/>
            <p:cNvSpPr>
              <a:spLocks noChangeShapeType="1"/>
            </p:cNvSpPr>
            <p:nvPr/>
          </p:nvSpPr>
          <p:spPr bwMode="auto">
            <a:xfrm>
              <a:off x="816" y="3408"/>
              <a:ext cx="0" cy="528"/>
            </a:xfrm>
            <a:prstGeom prst="line">
              <a:avLst/>
            </a:prstGeom>
            <a:noFill/>
            <a:ln w="9525">
              <a:solidFill>
                <a:schemeClr val="tx1"/>
              </a:solidFill>
              <a:prstDash val="dash"/>
              <a:round/>
              <a:headEnd/>
              <a:tailEnd/>
            </a:ln>
          </p:spPr>
          <p:txBody>
            <a:bodyPr wrap="none" anchor="ctr"/>
            <a:lstStyle/>
            <a:p>
              <a:endParaRPr lang="zh-CN" altLang="en-US"/>
            </a:p>
          </p:txBody>
        </p:sp>
        <p:sp>
          <p:nvSpPr>
            <p:cNvPr id="17436" name="Line 26"/>
            <p:cNvSpPr>
              <a:spLocks noChangeShapeType="1"/>
            </p:cNvSpPr>
            <p:nvPr/>
          </p:nvSpPr>
          <p:spPr bwMode="auto">
            <a:xfrm>
              <a:off x="960" y="3312"/>
              <a:ext cx="0" cy="576"/>
            </a:xfrm>
            <a:prstGeom prst="line">
              <a:avLst/>
            </a:prstGeom>
            <a:noFill/>
            <a:ln w="9525">
              <a:solidFill>
                <a:schemeClr val="tx1"/>
              </a:solidFill>
              <a:prstDash val="dash"/>
              <a:round/>
              <a:headEnd/>
              <a:tailEnd/>
            </a:ln>
          </p:spPr>
          <p:txBody>
            <a:bodyPr wrap="none" anchor="ctr"/>
            <a:lstStyle/>
            <a:p>
              <a:endParaRPr lang="zh-CN" altLang="en-US"/>
            </a:p>
          </p:txBody>
        </p:sp>
      </p:grpSp>
      <p:sp>
        <p:nvSpPr>
          <p:cNvPr id="17416" name="Text Box 37"/>
          <p:cNvSpPr txBox="1">
            <a:spLocks noChangeArrowheads="1"/>
          </p:cNvSpPr>
          <p:nvPr/>
        </p:nvSpPr>
        <p:spPr bwMode="auto">
          <a:xfrm>
            <a:off x="642910" y="214290"/>
            <a:ext cx="7467600" cy="579438"/>
          </a:xfrm>
          <a:prstGeom prst="rect">
            <a:avLst/>
          </a:prstGeom>
          <a:noFill/>
          <a:ln w="9525">
            <a:noFill/>
            <a:miter lim="800000"/>
            <a:headEnd/>
            <a:tailEnd/>
          </a:ln>
        </p:spPr>
        <p:txBody>
          <a:bodyPr>
            <a:spAutoFit/>
          </a:bodyPr>
          <a:lstStyle/>
          <a:p>
            <a:pPr>
              <a:spcBef>
                <a:spcPct val="50000"/>
              </a:spcBef>
            </a:pPr>
            <a:r>
              <a:rPr lang="en-US" altLang="zh-CN" sz="3200" dirty="0">
                <a:solidFill>
                  <a:srgbClr val="CC0000"/>
                </a:solidFill>
                <a:latin typeface="Times New Roman" pitchFamily="18" charset="0"/>
              </a:rPr>
              <a:t>2 </a:t>
            </a:r>
            <a:r>
              <a:rPr lang="en-US" altLang="zh-CN" sz="3200" dirty="0">
                <a:latin typeface="Times New Roman" pitchFamily="18" charset="0"/>
              </a:rPr>
              <a:t>  G . P .</a:t>
            </a:r>
            <a:r>
              <a:rPr lang="en-US" altLang="zh-CN" sz="3200" b="1" dirty="0">
                <a:latin typeface="Times New Roman" pitchFamily="18" charset="0"/>
              </a:rPr>
              <a:t> </a:t>
            </a:r>
            <a:r>
              <a:rPr lang="zh-CN" altLang="en-US" sz="3200" b="1" dirty="0">
                <a:latin typeface="Times New Roman" pitchFamily="18" charset="0"/>
              </a:rPr>
              <a:t>汤姆孙电子衍射实验  </a:t>
            </a:r>
            <a:r>
              <a:rPr lang="en-US" altLang="zh-CN" sz="3200" b="1" dirty="0">
                <a:latin typeface="Times New Roman" pitchFamily="18" charset="0"/>
              </a:rPr>
              <a:t>(</a:t>
            </a:r>
            <a:r>
              <a:rPr lang="en-US" altLang="zh-CN" sz="3200" dirty="0">
                <a:latin typeface="Times New Roman" pitchFamily="18" charset="0"/>
              </a:rPr>
              <a:t> 1927</a:t>
            </a:r>
            <a:r>
              <a:rPr lang="zh-CN" altLang="en-US" sz="3200" b="1" dirty="0">
                <a:latin typeface="Times New Roman" pitchFamily="18" charset="0"/>
              </a:rPr>
              <a:t>年 </a:t>
            </a:r>
            <a:r>
              <a:rPr lang="en-US" altLang="zh-CN" sz="3200" b="1" dirty="0">
                <a:latin typeface="Times New Roman" pitchFamily="18" charset="0"/>
              </a:rPr>
              <a:t>)</a:t>
            </a:r>
          </a:p>
        </p:txBody>
      </p:sp>
      <p:sp>
        <p:nvSpPr>
          <p:cNvPr id="12326" name="Rectangle 38"/>
          <p:cNvSpPr>
            <a:spLocks noChangeArrowheads="1"/>
          </p:cNvSpPr>
          <p:nvPr/>
        </p:nvSpPr>
        <p:spPr bwMode="auto">
          <a:xfrm>
            <a:off x="357158" y="857232"/>
            <a:ext cx="7924800" cy="1131656"/>
          </a:xfrm>
          <a:prstGeom prst="rect">
            <a:avLst/>
          </a:prstGeom>
          <a:noFill/>
          <a:ln w="9525">
            <a:noFill/>
            <a:miter lim="800000"/>
            <a:headEnd/>
            <a:tailEnd/>
          </a:ln>
        </p:spPr>
        <p:txBody>
          <a:bodyPr>
            <a:spAutoFit/>
          </a:bodyPr>
          <a:lstStyle/>
          <a:p>
            <a:pPr>
              <a:lnSpc>
                <a:spcPct val="120000"/>
              </a:lnSpc>
            </a:pPr>
            <a:r>
              <a:rPr kumimoji="1" lang="en-US" altLang="zh-CN" sz="3200" b="1" dirty="0">
                <a:solidFill>
                  <a:schemeClr val="tx2"/>
                </a:solidFill>
                <a:latin typeface="Times New Roman" pitchFamily="18" charset="0"/>
              </a:rPr>
              <a:t>        </a:t>
            </a:r>
            <a:r>
              <a:rPr kumimoji="1" lang="zh-CN" altLang="en-US" sz="2800" dirty="0">
                <a:latin typeface="+mn-ea"/>
              </a:rPr>
              <a:t>电子束穿越多晶薄片时出现类似</a:t>
            </a:r>
            <a:r>
              <a:rPr kumimoji="1" lang="en-US" altLang="zh-CN" sz="2800" dirty="0">
                <a:latin typeface="+mn-ea"/>
              </a:rPr>
              <a:t>X</a:t>
            </a:r>
            <a:r>
              <a:rPr kumimoji="1" lang="zh-CN" altLang="en-US" sz="2800" dirty="0">
                <a:latin typeface="+mn-ea"/>
              </a:rPr>
              <a:t>射线在多晶上衍射的图样</a:t>
            </a:r>
            <a:r>
              <a:rPr kumimoji="1" lang="en-US" altLang="zh-CN" sz="2800" dirty="0">
                <a:latin typeface="+mn-ea"/>
              </a:rPr>
              <a:t>.</a:t>
            </a:r>
          </a:p>
        </p:txBody>
      </p:sp>
      <p:sp>
        <p:nvSpPr>
          <p:cNvPr id="30" name="Text Box 4"/>
          <p:cNvSpPr txBox="1">
            <a:spLocks noChangeArrowheads="1"/>
          </p:cNvSpPr>
          <p:nvPr/>
        </p:nvSpPr>
        <p:spPr bwMode="auto">
          <a:xfrm>
            <a:off x="7858148" y="5357826"/>
            <a:ext cx="419551" cy="1200329"/>
          </a:xfrm>
          <a:prstGeom prst="rect">
            <a:avLst/>
          </a:prstGeom>
          <a:noFill/>
          <a:ln w="9525">
            <a:noFill/>
            <a:miter lim="800000"/>
            <a:headEnd/>
            <a:tailEnd/>
          </a:ln>
        </p:spPr>
        <p:txBody>
          <a:bodyPr wrap="square">
            <a:spAutoFit/>
          </a:bodyPr>
          <a:lstStyle/>
          <a:p>
            <a:pPr algn="ctr"/>
            <a:r>
              <a:rPr kumimoji="1" lang="en-US" altLang="zh-CN" sz="2400" b="1" dirty="0">
                <a:latin typeface="Times New Roman" pitchFamily="18" charset="0"/>
              </a:rPr>
              <a:t>X</a:t>
            </a:r>
            <a:r>
              <a:rPr kumimoji="1" lang="zh-CN" altLang="en-US" sz="2400" b="1" dirty="0">
                <a:latin typeface="Times New Roman" pitchFamily="18" charset="0"/>
              </a:rPr>
              <a:t>射线</a:t>
            </a:r>
          </a:p>
        </p:txBody>
      </p:sp>
      <p:pic>
        <p:nvPicPr>
          <p:cNvPr id="31" name="Picture 3" descr="图16"/>
          <p:cNvPicPr>
            <a:picLocks noChangeAspect="1" noChangeArrowheads="1"/>
          </p:cNvPicPr>
          <p:nvPr/>
        </p:nvPicPr>
        <p:blipFill>
          <a:blip r:embed="rId9" cstate="print"/>
          <a:srcRect b="2855"/>
          <a:stretch>
            <a:fillRect/>
          </a:stretch>
        </p:blipFill>
        <p:spPr bwMode="auto">
          <a:xfrm>
            <a:off x="6072198" y="5143512"/>
            <a:ext cx="1536697" cy="1463461"/>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26"/>
                                        </p:tgtEl>
                                        <p:attrNameLst>
                                          <p:attrName>style.visibility</p:attrName>
                                        </p:attrNameLst>
                                      </p:cBhvr>
                                      <p:to>
                                        <p:strVal val="visible"/>
                                      </p:to>
                                    </p:set>
                                    <p:animEffect transition="in" filter="blinds(horizontal)">
                                      <p:cBhvr>
                                        <p:cTn id="7" dur="500"/>
                                        <p:tgtEl>
                                          <p:spTgt spid="123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ox(out)">
                                      <p:cBhvr>
                                        <p:cTn id="17" dur="500"/>
                                        <p:tgtEl>
                                          <p:spTgt spid="3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builtIn="1"/>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6" grpId="0" autoUpdateAnimBg="0"/>
      <p:bldP spid="3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1"/>
          <p:cNvSpPr>
            <a:spLocks noGrp="1"/>
          </p:cNvSpPr>
          <p:nvPr>
            <p:ph type="sldNum" sz="quarter" idx="4294967295"/>
          </p:nvPr>
        </p:nvSpPr>
        <p:spPr>
          <a:xfrm>
            <a:off x="0" y="6356350"/>
            <a:ext cx="2133600" cy="365125"/>
          </a:xfrm>
          <a:prstGeom prst="rect">
            <a:avLst/>
          </a:prstGeom>
          <a:noFill/>
        </p:spPr>
        <p:txBody>
          <a:bodyPr/>
          <a:lstStyle/>
          <a:p>
            <a:fld id="{3A0B4490-457D-4ACB-BB38-0852D1000FA5}" type="slidenum">
              <a:rPr lang="en-US" altLang="zh-CN"/>
              <a:pPr/>
              <a:t>19</a:t>
            </a:fld>
            <a:endParaRPr lang="en-US" altLang="zh-CN"/>
          </a:p>
        </p:txBody>
      </p:sp>
      <p:graphicFrame>
        <p:nvGraphicFramePr>
          <p:cNvPr id="48131" name="Object 3"/>
          <p:cNvGraphicFramePr>
            <a:graphicFrameLocks noChangeAspect="1"/>
          </p:cNvGraphicFramePr>
          <p:nvPr/>
        </p:nvGraphicFramePr>
        <p:xfrm>
          <a:off x="2000232" y="2428868"/>
          <a:ext cx="4283075" cy="1744662"/>
        </p:xfrm>
        <a:graphic>
          <a:graphicData uri="http://schemas.openxmlformats.org/presentationml/2006/ole">
            <p:oleObj spid="_x0000_s18434" name="文档" r:id="rId4" imgW="3077280" imgH="1254600" progId="Word.Document.8">
              <p:embed/>
            </p:oleObj>
          </a:graphicData>
        </a:graphic>
      </p:graphicFrame>
      <p:sp>
        <p:nvSpPr>
          <p:cNvPr id="18437" name="Rectangle 7"/>
          <p:cNvSpPr>
            <a:spLocks noChangeArrowheads="1"/>
          </p:cNvSpPr>
          <p:nvPr/>
        </p:nvSpPr>
        <p:spPr bwMode="auto">
          <a:xfrm>
            <a:off x="1924032" y="3648068"/>
            <a:ext cx="4953000" cy="76200"/>
          </a:xfrm>
          <a:prstGeom prst="rect">
            <a:avLst/>
          </a:prstGeom>
          <a:solidFill>
            <a:schemeClr val="bg1"/>
          </a:solidFill>
          <a:ln w="9525">
            <a:noFill/>
            <a:miter lim="800000"/>
            <a:headEnd/>
            <a:tailEnd/>
          </a:ln>
        </p:spPr>
        <p:txBody>
          <a:bodyPr wrap="none" anchor="ctr"/>
          <a:lstStyle/>
          <a:p>
            <a:endParaRPr lang="zh-CN" altLang="en-US"/>
          </a:p>
        </p:txBody>
      </p:sp>
      <p:sp>
        <p:nvSpPr>
          <p:cNvPr id="6" name="Text Box 2"/>
          <p:cNvSpPr txBox="1">
            <a:spLocks noChangeArrowheads="1"/>
          </p:cNvSpPr>
          <p:nvPr/>
        </p:nvSpPr>
        <p:spPr bwMode="auto">
          <a:xfrm>
            <a:off x="714348" y="1285860"/>
            <a:ext cx="7150100" cy="946150"/>
          </a:xfrm>
          <a:prstGeom prst="rect">
            <a:avLst/>
          </a:prstGeom>
          <a:noFill/>
          <a:ln w="9525">
            <a:noFill/>
            <a:miter lim="800000"/>
            <a:headEnd/>
            <a:tailEnd/>
          </a:ln>
        </p:spPr>
        <p:txBody>
          <a:bodyPr wrap="none">
            <a:spAutoFit/>
          </a:bodyPr>
          <a:lstStyle/>
          <a:p>
            <a:r>
              <a:rPr kumimoji="1" lang="en-US" altLang="zh-CN" sz="2800" b="1" dirty="0">
                <a:latin typeface="宋体" pitchFamily="2" charset="-122"/>
              </a:rPr>
              <a:t> </a:t>
            </a:r>
            <a:r>
              <a:rPr kumimoji="1" lang="zh-CN" altLang="en-US" sz="2800" b="1" dirty="0">
                <a:latin typeface="宋体" pitchFamily="2" charset="-122"/>
              </a:rPr>
              <a:t>此后，又有人作了</a:t>
            </a:r>
            <a:r>
              <a:rPr kumimoji="1" lang="zh-CN" altLang="en-US" sz="2800" b="1" dirty="0">
                <a:solidFill>
                  <a:srgbClr val="FF0000"/>
                </a:solidFill>
                <a:latin typeface="宋体" pitchFamily="2" charset="-122"/>
              </a:rPr>
              <a:t>电子的单缝、双缝、三缝</a:t>
            </a:r>
          </a:p>
          <a:p>
            <a:r>
              <a:rPr kumimoji="1" lang="zh-CN" altLang="en-US" sz="2800" b="1" dirty="0">
                <a:solidFill>
                  <a:srgbClr val="FF0000"/>
                </a:solidFill>
                <a:latin typeface="宋体" pitchFamily="2" charset="-122"/>
              </a:rPr>
              <a:t>                 和四缝衍射实验。</a:t>
            </a:r>
            <a:endParaRPr kumimoji="1" lang="zh-CN" altLang="en-US" sz="2800" b="1" dirty="0">
              <a:latin typeface="宋体" pitchFamily="2" charset="-122"/>
            </a:endParaRPr>
          </a:p>
        </p:txBody>
      </p:sp>
      <p:sp>
        <p:nvSpPr>
          <p:cNvPr id="7" name="Rectangle 5"/>
          <p:cNvSpPr>
            <a:spLocks noChangeArrowheads="1"/>
          </p:cNvSpPr>
          <p:nvPr/>
        </p:nvSpPr>
        <p:spPr bwMode="auto">
          <a:xfrm>
            <a:off x="1066800" y="4441825"/>
            <a:ext cx="5729288" cy="519113"/>
          </a:xfrm>
          <a:prstGeom prst="rect">
            <a:avLst/>
          </a:prstGeom>
          <a:noFill/>
          <a:ln w="9525">
            <a:noFill/>
            <a:miter lim="800000"/>
            <a:headEnd/>
            <a:tailEnd/>
          </a:ln>
          <a:effectLst/>
        </p:spPr>
        <p:txBody>
          <a:bodyPr wrap="none">
            <a:spAutoFit/>
          </a:bodyPr>
          <a:lstStyle/>
          <a:p>
            <a:r>
              <a:rPr lang="zh-CN" altLang="en-US" sz="2800" b="1" dirty="0">
                <a:solidFill>
                  <a:srgbClr val="0000FF"/>
                </a:solidFill>
              </a:rPr>
              <a:t>1929年  </a:t>
            </a:r>
            <a:r>
              <a:rPr lang="zh-CN" altLang="en-US" sz="2800" b="1" dirty="0">
                <a:latin typeface="宋体" charset="-122"/>
              </a:rPr>
              <a:t>德布洛意获诺贝尔物理奖。</a:t>
            </a:r>
          </a:p>
        </p:txBody>
      </p:sp>
      <p:sp>
        <p:nvSpPr>
          <p:cNvPr id="8" name="Rectangle 6"/>
          <p:cNvSpPr>
            <a:spLocks noChangeArrowheads="1"/>
          </p:cNvSpPr>
          <p:nvPr/>
        </p:nvSpPr>
        <p:spPr bwMode="auto">
          <a:xfrm>
            <a:off x="1066800" y="5029200"/>
            <a:ext cx="8077200" cy="519113"/>
          </a:xfrm>
          <a:prstGeom prst="rect">
            <a:avLst/>
          </a:prstGeom>
          <a:noFill/>
          <a:ln w="9525">
            <a:noFill/>
            <a:miter lim="800000"/>
            <a:headEnd/>
            <a:tailEnd/>
          </a:ln>
          <a:effectLst/>
        </p:spPr>
        <p:txBody>
          <a:bodyPr>
            <a:spAutoFit/>
          </a:bodyPr>
          <a:lstStyle/>
          <a:p>
            <a:r>
              <a:rPr lang="zh-CN" altLang="en-US" sz="2800" b="1" dirty="0">
                <a:solidFill>
                  <a:srgbClr val="0000FF"/>
                </a:solidFill>
              </a:rPr>
              <a:t>1937</a:t>
            </a:r>
            <a:r>
              <a:rPr lang="zh-CN" altLang="en-US" sz="2800" b="1" dirty="0">
                <a:solidFill>
                  <a:srgbClr val="0000FF"/>
                </a:solidFill>
                <a:latin typeface="宋体" charset="-122"/>
              </a:rPr>
              <a:t>年 </a:t>
            </a:r>
            <a:r>
              <a:rPr lang="zh-CN" altLang="en-US" sz="2800" b="1" dirty="0">
                <a:latin typeface="宋体" charset="-122"/>
              </a:rPr>
              <a:t>戴维逊 与 </a:t>
            </a:r>
            <a:r>
              <a:rPr lang="en-US" altLang="zh-CN" sz="2800" b="1" dirty="0"/>
              <a:t>G.P.</a:t>
            </a:r>
            <a:r>
              <a:rPr lang="zh-CN" altLang="en-US" sz="2800" b="1" dirty="0">
                <a:latin typeface="宋体" charset="-122"/>
              </a:rPr>
              <a:t>汤姆逊获诺贝尔物理奖。</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wipe(left)">
                                      <p:cBhvr>
                                        <p:cTn id="7" dur="500"/>
                                        <p:tgtEl>
                                          <p:spTgt spid="48131"/>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builtIn="1"/>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builtIn="1"/>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4294967295"/>
          </p:nvPr>
        </p:nvSpPr>
        <p:spPr>
          <a:xfrm>
            <a:off x="0" y="6356350"/>
            <a:ext cx="2133600" cy="365125"/>
          </a:xfrm>
          <a:prstGeom prst="rect">
            <a:avLst/>
          </a:prstGeom>
          <a:noFill/>
        </p:spPr>
        <p:txBody>
          <a:bodyPr/>
          <a:lstStyle/>
          <a:p>
            <a:fld id="{E4ECD8F2-6A5B-4751-93FA-1D675CAB6937}" type="slidenum">
              <a:rPr lang="en-US" altLang="zh-CN"/>
              <a:pPr/>
              <a:t>2</a:t>
            </a:fld>
            <a:endParaRPr lang="en-US" altLang="zh-CN"/>
          </a:p>
        </p:txBody>
      </p:sp>
      <p:grpSp>
        <p:nvGrpSpPr>
          <p:cNvPr id="2" name="Group 2"/>
          <p:cNvGrpSpPr>
            <a:grpSpLocks/>
          </p:cNvGrpSpPr>
          <p:nvPr/>
        </p:nvGrpSpPr>
        <p:grpSpPr bwMode="auto">
          <a:xfrm>
            <a:off x="762000" y="2133600"/>
            <a:ext cx="7772400" cy="3429000"/>
            <a:chOff x="336" y="1584"/>
            <a:chExt cx="5184" cy="2256"/>
          </a:xfrm>
        </p:grpSpPr>
        <p:sp>
          <p:nvSpPr>
            <p:cNvPr id="25607" name="Rectangle 3"/>
            <p:cNvSpPr>
              <a:spLocks noChangeArrowheads="1"/>
            </p:cNvSpPr>
            <p:nvPr/>
          </p:nvSpPr>
          <p:spPr bwMode="auto">
            <a:xfrm>
              <a:off x="336" y="1584"/>
              <a:ext cx="5184" cy="225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25608" name="Picture 4" descr="Broglie_3"/>
            <p:cNvPicPr>
              <a:picLocks noChangeAspect="1" noChangeArrowheads="1"/>
            </p:cNvPicPr>
            <p:nvPr/>
          </p:nvPicPr>
          <p:blipFill>
            <a:blip r:embed="rId2"/>
            <a:srcRect/>
            <a:stretch>
              <a:fillRect/>
            </a:stretch>
          </p:blipFill>
          <p:spPr bwMode="auto">
            <a:xfrm>
              <a:off x="3312" y="2448"/>
              <a:ext cx="2022" cy="1248"/>
            </a:xfrm>
            <a:prstGeom prst="rect">
              <a:avLst/>
            </a:prstGeom>
            <a:noFill/>
            <a:ln w="9525">
              <a:noFill/>
              <a:miter lim="800000"/>
              <a:headEnd/>
              <a:tailEnd/>
            </a:ln>
          </p:spPr>
        </p:pic>
        <p:sp>
          <p:nvSpPr>
            <p:cNvPr id="25609" name="Text Box 5"/>
            <p:cNvSpPr txBox="1">
              <a:spLocks noChangeArrowheads="1"/>
            </p:cNvSpPr>
            <p:nvPr/>
          </p:nvSpPr>
          <p:spPr bwMode="auto">
            <a:xfrm>
              <a:off x="2016" y="1632"/>
              <a:ext cx="3408" cy="2146"/>
            </a:xfrm>
            <a:prstGeom prst="rect">
              <a:avLst/>
            </a:prstGeom>
            <a:noFill/>
            <a:ln w="9525">
              <a:noFill/>
              <a:miter lim="800000"/>
              <a:headEnd/>
              <a:tailEnd/>
            </a:ln>
          </p:spPr>
          <p:txBody>
            <a:bodyPr>
              <a:spAutoFit/>
            </a:bodyPr>
            <a:lstStyle/>
            <a:p>
              <a:r>
                <a:rPr kumimoji="1" lang="zh-CN" altLang="en-US" sz="2800" b="1" dirty="0">
                  <a:latin typeface="Times New Roman" pitchFamily="18" charset="0"/>
                </a:rPr>
                <a:t>法国物理学家</a:t>
              </a:r>
            </a:p>
            <a:p>
              <a:pPr eaLnBrk="0" hangingPunct="0">
                <a:lnSpc>
                  <a:spcPct val="90000"/>
                </a:lnSpc>
              </a:pPr>
              <a:r>
                <a:rPr kumimoji="1" lang="en-US" altLang="zh-CN" sz="2800" dirty="0">
                  <a:latin typeface="Times New Roman" pitchFamily="18" charset="0"/>
                </a:rPr>
                <a:t>1924</a:t>
              </a:r>
              <a:r>
                <a:rPr kumimoji="1" lang="zh-CN" altLang="en-US" sz="2800" b="1" dirty="0">
                  <a:latin typeface="Times New Roman" pitchFamily="18" charset="0"/>
                </a:rPr>
                <a:t>年在他的博士论文</a:t>
              </a:r>
              <a:r>
                <a:rPr kumimoji="1" lang="en-US" altLang="zh-CN" sz="2800" b="1" dirty="0">
                  <a:latin typeface="Times New Roman" pitchFamily="18" charset="0"/>
                </a:rPr>
                <a:t>《</a:t>
              </a:r>
              <a:r>
                <a:rPr kumimoji="1" lang="zh-CN" altLang="en-US" sz="2800" b="1" dirty="0">
                  <a:latin typeface="Times New Roman" pitchFamily="18" charset="0"/>
                </a:rPr>
                <a:t>关于量子理论的研究</a:t>
              </a:r>
              <a:r>
                <a:rPr kumimoji="1" lang="en-US" altLang="zh-CN" sz="2800" b="1" dirty="0">
                  <a:latin typeface="Times New Roman" pitchFamily="18" charset="0"/>
                </a:rPr>
                <a:t>》</a:t>
              </a:r>
              <a:r>
                <a:rPr kumimoji="1" lang="zh-CN" altLang="en-US" sz="2800" b="1" dirty="0">
                  <a:latin typeface="Times New Roman" pitchFamily="18" charset="0"/>
                </a:rPr>
                <a:t>中提出把</a:t>
              </a:r>
              <a:r>
                <a:rPr kumimoji="1" lang="zh-CN" altLang="en-US" sz="2800" b="1" dirty="0">
                  <a:solidFill>
                    <a:srgbClr val="CC0000"/>
                  </a:solidFill>
                  <a:latin typeface="Times New Roman" pitchFamily="18" charset="0"/>
                </a:rPr>
                <a:t>粒子性和波动</a:t>
              </a:r>
            </a:p>
            <a:p>
              <a:pPr eaLnBrk="0" hangingPunct="0">
                <a:lnSpc>
                  <a:spcPct val="90000"/>
                </a:lnSpc>
              </a:pPr>
              <a:r>
                <a:rPr kumimoji="1" lang="zh-CN" altLang="en-US" sz="2800" b="1" dirty="0">
                  <a:solidFill>
                    <a:srgbClr val="CC0000"/>
                  </a:solidFill>
                  <a:latin typeface="Times New Roman" pitchFamily="18" charset="0"/>
                </a:rPr>
                <a:t>性</a:t>
              </a:r>
              <a:r>
                <a:rPr kumimoji="1" lang="zh-CN" altLang="en-US" sz="2800" b="1" dirty="0">
                  <a:latin typeface="Times New Roman" pitchFamily="18" charset="0"/>
                </a:rPr>
                <a:t>统一起来</a:t>
              </a:r>
              <a:r>
                <a:rPr kumimoji="1" lang="en-US" altLang="zh-CN" sz="2800" b="1" dirty="0">
                  <a:latin typeface="Times New Roman" pitchFamily="18" charset="0"/>
                </a:rPr>
                <a:t>.</a:t>
              </a:r>
            </a:p>
            <a:p>
              <a:pPr eaLnBrk="0" hangingPunct="0">
                <a:lnSpc>
                  <a:spcPct val="90000"/>
                </a:lnSpc>
              </a:pPr>
              <a:r>
                <a:rPr kumimoji="1" lang="zh-CN" altLang="en-US" sz="2800" b="1" dirty="0">
                  <a:latin typeface="Times New Roman" pitchFamily="18" charset="0"/>
                </a:rPr>
                <a:t>为量子力学</a:t>
              </a:r>
            </a:p>
            <a:p>
              <a:pPr eaLnBrk="0" hangingPunct="0">
                <a:lnSpc>
                  <a:spcPct val="90000"/>
                </a:lnSpc>
              </a:pPr>
              <a:r>
                <a:rPr kumimoji="1" lang="zh-CN" altLang="en-US" sz="2800" b="1" dirty="0">
                  <a:latin typeface="Times New Roman" pitchFamily="18" charset="0"/>
                </a:rPr>
                <a:t>的建立提供</a:t>
              </a:r>
            </a:p>
            <a:p>
              <a:pPr eaLnBrk="0" hangingPunct="0">
                <a:lnSpc>
                  <a:spcPct val="90000"/>
                </a:lnSpc>
              </a:pPr>
              <a:r>
                <a:rPr kumimoji="1" lang="zh-CN" altLang="en-US" sz="2800" b="1" dirty="0">
                  <a:latin typeface="Times New Roman" pitchFamily="18" charset="0"/>
                </a:rPr>
                <a:t>了物理基础</a:t>
              </a:r>
              <a:r>
                <a:rPr kumimoji="1" lang="en-US" altLang="zh-CN" sz="3200" b="1" dirty="0">
                  <a:latin typeface="Times New Roman" pitchFamily="18" charset="0"/>
                </a:rPr>
                <a:t>.</a:t>
              </a:r>
            </a:p>
          </p:txBody>
        </p:sp>
      </p:grpSp>
      <p:pic>
        <p:nvPicPr>
          <p:cNvPr id="26630" name="Picture 6" descr="Broglie_5"/>
          <p:cNvPicPr>
            <a:picLocks noChangeAspect="1" noChangeArrowheads="1"/>
          </p:cNvPicPr>
          <p:nvPr/>
        </p:nvPicPr>
        <p:blipFill>
          <a:blip r:embed="rId3"/>
          <a:srcRect/>
          <a:stretch>
            <a:fillRect/>
          </a:stretch>
        </p:blipFill>
        <p:spPr bwMode="auto">
          <a:xfrm>
            <a:off x="928662" y="2285992"/>
            <a:ext cx="2087563" cy="2990850"/>
          </a:xfrm>
          <a:prstGeom prst="rect">
            <a:avLst/>
          </a:prstGeom>
          <a:noFill/>
          <a:ln w="9525">
            <a:noFill/>
            <a:miter lim="800000"/>
            <a:headEnd/>
            <a:tailEnd/>
          </a:ln>
        </p:spPr>
      </p:pic>
      <p:sp>
        <p:nvSpPr>
          <p:cNvPr id="25606" name="Rectangle 8"/>
          <p:cNvSpPr>
            <a:spLocks noChangeArrowheads="1"/>
          </p:cNvSpPr>
          <p:nvPr/>
        </p:nvSpPr>
        <p:spPr bwMode="auto">
          <a:xfrm>
            <a:off x="2362200" y="1219200"/>
            <a:ext cx="5060950" cy="579438"/>
          </a:xfrm>
          <a:prstGeom prst="rect">
            <a:avLst/>
          </a:prstGeom>
          <a:noFill/>
          <a:ln w="9525">
            <a:noFill/>
            <a:miter lim="800000"/>
            <a:headEnd/>
            <a:tailEnd/>
          </a:ln>
        </p:spPr>
        <p:txBody>
          <a:bodyPr wrap="none">
            <a:spAutoFit/>
          </a:bodyPr>
          <a:lstStyle/>
          <a:p>
            <a:r>
              <a:rPr kumimoji="1" lang="zh-CN" altLang="en-US" sz="3200" b="1" dirty="0">
                <a:solidFill>
                  <a:srgbClr val="0000FF"/>
                </a:solidFill>
                <a:latin typeface="Times New Roman" pitchFamily="18" charset="0"/>
              </a:rPr>
              <a:t>德布罗意（</a:t>
            </a:r>
            <a:r>
              <a:rPr kumimoji="1" lang="en-US" altLang="zh-CN" sz="3200" dirty="0">
                <a:solidFill>
                  <a:srgbClr val="0000FF"/>
                </a:solidFill>
                <a:latin typeface="Times New Roman" pitchFamily="18" charset="0"/>
              </a:rPr>
              <a:t>1892  —</a:t>
            </a:r>
            <a:r>
              <a:rPr kumimoji="1" lang="en-US" altLang="zh-CN" sz="3200" dirty="0">
                <a:solidFill>
                  <a:srgbClr val="0000FF"/>
                </a:solidFill>
                <a:latin typeface="宋体" pitchFamily="2" charset="-122"/>
              </a:rPr>
              <a:t> </a:t>
            </a:r>
            <a:r>
              <a:rPr kumimoji="1" lang="en-US" altLang="zh-CN" sz="3200" dirty="0">
                <a:solidFill>
                  <a:srgbClr val="0000FF"/>
                </a:solidFill>
                <a:latin typeface="Times New Roman" pitchFamily="18" charset="0"/>
              </a:rPr>
              <a:t>1987</a:t>
            </a:r>
            <a:r>
              <a:rPr kumimoji="1" lang="zh-CN" altLang="en-US" sz="3200" b="1" dirty="0">
                <a:solidFill>
                  <a:srgbClr val="0000FF"/>
                </a:solidFill>
                <a:latin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1"/>
          <p:cNvSpPr>
            <a:spLocks noGrp="1"/>
          </p:cNvSpPr>
          <p:nvPr>
            <p:ph type="sldNum" sz="quarter" idx="4294967295"/>
          </p:nvPr>
        </p:nvSpPr>
        <p:spPr>
          <a:xfrm>
            <a:off x="0" y="6356350"/>
            <a:ext cx="2133600" cy="365125"/>
          </a:xfrm>
          <a:prstGeom prst="rect">
            <a:avLst/>
          </a:prstGeom>
          <a:noFill/>
        </p:spPr>
        <p:txBody>
          <a:bodyPr/>
          <a:lstStyle/>
          <a:p>
            <a:fld id="{39661EF8-130D-492D-9484-D80F0DE33725}" type="slidenum">
              <a:rPr lang="en-US" altLang="zh-CN"/>
              <a:pPr/>
              <a:t>20</a:t>
            </a:fld>
            <a:endParaRPr lang="en-US" altLang="zh-CN"/>
          </a:p>
        </p:txBody>
      </p:sp>
      <p:grpSp>
        <p:nvGrpSpPr>
          <p:cNvPr id="2" name="Group 4"/>
          <p:cNvGrpSpPr>
            <a:grpSpLocks/>
          </p:cNvGrpSpPr>
          <p:nvPr/>
        </p:nvGrpSpPr>
        <p:grpSpPr bwMode="auto">
          <a:xfrm>
            <a:off x="642910" y="3071810"/>
            <a:ext cx="7848600" cy="2227262"/>
            <a:chOff x="288" y="1248"/>
            <a:chExt cx="4944" cy="1403"/>
          </a:xfrm>
        </p:grpSpPr>
        <p:sp>
          <p:nvSpPr>
            <p:cNvPr id="19472" name="Text Box 5"/>
            <p:cNvSpPr txBox="1">
              <a:spLocks noChangeArrowheads="1"/>
            </p:cNvSpPr>
            <p:nvPr/>
          </p:nvSpPr>
          <p:spPr bwMode="auto">
            <a:xfrm>
              <a:off x="288" y="1248"/>
              <a:ext cx="4944" cy="1403"/>
            </a:xfrm>
            <a:prstGeom prst="rect">
              <a:avLst/>
            </a:prstGeom>
            <a:noFill/>
            <a:ln w="9525">
              <a:noFill/>
              <a:miter lim="800000"/>
              <a:headEnd/>
              <a:tailEnd/>
            </a:ln>
          </p:spPr>
          <p:txBody>
            <a:bodyPr>
              <a:spAutoFit/>
            </a:bodyPr>
            <a:lstStyle/>
            <a:p>
              <a:pPr algn="just">
                <a:spcBef>
                  <a:spcPct val="50000"/>
                </a:spcBef>
              </a:pPr>
              <a:r>
                <a:rPr kumimoji="1" lang="en-US" altLang="zh-CN" sz="2800" b="1" dirty="0">
                  <a:latin typeface="Times New Roman" pitchFamily="18" charset="0"/>
                  <a:ea typeface="楷体_GB2312" pitchFamily="49" charset="-122"/>
                </a:rPr>
                <a:t>    </a:t>
              </a:r>
              <a:r>
                <a:rPr kumimoji="1" lang="zh-CN" altLang="en-US" sz="2800" b="1" dirty="0">
                  <a:solidFill>
                    <a:srgbClr val="000066"/>
                  </a:solidFill>
                  <a:latin typeface="宋体" pitchFamily="2" charset="-122"/>
                  <a:ea typeface="宋体" pitchFamily="2" charset="-122"/>
                </a:rPr>
                <a:t>当加速电场很大时</a:t>
              </a:r>
              <a:r>
                <a:rPr kumimoji="1" lang="en-US" altLang="zh-CN" sz="2800" b="1" dirty="0">
                  <a:solidFill>
                    <a:srgbClr val="000066"/>
                  </a:solidFill>
                  <a:latin typeface="宋体" pitchFamily="2" charset="-122"/>
                  <a:ea typeface="宋体" pitchFamily="2" charset="-122"/>
                </a:rPr>
                <a:t>,</a:t>
              </a:r>
              <a:r>
                <a:rPr kumimoji="1" lang="zh-CN" altLang="en-US" sz="2800" b="1" dirty="0">
                  <a:solidFill>
                    <a:srgbClr val="000066"/>
                  </a:solidFill>
                  <a:latin typeface="宋体" pitchFamily="2" charset="-122"/>
                  <a:ea typeface="宋体" pitchFamily="2" charset="-122"/>
                </a:rPr>
                <a:t>电子</a:t>
              </a:r>
              <a:r>
                <a:rPr kumimoji="1" lang="zh-CN" altLang="en-US" sz="2800" b="1" dirty="0" smtClean="0">
                  <a:solidFill>
                    <a:srgbClr val="000066"/>
                  </a:solidFill>
                  <a:latin typeface="宋体" pitchFamily="2" charset="-122"/>
                  <a:ea typeface="宋体" pitchFamily="2" charset="-122"/>
                </a:rPr>
                <a:t>的德布罗意波长</a:t>
              </a:r>
              <a:r>
                <a:rPr kumimoji="1" lang="zh-CN" altLang="en-US" sz="2800" b="1" dirty="0">
                  <a:solidFill>
                    <a:srgbClr val="000066"/>
                  </a:solidFill>
                  <a:latin typeface="宋体" pitchFamily="2" charset="-122"/>
                  <a:ea typeface="宋体" pitchFamily="2" charset="-122"/>
                </a:rPr>
                <a:t>可以比可见光波长短得多</a:t>
              </a:r>
              <a:r>
                <a:rPr kumimoji="1" lang="en-US" altLang="zh-CN" sz="2800" b="1" dirty="0">
                  <a:solidFill>
                    <a:srgbClr val="000066"/>
                  </a:solidFill>
                  <a:latin typeface="宋体" pitchFamily="2" charset="-122"/>
                  <a:ea typeface="宋体" pitchFamily="2" charset="-122"/>
                </a:rPr>
                <a:t>,</a:t>
              </a:r>
              <a:r>
                <a:rPr kumimoji="1" lang="zh-CN" altLang="en-US" sz="2800" b="1" dirty="0">
                  <a:solidFill>
                    <a:srgbClr val="000066"/>
                  </a:solidFill>
                  <a:latin typeface="宋体" pitchFamily="2" charset="-122"/>
                  <a:ea typeface="宋体" pitchFamily="2" charset="-122"/>
                </a:rPr>
                <a:t>如</a:t>
              </a:r>
              <a:r>
                <a:rPr kumimoji="1" lang="en-US" altLang="zh-CN" sz="2800" b="1" dirty="0">
                  <a:solidFill>
                    <a:srgbClr val="000066"/>
                  </a:solidFill>
                  <a:latin typeface="宋体" pitchFamily="2" charset="-122"/>
                  <a:ea typeface="宋体" pitchFamily="2" charset="-122"/>
                </a:rPr>
                <a:t>U</a:t>
              </a:r>
              <a:r>
                <a:rPr kumimoji="1" lang="zh-CN" altLang="en-US" sz="2800" b="1" dirty="0">
                  <a:solidFill>
                    <a:srgbClr val="000066"/>
                  </a:solidFill>
                  <a:latin typeface="宋体" pitchFamily="2" charset="-122"/>
                  <a:ea typeface="宋体" pitchFamily="2" charset="-122"/>
                </a:rPr>
                <a:t>为</a:t>
              </a:r>
              <a:r>
                <a:rPr kumimoji="1" lang="en-US" altLang="zh-CN" sz="2800" b="1" dirty="0">
                  <a:solidFill>
                    <a:srgbClr val="000066"/>
                  </a:solidFill>
                  <a:latin typeface="宋体" pitchFamily="2" charset="-122"/>
                  <a:ea typeface="宋体" pitchFamily="2" charset="-122"/>
                </a:rPr>
                <a:t>10</a:t>
              </a:r>
              <a:r>
                <a:rPr kumimoji="1" lang="zh-CN" altLang="en-US" sz="2800" b="1" dirty="0">
                  <a:solidFill>
                    <a:srgbClr val="000066"/>
                  </a:solidFill>
                  <a:latin typeface="宋体" pitchFamily="2" charset="-122"/>
                  <a:ea typeface="宋体" pitchFamily="2" charset="-122"/>
                </a:rPr>
                <a:t>万伏时</a:t>
              </a:r>
              <a:r>
                <a:rPr kumimoji="1" lang="en-US" altLang="zh-CN" sz="2800" b="1" dirty="0">
                  <a:solidFill>
                    <a:srgbClr val="000066"/>
                  </a:solidFill>
                  <a:latin typeface="宋体" pitchFamily="2" charset="-122"/>
                  <a:ea typeface="宋体" pitchFamily="2" charset="-122"/>
                </a:rPr>
                <a:t>,</a:t>
              </a:r>
              <a:r>
                <a:rPr kumimoji="1" lang="zh-CN" altLang="en-US" sz="2800" b="1" dirty="0">
                  <a:solidFill>
                    <a:srgbClr val="000066"/>
                  </a:solidFill>
                  <a:latin typeface="宋体" pitchFamily="2" charset="-122"/>
                  <a:ea typeface="宋体" pitchFamily="2" charset="-122"/>
                </a:rPr>
                <a:t>电子的波长为         </a:t>
              </a:r>
              <a:r>
                <a:rPr kumimoji="1" lang="en-US" altLang="zh-CN" sz="2800" b="1" dirty="0">
                  <a:solidFill>
                    <a:srgbClr val="000066"/>
                  </a:solidFill>
                  <a:latin typeface="宋体" pitchFamily="2" charset="-122"/>
                  <a:ea typeface="宋体" pitchFamily="2" charset="-122"/>
                </a:rPr>
                <a:t>,</a:t>
              </a:r>
              <a:r>
                <a:rPr kumimoji="1" lang="zh-CN" altLang="en-US" sz="2800" b="1" dirty="0">
                  <a:solidFill>
                    <a:srgbClr val="000066"/>
                  </a:solidFill>
                  <a:latin typeface="宋体" pitchFamily="2" charset="-122"/>
                  <a:ea typeface="宋体" pitchFamily="2" charset="-122"/>
                </a:rPr>
                <a:t>比可见光短</a:t>
              </a:r>
              <a:r>
                <a:rPr kumimoji="1" lang="en-US" altLang="zh-CN" sz="2800" b="1" dirty="0">
                  <a:solidFill>
                    <a:srgbClr val="000066"/>
                  </a:solidFill>
                  <a:latin typeface="宋体" pitchFamily="2" charset="-122"/>
                  <a:ea typeface="宋体" pitchFamily="2" charset="-122"/>
                </a:rPr>
                <a:t>10</a:t>
              </a:r>
              <a:r>
                <a:rPr kumimoji="1" lang="zh-CN" altLang="en-US" sz="2800" b="1" dirty="0">
                  <a:solidFill>
                    <a:srgbClr val="000066"/>
                  </a:solidFill>
                  <a:latin typeface="宋体" pitchFamily="2" charset="-122"/>
                  <a:ea typeface="宋体" pitchFamily="2" charset="-122"/>
                </a:rPr>
                <a:t>万倍</a:t>
              </a:r>
              <a:r>
                <a:rPr kumimoji="1" lang="en-US" altLang="zh-CN" sz="2800" b="1" dirty="0">
                  <a:solidFill>
                    <a:srgbClr val="000066"/>
                  </a:solidFill>
                  <a:latin typeface="宋体" pitchFamily="2" charset="-122"/>
                  <a:ea typeface="宋体" pitchFamily="2" charset="-122"/>
                </a:rPr>
                <a:t>. </a:t>
              </a:r>
              <a:r>
                <a:rPr kumimoji="1" lang="zh-CN" altLang="en-US" sz="2800" b="1" dirty="0">
                  <a:solidFill>
                    <a:srgbClr val="000066"/>
                  </a:solidFill>
                  <a:latin typeface="宋体" pitchFamily="2" charset="-122"/>
                  <a:ea typeface="宋体" pitchFamily="2" charset="-122"/>
                </a:rPr>
                <a:t>因此利用电子波代替可见光制成的电子显微镜能具有极高的分辨本领。                           </a:t>
              </a:r>
            </a:p>
          </p:txBody>
        </p:sp>
        <p:graphicFrame>
          <p:nvGraphicFramePr>
            <p:cNvPr id="19459" name="Object 6"/>
            <p:cNvGraphicFramePr>
              <a:graphicFrameLocks noChangeAspect="1"/>
            </p:cNvGraphicFramePr>
            <p:nvPr/>
          </p:nvGraphicFramePr>
          <p:xfrm>
            <a:off x="912" y="1883"/>
            <a:ext cx="816" cy="229"/>
          </p:xfrm>
          <a:graphic>
            <a:graphicData uri="http://schemas.openxmlformats.org/presentationml/2006/ole">
              <p:oleObj spid="_x0000_s19459" name="Equation" r:id="rId3" imgW="1676160" imgH="469800" progId="Equation.3">
                <p:embed/>
              </p:oleObj>
            </a:graphicData>
          </a:graphic>
        </p:graphicFrame>
      </p:grpSp>
      <p:sp>
        <p:nvSpPr>
          <p:cNvPr id="19463" name="Text Box 10"/>
          <p:cNvSpPr txBox="1">
            <a:spLocks noChangeArrowheads="1"/>
          </p:cNvSpPr>
          <p:nvPr/>
        </p:nvSpPr>
        <p:spPr bwMode="auto">
          <a:xfrm>
            <a:off x="428596" y="142852"/>
            <a:ext cx="4575175" cy="584775"/>
          </a:xfrm>
          <a:prstGeom prst="rect">
            <a:avLst/>
          </a:prstGeom>
          <a:noFill/>
          <a:ln w="9525">
            <a:noFill/>
            <a:miter lim="800000"/>
            <a:headEnd/>
            <a:tailEnd/>
          </a:ln>
        </p:spPr>
        <p:txBody>
          <a:bodyPr>
            <a:spAutoFit/>
          </a:bodyPr>
          <a:lstStyle/>
          <a:p>
            <a:pPr>
              <a:spcBef>
                <a:spcPct val="50000"/>
              </a:spcBef>
            </a:pPr>
            <a:r>
              <a:rPr lang="zh-CN" altLang="en-US" sz="3200" dirty="0" smtClean="0">
                <a:solidFill>
                  <a:srgbClr val="CC0000"/>
                </a:solidFill>
                <a:latin typeface="Times New Roman" pitchFamily="18" charset="0"/>
              </a:rPr>
              <a:t>应用</a:t>
            </a:r>
            <a:r>
              <a:rPr lang="zh-CN" altLang="en-US" sz="3200" dirty="0">
                <a:solidFill>
                  <a:srgbClr val="CC0000"/>
                </a:solidFill>
                <a:latin typeface="Times New Roman" pitchFamily="18" charset="0"/>
              </a:rPr>
              <a:t>举例</a:t>
            </a:r>
          </a:p>
        </p:txBody>
      </p:sp>
      <p:sp>
        <p:nvSpPr>
          <p:cNvPr id="50187" name="Text Box 11"/>
          <p:cNvSpPr txBox="1">
            <a:spLocks noChangeArrowheads="1"/>
          </p:cNvSpPr>
          <p:nvPr/>
        </p:nvSpPr>
        <p:spPr bwMode="auto">
          <a:xfrm>
            <a:off x="314270" y="2158977"/>
            <a:ext cx="3416320" cy="523220"/>
          </a:xfrm>
          <a:prstGeom prst="rect">
            <a:avLst/>
          </a:prstGeom>
          <a:noFill/>
          <a:ln w="9525">
            <a:noFill/>
            <a:miter lim="800000"/>
            <a:headEnd/>
            <a:tailEnd/>
          </a:ln>
        </p:spPr>
        <p:txBody>
          <a:bodyPr wrap="none">
            <a:spAutoFit/>
          </a:bodyPr>
          <a:lstStyle/>
          <a:p>
            <a:r>
              <a:rPr kumimoji="1" lang="zh-CN" altLang="en-US" sz="2800" dirty="0">
                <a:latin typeface="+mn-ea"/>
              </a:rPr>
              <a:t>观测仪器的分辨本领</a:t>
            </a:r>
          </a:p>
        </p:txBody>
      </p:sp>
      <p:grpSp>
        <p:nvGrpSpPr>
          <p:cNvPr id="3" name="Group 12"/>
          <p:cNvGrpSpPr>
            <a:grpSpLocks/>
          </p:cNvGrpSpPr>
          <p:nvPr/>
        </p:nvGrpSpPr>
        <p:grpSpPr bwMode="auto">
          <a:xfrm>
            <a:off x="1071538" y="1000108"/>
            <a:ext cx="3863975" cy="539750"/>
            <a:chOff x="638" y="3830"/>
            <a:chExt cx="2434" cy="340"/>
          </a:xfrm>
        </p:grpSpPr>
        <p:sp>
          <p:nvSpPr>
            <p:cNvPr id="19470" name="Rectangle 13"/>
            <p:cNvSpPr>
              <a:spLocks noChangeArrowheads="1"/>
            </p:cNvSpPr>
            <p:nvPr/>
          </p:nvSpPr>
          <p:spPr bwMode="auto">
            <a:xfrm>
              <a:off x="638" y="3830"/>
              <a:ext cx="1247" cy="330"/>
            </a:xfrm>
            <a:prstGeom prst="rect">
              <a:avLst/>
            </a:prstGeom>
            <a:noFill/>
            <a:ln w="9525">
              <a:solidFill>
                <a:schemeClr val="folHlink"/>
              </a:solidFill>
              <a:miter lim="800000"/>
              <a:headEnd/>
              <a:tailEnd/>
            </a:ln>
          </p:spPr>
          <p:txBody>
            <a:bodyPr wrap="none">
              <a:spAutoFit/>
            </a:bodyPr>
            <a:lstStyle/>
            <a:p>
              <a:r>
                <a:rPr kumimoji="1" lang="zh-CN" altLang="en-US" sz="2800" dirty="0">
                  <a:solidFill>
                    <a:srgbClr val="FF0000"/>
                  </a:solidFill>
                  <a:latin typeface="+mn-ea"/>
                </a:rPr>
                <a:t>电子波波长</a:t>
              </a:r>
            </a:p>
          </p:txBody>
        </p:sp>
        <p:sp>
          <p:nvSpPr>
            <p:cNvPr id="19471" name="Rectangle 14"/>
            <p:cNvSpPr>
              <a:spLocks noChangeArrowheads="1"/>
            </p:cNvSpPr>
            <p:nvPr/>
          </p:nvSpPr>
          <p:spPr bwMode="auto">
            <a:xfrm>
              <a:off x="2051" y="3840"/>
              <a:ext cx="1021" cy="330"/>
            </a:xfrm>
            <a:prstGeom prst="rect">
              <a:avLst/>
            </a:prstGeom>
            <a:noFill/>
            <a:ln w="9525">
              <a:solidFill>
                <a:schemeClr val="folHlink"/>
              </a:solidFill>
              <a:miter lim="800000"/>
              <a:headEnd/>
              <a:tailEnd/>
            </a:ln>
          </p:spPr>
          <p:txBody>
            <a:bodyPr wrap="none">
              <a:spAutoFit/>
            </a:bodyPr>
            <a:lstStyle/>
            <a:p>
              <a:r>
                <a:rPr kumimoji="1" lang="zh-CN" altLang="en-US" sz="2800" dirty="0">
                  <a:solidFill>
                    <a:srgbClr val="FF0000"/>
                  </a:solidFill>
                  <a:latin typeface="+mn-ea"/>
                </a:rPr>
                <a:t>光波波长</a:t>
              </a:r>
            </a:p>
          </p:txBody>
        </p:sp>
      </p:grpSp>
      <p:sp>
        <p:nvSpPr>
          <p:cNvPr id="50191" name="Text Box 15"/>
          <p:cNvSpPr txBox="1">
            <a:spLocks noChangeArrowheads="1"/>
          </p:cNvSpPr>
          <p:nvPr/>
        </p:nvSpPr>
        <p:spPr bwMode="auto">
          <a:xfrm>
            <a:off x="2871763" y="1073133"/>
            <a:ext cx="530225" cy="457200"/>
          </a:xfrm>
          <a:prstGeom prst="rect">
            <a:avLst/>
          </a:prstGeom>
          <a:noFill/>
          <a:ln w="9525">
            <a:noFill/>
            <a:miter lim="800000"/>
            <a:headEnd/>
            <a:tailEnd/>
          </a:ln>
        </p:spPr>
        <p:txBody>
          <a:bodyPr wrap="none">
            <a:spAutoFit/>
          </a:bodyPr>
          <a:lstStyle/>
          <a:p>
            <a:r>
              <a:rPr kumimoji="1" lang="en-US" altLang="zh-CN" sz="2400" b="1">
                <a:latin typeface="Times New Roman" pitchFamily="18" charset="0"/>
              </a:rPr>
              <a:t>&lt;&lt;</a:t>
            </a:r>
          </a:p>
        </p:txBody>
      </p:sp>
      <p:sp>
        <p:nvSpPr>
          <p:cNvPr id="50192" name="Text Box 16"/>
          <p:cNvSpPr txBox="1">
            <a:spLocks noChangeArrowheads="1"/>
          </p:cNvSpPr>
          <p:nvPr/>
        </p:nvSpPr>
        <p:spPr bwMode="auto">
          <a:xfrm>
            <a:off x="6040413" y="1504933"/>
            <a:ext cx="2743200" cy="1406525"/>
          </a:xfrm>
          <a:prstGeom prst="rect">
            <a:avLst/>
          </a:prstGeom>
          <a:noFill/>
          <a:ln w="9525">
            <a:noFill/>
            <a:miter lim="800000"/>
            <a:headEnd/>
            <a:tailEnd/>
          </a:ln>
        </p:spPr>
        <p:txBody>
          <a:bodyPr>
            <a:spAutoFit/>
          </a:bodyPr>
          <a:lstStyle/>
          <a:p>
            <a:pPr algn="ctr">
              <a:lnSpc>
                <a:spcPct val="120000"/>
              </a:lnSpc>
            </a:pPr>
            <a:r>
              <a:rPr kumimoji="1" lang="zh-CN" altLang="en-US" sz="2400" dirty="0">
                <a:solidFill>
                  <a:srgbClr val="C00000"/>
                </a:solidFill>
                <a:latin typeface="+mn-ea"/>
              </a:rPr>
              <a:t>电子</a:t>
            </a:r>
            <a:r>
              <a:rPr kumimoji="1" lang="zh-CN" altLang="en-US" sz="2400" dirty="0">
                <a:latin typeface="+mn-ea"/>
              </a:rPr>
              <a:t>显微镜分辨率远大于</a:t>
            </a:r>
          </a:p>
          <a:p>
            <a:pPr algn="ctr">
              <a:lnSpc>
                <a:spcPct val="120000"/>
              </a:lnSpc>
            </a:pPr>
            <a:r>
              <a:rPr kumimoji="1" lang="zh-CN" altLang="en-US" sz="2400" dirty="0">
                <a:solidFill>
                  <a:srgbClr val="C00000"/>
                </a:solidFill>
                <a:latin typeface="+mn-ea"/>
              </a:rPr>
              <a:t>光学</a:t>
            </a:r>
            <a:r>
              <a:rPr kumimoji="1" lang="zh-CN" altLang="en-US" sz="2400" dirty="0">
                <a:latin typeface="+mn-ea"/>
              </a:rPr>
              <a:t>显微镜分辨率</a:t>
            </a:r>
          </a:p>
        </p:txBody>
      </p:sp>
      <p:sp>
        <p:nvSpPr>
          <p:cNvPr id="50193" name="AutoShape 17"/>
          <p:cNvSpPr>
            <a:spLocks/>
          </p:cNvSpPr>
          <p:nvPr/>
        </p:nvSpPr>
        <p:spPr bwMode="auto">
          <a:xfrm>
            <a:off x="5032350" y="1433496"/>
            <a:ext cx="152400" cy="1066800"/>
          </a:xfrm>
          <a:prstGeom prst="rightBrace">
            <a:avLst>
              <a:gd name="adj1" fmla="val 58333"/>
              <a:gd name="adj2" fmla="val 50000"/>
            </a:avLst>
          </a:prstGeom>
          <a:noFill/>
          <a:ln w="19050">
            <a:solidFill>
              <a:srgbClr val="FF0000"/>
            </a:solidFill>
            <a:round/>
            <a:headEnd/>
            <a:tailEnd/>
          </a:ln>
        </p:spPr>
        <p:txBody>
          <a:bodyPr wrap="none" anchor="ctr"/>
          <a:lstStyle/>
          <a:p>
            <a:pPr algn="ctr"/>
            <a:endParaRPr kumimoji="1" lang="zh-CN" altLang="zh-CN" sz="2400">
              <a:solidFill>
                <a:schemeClr val="hlink"/>
              </a:solidFill>
              <a:latin typeface="Times New Roman" pitchFamily="18" charset="0"/>
            </a:endParaRPr>
          </a:p>
        </p:txBody>
      </p:sp>
      <p:sp>
        <p:nvSpPr>
          <p:cNvPr id="50194" name="Line 18"/>
          <p:cNvSpPr>
            <a:spLocks noChangeShapeType="1"/>
          </p:cNvSpPr>
          <p:nvPr/>
        </p:nvSpPr>
        <p:spPr bwMode="auto">
          <a:xfrm>
            <a:off x="5248250" y="1936733"/>
            <a:ext cx="685800" cy="0"/>
          </a:xfrm>
          <a:prstGeom prst="line">
            <a:avLst/>
          </a:prstGeom>
          <a:noFill/>
          <a:ln w="76200">
            <a:solidFill>
              <a:srgbClr val="0000FF"/>
            </a:solidFill>
            <a:round/>
            <a:headEnd/>
            <a:tailEnd type="triangle" w="med" len="med"/>
          </a:ln>
        </p:spPr>
        <p:txBody>
          <a:bodyPr/>
          <a:lstStyle/>
          <a:p>
            <a:endParaRPr lang="zh-CN" altLang="en-US"/>
          </a:p>
        </p:txBody>
      </p:sp>
      <p:graphicFrame>
        <p:nvGraphicFramePr>
          <p:cNvPr id="50195" name="Object 19"/>
          <p:cNvGraphicFramePr>
            <a:graphicFrameLocks noChangeAspect="1"/>
          </p:cNvGraphicFramePr>
          <p:nvPr/>
        </p:nvGraphicFramePr>
        <p:xfrm>
          <a:off x="3743294" y="2087539"/>
          <a:ext cx="1296988" cy="730250"/>
        </p:xfrm>
        <a:graphic>
          <a:graphicData uri="http://schemas.openxmlformats.org/presentationml/2006/ole">
            <p:oleObj spid="_x0000_s19458" name="公式" r:id="rId4" imgW="698400" imgH="393480" progId="Equation.3">
              <p:embed/>
            </p:oleObj>
          </a:graphicData>
        </a:graphic>
      </p:graphicFrame>
      <p:sp>
        <p:nvSpPr>
          <p:cNvPr id="17" name="TextBox 16"/>
          <p:cNvSpPr txBox="1"/>
          <p:nvPr/>
        </p:nvSpPr>
        <p:spPr>
          <a:xfrm>
            <a:off x="2428860" y="214290"/>
            <a:ext cx="2071702" cy="523220"/>
          </a:xfrm>
          <a:prstGeom prst="rect">
            <a:avLst/>
          </a:prstGeom>
          <a:noFill/>
        </p:spPr>
        <p:txBody>
          <a:bodyPr wrap="square" rtlCol="0">
            <a:spAutoFit/>
          </a:bodyPr>
          <a:lstStyle/>
          <a:p>
            <a:r>
              <a:rPr kumimoji="1" lang="zh-CN" altLang="en-US" sz="2800" b="1" dirty="0" smtClean="0">
                <a:effectLst>
                  <a:outerShdw blurRad="38100" dist="38100" dir="2700000" algn="tl">
                    <a:srgbClr val="C0C0C0"/>
                  </a:outerShdw>
                </a:effectLst>
                <a:latin typeface="宋体" pitchFamily="2" charset="-122"/>
              </a:rPr>
              <a:t>电子显微镜</a:t>
            </a:r>
          </a:p>
        </p:txBody>
      </p:sp>
      <p:sp>
        <p:nvSpPr>
          <p:cNvPr id="18" name="Text Box 3"/>
          <p:cNvSpPr txBox="1">
            <a:spLocks noChangeArrowheads="1"/>
          </p:cNvSpPr>
          <p:nvPr/>
        </p:nvSpPr>
        <p:spPr bwMode="auto">
          <a:xfrm>
            <a:off x="1285852" y="5591410"/>
            <a:ext cx="6143668" cy="523220"/>
          </a:xfrm>
          <a:prstGeom prst="rect">
            <a:avLst/>
          </a:prstGeom>
          <a:noFill/>
          <a:ln w="9525">
            <a:noFill/>
            <a:miter lim="800000"/>
            <a:headEnd/>
            <a:tailEnd/>
          </a:ln>
        </p:spPr>
        <p:txBody>
          <a:bodyPr wrap="square">
            <a:spAutoFit/>
          </a:bodyPr>
          <a:lstStyle/>
          <a:p>
            <a:pPr>
              <a:spcBef>
                <a:spcPct val="50000"/>
              </a:spcBef>
            </a:pPr>
            <a:r>
              <a:rPr lang="en-US" altLang="zh-CN" sz="2800" dirty="0" smtClean="0">
                <a:solidFill>
                  <a:srgbClr val="1C1C1C"/>
                </a:solidFill>
                <a:latin typeface="Times New Roman" pitchFamily="18" charset="0"/>
              </a:rPr>
              <a:t>1932</a:t>
            </a:r>
            <a:r>
              <a:rPr lang="zh-CN" altLang="en-US" sz="2800" dirty="0">
                <a:solidFill>
                  <a:srgbClr val="1C1C1C"/>
                </a:solidFill>
                <a:latin typeface="Times New Roman" pitchFamily="18" charset="0"/>
              </a:rPr>
              <a:t>年鲁斯卡成功研制了电子显微镜 </a:t>
            </a:r>
            <a:r>
              <a:rPr lang="en-US" altLang="zh-CN" sz="2800" dirty="0">
                <a:solidFill>
                  <a:srgbClr val="1C1C1C"/>
                </a:solidFill>
                <a:latin typeface="Times New Roman" pitchFamily="18" charset="0"/>
              </a:rPr>
              <a:t>; </a:t>
            </a:r>
          </a:p>
        </p:txBody>
      </p:sp>
      <p:sp>
        <p:nvSpPr>
          <p:cNvPr id="19" name="Rectangle 4"/>
          <p:cNvSpPr>
            <a:spLocks noChangeArrowheads="1"/>
          </p:cNvSpPr>
          <p:nvPr/>
        </p:nvSpPr>
        <p:spPr bwMode="auto">
          <a:xfrm>
            <a:off x="1214414" y="6072206"/>
            <a:ext cx="7404123" cy="609398"/>
          </a:xfrm>
          <a:prstGeom prst="rect">
            <a:avLst/>
          </a:prstGeom>
          <a:noFill/>
          <a:ln w="9525">
            <a:noFill/>
            <a:miter lim="800000"/>
            <a:headEnd/>
            <a:tailEnd/>
          </a:ln>
        </p:spPr>
        <p:txBody>
          <a:bodyPr wrap="square">
            <a:spAutoFit/>
          </a:bodyPr>
          <a:lstStyle/>
          <a:p>
            <a:pPr>
              <a:lnSpc>
                <a:spcPct val="120000"/>
              </a:lnSpc>
              <a:spcBef>
                <a:spcPct val="50000"/>
              </a:spcBef>
            </a:pPr>
            <a:r>
              <a:rPr lang="en-US" altLang="zh-CN" sz="2800" dirty="0" smtClean="0">
                <a:solidFill>
                  <a:srgbClr val="1C1C1C"/>
                </a:solidFill>
                <a:latin typeface="Times New Roman" pitchFamily="18" charset="0"/>
              </a:rPr>
              <a:t>1981</a:t>
            </a:r>
            <a:r>
              <a:rPr lang="zh-CN" altLang="en-US" sz="2800" dirty="0">
                <a:solidFill>
                  <a:srgbClr val="1C1C1C"/>
                </a:solidFill>
                <a:latin typeface="Times New Roman" pitchFamily="18" charset="0"/>
              </a:rPr>
              <a:t>年宾尼希和罗雷尔制成了扫描隧穿显微镜</a:t>
            </a:r>
            <a:r>
              <a:rPr lang="en-US" altLang="zh-CN" sz="2800" dirty="0">
                <a:solidFill>
                  <a:srgbClr val="1C1C1C"/>
                </a:solidFill>
                <a:latin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50191"/>
                                        </p:tgtEl>
                                        <p:attrNameLst>
                                          <p:attrName>style.visibility</p:attrName>
                                        </p:attrNameLst>
                                      </p:cBhvr>
                                      <p:to>
                                        <p:strVal val="visible"/>
                                      </p:to>
                                    </p:set>
                                    <p:anim calcmode="lin" valueType="num">
                                      <p:cBhvr>
                                        <p:cTn id="11" dur="500" fill="hold"/>
                                        <p:tgtEl>
                                          <p:spTgt spid="50191"/>
                                        </p:tgtEl>
                                        <p:attrNameLst>
                                          <p:attrName>ppt_w</p:attrName>
                                        </p:attrNameLst>
                                      </p:cBhvr>
                                      <p:tavLst>
                                        <p:tav tm="0">
                                          <p:val>
                                            <p:strVal val="4*#ppt_w"/>
                                          </p:val>
                                        </p:tav>
                                        <p:tav tm="100000">
                                          <p:val>
                                            <p:strVal val="#ppt_w"/>
                                          </p:val>
                                        </p:tav>
                                      </p:tavLst>
                                    </p:anim>
                                    <p:anim calcmode="lin" valueType="num">
                                      <p:cBhvr>
                                        <p:cTn id="12" dur="500" fill="hold"/>
                                        <p:tgtEl>
                                          <p:spTgt spid="50191"/>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187"/>
                                        </p:tgtEl>
                                        <p:attrNameLst>
                                          <p:attrName>style.visibility</p:attrName>
                                        </p:attrNameLst>
                                      </p:cBhvr>
                                      <p:to>
                                        <p:strVal val="visible"/>
                                      </p:to>
                                    </p:set>
                                    <p:animEffect transition="in" filter="dissolve">
                                      <p:cBhvr>
                                        <p:cTn id="17" dur="500"/>
                                        <p:tgtEl>
                                          <p:spTgt spid="501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195"/>
                                        </p:tgtEl>
                                        <p:attrNameLst>
                                          <p:attrName>style.visibility</p:attrName>
                                        </p:attrNameLst>
                                      </p:cBhvr>
                                      <p:to>
                                        <p:strVal val="visible"/>
                                      </p:to>
                                    </p:set>
                                    <p:animEffect transition="in" filter="blinds(horizontal)">
                                      <p:cBhvr>
                                        <p:cTn id="22" dur="500"/>
                                        <p:tgtEl>
                                          <p:spTgt spid="5019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193"/>
                                        </p:tgtEl>
                                        <p:attrNameLst>
                                          <p:attrName>style.visibility</p:attrName>
                                        </p:attrNameLst>
                                      </p:cBhvr>
                                      <p:to>
                                        <p:strVal val="visible"/>
                                      </p:to>
                                    </p:set>
                                  </p:childTnLst>
                                </p:cTn>
                              </p:par>
                            </p:childTnLst>
                          </p:cTn>
                        </p:par>
                        <p:par>
                          <p:cTn id="27" fill="hold">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50194"/>
                                        </p:tgtEl>
                                        <p:attrNameLst>
                                          <p:attrName>style.visibility</p:attrName>
                                        </p:attrNameLst>
                                      </p:cBhvr>
                                      <p:to>
                                        <p:strVal val="visible"/>
                                      </p:to>
                                    </p:set>
                                    <p:animEffect transition="in" filter="slide(fromLeft)">
                                      <p:cBhvr>
                                        <p:cTn id="30" dur="500"/>
                                        <p:tgtEl>
                                          <p:spTgt spid="50194"/>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50192"/>
                                        </p:tgtEl>
                                        <p:attrNameLst>
                                          <p:attrName>style.visibility</p:attrName>
                                        </p:attrNameLst>
                                      </p:cBhvr>
                                      <p:to>
                                        <p:strVal val="visible"/>
                                      </p:to>
                                    </p:set>
                                    <p:animEffect transition="in" filter="wipe(left)">
                                      <p:cBhvr>
                                        <p:cTn id="34" dur="500"/>
                                        <p:tgtEl>
                                          <p:spTgt spid="5019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utoUpdateAnimBg="0"/>
      <p:bldP spid="50191" grpId="0" autoUpdateAnimBg="0"/>
      <p:bldP spid="50192" grpId="0" autoUpdateAnimBg="0"/>
      <p:bldP spid="50193" grpId="0" animBg="1" autoUpdateAnimBg="0"/>
      <p:bldP spid="50194" grpId="0" animBg="1"/>
      <p:bldP spid="18" grpId="0" autoUpdateAnimBg="0"/>
      <p:bldP spid="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4294967295"/>
          </p:nvPr>
        </p:nvSpPr>
        <p:spPr>
          <a:xfrm>
            <a:off x="0" y="6356350"/>
            <a:ext cx="2133600" cy="365125"/>
          </a:xfrm>
          <a:prstGeom prst="rect">
            <a:avLst/>
          </a:prstGeom>
          <a:noFill/>
        </p:spPr>
        <p:txBody>
          <a:bodyPr/>
          <a:lstStyle/>
          <a:p>
            <a:fld id="{CD83F5F7-CABF-4C7F-A0CF-6BAAD55E2325}" type="slidenum">
              <a:rPr lang="en-US" altLang="zh-CN"/>
              <a:pPr/>
              <a:t>21</a:t>
            </a:fld>
            <a:endParaRPr lang="en-US" altLang="zh-CN"/>
          </a:p>
        </p:txBody>
      </p:sp>
      <p:pic>
        <p:nvPicPr>
          <p:cNvPr id="28675" name="Picture 2" descr="扫描隧道显微镜1"/>
          <p:cNvPicPr>
            <a:picLocks noChangeAspect="1" noChangeArrowheads="1"/>
          </p:cNvPicPr>
          <p:nvPr/>
        </p:nvPicPr>
        <p:blipFill>
          <a:blip r:embed="rId2"/>
          <a:srcRect/>
          <a:stretch>
            <a:fillRect/>
          </a:stretch>
        </p:blipFill>
        <p:spPr bwMode="auto">
          <a:xfrm>
            <a:off x="1763713" y="1557338"/>
            <a:ext cx="5486400" cy="4706937"/>
          </a:xfrm>
          <a:prstGeom prst="rect">
            <a:avLst/>
          </a:prstGeom>
          <a:noFill/>
          <a:ln w="9525">
            <a:noFill/>
            <a:miter lim="800000"/>
            <a:headEnd/>
            <a:tailEnd/>
          </a:ln>
        </p:spPr>
      </p:pic>
      <p:sp>
        <p:nvSpPr>
          <p:cNvPr id="28676" name="Text Box 3"/>
          <p:cNvSpPr txBox="1">
            <a:spLocks noChangeArrowheads="1"/>
          </p:cNvSpPr>
          <p:nvPr/>
        </p:nvSpPr>
        <p:spPr bwMode="auto">
          <a:xfrm>
            <a:off x="539750" y="836613"/>
            <a:ext cx="6288901" cy="523220"/>
          </a:xfrm>
          <a:prstGeom prst="rect">
            <a:avLst/>
          </a:prstGeom>
          <a:noFill/>
          <a:ln w="9525">
            <a:noFill/>
            <a:miter lim="800000"/>
            <a:headEnd/>
            <a:tailEnd/>
          </a:ln>
        </p:spPr>
        <p:txBody>
          <a:bodyPr wrap="none">
            <a:spAutoFit/>
          </a:bodyPr>
          <a:lstStyle/>
          <a:p>
            <a:r>
              <a:rPr kumimoji="1" lang="zh-CN" altLang="en-US" sz="2800" dirty="0">
                <a:latin typeface="Times New Roman" pitchFamily="18" charset="0"/>
              </a:rPr>
              <a:t>超高真空低能电子衍射扫描隧道显微镜</a:t>
            </a:r>
          </a:p>
        </p:txBody>
      </p:sp>
    </p:spTree>
  </p:cSld>
  <p:clrMapOvr>
    <a:masterClrMapping/>
  </p:clrMapOvr>
  <p:transition>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4294967295"/>
          </p:nvPr>
        </p:nvSpPr>
        <p:spPr>
          <a:xfrm>
            <a:off x="0" y="6356350"/>
            <a:ext cx="2133600" cy="365125"/>
          </a:xfrm>
          <a:prstGeom prst="rect">
            <a:avLst/>
          </a:prstGeom>
          <a:noFill/>
        </p:spPr>
        <p:txBody>
          <a:bodyPr/>
          <a:lstStyle/>
          <a:p>
            <a:fld id="{23F8ABB1-FEEA-48F1-899C-D6E8484DA69F}" type="slidenum">
              <a:rPr lang="en-US" altLang="zh-CN"/>
              <a:pPr/>
              <a:t>22</a:t>
            </a:fld>
            <a:endParaRPr lang="en-US" altLang="zh-CN"/>
          </a:p>
        </p:txBody>
      </p:sp>
      <p:pic>
        <p:nvPicPr>
          <p:cNvPr id="53250" name="Picture 2" descr="扫描隧道"/>
          <p:cNvPicPr>
            <a:picLocks noChangeAspect="1" noChangeArrowheads="1"/>
          </p:cNvPicPr>
          <p:nvPr/>
        </p:nvPicPr>
        <p:blipFill>
          <a:blip r:embed="rId2"/>
          <a:srcRect/>
          <a:stretch>
            <a:fillRect/>
          </a:stretch>
        </p:blipFill>
        <p:spPr bwMode="auto">
          <a:xfrm>
            <a:off x="3059113" y="1989138"/>
            <a:ext cx="2911475" cy="4306887"/>
          </a:xfrm>
          <a:prstGeom prst="rect">
            <a:avLst/>
          </a:prstGeom>
          <a:noFill/>
          <a:ln w="9525">
            <a:solidFill>
              <a:srgbClr val="66FF33"/>
            </a:solidFill>
            <a:miter lim="800000"/>
            <a:headEnd/>
            <a:tailEnd/>
          </a:ln>
        </p:spPr>
      </p:pic>
      <p:sp>
        <p:nvSpPr>
          <p:cNvPr id="53251" name="Text Box 3"/>
          <p:cNvSpPr txBox="1">
            <a:spLocks noChangeArrowheads="1"/>
          </p:cNvSpPr>
          <p:nvPr/>
        </p:nvSpPr>
        <p:spPr bwMode="auto">
          <a:xfrm>
            <a:off x="1258888" y="1052513"/>
            <a:ext cx="5562600" cy="579437"/>
          </a:xfrm>
          <a:prstGeom prst="rect">
            <a:avLst/>
          </a:prstGeom>
          <a:noFill/>
          <a:ln w="9525">
            <a:noFill/>
            <a:miter lim="800000"/>
            <a:headEnd/>
            <a:tailEnd/>
          </a:ln>
        </p:spPr>
        <p:txBody>
          <a:bodyPr>
            <a:spAutoFit/>
          </a:bodyPr>
          <a:lstStyle/>
          <a:p>
            <a:r>
              <a:rPr kumimoji="1" lang="zh-CN" altLang="en-US" sz="3200" dirty="0">
                <a:latin typeface="+mn-ea"/>
              </a:rPr>
              <a:t>扫描隧道显微镜中的原子形象</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3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4294967295"/>
          </p:nvPr>
        </p:nvSpPr>
        <p:spPr>
          <a:xfrm>
            <a:off x="0" y="6356350"/>
            <a:ext cx="2133600" cy="365125"/>
          </a:xfrm>
          <a:prstGeom prst="rect">
            <a:avLst/>
          </a:prstGeom>
          <a:noFill/>
        </p:spPr>
        <p:txBody>
          <a:bodyPr/>
          <a:lstStyle/>
          <a:p>
            <a:fld id="{90B47258-658C-4ABB-BD1B-9239938E4EEC}" type="slidenum">
              <a:rPr lang="en-US" altLang="zh-CN"/>
              <a:pPr/>
              <a:t>23</a:t>
            </a:fld>
            <a:endParaRPr lang="en-US" altLang="zh-CN"/>
          </a:p>
        </p:txBody>
      </p:sp>
      <p:sp>
        <p:nvSpPr>
          <p:cNvPr id="16386" name="Text Box 2"/>
          <p:cNvSpPr txBox="1">
            <a:spLocks noChangeArrowheads="1"/>
          </p:cNvSpPr>
          <p:nvPr/>
        </p:nvSpPr>
        <p:spPr bwMode="auto">
          <a:xfrm>
            <a:off x="642910" y="928670"/>
            <a:ext cx="7848600" cy="1128713"/>
          </a:xfrm>
          <a:prstGeom prst="rect">
            <a:avLst/>
          </a:prstGeom>
          <a:noFill/>
          <a:ln w="9525">
            <a:noFill/>
            <a:miter lim="800000"/>
            <a:headEnd/>
            <a:tailEnd/>
          </a:ln>
        </p:spPr>
        <p:txBody>
          <a:bodyPr>
            <a:spAutoFit/>
          </a:bodyPr>
          <a:lstStyle/>
          <a:p>
            <a:pPr>
              <a:spcBef>
                <a:spcPct val="50000"/>
              </a:spcBef>
            </a:pPr>
            <a:r>
              <a:rPr lang="en-US" altLang="zh-CN" sz="3200" dirty="0">
                <a:latin typeface="Times New Roman" pitchFamily="18" charset="0"/>
              </a:rPr>
              <a:t>        </a:t>
            </a:r>
            <a:r>
              <a:rPr lang="zh-CN" altLang="zh-CN" sz="2800" dirty="0">
                <a:latin typeface="Times New Roman" pitchFamily="18" charset="0"/>
              </a:rPr>
              <a:t>经典</a:t>
            </a:r>
            <a:r>
              <a:rPr lang="zh-CN" altLang="zh-CN" sz="2800" dirty="0">
                <a:solidFill>
                  <a:srgbClr val="CC0000"/>
                </a:solidFill>
                <a:latin typeface="Times New Roman" pitchFamily="18" charset="0"/>
              </a:rPr>
              <a:t>粒子</a:t>
            </a:r>
            <a:r>
              <a:rPr lang="zh-CN" altLang="en-US" sz="2800" dirty="0">
                <a:solidFill>
                  <a:srgbClr val="CC0000"/>
                </a:solidFill>
                <a:latin typeface="Times New Roman" pitchFamily="18" charset="0"/>
              </a:rPr>
              <a:t>   </a:t>
            </a:r>
            <a:r>
              <a:rPr lang="zh-CN" altLang="zh-CN" sz="2800" dirty="0">
                <a:latin typeface="Times New Roman" pitchFamily="18" charset="0"/>
              </a:rPr>
              <a:t>不被分割的整体，有确定位置和运动轨道</a:t>
            </a:r>
            <a:r>
              <a:rPr lang="zh-CN" altLang="en-US" sz="2800" dirty="0">
                <a:latin typeface="Times New Roman" pitchFamily="18" charset="0"/>
              </a:rPr>
              <a:t> </a:t>
            </a:r>
            <a:r>
              <a:rPr lang="en-US" altLang="zh-CN" sz="2800" dirty="0">
                <a:latin typeface="Times New Roman" pitchFamily="18" charset="0"/>
              </a:rPr>
              <a:t>.</a:t>
            </a:r>
            <a:r>
              <a:rPr lang="en-US" altLang="zh-CN" sz="2800" dirty="0">
                <a:solidFill>
                  <a:srgbClr val="CC0000"/>
                </a:solidFill>
                <a:latin typeface="Times New Roman" pitchFamily="18" charset="0"/>
              </a:rPr>
              <a:t> </a:t>
            </a:r>
            <a:r>
              <a:rPr lang="zh-CN" altLang="zh-CN" sz="3600" dirty="0">
                <a:solidFill>
                  <a:srgbClr val="CC0000"/>
                </a:solidFill>
                <a:latin typeface="Times New Roman" pitchFamily="18" charset="0"/>
              </a:rPr>
              <a:t>　</a:t>
            </a:r>
            <a:endParaRPr lang="zh-CN" altLang="en-US" sz="3600" dirty="0">
              <a:solidFill>
                <a:srgbClr val="CC0000"/>
              </a:solidFill>
              <a:latin typeface="Times New Roman" pitchFamily="18" charset="0"/>
            </a:endParaRPr>
          </a:p>
        </p:txBody>
      </p:sp>
      <p:sp>
        <p:nvSpPr>
          <p:cNvPr id="16387" name="Text Box 3"/>
          <p:cNvSpPr txBox="1">
            <a:spLocks noChangeArrowheads="1"/>
          </p:cNvSpPr>
          <p:nvPr/>
        </p:nvSpPr>
        <p:spPr bwMode="auto">
          <a:xfrm>
            <a:off x="714348" y="2285992"/>
            <a:ext cx="8001000" cy="1150828"/>
          </a:xfrm>
          <a:prstGeom prst="rect">
            <a:avLst/>
          </a:prstGeom>
          <a:noFill/>
          <a:ln w="9525">
            <a:noFill/>
            <a:miter lim="800000"/>
            <a:headEnd/>
            <a:tailEnd/>
          </a:ln>
        </p:spPr>
        <p:txBody>
          <a:bodyPr>
            <a:spAutoFit/>
          </a:bodyPr>
          <a:lstStyle/>
          <a:p>
            <a:pPr>
              <a:lnSpc>
                <a:spcPct val="120000"/>
              </a:lnSpc>
              <a:spcBef>
                <a:spcPct val="20000"/>
              </a:spcBef>
            </a:pPr>
            <a:r>
              <a:rPr lang="en-US" altLang="zh-CN" sz="3200" b="1" dirty="0">
                <a:latin typeface="Times New Roman" pitchFamily="18" charset="0"/>
              </a:rPr>
              <a:t>        </a:t>
            </a:r>
            <a:r>
              <a:rPr lang="zh-CN" altLang="zh-CN" sz="2800" dirty="0">
                <a:latin typeface="Times New Roman" pitchFamily="18" charset="0"/>
              </a:rPr>
              <a:t>经典</a:t>
            </a:r>
            <a:r>
              <a:rPr lang="zh-CN" altLang="zh-CN" sz="2800" dirty="0">
                <a:solidFill>
                  <a:srgbClr val="CC0000"/>
                </a:solidFill>
                <a:latin typeface="Times New Roman" pitchFamily="18" charset="0"/>
              </a:rPr>
              <a:t>的波</a:t>
            </a:r>
            <a:r>
              <a:rPr lang="zh-CN" altLang="en-US" sz="2800" dirty="0">
                <a:solidFill>
                  <a:srgbClr val="CC0000"/>
                </a:solidFill>
                <a:latin typeface="Times New Roman" pitchFamily="18" charset="0"/>
              </a:rPr>
              <a:t>   </a:t>
            </a:r>
            <a:r>
              <a:rPr lang="zh-CN" altLang="zh-CN" sz="2800" dirty="0">
                <a:latin typeface="Times New Roman" pitchFamily="18" charset="0"/>
              </a:rPr>
              <a:t>某种实际的物理量的空间分布作周期性的变化，波具有相干叠加性</a:t>
            </a:r>
            <a:r>
              <a:rPr lang="zh-CN" altLang="en-US" sz="2800" dirty="0">
                <a:latin typeface="Times New Roman" pitchFamily="18" charset="0"/>
              </a:rPr>
              <a:t> </a:t>
            </a:r>
            <a:r>
              <a:rPr lang="en-US" altLang="zh-CN" sz="2800" dirty="0">
                <a:latin typeface="Times New Roman" pitchFamily="18" charset="0"/>
              </a:rPr>
              <a:t>.  </a:t>
            </a:r>
          </a:p>
        </p:txBody>
      </p:sp>
      <p:sp>
        <p:nvSpPr>
          <p:cNvPr id="16390" name="Rectangle 6"/>
          <p:cNvSpPr>
            <a:spLocks noChangeArrowheads="1"/>
          </p:cNvSpPr>
          <p:nvPr/>
        </p:nvSpPr>
        <p:spPr bwMode="auto">
          <a:xfrm>
            <a:off x="500034" y="3571876"/>
            <a:ext cx="8001000" cy="1150828"/>
          </a:xfrm>
          <a:prstGeom prst="rect">
            <a:avLst/>
          </a:prstGeom>
          <a:noFill/>
          <a:ln w="9525">
            <a:noFill/>
            <a:miter lim="800000"/>
            <a:headEnd/>
            <a:tailEnd/>
          </a:ln>
        </p:spPr>
        <p:txBody>
          <a:bodyPr>
            <a:spAutoFit/>
          </a:bodyPr>
          <a:lstStyle/>
          <a:p>
            <a:pPr>
              <a:lnSpc>
                <a:spcPct val="120000"/>
              </a:lnSpc>
              <a:spcBef>
                <a:spcPct val="20000"/>
              </a:spcBef>
            </a:pPr>
            <a:r>
              <a:rPr lang="en-US" altLang="zh-CN" sz="3200" b="1" dirty="0">
                <a:solidFill>
                  <a:srgbClr val="CC0000"/>
                </a:solidFill>
                <a:latin typeface="Times New Roman" pitchFamily="18" charset="0"/>
              </a:rPr>
              <a:t>        </a:t>
            </a:r>
            <a:r>
              <a:rPr lang="zh-CN" altLang="en-US" sz="2800" b="1" dirty="0">
                <a:solidFill>
                  <a:srgbClr val="CC0000"/>
                </a:solidFill>
                <a:latin typeface="Times New Roman" pitchFamily="18" charset="0"/>
              </a:rPr>
              <a:t>二 </a:t>
            </a:r>
            <a:r>
              <a:rPr lang="zh-CN" altLang="en-US" sz="2800" b="1" dirty="0" smtClean="0">
                <a:solidFill>
                  <a:srgbClr val="CC0000"/>
                </a:solidFill>
                <a:latin typeface="Times New Roman" pitchFamily="18" charset="0"/>
              </a:rPr>
              <a:t>象性    </a:t>
            </a:r>
            <a:r>
              <a:rPr lang="zh-CN" altLang="en-US" sz="2800" dirty="0">
                <a:latin typeface="Times New Roman" pitchFamily="18" charset="0"/>
              </a:rPr>
              <a:t>要求将波和粒子两种对立的属性统一到同一物体上 </a:t>
            </a:r>
            <a:r>
              <a:rPr lang="en-US" altLang="zh-CN" sz="2800" dirty="0">
                <a:latin typeface="Times New Roman" pitchFamily="18" charset="0"/>
              </a:rPr>
              <a:t>.</a:t>
            </a:r>
          </a:p>
        </p:txBody>
      </p:sp>
      <p:sp>
        <p:nvSpPr>
          <p:cNvPr id="30726" name="Rectangle 8"/>
          <p:cNvSpPr>
            <a:spLocks noChangeArrowheads="1"/>
          </p:cNvSpPr>
          <p:nvPr/>
        </p:nvSpPr>
        <p:spPr bwMode="auto">
          <a:xfrm>
            <a:off x="571472" y="214290"/>
            <a:ext cx="6337300" cy="584775"/>
          </a:xfrm>
          <a:prstGeom prst="rect">
            <a:avLst/>
          </a:prstGeom>
          <a:noFill/>
          <a:ln w="9525">
            <a:noFill/>
            <a:miter lim="800000"/>
            <a:headEnd/>
            <a:tailEnd/>
          </a:ln>
        </p:spPr>
        <p:txBody>
          <a:bodyPr>
            <a:spAutoFit/>
          </a:bodyPr>
          <a:lstStyle/>
          <a:p>
            <a:pPr>
              <a:spcBef>
                <a:spcPct val="50000"/>
              </a:spcBef>
            </a:pPr>
            <a:r>
              <a:rPr lang="zh-CN" altLang="zh-CN" sz="3200" b="1" dirty="0" smtClean="0">
                <a:solidFill>
                  <a:srgbClr val="CC0000"/>
                </a:solidFill>
                <a:latin typeface="Times New Roman" pitchFamily="18" charset="0"/>
              </a:rPr>
              <a:t>德布罗意</a:t>
            </a:r>
            <a:r>
              <a:rPr lang="zh-CN" altLang="zh-CN" sz="3200" b="1" dirty="0">
                <a:solidFill>
                  <a:srgbClr val="CC0000"/>
                </a:solidFill>
                <a:latin typeface="Times New Roman" pitchFamily="18" charset="0"/>
              </a:rPr>
              <a:t>波的统计解释</a:t>
            </a:r>
            <a:endParaRPr lang="zh-CN" altLang="en-US" sz="3200" b="1" dirty="0">
              <a:solidFill>
                <a:srgbClr val="CC0000"/>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blinds(horizontal)">
                                      <p:cBhvr>
                                        <p:cTn id="12" dur="5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1"/>
          <p:cNvSpPr>
            <a:spLocks noGrp="1"/>
          </p:cNvSpPr>
          <p:nvPr>
            <p:ph type="sldNum" sz="quarter" idx="4294967295"/>
          </p:nvPr>
        </p:nvSpPr>
        <p:spPr>
          <a:xfrm>
            <a:off x="0" y="6356350"/>
            <a:ext cx="2133600" cy="365125"/>
          </a:xfrm>
          <a:prstGeom prst="rect">
            <a:avLst/>
          </a:prstGeom>
          <a:noFill/>
        </p:spPr>
        <p:txBody>
          <a:bodyPr/>
          <a:lstStyle/>
          <a:p>
            <a:fld id="{AF8189CE-DBD8-4F37-8FCA-5D6813ED1642}" type="slidenum">
              <a:rPr lang="en-US" altLang="zh-CN"/>
              <a:pPr/>
              <a:t>24</a:t>
            </a:fld>
            <a:endParaRPr lang="en-US" altLang="zh-CN"/>
          </a:p>
        </p:txBody>
      </p:sp>
      <p:sp>
        <p:nvSpPr>
          <p:cNvPr id="17410" name="Rectangle 2"/>
          <p:cNvSpPr>
            <a:spLocks noChangeArrowheads="1"/>
          </p:cNvSpPr>
          <p:nvPr/>
        </p:nvSpPr>
        <p:spPr bwMode="auto">
          <a:xfrm>
            <a:off x="785786" y="1500174"/>
            <a:ext cx="7924800" cy="1667892"/>
          </a:xfrm>
          <a:prstGeom prst="rect">
            <a:avLst/>
          </a:prstGeom>
          <a:noFill/>
          <a:ln w="9525">
            <a:noFill/>
            <a:miter lim="800000"/>
            <a:headEnd/>
            <a:tailEnd/>
          </a:ln>
        </p:spPr>
        <p:txBody>
          <a:bodyPr>
            <a:spAutoFit/>
          </a:bodyPr>
          <a:lstStyle/>
          <a:p>
            <a:pPr>
              <a:lnSpc>
                <a:spcPct val="120000"/>
              </a:lnSpc>
            </a:pPr>
            <a:r>
              <a:rPr kumimoji="1" lang="en-US" altLang="zh-CN" sz="3200" b="1" dirty="0">
                <a:solidFill>
                  <a:schemeClr val="tx2"/>
                </a:solidFill>
                <a:latin typeface="Times New Roman" pitchFamily="18" charset="0"/>
              </a:rPr>
              <a:t>        </a:t>
            </a:r>
            <a:r>
              <a:rPr kumimoji="1" lang="zh-CN" altLang="en-US" sz="2800" dirty="0">
                <a:latin typeface="Times New Roman" pitchFamily="18" charset="0"/>
              </a:rPr>
              <a:t>单个粒子在何处出现具有偶然性</a:t>
            </a:r>
            <a:r>
              <a:rPr kumimoji="1" lang="en-US" altLang="zh-CN" sz="2800" dirty="0">
                <a:latin typeface="Times New Roman" pitchFamily="18" charset="0"/>
              </a:rPr>
              <a:t>;</a:t>
            </a:r>
            <a:r>
              <a:rPr kumimoji="1" lang="zh-CN" altLang="en-US" sz="2800" dirty="0">
                <a:latin typeface="Times New Roman" pitchFamily="18" charset="0"/>
              </a:rPr>
              <a:t>大量粒子在某处出现的多少具有规律性</a:t>
            </a:r>
            <a:r>
              <a:rPr kumimoji="1" lang="en-US" altLang="zh-CN" sz="2800" dirty="0">
                <a:latin typeface="Times New Roman" pitchFamily="18" charset="0"/>
              </a:rPr>
              <a:t>. </a:t>
            </a:r>
            <a:r>
              <a:rPr kumimoji="1" lang="zh-CN" altLang="en-US" sz="2800" dirty="0">
                <a:latin typeface="Times New Roman" pitchFamily="18" charset="0"/>
              </a:rPr>
              <a:t>粒子在各处出现的概率不同</a:t>
            </a:r>
            <a:r>
              <a:rPr kumimoji="1" lang="en-US" altLang="zh-CN" sz="2800" dirty="0">
                <a:latin typeface="Times New Roman" pitchFamily="18" charset="0"/>
              </a:rPr>
              <a:t>.</a:t>
            </a:r>
          </a:p>
        </p:txBody>
      </p:sp>
      <p:sp>
        <p:nvSpPr>
          <p:cNvPr id="20485" name="Rectangle 3"/>
          <p:cNvSpPr>
            <a:spLocks noChangeArrowheads="1"/>
          </p:cNvSpPr>
          <p:nvPr/>
        </p:nvSpPr>
        <p:spPr bwMode="auto">
          <a:xfrm>
            <a:off x="714348" y="928670"/>
            <a:ext cx="4740275" cy="579438"/>
          </a:xfrm>
          <a:prstGeom prst="rect">
            <a:avLst/>
          </a:prstGeom>
          <a:noFill/>
          <a:ln w="9525">
            <a:noFill/>
            <a:miter lim="800000"/>
            <a:headEnd/>
            <a:tailEnd/>
          </a:ln>
        </p:spPr>
        <p:txBody>
          <a:bodyPr>
            <a:spAutoFit/>
          </a:bodyPr>
          <a:lstStyle/>
          <a:p>
            <a:r>
              <a:rPr kumimoji="1" lang="en-US" altLang="zh-CN" sz="3200" b="1" dirty="0">
                <a:solidFill>
                  <a:srgbClr val="CC0000"/>
                </a:solidFill>
                <a:latin typeface="Times New Roman" pitchFamily="18" charset="0"/>
              </a:rPr>
              <a:t>1</a:t>
            </a:r>
            <a:r>
              <a:rPr kumimoji="1" lang="en-US" altLang="zh-CN" sz="3200" b="1" dirty="0">
                <a:solidFill>
                  <a:schemeClr val="tx2"/>
                </a:solidFill>
                <a:latin typeface="Times New Roman" pitchFamily="18" charset="0"/>
              </a:rPr>
              <a:t>  </a:t>
            </a:r>
            <a:r>
              <a:rPr kumimoji="1" lang="zh-CN" altLang="en-US" sz="3200" b="1" dirty="0">
                <a:solidFill>
                  <a:schemeClr val="tx2"/>
                </a:solidFill>
                <a:latin typeface="Times New Roman" pitchFamily="18" charset="0"/>
              </a:rPr>
              <a:t>从</a:t>
            </a:r>
            <a:r>
              <a:rPr kumimoji="1" lang="zh-CN" altLang="en-US" sz="3200" b="1" dirty="0">
                <a:solidFill>
                  <a:srgbClr val="CC0000"/>
                </a:solidFill>
                <a:latin typeface="Times New Roman" pitchFamily="18" charset="0"/>
              </a:rPr>
              <a:t>粒子性</a:t>
            </a:r>
            <a:r>
              <a:rPr kumimoji="1" lang="zh-CN" altLang="en-US" sz="3200" b="1" dirty="0">
                <a:solidFill>
                  <a:schemeClr val="tx2"/>
                </a:solidFill>
                <a:latin typeface="Times New Roman" pitchFamily="18" charset="0"/>
              </a:rPr>
              <a:t>方面解释</a:t>
            </a:r>
          </a:p>
        </p:txBody>
      </p:sp>
      <p:grpSp>
        <p:nvGrpSpPr>
          <p:cNvPr id="2" name="Group 75"/>
          <p:cNvGrpSpPr>
            <a:grpSpLocks/>
          </p:cNvGrpSpPr>
          <p:nvPr/>
        </p:nvGrpSpPr>
        <p:grpSpPr bwMode="auto">
          <a:xfrm>
            <a:off x="1600200" y="3505200"/>
            <a:ext cx="6248400" cy="2590800"/>
            <a:chOff x="1008" y="2208"/>
            <a:chExt cx="3936" cy="1632"/>
          </a:xfrm>
        </p:grpSpPr>
        <p:sp>
          <p:nvSpPr>
            <p:cNvPr id="20487" name="Rectangle 29"/>
            <p:cNvSpPr>
              <a:spLocks noChangeArrowheads="1"/>
            </p:cNvSpPr>
            <p:nvPr/>
          </p:nvSpPr>
          <p:spPr bwMode="auto">
            <a:xfrm>
              <a:off x="1008" y="2208"/>
              <a:ext cx="3936" cy="16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7421" name="Rectangle 13"/>
            <p:cNvSpPr>
              <a:spLocks noChangeArrowheads="1"/>
            </p:cNvSpPr>
            <p:nvPr/>
          </p:nvSpPr>
          <p:spPr bwMode="auto">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p>
          </p:txBody>
        </p:sp>
        <p:sp>
          <p:nvSpPr>
            <p:cNvPr id="17422" name="Rectangle 14"/>
            <p:cNvSpPr>
              <a:spLocks noChangeArrowheads="1"/>
            </p:cNvSpPr>
            <p:nvPr/>
          </p:nvSpPr>
          <p:spPr bwMode="auto">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p>
          </p:txBody>
        </p:sp>
        <p:sp>
          <p:nvSpPr>
            <p:cNvPr id="20490" name="Line 15"/>
            <p:cNvSpPr>
              <a:spLocks noChangeShapeType="1"/>
            </p:cNvSpPr>
            <p:nvPr/>
          </p:nvSpPr>
          <p:spPr bwMode="auto">
            <a:xfrm flipV="1">
              <a:off x="1989" y="2660"/>
              <a:ext cx="990" cy="238"/>
            </a:xfrm>
            <a:prstGeom prst="line">
              <a:avLst/>
            </a:prstGeom>
            <a:noFill/>
            <a:ln w="9525">
              <a:solidFill>
                <a:schemeClr val="bg2"/>
              </a:solidFill>
              <a:round/>
              <a:headEnd/>
              <a:tailEnd/>
            </a:ln>
          </p:spPr>
          <p:txBody>
            <a:bodyPr wrap="none" anchor="ctr"/>
            <a:lstStyle/>
            <a:p>
              <a:endParaRPr lang="zh-CN" altLang="en-US"/>
            </a:p>
          </p:txBody>
        </p:sp>
        <p:sp>
          <p:nvSpPr>
            <p:cNvPr id="20491" name="Line 16"/>
            <p:cNvSpPr>
              <a:spLocks noChangeShapeType="1"/>
            </p:cNvSpPr>
            <p:nvPr/>
          </p:nvSpPr>
          <p:spPr bwMode="auto">
            <a:xfrm>
              <a:off x="2016" y="2880"/>
              <a:ext cx="950" cy="179"/>
            </a:xfrm>
            <a:prstGeom prst="line">
              <a:avLst/>
            </a:prstGeom>
            <a:noFill/>
            <a:ln w="9525">
              <a:solidFill>
                <a:schemeClr val="bg2"/>
              </a:solidFill>
              <a:round/>
              <a:headEnd/>
              <a:tailEnd/>
            </a:ln>
          </p:spPr>
          <p:txBody>
            <a:bodyPr wrap="none" anchor="ctr"/>
            <a:lstStyle/>
            <a:p>
              <a:endParaRPr lang="zh-CN" altLang="en-US"/>
            </a:p>
          </p:txBody>
        </p:sp>
        <p:sp>
          <p:nvSpPr>
            <p:cNvPr id="20492" name="Arc 17"/>
            <p:cNvSpPr>
              <a:spLocks/>
            </p:cNvSpPr>
            <p:nvPr/>
          </p:nvSpPr>
          <p:spPr bwMode="auto">
            <a:xfrm>
              <a:off x="2464" y="2780"/>
              <a:ext cx="40" cy="101"/>
            </a:xfrm>
            <a:custGeom>
              <a:avLst/>
              <a:gdLst>
                <a:gd name="T0" fmla="*/ 0 w 21600"/>
                <a:gd name="T1" fmla="*/ 0 h 24338"/>
                <a:gd name="T2" fmla="*/ 40 w 21600"/>
                <a:gd name="T3" fmla="*/ 101 h 24338"/>
                <a:gd name="T4" fmla="*/ 0 w 21600"/>
                <a:gd name="T5" fmla="*/ 90 h 24338"/>
                <a:gd name="T6" fmla="*/ 0 60000 65536"/>
                <a:gd name="T7" fmla="*/ 0 60000 65536"/>
                <a:gd name="T8" fmla="*/ 0 60000 65536"/>
                <a:gd name="T9" fmla="*/ 0 w 21600"/>
                <a:gd name="T10" fmla="*/ 0 h 24338"/>
                <a:gd name="T11" fmla="*/ 21600 w 21600"/>
                <a:gd name="T12" fmla="*/ 24338 h 24338"/>
              </a:gdLst>
              <a:ahLst/>
              <a:cxnLst>
                <a:cxn ang="T6">
                  <a:pos x="T0" y="T1"/>
                </a:cxn>
                <a:cxn ang="T7">
                  <a:pos x="T2" y="T3"/>
                </a:cxn>
                <a:cxn ang="T8">
                  <a:pos x="T4" y="T5"/>
                </a:cxn>
              </a:cxnLst>
              <a:rect l="T9" t="T10" r="T11" b="T12"/>
              <a:pathLst>
                <a:path w="21600" h="24338" fill="none" extrusionOk="0">
                  <a:moveTo>
                    <a:pt x="-1" y="0"/>
                  </a:moveTo>
                  <a:cubicBezTo>
                    <a:pt x="11929" y="0"/>
                    <a:pt x="21600" y="9670"/>
                    <a:pt x="21600" y="21600"/>
                  </a:cubicBezTo>
                  <a:cubicBezTo>
                    <a:pt x="21600" y="22515"/>
                    <a:pt x="21541" y="23429"/>
                    <a:pt x="21425" y="24337"/>
                  </a:cubicBezTo>
                </a:path>
                <a:path w="21600" h="24338" stroke="0" extrusionOk="0">
                  <a:moveTo>
                    <a:pt x="-1" y="0"/>
                  </a:moveTo>
                  <a:cubicBezTo>
                    <a:pt x="11929" y="0"/>
                    <a:pt x="21600" y="9670"/>
                    <a:pt x="21600" y="21600"/>
                  </a:cubicBezTo>
                  <a:cubicBezTo>
                    <a:pt x="21600" y="22515"/>
                    <a:pt x="21541" y="23429"/>
                    <a:pt x="21425" y="24337"/>
                  </a:cubicBezTo>
                  <a:lnTo>
                    <a:pt x="0" y="21600"/>
                  </a:lnTo>
                  <a:close/>
                </a:path>
              </a:pathLst>
            </a:custGeom>
            <a:noFill/>
            <a:ln w="38100">
              <a:solidFill>
                <a:srgbClr val="FF3300"/>
              </a:solidFill>
              <a:round/>
              <a:headEnd/>
              <a:tailEnd/>
            </a:ln>
          </p:spPr>
          <p:txBody>
            <a:bodyPr wrap="none" anchor="ctr"/>
            <a:lstStyle/>
            <a:p>
              <a:endParaRPr lang="zh-CN" altLang="en-US"/>
            </a:p>
          </p:txBody>
        </p:sp>
        <p:graphicFrame>
          <p:nvGraphicFramePr>
            <p:cNvPr id="20482" name="Object 18"/>
            <p:cNvGraphicFramePr>
              <a:graphicFrameLocks noChangeAspect="1"/>
            </p:cNvGraphicFramePr>
            <p:nvPr/>
          </p:nvGraphicFramePr>
          <p:xfrm>
            <a:off x="2543" y="2750"/>
            <a:ext cx="165" cy="156"/>
          </p:xfrm>
          <a:graphic>
            <a:graphicData uri="http://schemas.openxmlformats.org/presentationml/2006/ole">
              <p:oleObj spid="_x0000_s20482" name="公式" r:id="rId3" imgW="152280" imgH="190440" progId="Equation.3">
                <p:embed/>
              </p:oleObj>
            </a:graphicData>
          </a:graphic>
        </p:graphicFrame>
        <p:sp>
          <p:nvSpPr>
            <p:cNvPr id="20493" name="Line 19"/>
            <p:cNvSpPr>
              <a:spLocks noChangeShapeType="1"/>
            </p:cNvSpPr>
            <p:nvPr/>
          </p:nvSpPr>
          <p:spPr bwMode="auto">
            <a:xfrm>
              <a:off x="1989" y="2881"/>
              <a:ext cx="2098" cy="16"/>
            </a:xfrm>
            <a:prstGeom prst="line">
              <a:avLst/>
            </a:prstGeom>
            <a:noFill/>
            <a:ln w="38100">
              <a:solidFill>
                <a:schemeClr val="accent2"/>
              </a:solidFill>
              <a:prstDash val="dash"/>
              <a:round/>
              <a:headEnd/>
              <a:tailEnd/>
            </a:ln>
          </p:spPr>
          <p:txBody>
            <a:bodyPr anchor="ctr">
              <a:spAutoFit/>
            </a:bodyPr>
            <a:lstStyle/>
            <a:p>
              <a:endParaRPr lang="zh-CN" altLang="en-US"/>
            </a:p>
          </p:txBody>
        </p:sp>
        <p:sp>
          <p:nvSpPr>
            <p:cNvPr id="20494" name="Line 20"/>
            <p:cNvSpPr>
              <a:spLocks noChangeShapeType="1"/>
            </p:cNvSpPr>
            <p:nvPr/>
          </p:nvSpPr>
          <p:spPr bwMode="auto">
            <a:xfrm>
              <a:off x="1475" y="2812"/>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20495" name="Line 21"/>
            <p:cNvSpPr>
              <a:spLocks noChangeShapeType="1"/>
            </p:cNvSpPr>
            <p:nvPr/>
          </p:nvSpPr>
          <p:spPr bwMode="auto">
            <a:xfrm>
              <a:off x="1475" y="2905"/>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20496" name="Line 22"/>
            <p:cNvSpPr>
              <a:spLocks noChangeShapeType="1"/>
            </p:cNvSpPr>
            <p:nvPr/>
          </p:nvSpPr>
          <p:spPr bwMode="auto">
            <a:xfrm>
              <a:off x="1475" y="2997"/>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20497" name="Text Box 23"/>
            <p:cNvSpPr txBox="1">
              <a:spLocks noChangeArrowheads="1"/>
            </p:cNvSpPr>
            <p:nvPr/>
          </p:nvSpPr>
          <p:spPr bwMode="auto">
            <a:xfrm>
              <a:off x="1351" y="3062"/>
              <a:ext cx="71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电子束</a:t>
              </a:r>
            </a:p>
          </p:txBody>
        </p:sp>
        <p:sp>
          <p:nvSpPr>
            <p:cNvPr id="20498" name="Text Box 24"/>
            <p:cNvSpPr txBox="1">
              <a:spLocks noChangeArrowheads="1"/>
            </p:cNvSpPr>
            <p:nvPr/>
          </p:nvSpPr>
          <p:spPr bwMode="auto">
            <a:xfrm>
              <a:off x="1853" y="3264"/>
              <a:ext cx="595"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狭缝</a:t>
              </a:r>
            </a:p>
          </p:txBody>
        </p:sp>
        <p:sp>
          <p:nvSpPr>
            <p:cNvPr id="17433" name="Rectangle 25"/>
            <p:cNvSpPr>
              <a:spLocks noChangeArrowheads="1"/>
            </p:cNvSpPr>
            <p:nvPr/>
          </p:nvSpPr>
          <p:spPr bwMode="auto">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p>
          </p:txBody>
        </p:sp>
        <p:sp>
          <p:nvSpPr>
            <p:cNvPr id="20500" name="Freeform 26"/>
            <p:cNvSpPr>
              <a:spLocks/>
            </p:cNvSpPr>
            <p:nvPr/>
          </p:nvSpPr>
          <p:spPr bwMode="auto">
            <a:xfrm>
              <a:off x="2939" y="2451"/>
              <a:ext cx="990" cy="893"/>
            </a:xfrm>
            <a:custGeom>
              <a:avLst/>
              <a:gdLst>
                <a:gd name="T0" fmla="*/ 240 w 1200"/>
                <a:gd name="T1" fmla="*/ 0 h 1344"/>
                <a:gd name="T2" fmla="*/ 144 w 1200"/>
                <a:gd name="T3" fmla="*/ 96 h 1344"/>
                <a:gd name="T4" fmla="*/ 336 w 1200"/>
                <a:gd name="T5" fmla="*/ 240 h 1344"/>
                <a:gd name="T6" fmla="*/ 144 w 1200"/>
                <a:gd name="T7" fmla="*/ 336 h 1344"/>
                <a:gd name="T8" fmla="*/ 1200 w 1200"/>
                <a:gd name="T9" fmla="*/ 672 h 1344"/>
                <a:gd name="T10" fmla="*/ 144 w 1200"/>
                <a:gd name="T11" fmla="*/ 960 h 1344"/>
                <a:gd name="T12" fmla="*/ 336 w 1200"/>
                <a:gd name="T13" fmla="*/ 1104 h 1344"/>
                <a:gd name="T14" fmla="*/ 144 w 1200"/>
                <a:gd name="T15" fmla="*/ 1248 h 1344"/>
                <a:gd name="T16" fmla="*/ 288 w 1200"/>
                <a:gd name="T17" fmla="*/ 1344 h 13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
                <a:gd name="T28" fmla="*/ 0 h 1344"/>
                <a:gd name="T29" fmla="*/ 1200 w 1200"/>
                <a:gd name="T30" fmla="*/ 1344 h 13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a:solidFill>
                <a:srgbClr val="FF0000"/>
              </a:solidFill>
              <a:round/>
              <a:headEnd/>
              <a:tailEnd/>
            </a:ln>
          </p:spPr>
          <p:txBody>
            <a:bodyPr wrap="none" anchor="ctr"/>
            <a:lstStyle/>
            <a:p>
              <a:endParaRPr lang="zh-CN" altLang="en-US"/>
            </a:p>
          </p:txBody>
        </p:sp>
        <p:sp>
          <p:nvSpPr>
            <p:cNvPr id="20501" name="Rectangle 27"/>
            <p:cNvSpPr>
              <a:spLocks noChangeArrowheads="1"/>
            </p:cNvSpPr>
            <p:nvPr/>
          </p:nvSpPr>
          <p:spPr bwMode="auto">
            <a:xfrm>
              <a:off x="2405" y="3504"/>
              <a:ext cx="1243" cy="250"/>
            </a:xfrm>
            <a:prstGeom prst="rect">
              <a:avLst/>
            </a:prstGeom>
            <a:noFill/>
            <a:ln w="9525">
              <a:noFill/>
              <a:miter lim="800000"/>
              <a:headEnd/>
              <a:tailEnd/>
            </a:ln>
          </p:spPr>
          <p:txBody>
            <a:bodyPr wrap="none">
              <a:spAutoFit/>
            </a:bodyPr>
            <a:lstStyle/>
            <a:p>
              <a:r>
                <a:rPr kumimoji="1" lang="zh-CN" altLang="en-US" sz="2000" b="1">
                  <a:solidFill>
                    <a:schemeClr val="tx2"/>
                  </a:solidFill>
                  <a:latin typeface="Times New Roman" pitchFamily="18" charset="0"/>
                </a:rPr>
                <a:t>电子的单缝衍射</a:t>
              </a:r>
            </a:p>
          </p:txBody>
        </p:sp>
        <p:grpSp>
          <p:nvGrpSpPr>
            <p:cNvPr id="3" name="Group 74"/>
            <p:cNvGrpSpPr>
              <a:grpSpLocks/>
            </p:cNvGrpSpPr>
            <p:nvPr/>
          </p:nvGrpSpPr>
          <p:grpSpPr bwMode="auto">
            <a:xfrm>
              <a:off x="4176" y="2304"/>
              <a:ext cx="480" cy="1296"/>
              <a:chOff x="4224" y="2256"/>
              <a:chExt cx="624" cy="1392"/>
            </a:xfrm>
          </p:grpSpPr>
          <p:sp>
            <p:nvSpPr>
              <p:cNvPr id="20503" name="Rectangle 8"/>
              <p:cNvSpPr>
                <a:spLocks noChangeArrowheads="1"/>
              </p:cNvSpPr>
              <p:nvPr/>
            </p:nvSpPr>
            <p:spPr bwMode="auto">
              <a:xfrm>
                <a:off x="4246" y="2815"/>
                <a:ext cx="554" cy="165"/>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0504" name="Rectangle 9"/>
              <p:cNvSpPr>
                <a:spLocks noChangeArrowheads="1"/>
              </p:cNvSpPr>
              <p:nvPr/>
            </p:nvSpPr>
            <p:spPr bwMode="auto">
              <a:xfrm>
                <a:off x="4246" y="3046"/>
                <a:ext cx="554" cy="74"/>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0505" name="Rectangle 10"/>
              <p:cNvSpPr>
                <a:spLocks noChangeArrowheads="1"/>
              </p:cNvSpPr>
              <p:nvPr/>
            </p:nvSpPr>
            <p:spPr bwMode="auto">
              <a:xfrm>
                <a:off x="4236" y="2682"/>
                <a:ext cx="554" cy="67"/>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0506" name="Rectangle 11"/>
              <p:cNvSpPr>
                <a:spLocks noChangeArrowheads="1"/>
              </p:cNvSpPr>
              <p:nvPr/>
            </p:nvSpPr>
            <p:spPr bwMode="auto">
              <a:xfrm>
                <a:off x="4236" y="255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0507" name="Rectangle 12"/>
              <p:cNvSpPr>
                <a:spLocks noChangeArrowheads="1"/>
              </p:cNvSpPr>
              <p:nvPr/>
            </p:nvSpPr>
            <p:spPr bwMode="auto">
              <a:xfrm>
                <a:off x="4246" y="3179"/>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0508" name="Rectangle 32"/>
              <p:cNvSpPr>
                <a:spLocks noChangeArrowheads="1"/>
              </p:cNvSpPr>
              <p:nvPr/>
            </p:nvSpPr>
            <p:spPr bwMode="auto">
              <a:xfrm>
                <a:off x="4250" y="3312"/>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0509" name="Rectangle 33"/>
              <p:cNvSpPr>
                <a:spLocks noChangeArrowheads="1"/>
              </p:cNvSpPr>
              <p:nvPr/>
            </p:nvSpPr>
            <p:spPr bwMode="auto">
              <a:xfrm>
                <a:off x="4252" y="3456"/>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0510" name="Rectangle 34"/>
              <p:cNvSpPr>
                <a:spLocks noChangeArrowheads="1"/>
              </p:cNvSpPr>
              <p:nvPr/>
            </p:nvSpPr>
            <p:spPr bwMode="auto">
              <a:xfrm>
                <a:off x="4242" y="240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grpSp>
            <p:nvGrpSpPr>
              <p:cNvPr id="4" name="Group 73"/>
              <p:cNvGrpSpPr>
                <a:grpSpLocks/>
              </p:cNvGrpSpPr>
              <p:nvPr/>
            </p:nvGrpSpPr>
            <p:grpSpPr bwMode="auto">
              <a:xfrm>
                <a:off x="4224" y="2256"/>
                <a:ext cx="624" cy="1392"/>
                <a:chOff x="4176" y="2256"/>
                <a:chExt cx="672" cy="1392"/>
              </a:xfrm>
            </p:grpSpPr>
            <p:sp>
              <p:nvSpPr>
                <p:cNvPr id="20512" name="Line 69"/>
                <p:cNvSpPr>
                  <a:spLocks noChangeShapeType="1"/>
                </p:cNvSpPr>
                <p:nvPr/>
              </p:nvSpPr>
              <p:spPr bwMode="auto">
                <a:xfrm>
                  <a:off x="4176" y="2256"/>
                  <a:ext cx="672" cy="48"/>
                </a:xfrm>
                <a:prstGeom prst="line">
                  <a:avLst/>
                </a:prstGeom>
                <a:noFill/>
                <a:ln w="9525">
                  <a:solidFill>
                    <a:srgbClr val="CC99FF"/>
                  </a:solidFill>
                  <a:miter lim="800000"/>
                  <a:headEnd/>
                  <a:tailEnd/>
                </a:ln>
              </p:spPr>
              <p:txBody>
                <a:bodyPr wrap="none"/>
                <a:lstStyle/>
                <a:p>
                  <a:endParaRPr lang="zh-CN" altLang="en-US"/>
                </a:p>
              </p:txBody>
            </p:sp>
            <p:sp>
              <p:nvSpPr>
                <p:cNvPr id="20513" name="Line 70"/>
                <p:cNvSpPr>
                  <a:spLocks noChangeShapeType="1"/>
                </p:cNvSpPr>
                <p:nvPr/>
              </p:nvSpPr>
              <p:spPr bwMode="auto">
                <a:xfrm>
                  <a:off x="4176" y="3600"/>
                  <a:ext cx="672" cy="48"/>
                </a:xfrm>
                <a:prstGeom prst="line">
                  <a:avLst/>
                </a:prstGeom>
                <a:noFill/>
                <a:ln w="9525">
                  <a:solidFill>
                    <a:srgbClr val="CC99FF"/>
                  </a:solidFill>
                  <a:miter lim="800000"/>
                  <a:headEnd/>
                  <a:tailEnd/>
                </a:ln>
              </p:spPr>
              <p:txBody>
                <a:bodyPr wrap="none"/>
                <a:lstStyle/>
                <a:p>
                  <a:endParaRPr lang="zh-CN" altLang="en-US"/>
                </a:p>
              </p:txBody>
            </p:sp>
            <p:sp>
              <p:nvSpPr>
                <p:cNvPr id="20514" name="Line 71"/>
                <p:cNvSpPr>
                  <a:spLocks noChangeShapeType="1"/>
                </p:cNvSpPr>
                <p:nvPr/>
              </p:nvSpPr>
              <p:spPr bwMode="auto">
                <a:xfrm>
                  <a:off x="4176" y="2256"/>
                  <a:ext cx="0" cy="1344"/>
                </a:xfrm>
                <a:prstGeom prst="line">
                  <a:avLst/>
                </a:prstGeom>
                <a:noFill/>
                <a:ln w="9525">
                  <a:solidFill>
                    <a:srgbClr val="CC99FF"/>
                  </a:solidFill>
                  <a:miter lim="800000"/>
                  <a:headEnd/>
                  <a:tailEnd/>
                </a:ln>
              </p:spPr>
              <p:txBody>
                <a:bodyPr wrap="none"/>
                <a:lstStyle/>
                <a:p>
                  <a:endParaRPr lang="zh-CN" altLang="en-US"/>
                </a:p>
              </p:txBody>
            </p:sp>
            <p:sp>
              <p:nvSpPr>
                <p:cNvPr id="20515" name="Line 72"/>
                <p:cNvSpPr>
                  <a:spLocks noChangeShapeType="1"/>
                </p:cNvSpPr>
                <p:nvPr/>
              </p:nvSpPr>
              <p:spPr bwMode="auto">
                <a:xfrm>
                  <a:off x="4848" y="2304"/>
                  <a:ext cx="0" cy="1344"/>
                </a:xfrm>
                <a:prstGeom prst="line">
                  <a:avLst/>
                </a:prstGeom>
                <a:noFill/>
                <a:ln w="9525">
                  <a:solidFill>
                    <a:srgbClr val="CC99FF"/>
                  </a:solidFill>
                  <a:miter lim="800000"/>
                  <a:headEnd/>
                  <a:tailEnd/>
                </a:ln>
              </p:spPr>
              <p:txBody>
                <a:bodyPr wrap="none"/>
                <a:lstStyle/>
                <a:p>
                  <a:endParaRPr lang="zh-CN" altLang="en-US"/>
                </a:p>
              </p:txBody>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1"/>
          <p:cNvSpPr>
            <a:spLocks noGrp="1"/>
          </p:cNvSpPr>
          <p:nvPr>
            <p:ph type="sldNum" sz="quarter" idx="4294967295"/>
          </p:nvPr>
        </p:nvSpPr>
        <p:spPr>
          <a:xfrm>
            <a:off x="0" y="6356350"/>
            <a:ext cx="2133600" cy="365125"/>
          </a:xfrm>
          <a:prstGeom prst="rect">
            <a:avLst/>
          </a:prstGeom>
          <a:noFill/>
        </p:spPr>
        <p:txBody>
          <a:bodyPr/>
          <a:lstStyle/>
          <a:p>
            <a:fld id="{2418476E-39B3-4E1E-99C0-049904BE59AB}" type="slidenum">
              <a:rPr lang="en-US" altLang="zh-CN"/>
              <a:pPr/>
              <a:t>25</a:t>
            </a:fld>
            <a:endParaRPr lang="en-US" altLang="zh-CN"/>
          </a:p>
        </p:txBody>
      </p:sp>
      <p:sp>
        <p:nvSpPr>
          <p:cNvPr id="18434" name="Rectangle 2"/>
          <p:cNvSpPr>
            <a:spLocks noChangeArrowheads="1"/>
          </p:cNvSpPr>
          <p:nvPr/>
        </p:nvSpPr>
        <p:spPr bwMode="auto">
          <a:xfrm>
            <a:off x="785786" y="1500174"/>
            <a:ext cx="7543800" cy="1190069"/>
          </a:xfrm>
          <a:prstGeom prst="rect">
            <a:avLst/>
          </a:prstGeom>
          <a:noFill/>
          <a:ln w="9525">
            <a:noFill/>
            <a:miter lim="800000"/>
            <a:headEnd/>
            <a:tailEnd/>
          </a:ln>
        </p:spPr>
        <p:txBody>
          <a:bodyPr>
            <a:spAutoFit/>
          </a:bodyPr>
          <a:lstStyle/>
          <a:p>
            <a:pPr>
              <a:lnSpc>
                <a:spcPct val="135000"/>
              </a:lnSpc>
            </a:pPr>
            <a:r>
              <a:rPr kumimoji="1" lang="en-US" altLang="zh-CN" sz="2800" dirty="0">
                <a:latin typeface="Times New Roman" pitchFamily="18" charset="0"/>
              </a:rPr>
              <a:t>        </a:t>
            </a:r>
            <a:r>
              <a:rPr kumimoji="1" lang="zh-CN" altLang="en-US" sz="2800" dirty="0">
                <a:latin typeface="Times New Roman" pitchFamily="18" charset="0"/>
              </a:rPr>
              <a:t>电子密集处，波的强度大；电子稀疏处，波的强度小</a:t>
            </a:r>
            <a:r>
              <a:rPr kumimoji="1" lang="en-US" altLang="zh-CN" sz="2800" dirty="0">
                <a:latin typeface="Times New Roman" pitchFamily="18" charset="0"/>
              </a:rPr>
              <a:t>.</a:t>
            </a:r>
          </a:p>
        </p:txBody>
      </p:sp>
      <p:sp>
        <p:nvSpPr>
          <p:cNvPr id="18459" name="Rectangle 27"/>
          <p:cNvSpPr>
            <a:spLocks noChangeArrowheads="1"/>
          </p:cNvSpPr>
          <p:nvPr/>
        </p:nvSpPr>
        <p:spPr bwMode="auto">
          <a:xfrm>
            <a:off x="428596" y="857232"/>
            <a:ext cx="4933950" cy="579438"/>
          </a:xfrm>
          <a:prstGeom prst="rect">
            <a:avLst/>
          </a:prstGeom>
          <a:noFill/>
          <a:ln w="9525">
            <a:noFill/>
            <a:miter lim="800000"/>
            <a:headEnd/>
            <a:tailEnd/>
          </a:ln>
        </p:spPr>
        <p:txBody>
          <a:bodyPr>
            <a:spAutoFit/>
          </a:bodyPr>
          <a:lstStyle/>
          <a:p>
            <a:r>
              <a:rPr kumimoji="1" lang="en-US" altLang="zh-CN" sz="3200" b="1" dirty="0">
                <a:solidFill>
                  <a:srgbClr val="CC0000"/>
                </a:solidFill>
                <a:latin typeface="Times New Roman" pitchFamily="18" charset="0"/>
              </a:rPr>
              <a:t>2</a:t>
            </a:r>
            <a:r>
              <a:rPr kumimoji="1" lang="en-US" altLang="zh-CN" sz="3200" b="1" dirty="0">
                <a:solidFill>
                  <a:schemeClr val="tx2"/>
                </a:solidFill>
                <a:latin typeface="Times New Roman" pitchFamily="18" charset="0"/>
              </a:rPr>
              <a:t>  </a:t>
            </a:r>
            <a:r>
              <a:rPr kumimoji="1" lang="zh-CN" altLang="en-US" sz="3200" b="1" dirty="0">
                <a:solidFill>
                  <a:schemeClr val="tx2"/>
                </a:solidFill>
                <a:latin typeface="Times New Roman" pitchFamily="18" charset="0"/>
              </a:rPr>
              <a:t>从</a:t>
            </a:r>
            <a:r>
              <a:rPr kumimoji="1" lang="zh-CN" altLang="en-US" sz="3200" b="1" dirty="0">
                <a:solidFill>
                  <a:srgbClr val="CC0000"/>
                </a:solidFill>
                <a:latin typeface="Times New Roman" pitchFamily="18" charset="0"/>
              </a:rPr>
              <a:t>波动性</a:t>
            </a:r>
            <a:r>
              <a:rPr kumimoji="1" lang="zh-CN" altLang="en-US" sz="3200" b="1" dirty="0">
                <a:solidFill>
                  <a:schemeClr val="tx2"/>
                </a:solidFill>
                <a:latin typeface="Times New Roman" pitchFamily="18" charset="0"/>
              </a:rPr>
              <a:t>方面解释</a:t>
            </a:r>
          </a:p>
        </p:txBody>
      </p:sp>
      <p:grpSp>
        <p:nvGrpSpPr>
          <p:cNvPr id="2" name="Group 87"/>
          <p:cNvGrpSpPr>
            <a:grpSpLocks/>
          </p:cNvGrpSpPr>
          <p:nvPr/>
        </p:nvGrpSpPr>
        <p:grpSpPr bwMode="auto">
          <a:xfrm>
            <a:off x="1571604" y="2928934"/>
            <a:ext cx="6248400" cy="2590800"/>
            <a:chOff x="1008" y="2208"/>
            <a:chExt cx="3936" cy="1632"/>
          </a:xfrm>
        </p:grpSpPr>
        <p:sp>
          <p:nvSpPr>
            <p:cNvPr id="21511" name="Rectangle 88"/>
            <p:cNvSpPr>
              <a:spLocks noChangeArrowheads="1"/>
            </p:cNvSpPr>
            <p:nvPr/>
          </p:nvSpPr>
          <p:spPr bwMode="auto">
            <a:xfrm>
              <a:off x="1008" y="2208"/>
              <a:ext cx="3936" cy="16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8521" name="Rectangle 89"/>
            <p:cNvSpPr>
              <a:spLocks noChangeArrowheads="1"/>
            </p:cNvSpPr>
            <p:nvPr/>
          </p:nvSpPr>
          <p:spPr bwMode="auto">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p>
          </p:txBody>
        </p:sp>
        <p:sp>
          <p:nvSpPr>
            <p:cNvPr id="18522" name="Rectangle 90"/>
            <p:cNvSpPr>
              <a:spLocks noChangeArrowheads="1"/>
            </p:cNvSpPr>
            <p:nvPr/>
          </p:nvSpPr>
          <p:spPr bwMode="auto">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p>
          </p:txBody>
        </p:sp>
        <p:sp>
          <p:nvSpPr>
            <p:cNvPr id="21514" name="Line 91"/>
            <p:cNvSpPr>
              <a:spLocks noChangeShapeType="1"/>
            </p:cNvSpPr>
            <p:nvPr/>
          </p:nvSpPr>
          <p:spPr bwMode="auto">
            <a:xfrm flipV="1">
              <a:off x="1989" y="2660"/>
              <a:ext cx="990" cy="238"/>
            </a:xfrm>
            <a:prstGeom prst="line">
              <a:avLst/>
            </a:prstGeom>
            <a:noFill/>
            <a:ln w="9525">
              <a:solidFill>
                <a:schemeClr val="bg2"/>
              </a:solidFill>
              <a:round/>
              <a:headEnd/>
              <a:tailEnd/>
            </a:ln>
          </p:spPr>
          <p:txBody>
            <a:bodyPr wrap="none" anchor="ctr"/>
            <a:lstStyle/>
            <a:p>
              <a:endParaRPr lang="zh-CN" altLang="en-US"/>
            </a:p>
          </p:txBody>
        </p:sp>
        <p:sp>
          <p:nvSpPr>
            <p:cNvPr id="21515" name="Line 92"/>
            <p:cNvSpPr>
              <a:spLocks noChangeShapeType="1"/>
            </p:cNvSpPr>
            <p:nvPr/>
          </p:nvSpPr>
          <p:spPr bwMode="auto">
            <a:xfrm>
              <a:off x="2016" y="2880"/>
              <a:ext cx="950" cy="179"/>
            </a:xfrm>
            <a:prstGeom prst="line">
              <a:avLst/>
            </a:prstGeom>
            <a:noFill/>
            <a:ln w="9525">
              <a:solidFill>
                <a:schemeClr val="bg2"/>
              </a:solidFill>
              <a:round/>
              <a:headEnd/>
              <a:tailEnd/>
            </a:ln>
          </p:spPr>
          <p:txBody>
            <a:bodyPr wrap="none" anchor="ctr"/>
            <a:lstStyle/>
            <a:p>
              <a:endParaRPr lang="zh-CN" altLang="en-US"/>
            </a:p>
          </p:txBody>
        </p:sp>
        <p:sp>
          <p:nvSpPr>
            <p:cNvPr id="21516" name="Arc 93"/>
            <p:cNvSpPr>
              <a:spLocks/>
            </p:cNvSpPr>
            <p:nvPr/>
          </p:nvSpPr>
          <p:spPr bwMode="auto">
            <a:xfrm>
              <a:off x="2464" y="2780"/>
              <a:ext cx="40" cy="101"/>
            </a:xfrm>
            <a:custGeom>
              <a:avLst/>
              <a:gdLst>
                <a:gd name="T0" fmla="*/ 0 w 21600"/>
                <a:gd name="T1" fmla="*/ 0 h 24338"/>
                <a:gd name="T2" fmla="*/ 40 w 21600"/>
                <a:gd name="T3" fmla="*/ 101 h 24338"/>
                <a:gd name="T4" fmla="*/ 0 w 21600"/>
                <a:gd name="T5" fmla="*/ 90 h 24338"/>
                <a:gd name="T6" fmla="*/ 0 60000 65536"/>
                <a:gd name="T7" fmla="*/ 0 60000 65536"/>
                <a:gd name="T8" fmla="*/ 0 60000 65536"/>
                <a:gd name="T9" fmla="*/ 0 w 21600"/>
                <a:gd name="T10" fmla="*/ 0 h 24338"/>
                <a:gd name="T11" fmla="*/ 21600 w 21600"/>
                <a:gd name="T12" fmla="*/ 24338 h 24338"/>
              </a:gdLst>
              <a:ahLst/>
              <a:cxnLst>
                <a:cxn ang="T6">
                  <a:pos x="T0" y="T1"/>
                </a:cxn>
                <a:cxn ang="T7">
                  <a:pos x="T2" y="T3"/>
                </a:cxn>
                <a:cxn ang="T8">
                  <a:pos x="T4" y="T5"/>
                </a:cxn>
              </a:cxnLst>
              <a:rect l="T9" t="T10" r="T11" b="T12"/>
              <a:pathLst>
                <a:path w="21600" h="24338" fill="none" extrusionOk="0">
                  <a:moveTo>
                    <a:pt x="-1" y="0"/>
                  </a:moveTo>
                  <a:cubicBezTo>
                    <a:pt x="11929" y="0"/>
                    <a:pt x="21600" y="9670"/>
                    <a:pt x="21600" y="21600"/>
                  </a:cubicBezTo>
                  <a:cubicBezTo>
                    <a:pt x="21600" y="22515"/>
                    <a:pt x="21541" y="23429"/>
                    <a:pt x="21425" y="24337"/>
                  </a:cubicBezTo>
                </a:path>
                <a:path w="21600" h="24338" stroke="0" extrusionOk="0">
                  <a:moveTo>
                    <a:pt x="-1" y="0"/>
                  </a:moveTo>
                  <a:cubicBezTo>
                    <a:pt x="11929" y="0"/>
                    <a:pt x="21600" y="9670"/>
                    <a:pt x="21600" y="21600"/>
                  </a:cubicBezTo>
                  <a:cubicBezTo>
                    <a:pt x="21600" y="22515"/>
                    <a:pt x="21541" y="23429"/>
                    <a:pt x="21425" y="24337"/>
                  </a:cubicBezTo>
                  <a:lnTo>
                    <a:pt x="0" y="21600"/>
                  </a:lnTo>
                  <a:close/>
                </a:path>
              </a:pathLst>
            </a:custGeom>
            <a:noFill/>
            <a:ln w="38100">
              <a:solidFill>
                <a:srgbClr val="FF3300"/>
              </a:solidFill>
              <a:round/>
              <a:headEnd/>
              <a:tailEnd/>
            </a:ln>
          </p:spPr>
          <p:txBody>
            <a:bodyPr wrap="none" anchor="ctr"/>
            <a:lstStyle/>
            <a:p>
              <a:endParaRPr lang="zh-CN" altLang="en-US"/>
            </a:p>
          </p:txBody>
        </p:sp>
        <p:graphicFrame>
          <p:nvGraphicFramePr>
            <p:cNvPr id="21506" name="Object 94"/>
            <p:cNvGraphicFramePr>
              <a:graphicFrameLocks noChangeAspect="1"/>
            </p:cNvGraphicFramePr>
            <p:nvPr/>
          </p:nvGraphicFramePr>
          <p:xfrm>
            <a:off x="2543" y="2750"/>
            <a:ext cx="165" cy="156"/>
          </p:xfrm>
          <a:graphic>
            <a:graphicData uri="http://schemas.openxmlformats.org/presentationml/2006/ole">
              <p:oleObj spid="_x0000_s21506" name="公式" r:id="rId3" imgW="152280" imgH="190440" progId="Equation.3">
                <p:embed/>
              </p:oleObj>
            </a:graphicData>
          </a:graphic>
        </p:graphicFrame>
        <p:sp>
          <p:nvSpPr>
            <p:cNvPr id="21517" name="Line 95"/>
            <p:cNvSpPr>
              <a:spLocks noChangeShapeType="1"/>
            </p:cNvSpPr>
            <p:nvPr/>
          </p:nvSpPr>
          <p:spPr bwMode="auto">
            <a:xfrm>
              <a:off x="1989" y="2881"/>
              <a:ext cx="2098" cy="16"/>
            </a:xfrm>
            <a:prstGeom prst="line">
              <a:avLst/>
            </a:prstGeom>
            <a:noFill/>
            <a:ln w="38100">
              <a:solidFill>
                <a:schemeClr val="accent2"/>
              </a:solidFill>
              <a:prstDash val="dash"/>
              <a:round/>
              <a:headEnd/>
              <a:tailEnd/>
            </a:ln>
          </p:spPr>
          <p:txBody>
            <a:bodyPr anchor="ctr">
              <a:spAutoFit/>
            </a:bodyPr>
            <a:lstStyle/>
            <a:p>
              <a:endParaRPr lang="zh-CN" altLang="en-US"/>
            </a:p>
          </p:txBody>
        </p:sp>
        <p:sp>
          <p:nvSpPr>
            <p:cNvPr id="21518" name="Line 96"/>
            <p:cNvSpPr>
              <a:spLocks noChangeShapeType="1"/>
            </p:cNvSpPr>
            <p:nvPr/>
          </p:nvSpPr>
          <p:spPr bwMode="auto">
            <a:xfrm>
              <a:off x="1475" y="2812"/>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21519" name="Line 97"/>
            <p:cNvSpPr>
              <a:spLocks noChangeShapeType="1"/>
            </p:cNvSpPr>
            <p:nvPr/>
          </p:nvSpPr>
          <p:spPr bwMode="auto">
            <a:xfrm>
              <a:off x="1475" y="2905"/>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21520" name="Line 98"/>
            <p:cNvSpPr>
              <a:spLocks noChangeShapeType="1"/>
            </p:cNvSpPr>
            <p:nvPr/>
          </p:nvSpPr>
          <p:spPr bwMode="auto">
            <a:xfrm>
              <a:off x="1475" y="2997"/>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21521" name="Text Box 99"/>
            <p:cNvSpPr txBox="1">
              <a:spLocks noChangeArrowheads="1"/>
            </p:cNvSpPr>
            <p:nvPr/>
          </p:nvSpPr>
          <p:spPr bwMode="auto">
            <a:xfrm>
              <a:off x="1351" y="3062"/>
              <a:ext cx="71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电子束</a:t>
              </a:r>
            </a:p>
          </p:txBody>
        </p:sp>
        <p:sp>
          <p:nvSpPr>
            <p:cNvPr id="21522" name="Text Box 100"/>
            <p:cNvSpPr txBox="1">
              <a:spLocks noChangeArrowheads="1"/>
            </p:cNvSpPr>
            <p:nvPr/>
          </p:nvSpPr>
          <p:spPr bwMode="auto">
            <a:xfrm>
              <a:off x="1853" y="3264"/>
              <a:ext cx="595"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狭缝</a:t>
              </a:r>
            </a:p>
          </p:txBody>
        </p:sp>
        <p:sp>
          <p:nvSpPr>
            <p:cNvPr id="18533" name="Rectangle 101"/>
            <p:cNvSpPr>
              <a:spLocks noChangeArrowheads="1"/>
            </p:cNvSpPr>
            <p:nvPr/>
          </p:nvSpPr>
          <p:spPr bwMode="auto">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p>
          </p:txBody>
        </p:sp>
        <p:sp>
          <p:nvSpPr>
            <p:cNvPr id="21524" name="Freeform 102"/>
            <p:cNvSpPr>
              <a:spLocks/>
            </p:cNvSpPr>
            <p:nvPr/>
          </p:nvSpPr>
          <p:spPr bwMode="auto">
            <a:xfrm>
              <a:off x="2939" y="2451"/>
              <a:ext cx="990" cy="893"/>
            </a:xfrm>
            <a:custGeom>
              <a:avLst/>
              <a:gdLst>
                <a:gd name="T0" fmla="*/ 240 w 1200"/>
                <a:gd name="T1" fmla="*/ 0 h 1344"/>
                <a:gd name="T2" fmla="*/ 144 w 1200"/>
                <a:gd name="T3" fmla="*/ 96 h 1344"/>
                <a:gd name="T4" fmla="*/ 336 w 1200"/>
                <a:gd name="T5" fmla="*/ 240 h 1344"/>
                <a:gd name="T6" fmla="*/ 144 w 1200"/>
                <a:gd name="T7" fmla="*/ 336 h 1344"/>
                <a:gd name="T8" fmla="*/ 1200 w 1200"/>
                <a:gd name="T9" fmla="*/ 672 h 1344"/>
                <a:gd name="T10" fmla="*/ 144 w 1200"/>
                <a:gd name="T11" fmla="*/ 960 h 1344"/>
                <a:gd name="T12" fmla="*/ 336 w 1200"/>
                <a:gd name="T13" fmla="*/ 1104 h 1344"/>
                <a:gd name="T14" fmla="*/ 144 w 1200"/>
                <a:gd name="T15" fmla="*/ 1248 h 1344"/>
                <a:gd name="T16" fmla="*/ 288 w 1200"/>
                <a:gd name="T17" fmla="*/ 1344 h 13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
                <a:gd name="T28" fmla="*/ 0 h 1344"/>
                <a:gd name="T29" fmla="*/ 1200 w 1200"/>
                <a:gd name="T30" fmla="*/ 1344 h 13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a:solidFill>
                <a:srgbClr val="FF0000"/>
              </a:solidFill>
              <a:round/>
              <a:headEnd/>
              <a:tailEnd/>
            </a:ln>
          </p:spPr>
          <p:txBody>
            <a:bodyPr wrap="none" anchor="ctr"/>
            <a:lstStyle/>
            <a:p>
              <a:endParaRPr lang="zh-CN" altLang="en-US"/>
            </a:p>
          </p:txBody>
        </p:sp>
        <p:sp>
          <p:nvSpPr>
            <p:cNvPr id="21525" name="Rectangle 103"/>
            <p:cNvSpPr>
              <a:spLocks noChangeArrowheads="1"/>
            </p:cNvSpPr>
            <p:nvPr/>
          </p:nvSpPr>
          <p:spPr bwMode="auto">
            <a:xfrm>
              <a:off x="2405" y="3504"/>
              <a:ext cx="1243" cy="250"/>
            </a:xfrm>
            <a:prstGeom prst="rect">
              <a:avLst/>
            </a:prstGeom>
            <a:noFill/>
            <a:ln w="9525">
              <a:noFill/>
              <a:miter lim="800000"/>
              <a:headEnd/>
              <a:tailEnd/>
            </a:ln>
          </p:spPr>
          <p:txBody>
            <a:bodyPr wrap="none">
              <a:spAutoFit/>
            </a:bodyPr>
            <a:lstStyle/>
            <a:p>
              <a:r>
                <a:rPr kumimoji="1" lang="zh-CN" altLang="en-US" sz="2000" b="1">
                  <a:solidFill>
                    <a:schemeClr val="tx2"/>
                  </a:solidFill>
                  <a:latin typeface="Times New Roman" pitchFamily="18" charset="0"/>
                </a:rPr>
                <a:t>电子的单缝衍射</a:t>
              </a:r>
            </a:p>
          </p:txBody>
        </p:sp>
        <p:grpSp>
          <p:nvGrpSpPr>
            <p:cNvPr id="3" name="Group 104"/>
            <p:cNvGrpSpPr>
              <a:grpSpLocks/>
            </p:cNvGrpSpPr>
            <p:nvPr/>
          </p:nvGrpSpPr>
          <p:grpSpPr bwMode="auto">
            <a:xfrm>
              <a:off x="4176" y="2304"/>
              <a:ext cx="480" cy="1296"/>
              <a:chOff x="4224" y="2256"/>
              <a:chExt cx="624" cy="1392"/>
            </a:xfrm>
          </p:grpSpPr>
          <p:sp>
            <p:nvSpPr>
              <p:cNvPr id="21527" name="Rectangle 105"/>
              <p:cNvSpPr>
                <a:spLocks noChangeArrowheads="1"/>
              </p:cNvSpPr>
              <p:nvPr/>
            </p:nvSpPr>
            <p:spPr bwMode="auto">
              <a:xfrm>
                <a:off x="4246" y="2815"/>
                <a:ext cx="554" cy="165"/>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1528" name="Rectangle 106"/>
              <p:cNvSpPr>
                <a:spLocks noChangeArrowheads="1"/>
              </p:cNvSpPr>
              <p:nvPr/>
            </p:nvSpPr>
            <p:spPr bwMode="auto">
              <a:xfrm>
                <a:off x="4246" y="3046"/>
                <a:ext cx="554" cy="74"/>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1529" name="Rectangle 107"/>
              <p:cNvSpPr>
                <a:spLocks noChangeArrowheads="1"/>
              </p:cNvSpPr>
              <p:nvPr/>
            </p:nvSpPr>
            <p:spPr bwMode="auto">
              <a:xfrm>
                <a:off x="4236" y="2682"/>
                <a:ext cx="554" cy="67"/>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1530" name="Rectangle 108"/>
              <p:cNvSpPr>
                <a:spLocks noChangeArrowheads="1"/>
              </p:cNvSpPr>
              <p:nvPr/>
            </p:nvSpPr>
            <p:spPr bwMode="auto">
              <a:xfrm>
                <a:off x="4236" y="255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1531" name="Rectangle 109"/>
              <p:cNvSpPr>
                <a:spLocks noChangeArrowheads="1"/>
              </p:cNvSpPr>
              <p:nvPr/>
            </p:nvSpPr>
            <p:spPr bwMode="auto">
              <a:xfrm>
                <a:off x="4246" y="3179"/>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1532" name="Rectangle 110"/>
              <p:cNvSpPr>
                <a:spLocks noChangeArrowheads="1"/>
              </p:cNvSpPr>
              <p:nvPr/>
            </p:nvSpPr>
            <p:spPr bwMode="auto">
              <a:xfrm>
                <a:off x="4250" y="3312"/>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1533" name="Rectangle 111"/>
              <p:cNvSpPr>
                <a:spLocks noChangeArrowheads="1"/>
              </p:cNvSpPr>
              <p:nvPr/>
            </p:nvSpPr>
            <p:spPr bwMode="auto">
              <a:xfrm>
                <a:off x="4252" y="3456"/>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21534" name="Rectangle 112"/>
              <p:cNvSpPr>
                <a:spLocks noChangeArrowheads="1"/>
              </p:cNvSpPr>
              <p:nvPr/>
            </p:nvSpPr>
            <p:spPr bwMode="auto">
              <a:xfrm>
                <a:off x="4242" y="240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grpSp>
            <p:nvGrpSpPr>
              <p:cNvPr id="4" name="Group 113"/>
              <p:cNvGrpSpPr>
                <a:grpSpLocks/>
              </p:cNvGrpSpPr>
              <p:nvPr/>
            </p:nvGrpSpPr>
            <p:grpSpPr bwMode="auto">
              <a:xfrm>
                <a:off x="4224" y="2256"/>
                <a:ext cx="624" cy="1392"/>
                <a:chOff x="4176" y="2256"/>
                <a:chExt cx="672" cy="1392"/>
              </a:xfrm>
            </p:grpSpPr>
            <p:sp>
              <p:nvSpPr>
                <p:cNvPr id="21536" name="Line 114"/>
                <p:cNvSpPr>
                  <a:spLocks noChangeShapeType="1"/>
                </p:cNvSpPr>
                <p:nvPr/>
              </p:nvSpPr>
              <p:spPr bwMode="auto">
                <a:xfrm>
                  <a:off x="4176" y="2256"/>
                  <a:ext cx="672" cy="48"/>
                </a:xfrm>
                <a:prstGeom prst="line">
                  <a:avLst/>
                </a:prstGeom>
                <a:noFill/>
                <a:ln w="9525">
                  <a:solidFill>
                    <a:srgbClr val="CC99FF"/>
                  </a:solidFill>
                  <a:miter lim="800000"/>
                  <a:headEnd/>
                  <a:tailEnd/>
                </a:ln>
              </p:spPr>
              <p:txBody>
                <a:bodyPr wrap="none"/>
                <a:lstStyle/>
                <a:p>
                  <a:endParaRPr lang="zh-CN" altLang="en-US"/>
                </a:p>
              </p:txBody>
            </p:sp>
            <p:sp>
              <p:nvSpPr>
                <p:cNvPr id="21537" name="Line 115"/>
                <p:cNvSpPr>
                  <a:spLocks noChangeShapeType="1"/>
                </p:cNvSpPr>
                <p:nvPr/>
              </p:nvSpPr>
              <p:spPr bwMode="auto">
                <a:xfrm>
                  <a:off x="4176" y="3600"/>
                  <a:ext cx="672" cy="48"/>
                </a:xfrm>
                <a:prstGeom prst="line">
                  <a:avLst/>
                </a:prstGeom>
                <a:noFill/>
                <a:ln w="9525">
                  <a:solidFill>
                    <a:srgbClr val="CC99FF"/>
                  </a:solidFill>
                  <a:miter lim="800000"/>
                  <a:headEnd/>
                  <a:tailEnd/>
                </a:ln>
              </p:spPr>
              <p:txBody>
                <a:bodyPr wrap="none"/>
                <a:lstStyle/>
                <a:p>
                  <a:endParaRPr lang="zh-CN" altLang="en-US"/>
                </a:p>
              </p:txBody>
            </p:sp>
            <p:sp>
              <p:nvSpPr>
                <p:cNvPr id="21538" name="Line 116"/>
                <p:cNvSpPr>
                  <a:spLocks noChangeShapeType="1"/>
                </p:cNvSpPr>
                <p:nvPr/>
              </p:nvSpPr>
              <p:spPr bwMode="auto">
                <a:xfrm>
                  <a:off x="4176" y="2256"/>
                  <a:ext cx="0" cy="1344"/>
                </a:xfrm>
                <a:prstGeom prst="line">
                  <a:avLst/>
                </a:prstGeom>
                <a:noFill/>
                <a:ln w="9525">
                  <a:solidFill>
                    <a:srgbClr val="CC99FF"/>
                  </a:solidFill>
                  <a:miter lim="800000"/>
                  <a:headEnd/>
                  <a:tailEnd/>
                </a:ln>
              </p:spPr>
              <p:txBody>
                <a:bodyPr wrap="none"/>
                <a:lstStyle/>
                <a:p>
                  <a:endParaRPr lang="zh-CN" altLang="en-US"/>
                </a:p>
              </p:txBody>
            </p:sp>
            <p:sp>
              <p:nvSpPr>
                <p:cNvPr id="21539" name="Line 117"/>
                <p:cNvSpPr>
                  <a:spLocks noChangeShapeType="1"/>
                </p:cNvSpPr>
                <p:nvPr/>
              </p:nvSpPr>
              <p:spPr bwMode="auto">
                <a:xfrm>
                  <a:off x="4848" y="2304"/>
                  <a:ext cx="0" cy="1344"/>
                </a:xfrm>
                <a:prstGeom prst="line">
                  <a:avLst/>
                </a:prstGeom>
                <a:noFill/>
                <a:ln w="9525">
                  <a:solidFill>
                    <a:srgbClr val="CC99FF"/>
                  </a:solidFill>
                  <a:miter lim="800000"/>
                  <a:headEnd/>
                  <a:tailEnd/>
                </a:ln>
              </p:spPr>
              <p:txBody>
                <a:bodyPr wrap="none"/>
                <a:lstStyle/>
                <a:p>
                  <a:endParaRPr lang="zh-CN" altLang="en-US"/>
                </a:p>
              </p:txBody>
            </p:sp>
          </p:grpSp>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animEffect transition="in" filter="blinds(horizontal)">
                                      <p:cBhvr>
                                        <p:cTn id="7" dur="500"/>
                                        <p:tgtEl>
                                          <p:spTgt spid="18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blinds(horizontal)">
                                      <p:cBhvr>
                                        <p:cTn id="1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5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1028"/>
          <p:cNvSpPr txBox="1">
            <a:spLocks noChangeArrowheads="1"/>
          </p:cNvSpPr>
          <p:nvPr/>
        </p:nvSpPr>
        <p:spPr bwMode="auto">
          <a:xfrm>
            <a:off x="214282" y="142852"/>
            <a:ext cx="9144000" cy="641350"/>
          </a:xfrm>
          <a:prstGeom prst="rect">
            <a:avLst/>
          </a:prstGeom>
          <a:noFill/>
          <a:ln w="9525">
            <a:noFill/>
            <a:miter lim="800000"/>
            <a:headEnd/>
            <a:tailEnd/>
          </a:ln>
          <a:effectLst/>
        </p:spPr>
        <p:txBody>
          <a:bodyPr>
            <a:spAutoFit/>
          </a:bodyPr>
          <a:lstStyle/>
          <a:p>
            <a:pPr algn="just">
              <a:spcBef>
                <a:spcPct val="50000"/>
              </a:spcBef>
            </a:pPr>
            <a:r>
              <a:rPr lang="zh-CN" altLang="en-US" sz="3600" dirty="0" smtClean="0">
                <a:solidFill>
                  <a:schemeClr val="tx2"/>
                </a:solidFill>
              </a:rPr>
              <a:t>德布罗意</a:t>
            </a:r>
            <a:r>
              <a:rPr lang="zh-CN" altLang="en-US" sz="3600" dirty="0">
                <a:solidFill>
                  <a:schemeClr val="tx2"/>
                </a:solidFill>
              </a:rPr>
              <a:t>波的统计解释</a:t>
            </a:r>
          </a:p>
        </p:txBody>
      </p:sp>
      <p:sp>
        <p:nvSpPr>
          <p:cNvPr id="14" name="Text Box 2"/>
          <p:cNvSpPr txBox="1">
            <a:spLocks noChangeArrowheads="1"/>
          </p:cNvSpPr>
          <p:nvPr/>
        </p:nvSpPr>
        <p:spPr bwMode="auto">
          <a:xfrm>
            <a:off x="785786" y="2071678"/>
            <a:ext cx="8001000" cy="1191608"/>
          </a:xfrm>
          <a:prstGeom prst="rect">
            <a:avLst/>
          </a:prstGeom>
          <a:solidFill>
            <a:schemeClr val="accent1">
              <a:lumMod val="20000"/>
              <a:lumOff val="80000"/>
            </a:schemeClr>
          </a:solidFill>
          <a:ln w="9525">
            <a:noFill/>
            <a:miter lim="800000"/>
            <a:headEnd/>
            <a:tailEnd/>
          </a:ln>
        </p:spPr>
        <p:txBody>
          <a:bodyPr>
            <a:spAutoFit/>
          </a:bodyPr>
          <a:lstStyle/>
          <a:p>
            <a:pPr>
              <a:lnSpc>
                <a:spcPct val="125000"/>
              </a:lnSpc>
              <a:spcBef>
                <a:spcPct val="50000"/>
              </a:spcBef>
            </a:pPr>
            <a:r>
              <a:rPr kumimoji="1" lang="en-US" altLang="zh-CN" sz="3200" b="1" dirty="0">
                <a:latin typeface="Times New Roman" pitchFamily="18" charset="0"/>
              </a:rPr>
              <a:t>        </a:t>
            </a:r>
            <a:r>
              <a:rPr kumimoji="1" lang="zh-CN" altLang="en-US" sz="2800" dirty="0">
                <a:latin typeface="Times New Roman" pitchFamily="18" charset="0"/>
              </a:rPr>
              <a:t>在某处德布罗意波的强度与粒子在该处附近出现的概率成正比 </a:t>
            </a:r>
            <a:r>
              <a:rPr kumimoji="1" lang="en-US" altLang="zh-CN" sz="2800" dirty="0">
                <a:latin typeface="Times New Roman" pitchFamily="18" charset="0"/>
              </a:rPr>
              <a:t>.</a:t>
            </a:r>
          </a:p>
        </p:txBody>
      </p:sp>
      <p:sp>
        <p:nvSpPr>
          <p:cNvPr id="15" name="Rectangle 27"/>
          <p:cNvSpPr>
            <a:spLocks noChangeArrowheads="1"/>
          </p:cNvSpPr>
          <p:nvPr/>
        </p:nvSpPr>
        <p:spPr bwMode="auto">
          <a:xfrm>
            <a:off x="500034" y="1071546"/>
            <a:ext cx="2698175" cy="523220"/>
          </a:xfrm>
          <a:prstGeom prst="rect">
            <a:avLst/>
          </a:prstGeom>
          <a:noFill/>
          <a:ln w="9525">
            <a:noFill/>
            <a:miter lim="800000"/>
            <a:headEnd/>
            <a:tailEnd/>
          </a:ln>
        </p:spPr>
        <p:txBody>
          <a:bodyPr wrap="none">
            <a:spAutoFit/>
          </a:bodyPr>
          <a:lstStyle/>
          <a:p>
            <a:r>
              <a:rPr kumimoji="1" lang="zh-CN" altLang="en-US" sz="2800" dirty="0" smtClean="0">
                <a:latin typeface="Times New Roman" pitchFamily="18" charset="0"/>
              </a:rPr>
              <a:t>结论</a:t>
            </a:r>
            <a:r>
              <a:rPr kumimoji="1" lang="en-US" altLang="zh-CN" sz="2800" dirty="0">
                <a:solidFill>
                  <a:srgbClr val="CC0000"/>
                </a:solidFill>
                <a:latin typeface="宋体" pitchFamily="2" charset="-122"/>
              </a:rPr>
              <a:t>(</a:t>
            </a:r>
            <a:r>
              <a:rPr kumimoji="1" lang="zh-CN" altLang="en-US" sz="2800" dirty="0">
                <a:solidFill>
                  <a:srgbClr val="CC0000"/>
                </a:solidFill>
                <a:latin typeface="宋体" pitchFamily="2" charset="-122"/>
              </a:rPr>
              <a:t>统计解释</a:t>
            </a:r>
            <a:r>
              <a:rPr kumimoji="1" lang="en-US" altLang="zh-CN" sz="2800" dirty="0">
                <a:solidFill>
                  <a:srgbClr val="CC0000"/>
                </a:solidFill>
                <a:latin typeface="宋体" pitchFamily="2" charset="-122"/>
              </a:rPr>
              <a:t>)</a:t>
            </a:r>
          </a:p>
        </p:txBody>
      </p:sp>
      <p:sp>
        <p:nvSpPr>
          <p:cNvPr id="16" name="Rectangle 28"/>
          <p:cNvSpPr>
            <a:spLocks noChangeArrowheads="1"/>
          </p:cNvSpPr>
          <p:nvPr/>
        </p:nvSpPr>
        <p:spPr bwMode="auto">
          <a:xfrm>
            <a:off x="785786" y="3714752"/>
            <a:ext cx="7848600" cy="579437"/>
          </a:xfrm>
          <a:prstGeom prst="rect">
            <a:avLst/>
          </a:prstGeom>
          <a:noFill/>
          <a:ln w="9525">
            <a:noFill/>
            <a:miter lim="800000"/>
            <a:headEnd/>
            <a:tailEnd/>
          </a:ln>
        </p:spPr>
        <p:txBody>
          <a:bodyPr>
            <a:spAutoFit/>
          </a:bodyPr>
          <a:lstStyle/>
          <a:p>
            <a:r>
              <a:rPr kumimoji="1" lang="en-US" altLang="zh-CN" sz="3200" b="1" dirty="0">
                <a:latin typeface="Times New Roman" pitchFamily="18" charset="0"/>
              </a:rPr>
              <a:t> </a:t>
            </a:r>
            <a:r>
              <a:rPr lang="en-US" altLang="zh-CN" sz="2800" dirty="0">
                <a:latin typeface="Times New Roman" pitchFamily="18" charset="0"/>
              </a:rPr>
              <a:t>1926 </a:t>
            </a:r>
            <a:r>
              <a:rPr lang="zh-CN" altLang="en-US" sz="2800" dirty="0">
                <a:latin typeface="Times New Roman" pitchFamily="18" charset="0"/>
              </a:rPr>
              <a:t>年玻恩提出，</a:t>
            </a:r>
            <a:r>
              <a:rPr kumimoji="1" lang="zh-CN" altLang="en-US" sz="2800" dirty="0">
                <a:latin typeface="Times New Roman" pitchFamily="18" charset="0"/>
              </a:rPr>
              <a:t>德布罗意波为</a:t>
            </a:r>
            <a:r>
              <a:rPr kumimoji="1" lang="zh-CN" altLang="en-US" sz="2800" dirty="0">
                <a:solidFill>
                  <a:srgbClr val="CC0000"/>
                </a:solidFill>
                <a:latin typeface="Times New Roman" pitchFamily="18" charset="0"/>
              </a:rPr>
              <a:t>概率波</a:t>
            </a:r>
            <a:r>
              <a:rPr kumimoji="1" lang="en-US" altLang="zh-CN" sz="2800" dirty="0">
                <a:solidFill>
                  <a:srgbClr val="CC0000"/>
                </a:solidFill>
                <a:latin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vertic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autoUpdateAnimBg="0"/>
      <p:bldP spid="14" grpId="0" animBg="1" autoUpdateAnimBg="0"/>
      <p:bldP spid="1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4294967295"/>
          </p:nvPr>
        </p:nvSpPr>
        <p:spPr>
          <a:xfrm>
            <a:off x="0" y="6356350"/>
            <a:ext cx="2133600" cy="365125"/>
          </a:xfrm>
          <a:prstGeom prst="rect">
            <a:avLst/>
          </a:prstGeom>
          <a:noFill/>
        </p:spPr>
        <p:txBody>
          <a:bodyPr/>
          <a:lstStyle/>
          <a:p>
            <a:fld id="{80DB838C-2456-49E5-832A-5F070C053EA2}" type="slidenum">
              <a:rPr lang="en-US" altLang="zh-CN"/>
              <a:pPr/>
              <a:t>3</a:t>
            </a:fld>
            <a:endParaRPr lang="en-US" altLang="zh-CN"/>
          </a:p>
        </p:txBody>
      </p:sp>
      <p:sp>
        <p:nvSpPr>
          <p:cNvPr id="24579" name="Text Box 2"/>
          <p:cNvSpPr txBox="1">
            <a:spLocks noChangeArrowheads="1"/>
          </p:cNvSpPr>
          <p:nvPr/>
        </p:nvSpPr>
        <p:spPr bwMode="auto">
          <a:xfrm>
            <a:off x="357158" y="285728"/>
            <a:ext cx="6781800" cy="584775"/>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CC0000"/>
                </a:solidFill>
                <a:latin typeface="Times New Roman" pitchFamily="18" charset="0"/>
              </a:rPr>
              <a:t>德布罗意</a:t>
            </a:r>
            <a:r>
              <a:rPr lang="zh-CN" altLang="en-US" sz="3200" b="1" dirty="0">
                <a:solidFill>
                  <a:srgbClr val="CC0000"/>
                </a:solidFill>
                <a:latin typeface="Times New Roman" pitchFamily="18" charset="0"/>
              </a:rPr>
              <a:t>假设 </a:t>
            </a:r>
            <a:r>
              <a:rPr lang="en-US" altLang="zh-CN" sz="3200" b="1" dirty="0">
                <a:solidFill>
                  <a:srgbClr val="CC0000"/>
                </a:solidFill>
                <a:latin typeface="宋体" pitchFamily="2" charset="-122"/>
              </a:rPr>
              <a:t>(</a:t>
            </a:r>
            <a:r>
              <a:rPr lang="en-US" altLang="zh-CN" sz="3200" dirty="0">
                <a:solidFill>
                  <a:srgbClr val="CC0000"/>
                </a:solidFill>
                <a:latin typeface="Times New Roman" pitchFamily="18" charset="0"/>
              </a:rPr>
              <a:t>1924</a:t>
            </a:r>
            <a:r>
              <a:rPr lang="en-US" altLang="zh-CN" sz="3200" b="1" dirty="0">
                <a:solidFill>
                  <a:srgbClr val="CC0000"/>
                </a:solidFill>
                <a:latin typeface="Times New Roman" pitchFamily="18" charset="0"/>
              </a:rPr>
              <a:t> </a:t>
            </a:r>
            <a:r>
              <a:rPr lang="zh-CN" altLang="en-US" sz="3200" b="1" dirty="0">
                <a:solidFill>
                  <a:srgbClr val="CC0000"/>
                </a:solidFill>
                <a:latin typeface="Times New Roman" pitchFamily="18" charset="0"/>
              </a:rPr>
              <a:t>年</a:t>
            </a:r>
            <a:r>
              <a:rPr lang="en-US" altLang="zh-CN" sz="3200" b="1" dirty="0">
                <a:solidFill>
                  <a:srgbClr val="CC0000"/>
                </a:solidFill>
                <a:latin typeface="宋体" pitchFamily="2" charset="-122"/>
              </a:rPr>
              <a:t>)</a:t>
            </a:r>
          </a:p>
        </p:txBody>
      </p:sp>
      <p:sp>
        <p:nvSpPr>
          <p:cNvPr id="9" name="Rectangle 6"/>
          <p:cNvSpPr>
            <a:spLocks noChangeArrowheads="1"/>
          </p:cNvSpPr>
          <p:nvPr/>
        </p:nvSpPr>
        <p:spPr bwMode="auto">
          <a:xfrm>
            <a:off x="642910" y="928670"/>
            <a:ext cx="8215370" cy="1754326"/>
          </a:xfrm>
          <a:prstGeom prst="rect">
            <a:avLst/>
          </a:prstGeom>
          <a:noFill/>
          <a:ln w="9525">
            <a:noFill/>
            <a:miter lim="800000"/>
            <a:headEnd/>
            <a:tailEnd/>
          </a:ln>
          <a:effectLst/>
        </p:spPr>
        <p:txBody>
          <a:bodyPr wrap="square" anchor="ctr">
            <a:spAutoFit/>
          </a:bodyPr>
          <a:lstStyle/>
          <a:p>
            <a:r>
              <a:rPr lang="en-US" altLang="zh-CN" sz="2400" b="1" dirty="0"/>
              <a:t>1924</a:t>
            </a:r>
            <a:r>
              <a:rPr lang="zh-CN" altLang="en-US" sz="2400" b="1" dirty="0"/>
              <a:t>年德布罗意提出</a:t>
            </a:r>
            <a:r>
              <a:rPr lang="zh-CN" altLang="zh-CN" sz="2400" b="1" dirty="0" smtClean="0"/>
              <a:t>：</a:t>
            </a:r>
            <a:endParaRPr lang="en-US" altLang="zh-CN" sz="2400" b="1" dirty="0" smtClean="0"/>
          </a:p>
          <a:p>
            <a:r>
              <a:rPr lang="en-US" altLang="zh-CN" sz="2400" b="1" dirty="0" smtClean="0"/>
              <a:t>       </a:t>
            </a:r>
            <a:r>
              <a:rPr lang="zh-CN" altLang="en-US" sz="2800" dirty="0" smtClean="0"/>
              <a:t>运动</a:t>
            </a:r>
            <a:r>
              <a:rPr lang="zh-CN" altLang="en-US" sz="2800" dirty="0"/>
              <a:t>的</a:t>
            </a:r>
            <a:r>
              <a:rPr lang="zh-CN" altLang="en-US" sz="2800" dirty="0">
                <a:solidFill>
                  <a:srgbClr val="FF0000"/>
                </a:solidFill>
              </a:rPr>
              <a:t>实物粒子</a:t>
            </a:r>
            <a:r>
              <a:rPr lang="en-US" altLang="zh-CN" sz="2800" dirty="0"/>
              <a:t>(</a:t>
            </a:r>
            <a:r>
              <a:rPr lang="zh-CN" altLang="en-US" sz="2800" dirty="0"/>
              <a:t>如电子、质子等</a:t>
            </a:r>
            <a:r>
              <a:rPr lang="en-US" altLang="zh-CN" sz="2800" dirty="0"/>
              <a:t>)</a:t>
            </a:r>
            <a:r>
              <a:rPr lang="zh-CN" altLang="en-US" sz="2800" dirty="0"/>
              <a:t>都有一种波与之对应，并认为粒子</a:t>
            </a:r>
            <a:r>
              <a:rPr lang="zh-CN" altLang="en-US" sz="2800" dirty="0" smtClean="0"/>
              <a:t>的波长</a:t>
            </a:r>
            <a:r>
              <a:rPr lang="zh-CN" altLang="en-US" sz="2800" dirty="0">
                <a:sym typeface="Symbol" pitchFamily="18" charset="2"/>
              </a:rPr>
              <a:t></a:t>
            </a:r>
            <a:r>
              <a:rPr lang="zh-CN" altLang="en-US" sz="2800" dirty="0"/>
              <a:t>与</a:t>
            </a:r>
            <a:r>
              <a:rPr lang="zh-CN" altLang="en-US" sz="2800" dirty="0" smtClean="0"/>
              <a:t>动量</a:t>
            </a:r>
            <a:r>
              <a:rPr lang="en-US" altLang="zh-CN" sz="2800" i="1" dirty="0" smtClean="0">
                <a:latin typeface="Times New Roman" pitchFamily="18" charset="0"/>
                <a:cs typeface="Times New Roman" pitchFamily="18" charset="0"/>
              </a:rPr>
              <a:t>p</a:t>
            </a:r>
            <a:r>
              <a:rPr lang="zh-CN" altLang="en-US" sz="2800" dirty="0" smtClean="0"/>
              <a:t>之间</a:t>
            </a:r>
            <a:r>
              <a:rPr lang="zh-CN" altLang="en-US" sz="2800" dirty="0"/>
              <a:t>的关系应当与光子的相同，联系这种波的关系式是</a:t>
            </a:r>
            <a:r>
              <a:rPr lang="en-US" altLang="zh-CN" sz="2800" dirty="0"/>
              <a:t>:</a:t>
            </a:r>
          </a:p>
        </p:txBody>
      </p:sp>
      <p:sp>
        <p:nvSpPr>
          <p:cNvPr id="13" name="Rectangle 34"/>
          <p:cNvSpPr>
            <a:spLocks noChangeArrowheads="1"/>
          </p:cNvSpPr>
          <p:nvPr/>
        </p:nvSpPr>
        <p:spPr bwMode="auto">
          <a:xfrm>
            <a:off x="714348" y="4357694"/>
            <a:ext cx="7162800" cy="519112"/>
          </a:xfrm>
          <a:prstGeom prst="rect">
            <a:avLst/>
          </a:prstGeom>
          <a:noFill/>
          <a:ln w="9525">
            <a:noFill/>
            <a:miter lim="800000"/>
            <a:headEnd/>
            <a:tailEnd/>
          </a:ln>
        </p:spPr>
        <p:txBody>
          <a:bodyPr>
            <a:spAutoFit/>
          </a:bodyPr>
          <a:lstStyle/>
          <a:p>
            <a:r>
              <a:rPr kumimoji="1" lang="zh-CN" altLang="en-US" sz="2800" dirty="0">
                <a:solidFill>
                  <a:srgbClr val="FF3300"/>
                </a:solidFill>
                <a:latin typeface="宋体" pitchFamily="2" charset="-122"/>
              </a:rPr>
              <a:t>实物粒子</a:t>
            </a:r>
            <a:r>
              <a:rPr kumimoji="1" lang="zh-CN" altLang="en-US" sz="2800" dirty="0">
                <a:latin typeface="宋体" pitchFamily="2" charset="-122"/>
              </a:rPr>
              <a:t>：静止质量不为零的那些微观粒子。</a:t>
            </a:r>
          </a:p>
        </p:txBody>
      </p:sp>
      <p:sp>
        <p:nvSpPr>
          <p:cNvPr id="14" name="Rectangle 11"/>
          <p:cNvSpPr>
            <a:spLocks noChangeArrowheads="1"/>
          </p:cNvSpPr>
          <p:nvPr/>
        </p:nvSpPr>
        <p:spPr bwMode="auto">
          <a:xfrm>
            <a:off x="6286512" y="3214686"/>
            <a:ext cx="2357454" cy="522287"/>
          </a:xfrm>
          <a:prstGeom prst="rect">
            <a:avLst/>
          </a:prstGeom>
          <a:noFill/>
          <a:ln w="9525">
            <a:noFill/>
            <a:miter lim="800000"/>
            <a:headEnd/>
            <a:tailEnd/>
          </a:ln>
          <a:effectLst/>
        </p:spPr>
        <p:txBody>
          <a:bodyPr anchor="ctr"/>
          <a:lstStyle/>
          <a:p>
            <a:r>
              <a:rPr lang="zh-CN" altLang="en-US" sz="2800" dirty="0" smtClean="0">
                <a:solidFill>
                  <a:srgbClr val="FF0000"/>
                </a:solidFill>
              </a:rPr>
              <a:t>德布罗意公式</a:t>
            </a:r>
            <a:endParaRPr lang="zh-CN" altLang="en-US" sz="2800" dirty="0">
              <a:solidFill>
                <a:srgbClr val="FF0000"/>
              </a:solidFill>
            </a:endParaRPr>
          </a:p>
        </p:txBody>
      </p:sp>
      <p:sp>
        <p:nvSpPr>
          <p:cNvPr id="15" name="Text Box 41"/>
          <p:cNvSpPr txBox="1">
            <a:spLocks noChangeArrowheads="1"/>
          </p:cNvSpPr>
          <p:nvPr/>
        </p:nvSpPr>
        <p:spPr bwMode="auto">
          <a:xfrm>
            <a:off x="785786" y="4929198"/>
            <a:ext cx="7416800" cy="954107"/>
          </a:xfrm>
          <a:prstGeom prst="rect">
            <a:avLst/>
          </a:prstGeom>
          <a:noFill/>
          <a:ln w="9525">
            <a:noFill/>
            <a:miter lim="800000"/>
            <a:headEnd/>
            <a:tailEnd/>
          </a:ln>
        </p:spPr>
        <p:txBody>
          <a:bodyPr>
            <a:spAutoFit/>
          </a:bodyPr>
          <a:lstStyle/>
          <a:p>
            <a:pPr>
              <a:spcBef>
                <a:spcPct val="50000"/>
              </a:spcBef>
            </a:pPr>
            <a:r>
              <a:rPr kumimoji="1" lang="en-US" altLang="zh-CN" sz="2800" b="1" dirty="0">
                <a:latin typeface="Century Schoolbook" pitchFamily="18" charset="0"/>
              </a:rPr>
              <a:t>      </a:t>
            </a:r>
            <a:r>
              <a:rPr kumimoji="1" lang="zh-CN" altLang="en-US" sz="2800" dirty="0">
                <a:latin typeface="Century Schoolbook" pitchFamily="18" charset="0"/>
              </a:rPr>
              <a:t>实物粒子的波称为</a:t>
            </a:r>
            <a:r>
              <a:rPr kumimoji="1" lang="zh-CN" altLang="en-US" sz="2800" dirty="0">
                <a:solidFill>
                  <a:srgbClr val="FF3300"/>
                </a:solidFill>
                <a:latin typeface="Century Schoolbook" pitchFamily="18" charset="0"/>
              </a:rPr>
              <a:t>德布罗意波</a:t>
            </a:r>
            <a:r>
              <a:rPr kumimoji="1" lang="zh-CN" altLang="en-US" sz="2800" dirty="0">
                <a:latin typeface="Century Schoolbook" pitchFamily="18" charset="0"/>
              </a:rPr>
              <a:t>或</a:t>
            </a:r>
            <a:r>
              <a:rPr kumimoji="1" lang="zh-CN" altLang="en-US" sz="2800" dirty="0">
                <a:solidFill>
                  <a:srgbClr val="FF3300"/>
                </a:solidFill>
                <a:latin typeface="Century Schoolbook" pitchFamily="18" charset="0"/>
              </a:rPr>
              <a:t>物质波</a:t>
            </a:r>
            <a:r>
              <a:rPr kumimoji="1" lang="zh-CN" altLang="en-US" sz="2800" dirty="0">
                <a:latin typeface="Century Schoolbook" pitchFamily="18" charset="0"/>
              </a:rPr>
              <a:t>，物质波的波长称为</a:t>
            </a:r>
            <a:r>
              <a:rPr kumimoji="1" lang="zh-CN" altLang="en-US" sz="2800" dirty="0">
                <a:solidFill>
                  <a:srgbClr val="FF3300"/>
                </a:solidFill>
                <a:latin typeface="Century Schoolbook" pitchFamily="18" charset="0"/>
              </a:rPr>
              <a:t>德布罗意波长</a:t>
            </a:r>
            <a:r>
              <a:rPr kumimoji="1" lang="zh-CN" altLang="en-US" sz="2800" dirty="0">
                <a:latin typeface="Century Schoolbook" pitchFamily="18" charset="0"/>
              </a:rPr>
              <a:t>。</a:t>
            </a:r>
          </a:p>
        </p:txBody>
      </p:sp>
      <p:graphicFrame>
        <p:nvGraphicFramePr>
          <p:cNvPr id="1032" name="Object 8"/>
          <p:cNvGraphicFramePr>
            <a:graphicFrameLocks noChangeAspect="1"/>
          </p:cNvGraphicFramePr>
          <p:nvPr/>
        </p:nvGraphicFramePr>
        <p:xfrm>
          <a:off x="1500166" y="2857496"/>
          <a:ext cx="2057400" cy="1193800"/>
        </p:xfrm>
        <a:graphic>
          <a:graphicData uri="http://schemas.openxmlformats.org/presentationml/2006/ole">
            <p:oleObj spid="_x0000_s24580" name="Equation" r:id="rId3" imgW="723600" imgH="406080" progId="Equation.3">
              <p:embed/>
            </p:oleObj>
          </a:graphicData>
        </a:graphic>
      </p:graphicFrame>
      <p:graphicFrame>
        <p:nvGraphicFramePr>
          <p:cNvPr id="1060" name="Object 36"/>
          <p:cNvGraphicFramePr>
            <a:graphicFrameLocks noChangeAspect="1"/>
          </p:cNvGraphicFramePr>
          <p:nvPr/>
        </p:nvGraphicFramePr>
        <p:xfrm>
          <a:off x="3786182" y="2857496"/>
          <a:ext cx="2201862" cy="1157288"/>
        </p:xfrm>
        <a:graphic>
          <a:graphicData uri="http://schemas.openxmlformats.org/presentationml/2006/ole">
            <p:oleObj spid="_x0000_s24581" name="Equation" r:id="rId4" imgW="774360" imgH="39348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blinds(horizontal)">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60"/>
                                        </p:tgtEl>
                                        <p:attrNameLst>
                                          <p:attrName>style.visibility</p:attrName>
                                        </p:attrNameLst>
                                      </p:cBhvr>
                                      <p:to>
                                        <p:strVal val="visible"/>
                                      </p:to>
                                    </p:set>
                                    <p:animEffect transition="in" filter="blinds(horizontal)">
                                      <p:cBhvr>
                                        <p:cTn id="17" dur="500"/>
                                        <p:tgtEl>
                                          <p:spTgt spid="10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trips(downRigh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utoUpdateAnimBg="0"/>
      <p:bldP spid="14" grpId="0"/>
      <p:bldP spid="1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灯片编号占位符 1"/>
          <p:cNvSpPr>
            <a:spLocks noGrp="1"/>
          </p:cNvSpPr>
          <p:nvPr>
            <p:ph type="sldNum" sz="quarter" idx="4294967295"/>
          </p:nvPr>
        </p:nvSpPr>
        <p:spPr>
          <a:xfrm>
            <a:off x="0" y="6356350"/>
            <a:ext cx="2133600" cy="365125"/>
          </a:xfrm>
          <a:prstGeom prst="rect">
            <a:avLst/>
          </a:prstGeom>
          <a:noFill/>
        </p:spPr>
        <p:txBody>
          <a:bodyPr/>
          <a:lstStyle/>
          <a:p>
            <a:fld id="{533EE14A-F599-4269-9B28-6918FB6440F7}" type="slidenum">
              <a:rPr lang="en-US" altLang="zh-CN"/>
              <a:pPr/>
              <a:t>4</a:t>
            </a:fld>
            <a:endParaRPr lang="en-US" altLang="zh-CN"/>
          </a:p>
        </p:txBody>
      </p:sp>
      <p:graphicFrame>
        <p:nvGraphicFramePr>
          <p:cNvPr id="1032" name="Object 8"/>
          <p:cNvGraphicFramePr>
            <a:graphicFrameLocks noChangeAspect="1"/>
          </p:cNvGraphicFramePr>
          <p:nvPr/>
        </p:nvGraphicFramePr>
        <p:xfrm>
          <a:off x="3786182" y="857232"/>
          <a:ext cx="2057400" cy="1193800"/>
        </p:xfrm>
        <a:graphic>
          <a:graphicData uri="http://schemas.openxmlformats.org/presentationml/2006/ole">
            <p:oleObj spid="_x0000_s3074" name="Equation" r:id="rId3" imgW="723600" imgH="406080" progId="Equation.3">
              <p:embed/>
            </p:oleObj>
          </a:graphicData>
        </a:graphic>
      </p:graphicFrame>
      <p:sp>
        <p:nvSpPr>
          <p:cNvPr id="1033" name="Text Box 9"/>
          <p:cNvSpPr txBox="1">
            <a:spLocks noChangeArrowheads="1"/>
          </p:cNvSpPr>
          <p:nvPr/>
        </p:nvSpPr>
        <p:spPr bwMode="auto">
          <a:xfrm>
            <a:off x="428596" y="928670"/>
            <a:ext cx="3200400" cy="523220"/>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800" b="1" dirty="0">
                <a:latin typeface="Times New Roman" pitchFamily="18" charset="0"/>
              </a:rPr>
              <a:t>   </a:t>
            </a:r>
            <a:r>
              <a:rPr lang="zh-CN" altLang="en-US" sz="2800" b="1" dirty="0">
                <a:latin typeface="Times New Roman" pitchFamily="18" charset="0"/>
              </a:rPr>
              <a:t>德布罗意公式</a:t>
            </a:r>
          </a:p>
        </p:txBody>
      </p:sp>
      <p:graphicFrame>
        <p:nvGraphicFramePr>
          <p:cNvPr id="1060" name="Object 36"/>
          <p:cNvGraphicFramePr>
            <a:graphicFrameLocks noChangeAspect="1"/>
          </p:cNvGraphicFramePr>
          <p:nvPr/>
        </p:nvGraphicFramePr>
        <p:xfrm>
          <a:off x="6143636" y="857232"/>
          <a:ext cx="2201862" cy="1157288"/>
        </p:xfrm>
        <a:graphic>
          <a:graphicData uri="http://schemas.openxmlformats.org/presentationml/2006/ole">
            <p:oleObj spid="_x0000_s3075" name="Equation" r:id="rId5" imgW="774360" imgH="393480" progId="Equation.3">
              <p:embed/>
            </p:oleObj>
          </a:graphicData>
        </a:graphic>
      </p:graphicFrame>
      <p:grpSp>
        <p:nvGrpSpPr>
          <p:cNvPr id="2" name="Group 42"/>
          <p:cNvGrpSpPr>
            <a:grpSpLocks/>
          </p:cNvGrpSpPr>
          <p:nvPr/>
        </p:nvGrpSpPr>
        <p:grpSpPr bwMode="auto">
          <a:xfrm>
            <a:off x="428596" y="2071678"/>
            <a:ext cx="2057400" cy="1219200"/>
            <a:chOff x="384" y="2448"/>
            <a:chExt cx="1296" cy="768"/>
          </a:xfrm>
        </p:grpSpPr>
        <p:sp>
          <p:nvSpPr>
            <p:cNvPr id="3088" name="AutoShape 43"/>
            <p:cNvSpPr>
              <a:spLocks noChangeArrowheads="1"/>
            </p:cNvSpPr>
            <p:nvPr/>
          </p:nvSpPr>
          <p:spPr bwMode="auto">
            <a:xfrm>
              <a:off x="384" y="2448"/>
              <a:ext cx="1152" cy="768"/>
            </a:xfrm>
            <a:prstGeom prst="irregularSeal1">
              <a:avLst/>
            </a:prstGeom>
            <a:solidFill>
              <a:srgbClr val="FEECF8"/>
            </a:solidFill>
            <a:ln w="19050">
              <a:solidFill>
                <a:srgbClr val="FF0000"/>
              </a:solidFill>
              <a:miter lim="800000"/>
              <a:headEnd/>
              <a:tailEnd/>
            </a:ln>
          </p:spPr>
          <p:txBody>
            <a:bodyPr wrap="none" anchor="ctr"/>
            <a:lstStyle/>
            <a:p>
              <a:endParaRPr lang="zh-CN" altLang="en-US"/>
            </a:p>
          </p:txBody>
        </p:sp>
        <p:sp>
          <p:nvSpPr>
            <p:cNvPr id="3089" name="Text Box 44"/>
            <p:cNvSpPr txBox="1">
              <a:spLocks noChangeArrowheads="1"/>
            </p:cNvSpPr>
            <p:nvPr/>
          </p:nvSpPr>
          <p:spPr bwMode="auto">
            <a:xfrm>
              <a:off x="624" y="2640"/>
              <a:ext cx="1056" cy="327"/>
            </a:xfrm>
            <a:prstGeom prst="rect">
              <a:avLst/>
            </a:prstGeom>
            <a:noFill/>
            <a:ln w="19050">
              <a:noFill/>
              <a:miter lim="800000"/>
              <a:headEnd/>
              <a:tailEnd/>
            </a:ln>
          </p:spPr>
          <p:txBody>
            <a:bodyPr>
              <a:spAutoFit/>
            </a:bodyPr>
            <a:lstStyle/>
            <a:p>
              <a:pPr>
                <a:spcBef>
                  <a:spcPct val="50000"/>
                </a:spcBef>
              </a:pPr>
              <a:r>
                <a:rPr lang="zh-CN" altLang="en-US" sz="2800" b="1" dirty="0"/>
                <a:t>注 意</a:t>
              </a:r>
            </a:p>
          </p:txBody>
        </p:sp>
      </p:grpSp>
      <p:grpSp>
        <p:nvGrpSpPr>
          <p:cNvPr id="3" name="Group 45"/>
          <p:cNvGrpSpPr>
            <a:grpSpLocks/>
          </p:cNvGrpSpPr>
          <p:nvPr/>
        </p:nvGrpSpPr>
        <p:grpSpPr bwMode="auto">
          <a:xfrm>
            <a:off x="3000364" y="3143248"/>
            <a:ext cx="4191000" cy="588962"/>
            <a:chOff x="2544" y="1344"/>
            <a:chExt cx="2640" cy="371"/>
          </a:xfrm>
        </p:grpSpPr>
        <p:graphicFrame>
          <p:nvGraphicFramePr>
            <p:cNvPr id="3078" name="Object 46"/>
            <p:cNvGraphicFramePr>
              <a:graphicFrameLocks noChangeAspect="1"/>
            </p:cNvGraphicFramePr>
            <p:nvPr/>
          </p:nvGraphicFramePr>
          <p:xfrm>
            <a:off x="2787" y="1344"/>
            <a:ext cx="2256" cy="371"/>
          </p:xfrm>
          <a:graphic>
            <a:graphicData uri="http://schemas.openxmlformats.org/presentationml/2006/ole">
              <p:oleObj spid="_x0000_s3078" name="Equation" r:id="rId6" imgW="1752480" imgH="330120" progId="Equation.3">
                <p:embed/>
              </p:oleObj>
            </a:graphicData>
          </a:graphic>
        </p:graphicFrame>
        <p:sp>
          <p:nvSpPr>
            <p:cNvPr id="3087" name="Rectangle 47"/>
            <p:cNvSpPr>
              <a:spLocks noChangeArrowheads="1"/>
            </p:cNvSpPr>
            <p:nvPr/>
          </p:nvSpPr>
          <p:spPr bwMode="auto">
            <a:xfrm>
              <a:off x="2544" y="1344"/>
              <a:ext cx="2640" cy="330"/>
            </a:xfrm>
            <a:prstGeom prst="rect">
              <a:avLst/>
            </a:prstGeom>
            <a:noFill/>
            <a:ln w="9525">
              <a:noFill/>
              <a:miter lim="800000"/>
              <a:headEnd/>
              <a:tailEnd/>
            </a:ln>
          </p:spPr>
          <p:txBody>
            <a:bodyPr>
              <a:spAutoFit/>
            </a:bodyPr>
            <a:lstStyle/>
            <a:p>
              <a:pPr>
                <a:spcBef>
                  <a:spcPct val="50000"/>
                </a:spcBef>
              </a:pPr>
              <a:r>
                <a:rPr lang="zh-CN" altLang="en-US" sz="2800" dirty="0"/>
                <a:t>若             则</a:t>
              </a:r>
            </a:p>
          </p:txBody>
        </p:sp>
      </p:grpSp>
      <p:grpSp>
        <p:nvGrpSpPr>
          <p:cNvPr id="4" name="Group 48"/>
          <p:cNvGrpSpPr>
            <a:grpSpLocks/>
          </p:cNvGrpSpPr>
          <p:nvPr/>
        </p:nvGrpSpPr>
        <p:grpSpPr bwMode="auto">
          <a:xfrm>
            <a:off x="2571736" y="2428869"/>
            <a:ext cx="4191000" cy="595312"/>
            <a:chOff x="1872" y="2787"/>
            <a:chExt cx="2640" cy="375"/>
          </a:xfrm>
        </p:grpSpPr>
        <p:sp>
          <p:nvSpPr>
            <p:cNvPr id="3086" name="Text Box 49"/>
            <p:cNvSpPr txBox="1">
              <a:spLocks noChangeArrowheads="1"/>
            </p:cNvSpPr>
            <p:nvPr/>
          </p:nvSpPr>
          <p:spPr bwMode="auto">
            <a:xfrm>
              <a:off x="1872" y="2832"/>
              <a:ext cx="2640" cy="330"/>
            </a:xfrm>
            <a:prstGeom prst="rect">
              <a:avLst/>
            </a:prstGeom>
            <a:noFill/>
            <a:ln w="9525">
              <a:noFill/>
              <a:miter lim="800000"/>
              <a:headEnd/>
              <a:tailEnd/>
            </a:ln>
          </p:spPr>
          <p:txBody>
            <a:bodyPr>
              <a:spAutoFit/>
            </a:bodyPr>
            <a:lstStyle/>
            <a:p>
              <a:pPr>
                <a:spcBef>
                  <a:spcPct val="50000"/>
                </a:spcBef>
              </a:pPr>
              <a:r>
                <a:rPr lang="en-US" altLang="zh-CN" sz="2800" dirty="0">
                  <a:solidFill>
                    <a:srgbClr val="CC0000"/>
                  </a:solidFill>
                  <a:latin typeface="宋体" pitchFamily="2" charset="-122"/>
                </a:rPr>
                <a:t>(</a:t>
              </a:r>
              <a:r>
                <a:rPr lang="en-US" altLang="zh-CN" sz="2800" dirty="0">
                  <a:solidFill>
                    <a:srgbClr val="CC0000"/>
                  </a:solidFill>
                  <a:latin typeface="Times New Roman" pitchFamily="18" charset="0"/>
                </a:rPr>
                <a:t>1</a:t>
              </a:r>
              <a:r>
                <a:rPr lang="en-US" altLang="zh-CN" sz="2800" dirty="0">
                  <a:solidFill>
                    <a:srgbClr val="CC0000"/>
                  </a:solidFill>
                  <a:latin typeface="宋体" pitchFamily="2" charset="-122"/>
                </a:rPr>
                <a:t>)</a:t>
              </a:r>
              <a:r>
                <a:rPr lang="zh-CN" altLang="en-US" sz="2800" dirty="0"/>
                <a:t>若             则</a:t>
              </a:r>
            </a:p>
          </p:txBody>
        </p:sp>
        <p:graphicFrame>
          <p:nvGraphicFramePr>
            <p:cNvPr id="3076" name="Object 50"/>
            <p:cNvGraphicFramePr>
              <a:graphicFrameLocks noChangeAspect="1"/>
            </p:cNvGraphicFramePr>
            <p:nvPr/>
          </p:nvGraphicFramePr>
          <p:xfrm>
            <a:off x="2502" y="2877"/>
            <a:ext cx="768" cy="217"/>
          </p:xfrm>
          <a:graphic>
            <a:graphicData uri="http://schemas.openxmlformats.org/presentationml/2006/ole">
              <p:oleObj spid="_x0000_s3076" name="Equation" r:id="rId7" imgW="685800" imgH="190440" progId="Equation.3">
                <p:embed/>
              </p:oleObj>
            </a:graphicData>
          </a:graphic>
        </p:graphicFrame>
        <p:graphicFrame>
          <p:nvGraphicFramePr>
            <p:cNvPr id="3077" name="Object 51"/>
            <p:cNvGraphicFramePr>
              <a:graphicFrameLocks noChangeAspect="1"/>
            </p:cNvGraphicFramePr>
            <p:nvPr/>
          </p:nvGraphicFramePr>
          <p:xfrm>
            <a:off x="3537" y="2787"/>
            <a:ext cx="864" cy="373"/>
          </p:xfrm>
          <a:graphic>
            <a:graphicData uri="http://schemas.openxmlformats.org/presentationml/2006/ole">
              <p:oleObj spid="_x0000_s3077" name="Equation" r:id="rId8" imgW="749160" imgH="330120" progId="Equation.3">
                <p:embed/>
              </p:oleObj>
            </a:graphicData>
          </a:graphic>
        </p:graphicFrame>
      </p:grpSp>
      <p:sp>
        <p:nvSpPr>
          <p:cNvPr id="1076" name="Text Box 52"/>
          <p:cNvSpPr txBox="1">
            <a:spLocks noChangeArrowheads="1"/>
          </p:cNvSpPr>
          <p:nvPr/>
        </p:nvSpPr>
        <p:spPr bwMode="auto">
          <a:xfrm>
            <a:off x="1214414" y="4000504"/>
            <a:ext cx="7632700" cy="1117600"/>
          </a:xfrm>
          <a:prstGeom prst="rect">
            <a:avLst/>
          </a:prstGeom>
          <a:noFill/>
          <a:ln w="9525">
            <a:noFill/>
            <a:miter lim="800000"/>
            <a:headEnd/>
            <a:tailEnd/>
          </a:ln>
        </p:spPr>
        <p:txBody>
          <a:bodyPr>
            <a:spAutoFit/>
          </a:bodyPr>
          <a:lstStyle/>
          <a:p>
            <a:pPr>
              <a:lnSpc>
                <a:spcPct val="120000"/>
              </a:lnSpc>
              <a:spcBef>
                <a:spcPct val="50000"/>
              </a:spcBef>
            </a:pPr>
            <a:r>
              <a:rPr lang="en-US" altLang="zh-CN" sz="2800" dirty="0">
                <a:solidFill>
                  <a:srgbClr val="CC0000"/>
                </a:solidFill>
                <a:latin typeface="Times New Roman" pitchFamily="18" charset="0"/>
              </a:rPr>
              <a:t>        </a:t>
            </a:r>
            <a:r>
              <a:rPr lang="en-US" altLang="zh-CN" sz="2800" dirty="0">
                <a:solidFill>
                  <a:srgbClr val="CC0000"/>
                </a:solidFill>
                <a:latin typeface="宋体" pitchFamily="2" charset="-122"/>
              </a:rPr>
              <a:t>(</a:t>
            </a:r>
            <a:r>
              <a:rPr lang="en-US" altLang="zh-CN" sz="2800" dirty="0">
                <a:solidFill>
                  <a:srgbClr val="CC0000"/>
                </a:solidFill>
                <a:latin typeface="Times New Roman" pitchFamily="18" charset="0"/>
              </a:rPr>
              <a:t>2</a:t>
            </a:r>
            <a:r>
              <a:rPr lang="en-US" altLang="zh-CN" sz="2800" dirty="0">
                <a:solidFill>
                  <a:srgbClr val="CC0000"/>
                </a:solidFill>
                <a:latin typeface="宋体" pitchFamily="2" charset="-122"/>
              </a:rPr>
              <a:t>)</a:t>
            </a:r>
            <a:r>
              <a:rPr lang="zh-CN" altLang="en-US" sz="2800" dirty="0">
                <a:latin typeface="Times New Roman" pitchFamily="18" charset="0"/>
              </a:rPr>
              <a:t>宏观物体的德布罗意波长小到实验难以测量的程度，因此宏观物体仅表现出粒子性</a:t>
            </a:r>
            <a:r>
              <a:rPr lang="en-US" altLang="zh-CN" sz="2800" dirty="0">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blinds(horizontal)">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blinds(horizontal)">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60"/>
                                        </p:tgtEl>
                                        <p:attrNameLst>
                                          <p:attrName>style.visibility</p:attrName>
                                        </p:attrNameLst>
                                      </p:cBhvr>
                                      <p:to>
                                        <p:strVal val="visible"/>
                                      </p:to>
                                    </p:set>
                                    <p:animEffect transition="in" filter="blinds(horizontal)">
                                      <p:cBhvr>
                                        <p:cTn id="17" dur="500"/>
                                        <p:tgtEl>
                                          <p:spTgt spid="106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76"/>
                                        </p:tgtEl>
                                        <p:attrNameLst>
                                          <p:attrName>style.visibility</p:attrName>
                                        </p:attrNameLst>
                                      </p:cBhvr>
                                      <p:to>
                                        <p:strVal val="visible"/>
                                      </p:to>
                                    </p:set>
                                    <p:animEffect transition="in" filter="blinds(horizontal)">
                                      <p:cBhvr>
                                        <p:cTn id="37" dur="500"/>
                                        <p:tgtEl>
                                          <p:spTgt spid="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p:bldP spid="10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灯片编号占位符 1"/>
          <p:cNvSpPr>
            <a:spLocks noGrp="1"/>
          </p:cNvSpPr>
          <p:nvPr>
            <p:ph type="sldNum" sz="quarter" idx="4294967295"/>
          </p:nvPr>
        </p:nvSpPr>
        <p:spPr>
          <a:xfrm>
            <a:off x="0" y="6356350"/>
            <a:ext cx="2133600" cy="365125"/>
          </a:xfrm>
          <a:prstGeom prst="rect">
            <a:avLst/>
          </a:prstGeom>
          <a:noFill/>
        </p:spPr>
        <p:txBody>
          <a:bodyPr/>
          <a:lstStyle/>
          <a:p>
            <a:fld id="{44AE4B1E-ED5F-41A7-86E3-9511F840D046}" type="slidenum">
              <a:rPr lang="en-US" altLang="zh-CN"/>
              <a:pPr/>
              <a:t>5</a:t>
            </a:fld>
            <a:endParaRPr lang="en-US" altLang="zh-CN"/>
          </a:p>
        </p:txBody>
      </p:sp>
      <p:grpSp>
        <p:nvGrpSpPr>
          <p:cNvPr id="2" name="Group 2"/>
          <p:cNvGrpSpPr>
            <a:grpSpLocks/>
          </p:cNvGrpSpPr>
          <p:nvPr/>
        </p:nvGrpSpPr>
        <p:grpSpPr bwMode="auto">
          <a:xfrm>
            <a:off x="250825" y="692151"/>
            <a:ext cx="8229600" cy="1150938"/>
            <a:chOff x="480" y="1846"/>
            <a:chExt cx="5184" cy="725"/>
          </a:xfrm>
        </p:grpSpPr>
        <p:sp>
          <p:nvSpPr>
            <p:cNvPr id="4109" name="Text Box 3"/>
            <p:cNvSpPr txBox="1">
              <a:spLocks noChangeArrowheads="1"/>
            </p:cNvSpPr>
            <p:nvPr/>
          </p:nvSpPr>
          <p:spPr bwMode="auto">
            <a:xfrm>
              <a:off x="480" y="1846"/>
              <a:ext cx="5184" cy="725"/>
            </a:xfrm>
            <a:prstGeom prst="rect">
              <a:avLst/>
            </a:prstGeom>
            <a:noFill/>
            <a:ln w="9525">
              <a:noFill/>
              <a:miter lim="800000"/>
              <a:headEnd/>
              <a:tailEnd/>
            </a:ln>
          </p:spPr>
          <p:txBody>
            <a:bodyPr>
              <a:spAutoFit/>
            </a:bodyPr>
            <a:lstStyle/>
            <a:p>
              <a:pPr>
                <a:lnSpc>
                  <a:spcPct val="120000"/>
                </a:lnSpc>
                <a:spcBef>
                  <a:spcPct val="50000"/>
                </a:spcBef>
              </a:pPr>
              <a:r>
                <a:rPr lang="en-US" altLang="zh-CN" sz="3200" b="1" dirty="0">
                  <a:solidFill>
                    <a:srgbClr val="CC0000"/>
                  </a:solidFill>
                  <a:latin typeface="Times New Roman" pitchFamily="18" charset="0"/>
                </a:rPr>
                <a:t>       </a:t>
              </a:r>
              <a:r>
                <a:rPr lang="zh-CN" altLang="en-US" sz="2800" b="1" dirty="0">
                  <a:solidFill>
                    <a:srgbClr val="CC0000"/>
                  </a:solidFill>
                  <a:latin typeface="Times New Roman" pitchFamily="18" charset="0"/>
                </a:rPr>
                <a:t>例</a:t>
              </a:r>
              <a:r>
                <a:rPr lang="en-US" altLang="zh-CN" sz="2800" b="1" dirty="0">
                  <a:solidFill>
                    <a:srgbClr val="CC0000"/>
                  </a:solidFill>
                  <a:latin typeface="Times New Roman" pitchFamily="18" charset="0"/>
                </a:rPr>
                <a:t>1  </a:t>
              </a:r>
              <a:r>
                <a:rPr lang="zh-CN" altLang="en-US" sz="2800" b="1" dirty="0">
                  <a:latin typeface="Times New Roman" pitchFamily="18" charset="0"/>
                </a:rPr>
                <a:t>一束电子中，电子的动能             ，求此电子的德布罗意波长 </a:t>
              </a:r>
              <a:r>
                <a:rPr lang="en-US" altLang="zh-CN" sz="2800" b="1" dirty="0">
                  <a:latin typeface="Times New Roman" pitchFamily="18" charset="0"/>
                </a:rPr>
                <a:t>.</a:t>
              </a:r>
              <a:endParaRPr lang="en-US" altLang="zh-CN" sz="2800" b="1" dirty="0">
                <a:solidFill>
                  <a:srgbClr val="CC0000"/>
                </a:solidFill>
                <a:latin typeface="Times New Roman" pitchFamily="18" charset="0"/>
              </a:endParaRPr>
            </a:p>
          </p:txBody>
        </p:sp>
        <p:graphicFrame>
          <p:nvGraphicFramePr>
            <p:cNvPr id="4104" name="Object 4"/>
            <p:cNvGraphicFramePr>
              <a:graphicFrameLocks noChangeAspect="1"/>
            </p:cNvGraphicFramePr>
            <p:nvPr/>
          </p:nvGraphicFramePr>
          <p:xfrm>
            <a:off x="3922" y="1950"/>
            <a:ext cx="816" cy="254"/>
          </p:xfrm>
          <a:graphic>
            <a:graphicData uri="http://schemas.openxmlformats.org/presentationml/2006/ole">
              <p:oleObj spid="_x0000_s4104" name="Equation" r:id="rId3" imgW="723600" imgH="241200" progId="Equation.3">
                <p:embed/>
              </p:oleObj>
            </a:graphicData>
          </a:graphic>
        </p:graphicFrame>
      </p:grpSp>
      <p:graphicFrame>
        <p:nvGraphicFramePr>
          <p:cNvPr id="43014" name="Object 6"/>
          <p:cNvGraphicFramePr>
            <a:graphicFrameLocks noChangeAspect="1"/>
          </p:cNvGraphicFramePr>
          <p:nvPr/>
        </p:nvGraphicFramePr>
        <p:xfrm>
          <a:off x="1692275" y="1989138"/>
          <a:ext cx="3389313" cy="973137"/>
        </p:xfrm>
        <a:graphic>
          <a:graphicData uri="http://schemas.openxmlformats.org/presentationml/2006/ole">
            <p:oleObj spid="_x0000_s4098" name="Equation" r:id="rId4" imgW="2145960" imgH="609480" progId="Equation.3">
              <p:embed/>
            </p:oleObj>
          </a:graphicData>
        </a:graphic>
      </p:graphicFrame>
      <p:graphicFrame>
        <p:nvGraphicFramePr>
          <p:cNvPr id="43015" name="Object 7"/>
          <p:cNvGraphicFramePr>
            <a:graphicFrameLocks noChangeAspect="1"/>
          </p:cNvGraphicFramePr>
          <p:nvPr/>
        </p:nvGraphicFramePr>
        <p:xfrm>
          <a:off x="5286380" y="1857364"/>
          <a:ext cx="2049463" cy="1150937"/>
        </p:xfrm>
        <a:graphic>
          <a:graphicData uri="http://schemas.openxmlformats.org/presentationml/2006/ole">
            <p:oleObj spid="_x0000_s4099" name="Equation" r:id="rId5" imgW="1066680" imgH="723600" progId="Equation.3">
              <p:embed/>
            </p:oleObj>
          </a:graphicData>
        </a:graphic>
      </p:graphicFrame>
      <p:sp>
        <p:nvSpPr>
          <p:cNvPr id="43016" name="Rectangle 8"/>
          <p:cNvSpPr>
            <a:spLocks noChangeArrowheads="1"/>
          </p:cNvSpPr>
          <p:nvPr/>
        </p:nvSpPr>
        <p:spPr bwMode="auto">
          <a:xfrm>
            <a:off x="755650" y="2112963"/>
            <a:ext cx="592138" cy="676275"/>
          </a:xfrm>
          <a:prstGeom prst="rect">
            <a:avLst/>
          </a:prstGeom>
          <a:noFill/>
          <a:ln w="9525">
            <a:noFill/>
            <a:miter lim="800000"/>
            <a:headEnd/>
            <a:tailEnd/>
          </a:ln>
        </p:spPr>
        <p:txBody>
          <a:bodyPr wrap="none">
            <a:spAutoFit/>
          </a:bodyPr>
          <a:lstStyle/>
          <a:p>
            <a:pPr>
              <a:lnSpc>
                <a:spcPct val="120000"/>
              </a:lnSpc>
              <a:spcBef>
                <a:spcPct val="50000"/>
              </a:spcBef>
            </a:pPr>
            <a:r>
              <a:rPr lang="zh-CN" altLang="en-US" sz="3200" b="1">
                <a:solidFill>
                  <a:srgbClr val="CC0000"/>
                </a:solidFill>
                <a:latin typeface="Times New Roman" pitchFamily="18" charset="0"/>
              </a:rPr>
              <a:t>解</a:t>
            </a:r>
          </a:p>
        </p:txBody>
      </p:sp>
      <p:graphicFrame>
        <p:nvGraphicFramePr>
          <p:cNvPr id="43018" name="Object 10"/>
          <p:cNvGraphicFramePr>
            <a:graphicFrameLocks noChangeAspect="1"/>
          </p:cNvGraphicFramePr>
          <p:nvPr/>
        </p:nvGraphicFramePr>
        <p:xfrm>
          <a:off x="5972175" y="4797425"/>
          <a:ext cx="2859088" cy="506413"/>
        </p:xfrm>
        <a:graphic>
          <a:graphicData uri="http://schemas.openxmlformats.org/presentationml/2006/ole">
            <p:oleObj spid="_x0000_s4100" name="公式" r:id="rId6" imgW="1028520" imgH="203040" progId="Equation.3">
              <p:embed/>
            </p:oleObj>
          </a:graphicData>
        </a:graphic>
      </p:graphicFrame>
      <p:graphicFrame>
        <p:nvGraphicFramePr>
          <p:cNvPr id="43021" name="Object 13"/>
          <p:cNvGraphicFramePr>
            <a:graphicFrameLocks noChangeAspect="1"/>
          </p:cNvGraphicFramePr>
          <p:nvPr/>
        </p:nvGraphicFramePr>
        <p:xfrm>
          <a:off x="971550" y="3357563"/>
          <a:ext cx="1371600" cy="271462"/>
        </p:xfrm>
        <a:graphic>
          <a:graphicData uri="http://schemas.openxmlformats.org/presentationml/2006/ole">
            <p:oleObj spid="_x0000_s4101" name="Equation" r:id="rId7" imgW="888840" imgH="190440" progId="Equation.3">
              <p:embed/>
            </p:oleObj>
          </a:graphicData>
        </a:graphic>
      </p:graphicFrame>
      <p:sp>
        <p:nvSpPr>
          <p:cNvPr id="43022" name="Text Box 14"/>
          <p:cNvSpPr txBox="1">
            <a:spLocks noChangeArrowheads="1"/>
          </p:cNvSpPr>
          <p:nvPr/>
        </p:nvSpPr>
        <p:spPr bwMode="auto">
          <a:xfrm>
            <a:off x="611188" y="5805488"/>
            <a:ext cx="8305800" cy="519112"/>
          </a:xfrm>
          <a:prstGeom prst="rect">
            <a:avLst/>
          </a:prstGeom>
          <a:noFill/>
          <a:ln w="9525">
            <a:noFill/>
            <a:miter lim="800000"/>
            <a:headEnd/>
            <a:tailEnd/>
          </a:ln>
        </p:spPr>
        <p:txBody>
          <a:bodyPr>
            <a:spAutoFit/>
          </a:bodyPr>
          <a:lstStyle/>
          <a:p>
            <a:pPr>
              <a:spcBef>
                <a:spcPct val="50000"/>
              </a:spcBef>
            </a:pPr>
            <a:r>
              <a:rPr lang="zh-CN" altLang="en-US" sz="2800" b="1">
                <a:solidFill>
                  <a:srgbClr val="0000FF"/>
                </a:solidFill>
              </a:rPr>
              <a:t>此波长的数量级与</a:t>
            </a:r>
            <a:r>
              <a:rPr lang="zh-CN" altLang="en-US" sz="2800" b="1">
                <a:solidFill>
                  <a:srgbClr val="0000FF"/>
                </a:solidFill>
                <a:latin typeface="Times New Roman" pitchFamily="18" charset="0"/>
              </a:rPr>
              <a:t> </a:t>
            </a:r>
            <a:r>
              <a:rPr lang="en-US" altLang="zh-CN" sz="2800">
                <a:solidFill>
                  <a:srgbClr val="0000FF"/>
                </a:solidFill>
                <a:latin typeface="Times New Roman" pitchFamily="18" charset="0"/>
              </a:rPr>
              <a:t>X</a:t>
            </a:r>
            <a:r>
              <a:rPr lang="en-US" altLang="zh-CN" sz="2800" b="1">
                <a:solidFill>
                  <a:srgbClr val="0000FF"/>
                </a:solidFill>
              </a:rPr>
              <a:t> </a:t>
            </a:r>
            <a:r>
              <a:rPr lang="zh-CN" altLang="en-US" sz="2800" b="1">
                <a:solidFill>
                  <a:srgbClr val="0000FF"/>
                </a:solidFill>
              </a:rPr>
              <a:t>射线波长的数量级相当</a:t>
            </a:r>
            <a:r>
              <a:rPr lang="en-US" altLang="zh-CN" sz="2800" b="1">
                <a:solidFill>
                  <a:srgbClr val="0000FF"/>
                </a:solidFill>
                <a:latin typeface="Times New Roman" pitchFamily="18" charset="0"/>
              </a:rPr>
              <a:t>.</a:t>
            </a:r>
          </a:p>
        </p:txBody>
      </p:sp>
      <p:graphicFrame>
        <p:nvGraphicFramePr>
          <p:cNvPr id="43023" name="Object 15"/>
          <p:cNvGraphicFramePr>
            <a:graphicFrameLocks noChangeAspect="1"/>
          </p:cNvGraphicFramePr>
          <p:nvPr/>
        </p:nvGraphicFramePr>
        <p:xfrm>
          <a:off x="611188" y="4581525"/>
          <a:ext cx="5164137" cy="930275"/>
        </p:xfrm>
        <a:graphic>
          <a:graphicData uri="http://schemas.openxmlformats.org/presentationml/2006/ole">
            <p:oleObj spid="_x0000_s4102" name="公式" r:id="rId8" imgW="2425680" imgH="457200" progId="Equation.3">
              <p:embed/>
            </p:oleObj>
          </a:graphicData>
        </a:graphic>
      </p:graphicFrame>
      <p:graphicFrame>
        <p:nvGraphicFramePr>
          <p:cNvPr id="43024" name="Object 16"/>
          <p:cNvGraphicFramePr>
            <a:graphicFrameLocks noChangeAspect="1"/>
          </p:cNvGraphicFramePr>
          <p:nvPr/>
        </p:nvGraphicFramePr>
        <p:xfrm>
          <a:off x="2643174" y="3071810"/>
          <a:ext cx="4378325" cy="1198562"/>
        </p:xfrm>
        <a:graphic>
          <a:graphicData uri="http://schemas.openxmlformats.org/presentationml/2006/ole">
            <p:oleObj spid="_x0000_s4103" name="公式" r:id="rId9" imgW="1536480" imgH="4572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blinds(horizontal)">
                                      <p:cBhvr>
                                        <p:cTn id="12" dur="500"/>
                                        <p:tgtEl>
                                          <p:spTgt spid="430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box(in)">
                                      <p:cBhvr>
                                        <p:cTn id="17" dur="500"/>
                                        <p:tgtEl>
                                          <p:spTgt spid="430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box(in)">
                                      <p:cBhvr>
                                        <p:cTn id="22" dur="500"/>
                                        <p:tgtEl>
                                          <p:spTgt spid="4301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3021"/>
                                        </p:tgtEl>
                                        <p:attrNameLst>
                                          <p:attrName>style.visibility</p:attrName>
                                        </p:attrNameLst>
                                      </p:cBhvr>
                                      <p:to>
                                        <p:strVal val="visible"/>
                                      </p:to>
                                    </p:set>
                                    <p:animEffect transition="in" filter="diamond(in)">
                                      <p:cBhvr>
                                        <p:cTn id="27" dur="2000"/>
                                        <p:tgtEl>
                                          <p:spTgt spid="430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43024"/>
                                        </p:tgtEl>
                                        <p:attrNameLst>
                                          <p:attrName>style.visibility</p:attrName>
                                        </p:attrNameLst>
                                      </p:cBhvr>
                                      <p:to>
                                        <p:strVal val="visible"/>
                                      </p:to>
                                    </p:set>
                                    <p:animEffect transition="in" filter="box(out)">
                                      <p:cBhvr>
                                        <p:cTn id="32" dur="500"/>
                                        <p:tgtEl>
                                          <p:spTgt spid="4302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3023"/>
                                        </p:tgtEl>
                                        <p:attrNameLst>
                                          <p:attrName>style.visibility</p:attrName>
                                        </p:attrNameLst>
                                      </p:cBhvr>
                                      <p:to>
                                        <p:strVal val="visible"/>
                                      </p:to>
                                    </p:set>
                                    <p:animEffect transition="in" filter="box(in)">
                                      <p:cBhvr>
                                        <p:cTn id="37" dur="500"/>
                                        <p:tgtEl>
                                          <p:spTgt spid="430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43018"/>
                                        </p:tgtEl>
                                        <p:attrNameLst>
                                          <p:attrName>style.visibility</p:attrName>
                                        </p:attrNameLst>
                                      </p:cBhvr>
                                      <p:to>
                                        <p:strVal val="visible"/>
                                      </p:to>
                                    </p:set>
                                    <p:animEffect transition="in" filter="blinds(vertical)">
                                      <p:cBhvr>
                                        <p:cTn id="42" dur="500"/>
                                        <p:tgtEl>
                                          <p:spTgt spid="430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022"/>
                                        </p:tgtEl>
                                        <p:attrNameLst>
                                          <p:attrName>style.visibility</p:attrName>
                                        </p:attrNameLst>
                                      </p:cBhvr>
                                      <p:to>
                                        <p:strVal val="visible"/>
                                      </p:to>
                                    </p:set>
                                    <p:animEffect transition="in" filter="blinds(horizontal)">
                                      <p:cBhvr>
                                        <p:cTn id="47" dur="500"/>
                                        <p:tgtEl>
                                          <p:spTgt spid="43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p:bldP spid="4302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灯片编号占位符 1"/>
          <p:cNvSpPr>
            <a:spLocks noGrp="1"/>
          </p:cNvSpPr>
          <p:nvPr>
            <p:ph type="sldNum" sz="quarter" idx="4294967295"/>
          </p:nvPr>
        </p:nvSpPr>
        <p:spPr>
          <a:xfrm>
            <a:off x="0" y="6356350"/>
            <a:ext cx="2133600" cy="365125"/>
          </a:xfrm>
          <a:prstGeom prst="rect">
            <a:avLst/>
          </a:prstGeom>
          <a:noFill/>
        </p:spPr>
        <p:txBody>
          <a:bodyPr/>
          <a:lstStyle/>
          <a:p>
            <a:fld id="{0770A27A-88A6-4785-A055-58C6A74001E9}" type="slidenum">
              <a:rPr lang="en-US" altLang="zh-CN"/>
              <a:pPr/>
              <a:t>6</a:t>
            </a:fld>
            <a:endParaRPr lang="en-US" altLang="zh-CN"/>
          </a:p>
        </p:txBody>
      </p:sp>
      <p:sp>
        <p:nvSpPr>
          <p:cNvPr id="41986" name="Text Box 2"/>
          <p:cNvSpPr txBox="1">
            <a:spLocks noChangeArrowheads="1"/>
          </p:cNvSpPr>
          <p:nvPr/>
        </p:nvSpPr>
        <p:spPr bwMode="auto">
          <a:xfrm>
            <a:off x="250825" y="981075"/>
            <a:ext cx="8534400" cy="1126462"/>
          </a:xfrm>
          <a:prstGeom prst="rect">
            <a:avLst/>
          </a:prstGeom>
          <a:noFill/>
          <a:ln w="9525">
            <a:noFill/>
            <a:miter lim="800000"/>
            <a:headEnd/>
            <a:tailEnd/>
          </a:ln>
        </p:spPr>
        <p:txBody>
          <a:bodyPr>
            <a:spAutoFit/>
          </a:bodyPr>
          <a:lstStyle/>
          <a:p>
            <a:pPr>
              <a:lnSpc>
                <a:spcPct val="120000"/>
              </a:lnSpc>
              <a:spcBef>
                <a:spcPct val="50000"/>
              </a:spcBef>
            </a:pPr>
            <a:r>
              <a:rPr kumimoji="1" lang="zh-CN" altLang="en-US" sz="2800" b="1" dirty="0">
                <a:solidFill>
                  <a:srgbClr val="FF3300"/>
                </a:solidFill>
                <a:latin typeface="Century Schoolbook" pitchFamily="18" charset="0"/>
              </a:rPr>
              <a:t>例</a:t>
            </a:r>
            <a:r>
              <a:rPr kumimoji="1" lang="en-US" altLang="zh-CN" sz="2800" b="1" dirty="0">
                <a:solidFill>
                  <a:srgbClr val="FF3300"/>
                </a:solidFill>
                <a:latin typeface="Century Schoolbook" pitchFamily="18" charset="0"/>
              </a:rPr>
              <a:t>2</a:t>
            </a:r>
            <a:r>
              <a:rPr kumimoji="1" lang="zh-CN" altLang="en-US" sz="2800" b="1" dirty="0">
                <a:solidFill>
                  <a:srgbClr val="FF3300"/>
                </a:solidFill>
                <a:latin typeface="Century Schoolbook" pitchFamily="18" charset="0"/>
              </a:rPr>
              <a:t>：</a:t>
            </a:r>
            <a:r>
              <a:rPr kumimoji="1" lang="zh-CN" altLang="en-US" sz="2800" b="1" dirty="0">
                <a:latin typeface="Century Schoolbook" pitchFamily="18" charset="0"/>
                <a:sym typeface="Symbol" pitchFamily="18" charset="2"/>
              </a:rPr>
              <a:t>质量 </a:t>
            </a:r>
            <a:r>
              <a:rPr kumimoji="1" lang="en-US" altLang="zh-CN" sz="2800" i="1" dirty="0">
                <a:latin typeface="Century Schoolbook" pitchFamily="18" charset="0"/>
                <a:sym typeface="Symbol" pitchFamily="18" charset="2"/>
              </a:rPr>
              <a:t>m</a:t>
            </a:r>
            <a:r>
              <a:rPr kumimoji="1" lang="en-US" altLang="zh-CN" sz="2800" dirty="0">
                <a:latin typeface="Century Schoolbook" pitchFamily="18" charset="0"/>
                <a:sym typeface="Symbol" pitchFamily="18" charset="2"/>
              </a:rPr>
              <a:t>= </a:t>
            </a:r>
            <a:r>
              <a:rPr kumimoji="1" lang="en-US" altLang="zh-CN" sz="2800" dirty="0" smtClean="0">
                <a:latin typeface="Century Schoolbook" pitchFamily="18" charset="0"/>
                <a:sym typeface="Symbol" pitchFamily="18" charset="2"/>
              </a:rPr>
              <a:t>50</a:t>
            </a:r>
            <a:r>
              <a:rPr kumimoji="1" lang="en-US" altLang="zh-CN" sz="2800" i="1" dirty="0" smtClean="0">
                <a:latin typeface="Times New Roman" pitchFamily="18" charset="0"/>
                <a:cs typeface="Times New Roman" pitchFamily="18" charset="0"/>
                <a:sym typeface="Symbol" pitchFamily="18" charset="2"/>
              </a:rPr>
              <a:t>kg</a:t>
            </a:r>
            <a:r>
              <a:rPr kumimoji="1" lang="zh-CN" altLang="en-US" sz="2800" b="1" dirty="0">
                <a:latin typeface="Century Schoolbook" pitchFamily="18" charset="0"/>
                <a:sym typeface="Symbol" pitchFamily="18" charset="2"/>
              </a:rPr>
              <a:t>的人，以 </a:t>
            </a:r>
            <a:r>
              <a:rPr kumimoji="1" lang="en-US" altLang="zh-CN" sz="2800" i="1" dirty="0">
                <a:latin typeface="Century Schoolbook" pitchFamily="18" charset="0"/>
                <a:sym typeface="Symbol" pitchFamily="18" charset="2"/>
              </a:rPr>
              <a:t>v</a:t>
            </a:r>
            <a:r>
              <a:rPr kumimoji="1" lang="en-US" altLang="zh-CN" sz="2800" dirty="0">
                <a:latin typeface="Century Schoolbook" pitchFamily="18" charset="0"/>
                <a:sym typeface="Symbol" pitchFamily="18" charset="2"/>
              </a:rPr>
              <a:t>=15 m/s </a:t>
            </a:r>
            <a:r>
              <a:rPr kumimoji="1" lang="zh-CN" altLang="en-US" sz="2800" b="1" dirty="0">
                <a:latin typeface="Century Schoolbook" pitchFamily="18" charset="0"/>
                <a:sym typeface="Symbol" pitchFamily="18" charset="2"/>
              </a:rPr>
              <a:t>的速度运动，试求人的德布罗意波波长。</a:t>
            </a:r>
          </a:p>
        </p:txBody>
      </p:sp>
      <p:sp>
        <p:nvSpPr>
          <p:cNvPr id="41987" name="Text Box 3"/>
          <p:cNvSpPr txBox="1">
            <a:spLocks noChangeArrowheads="1"/>
          </p:cNvSpPr>
          <p:nvPr/>
        </p:nvSpPr>
        <p:spPr bwMode="auto">
          <a:xfrm>
            <a:off x="809625" y="2298700"/>
            <a:ext cx="91440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F3300"/>
                </a:solidFill>
                <a:latin typeface="Century Schoolbook" pitchFamily="18" charset="0"/>
              </a:rPr>
              <a:t>解：</a:t>
            </a:r>
          </a:p>
        </p:txBody>
      </p:sp>
      <p:graphicFrame>
        <p:nvGraphicFramePr>
          <p:cNvPr id="41988" name="Object 4"/>
          <p:cNvGraphicFramePr>
            <a:graphicFrameLocks noChangeAspect="1"/>
          </p:cNvGraphicFramePr>
          <p:nvPr/>
        </p:nvGraphicFramePr>
        <p:xfrm>
          <a:off x="3933825" y="2146300"/>
          <a:ext cx="2438400" cy="1185863"/>
        </p:xfrm>
        <a:graphic>
          <a:graphicData uri="http://schemas.openxmlformats.org/presentationml/2006/ole">
            <p:oleObj spid="_x0000_s5122" name="公式" r:id="rId3" imgW="863280" imgH="419040" progId="Equation.3">
              <p:embed/>
            </p:oleObj>
          </a:graphicData>
        </a:graphic>
      </p:graphicFrame>
      <p:graphicFrame>
        <p:nvGraphicFramePr>
          <p:cNvPr id="41989" name="Object 5"/>
          <p:cNvGraphicFramePr>
            <a:graphicFrameLocks noChangeAspect="1"/>
          </p:cNvGraphicFramePr>
          <p:nvPr/>
        </p:nvGraphicFramePr>
        <p:xfrm>
          <a:off x="1876425" y="3289300"/>
          <a:ext cx="2514600" cy="427038"/>
        </p:xfrm>
        <a:graphic>
          <a:graphicData uri="http://schemas.openxmlformats.org/presentationml/2006/ole">
            <p:oleObj spid="_x0000_s5123" name="公式" r:id="rId4" imgW="2768400" imgH="469800" progId="Equation.3">
              <p:embed/>
            </p:oleObj>
          </a:graphicData>
        </a:graphic>
      </p:graphicFrame>
      <p:graphicFrame>
        <p:nvGraphicFramePr>
          <p:cNvPr id="41994" name="Object 10"/>
          <p:cNvGraphicFramePr>
            <a:graphicFrameLocks noChangeAspect="1"/>
          </p:cNvGraphicFramePr>
          <p:nvPr/>
        </p:nvGraphicFramePr>
        <p:xfrm>
          <a:off x="1724025" y="2174875"/>
          <a:ext cx="1066800" cy="962025"/>
        </p:xfrm>
        <a:graphic>
          <a:graphicData uri="http://schemas.openxmlformats.org/presentationml/2006/ole">
            <p:oleObj spid="_x0000_s5124" name="公式" r:id="rId5" imgW="1168200" imgH="1054080" progId="Equation.3">
              <p:embed/>
            </p:oleObj>
          </a:graphicData>
        </a:graphic>
      </p:graphicFrame>
      <p:graphicFrame>
        <p:nvGraphicFramePr>
          <p:cNvPr id="41995" name="Object 11"/>
          <p:cNvGraphicFramePr>
            <a:graphicFrameLocks noChangeAspect="1"/>
          </p:cNvGraphicFramePr>
          <p:nvPr/>
        </p:nvGraphicFramePr>
        <p:xfrm>
          <a:off x="2921000" y="2141538"/>
          <a:ext cx="1054100" cy="1054100"/>
        </p:xfrm>
        <a:graphic>
          <a:graphicData uri="http://schemas.openxmlformats.org/presentationml/2006/ole">
            <p:oleObj spid="_x0000_s5125" name="公式" r:id="rId6" imgW="1054080" imgH="1054080" progId="Equation.3">
              <p:embed/>
            </p:oleObj>
          </a:graphicData>
        </a:graphic>
      </p:graphicFrame>
      <p:sp>
        <p:nvSpPr>
          <p:cNvPr id="41996" name="Text Box 12"/>
          <p:cNvSpPr txBox="1">
            <a:spLocks noChangeArrowheads="1"/>
          </p:cNvSpPr>
          <p:nvPr/>
        </p:nvSpPr>
        <p:spPr bwMode="auto">
          <a:xfrm>
            <a:off x="250825" y="4724400"/>
            <a:ext cx="8534400" cy="946150"/>
          </a:xfrm>
          <a:prstGeom prst="rect">
            <a:avLst/>
          </a:prstGeom>
          <a:noFill/>
          <a:ln w="9525">
            <a:noFill/>
            <a:miter lim="800000"/>
            <a:headEnd/>
            <a:tailEnd/>
          </a:ln>
        </p:spPr>
        <p:txBody>
          <a:bodyPr>
            <a:spAutoFit/>
          </a:bodyPr>
          <a:lstStyle/>
          <a:p>
            <a:pPr>
              <a:spcBef>
                <a:spcPct val="50000"/>
              </a:spcBef>
            </a:pPr>
            <a:r>
              <a:rPr kumimoji="1" lang="en-US" altLang="zh-CN" sz="2800" b="1" dirty="0">
                <a:latin typeface="Century Schoolbook" pitchFamily="18" charset="0"/>
              </a:rPr>
              <a:t>       </a:t>
            </a:r>
            <a:r>
              <a:rPr kumimoji="1" lang="zh-CN" altLang="en-US" sz="2800" b="1" dirty="0">
                <a:latin typeface="Century Schoolbook" pitchFamily="18" charset="0"/>
              </a:rPr>
              <a:t>人</a:t>
            </a:r>
            <a:r>
              <a:rPr kumimoji="1" lang="zh-CN" altLang="en-US" sz="2800" dirty="0">
                <a:latin typeface="Century Schoolbook" pitchFamily="18" charset="0"/>
              </a:rPr>
              <a:t>的德波波长仪器观测不到，宏观物体的波动性不必考虑，只考虑其粒子性。</a:t>
            </a:r>
          </a:p>
        </p:txBody>
      </p:sp>
      <p:sp>
        <p:nvSpPr>
          <p:cNvPr id="41998" name="Text Box 14"/>
          <p:cNvSpPr txBox="1">
            <a:spLocks noChangeArrowheads="1"/>
          </p:cNvSpPr>
          <p:nvPr/>
        </p:nvSpPr>
        <p:spPr bwMode="auto">
          <a:xfrm>
            <a:off x="2285984" y="3929066"/>
            <a:ext cx="2317750" cy="519113"/>
          </a:xfrm>
          <a:prstGeom prst="rect">
            <a:avLst/>
          </a:prstGeom>
          <a:solidFill>
            <a:srgbClr val="CCFFFF"/>
          </a:solidFill>
          <a:ln w="9525">
            <a:noFill/>
            <a:miter lim="800000"/>
            <a:headEnd/>
            <a:tailEnd/>
          </a:ln>
        </p:spPr>
        <p:txBody>
          <a:bodyPr wrap="none">
            <a:spAutoFit/>
          </a:bodyPr>
          <a:lstStyle/>
          <a:p>
            <a:r>
              <a:rPr kumimoji="1" lang="zh-CN" altLang="en-US" sz="2800" dirty="0">
                <a:latin typeface="Times New Roman" pitchFamily="18" charset="0"/>
                <a:ea typeface=""/>
                <a:cs typeface=""/>
              </a:rPr>
              <a:t>太小测不到！</a:t>
            </a:r>
            <a:endParaRPr kumimoji="1" lang="zh-CN" altLang="en-US" sz="2400" dirty="0">
              <a:latin typeface="Times New Roman"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strips(downRight)">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4"/>
                                        </p:tgtEl>
                                        <p:attrNameLst>
                                          <p:attrName>style.visibility</p:attrName>
                                        </p:attrNameLst>
                                      </p:cBhvr>
                                      <p:to>
                                        <p:strVal val="visible"/>
                                      </p:to>
                                    </p:set>
                                    <p:animEffect transition="in" filter="wipe(left)">
                                      <p:cBhvr>
                                        <p:cTn id="17" dur="500"/>
                                        <p:tgtEl>
                                          <p:spTgt spid="419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5"/>
                                        </p:tgtEl>
                                        <p:attrNameLst>
                                          <p:attrName>style.visibility</p:attrName>
                                        </p:attrNameLst>
                                      </p:cBhvr>
                                      <p:to>
                                        <p:strVal val="visible"/>
                                      </p:to>
                                    </p:set>
                                    <p:animEffect transition="in" filter="wipe(left)">
                                      <p:cBhvr>
                                        <p:cTn id="22" dur="500"/>
                                        <p:tgtEl>
                                          <p:spTgt spid="419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wipe(left)">
                                      <p:cBhvr>
                                        <p:cTn id="27" dur="500"/>
                                        <p:tgtEl>
                                          <p:spTgt spid="419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wipe(left)">
                                      <p:cBhvr>
                                        <p:cTn id="32" dur="500"/>
                                        <p:tgtEl>
                                          <p:spTgt spid="4198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41998"/>
                                        </p:tgtEl>
                                        <p:attrNameLst>
                                          <p:attrName>style.visibility</p:attrName>
                                        </p:attrNameLst>
                                      </p:cBhvr>
                                      <p:to>
                                        <p:strVal val="visible"/>
                                      </p:to>
                                    </p:set>
                                    <p:anim calcmode="lin" valueType="num">
                                      <p:cBhvr additive="base">
                                        <p:cTn id="37" dur="500" fill="hold"/>
                                        <p:tgtEl>
                                          <p:spTgt spid="41998"/>
                                        </p:tgtEl>
                                        <p:attrNameLst>
                                          <p:attrName>ppt_x</p:attrName>
                                        </p:attrNameLst>
                                      </p:cBhvr>
                                      <p:tavLst>
                                        <p:tav tm="0">
                                          <p:val>
                                            <p:strVal val="0-#ppt_w/2"/>
                                          </p:val>
                                        </p:tav>
                                        <p:tav tm="100000">
                                          <p:val>
                                            <p:strVal val="#ppt_x"/>
                                          </p:val>
                                        </p:tav>
                                      </p:tavLst>
                                    </p:anim>
                                    <p:anim calcmode="lin" valueType="num">
                                      <p:cBhvr additive="base">
                                        <p:cTn id="38" dur="500" fill="hold"/>
                                        <p:tgtEl>
                                          <p:spTgt spid="419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41996"/>
                                        </p:tgtEl>
                                        <p:attrNameLst>
                                          <p:attrName>style.visibility</p:attrName>
                                        </p:attrNameLst>
                                      </p:cBhvr>
                                      <p:to>
                                        <p:strVal val="visible"/>
                                      </p:to>
                                    </p:set>
                                    <p:animEffect transition="in" filter="strips(downRight)">
                                      <p:cBhvr>
                                        <p:cTn id="43" dur="500"/>
                                        <p:tgtEl>
                                          <p:spTgt spid="4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96" grpId="0" autoUpdateAnimBg="0"/>
      <p:bldP spid="4199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灯片编号占位符 1"/>
          <p:cNvSpPr>
            <a:spLocks noGrp="1"/>
          </p:cNvSpPr>
          <p:nvPr>
            <p:ph type="sldNum" sz="quarter" idx="4294967295"/>
          </p:nvPr>
        </p:nvSpPr>
        <p:spPr>
          <a:xfrm>
            <a:off x="0" y="6356350"/>
            <a:ext cx="2133600" cy="365125"/>
          </a:xfrm>
          <a:prstGeom prst="rect">
            <a:avLst/>
          </a:prstGeom>
          <a:noFill/>
        </p:spPr>
        <p:txBody>
          <a:bodyPr/>
          <a:lstStyle/>
          <a:p>
            <a:fld id="{83E7E75D-2611-4162-86D8-9EEA3BEA50B4}" type="slidenum">
              <a:rPr lang="en-US" altLang="zh-CN"/>
              <a:pPr/>
              <a:t>7</a:t>
            </a:fld>
            <a:endParaRPr lang="en-US" altLang="zh-CN"/>
          </a:p>
        </p:txBody>
      </p:sp>
      <p:sp>
        <p:nvSpPr>
          <p:cNvPr id="6152" name="Text Box 2"/>
          <p:cNvSpPr txBox="1">
            <a:spLocks noChangeArrowheads="1"/>
          </p:cNvSpPr>
          <p:nvPr/>
        </p:nvSpPr>
        <p:spPr bwMode="auto">
          <a:xfrm>
            <a:off x="323850" y="836613"/>
            <a:ext cx="8610600" cy="946150"/>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FF3300"/>
                </a:solidFill>
                <a:latin typeface="Century Schoolbook" pitchFamily="18" charset="0"/>
              </a:rPr>
              <a:t>例</a:t>
            </a:r>
            <a:r>
              <a:rPr kumimoji="1" lang="en-US" altLang="zh-CN" sz="2800" b="1" dirty="0">
                <a:solidFill>
                  <a:srgbClr val="FF3300"/>
                </a:solidFill>
                <a:latin typeface="Century Schoolbook" pitchFamily="18" charset="0"/>
              </a:rPr>
              <a:t>3</a:t>
            </a:r>
            <a:r>
              <a:rPr kumimoji="1" lang="zh-CN" altLang="en-US" sz="2800" b="1" dirty="0">
                <a:solidFill>
                  <a:srgbClr val="FF3300"/>
                </a:solidFill>
                <a:latin typeface="Century Schoolbook" pitchFamily="18" charset="0"/>
              </a:rPr>
              <a:t>：</a:t>
            </a:r>
            <a:r>
              <a:rPr kumimoji="1" lang="zh-CN" altLang="en-US" sz="2800" dirty="0">
                <a:latin typeface="Century Schoolbook" pitchFamily="18" charset="0"/>
              </a:rPr>
              <a:t>试计算动能分别为</a:t>
            </a:r>
            <a:r>
              <a:rPr kumimoji="1" lang="en-US" altLang="zh-CN" sz="2800" dirty="0">
                <a:latin typeface="Century Schoolbook" pitchFamily="18" charset="0"/>
              </a:rPr>
              <a:t>100eV</a:t>
            </a:r>
            <a:r>
              <a:rPr kumimoji="1" lang="zh-CN" altLang="en-US" sz="2800" dirty="0">
                <a:latin typeface="Century Schoolbook" pitchFamily="18" charset="0"/>
              </a:rPr>
              <a:t>、</a:t>
            </a:r>
            <a:r>
              <a:rPr kumimoji="1" lang="en-US" altLang="zh-CN" sz="2800" dirty="0">
                <a:latin typeface="Century Schoolbook" pitchFamily="18" charset="0"/>
              </a:rPr>
              <a:t>1keV</a:t>
            </a:r>
            <a:r>
              <a:rPr kumimoji="1" lang="zh-CN" altLang="en-US" sz="2800" dirty="0">
                <a:latin typeface="Century Schoolbook" pitchFamily="18" charset="0"/>
              </a:rPr>
              <a:t>、</a:t>
            </a:r>
            <a:r>
              <a:rPr kumimoji="1" lang="en-US" altLang="zh-CN" sz="2800" dirty="0">
                <a:latin typeface="Century Schoolbook" pitchFamily="18" charset="0"/>
              </a:rPr>
              <a:t>1MeV</a:t>
            </a:r>
            <a:r>
              <a:rPr kumimoji="1" lang="zh-CN" altLang="en-US" sz="2800" dirty="0">
                <a:latin typeface="Century Schoolbook" pitchFamily="18" charset="0"/>
              </a:rPr>
              <a:t>、</a:t>
            </a:r>
            <a:r>
              <a:rPr kumimoji="1" lang="en-US" altLang="zh-CN" sz="2800" dirty="0">
                <a:latin typeface="Century Schoolbook" pitchFamily="18" charset="0"/>
              </a:rPr>
              <a:t>1GeV</a:t>
            </a:r>
            <a:r>
              <a:rPr kumimoji="1" lang="zh-CN" altLang="en-US" sz="2800" dirty="0">
                <a:latin typeface="Century Schoolbook" pitchFamily="18" charset="0"/>
              </a:rPr>
              <a:t>的电子的德布罗意波长。</a:t>
            </a:r>
          </a:p>
        </p:txBody>
      </p:sp>
      <p:sp>
        <p:nvSpPr>
          <p:cNvPr id="38915" name="Text Box 3"/>
          <p:cNvSpPr txBox="1">
            <a:spLocks noChangeArrowheads="1"/>
          </p:cNvSpPr>
          <p:nvPr/>
        </p:nvSpPr>
        <p:spPr bwMode="auto">
          <a:xfrm>
            <a:off x="468313" y="1844675"/>
            <a:ext cx="327660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F3300"/>
                </a:solidFill>
                <a:latin typeface="Century Schoolbook" pitchFamily="18" charset="0"/>
              </a:rPr>
              <a:t>解：</a:t>
            </a:r>
            <a:r>
              <a:rPr kumimoji="1" lang="zh-CN" altLang="en-US" sz="2800" b="1">
                <a:latin typeface="Century Schoolbook" pitchFamily="18" charset="0"/>
              </a:rPr>
              <a:t>由相对论公式：</a:t>
            </a:r>
            <a:endParaRPr kumimoji="1" lang="zh-CN" altLang="en-US" sz="3600" b="1">
              <a:latin typeface="Century Schoolbook" pitchFamily="18" charset="0"/>
            </a:endParaRPr>
          </a:p>
        </p:txBody>
      </p:sp>
      <p:sp>
        <p:nvSpPr>
          <p:cNvPr id="38917" name="Text Box 5"/>
          <p:cNvSpPr txBox="1">
            <a:spLocks noChangeArrowheads="1"/>
          </p:cNvSpPr>
          <p:nvPr/>
        </p:nvSpPr>
        <p:spPr bwMode="auto">
          <a:xfrm>
            <a:off x="323850" y="3500438"/>
            <a:ext cx="914400" cy="519112"/>
          </a:xfrm>
          <a:prstGeom prst="rect">
            <a:avLst/>
          </a:prstGeom>
          <a:noFill/>
          <a:ln w="9525">
            <a:noFill/>
            <a:miter lim="800000"/>
            <a:headEnd/>
            <a:tailEnd/>
          </a:ln>
        </p:spPr>
        <p:txBody>
          <a:bodyPr>
            <a:spAutoFit/>
          </a:bodyPr>
          <a:lstStyle/>
          <a:p>
            <a:pPr>
              <a:spcBef>
                <a:spcPct val="50000"/>
              </a:spcBef>
            </a:pPr>
            <a:r>
              <a:rPr kumimoji="1" lang="zh-CN" altLang="en-US" sz="2800" b="1">
                <a:latin typeface="Century Schoolbook" pitchFamily="18" charset="0"/>
              </a:rPr>
              <a:t>得：</a:t>
            </a:r>
            <a:endParaRPr kumimoji="1" lang="zh-CN" altLang="en-US" sz="3600" b="1">
              <a:latin typeface="Century Schoolbook" pitchFamily="18" charset="0"/>
            </a:endParaRPr>
          </a:p>
        </p:txBody>
      </p:sp>
      <p:graphicFrame>
        <p:nvGraphicFramePr>
          <p:cNvPr id="38918" name="Object 6"/>
          <p:cNvGraphicFramePr>
            <a:graphicFrameLocks noChangeAspect="1"/>
          </p:cNvGraphicFramePr>
          <p:nvPr/>
        </p:nvGraphicFramePr>
        <p:xfrm>
          <a:off x="1187450" y="3429000"/>
          <a:ext cx="6934200" cy="1004888"/>
        </p:xfrm>
        <a:graphic>
          <a:graphicData uri="http://schemas.openxmlformats.org/presentationml/2006/ole">
            <p:oleObj spid="_x0000_s6146" name="公式" r:id="rId3" imgW="2705040" imgH="393480" progId="Equation.3">
              <p:embed/>
            </p:oleObj>
          </a:graphicData>
        </a:graphic>
      </p:graphicFrame>
      <p:grpSp>
        <p:nvGrpSpPr>
          <p:cNvPr id="2" name="Group 7"/>
          <p:cNvGrpSpPr>
            <a:grpSpLocks/>
          </p:cNvGrpSpPr>
          <p:nvPr/>
        </p:nvGrpSpPr>
        <p:grpSpPr bwMode="auto">
          <a:xfrm>
            <a:off x="250825" y="4437063"/>
            <a:ext cx="5257800" cy="962025"/>
            <a:chOff x="240" y="2208"/>
            <a:chExt cx="3312" cy="606"/>
          </a:xfrm>
        </p:grpSpPr>
        <p:sp>
          <p:nvSpPr>
            <p:cNvPr id="6156" name="Text Box 8"/>
            <p:cNvSpPr txBox="1">
              <a:spLocks noChangeArrowheads="1"/>
            </p:cNvSpPr>
            <p:nvPr/>
          </p:nvSpPr>
          <p:spPr bwMode="auto">
            <a:xfrm>
              <a:off x="240" y="2352"/>
              <a:ext cx="3312" cy="327"/>
            </a:xfrm>
            <a:prstGeom prst="rect">
              <a:avLst/>
            </a:prstGeom>
            <a:noFill/>
            <a:ln w="9525">
              <a:noFill/>
              <a:miter lim="800000"/>
              <a:headEnd/>
              <a:tailEnd/>
            </a:ln>
          </p:spPr>
          <p:txBody>
            <a:bodyPr>
              <a:spAutoFit/>
            </a:bodyPr>
            <a:lstStyle/>
            <a:p>
              <a:pPr>
                <a:spcBef>
                  <a:spcPct val="50000"/>
                </a:spcBef>
              </a:pPr>
              <a:r>
                <a:rPr kumimoji="1" lang="zh-CN" altLang="en-US" sz="2800" b="1">
                  <a:latin typeface="Century Schoolbook" pitchFamily="18" charset="0"/>
                </a:rPr>
                <a:t>代入德布罗意公式              ，有：</a:t>
              </a:r>
              <a:endParaRPr kumimoji="1" lang="zh-CN" altLang="en-US" sz="3600" b="1">
                <a:latin typeface="Century Schoolbook" pitchFamily="18" charset="0"/>
              </a:endParaRPr>
            </a:p>
          </p:txBody>
        </p:sp>
        <p:graphicFrame>
          <p:nvGraphicFramePr>
            <p:cNvPr id="6150" name="Object 9"/>
            <p:cNvGraphicFramePr>
              <a:graphicFrameLocks noChangeAspect="1"/>
            </p:cNvGraphicFramePr>
            <p:nvPr/>
          </p:nvGraphicFramePr>
          <p:xfrm>
            <a:off x="2208" y="2208"/>
            <a:ext cx="672" cy="606"/>
          </p:xfrm>
          <a:graphic>
            <a:graphicData uri="http://schemas.openxmlformats.org/presentationml/2006/ole">
              <p:oleObj spid="_x0000_s6150" name="公式" r:id="rId4" imgW="1168200" imgH="1054080" progId="Equation.3">
                <p:embed/>
              </p:oleObj>
            </a:graphicData>
          </a:graphic>
        </p:graphicFrame>
      </p:grpSp>
      <p:graphicFrame>
        <p:nvGraphicFramePr>
          <p:cNvPr id="38922" name="Object 10"/>
          <p:cNvGraphicFramePr>
            <a:graphicFrameLocks noChangeAspect="1"/>
          </p:cNvGraphicFramePr>
          <p:nvPr/>
        </p:nvGraphicFramePr>
        <p:xfrm>
          <a:off x="4500563" y="5013325"/>
          <a:ext cx="3581400" cy="1304925"/>
        </p:xfrm>
        <a:graphic>
          <a:graphicData uri="http://schemas.openxmlformats.org/presentationml/2006/ole">
            <p:oleObj spid="_x0000_s6147" name="公式" r:id="rId5" imgW="1320480" imgH="482400" progId="Equation.3">
              <p:embed/>
            </p:oleObj>
          </a:graphicData>
        </a:graphic>
      </p:graphicFrame>
      <p:graphicFrame>
        <p:nvGraphicFramePr>
          <p:cNvPr id="38952" name="Object 40"/>
          <p:cNvGraphicFramePr>
            <a:graphicFrameLocks noChangeAspect="1"/>
          </p:cNvGraphicFramePr>
          <p:nvPr/>
        </p:nvGraphicFramePr>
        <p:xfrm>
          <a:off x="3708400" y="1844675"/>
          <a:ext cx="4291013" cy="685800"/>
        </p:xfrm>
        <a:graphic>
          <a:graphicData uri="http://schemas.openxmlformats.org/presentationml/2006/ole">
            <p:oleObj spid="_x0000_s6148" name="公式" r:id="rId6" imgW="1511280" imgH="241200" progId="Equation.3">
              <p:embed/>
            </p:oleObj>
          </a:graphicData>
        </a:graphic>
      </p:graphicFrame>
      <p:graphicFrame>
        <p:nvGraphicFramePr>
          <p:cNvPr id="38953" name="Object 41"/>
          <p:cNvGraphicFramePr>
            <a:graphicFrameLocks noChangeAspect="1"/>
          </p:cNvGraphicFramePr>
          <p:nvPr/>
        </p:nvGraphicFramePr>
        <p:xfrm>
          <a:off x="3563938" y="2492375"/>
          <a:ext cx="2895600" cy="752475"/>
        </p:xfrm>
        <a:graphic>
          <a:graphicData uri="http://schemas.openxmlformats.org/presentationml/2006/ole">
            <p:oleObj spid="_x0000_s6149" name="公式" r:id="rId7" imgW="965160" imgH="241200" progId="Equation.3">
              <p:embed/>
            </p:oleObj>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52"/>
                                        </p:tgtEl>
                                        <p:attrNameLst>
                                          <p:attrName>style.visibility</p:attrName>
                                        </p:attrNameLst>
                                      </p:cBhvr>
                                      <p:to>
                                        <p:strVal val="visible"/>
                                      </p:to>
                                    </p:set>
                                    <p:animEffect transition="in" filter="blinds(horizontal)">
                                      <p:cBhvr>
                                        <p:cTn id="12" dur="500"/>
                                        <p:tgtEl>
                                          <p:spTgt spid="389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53"/>
                                        </p:tgtEl>
                                        <p:attrNameLst>
                                          <p:attrName>style.visibility</p:attrName>
                                        </p:attrNameLst>
                                      </p:cBhvr>
                                      <p:to>
                                        <p:strVal val="visible"/>
                                      </p:to>
                                    </p:set>
                                    <p:animEffect transition="in" filter="blinds(horizontal)">
                                      <p:cBhvr>
                                        <p:cTn id="17" dur="500"/>
                                        <p:tgtEl>
                                          <p:spTgt spid="389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918"/>
                                        </p:tgtEl>
                                        <p:attrNameLst>
                                          <p:attrName>style.visibility</p:attrName>
                                        </p:attrNameLst>
                                      </p:cBhvr>
                                      <p:to>
                                        <p:strVal val="visible"/>
                                      </p:to>
                                    </p:set>
                                    <p:animEffect transition="in" filter="wipe(left)">
                                      <p:cBhvr>
                                        <p:cTn id="27" dur="500"/>
                                        <p:tgtEl>
                                          <p:spTgt spid="389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8922"/>
                                        </p:tgtEl>
                                        <p:attrNameLst>
                                          <p:attrName>style.visibility</p:attrName>
                                        </p:attrNameLst>
                                      </p:cBhvr>
                                      <p:to>
                                        <p:strVal val="visible"/>
                                      </p:to>
                                    </p:set>
                                    <p:animEffect transition="in" filter="wipe(left)">
                                      <p:cBhvr>
                                        <p:cTn id="37"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70" name="Object 10"/>
          <p:cNvGraphicFramePr>
            <a:graphicFrameLocks noChangeAspect="1"/>
          </p:cNvGraphicFramePr>
          <p:nvPr/>
        </p:nvGraphicFramePr>
        <p:xfrm>
          <a:off x="827088" y="260350"/>
          <a:ext cx="3581400" cy="1304925"/>
        </p:xfrm>
        <a:graphic>
          <a:graphicData uri="http://schemas.openxmlformats.org/presentationml/2006/ole">
            <p:oleObj spid="_x0000_s7170" name="公式" r:id="rId3" imgW="1320480" imgH="482400" progId="Equation.3">
              <p:embed/>
            </p:oleObj>
          </a:graphicData>
        </a:graphic>
      </p:graphicFrame>
      <p:grpSp>
        <p:nvGrpSpPr>
          <p:cNvPr id="2" name="Group 11"/>
          <p:cNvGrpSpPr>
            <a:grpSpLocks/>
          </p:cNvGrpSpPr>
          <p:nvPr/>
        </p:nvGrpSpPr>
        <p:grpSpPr bwMode="auto">
          <a:xfrm>
            <a:off x="468313" y="1916113"/>
            <a:ext cx="3419475" cy="631825"/>
            <a:chOff x="240" y="3264"/>
            <a:chExt cx="2064" cy="398"/>
          </a:xfrm>
        </p:grpSpPr>
        <p:sp>
          <p:nvSpPr>
            <p:cNvPr id="7180" name="Text Box 12"/>
            <p:cNvSpPr txBox="1">
              <a:spLocks noChangeArrowheads="1"/>
            </p:cNvSpPr>
            <p:nvPr/>
          </p:nvSpPr>
          <p:spPr bwMode="auto">
            <a:xfrm>
              <a:off x="240" y="3312"/>
              <a:ext cx="2064" cy="327"/>
            </a:xfrm>
            <a:prstGeom prst="rect">
              <a:avLst/>
            </a:prstGeom>
            <a:noFill/>
            <a:ln w="9525">
              <a:noFill/>
              <a:miter lim="800000"/>
              <a:headEnd/>
              <a:tailEnd/>
            </a:ln>
          </p:spPr>
          <p:txBody>
            <a:bodyPr>
              <a:spAutoFit/>
            </a:bodyPr>
            <a:lstStyle/>
            <a:p>
              <a:pPr>
                <a:spcBef>
                  <a:spcPct val="50000"/>
                </a:spcBef>
              </a:pPr>
              <a:r>
                <a:rPr kumimoji="1" lang="zh-CN" altLang="en-US" sz="2800" b="1">
                  <a:latin typeface="Century Schoolbook" pitchFamily="18" charset="0"/>
                </a:rPr>
                <a:t>若：                    则：</a:t>
              </a:r>
              <a:endParaRPr kumimoji="1" lang="zh-CN" altLang="en-US" sz="3600" b="1">
                <a:latin typeface="Century Schoolbook" pitchFamily="18" charset="0"/>
              </a:endParaRPr>
            </a:p>
          </p:txBody>
        </p:sp>
        <p:graphicFrame>
          <p:nvGraphicFramePr>
            <p:cNvPr id="7175" name="Object 13"/>
            <p:cNvGraphicFramePr>
              <a:graphicFrameLocks noChangeAspect="1"/>
            </p:cNvGraphicFramePr>
            <p:nvPr/>
          </p:nvGraphicFramePr>
          <p:xfrm>
            <a:off x="672" y="3264"/>
            <a:ext cx="1200" cy="398"/>
          </p:xfrm>
          <a:graphic>
            <a:graphicData uri="http://schemas.openxmlformats.org/presentationml/2006/ole">
              <p:oleObj spid="_x0000_s7175" name="公式" r:id="rId4" imgW="723600" imgH="241200" progId="Equation.3">
                <p:embed/>
              </p:oleObj>
            </a:graphicData>
          </a:graphic>
        </p:graphicFrame>
      </p:grpSp>
      <p:grpSp>
        <p:nvGrpSpPr>
          <p:cNvPr id="3" name="Group 14"/>
          <p:cNvGrpSpPr>
            <a:grpSpLocks/>
          </p:cNvGrpSpPr>
          <p:nvPr/>
        </p:nvGrpSpPr>
        <p:grpSpPr bwMode="auto">
          <a:xfrm>
            <a:off x="539750" y="3141663"/>
            <a:ext cx="3429000" cy="631825"/>
            <a:chOff x="336" y="3792"/>
            <a:chExt cx="2160" cy="398"/>
          </a:xfrm>
        </p:grpSpPr>
        <p:sp>
          <p:nvSpPr>
            <p:cNvPr id="7179" name="Text Box 15"/>
            <p:cNvSpPr txBox="1">
              <a:spLocks noChangeArrowheads="1"/>
            </p:cNvSpPr>
            <p:nvPr/>
          </p:nvSpPr>
          <p:spPr bwMode="auto">
            <a:xfrm>
              <a:off x="336" y="3840"/>
              <a:ext cx="2160" cy="327"/>
            </a:xfrm>
            <a:prstGeom prst="rect">
              <a:avLst/>
            </a:prstGeom>
            <a:noFill/>
            <a:ln w="9525">
              <a:noFill/>
              <a:miter lim="800000"/>
              <a:headEnd/>
              <a:tailEnd/>
            </a:ln>
          </p:spPr>
          <p:txBody>
            <a:bodyPr>
              <a:spAutoFit/>
            </a:bodyPr>
            <a:lstStyle/>
            <a:p>
              <a:pPr>
                <a:spcBef>
                  <a:spcPct val="50000"/>
                </a:spcBef>
              </a:pPr>
              <a:r>
                <a:rPr kumimoji="1" lang="zh-CN" altLang="en-US" sz="2800" b="1">
                  <a:latin typeface="Century Schoolbook" pitchFamily="18" charset="0"/>
                </a:rPr>
                <a:t>若：                    则：</a:t>
              </a:r>
              <a:endParaRPr kumimoji="1" lang="zh-CN" altLang="en-US" sz="3600" b="1">
                <a:latin typeface="Century Schoolbook" pitchFamily="18" charset="0"/>
              </a:endParaRPr>
            </a:p>
          </p:txBody>
        </p:sp>
        <p:graphicFrame>
          <p:nvGraphicFramePr>
            <p:cNvPr id="7174" name="Object 16"/>
            <p:cNvGraphicFramePr>
              <a:graphicFrameLocks noChangeAspect="1"/>
            </p:cNvGraphicFramePr>
            <p:nvPr/>
          </p:nvGraphicFramePr>
          <p:xfrm>
            <a:off x="720" y="3792"/>
            <a:ext cx="1200" cy="398"/>
          </p:xfrm>
          <a:graphic>
            <a:graphicData uri="http://schemas.openxmlformats.org/presentationml/2006/ole">
              <p:oleObj spid="_x0000_s7174" name="公式" r:id="rId5" imgW="723600" imgH="241200" progId="Equation.3">
                <p:embed/>
              </p:oleObj>
            </a:graphicData>
          </a:graphic>
        </p:graphicFrame>
      </p:grpSp>
      <p:graphicFrame>
        <p:nvGraphicFramePr>
          <p:cNvPr id="40977" name="Object 17"/>
          <p:cNvGraphicFramePr>
            <a:graphicFrameLocks noChangeAspect="1"/>
          </p:cNvGraphicFramePr>
          <p:nvPr/>
        </p:nvGraphicFramePr>
        <p:xfrm>
          <a:off x="4067175" y="1628775"/>
          <a:ext cx="4510088" cy="1274763"/>
        </p:xfrm>
        <a:graphic>
          <a:graphicData uri="http://schemas.openxmlformats.org/presentationml/2006/ole">
            <p:oleObj spid="_x0000_s7171" name="公式" r:id="rId6" imgW="1663560" imgH="469800" progId="Equation.3">
              <p:embed/>
            </p:oleObj>
          </a:graphicData>
        </a:graphic>
      </p:graphicFrame>
      <p:graphicFrame>
        <p:nvGraphicFramePr>
          <p:cNvPr id="40978" name="Object 18"/>
          <p:cNvGraphicFramePr>
            <a:graphicFrameLocks noChangeAspect="1"/>
          </p:cNvGraphicFramePr>
          <p:nvPr/>
        </p:nvGraphicFramePr>
        <p:xfrm>
          <a:off x="4067175" y="3068638"/>
          <a:ext cx="2686050" cy="1304925"/>
        </p:xfrm>
        <a:graphic>
          <a:graphicData uri="http://schemas.openxmlformats.org/presentationml/2006/ole">
            <p:oleObj spid="_x0000_s7172" name="公式" r:id="rId7" imgW="990360" imgH="482400" progId="Equation.3">
              <p:embed/>
            </p:oleObj>
          </a:graphicData>
        </a:graphic>
      </p:graphicFrame>
      <p:sp>
        <p:nvSpPr>
          <p:cNvPr id="40980" name="Text Box 20"/>
          <p:cNvSpPr txBox="1">
            <a:spLocks noChangeArrowheads="1"/>
          </p:cNvSpPr>
          <p:nvPr/>
        </p:nvSpPr>
        <p:spPr bwMode="auto">
          <a:xfrm>
            <a:off x="179388" y="4508500"/>
            <a:ext cx="8964612" cy="1031875"/>
          </a:xfrm>
          <a:prstGeom prst="rect">
            <a:avLst/>
          </a:prstGeom>
          <a:noFill/>
          <a:ln w="9525">
            <a:noFill/>
            <a:miter lim="800000"/>
            <a:headEnd/>
            <a:tailEnd/>
          </a:ln>
        </p:spPr>
        <p:txBody>
          <a:bodyPr>
            <a:spAutoFit/>
          </a:bodyPr>
          <a:lstStyle/>
          <a:p>
            <a:pPr>
              <a:lnSpc>
                <a:spcPct val="110000"/>
              </a:lnSpc>
              <a:spcBef>
                <a:spcPct val="50000"/>
              </a:spcBef>
            </a:pPr>
            <a:r>
              <a:rPr kumimoji="1" lang="zh-CN" altLang="en-US" sz="2800" b="1">
                <a:latin typeface="Century Schoolbook" pitchFamily="18" charset="0"/>
              </a:rPr>
              <a:t>（</a:t>
            </a:r>
            <a:r>
              <a:rPr kumimoji="1" lang="en-US" altLang="zh-CN" sz="2800" b="1">
                <a:latin typeface="Century Schoolbook" pitchFamily="18" charset="0"/>
              </a:rPr>
              <a:t>1</a:t>
            </a:r>
            <a:r>
              <a:rPr kumimoji="1" lang="zh-CN" altLang="en-US" sz="2800" b="1">
                <a:latin typeface="Century Schoolbook" pitchFamily="18" charset="0"/>
              </a:rPr>
              <a:t>）当</a:t>
            </a:r>
            <a:r>
              <a:rPr kumimoji="1" lang="en-US" altLang="zh-CN" sz="2800" b="1">
                <a:solidFill>
                  <a:srgbClr val="0000FF"/>
                </a:solidFill>
                <a:latin typeface="Century Schoolbook" pitchFamily="18" charset="0"/>
              </a:rPr>
              <a:t>E</a:t>
            </a:r>
            <a:r>
              <a:rPr kumimoji="1" lang="en-US" altLang="zh-CN" sz="2800" b="1" baseline="-25000">
                <a:solidFill>
                  <a:srgbClr val="0000FF"/>
                </a:solidFill>
                <a:latin typeface="Century Schoolbook" pitchFamily="18" charset="0"/>
              </a:rPr>
              <a:t>K</a:t>
            </a:r>
            <a:r>
              <a:rPr kumimoji="1" lang="en-US" altLang="zh-CN" sz="2800" b="1">
                <a:solidFill>
                  <a:srgbClr val="0000FF"/>
                </a:solidFill>
                <a:latin typeface="Century Schoolbook" pitchFamily="18" charset="0"/>
              </a:rPr>
              <a:t>=100eV</a:t>
            </a:r>
            <a:r>
              <a:rPr kumimoji="1" lang="zh-CN" altLang="en-US" sz="2800" b="1">
                <a:latin typeface="Century Schoolbook" pitchFamily="18" charset="0"/>
              </a:rPr>
              <a:t>时，</a:t>
            </a:r>
            <a:r>
              <a:rPr kumimoji="1" lang="zh-CN" altLang="en-US" sz="2800" b="1">
                <a:solidFill>
                  <a:srgbClr val="FF0000"/>
                </a:solidFill>
                <a:latin typeface="Century Schoolbook" pitchFamily="18" charset="0"/>
              </a:rPr>
              <a:t>电子静能</a:t>
            </a:r>
            <a:r>
              <a:rPr kumimoji="1" lang="en-US" altLang="zh-CN" sz="2800" b="1">
                <a:solidFill>
                  <a:srgbClr val="FF0000"/>
                </a:solidFill>
                <a:latin typeface="Century Schoolbook" pitchFamily="18" charset="0"/>
              </a:rPr>
              <a:t>E</a:t>
            </a:r>
            <a:r>
              <a:rPr kumimoji="1" lang="en-US" altLang="zh-CN" sz="2800" b="1" baseline="-25000">
                <a:solidFill>
                  <a:srgbClr val="FF0000"/>
                </a:solidFill>
                <a:latin typeface="Century Schoolbook" pitchFamily="18" charset="0"/>
              </a:rPr>
              <a:t>0</a:t>
            </a:r>
            <a:r>
              <a:rPr kumimoji="1" lang="en-US" altLang="zh-CN" sz="2800" b="1">
                <a:solidFill>
                  <a:srgbClr val="FF0000"/>
                </a:solidFill>
                <a:latin typeface="Century Schoolbook" pitchFamily="18" charset="0"/>
              </a:rPr>
              <a:t>=m</a:t>
            </a:r>
            <a:r>
              <a:rPr kumimoji="1" lang="en-US" altLang="zh-CN" sz="2800" b="1" baseline="-25000">
                <a:solidFill>
                  <a:srgbClr val="FF0000"/>
                </a:solidFill>
                <a:latin typeface="Century Schoolbook" pitchFamily="18" charset="0"/>
              </a:rPr>
              <a:t>0</a:t>
            </a:r>
            <a:r>
              <a:rPr kumimoji="1" lang="en-US" altLang="zh-CN" sz="2800" b="1">
                <a:solidFill>
                  <a:srgbClr val="FF0000"/>
                </a:solidFill>
                <a:latin typeface="Century Schoolbook" pitchFamily="18" charset="0"/>
              </a:rPr>
              <a:t>c</a:t>
            </a:r>
            <a:r>
              <a:rPr kumimoji="1" lang="en-US" altLang="zh-CN" sz="2800" b="1" baseline="30000">
                <a:solidFill>
                  <a:srgbClr val="FF0000"/>
                </a:solidFill>
                <a:latin typeface="Century Schoolbook" pitchFamily="18" charset="0"/>
              </a:rPr>
              <a:t>2</a:t>
            </a:r>
            <a:r>
              <a:rPr kumimoji="1" lang="en-US" altLang="zh-CN" sz="2800" b="1">
                <a:solidFill>
                  <a:srgbClr val="FF0000"/>
                </a:solidFill>
                <a:latin typeface="Century Schoolbook" pitchFamily="18" charset="0"/>
              </a:rPr>
              <a:t>=0.51MeV</a:t>
            </a:r>
            <a:r>
              <a:rPr kumimoji="1" lang="zh-CN" altLang="en-US" sz="2800" b="1">
                <a:latin typeface="Century Schoolbook" pitchFamily="18" charset="0"/>
              </a:rPr>
              <a:t>，    有：</a:t>
            </a:r>
            <a:endParaRPr kumimoji="1" lang="zh-CN" altLang="en-US" sz="3600" b="1">
              <a:latin typeface="Century Schoolbook" pitchFamily="18" charset="0"/>
            </a:endParaRPr>
          </a:p>
        </p:txBody>
      </p:sp>
      <p:graphicFrame>
        <p:nvGraphicFramePr>
          <p:cNvPr id="40982" name="Object 22"/>
          <p:cNvGraphicFramePr>
            <a:graphicFrameLocks noChangeAspect="1"/>
          </p:cNvGraphicFramePr>
          <p:nvPr/>
        </p:nvGraphicFramePr>
        <p:xfrm>
          <a:off x="1908175" y="5300663"/>
          <a:ext cx="5059363" cy="1239837"/>
        </p:xfrm>
        <a:graphic>
          <a:graphicData uri="http://schemas.openxmlformats.org/presentationml/2006/ole">
            <p:oleObj spid="_x0000_s7173" name="公式" r:id="rId8" imgW="1866600" imgH="457200" progId="Equation.3">
              <p:embed/>
            </p:oleObj>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70"/>
                                        </p:tgtEl>
                                        <p:attrNameLst>
                                          <p:attrName>style.visibility</p:attrName>
                                        </p:attrNameLst>
                                      </p:cBhvr>
                                      <p:to>
                                        <p:strVal val="visible"/>
                                      </p:to>
                                    </p:set>
                                    <p:animEffect transition="in" filter="wipe(left)">
                                      <p:cBhvr>
                                        <p:cTn id="7" dur="500"/>
                                        <p:tgtEl>
                                          <p:spTgt spid="40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77"/>
                                        </p:tgtEl>
                                        <p:attrNameLst>
                                          <p:attrName>style.visibility</p:attrName>
                                        </p:attrNameLst>
                                      </p:cBhvr>
                                      <p:to>
                                        <p:strVal val="visible"/>
                                      </p:to>
                                    </p:set>
                                    <p:animEffect transition="in" filter="wipe(left)">
                                      <p:cBhvr>
                                        <p:cTn id="17" dur="500"/>
                                        <p:tgtEl>
                                          <p:spTgt spid="409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978"/>
                                        </p:tgtEl>
                                        <p:attrNameLst>
                                          <p:attrName>style.visibility</p:attrName>
                                        </p:attrNameLst>
                                      </p:cBhvr>
                                      <p:to>
                                        <p:strVal val="visible"/>
                                      </p:to>
                                    </p:set>
                                    <p:animEffect transition="in" filter="wipe(left)">
                                      <p:cBhvr>
                                        <p:cTn id="27" dur="500"/>
                                        <p:tgtEl>
                                          <p:spTgt spid="4097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980"/>
                                        </p:tgtEl>
                                        <p:attrNameLst>
                                          <p:attrName>style.visibility</p:attrName>
                                        </p:attrNameLst>
                                      </p:cBhvr>
                                      <p:to>
                                        <p:strVal val="visible"/>
                                      </p:to>
                                    </p:set>
                                    <p:animEffect transition="in" filter="box(in)">
                                      <p:cBhvr>
                                        <p:cTn id="32" dur="500"/>
                                        <p:tgtEl>
                                          <p:spTgt spid="409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982"/>
                                        </p:tgtEl>
                                        <p:attrNameLst>
                                          <p:attrName>style.visibility</p:attrName>
                                        </p:attrNameLst>
                                      </p:cBhvr>
                                      <p:to>
                                        <p:strVal val="visible"/>
                                      </p:to>
                                    </p:set>
                                    <p:animEffect transition="in" filter="wipe(left)">
                                      <p:cBhvr>
                                        <p:cTn id="37" dur="500"/>
                                        <p:tgtEl>
                                          <p:spTgt spid="40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灯片编号占位符 1"/>
          <p:cNvSpPr>
            <a:spLocks noGrp="1"/>
          </p:cNvSpPr>
          <p:nvPr>
            <p:ph type="sldNum" sz="quarter" idx="4294967295"/>
          </p:nvPr>
        </p:nvSpPr>
        <p:spPr>
          <a:xfrm>
            <a:off x="0" y="6356350"/>
            <a:ext cx="2133600" cy="365125"/>
          </a:xfrm>
          <a:prstGeom prst="rect">
            <a:avLst/>
          </a:prstGeom>
          <a:noFill/>
        </p:spPr>
        <p:txBody>
          <a:bodyPr/>
          <a:lstStyle/>
          <a:p>
            <a:fld id="{A568EFA1-2CC4-4E8C-9ABB-1812F3175A66}" type="slidenum">
              <a:rPr lang="en-US" altLang="zh-CN"/>
              <a:pPr/>
              <a:t>9</a:t>
            </a:fld>
            <a:endParaRPr lang="en-US" altLang="zh-CN"/>
          </a:p>
        </p:txBody>
      </p:sp>
      <p:grpSp>
        <p:nvGrpSpPr>
          <p:cNvPr id="2" name="Group 6"/>
          <p:cNvGrpSpPr>
            <a:grpSpLocks/>
          </p:cNvGrpSpPr>
          <p:nvPr/>
        </p:nvGrpSpPr>
        <p:grpSpPr bwMode="auto">
          <a:xfrm>
            <a:off x="250825" y="836613"/>
            <a:ext cx="6477000" cy="638175"/>
            <a:chOff x="144" y="1872"/>
            <a:chExt cx="4080" cy="402"/>
          </a:xfrm>
        </p:grpSpPr>
        <p:sp>
          <p:nvSpPr>
            <p:cNvPr id="8205" name="Text Box 7"/>
            <p:cNvSpPr txBox="1">
              <a:spLocks noChangeArrowheads="1"/>
            </p:cNvSpPr>
            <p:nvPr/>
          </p:nvSpPr>
          <p:spPr bwMode="auto">
            <a:xfrm>
              <a:off x="144" y="1920"/>
              <a:ext cx="4080" cy="354"/>
            </a:xfrm>
            <a:prstGeom prst="rect">
              <a:avLst/>
            </a:prstGeom>
            <a:noFill/>
            <a:ln w="9525">
              <a:noFill/>
              <a:miter lim="800000"/>
              <a:headEnd/>
              <a:tailEnd/>
            </a:ln>
          </p:spPr>
          <p:txBody>
            <a:bodyPr>
              <a:spAutoFit/>
            </a:bodyPr>
            <a:lstStyle/>
            <a:p>
              <a:pPr>
                <a:lnSpc>
                  <a:spcPct val="110000"/>
                </a:lnSpc>
                <a:spcBef>
                  <a:spcPct val="50000"/>
                </a:spcBef>
              </a:pPr>
              <a:r>
                <a:rPr kumimoji="1" lang="zh-CN" altLang="en-US" sz="2800" b="1">
                  <a:latin typeface="Century Schoolbook" pitchFamily="18" charset="0"/>
                </a:rPr>
                <a:t>（</a:t>
              </a:r>
              <a:r>
                <a:rPr kumimoji="1" lang="en-US" altLang="zh-CN" sz="2800" b="1">
                  <a:latin typeface="Century Schoolbook" pitchFamily="18" charset="0"/>
                </a:rPr>
                <a:t>2</a:t>
              </a:r>
              <a:r>
                <a:rPr kumimoji="1" lang="zh-CN" altLang="en-US" sz="2800" b="1">
                  <a:latin typeface="Century Schoolbook" pitchFamily="18" charset="0"/>
                </a:rPr>
                <a:t>）当</a:t>
              </a:r>
              <a:r>
                <a:rPr kumimoji="1" lang="en-US" altLang="zh-CN" sz="2800" b="1">
                  <a:latin typeface="Century Schoolbook" pitchFamily="18" charset="0"/>
                </a:rPr>
                <a:t>E</a:t>
              </a:r>
              <a:r>
                <a:rPr kumimoji="1" lang="en-US" altLang="zh-CN" sz="2800" b="1" baseline="-25000">
                  <a:latin typeface="Century Schoolbook" pitchFamily="18" charset="0"/>
                </a:rPr>
                <a:t>K</a:t>
              </a:r>
              <a:r>
                <a:rPr kumimoji="1" lang="en-US" altLang="zh-CN" sz="2800" b="1">
                  <a:latin typeface="Century Schoolbook" pitchFamily="18" charset="0"/>
                </a:rPr>
                <a:t>=1keV </a:t>
              </a:r>
              <a:r>
                <a:rPr kumimoji="1" lang="zh-CN" altLang="en-US" sz="2800" b="1">
                  <a:latin typeface="Century Schoolbook" pitchFamily="18" charset="0"/>
                </a:rPr>
                <a:t>时，                       有：</a:t>
              </a:r>
            </a:p>
          </p:txBody>
        </p:sp>
        <p:graphicFrame>
          <p:nvGraphicFramePr>
            <p:cNvPr id="8198" name="Object 8"/>
            <p:cNvGraphicFramePr>
              <a:graphicFrameLocks noChangeAspect="1"/>
            </p:cNvGraphicFramePr>
            <p:nvPr/>
          </p:nvGraphicFramePr>
          <p:xfrm>
            <a:off x="2304" y="1872"/>
            <a:ext cx="1200" cy="398"/>
          </p:xfrm>
          <a:graphic>
            <a:graphicData uri="http://schemas.openxmlformats.org/presentationml/2006/ole">
              <p:oleObj spid="_x0000_s8198" name="公式" r:id="rId3" imgW="723600" imgH="241200" progId="Equation.3">
                <p:embed/>
              </p:oleObj>
            </a:graphicData>
          </a:graphic>
        </p:graphicFrame>
      </p:grpSp>
      <p:graphicFrame>
        <p:nvGraphicFramePr>
          <p:cNvPr id="39945" name="Object 9"/>
          <p:cNvGraphicFramePr>
            <a:graphicFrameLocks noChangeAspect="1"/>
          </p:cNvGraphicFramePr>
          <p:nvPr/>
        </p:nvGraphicFramePr>
        <p:xfrm>
          <a:off x="900113" y="1412875"/>
          <a:ext cx="5094287" cy="1239838"/>
        </p:xfrm>
        <a:graphic>
          <a:graphicData uri="http://schemas.openxmlformats.org/presentationml/2006/ole">
            <p:oleObj spid="_x0000_s8194" name="公式" r:id="rId4" imgW="1879560" imgH="457200" progId="Equation.3">
              <p:embed/>
            </p:oleObj>
          </a:graphicData>
        </a:graphic>
      </p:graphicFrame>
      <p:sp>
        <p:nvSpPr>
          <p:cNvPr id="39946" name="Text Box 10"/>
          <p:cNvSpPr txBox="1">
            <a:spLocks noChangeArrowheads="1"/>
          </p:cNvSpPr>
          <p:nvPr/>
        </p:nvSpPr>
        <p:spPr bwMode="auto">
          <a:xfrm>
            <a:off x="539750" y="2636838"/>
            <a:ext cx="6842125" cy="519112"/>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Century Schoolbook" pitchFamily="18" charset="0"/>
              </a:rPr>
              <a:t>以上两个结果均与</a:t>
            </a:r>
            <a:r>
              <a:rPr kumimoji="1" lang="en-US" altLang="zh-CN" sz="2800" b="1">
                <a:solidFill>
                  <a:srgbClr val="FF0000"/>
                </a:solidFill>
                <a:latin typeface="Century Schoolbook" pitchFamily="18" charset="0"/>
              </a:rPr>
              <a:t>X</a:t>
            </a:r>
            <a:r>
              <a:rPr kumimoji="1" lang="zh-CN" altLang="en-US" sz="2800" b="1">
                <a:solidFill>
                  <a:srgbClr val="FF0000"/>
                </a:solidFill>
                <a:latin typeface="Century Schoolbook" pitchFamily="18" charset="0"/>
              </a:rPr>
              <a:t>射线的波长相当，</a:t>
            </a:r>
            <a:endParaRPr kumimoji="1" lang="zh-CN" altLang="en-US" sz="3600" b="1">
              <a:solidFill>
                <a:srgbClr val="FF0000"/>
              </a:solidFill>
              <a:latin typeface="Century Schoolbook" pitchFamily="18" charset="0"/>
            </a:endParaRPr>
          </a:p>
        </p:txBody>
      </p:sp>
      <p:sp>
        <p:nvSpPr>
          <p:cNvPr id="39947" name="Text Box 11"/>
          <p:cNvSpPr txBox="1">
            <a:spLocks noChangeArrowheads="1"/>
          </p:cNvSpPr>
          <p:nvPr/>
        </p:nvSpPr>
        <p:spPr bwMode="auto">
          <a:xfrm>
            <a:off x="395288" y="3213100"/>
            <a:ext cx="4419600" cy="561975"/>
          </a:xfrm>
          <a:prstGeom prst="rect">
            <a:avLst/>
          </a:prstGeom>
          <a:noFill/>
          <a:ln w="9525">
            <a:noFill/>
            <a:miter lim="800000"/>
            <a:headEnd/>
            <a:tailEnd/>
          </a:ln>
        </p:spPr>
        <p:txBody>
          <a:bodyPr>
            <a:spAutoFit/>
          </a:bodyPr>
          <a:lstStyle/>
          <a:p>
            <a:pPr>
              <a:lnSpc>
                <a:spcPct val="110000"/>
              </a:lnSpc>
              <a:spcBef>
                <a:spcPct val="50000"/>
              </a:spcBef>
            </a:pPr>
            <a:r>
              <a:rPr kumimoji="1" lang="zh-CN" altLang="en-US" sz="2800" b="1">
                <a:latin typeface="Century Schoolbook" pitchFamily="18" charset="0"/>
              </a:rPr>
              <a:t>（</a:t>
            </a:r>
            <a:r>
              <a:rPr kumimoji="1" lang="en-US" altLang="zh-CN" sz="2800" b="1">
                <a:latin typeface="Century Schoolbook" pitchFamily="18" charset="0"/>
              </a:rPr>
              <a:t>4</a:t>
            </a:r>
            <a:r>
              <a:rPr kumimoji="1" lang="zh-CN" altLang="en-US" sz="2800" b="1">
                <a:latin typeface="Century Schoolbook" pitchFamily="18" charset="0"/>
              </a:rPr>
              <a:t>）当</a:t>
            </a:r>
            <a:r>
              <a:rPr kumimoji="1" lang="en-US" altLang="zh-CN" sz="2800" b="1">
                <a:latin typeface="Century Schoolbook" pitchFamily="18" charset="0"/>
              </a:rPr>
              <a:t>E</a:t>
            </a:r>
            <a:r>
              <a:rPr kumimoji="1" lang="en-US" altLang="zh-CN" sz="2800" b="1" baseline="-25000">
                <a:latin typeface="Century Schoolbook" pitchFamily="18" charset="0"/>
              </a:rPr>
              <a:t>K</a:t>
            </a:r>
            <a:r>
              <a:rPr kumimoji="1" lang="en-US" altLang="zh-CN" sz="2800" b="1">
                <a:latin typeface="Century Schoolbook" pitchFamily="18" charset="0"/>
              </a:rPr>
              <a:t>= 1MeV </a:t>
            </a:r>
            <a:r>
              <a:rPr kumimoji="1" lang="zh-CN" altLang="en-US" sz="2800" b="1">
                <a:latin typeface="Century Schoolbook" pitchFamily="18" charset="0"/>
              </a:rPr>
              <a:t>时，有：</a:t>
            </a:r>
          </a:p>
        </p:txBody>
      </p:sp>
      <p:graphicFrame>
        <p:nvGraphicFramePr>
          <p:cNvPr id="39948" name="Object 12"/>
          <p:cNvGraphicFramePr>
            <a:graphicFrameLocks noChangeAspect="1"/>
          </p:cNvGraphicFramePr>
          <p:nvPr/>
        </p:nvGraphicFramePr>
        <p:xfrm>
          <a:off x="1116013" y="3644900"/>
          <a:ext cx="6248400" cy="1281113"/>
        </p:xfrm>
        <a:graphic>
          <a:graphicData uri="http://schemas.openxmlformats.org/presentationml/2006/ole">
            <p:oleObj spid="_x0000_s8195" name="公式" r:id="rId5" imgW="2349360" imgH="482400" progId="Equation.3">
              <p:embed/>
            </p:oleObj>
          </a:graphicData>
        </a:graphic>
      </p:graphicFrame>
      <p:graphicFrame>
        <p:nvGraphicFramePr>
          <p:cNvPr id="39949" name="Object 13"/>
          <p:cNvGraphicFramePr>
            <a:graphicFrameLocks noChangeAspect="1"/>
          </p:cNvGraphicFramePr>
          <p:nvPr/>
        </p:nvGraphicFramePr>
        <p:xfrm>
          <a:off x="971550" y="5445125"/>
          <a:ext cx="4097338" cy="1166813"/>
        </p:xfrm>
        <a:graphic>
          <a:graphicData uri="http://schemas.openxmlformats.org/presentationml/2006/ole">
            <p:oleObj spid="_x0000_s8196" name="公式" r:id="rId6" imgW="1511280" imgH="431640" progId="Equation.3">
              <p:embed/>
            </p:oleObj>
          </a:graphicData>
        </a:graphic>
      </p:graphicFrame>
      <p:grpSp>
        <p:nvGrpSpPr>
          <p:cNvPr id="3" name="Group 14"/>
          <p:cNvGrpSpPr>
            <a:grpSpLocks/>
          </p:cNvGrpSpPr>
          <p:nvPr/>
        </p:nvGrpSpPr>
        <p:grpSpPr bwMode="auto">
          <a:xfrm>
            <a:off x="395288" y="4941888"/>
            <a:ext cx="6697662" cy="647700"/>
            <a:chOff x="144" y="3024"/>
            <a:chExt cx="3984" cy="398"/>
          </a:xfrm>
        </p:grpSpPr>
        <p:graphicFrame>
          <p:nvGraphicFramePr>
            <p:cNvPr id="8197" name="Object 15"/>
            <p:cNvGraphicFramePr>
              <a:graphicFrameLocks noChangeAspect="1"/>
            </p:cNvGraphicFramePr>
            <p:nvPr/>
          </p:nvGraphicFramePr>
          <p:xfrm>
            <a:off x="2400" y="3024"/>
            <a:ext cx="1200" cy="398"/>
          </p:xfrm>
          <a:graphic>
            <a:graphicData uri="http://schemas.openxmlformats.org/presentationml/2006/ole">
              <p:oleObj spid="_x0000_s8197" name="公式" r:id="rId7" imgW="723600" imgH="241200" progId="Equation.3">
                <p:embed/>
              </p:oleObj>
            </a:graphicData>
          </a:graphic>
        </p:graphicFrame>
        <p:sp>
          <p:nvSpPr>
            <p:cNvPr id="8204" name="Text Box 16"/>
            <p:cNvSpPr txBox="1">
              <a:spLocks noChangeArrowheads="1"/>
            </p:cNvSpPr>
            <p:nvPr/>
          </p:nvSpPr>
          <p:spPr bwMode="auto">
            <a:xfrm>
              <a:off x="144" y="3024"/>
              <a:ext cx="3984" cy="345"/>
            </a:xfrm>
            <a:prstGeom prst="rect">
              <a:avLst/>
            </a:prstGeom>
            <a:noFill/>
            <a:ln w="9525">
              <a:noFill/>
              <a:miter lim="800000"/>
              <a:headEnd/>
              <a:tailEnd/>
            </a:ln>
          </p:spPr>
          <p:txBody>
            <a:bodyPr>
              <a:spAutoFit/>
            </a:bodyPr>
            <a:lstStyle/>
            <a:p>
              <a:pPr>
                <a:lnSpc>
                  <a:spcPct val="110000"/>
                </a:lnSpc>
                <a:spcBef>
                  <a:spcPct val="50000"/>
                </a:spcBef>
              </a:pPr>
              <a:r>
                <a:rPr kumimoji="1" lang="zh-CN" altLang="en-US" sz="2800" b="1">
                  <a:latin typeface="Century Schoolbook" pitchFamily="18" charset="0"/>
                </a:rPr>
                <a:t>（</a:t>
              </a:r>
              <a:r>
                <a:rPr kumimoji="1" lang="en-US" altLang="zh-CN" sz="2800" b="1">
                  <a:latin typeface="Century Schoolbook" pitchFamily="18" charset="0"/>
                </a:rPr>
                <a:t>5</a:t>
              </a:r>
              <a:r>
                <a:rPr kumimoji="1" lang="zh-CN" altLang="en-US" sz="2800" b="1">
                  <a:latin typeface="Century Schoolbook" pitchFamily="18" charset="0"/>
                </a:rPr>
                <a:t>）当</a:t>
              </a:r>
              <a:r>
                <a:rPr kumimoji="1" lang="en-US" altLang="zh-CN" sz="2800" b="1">
                  <a:latin typeface="Century Schoolbook" pitchFamily="18" charset="0"/>
                </a:rPr>
                <a:t>E</a:t>
              </a:r>
              <a:r>
                <a:rPr kumimoji="1" lang="en-US" altLang="zh-CN" sz="2800" b="1" baseline="-25000">
                  <a:latin typeface="Century Schoolbook" pitchFamily="18" charset="0"/>
                </a:rPr>
                <a:t>K</a:t>
              </a:r>
              <a:r>
                <a:rPr kumimoji="1" lang="en-US" altLang="zh-CN" sz="2800" b="1">
                  <a:latin typeface="Century Schoolbook" pitchFamily="18" charset="0"/>
                </a:rPr>
                <a:t>= 1GeV </a:t>
              </a:r>
              <a:r>
                <a:rPr kumimoji="1" lang="zh-CN" altLang="en-US" sz="2800" b="1">
                  <a:latin typeface="Century Schoolbook" pitchFamily="18" charset="0"/>
                </a:rPr>
                <a:t>时，                   ，有：</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wipe(left)">
                                      <p:cBhvr>
                                        <p:cTn id="12" dur="500"/>
                                        <p:tgtEl>
                                          <p:spTgt spid="399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6"/>
                                        </p:tgtEl>
                                        <p:attrNameLst>
                                          <p:attrName>style.visibility</p:attrName>
                                        </p:attrNameLst>
                                      </p:cBhvr>
                                      <p:to>
                                        <p:strVal val="visible"/>
                                      </p:to>
                                    </p:set>
                                    <p:animEffect transition="in" filter="wipe(left)">
                                      <p:cBhvr>
                                        <p:cTn id="17" dur="500"/>
                                        <p:tgtEl>
                                          <p:spTgt spid="399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7"/>
                                        </p:tgtEl>
                                        <p:attrNameLst>
                                          <p:attrName>style.visibility</p:attrName>
                                        </p:attrNameLst>
                                      </p:cBhvr>
                                      <p:to>
                                        <p:strVal val="visible"/>
                                      </p:to>
                                    </p:set>
                                    <p:animEffect transition="in" filter="wipe(left)">
                                      <p:cBhvr>
                                        <p:cTn id="22" dur="500"/>
                                        <p:tgtEl>
                                          <p:spTgt spid="399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8"/>
                                        </p:tgtEl>
                                        <p:attrNameLst>
                                          <p:attrName>style.visibility</p:attrName>
                                        </p:attrNameLst>
                                      </p:cBhvr>
                                      <p:to>
                                        <p:strVal val="visible"/>
                                      </p:to>
                                    </p:set>
                                    <p:animEffect transition="in" filter="wipe(left)">
                                      <p:cBhvr>
                                        <p:cTn id="27" dur="500"/>
                                        <p:tgtEl>
                                          <p:spTgt spid="399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49"/>
                                        </p:tgtEl>
                                        <p:attrNameLst>
                                          <p:attrName>style.visibility</p:attrName>
                                        </p:attrNameLst>
                                      </p:cBhvr>
                                      <p:to>
                                        <p:strVal val="visible"/>
                                      </p:to>
                                    </p:set>
                                    <p:animEffect transition="in" filter="wipe(left)">
                                      <p:cBhvr>
                                        <p:cTn id="37" dur="5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autoUpdateAnimBg="0"/>
      <p:bldP spid="39947" grpId="0" autoUpdateAnimBg="0"/>
    </p:bldLst>
  </p:timing>
</p:sld>
</file>

<file path=ppt/theme/theme1.xml><?xml version="1.0" encoding="utf-8"?>
<a:theme xmlns:a="http://schemas.openxmlformats.org/drawingml/2006/main" name="主题1">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225</TotalTime>
  <Words>1111</Words>
  <Application>Microsoft Office PowerPoint</Application>
  <PresentationFormat>全屏显示(4:3)</PresentationFormat>
  <Paragraphs>158</Paragraphs>
  <Slides>26</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0" baseType="lpstr">
      <vt:lpstr>主题1</vt:lpstr>
      <vt:lpstr>Equation</vt:lpstr>
      <vt:lpstr>公式</vt:lpstr>
      <vt:lpstr>文档</vt:lpstr>
      <vt:lpstr>15-6     德布罗意波  实物粒子的波粒二象性</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15-6     德布罗意波  实物粒子的波粒二象性</dc:title>
  <dc:creator>User</dc:creator>
  <cp:lastModifiedBy>Sky123.Org</cp:lastModifiedBy>
  <cp:revision>18</cp:revision>
  <dcterms:created xsi:type="dcterms:W3CDTF">2014-12-15T08:26:36Z</dcterms:created>
  <dcterms:modified xsi:type="dcterms:W3CDTF">2014-12-18T02:15:11Z</dcterms:modified>
</cp:coreProperties>
</file>