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2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4.wmf"/><Relationship Id="rId7" Type="http://schemas.openxmlformats.org/officeDocument/2006/relationships/image" Target="../media/image5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4.wmf"/><Relationship Id="rId11" Type="http://schemas.openxmlformats.org/officeDocument/2006/relationships/image" Target="../media/image9.wmf"/><Relationship Id="rId5" Type="http://schemas.openxmlformats.org/officeDocument/2006/relationships/image" Target="../media/image16.wmf"/><Relationship Id="rId10" Type="http://schemas.openxmlformats.org/officeDocument/2006/relationships/image" Target="../media/image8.wmf"/><Relationship Id="rId4" Type="http://schemas.openxmlformats.org/officeDocument/2006/relationships/image" Target="../media/image15.wmf"/><Relationship Id="rId9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2FA4-3E44-4DEE-8AFD-D8B139439863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45FB6-8316-4CF9-B041-26CD1F83F1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2E420-0E15-43EC-B383-0A8181FF898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89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E3116-DE69-4BED-B38D-87261E494D7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584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fld id="{A9BBAD9F-B722-49B5-8213-11A08A1DF356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fld id="{86BB66A5-A15D-4ED6-A55F-C3F43A22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130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130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</a:p>
        </p:txBody>
      </p:sp>
    </p:spTree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0"/>
            <a:ext cx="8240713" cy="6130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683375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BB66A5-A15D-4ED6-A55F-C3F43A22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27016" name="Line 8"/>
          <p:cNvSpPr>
            <a:spLocks noChangeShapeType="1"/>
          </p:cNvSpPr>
          <p:nvPr/>
        </p:nvSpPr>
        <p:spPr bwMode="auto">
          <a:xfrm>
            <a:off x="468313" y="836613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blinds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.baidu.com/i?ct=503316480&amp;z=536217301&amp;tn=baiduimagedetail&amp;word=&#28023;&#26862;&#20271;&amp;in=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8" Type="http://schemas.openxmlformats.org/officeDocument/2006/relationships/image" Target="../media/image10.wmf"/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7.bin"/><Relationship Id="rId3" Type="http://schemas.openxmlformats.org/officeDocument/2006/relationships/audio" Target="../media/audio1.wav"/><Relationship Id="rId21" Type="http://schemas.openxmlformats.org/officeDocument/2006/relationships/image" Target="../media/image7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5.wmf"/><Relationship Id="rId25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2.wmf"/><Relationship Id="rId15" Type="http://schemas.openxmlformats.org/officeDocument/2006/relationships/image" Target="../media/image4.wmf"/><Relationship Id="rId23" Type="http://schemas.openxmlformats.org/officeDocument/2006/relationships/image" Target="../media/image8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1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10" Type="http://schemas.openxmlformats.org/officeDocument/2006/relationships/image" Target="../media/image24.jpe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b="1" dirty="0" smtClean="0">
                <a:solidFill>
                  <a:schemeClr val="bg2"/>
                </a:solidFill>
                <a:ea typeface="黑体" pitchFamily="2" charset="-122"/>
              </a:rPr>
              <a:t>15-7     </a:t>
            </a:r>
            <a:r>
              <a:rPr lang="zh-CN" altLang="en-US" sz="4800" b="1" dirty="0" smtClean="0">
                <a:solidFill>
                  <a:schemeClr val="bg2"/>
                </a:solidFill>
                <a:ea typeface="黑体" pitchFamily="2" charset="-122"/>
              </a:rPr>
              <a:t>不确定关系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FF92F29-B161-4B69-8565-32CE0F4534DC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953F2-022F-4F84-87B6-EE0640E7410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09600" y="1600200"/>
            <a:ext cx="8229600" cy="219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       </a:t>
            </a:r>
            <a:r>
              <a:rPr kumimoji="1" lang="zh-CN" altLang="en-US" sz="2800" dirty="0">
                <a:latin typeface="Times New Roman" pitchFamily="18" charset="0"/>
              </a:rPr>
              <a:t>对于微观粒子</a:t>
            </a:r>
            <a:r>
              <a:rPr kumimoji="1" lang="en-US" altLang="zh-CN" sz="2800" dirty="0">
                <a:latin typeface="Times New Roman" pitchFamily="18" charset="0"/>
              </a:rPr>
              <a:t>,   </a:t>
            </a:r>
            <a:r>
              <a:rPr kumimoji="1" lang="en-US" altLang="zh-CN" sz="2800" i="1" dirty="0">
                <a:latin typeface="Times New Roman" pitchFamily="18" charset="0"/>
              </a:rPr>
              <a:t>h </a:t>
            </a:r>
            <a:r>
              <a:rPr kumimoji="1" lang="zh-CN" altLang="en-US" sz="2800" dirty="0">
                <a:latin typeface="Times New Roman" pitchFamily="18" charset="0"/>
              </a:rPr>
              <a:t>不能忽略</a:t>
            </a:r>
            <a:r>
              <a:rPr kumimoji="1" lang="en-US" altLang="zh-CN" sz="2800" dirty="0">
                <a:latin typeface="Times New Roman" pitchFamily="18" charset="0"/>
              </a:rPr>
              <a:t>,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800" dirty="0">
                <a:latin typeface="Times New Roman" pitchFamily="18" charset="0"/>
                <a:sym typeface="Symbol" pitchFamily="18" charset="2"/>
              </a:rPr>
              <a:t>、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800" i="1" baseline="-25000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</a:rPr>
              <a:t>不能同时具有确定值 </a:t>
            </a:r>
            <a:r>
              <a:rPr kumimoji="1" lang="en-US" altLang="zh-CN" sz="2800" dirty="0">
                <a:latin typeface="Times New Roman" pitchFamily="18" charset="0"/>
              </a:rPr>
              <a:t>.  </a:t>
            </a:r>
            <a:r>
              <a:rPr kumimoji="1" lang="zh-CN" altLang="en-US" sz="2800" dirty="0">
                <a:latin typeface="Times New Roman" pitchFamily="18" charset="0"/>
              </a:rPr>
              <a:t>此时，只有从概率统计角度去认识其运动规律 </a:t>
            </a:r>
            <a:r>
              <a:rPr kumimoji="1" lang="en-US" altLang="zh-CN" sz="2800" dirty="0">
                <a:latin typeface="Times New Roman" pitchFamily="18" charset="0"/>
              </a:rPr>
              <a:t>.   </a:t>
            </a:r>
            <a:r>
              <a:rPr kumimoji="1" lang="zh-CN" altLang="en-US" sz="2800" dirty="0">
                <a:latin typeface="Times New Roman" pitchFamily="18" charset="0"/>
              </a:rPr>
              <a:t>在量子力学中，将用波函数来描述微观粒子</a:t>
            </a:r>
            <a:r>
              <a:rPr kumimoji="1" lang="en-US" altLang="zh-CN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00166" y="3857628"/>
            <a:ext cx="4942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0070C0"/>
                </a:solidFill>
                <a:latin typeface="Times New Roman" pitchFamily="18" charset="0"/>
              </a:rPr>
              <a:t>不确定关系是量子力学的基础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59282C-CC19-4F20-ABBD-79BAEDCBF02F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643306" y="3000372"/>
          <a:ext cx="37449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3" imgW="1320480" imgH="228600" progId="Equation.3">
                  <p:embed/>
                </p:oleObj>
              </mc:Choice>
              <mc:Fallback>
                <p:oleObj name="公式" r:id="rId3" imgW="1320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000372"/>
                        <a:ext cx="374491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42910" y="3071810"/>
            <a:ext cx="359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解   </a:t>
            </a:r>
            <a:r>
              <a:rPr lang="zh-CN" altLang="en-US" sz="2800" dirty="0">
                <a:latin typeface="Times New Roman" pitchFamily="18" charset="0"/>
              </a:rPr>
              <a:t>子弹的动量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785918" y="4214818"/>
          <a:ext cx="64087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5" imgW="2197080" imgH="228600" progId="Equation.3">
                  <p:embed/>
                </p:oleObj>
              </mc:Choice>
              <mc:Fallback>
                <p:oleObj name="公式" r:id="rId5" imgW="2197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214818"/>
                        <a:ext cx="6408737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928662" y="3714752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动量的不确定范围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429256" y="1500174"/>
          <a:ext cx="10668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698400" imgH="241200" progId="Equation.3">
                  <p:embed/>
                </p:oleObj>
              </mc:Choice>
              <mc:Fallback>
                <p:oleObj name="Equation" r:id="rId7" imgW="698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1500174"/>
                        <a:ext cx="10668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7188" y="785812"/>
            <a:ext cx="8145464" cy="2165351"/>
            <a:chOff x="225" y="495"/>
            <a:chExt cx="5131" cy="1364"/>
          </a:xfrm>
        </p:grpSpPr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870" y="495"/>
            <a:ext cx="100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公式" r:id="rId9" imgW="647640" imgH="203040" progId="Equation.3">
                    <p:embed/>
                  </p:oleObj>
                </mc:Choice>
                <mc:Fallback>
                  <p:oleObj name="公式" r:id="rId9" imgW="64764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495"/>
                          <a:ext cx="1006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60" y="855"/>
              <a:ext cx="4992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其动量的不确定范围为动量的             </a:t>
              </a:r>
              <a:r>
                <a:rPr lang="en-US" altLang="zh-CN" sz="2800" dirty="0">
                  <a:latin typeface="Times New Roman" pitchFamily="18" charset="0"/>
                </a:rPr>
                <a:t>(</a:t>
              </a:r>
              <a:r>
                <a:rPr lang="zh-CN" altLang="en-US" sz="2800" dirty="0">
                  <a:latin typeface="Times New Roman" pitchFamily="18" charset="0"/>
                </a:rPr>
                <a:t>这在宏观范围是十分精确的 </a:t>
              </a:r>
              <a:r>
                <a:rPr lang="en-US" altLang="zh-CN" sz="2800" dirty="0">
                  <a:latin typeface="Times New Roman" pitchFamily="18" charset="0"/>
                </a:rPr>
                <a:t>) </a:t>
              </a:r>
              <a:r>
                <a:rPr lang="zh-CN" altLang="en-US" sz="2800" dirty="0">
                  <a:latin typeface="Times New Roman" pitchFamily="18" charset="0"/>
                </a:rPr>
                <a:t>， 该子弹位置的不确定量范围为多大</a:t>
              </a:r>
              <a:r>
                <a:rPr lang="en-US" altLang="zh-CN" sz="2800" dirty="0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225" y="495"/>
              <a:ext cx="51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CC0000"/>
                  </a:solidFill>
                  <a:latin typeface="Times New Roman" pitchFamily="18" charset="0"/>
                </a:rPr>
                <a:t>           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itchFamily="18" charset="0"/>
                </a:rPr>
                <a:t>例 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itchFamily="18" charset="0"/>
                </a:rPr>
                <a:t>1    </a:t>
              </a:r>
              <a:r>
                <a:rPr lang="zh-CN" altLang="en-US" sz="2800" dirty="0">
                  <a:latin typeface="Times New Roman" pitchFamily="18" charset="0"/>
                </a:rPr>
                <a:t>质量</a:t>
              </a:r>
              <a:r>
                <a:rPr lang="en-US" altLang="zh-CN" sz="2800" dirty="0">
                  <a:latin typeface="Times New Roman" pitchFamily="18" charset="0"/>
                </a:rPr>
                <a:t>10 g </a:t>
              </a:r>
              <a:r>
                <a:rPr lang="zh-CN" altLang="en-US" sz="2800" dirty="0">
                  <a:latin typeface="Times New Roman" pitchFamily="18" charset="0"/>
                </a:rPr>
                <a:t>的子弹，速率                 </a:t>
              </a:r>
              <a:r>
                <a:rPr lang="en-US" altLang="zh-CN" sz="3200" dirty="0">
                  <a:latin typeface="Times New Roman" pitchFamily="18" charset="0"/>
                </a:rPr>
                <a:t>.</a:t>
              </a:r>
            </a:p>
          </p:txBody>
        </p:sp>
      </p:grp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571604" y="5286388"/>
          <a:ext cx="684053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11" imgW="2450880" imgH="444240" progId="Equation.3">
                  <p:embed/>
                </p:oleObj>
              </mc:Choice>
              <mc:Fallback>
                <p:oleObj name="公式" r:id="rId11" imgW="24508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286388"/>
                        <a:ext cx="6840538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85786" y="4929198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位置的不确定范围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31" grpId="0" autoUpdateAnimBg="0"/>
      <p:bldP spid="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CACB72-F6F7-4999-B8D6-EB4060CCCBE0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2910" y="714356"/>
            <a:ext cx="7848600" cy="1668463"/>
            <a:chOff x="792" y="2790"/>
            <a:chExt cx="4944" cy="1051"/>
          </a:xfrm>
        </p:grpSpPr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3016" y="2841"/>
            <a:ext cx="104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公式" r:id="rId3" imgW="634680" imgH="203040" progId="Equation.3">
                    <p:embed/>
                  </p:oleObj>
                </mc:Choice>
                <mc:Fallback>
                  <p:oleObj name="公式" r:id="rId3" imgW="6346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841"/>
                          <a:ext cx="1043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792" y="2790"/>
              <a:ext cx="4944" cy="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itchFamily="18" charset="0"/>
                </a:rPr>
                <a:t>例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itchFamily="18" charset="0"/>
                </a:rPr>
                <a:t>2   </a:t>
              </a:r>
              <a:r>
                <a:rPr lang="zh-CN" altLang="en-US" sz="2800" dirty="0">
                  <a:latin typeface="Times New Roman" pitchFamily="18" charset="0"/>
                </a:rPr>
                <a:t>一电子具有                 的速率， 动量的不确范围为动量的   </a:t>
              </a:r>
              <a:r>
                <a:rPr lang="en-US" altLang="zh-CN" sz="2800" dirty="0">
                  <a:latin typeface="Times New Roman" pitchFamily="18" charset="0"/>
                </a:rPr>
                <a:t>0.01%   </a:t>
              </a:r>
              <a:r>
                <a:rPr lang="en-US" altLang="zh-CN" sz="2800" dirty="0">
                  <a:latin typeface="宋体" charset="-122"/>
                </a:rPr>
                <a:t>(</a:t>
              </a:r>
              <a:r>
                <a:rPr lang="zh-CN" altLang="en-US" sz="2800" dirty="0">
                  <a:latin typeface="Times New Roman" pitchFamily="18" charset="0"/>
                </a:rPr>
                <a:t>这也是足够精确的了</a:t>
              </a:r>
              <a:r>
                <a:rPr lang="en-US" altLang="zh-CN" sz="2800" dirty="0">
                  <a:latin typeface="宋体" charset="-122"/>
                </a:rPr>
                <a:t>)</a:t>
              </a:r>
              <a:r>
                <a:rPr lang="zh-CN" altLang="en-US" sz="2800" dirty="0">
                  <a:latin typeface="Times New Roman" pitchFamily="18" charset="0"/>
                </a:rPr>
                <a:t>，则该电子的位置不确定范围有多大</a:t>
              </a:r>
              <a:r>
                <a:rPr lang="en-US" altLang="zh-CN" sz="2800" dirty="0">
                  <a:latin typeface="Times New Roman" pitchFamily="18" charset="0"/>
                </a:rPr>
                <a:t>?</a:t>
              </a:r>
            </a:p>
          </p:txBody>
        </p:sp>
      </p:grp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071802" y="3000372"/>
          <a:ext cx="4419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2476440" imgH="368280" progId="Equation.3">
                  <p:embed/>
                </p:oleObj>
              </mc:Choice>
              <mc:Fallback>
                <p:oleObj name="Equation" r:id="rId5" imgW="247644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000372"/>
                        <a:ext cx="4419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7158" y="250030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解   </a:t>
            </a:r>
            <a:r>
              <a:rPr lang="zh-CN" altLang="en-US" sz="2800" dirty="0">
                <a:latin typeface="Times New Roman" pitchFamily="18" charset="0"/>
              </a:rPr>
              <a:t>电子的动量 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000364" y="2428868"/>
          <a:ext cx="58324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7" imgW="2171520" imgH="228600" progId="Equation.3">
                  <p:embed/>
                </p:oleObj>
              </mc:Choice>
              <mc:Fallback>
                <p:oleObj name="公式" r:id="rId7" imgW="21715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428868"/>
                        <a:ext cx="583247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928794" y="4214818"/>
          <a:ext cx="6324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2311200" imgH="228600" progId="Equation.3">
                  <p:embed/>
                </p:oleObj>
              </mc:Choice>
              <mc:Fallback>
                <p:oleObj name="Equation" r:id="rId9" imgW="23112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214818"/>
                        <a:ext cx="63246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57224" y="3643314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动量的不确定范围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857356" y="5286388"/>
          <a:ext cx="620712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1" imgW="3987720" imgH="723600" progId="Equation.3">
                  <p:embed/>
                </p:oleObj>
              </mc:Choice>
              <mc:Fallback>
                <p:oleObj name="Equation" r:id="rId11" imgW="3987720" imgH="723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286388"/>
                        <a:ext cx="6207125" cy="112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8662" y="485776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位置的不确定范围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0E2B4-B749-4955-B301-42BEBB2F434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2910" y="214290"/>
            <a:ext cx="7793037" cy="571496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微观粒子和宏观物体的特性对比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3058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ahoma" pitchFamily="34" charset="0"/>
              </a:rPr>
              <a:t>        </a:t>
            </a:r>
            <a:r>
              <a:rPr kumimoji="1" lang="zh-CN" altLang="en-US" sz="2800" dirty="0">
                <a:latin typeface="Tahoma" pitchFamily="34" charset="0"/>
              </a:rPr>
              <a:t>宏观物体                         微观粒子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ahoma" pitchFamily="34" charset="0"/>
              </a:rPr>
              <a:t>具有确定的坐标和动量           没有确定的坐标和动量</a:t>
            </a:r>
          </a:p>
          <a:p>
            <a:r>
              <a:rPr kumimoji="1" lang="zh-CN" altLang="en-US" sz="2400" dirty="0">
                <a:latin typeface="Tahoma" pitchFamily="34" charset="0"/>
              </a:rPr>
              <a:t>可用牛顿力学描述。              需用量子力学描述。</a:t>
            </a:r>
            <a:r>
              <a:rPr kumimoji="1" lang="zh-CN" altLang="en-US" sz="2800" dirty="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ahoma" pitchFamily="34" charset="0"/>
              </a:rPr>
              <a:t>有连续可测的运动轨道，可    有概率分布特性，不可能分辨</a:t>
            </a:r>
            <a:r>
              <a:rPr kumimoji="1" lang="zh-CN" altLang="en-US" sz="2800" dirty="0">
                <a:latin typeface="Tahoma" pitchFamily="34" charset="0"/>
              </a:rPr>
              <a:t> </a:t>
            </a:r>
          </a:p>
          <a:p>
            <a:r>
              <a:rPr kumimoji="1" lang="zh-CN" altLang="en-US" sz="2400" dirty="0">
                <a:latin typeface="Tahoma" pitchFamily="34" charset="0"/>
              </a:rPr>
              <a:t>追踪各个物体的运动轨迹。</a:t>
            </a:r>
            <a:r>
              <a:rPr kumimoji="1" lang="zh-CN" altLang="en-US" sz="2800" dirty="0">
                <a:latin typeface="Tahoma" pitchFamily="34" charset="0"/>
              </a:rPr>
              <a:t>    </a:t>
            </a:r>
            <a:r>
              <a:rPr kumimoji="1" lang="zh-CN" altLang="en-US" sz="2400" dirty="0">
                <a:latin typeface="Tahoma" pitchFamily="34" charset="0"/>
              </a:rPr>
              <a:t>出各个粒子的轨迹。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ahoma" pitchFamily="34" charset="0"/>
              </a:rPr>
              <a:t>体系能量可以为任意的、连     能量量子化</a:t>
            </a:r>
            <a:r>
              <a:rPr kumimoji="1" lang="zh-CN" altLang="en-US" sz="2800" dirty="0">
                <a:latin typeface="Tahoma" pitchFamily="34" charset="0"/>
              </a:rPr>
              <a:t> </a:t>
            </a:r>
            <a:r>
              <a:rPr kumimoji="1" lang="zh-CN" altLang="en-US" sz="2400" dirty="0">
                <a:latin typeface="Tahoma" pitchFamily="34" charset="0"/>
              </a:rPr>
              <a:t>。</a:t>
            </a:r>
          </a:p>
          <a:p>
            <a:r>
              <a:rPr kumimoji="1" lang="zh-CN" altLang="en-US" sz="2400" dirty="0">
                <a:latin typeface="Tahoma" pitchFamily="34" charset="0"/>
              </a:rPr>
              <a:t>续变化的数值。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ahoma" pitchFamily="34" charset="0"/>
              </a:rPr>
              <a:t>不确定度关系无实际意义        遵循不确定度关系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419072" y="121442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19072" y="174782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95272" y="273842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571472" y="388142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47672" y="479582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71472" y="548162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457672" y="1214422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9CBC0-9F83-4213-BF3D-4265654AD63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1066800"/>
            <a:ext cx="7772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800" b="1">
              <a:latin typeface="宋体" charset="-122"/>
            </a:endParaRPr>
          </a:p>
        </p:txBody>
      </p:sp>
      <p:pic>
        <p:nvPicPr>
          <p:cNvPr id="15363" name="Picture 3" descr="u=1876564953,2241093208&amp;gp=1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438400"/>
            <a:ext cx="2054225" cy="3048000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12192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charset="-122"/>
              </a:rPr>
              <a:t>海森伯</a:t>
            </a:r>
            <a:r>
              <a:rPr lang="en-US" altLang="zh-CN" sz="3200" b="1" dirty="0">
                <a:latin typeface="宋体" charset="-122"/>
              </a:rPr>
              <a:t>(</a:t>
            </a:r>
            <a:r>
              <a:rPr lang="en-US" altLang="zh-CN" sz="3200" b="1" dirty="0" err="1">
                <a:latin typeface="Times New Roman" pitchFamily="18" charset="0"/>
              </a:rPr>
              <a:t>W.K.Heisenberg</a:t>
            </a:r>
            <a:r>
              <a:rPr lang="zh-CN" altLang="en-US" sz="3200" b="1" dirty="0">
                <a:latin typeface="宋体" charset="-122"/>
              </a:rPr>
              <a:t>，</a:t>
            </a:r>
            <a:r>
              <a:rPr lang="en-US" altLang="zh-CN" sz="3200" b="1" dirty="0">
                <a:latin typeface="Times New Roman" pitchFamily="18" charset="0"/>
              </a:rPr>
              <a:t>1901</a:t>
            </a:r>
            <a:r>
              <a:rPr lang="en-US" altLang="zh-CN" sz="3200" b="1" dirty="0">
                <a:latin typeface="宋体" charset="-122"/>
              </a:rPr>
              <a:t>—</a:t>
            </a:r>
            <a:r>
              <a:rPr lang="en-US" altLang="zh-CN" sz="3200" b="1" dirty="0">
                <a:latin typeface="Times New Roman" pitchFamily="18" charset="0"/>
              </a:rPr>
              <a:t>1976</a:t>
            </a:r>
            <a:r>
              <a:rPr lang="zh-CN" altLang="en-US" sz="3200" b="1" dirty="0">
                <a:latin typeface="宋体" charset="-122"/>
              </a:rPr>
              <a:t>）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00113" y="1916113"/>
            <a:ext cx="5334000" cy="3800475"/>
            <a:chOff x="567" y="1207"/>
            <a:chExt cx="3360" cy="2394"/>
          </a:xfrm>
        </p:grpSpPr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567" y="2251"/>
              <a:ext cx="3360" cy="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        1927</a:t>
              </a:r>
              <a:r>
                <a:rPr lang="zh-CN" altLang="en-US" sz="2800" b="1">
                  <a:latin typeface="宋体" charset="-122"/>
                </a:rPr>
                <a:t>年提出</a:t>
              </a:r>
              <a:r>
                <a:rPr lang="zh-CN" altLang="en-US" sz="2800" b="1">
                  <a:solidFill>
                    <a:srgbClr val="CC0000"/>
                  </a:solidFill>
                  <a:latin typeface="宋体" charset="-122"/>
                </a:rPr>
                <a:t>“不确定关系”</a:t>
              </a:r>
              <a:r>
                <a:rPr lang="zh-CN" altLang="en-US" sz="2800" b="1">
                  <a:latin typeface="宋体" charset="-122"/>
                </a:rPr>
                <a:t>，为核物理学和（基本）粒子物理学准备了理论基础；于</a:t>
              </a:r>
              <a:r>
                <a:rPr lang="en-US" altLang="zh-CN" sz="2800" b="1">
                  <a:latin typeface="宋体" charset="-122"/>
                </a:rPr>
                <a:t>1932</a:t>
              </a:r>
              <a:r>
                <a:rPr lang="zh-CN" altLang="en-US" sz="2800" b="1">
                  <a:latin typeface="宋体" charset="-122"/>
                </a:rPr>
                <a:t>年获得诺贝尔物理学奖</a:t>
              </a:r>
              <a:r>
                <a:rPr lang="en-US" altLang="zh-CN" sz="2800" b="1">
                  <a:latin typeface="Times New Roman" pitchFamily="18" charset="0"/>
                </a:rPr>
                <a:t>.</a:t>
              </a:r>
              <a:endParaRPr lang="en-US" altLang="zh-CN" sz="3200" b="1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567" y="1207"/>
              <a:ext cx="3264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/>
                <a:t>       </a:t>
              </a:r>
              <a:r>
                <a:rPr lang="zh-CN" altLang="en-US" sz="2800" b="1"/>
                <a:t>德国理论物理学家</a:t>
              </a:r>
              <a:r>
                <a:rPr lang="en-US" altLang="zh-CN" sz="2800" b="1"/>
                <a:t>.</a:t>
              </a:r>
              <a:r>
                <a:rPr lang="en-US" altLang="zh-CN" sz="2800" b="1">
                  <a:latin typeface="Times New Roman" pitchFamily="18" charset="0"/>
                </a:rPr>
                <a:t> </a:t>
              </a:r>
              <a:r>
                <a:rPr lang="zh-CN" altLang="en-US" sz="2800" b="1">
                  <a:latin typeface="宋体" charset="-122"/>
                </a:rPr>
                <a:t>建立了新力学理论的数学方案，为量子力学的创立作出了最早的贡献</a:t>
              </a:r>
              <a:r>
                <a:rPr lang="en-US" altLang="zh-CN" sz="2800" b="1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57158" y="285728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不确定关系 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71472" y="928670"/>
            <a:ext cx="4314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1. </a:t>
            </a:r>
            <a:r>
              <a:rPr lang="zh-CN" altLang="en-US" sz="2800" dirty="0" smtClean="0">
                <a:latin typeface="+mn-ea"/>
              </a:rPr>
              <a:t>动量</a:t>
            </a:r>
            <a:r>
              <a:rPr lang="en-US" altLang="zh-CN" sz="2800" dirty="0" smtClean="0">
                <a:latin typeface="+mn-ea"/>
              </a:rPr>
              <a:t>—</a:t>
            </a:r>
            <a:r>
              <a:rPr lang="zh-CN" altLang="en-US" sz="2800" dirty="0" smtClean="0">
                <a:latin typeface="+mn-ea"/>
              </a:rPr>
              <a:t>坐标</a:t>
            </a:r>
            <a:r>
              <a:rPr lang="zh-CN" altLang="en-US" sz="2800" dirty="0">
                <a:latin typeface="+mn-ea"/>
              </a:rPr>
              <a:t>不确定关系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14348" y="1500174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微观粒子的位置坐标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、动量分量</a:t>
            </a:r>
            <a:r>
              <a:rPr lang="en-US" altLang="zh-CN" sz="2800" i="1" dirty="0" err="1" smtClean="0"/>
              <a:t>p</a:t>
            </a:r>
            <a:r>
              <a:rPr lang="en-US" altLang="zh-CN" sz="2800" i="1" baseline="-25000" dirty="0" err="1" smtClean="0"/>
              <a:t>x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不能同时具有确定的值。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62000" y="5130800"/>
            <a:ext cx="7696200" cy="38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一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571736" y="2643182"/>
            <a:ext cx="67056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分别是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800" i="1" baseline="-2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i="1" baseline="-2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0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dirty="0">
                <a:latin typeface="+mn-ea"/>
              </a:rPr>
              <a:t>的不确定量，其乘积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41590" y="4643446"/>
            <a:ext cx="8802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一个量确定的越准确，另一个量的不确定程度就越大。</a:t>
            </a:r>
            <a:endParaRPr lang="zh-CN" altLang="en-US" sz="2800" b="1" dirty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571736" y="3357562"/>
            <a:ext cx="2592388" cy="936625"/>
          </a:xfrm>
          <a:prstGeom prst="rect">
            <a:avLst/>
          </a:prstGeom>
          <a:solidFill>
            <a:srgbClr val="00CC99">
              <a:alpha val="94000"/>
            </a:srgbClr>
          </a:solidFill>
          <a:ln w="9525">
            <a:solidFill>
              <a:schemeClr val="tx1">
                <a:alpha val="60001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02" name="Object 10"/>
          <p:cNvGraphicFramePr>
            <a:graphicFrameLocks/>
          </p:cNvGraphicFramePr>
          <p:nvPr/>
        </p:nvGraphicFramePr>
        <p:xfrm>
          <a:off x="2857488" y="3429000"/>
          <a:ext cx="178595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711000" imgH="228600" progId="Equation.3">
                  <p:embed/>
                </p:oleObj>
              </mc:Choice>
              <mc:Fallback>
                <p:oleObj name="Equation" r:id="rId3" imgW="711000" imgH="22860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429000"/>
                        <a:ext cx="1785950" cy="71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/>
          </p:cNvGraphicFramePr>
          <p:nvPr/>
        </p:nvGraphicFramePr>
        <p:xfrm>
          <a:off x="1285852" y="2571744"/>
          <a:ext cx="1338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571744"/>
                        <a:ext cx="13382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/>
      <p:bldP spid="33797" grpId="0" autoUpdateAnimBg="0"/>
      <p:bldP spid="33799" grpId="0"/>
      <p:bldP spid="33800" grpId="0" autoUpdateAnimBg="0"/>
      <p:bldP spid="338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0F00263-677E-4B1C-A0BB-2F83956820D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64190" y="198209"/>
            <a:ext cx="6858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2"/>
                </a:solidFill>
                <a:latin typeface="Times New Roman" pitchFamily="18" charset="0"/>
              </a:rPr>
              <a:t>标</a:t>
            </a:r>
            <a:r>
              <a:rPr kumimoji="1" lang="zh-CN" altLang="en-US" sz="3200" b="1" dirty="0">
                <a:solidFill>
                  <a:schemeClr val="bg2"/>
                </a:solidFill>
                <a:latin typeface="Times New Roman" pitchFamily="18" charset="0"/>
              </a:rPr>
              <a:t>和动量的不确定关系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19700" y="1125538"/>
            <a:ext cx="3581400" cy="3844925"/>
            <a:chOff x="3072" y="864"/>
            <a:chExt cx="2448" cy="2616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072" y="864"/>
              <a:ext cx="2448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3600" y="1440"/>
              <a:ext cx="0" cy="48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>
              <a:off x="3600" y="2112"/>
              <a:ext cx="0" cy="48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3168" y="1632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3168" y="1728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3168" y="1824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>
              <a:off x="3168" y="1920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168" y="2016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168" y="2112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3168" y="2208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30"/>
            <p:cNvSpPr>
              <a:spLocks noChangeShapeType="1"/>
            </p:cNvSpPr>
            <p:nvPr/>
          </p:nvSpPr>
          <p:spPr bwMode="auto">
            <a:xfrm>
              <a:off x="3168" y="2304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31"/>
            <p:cNvSpPr>
              <a:spLocks noChangeShapeType="1"/>
            </p:cNvSpPr>
            <p:nvPr/>
          </p:nvSpPr>
          <p:spPr bwMode="auto">
            <a:xfrm>
              <a:off x="3168" y="2400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>
              <a:off x="5088" y="912"/>
              <a:ext cx="0" cy="216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>
              <a:off x="3552" y="201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4573" y="1644"/>
              <a:ext cx="513" cy="740"/>
            </a:xfrm>
            <a:custGeom>
              <a:avLst/>
              <a:gdLst/>
              <a:ahLst/>
              <a:cxnLst>
                <a:cxn ang="0">
                  <a:pos x="513" y="740"/>
                </a:cxn>
                <a:cxn ang="0">
                  <a:pos x="378" y="639"/>
                </a:cxn>
                <a:cxn ang="0">
                  <a:pos x="179" y="537"/>
                </a:cxn>
                <a:cxn ang="0">
                  <a:pos x="1" y="372"/>
                </a:cxn>
                <a:cxn ang="0">
                  <a:pos x="186" y="207"/>
                </a:cxn>
                <a:cxn ang="0">
                  <a:pos x="371" y="105"/>
                </a:cxn>
                <a:cxn ang="0">
                  <a:pos x="513" y="0"/>
                </a:cxn>
              </a:cxnLst>
              <a:rect l="0" t="0" r="r" b="b"/>
              <a:pathLst>
                <a:path w="513" h="740">
                  <a:moveTo>
                    <a:pt x="513" y="740"/>
                  </a:moveTo>
                  <a:cubicBezTo>
                    <a:pt x="491" y="723"/>
                    <a:pt x="434" y="673"/>
                    <a:pt x="378" y="639"/>
                  </a:cubicBezTo>
                  <a:cubicBezTo>
                    <a:pt x="322" y="605"/>
                    <a:pt x="242" y="582"/>
                    <a:pt x="179" y="537"/>
                  </a:cubicBezTo>
                  <a:cubicBezTo>
                    <a:pt x="116" y="492"/>
                    <a:pt x="0" y="427"/>
                    <a:pt x="1" y="372"/>
                  </a:cubicBezTo>
                  <a:cubicBezTo>
                    <a:pt x="2" y="317"/>
                    <a:pt x="124" y="251"/>
                    <a:pt x="186" y="207"/>
                  </a:cubicBezTo>
                  <a:cubicBezTo>
                    <a:pt x="248" y="163"/>
                    <a:pt x="317" y="139"/>
                    <a:pt x="371" y="105"/>
                  </a:cubicBezTo>
                  <a:cubicBezTo>
                    <a:pt x="425" y="71"/>
                    <a:pt x="484" y="22"/>
                    <a:pt x="513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5013" y="1145"/>
              <a:ext cx="82" cy="499"/>
            </a:xfrm>
            <a:custGeom>
              <a:avLst/>
              <a:gdLst/>
              <a:ahLst/>
              <a:cxnLst>
                <a:cxn ang="0">
                  <a:pos x="73" y="499"/>
                </a:cxn>
                <a:cxn ang="0">
                  <a:pos x="0" y="316"/>
                </a:cxn>
                <a:cxn ang="0">
                  <a:pos x="73" y="128"/>
                </a:cxn>
                <a:cxn ang="0">
                  <a:pos x="54" y="0"/>
                </a:cxn>
              </a:cxnLst>
              <a:rect l="0" t="0" r="r" b="b"/>
              <a:pathLst>
                <a:path w="82" h="499">
                  <a:moveTo>
                    <a:pt x="73" y="499"/>
                  </a:moveTo>
                  <a:cubicBezTo>
                    <a:pt x="61" y="469"/>
                    <a:pt x="0" y="378"/>
                    <a:pt x="0" y="316"/>
                  </a:cubicBezTo>
                  <a:cubicBezTo>
                    <a:pt x="0" y="254"/>
                    <a:pt x="64" y="181"/>
                    <a:pt x="73" y="128"/>
                  </a:cubicBezTo>
                  <a:cubicBezTo>
                    <a:pt x="82" y="75"/>
                    <a:pt x="58" y="27"/>
                    <a:pt x="54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5013" y="2384"/>
              <a:ext cx="82" cy="48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187"/>
                </a:cxn>
                <a:cxn ang="0">
                  <a:pos x="73" y="370"/>
                </a:cxn>
                <a:cxn ang="0">
                  <a:pos x="54" y="489"/>
                </a:cxn>
              </a:cxnLst>
              <a:rect l="0" t="0" r="r" b="b"/>
              <a:pathLst>
                <a:path w="82" h="489">
                  <a:moveTo>
                    <a:pt x="73" y="0"/>
                  </a:moveTo>
                  <a:cubicBezTo>
                    <a:pt x="61" y="31"/>
                    <a:pt x="0" y="125"/>
                    <a:pt x="0" y="187"/>
                  </a:cubicBezTo>
                  <a:cubicBezTo>
                    <a:pt x="0" y="249"/>
                    <a:pt x="64" y="320"/>
                    <a:pt x="73" y="370"/>
                  </a:cubicBezTo>
                  <a:cubicBezTo>
                    <a:pt x="82" y="420"/>
                    <a:pt x="58" y="464"/>
                    <a:pt x="54" y="489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Line 37"/>
            <p:cNvSpPr>
              <a:spLocks noChangeShapeType="1"/>
            </p:cNvSpPr>
            <p:nvPr/>
          </p:nvSpPr>
          <p:spPr bwMode="auto">
            <a:xfrm flipV="1">
              <a:off x="3648" y="1632"/>
              <a:ext cx="144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38"/>
            <p:cNvSpPr>
              <a:spLocks noChangeShapeType="1"/>
            </p:cNvSpPr>
            <p:nvPr/>
          </p:nvSpPr>
          <p:spPr bwMode="auto">
            <a:xfrm flipV="1">
              <a:off x="3648" y="1776"/>
              <a:ext cx="912" cy="23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87" name="Object 39"/>
            <p:cNvGraphicFramePr>
              <a:graphicFrameLocks noChangeAspect="1"/>
            </p:cNvGraphicFramePr>
            <p:nvPr/>
          </p:nvGraphicFramePr>
          <p:xfrm>
            <a:off x="5280" y="172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公式" r:id="rId4" imgW="190440" imgH="241200" progId="Equation.3">
                    <p:embed/>
                  </p:oleObj>
                </mc:Choice>
                <mc:Fallback>
                  <p:oleObj name="公式" r:id="rId4" imgW="19044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28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8" name="Object 40"/>
            <p:cNvGraphicFramePr>
              <a:graphicFrameLocks noChangeAspect="1"/>
            </p:cNvGraphicFramePr>
            <p:nvPr/>
          </p:nvGraphicFramePr>
          <p:xfrm>
            <a:off x="5136" y="91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公式" r:id="rId6" imgW="177480" imgH="190440" progId="Equation.3">
                    <p:embed/>
                  </p:oleObj>
                </mc:Choice>
                <mc:Fallback>
                  <p:oleObj name="公式" r:id="rId6" imgW="177480" imgH="190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912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0" name="Object 42"/>
            <p:cNvGraphicFramePr>
              <a:graphicFrameLocks noChangeAspect="1"/>
            </p:cNvGraphicFramePr>
            <p:nvPr/>
          </p:nvGraphicFramePr>
          <p:xfrm>
            <a:off x="4143" y="1411"/>
            <a:ext cx="62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公式" r:id="rId8" imgW="838080" imgH="317160" progId="Equation.3">
                    <p:embed/>
                  </p:oleObj>
                </mc:Choice>
                <mc:Fallback>
                  <p:oleObj name="公式" r:id="rId8" imgW="838080" imgH="317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411"/>
                          <a:ext cx="62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Line 44"/>
            <p:cNvSpPr>
              <a:spLocks noChangeShapeType="1"/>
            </p:cNvSpPr>
            <p:nvPr/>
          </p:nvSpPr>
          <p:spPr bwMode="auto">
            <a:xfrm>
              <a:off x="3600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Line 45"/>
            <p:cNvSpPr>
              <a:spLocks noChangeShapeType="1"/>
            </p:cNvSpPr>
            <p:nvPr/>
          </p:nvSpPr>
          <p:spPr bwMode="auto">
            <a:xfrm flipV="1">
              <a:off x="3792" y="2112"/>
              <a:ext cx="0" cy="2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Line 46"/>
            <p:cNvSpPr>
              <a:spLocks noChangeShapeType="1"/>
            </p:cNvSpPr>
            <p:nvPr/>
          </p:nvSpPr>
          <p:spPr bwMode="auto">
            <a:xfrm>
              <a:off x="3792" y="1680"/>
              <a:ext cx="0" cy="2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5" name="Object 47"/>
            <p:cNvGraphicFramePr>
              <a:graphicFrameLocks noChangeAspect="1"/>
            </p:cNvGraphicFramePr>
            <p:nvPr/>
          </p:nvGraphicFramePr>
          <p:xfrm>
            <a:off x="3744" y="1392"/>
            <a:ext cx="18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公式" r:id="rId10" imgW="164880" imgH="253800" progId="Equation.3">
                    <p:embed/>
                  </p:oleObj>
                </mc:Choice>
                <mc:Fallback>
                  <p:oleObj name="公式" r:id="rId10" imgW="16488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392"/>
                          <a:ext cx="18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6" name="Arc 48"/>
            <p:cNvSpPr>
              <a:spLocks/>
            </p:cNvSpPr>
            <p:nvPr/>
          </p:nvSpPr>
          <p:spPr bwMode="auto">
            <a:xfrm>
              <a:off x="4032" y="1920"/>
              <a:ext cx="4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7" name="Object 49"/>
            <p:cNvGraphicFramePr>
              <a:graphicFrameLocks noChangeAspect="1"/>
            </p:cNvGraphicFramePr>
            <p:nvPr/>
          </p:nvGraphicFramePr>
          <p:xfrm>
            <a:off x="4176" y="1872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公式" r:id="rId12" imgW="203040" imgH="241200" progId="Equation.3">
                    <p:embed/>
                  </p:oleObj>
                </mc:Choice>
                <mc:Fallback>
                  <p:oleObj name="公式" r:id="rId12" imgW="20304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872"/>
                          <a:ext cx="16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3072" y="3120"/>
              <a:ext cx="2448" cy="36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电子的单缝衍射实验</a:t>
              </a:r>
            </a:p>
          </p:txBody>
        </p:sp>
        <p:graphicFrame>
          <p:nvGraphicFramePr>
            <p:cNvPr id="2099" name="Object 51"/>
            <p:cNvGraphicFramePr>
              <a:graphicFrameLocks noChangeAspect="1"/>
            </p:cNvGraphicFramePr>
            <p:nvPr/>
          </p:nvGraphicFramePr>
          <p:xfrm>
            <a:off x="5088" y="2016"/>
            <a:ext cx="14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14" imgW="164880" imgH="190440" progId="Equation.3">
                    <p:embed/>
                  </p:oleObj>
                </mc:Choice>
                <mc:Fallback>
                  <p:oleObj name="Equation" r:id="rId14" imgW="164880" imgH="1904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016"/>
                          <a:ext cx="14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285720" y="928670"/>
            <a:ext cx="492922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16"/>
              </a:buBlip>
            </a:pP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用电子衍射说明不确定关系</a:t>
            </a:r>
          </a:p>
        </p:txBody>
      </p:sp>
      <p:sp>
        <p:nvSpPr>
          <p:cNvPr id="59" name="Text Box 109"/>
          <p:cNvSpPr txBox="1">
            <a:spLocks noChangeArrowheads="1"/>
          </p:cNvSpPr>
          <p:nvPr/>
        </p:nvSpPr>
        <p:spPr bwMode="auto">
          <a:xfrm>
            <a:off x="428596" y="2214554"/>
            <a:ext cx="3610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itchFamily="18" charset="0"/>
              </a:rPr>
              <a:t>a</a:t>
            </a:r>
            <a:r>
              <a:rPr kumimoji="1" lang="zh-CN" altLang="en-US" sz="2800" dirty="0">
                <a:latin typeface="Times New Roman" pitchFamily="18" charset="0"/>
              </a:rPr>
              <a:t>、位置的不确定程度</a:t>
            </a:r>
          </a:p>
        </p:txBody>
      </p:sp>
      <p:sp>
        <p:nvSpPr>
          <p:cNvPr id="60" name="Text Box 110"/>
          <p:cNvSpPr txBox="1">
            <a:spLocks noChangeArrowheads="1"/>
          </p:cNvSpPr>
          <p:nvPr/>
        </p:nvSpPr>
        <p:spPr bwMode="auto">
          <a:xfrm>
            <a:off x="357158" y="1643050"/>
            <a:ext cx="3357586" cy="544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2800" dirty="0" smtClean="0">
                <a:latin typeface="宋体" charset="-122"/>
              </a:rPr>
              <a:t>考察狭缝</a:t>
            </a:r>
            <a:r>
              <a:rPr kumimoji="1" lang="zh-CN" altLang="en-US" sz="2800" dirty="0">
                <a:latin typeface="宋体" charset="-122"/>
              </a:rPr>
              <a:t>处的电子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28596" y="2928934"/>
            <a:ext cx="45720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+mn-ea"/>
              </a:rPr>
              <a:t>电子在单缝的何处通过是不确定的</a:t>
            </a:r>
            <a:r>
              <a:rPr kumimoji="1" lang="en-US" altLang="zh-CN" sz="2800" dirty="0" smtClean="0">
                <a:latin typeface="+mn-ea"/>
              </a:rPr>
              <a:t>!</a:t>
            </a:r>
            <a:r>
              <a:rPr kumimoji="1" lang="zh-CN" altLang="en-US" sz="2800" dirty="0" smtClean="0">
                <a:latin typeface="+mn-ea"/>
              </a:rPr>
              <a:t>只</a:t>
            </a:r>
            <a:r>
              <a:rPr kumimoji="1" lang="zh-CN" altLang="en-US" sz="2800" dirty="0">
                <a:latin typeface="+mn-ea"/>
              </a:rPr>
              <a:t>知是在宽为</a:t>
            </a:r>
            <a:r>
              <a:rPr kumimoji="1" lang="en-US" altLang="zh-CN" sz="2800" dirty="0">
                <a:latin typeface="+mn-ea"/>
              </a:rPr>
              <a:t>b</a:t>
            </a:r>
            <a:r>
              <a:rPr kumimoji="1" lang="zh-CN" altLang="en-US" sz="2800" dirty="0">
                <a:latin typeface="+mn-ea"/>
              </a:rPr>
              <a:t>的的缝中通过。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500034" y="4500570"/>
            <a:ext cx="42148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结论</a:t>
            </a:r>
            <a:r>
              <a:rPr kumimoji="1" lang="en-US" altLang="zh-CN" sz="2800" dirty="0">
                <a:latin typeface="Times New Roman" pitchFamily="18" charset="0"/>
              </a:rPr>
              <a:t>:</a:t>
            </a:r>
            <a:r>
              <a:rPr kumimoji="1" lang="zh-CN" altLang="en-US" sz="2800" dirty="0">
                <a:latin typeface="Times New Roman" pitchFamily="18" charset="0"/>
              </a:rPr>
              <a:t>电子在单缝处的位置 不确定量为</a:t>
            </a:r>
          </a:p>
        </p:txBody>
      </p:sp>
      <p:graphicFrame>
        <p:nvGraphicFramePr>
          <p:cNvPr id="63" name="Object 111"/>
          <p:cNvGraphicFramePr>
            <a:graphicFrameLocks noChangeAspect="1"/>
          </p:cNvGraphicFramePr>
          <p:nvPr/>
        </p:nvGraphicFramePr>
        <p:xfrm>
          <a:off x="2571736" y="5072074"/>
          <a:ext cx="12604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17" imgW="431640" imgH="177480" progId="Equation.3">
                  <p:embed/>
                </p:oleObj>
              </mc:Choice>
              <mc:Fallback>
                <p:oleObj name="公式" r:id="rId17" imgW="431640" imgH="177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72074"/>
                        <a:ext cx="1260475" cy="5191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E6063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59" grpId="0" autoUpdateAnimBg="0"/>
      <p:bldP spid="60" grpId="0" animBg="1" autoUpdateAnimBg="0"/>
      <p:bldP spid="61" grpId="0" autoUpdateAnimBg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3BC3EA-6926-45CE-86A5-C77E73EE47A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71472" y="857232"/>
            <a:ext cx="57759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b</a:t>
            </a:r>
            <a:r>
              <a:rPr kumimoji="1" lang="zh-CN" altLang="en-US" sz="2800" dirty="0">
                <a:latin typeface="宋体" charset="-122"/>
              </a:rPr>
              <a:t>、单缝处电子的动量的不确定程度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9751" y="4437063"/>
            <a:ext cx="546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latin typeface="宋体" charset="-122"/>
              </a:rPr>
              <a:t>电子</a:t>
            </a:r>
            <a:r>
              <a:rPr kumimoji="1" lang="zh-CN" altLang="en-US" sz="2400" dirty="0">
                <a:latin typeface="宋体" charset="-122"/>
              </a:rPr>
              <a:t>通过单缝不与单缝材料作用，因此通过单缝后，其动量大小不变。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00034" y="5286388"/>
            <a:ext cx="7019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FF00"/>
                </a:solidFill>
                <a:latin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</a:rPr>
              <a:t>但不同的电子要到达屏上不同的点。故各电子的动量方向不同。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705600" y="1257300"/>
            <a:ext cx="1066800" cy="3505200"/>
          </a:xfrm>
          <a:prstGeom prst="rect">
            <a:avLst/>
          </a:prstGeom>
          <a:solidFill>
            <a:srgbClr val="0066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028700"/>
            <a:ext cx="5859463" cy="3840163"/>
            <a:chOff x="149" y="1325"/>
            <a:chExt cx="3691" cy="2352"/>
          </a:xfrm>
        </p:grpSpPr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744" y="1325"/>
              <a:ext cx="96" cy="2352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49" y="2405"/>
              <a:ext cx="605" cy="239"/>
              <a:chOff x="446" y="2976"/>
              <a:chExt cx="850" cy="294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054" y="2976"/>
                <a:ext cx="242" cy="294"/>
                <a:chOff x="1054" y="2976"/>
                <a:chExt cx="146" cy="294"/>
              </a:xfrm>
            </p:grpSpPr>
            <p:sp>
              <p:nvSpPr>
                <p:cNvPr id="20492" name="Oval 12"/>
                <p:cNvSpPr>
                  <a:spLocks noChangeArrowheads="1"/>
                </p:cNvSpPr>
                <p:nvPr/>
              </p:nvSpPr>
              <p:spPr bwMode="auto">
                <a:xfrm>
                  <a:off x="1054" y="2976"/>
                  <a:ext cx="146" cy="147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93" name="Oval 13"/>
                <p:cNvSpPr>
                  <a:spLocks noChangeArrowheads="1"/>
                </p:cNvSpPr>
                <p:nvPr/>
              </p:nvSpPr>
              <p:spPr bwMode="auto">
                <a:xfrm>
                  <a:off x="1054" y="3123"/>
                  <a:ext cx="146" cy="147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94" name="Oval 14"/>
                <p:cNvSpPr>
                  <a:spLocks noChangeArrowheads="1"/>
                </p:cNvSpPr>
                <p:nvPr/>
              </p:nvSpPr>
              <p:spPr bwMode="auto">
                <a:xfrm>
                  <a:off x="1054" y="3050"/>
                  <a:ext cx="146" cy="147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 flipH="1">
                <a:off x="446" y="2976"/>
                <a:ext cx="65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 flipH="1">
                <a:off x="469" y="3270"/>
                <a:ext cx="65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680" y="1728"/>
              <a:ext cx="48" cy="1603"/>
              <a:chOff x="1680" y="1680"/>
              <a:chExt cx="48" cy="1603"/>
            </a:xfrm>
          </p:grpSpPr>
          <p:sp>
            <p:nvSpPr>
              <p:cNvPr id="20498" name="Rectangle 18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48" cy="739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48" cy="739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781800" y="1516063"/>
            <a:ext cx="914400" cy="2946400"/>
            <a:chOff x="4224" y="1536"/>
            <a:chExt cx="576" cy="1856"/>
          </a:xfrm>
        </p:grpSpPr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4224" y="2592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4224" y="1920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Rectangle 47"/>
            <p:cNvSpPr>
              <a:spLocks noChangeArrowheads="1"/>
            </p:cNvSpPr>
            <p:nvPr/>
          </p:nvSpPr>
          <p:spPr bwMode="auto">
            <a:xfrm>
              <a:off x="4224" y="1728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4224" y="1536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4224" y="2128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4224" y="2784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4224" y="2976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4224" y="3168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4224" y="2352"/>
              <a:ext cx="576" cy="240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83529"/>
                    <a:invGamma/>
                  </a:srgbClr>
                </a:gs>
                <a:gs pos="50000">
                  <a:srgbClr val="66FF33"/>
                </a:gs>
                <a:gs pos="100000">
                  <a:srgbClr val="66FF33">
                    <a:gamma/>
                    <a:tint val="83529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1700213" y="1579563"/>
            <a:ext cx="4895850" cy="2801938"/>
            <a:chOff x="1071" y="995"/>
            <a:chExt cx="3084" cy="1765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071" y="1614"/>
              <a:ext cx="225" cy="467"/>
              <a:chOff x="336" y="2262"/>
              <a:chExt cx="225" cy="467"/>
            </a:xfrm>
          </p:grpSpPr>
          <p:sp>
            <p:nvSpPr>
              <p:cNvPr id="20501" name="Oval 21"/>
              <p:cNvSpPr>
                <a:spLocks noChangeArrowheads="1"/>
              </p:cNvSpPr>
              <p:nvPr/>
            </p:nvSpPr>
            <p:spPr bwMode="auto">
              <a:xfrm>
                <a:off x="355" y="2552"/>
                <a:ext cx="77" cy="89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336" y="2262"/>
                <a:ext cx="225" cy="467"/>
                <a:chOff x="712" y="2262"/>
                <a:chExt cx="225" cy="467"/>
              </a:xfrm>
            </p:grpSpPr>
            <p:sp>
              <p:nvSpPr>
                <p:cNvPr id="20503" name="Oval 23"/>
                <p:cNvSpPr>
                  <a:spLocks noChangeArrowheads="1"/>
                </p:cNvSpPr>
                <p:nvPr/>
              </p:nvSpPr>
              <p:spPr bwMode="auto">
                <a:xfrm>
                  <a:off x="751" y="2464"/>
                  <a:ext cx="78" cy="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66FF33">
                        <a:gamma/>
                        <a:shade val="5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24"/>
                <p:cNvGrpSpPr>
                  <a:grpSpLocks/>
                </p:cNvGrpSpPr>
                <p:nvPr/>
              </p:nvGrpSpPr>
              <p:grpSpPr bwMode="auto">
                <a:xfrm>
                  <a:off x="712" y="2587"/>
                  <a:ext cx="206" cy="142"/>
                  <a:chOff x="712" y="2587"/>
                  <a:chExt cx="206" cy="142"/>
                </a:xfrm>
              </p:grpSpPr>
              <p:sp>
                <p:nvSpPr>
                  <p:cNvPr id="2050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12" y="2641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587"/>
                    <a:ext cx="78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712" y="2262"/>
                  <a:ext cx="225" cy="202"/>
                  <a:chOff x="712" y="2262"/>
                  <a:chExt cx="225" cy="202"/>
                </a:xfrm>
              </p:grpSpPr>
              <p:sp>
                <p:nvSpPr>
                  <p:cNvPr id="2050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790" y="2376"/>
                    <a:ext cx="77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712" y="2332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859" y="2371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5" y="2262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0512" name="Oval 32"/>
            <p:cNvSpPr>
              <a:spLocks noChangeArrowheads="1"/>
            </p:cNvSpPr>
            <p:nvPr/>
          </p:nvSpPr>
          <p:spPr bwMode="auto">
            <a:xfrm>
              <a:off x="2064" y="1848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Oval 33"/>
            <p:cNvSpPr>
              <a:spLocks noChangeArrowheads="1"/>
            </p:cNvSpPr>
            <p:nvPr/>
          </p:nvSpPr>
          <p:spPr bwMode="auto">
            <a:xfrm>
              <a:off x="4080" y="1656"/>
              <a:ext cx="75" cy="86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Oval 34"/>
            <p:cNvSpPr>
              <a:spLocks noChangeArrowheads="1"/>
            </p:cNvSpPr>
            <p:nvPr/>
          </p:nvSpPr>
          <p:spPr bwMode="auto">
            <a:xfrm>
              <a:off x="4053" y="1080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Oval 35"/>
            <p:cNvSpPr>
              <a:spLocks noChangeArrowheads="1"/>
            </p:cNvSpPr>
            <p:nvPr/>
          </p:nvSpPr>
          <p:spPr bwMode="auto">
            <a:xfrm>
              <a:off x="4080" y="1944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Oval 36"/>
            <p:cNvSpPr>
              <a:spLocks noChangeArrowheads="1"/>
            </p:cNvSpPr>
            <p:nvPr/>
          </p:nvSpPr>
          <p:spPr bwMode="auto">
            <a:xfrm>
              <a:off x="4053" y="995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Oval 37"/>
            <p:cNvSpPr>
              <a:spLocks noChangeArrowheads="1"/>
            </p:cNvSpPr>
            <p:nvPr/>
          </p:nvSpPr>
          <p:spPr bwMode="auto">
            <a:xfrm>
              <a:off x="1248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1344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 flipV="1">
              <a:off x="2160" y="1032"/>
              <a:ext cx="1920" cy="86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Oval 40"/>
            <p:cNvSpPr>
              <a:spLocks noChangeArrowheads="1"/>
            </p:cNvSpPr>
            <p:nvPr/>
          </p:nvSpPr>
          <p:spPr bwMode="auto">
            <a:xfrm>
              <a:off x="1248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1344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 flipV="1">
              <a:off x="2208" y="1752"/>
              <a:ext cx="1872" cy="14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Oval 43"/>
            <p:cNvSpPr>
              <a:spLocks noChangeArrowheads="1"/>
            </p:cNvSpPr>
            <p:nvPr/>
          </p:nvSpPr>
          <p:spPr bwMode="auto">
            <a:xfrm>
              <a:off x="4080" y="1704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Oval 54"/>
            <p:cNvSpPr>
              <a:spLocks noChangeArrowheads="1"/>
            </p:cNvSpPr>
            <p:nvPr/>
          </p:nvSpPr>
          <p:spPr bwMode="auto">
            <a:xfrm>
              <a:off x="1200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1296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6" name="Oval 56"/>
            <p:cNvSpPr>
              <a:spLocks noChangeArrowheads="1"/>
            </p:cNvSpPr>
            <p:nvPr/>
          </p:nvSpPr>
          <p:spPr bwMode="auto">
            <a:xfrm>
              <a:off x="2064" y="1848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Oval 57"/>
            <p:cNvSpPr>
              <a:spLocks noChangeArrowheads="1"/>
            </p:cNvSpPr>
            <p:nvPr/>
          </p:nvSpPr>
          <p:spPr bwMode="auto">
            <a:xfrm>
              <a:off x="2064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flipV="1">
              <a:off x="2160" y="1464"/>
              <a:ext cx="1968" cy="43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Oval 59"/>
            <p:cNvSpPr>
              <a:spLocks noChangeArrowheads="1"/>
            </p:cNvSpPr>
            <p:nvPr/>
          </p:nvSpPr>
          <p:spPr bwMode="auto">
            <a:xfrm>
              <a:off x="4080" y="1416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Oval 60"/>
            <p:cNvSpPr>
              <a:spLocks noChangeArrowheads="1"/>
            </p:cNvSpPr>
            <p:nvPr/>
          </p:nvSpPr>
          <p:spPr bwMode="auto">
            <a:xfrm>
              <a:off x="1200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" name="Line 61"/>
            <p:cNvSpPr>
              <a:spLocks noChangeShapeType="1"/>
            </p:cNvSpPr>
            <p:nvPr/>
          </p:nvSpPr>
          <p:spPr bwMode="auto">
            <a:xfrm>
              <a:off x="1296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Oval 62"/>
            <p:cNvSpPr>
              <a:spLocks noChangeArrowheads="1"/>
            </p:cNvSpPr>
            <p:nvPr/>
          </p:nvSpPr>
          <p:spPr bwMode="auto">
            <a:xfrm>
              <a:off x="2064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3" name="Oval 63"/>
            <p:cNvSpPr>
              <a:spLocks noChangeArrowheads="1"/>
            </p:cNvSpPr>
            <p:nvPr/>
          </p:nvSpPr>
          <p:spPr bwMode="auto">
            <a:xfrm>
              <a:off x="4080" y="209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Oval 64"/>
            <p:cNvSpPr>
              <a:spLocks noChangeArrowheads="1"/>
            </p:cNvSpPr>
            <p:nvPr/>
          </p:nvSpPr>
          <p:spPr bwMode="auto">
            <a:xfrm>
              <a:off x="1200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5" name="Line 65"/>
            <p:cNvSpPr>
              <a:spLocks noChangeShapeType="1"/>
            </p:cNvSpPr>
            <p:nvPr/>
          </p:nvSpPr>
          <p:spPr bwMode="auto">
            <a:xfrm>
              <a:off x="1296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Oval 66"/>
            <p:cNvSpPr>
              <a:spLocks noChangeArrowheads="1"/>
            </p:cNvSpPr>
            <p:nvPr/>
          </p:nvSpPr>
          <p:spPr bwMode="auto">
            <a:xfrm>
              <a:off x="2064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Line 67"/>
            <p:cNvSpPr>
              <a:spLocks noChangeShapeType="1"/>
            </p:cNvSpPr>
            <p:nvPr/>
          </p:nvSpPr>
          <p:spPr bwMode="auto">
            <a:xfrm flipV="1">
              <a:off x="2112" y="1272"/>
              <a:ext cx="2016" cy="62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8" name="Oval 68"/>
            <p:cNvSpPr>
              <a:spLocks noChangeArrowheads="1"/>
            </p:cNvSpPr>
            <p:nvPr/>
          </p:nvSpPr>
          <p:spPr bwMode="auto">
            <a:xfrm>
              <a:off x="4080" y="1224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Oval 69"/>
            <p:cNvSpPr>
              <a:spLocks noChangeArrowheads="1"/>
            </p:cNvSpPr>
            <p:nvPr/>
          </p:nvSpPr>
          <p:spPr bwMode="auto">
            <a:xfrm>
              <a:off x="1200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Line 70"/>
            <p:cNvSpPr>
              <a:spLocks noChangeShapeType="1"/>
            </p:cNvSpPr>
            <p:nvPr/>
          </p:nvSpPr>
          <p:spPr bwMode="auto">
            <a:xfrm>
              <a:off x="1296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" name="Oval 71"/>
            <p:cNvSpPr>
              <a:spLocks noChangeArrowheads="1"/>
            </p:cNvSpPr>
            <p:nvPr/>
          </p:nvSpPr>
          <p:spPr bwMode="auto">
            <a:xfrm>
              <a:off x="2064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2" name="Line 72"/>
            <p:cNvSpPr>
              <a:spLocks noChangeShapeType="1"/>
            </p:cNvSpPr>
            <p:nvPr/>
          </p:nvSpPr>
          <p:spPr bwMode="auto">
            <a:xfrm>
              <a:off x="2112" y="1896"/>
              <a:ext cx="2016" cy="67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3" name="Oval 73"/>
            <p:cNvSpPr>
              <a:spLocks noChangeArrowheads="1"/>
            </p:cNvSpPr>
            <p:nvPr/>
          </p:nvSpPr>
          <p:spPr bwMode="auto">
            <a:xfrm>
              <a:off x="4080" y="2531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Oval 74"/>
            <p:cNvSpPr>
              <a:spLocks noChangeArrowheads="1"/>
            </p:cNvSpPr>
            <p:nvPr/>
          </p:nvSpPr>
          <p:spPr bwMode="auto">
            <a:xfrm>
              <a:off x="1200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>
              <a:off x="1296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Oval 76"/>
            <p:cNvSpPr>
              <a:spLocks noChangeArrowheads="1"/>
            </p:cNvSpPr>
            <p:nvPr/>
          </p:nvSpPr>
          <p:spPr bwMode="auto">
            <a:xfrm>
              <a:off x="2064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>
              <a:off x="2112" y="1896"/>
              <a:ext cx="201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8" name="Oval 78"/>
            <p:cNvSpPr>
              <a:spLocks noChangeArrowheads="1"/>
            </p:cNvSpPr>
            <p:nvPr/>
          </p:nvSpPr>
          <p:spPr bwMode="auto">
            <a:xfrm>
              <a:off x="4080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Oval 79"/>
            <p:cNvSpPr>
              <a:spLocks noChangeArrowheads="1"/>
            </p:cNvSpPr>
            <p:nvPr/>
          </p:nvSpPr>
          <p:spPr bwMode="auto">
            <a:xfrm>
              <a:off x="1200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0" name="Line 80"/>
            <p:cNvSpPr>
              <a:spLocks noChangeShapeType="1"/>
            </p:cNvSpPr>
            <p:nvPr/>
          </p:nvSpPr>
          <p:spPr bwMode="auto">
            <a:xfrm>
              <a:off x="1296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" name="Oval 81"/>
            <p:cNvSpPr>
              <a:spLocks noChangeArrowheads="1"/>
            </p:cNvSpPr>
            <p:nvPr/>
          </p:nvSpPr>
          <p:spPr bwMode="auto">
            <a:xfrm>
              <a:off x="2064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 flipV="1">
              <a:off x="2160" y="1848"/>
              <a:ext cx="1968" cy="48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Oval 83"/>
            <p:cNvSpPr>
              <a:spLocks noChangeArrowheads="1"/>
            </p:cNvSpPr>
            <p:nvPr/>
          </p:nvSpPr>
          <p:spPr bwMode="auto">
            <a:xfrm>
              <a:off x="4080" y="1800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Oval 84"/>
            <p:cNvSpPr>
              <a:spLocks noChangeArrowheads="1"/>
            </p:cNvSpPr>
            <p:nvPr/>
          </p:nvSpPr>
          <p:spPr bwMode="auto">
            <a:xfrm>
              <a:off x="1173" y="1848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85"/>
            <p:cNvSpPr>
              <a:spLocks noChangeShapeType="1"/>
            </p:cNvSpPr>
            <p:nvPr/>
          </p:nvSpPr>
          <p:spPr bwMode="auto">
            <a:xfrm>
              <a:off x="1269" y="1896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Oval 86"/>
            <p:cNvSpPr>
              <a:spLocks noChangeArrowheads="1"/>
            </p:cNvSpPr>
            <p:nvPr/>
          </p:nvSpPr>
          <p:spPr bwMode="auto">
            <a:xfrm>
              <a:off x="2037" y="1859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Line 87"/>
            <p:cNvSpPr>
              <a:spLocks noChangeShapeType="1"/>
            </p:cNvSpPr>
            <p:nvPr/>
          </p:nvSpPr>
          <p:spPr bwMode="auto">
            <a:xfrm>
              <a:off x="2112" y="1915"/>
              <a:ext cx="2016" cy="43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8" name="Oval 88"/>
            <p:cNvSpPr>
              <a:spLocks noChangeArrowheads="1"/>
            </p:cNvSpPr>
            <p:nvPr/>
          </p:nvSpPr>
          <p:spPr bwMode="auto">
            <a:xfrm>
              <a:off x="4080" y="2291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9" name="Oval 89"/>
            <p:cNvSpPr>
              <a:spLocks noChangeArrowheads="1"/>
            </p:cNvSpPr>
            <p:nvPr/>
          </p:nvSpPr>
          <p:spPr bwMode="auto">
            <a:xfrm>
              <a:off x="4080" y="2243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0" name="Oval 90"/>
            <p:cNvSpPr>
              <a:spLocks noChangeArrowheads="1"/>
            </p:cNvSpPr>
            <p:nvPr/>
          </p:nvSpPr>
          <p:spPr bwMode="auto">
            <a:xfrm>
              <a:off x="4080" y="2675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4053" y="1763"/>
              <a:ext cx="75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1269" y="1811"/>
              <a:ext cx="795" cy="181"/>
              <a:chOff x="720" y="3072"/>
              <a:chExt cx="795" cy="181"/>
            </a:xfrm>
          </p:grpSpPr>
          <p:sp>
            <p:nvSpPr>
              <p:cNvPr id="20573" name="Oval 93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4" name="Oval 94"/>
              <p:cNvSpPr>
                <a:spLocks noChangeArrowheads="1"/>
              </p:cNvSpPr>
              <p:nvPr/>
            </p:nvSpPr>
            <p:spPr bwMode="auto">
              <a:xfrm>
                <a:off x="864" y="3072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5" name="Oval 95"/>
              <p:cNvSpPr>
                <a:spLocks noChangeArrowheads="1"/>
              </p:cNvSpPr>
              <p:nvPr/>
            </p:nvSpPr>
            <p:spPr bwMode="auto">
              <a:xfrm>
                <a:off x="960" y="3168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6" name="Oval 96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7" name="Oval 97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8" name="Oval 98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99"/>
            <p:cNvGrpSpPr>
              <a:grpSpLocks/>
            </p:cNvGrpSpPr>
            <p:nvPr/>
          </p:nvGrpSpPr>
          <p:grpSpPr bwMode="auto">
            <a:xfrm>
              <a:off x="1104" y="2088"/>
              <a:ext cx="960" cy="624"/>
              <a:chOff x="720" y="2736"/>
              <a:chExt cx="960" cy="624"/>
            </a:xfrm>
          </p:grpSpPr>
          <p:sp>
            <p:nvSpPr>
              <p:cNvPr id="20580" name="Line 100"/>
              <p:cNvSpPr>
                <a:spLocks noChangeShapeType="1"/>
              </p:cNvSpPr>
              <p:nvPr/>
            </p:nvSpPr>
            <p:spPr bwMode="auto">
              <a:xfrm>
                <a:off x="720" y="2736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E6063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1" name="Line 101"/>
              <p:cNvSpPr>
                <a:spLocks noChangeShapeType="1"/>
              </p:cNvSpPr>
              <p:nvPr/>
            </p:nvSpPr>
            <p:spPr bwMode="auto">
              <a:xfrm flipH="1">
                <a:off x="720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E6063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2" name="Line 102"/>
              <p:cNvSpPr>
                <a:spLocks noChangeShapeType="1"/>
              </p:cNvSpPr>
              <p:nvPr/>
            </p:nvSpPr>
            <p:spPr bwMode="auto">
              <a:xfrm>
                <a:off x="1392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E6063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3" name="Text Box 103"/>
              <p:cNvSpPr txBox="1">
                <a:spLocks noChangeArrowheads="1"/>
              </p:cNvSpPr>
              <p:nvPr/>
            </p:nvSpPr>
            <p:spPr bwMode="auto">
              <a:xfrm>
                <a:off x="1091" y="2995"/>
                <a:ext cx="30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b="1">
                    <a:latin typeface="Times New Roman" pitchFamily="18" charset="0"/>
                  </a:rPr>
                  <a:t>U</a:t>
                </a:r>
              </a:p>
            </p:txBody>
          </p:sp>
        </p:grpSp>
        <p:sp>
          <p:nvSpPr>
            <p:cNvPr id="20585" name="Line 105"/>
            <p:cNvSpPr>
              <a:spLocks noChangeShapeType="1"/>
            </p:cNvSpPr>
            <p:nvPr/>
          </p:nvSpPr>
          <p:spPr bwMode="auto">
            <a:xfrm>
              <a:off x="2122" y="1896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2112" y="1800"/>
              <a:ext cx="576" cy="163"/>
              <a:chOff x="1728" y="2448"/>
              <a:chExt cx="576" cy="192"/>
            </a:xfrm>
          </p:grpSpPr>
          <p:sp>
            <p:nvSpPr>
              <p:cNvPr id="20590" name="AutoShape 110"/>
              <p:cNvSpPr>
                <a:spLocks noChangeArrowheads="1"/>
              </p:cNvSpPr>
              <p:nvPr/>
            </p:nvSpPr>
            <p:spPr bwMode="auto">
              <a:xfrm rot="-5625731">
                <a:off x="1968" y="2208"/>
                <a:ext cx="96" cy="576"/>
              </a:xfrm>
              <a:prstGeom prst="triangle">
                <a:avLst>
                  <a:gd name="adj" fmla="val 50000"/>
                </a:avLst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1" name="AutoShape 111"/>
              <p:cNvSpPr>
                <a:spLocks noChangeArrowheads="1"/>
              </p:cNvSpPr>
              <p:nvPr/>
            </p:nvSpPr>
            <p:spPr bwMode="auto">
              <a:xfrm rot="5625731" flipV="1">
                <a:off x="1968" y="2304"/>
                <a:ext cx="96" cy="576"/>
              </a:xfrm>
              <a:prstGeom prst="triangle">
                <a:avLst>
                  <a:gd name="adj" fmla="val 50000"/>
                </a:avLst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92" name="Line 112"/>
            <p:cNvSpPr>
              <a:spLocks noChangeShapeType="1"/>
            </p:cNvSpPr>
            <p:nvPr/>
          </p:nvSpPr>
          <p:spPr bwMode="auto">
            <a:xfrm>
              <a:off x="2112" y="1915"/>
              <a:ext cx="2016" cy="24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113"/>
            <p:cNvGrpSpPr>
              <a:grpSpLocks/>
            </p:cNvGrpSpPr>
            <p:nvPr/>
          </p:nvGrpSpPr>
          <p:grpSpPr bwMode="auto">
            <a:xfrm>
              <a:off x="2064" y="1627"/>
              <a:ext cx="2064" cy="480"/>
              <a:chOff x="2112" y="960"/>
              <a:chExt cx="2016" cy="528"/>
            </a:xfrm>
          </p:grpSpPr>
          <p:sp>
            <p:nvSpPr>
              <p:cNvPr id="20594" name="Line 114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2016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5" name="Line 115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2016" cy="192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98" name="Line 118"/>
            <p:cNvSpPr>
              <a:spLocks noChangeShapeType="1"/>
            </p:cNvSpPr>
            <p:nvPr/>
          </p:nvSpPr>
          <p:spPr bwMode="auto">
            <a:xfrm flipH="1" flipV="1">
              <a:off x="2496" y="1579"/>
              <a:ext cx="96" cy="24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19"/>
          <p:cNvGrpSpPr>
            <a:grpSpLocks/>
          </p:cNvGrpSpPr>
          <p:nvPr/>
        </p:nvGrpSpPr>
        <p:grpSpPr bwMode="auto">
          <a:xfrm>
            <a:off x="7772400" y="1287463"/>
            <a:ext cx="1244600" cy="3200400"/>
            <a:chOff x="4880" y="192"/>
            <a:chExt cx="784" cy="2016"/>
          </a:xfrm>
        </p:grpSpPr>
        <p:sp>
          <p:nvSpPr>
            <p:cNvPr id="20600" name="Freeform 120"/>
            <p:cNvSpPr>
              <a:spLocks/>
            </p:cNvSpPr>
            <p:nvPr/>
          </p:nvSpPr>
          <p:spPr bwMode="auto">
            <a:xfrm rot="5400000">
              <a:off x="5159" y="960"/>
              <a:ext cx="263" cy="562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192" y="528"/>
                </a:cxn>
                <a:cxn ang="0">
                  <a:pos x="384" y="144"/>
                </a:cxn>
                <a:cxn ang="0">
                  <a:pos x="576" y="0"/>
                </a:cxn>
                <a:cxn ang="0">
                  <a:pos x="768" y="144"/>
                </a:cxn>
                <a:cxn ang="0">
                  <a:pos x="960" y="528"/>
                </a:cxn>
                <a:cxn ang="0">
                  <a:pos x="1152" y="1008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1" name="Line 121"/>
            <p:cNvSpPr>
              <a:spLocks noChangeShapeType="1"/>
            </p:cNvSpPr>
            <p:nvPr/>
          </p:nvSpPr>
          <p:spPr bwMode="auto">
            <a:xfrm flipV="1">
              <a:off x="4928" y="192"/>
              <a:ext cx="0" cy="20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2" name="Line 122"/>
            <p:cNvSpPr>
              <a:spLocks noChangeShapeType="1"/>
            </p:cNvSpPr>
            <p:nvPr/>
          </p:nvSpPr>
          <p:spPr bwMode="auto">
            <a:xfrm>
              <a:off x="4880" y="1228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3" name="Text Box 123"/>
            <p:cNvSpPr txBox="1">
              <a:spLocks noChangeArrowheads="1"/>
            </p:cNvSpPr>
            <p:nvPr/>
          </p:nvSpPr>
          <p:spPr bwMode="auto">
            <a:xfrm>
              <a:off x="5448" y="881"/>
              <a:ext cx="2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19" name="Group 124"/>
            <p:cNvGrpSpPr>
              <a:grpSpLocks/>
            </p:cNvGrpSpPr>
            <p:nvPr/>
          </p:nvGrpSpPr>
          <p:grpSpPr bwMode="auto">
            <a:xfrm>
              <a:off x="4927" y="358"/>
              <a:ext cx="191" cy="751"/>
              <a:chOff x="2120" y="397"/>
              <a:chExt cx="642" cy="1306"/>
            </a:xfrm>
          </p:grpSpPr>
          <p:sp>
            <p:nvSpPr>
              <p:cNvPr id="20605" name="Freeform 125"/>
              <p:cNvSpPr>
                <a:spLocks/>
              </p:cNvSpPr>
              <p:nvPr/>
            </p:nvSpPr>
            <p:spPr bwMode="auto">
              <a:xfrm rot="5400000">
                <a:off x="2427" y="962"/>
                <a:ext cx="138" cy="107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192" y="528"/>
                  </a:cxn>
                  <a:cxn ang="0">
                    <a:pos x="384" y="144"/>
                  </a:cxn>
                  <a:cxn ang="0">
                    <a:pos x="576" y="0"/>
                  </a:cxn>
                  <a:cxn ang="0">
                    <a:pos x="768" y="144"/>
                  </a:cxn>
                  <a:cxn ang="0">
                    <a:pos x="960" y="528"/>
                  </a:cxn>
                  <a:cxn ang="0">
                    <a:pos x="1152" y="1008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6" name="Freeform 126"/>
              <p:cNvSpPr>
                <a:spLocks/>
              </p:cNvSpPr>
              <p:nvPr/>
            </p:nvSpPr>
            <p:spPr bwMode="auto">
              <a:xfrm rot="5400000" flipV="1">
                <a:off x="2169" y="1019"/>
                <a:ext cx="223" cy="322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192" y="528"/>
                  </a:cxn>
                  <a:cxn ang="0">
                    <a:pos x="384" y="144"/>
                  </a:cxn>
                  <a:cxn ang="0">
                    <a:pos x="576" y="0"/>
                  </a:cxn>
                  <a:cxn ang="0">
                    <a:pos x="768" y="144"/>
                  </a:cxn>
                  <a:cxn ang="0">
                    <a:pos x="960" y="528"/>
                  </a:cxn>
                  <a:cxn ang="0">
                    <a:pos x="1152" y="1008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" name="Group 127"/>
              <p:cNvGrpSpPr>
                <a:grpSpLocks/>
              </p:cNvGrpSpPr>
              <p:nvPr/>
            </p:nvGrpSpPr>
            <p:grpSpPr bwMode="auto">
              <a:xfrm rot="5400000">
                <a:off x="2237" y="1177"/>
                <a:ext cx="412" cy="639"/>
                <a:chOff x="2880" y="2112"/>
                <a:chExt cx="2304" cy="2016"/>
              </a:xfrm>
            </p:grpSpPr>
            <p:sp>
              <p:nvSpPr>
                <p:cNvPr id="20608" name="Freeform 128"/>
                <p:cNvSpPr>
                  <a:spLocks/>
                </p:cNvSpPr>
                <p:nvPr/>
              </p:nvSpPr>
              <p:spPr bwMode="auto">
                <a:xfrm>
                  <a:off x="2880" y="2112"/>
                  <a:ext cx="1152" cy="1008"/>
                </a:xfrm>
                <a:custGeom>
                  <a:avLst/>
                  <a:gdLst/>
                  <a:ahLst/>
                  <a:cxnLst>
                    <a:cxn ang="0">
                      <a:pos x="0" y="1008"/>
                    </a:cxn>
                    <a:cxn ang="0">
                      <a:pos x="192" y="528"/>
                    </a:cxn>
                    <a:cxn ang="0">
                      <a:pos x="384" y="144"/>
                    </a:cxn>
                    <a:cxn ang="0">
                      <a:pos x="576" y="0"/>
                    </a:cxn>
                    <a:cxn ang="0">
                      <a:pos x="768" y="144"/>
                    </a:cxn>
                    <a:cxn ang="0">
                      <a:pos x="960" y="528"/>
                    </a:cxn>
                    <a:cxn ang="0">
                      <a:pos x="1152" y="1008"/>
                    </a:cxn>
                  </a:cxnLst>
                  <a:rect l="0" t="0" r="r" b="b"/>
                  <a:pathLst>
                    <a:path w="1152" h="1008">
                      <a:moveTo>
                        <a:pt x="0" y="1008"/>
                      </a:moveTo>
                      <a:cubicBezTo>
                        <a:pt x="64" y="840"/>
                        <a:pt x="128" y="672"/>
                        <a:pt x="192" y="528"/>
                      </a:cubicBezTo>
                      <a:cubicBezTo>
                        <a:pt x="256" y="384"/>
                        <a:pt x="320" y="232"/>
                        <a:pt x="384" y="144"/>
                      </a:cubicBezTo>
                      <a:cubicBezTo>
                        <a:pt x="448" y="56"/>
                        <a:pt x="512" y="0"/>
                        <a:pt x="576" y="0"/>
                      </a:cubicBezTo>
                      <a:cubicBezTo>
                        <a:pt x="640" y="0"/>
                        <a:pt x="704" y="56"/>
                        <a:pt x="768" y="144"/>
                      </a:cubicBezTo>
                      <a:cubicBezTo>
                        <a:pt x="832" y="232"/>
                        <a:pt x="896" y="384"/>
                        <a:pt x="960" y="528"/>
                      </a:cubicBezTo>
                      <a:cubicBezTo>
                        <a:pt x="1024" y="672"/>
                        <a:pt x="1120" y="928"/>
                        <a:pt x="1152" y="1008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09" name="Freeform 129"/>
                <p:cNvSpPr>
                  <a:spLocks/>
                </p:cNvSpPr>
                <p:nvPr/>
              </p:nvSpPr>
              <p:spPr bwMode="auto">
                <a:xfrm flipV="1">
                  <a:off x="4032" y="3120"/>
                  <a:ext cx="1152" cy="1008"/>
                </a:xfrm>
                <a:custGeom>
                  <a:avLst/>
                  <a:gdLst/>
                  <a:ahLst/>
                  <a:cxnLst>
                    <a:cxn ang="0">
                      <a:pos x="0" y="1008"/>
                    </a:cxn>
                    <a:cxn ang="0">
                      <a:pos x="192" y="528"/>
                    </a:cxn>
                    <a:cxn ang="0">
                      <a:pos x="384" y="144"/>
                    </a:cxn>
                    <a:cxn ang="0">
                      <a:pos x="576" y="0"/>
                    </a:cxn>
                    <a:cxn ang="0">
                      <a:pos x="768" y="144"/>
                    </a:cxn>
                    <a:cxn ang="0">
                      <a:pos x="960" y="528"/>
                    </a:cxn>
                    <a:cxn ang="0">
                      <a:pos x="1152" y="1008"/>
                    </a:cxn>
                  </a:cxnLst>
                  <a:rect l="0" t="0" r="r" b="b"/>
                  <a:pathLst>
                    <a:path w="1152" h="1008">
                      <a:moveTo>
                        <a:pt x="0" y="1008"/>
                      </a:moveTo>
                      <a:cubicBezTo>
                        <a:pt x="64" y="840"/>
                        <a:pt x="128" y="672"/>
                        <a:pt x="192" y="528"/>
                      </a:cubicBezTo>
                      <a:cubicBezTo>
                        <a:pt x="256" y="384"/>
                        <a:pt x="320" y="232"/>
                        <a:pt x="384" y="144"/>
                      </a:cubicBezTo>
                      <a:cubicBezTo>
                        <a:pt x="448" y="56"/>
                        <a:pt x="512" y="0"/>
                        <a:pt x="576" y="0"/>
                      </a:cubicBezTo>
                      <a:cubicBezTo>
                        <a:pt x="640" y="0"/>
                        <a:pt x="704" y="56"/>
                        <a:pt x="768" y="144"/>
                      </a:cubicBezTo>
                      <a:cubicBezTo>
                        <a:pt x="832" y="232"/>
                        <a:pt x="896" y="384"/>
                        <a:pt x="960" y="528"/>
                      </a:cubicBezTo>
                      <a:cubicBezTo>
                        <a:pt x="1024" y="672"/>
                        <a:pt x="1120" y="928"/>
                        <a:pt x="1152" y="1008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610" name="Freeform 130"/>
              <p:cNvSpPr>
                <a:spLocks/>
              </p:cNvSpPr>
              <p:nvPr/>
            </p:nvSpPr>
            <p:spPr bwMode="auto">
              <a:xfrm>
                <a:off x="2123" y="866"/>
                <a:ext cx="319" cy="81"/>
              </a:xfrm>
              <a:custGeom>
                <a:avLst/>
                <a:gdLst/>
                <a:ahLst/>
                <a:cxnLst>
                  <a:cxn ang="0">
                    <a:pos x="144" y="96"/>
                  </a:cxn>
                  <a:cxn ang="0">
                    <a:pos x="0" y="0"/>
                  </a:cxn>
                </a:cxnLst>
                <a:rect l="0" t="0" r="r" b="b"/>
                <a:pathLst>
                  <a:path w="144" h="96">
                    <a:moveTo>
                      <a:pt x="144" y="96"/>
                    </a:moveTo>
                    <a:cubicBezTo>
                      <a:pt x="84" y="56"/>
                      <a:pt x="24" y="16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11" name="Freeform 131"/>
              <p:cNvSpPr>
                <a:spLocks/>
              </p:cNvSpPr>
              <p:nvPr/>
            </p:nvSpPr>
            <p:spPr bwMode="auto">
              <a:xfrm rot="5400000">
                <a:off x="2023" y="497"/>
                <a:ext cx="414" cy="213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192" y="528"/>
                  </a:cxn>
                  <a:cxn ang="0">
                    <a:pos x="384" y="144"/>
                  </a:cxn>
                  <a:cxn ang="0">
                    <a:pos x="576" y="0"/>
                  </a:cxn>
                  <a:cxn ang="0">
                    <a:pos x="768" y="144"/>
                  </a:cxn>
                  <a:cxn ang="0">
                    <a:pos x="960" y="528"/>
                  </a:cxn>
                  <a:cxn ang="0">
                    <a:pos x="1152" y="1008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132"/>
            <p:cNvGrpSpPr>
              <a:grpSpLocks/>
            </p:cNvGrpSpPr>
            <p:nvPr/>
          </p:nvGrpSpPr>
          <p:grpSpPr bwMode="auto">
            <a:xfrm flipV="1">
              <a:off x="4927" y="1372"/>
              <a:ext cx="191" cy="752"/>
              <a:chOff x="2120" y="397"/>
              <a:chExt cx="642" cy="1306"/>
            </a:xfrm>
          </p:grpSpPr>
          <p:sp>
            <p:nvSpPr>
              <p:cNvPr id="20613" name="Freeform 133"/>
              <p:cNvSpPr>
                <a:spLocks/>
              </p:cNvSpPr>
              <p:nvPr/>
            </p:nvSpPr>
            <p:spPr bwMode="auto">
              <a:xfrm rot="5400000">
                <a:off x="2427" y="962"/>
                <a:ext cx="138" cy="107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192" y="528"/>
                  </a:cxn>
                  <a:cxn ang="0">
                    <a:pos x="384" y="144"/>
                  </a:cxn>
                  <a:cxn ang="0">
                    <a:pos x="576" y="0"/>
                  </a:cxn>
                  <a:cxn ang="0">
                    <a:pos x="768" y="144"/>
                  </a:cxn>
                  <a:cxn ang="0">
                    <a:pos x="960" y="528"/>
                  </a:cxn>
                  <a:cxn ang="0">
                    <a:pos x="1152" y="1008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14" name="Freeform 134"/>
              <p:cNvSpPr>
                <a:spLocks/>
              </p:cNvSpPr>
              <p:nvPr/>
            </p:nvSpPr>
            <p:spPr bwMode="auto">
              <a:xfrm rot="5400000" flipV="1">
                <a:off x="2169" y="1019"/>
                <a:ext cx="223" cy="322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192" y="528"/>
                  </a:cxn>
                  <a:cxn ang="0">
                    <a:pos x="384" y="144"/>
                  </a:cxn>
                  <a:cxn ang="0">
                    <a:pos x="576" y="0"/>
                  </a:cxn>
                  <a:cxn ang="0">
                    <a:pos x="768" y="144"/>
                  </a:cxn>
                  <a:cxn ang="0">
                    <a:pos x="960" y="528"/>
                  </a:cxn>
                  <a:cxn ang="0">
                    <a:pos x="1152" y="1008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135"/>
              <p:cNvGrpSpPr>
                <a:grpSpLocks/>
              </p:cNvGrpSpPr>
              <p:nvPr/>
            </p:nvGrpSpPr>
            <p:grpSpPr bwMode="auto">
              <a:xfrm rot="5400000">
                <a:off x="2237" y="1177"/>
                <a:ext cx="412" cy="639"/>
                <a:chOff x="2880" y="2112"/>
                <a:chExt cx="2304" cy="2016"/>
              </a:xfrm>
            </p:grpSpPr>
            <p:sp>
              <p:nvSpPr>
                <p:cNvPr id="20616" name="Freeform 136"/>
                <p:cNvSpPr>
                  <a:spLocks/>
                </p:cNvSpPr>
                <p:nvPr/>
              </p:nvSpPr>
              <p:spPr bwMode="auto">
                <a:xfrm>
                  <a:off x="2880" y="2112"/>
                  <a:ext cx="1152" cy="1008"/>
                </a:xfrm>
                <a:custGeom>
                  <a:avLst/>
                  <a:gdLst/>
                  <a:ahLst/>
                  <a:cxnLst>
                    <a:cxn ang="0">
                      <a:pos x="0" y="1008"/>
                    </a:cxn>
                    <a:cxn ang="0">
                      <a:pos x="192" y="528"/>
                    </a:cxn>
                    <a:cxn ang="0">
                      <a:pos x="384" y="144"/>
                    </a:cxn>
                    <a:cxn ang="0">
                      <a:pos x="576" y="0"/>
                    </a:cxn>
                    <a:cxn ang="0">
                      <a:pos x="768" y="144"/>
                    </a:cxn>
                    <a:cxn ang="0">
                      <a:pos x="960" y="528"/>
                    </a:cxn>
                    <a:cxn ang="0">
                      <a:pos x="1152" y="1008"/>
                    </a:cxn>
                  </a:cxnLst>
                  <a:rect l="0" t="0" r="r" b="b"/>
                  <a:pathLst>
                    <a:path w="1152" h="1008">
                      <a:moveTo>
                        <a:pt x="0" y="1008"/>
                      </a:moveTo>
                      <a:cubicBezTo>
                        <a:pt x="64" y="840"/>
                        <a:pt x="128" y="672"/>
                        <a:pt x="192" y="528"/>
                      </a:cubicBezTo>
                      <a:cubicBezTo>
                        <a:pt x="256" y="384"/>
                        <a:pt x="320" y="232"/>
                        <a:pt x="384" y="144"/>
                      </a:cubicBezTo>
                      <a:cubicBezTo>
                        <a:pt x="448" y="56"/>
                        <a:pt x="512" y="0"/>
                        <a:pt x="576" y="0"/>
                      </a:cubicBezTo>
                      <a:cubicBezTo>
                        <a:pt x="640" y="0"/>
                        <a:pt x="704" y="56"/>
                        <a:pt x="768" y="144"/>
                      </a:cubicBezTo>
                      <a:cubicBezTo>
                        <a:pt x="832" y="232"/>
                        <a:pt x="896" y="384"/>
                        <a:pt x="960" y="528"/>
                      </a:cubicBezTo>
                      <a:cubicBezTo>
                        <a:pt x="1024" y="672"/>
                        <a:pt x="1120" y="928"/>
                        <a:pt x="1152" y="1008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17" name="Freeform 137"/>
                <p:cNvSpPr>
                  <a:spLocks/>
                </p:cNvSpPr>
                <p:nvPr/>
              </p:nvSpPr>
              <p:spPr bwMode="auto">
                <a:xfrm flipV="1">
                  <a:off x="4032" y="3120"/>
                  <a:ext cx="1152" cy="1008"/>
                </a:xfrm>
                <a:custGeom>
                  <a:avLst/>
                  <a:gdLst/>
                  <a:ahLst/>
                  <a:cxnLst>
                    <a:cxn ang="0">
                      <a:pos x="0" y="1008"/>
                    </a:cxn>
                    <a:cxn ang="0">
                      <a:pos x="192" y="528"/>
                    </a:cxn>
                    <a:cxn ang="0">
                      <a:pos x="384" y="144"/>
                    </a:cxn>
                    <a:cxn ang="0">
                      <a:pos x="576" y="0"/>
                    </a:cxn>
                    <a:cxn ang="0">
                      <a:pos x="768" y="144"/>
                    </a:cxn>
                    <a:cxn ang="0">
                      <a:pos x="960" y="528"/>
                    </a:cxn>
                    <a:cxn ang="0">
                      <a:pos x="1152" y="1008"/>
                    </a:cxn>
                  </a:cxnLst>
                  <a:rect l="0" t="0" r="r" b="b"/>
                  <a:pathLst>
                    <a:path w="1152" h="1008">
                      <a:moveTo>
                        <a:pt x="0" y="1008"/>
                      </a:moveTo>
                      <a:cubicBezTo>
                        <a:pt x="64" y="840"/>
                        <a:pt x="128" y="672"/>
                        <a:pt x="192" y="528"/>
                      </a:cubicBezTo>
                      <a:cubicBezTo>
                        <a:pt x="256" y="384"/>
                        <a:pt x="320" y="232"/>
                        <a:pt x="384" y="144"/>
                      </a:cubicBezTo>
                      <a:cubicBezTo>
                        <a:pt x="448" y="56"/>
                        <a:pt x="512" y="0"/>
                        <a:pt x="576" y="0"/>
                      </a:cubicBezTo>
                      <a:cubicBezTo>
                        <a:pt x="640" y="0"/>
                        <a:pt x="704" y="56"/>
                        <a:pt x="768" y="144"/>
                      </a:cubicBezTo>
                      <a:cubicBezTo>
                        <a:pt x="832" y="232"/>
                        <a:pt x="896" y="384"/>
                        <a:pt x="960" y="528"/>
                      </a:cubicBezTo>
                      <a:cubicBezTo>
                        <a:pt x="1024" y="672"/>
                        <a:pt x="1120" y="928"/>
                        <a:pt x="1152" y="1008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618" name="Freeform 138"/>
              <p:cNvSpPr>
                <a:spLocks/>
              </p:cNvSpPr>
              <p:nvPr/>
            </p:nvSpPr>
            <p:spPr bwMode="auto">
              <a:xfrm>
                <a:off x="2123" y="866"/>
                <a:ext cx="319" cy="81"/>
              </a:xfrm>
              <a:custGeom>
                <a:avLst/>
                <a:gdLst/>
                <a:ahLst/>
                <a:cxnLst>
                  <a:cxn ang="0">
                    <a:pos x="144" y="96"/>
                  </a:cxn>
                  <a:cxn ang="0">
                    <a:pos x="0" y="0"/>
                  </a:cxn>
                </a:cxnLst>
                <a:rect l="0" t="0" r="r" b="b"/>
                <a:pathLst>
                  <a:path w="144" h="96">
                    <a:moveTo>
                      <a:pt x="144" y="96"/>
                    </a:moveTo>
                    <a:cubicBezTo>
                      <a:pt x="84" y="56"/>
                      <a:pt x="24" y="16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19" name="Freeform 139"/>
              <p:cNvSpPr>
                <a:spLocks/>
              </p:cNvSpPr>
              <p:nvPr/>
            </p:nvSpPr>
            <p:spPr bwMode="auto">
              <a:xfrm rot="5400000">
                <a:off x="2023" y="497"/>
                <a:ext cx="414" cy="213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192" y="528"/>
                  </a:cxn>
                  <a:cxn ang="0">
                    <a:pos x="384" y="144"/>
                  </a:cxn>
                  <a:cxn ang="0">
                    <a:pos x="576" y="0"/>
                  </a:cxn>
                  <a:cxn ang="0">
                    <a:pos x="768" y="144"/>
                  </a:cxn>
                  <a:cxn ang="0">
                    <a:pos x="960" y="528"/>
                  </a:cxn>
                  <a:cxn ang="0">
                    <a:pos x="1152" y="1008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5" grpId="0"/>
      <p:bldP spid="20486" grpId="0"/>
      <p:bldP spid="204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F1558E-40F5-49CB-A103-2C3240E66C4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8244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可先考虑到达中央明纹处的电子（即正负一级暗纹间的电子</a:t>
            </a:r>
            <a:r>
              <a:rPr kumimoji="1" lang="en-US" altLang="zh-CN" sz="2800" dirty="0">
                <a:latin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</a:rPr>
              <a:t>。这部分电子在单缝处的动量在 </a:t>
            </a:r>
            <a:r>
              <a:rPr kumimoji="1" lang="en-US" altLang="zh-CN" sz="2800" i="1" dirty="0">
                <a:latin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</a:rPr>
              <a:t>轴上的不确定范围为：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857224" y="3357562"/>
            <a:ext cx="361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zh-CN" altLang="en-US" sz="2800" dirty="0">
                <a:latin typeface="Times New Roman" pitchFamily="18" charset="0"/>
              </a:rPr>
              <a:t>为一级暗纹的衍射角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857224" y="3857628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由单缝一级暗纹条件：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357290" y="2643182"/>
          <a:ext cx="22669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4" imgW="850680" imgH="228600" progId="Equation.3">
                  <p:embed/>
                </p:oleObj>
              </mc:Choice>
              <mc:Fallback>
                <p:oleObj name="公式" r:id="rId4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643182"/>
                        <a:ext cx="22669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571604" y="4429132"/>
          <a:ext cx="18494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6" imgW="672840" imgH="203040" progId="Equation.3">
                  <p:embed/>
                </p:oleObj>
              </mc:Choice>
              <mc:Fallback>
                <p:oleObj name="公式" r:id="rId6" imgW="6728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429132"/>
                        <a:ext cx="18494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214414" y="5214950"/>
          <a:ext cx="24479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8" imgW="787320" imgH="393480" progId="Equation.3">
                  <p:embed/>
                </p:oleObj>
              </mc:Choice>
              <mc:Fallback>
                <p:oleObj name="公式" r:id="rId8" imgW="7873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214950"/>
                        <a:ext cx="2447925" cy="1223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E6063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59338" y="4581525"/>
            <a:ext cx="2903537" cy="2014538"/>
            <a:chOff x="1623" y="3051"/>
            <a:chExt cx="1829" cy="1269"/>
          </a:xfrm>
        </p:grpSpPr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2331" y="4100"/>
              <a:ext cx="1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 flipV="1">
              <a:off x="2331" y="3174"/>
              <a:ext cx="0" cy="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 flipV="1">
              <a:off x="2331" y="3668"/>
              <a:ext cx="925" cy="432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arrow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Arc 20"/>
            <p:cNvSpPr>
              <a:spLocks/>
            </p:cNvSpPr>
            <p:nvPr/>
          </p:nvSpPr>
          <p:spPr bwMode="auto">
            <a:xfrm>
              <a:off x="2639" y="3977"/>
              <a:ext cx="62" cy="1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090"/>
                <a:gd name="T2" fmla="*/ 11165 w 21600"/>
                <a:gd name="T3" fmla="*/ 40090 h 40090"/>
                <a:gd name="T4" fmla="*/ 0 w 21600"/>
                <a:gd name="T5" fmla="*/ 21600 h 40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09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165"/>
                    <a:pt x="17641" y="36179"/>
                    <a:pt x="11165" y="40090"/>
                  </a:cubicBezTo>
                </a:path>
                <a:path w="21600" h="4009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165"/>
                    <a:pt x="17641" y="36179"/>
                    <a:pt x="11165" y="4009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9" name="Object 21"/>
            <p:cNvGraphicFramePr>
              <a:graphicFrameLocks noChangeAspect="1"/>
            </p:cNvGraphicFramePr>
            <p:nvPr/>
          </p:nvGraphicFramePr>
          <p:xfrm>
            <a:off x="2701" y="3895"/>
            <a:ext cx="22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公式" r:id="rId10" imgW="139680" imgH="164880" progId="Equation.3">
                    <p:embed/>
                  </p:oleObj>
                </mc:Choice>
                <mc:Fallback>
                  <p:oleObj name="公式" r:id="rId10" imgW="139680" imgH="1648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" y="3895"/>
                          <a:ext cx="227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2331" y="3668"/>
              <a:ext cx="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1" name="Object 23"/>
            <p:cNvGraphicFramePr>
              <a:graphicFrameLocks noChangeAspect="1"/>
            </p:cNvGraphicFramePr>
            <p:nvPr/>
          </p:nvGraphicFramePr>
          <p:xfrm>
            <a:off x="1623" y="3723"/>
            <a:ext cx="69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公式" r:id="rId12" imgW="457200" imgH="203040" progId="Equation.3">
                    <p:embed/>
                  </p:oleObj>
                </mc:Choice>
                <mc:Fallback>
                  <p:oleObj name="公式" r:id="rId12" imgW="457200" imgH="203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723"/>
                          <a:ext cx="699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2140" y="305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itchFamily="18" charset="0"/>
                </a:rPr>
                <a:t>x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256" y="40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>
                  <a:latin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216" y="337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256" y="36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292725" y="836613"/>
            <a:ext cx="3581400" cy="3844925"/>
            <a:chOff x="3072" y="864"/>
            <a:chExt cx="2448" cy="2616"/>
          </a:xfrm>
        </p:grpSpPr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448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600" y="1440"/>
              <a:ext cx="0" cy="48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3600" y="2112"/>
              <a:ext cx="0" cy="48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3168" y="1632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3168" y="1728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3168" y="1824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3168" y="1920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3168" y="2016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3168" y="2112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3168" y="2208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3168" y="2304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3168" y="2400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5088" y="912"/>
              <a:ext cx="0" cy="216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3552" y="201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Freeform 44"/>
            <p:cNvSpPr>
              <a:spLocks/>
            </p:cNvSpPr>
            <p:nvPr/>
          </p:nvSpPr>
          <p:spPr bwMode="auto">
            <a:xfrm>
              <a:off x="4573" y="1644"/>
              <a:ext cx="513" cy="740"/>
            </a:xfrm>
            <a:custGeom>
              <a:avLst/>
              <a:gdLst/>
              <a:ahLst/>
              <a:cxnLst>
                <a:cxn ang="0">
                  <a:pos x="513" y="740"/>
                </a:cxn>
                <a:cxn ang="0">
                  <a:pos x="378" y="639"/>
                </a:cxn>
                <a:cxn ang="0">
                  <a:pos x="179" y="537"/>
                </a:cxn>
                <a:cxn ang="0">
                  <a:pos x="1" y="372"/>
                </a:cxn>
                <a:cxn ang="0">
                  <a:pos x="186" y="207"/>
                </a:cxn>
                <a:cxn ang="0">
                  <a:pos x="371" y="105"/>
                </a:cxn>
                <a:cxn ang="0">
                  <a:pos x="513" y="0"/>
                </a:cxn>
              </a:cxnLst>
              <a:rect l="0" t="0" r="r" b="b"/>
              <a:pathLst>
                <a:path w="513" h="740">
                  <a:moveTo>
                    <a:pt x="513" y="740"/>
                  </a:moveTo>
                  <a:cubicBezTo>
                    <a:pt x="491" y="723"/>
                    <a:pt x="434" y="673"/>
                    <a:pt x="378" y="639"/>
                  </a:cubicBezTo>
                  <a:cubicBezTo>
                    <a:pt x="322" y="605"/>
                    <a:pt x="242" y="582"/>
                    <a:pt x="179" y="537"/>
                  </a:cubicBezTo>
                  <a:cubicBezTo>
                    <a:pt x="116" y="492"/>
                    <a:pt x="0" y="427"/>
                    <a:pt x="1" y="372"/>
                  </a:cubicBezTo>
                  <a:cubicBezTo>
                    <a:pt x="2" y="317"/>
                    <a:pt x="124" y="251"/>
                    <a:pt x="186" y="207"/>
                  </a:cubicBezTo>
                  <a:cubicBezTo>
                    <a:pt x="248" y="163"/>
                    <a:pt x="317" y="139"/>
                    <a:pt x="371" y="105"/>
                  </a:cubicBezTo>
                  <a:cubicBezTo>
                    <a:pt x="425" y="71"/>
                    <a:pt x="484" y="22"/>
                    <a:pt x="513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Freeform 45"/>
            <p:cNvSpPr>
              <a:spLocks/>
            </p:cNvSpPr>
            <p:nvPr/>
          </p:nvSpPr>
          <p:spPr bwMode="auto">
            <a:xfrm>
              <a:off x="5013" y="1145"/>
              <a:ext cx="82" cy="499"/>
            </a:xfrm>
            <a:custGeom>
              <a:avLst/>
              <a:gdLst/>
              <a:ahLst/>
              <a:cxnLst>
                <a:cxn ang="0">
                  <a:pos x="73" y="499"/>
                </a:cxn>
                <a:cxn ang="0">
                  <a:pos x="0" y="316"/>
                </a:cxn>
                <a:cxn ang="0">
                  <a:pos x="73" y="128"/>
                </a:cxn>
                <a:cxn ang="0">
                  <a:pos x="54" y="0"/>
                </a:cxn>
              </a:cxnLst>
              <a:rect l="0" t="0" r="r" b="b"/>
              <a:pathLst>
                <a:path w="82" h="499">
                  <a:moveTo>
                    <a:pt x="73" y="499"/>
                  </a:moveTo>
                  <a:cubicBezTo>
                    <a:pt x="61" y="469"/>
                    <a:pt x="0" y="378"/>
                    <a:pt x="0" y="316"/>
                  </a:cubicBezTo>
                  <a:cubicBezTo>
                    <a:pt x="0" y="254"/>
                    <a:pt x="64" y="181"/>
                    <a:pt x="73" y="128"/>
                  </a:cubicBezTo>
                  <a:cubicBezTo>
                    <a:pt x="82" y="75"/>
                    <a:pt x="58" y="27"/>
                    <a:pt x="54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Freeform 46"/>
            <p:cNvSpPr>
              <a:spLocks/>
            </p:cNvSpPr>
            <p:nvPr/>
          </p:nvSpPr>
          <p:spPr bwMode="auto">
            <a:xfrm>
              <a:off x="5013" y="2384"/>
              <a:ext cx="82" cy="48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187"/>
                </a:cxn>
                <a:cxn ang="0">
                  <a:pos x="73" y="370"/>
                </a:cxn>
                <a:cxn ang="0">
                  <a:pos x="54" y="489"/>
                </a:cxn>
              </a:cxnLst>
              <a:rect l="0" t="0" r="r" b="b"/>
              <a:pathLst>
                <a:path w="82" h="489">
                  <a:moveTo>
                    <a:pt x="73" y="0"/>
                  </a:moveTo>
                  <a:cubicBezTo>
                    <a:pt x="61" y="31"/>
                    <a:pt x="0" y="125"/>
                    <a:pt x="0" y="187"/>
                  </a:cubicBezTo>
                  <a:cubicBezTo>
                    <a:pt x="0" y="249"/>
                    <a:pt x="64" y="320"/>
                    <a:pt x="73" y="370"/>
                  </a:cubicBezTo>
                  <a:cubicBezTo>
                    <a:pt x="82" y="420"/>
                    <a:pt x="58" y="464"/>
                    <a:pt x="54" y="489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 flipV="1">
              <a:off x="3648" y="1632"/>
              <a:ext cx="144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V="1">
              <a:off x="3648" y="1776"/>
              <a:ext cx="912" cy="23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77" name="Object 49"/>
            <p:cNvGraphicFramePr>
              <a:graphicFrameLocks noChangeAspect="1"/>
            </p:cNvGraphicFramePr>
            <p:nvPr/>
          </p:nvGraphicFramePr>
          <p:xfrm>
            <a:off x="5280" y="172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公式" r:id="rId14" imgW="190440" imgH="241200" progId="Equation.3">
                    <p:embed/>
                  </p:oleObj>
                </mc:Choice>
                <mc:Fallback>
                  <p:oleObj name="公式" r:id="rId14" imgW="19044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28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Object 50"/>
            <p:cNvGraphicFramePr>
              <a:graphicFrameLocks noChangeAspect="1"/>
            </p:cNvGraphicFramePr>
            <p:nvPr/>
          </p:nvGraphicFramePr>
          <p:xfrm>
            <a:off x="5136" y="91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公式" r:id="rId16" imgW="177480" imgH="190440" progId="Equation.3">
                    <p:embed/>
                  </p:oleObj>
                </mc:Choice>
                <mc:Fallback>
                  <p:oleObj name="公式" r:id="rId16" imgW="177480" imgH="1904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912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0" name="Object 52"/>
            <p:cNvGraphicFramePr>
              <a:graphicFrameLocks noChangeAspect="1"/>
            </p:cNvGraphicFramePr>
            <p:nvPr/>
          </p:nvGraphicFramePr>
          <p:xfrm>
            <a:off x="4142" y="1392"/>
            <a:ext cx="70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公式" r:id="rId18" imgW="838080" imgH="317160" progId="Equation.3">
                    <p:embed/>
                  </p:oleObj>
                </mc:Choice>
                <mc:Fallback>
                  <p:oleObj name="公式" r:id="rId18" imgW="838080" imgH="31716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1392"/>
                          <a:ext cx="706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3600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V="1">
              <a:off x="3792" y="2112"/>
              <a:ext cx="0" cy="2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3792" y="1680"/>
              <a:ext cx="0" cy="2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5" name="Object 57"/>
            <p:cNvGraphicFramePr>
              <a:graphicFrameLocks noChangeAspect="1"/>
            </p:cNvGraphicFramePr>
            <p:nvPr/>
          </p:nvGraphicFramePr>
          <p:xfrm>
            <a:off x="3744" y="1392"/>
            <a:ext cx="18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公式" r:id="rId20" imgW="164880" imgH="253800" progId="Equation.3">
                    <p:embed/>
                  </p:oleObj>
                </mc:Choice>
                <mc:Fallback>
                  <p:oleObj name="公式" r:id="rId20" imgW="164880" imgH="253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392"/>
                          <a:ext cx="18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6" name="Arc 58"/>
            <p:cNvSpPr>
              <a:spLocks/>
            </p:cNvSpPr>
            <p:nvPr/>
          </p:nvSpPr>
          <p:spPr bwMode="auto">
            <a:xfrm>
              <a:off x="4032" y="1920"/>
              <a:ext cx="4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7" name="Object 59"/>
            <p:cNvGraphicFramePr>
              <a:graphicFrameLocks noChangeAspect="1"/>
            </p:cNvGraphicFramePr>
            <p:nvPr/>
          </p:nvGraphicFramePr>
          <p:xfrm>
            <a:off x="4176" y="1872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22" imgW="203040" imgH="241200" progId="Equation.3">
                    <p:embed/>
                  </p:oleObj>
                </mc:Choice>
                <mc:Fallback>
                  <p:oleObj name="公式" r:id="rId22" imgW="20304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872"/>
                          <a:ext cx="16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8" name="Text Box 60"/>
            <p:cNvSpPr txBox="1">
              <a:spLocks noChangeArrowheads="1"/>
            </p:cNvSpPr>
            <p:nvPr/>
          </p:nvSpPr>
          <p:spPr bwMode="auto">
            <a:xfrm>
              <a:off x="3072" y="3120"/>
              <a:ext cx="2448" cy="36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电子的单缝衍射实验</a:t>
              </a:r>
            </a:p>
          </p:txBody>
        </p:sp>
        <p:graphicFrame>
          <p:nvGraphicFramePr>
            <p:cNvPr id="22589" name="Object 61"/>
            <p:cNvGraphicFramePr>
              <a:graphicFrameLocks noChangeAspect="1"/>
            </p:cNvGraphicFramePr>
            <p:nvPr/>
          </p:nvGraphicFramePr>
          <p:xfrm>
            <a:off x="5088" y="2016"/>
            <a:ext cx="14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24" imgW="164880" imgH="190440" progId="Equation.3">
                    <p:embed/>
                  </p:oleObj>
                </mc:Choice>
                <mc:Fallback>
                  <p:oleObj name="Equation" r:id="rId24" imgW="164880" imgH="1904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016"/>
                          <a:ext cx="14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7" grpId="0"/>
      <p:bldP spid="225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2179C2-35DA-4397-B065-28F8197FC7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由德布罗意关系式：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11188" y="3141663"/>
            <a:ext cx="81724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考虑到还存在</a:t>
            </a:r>
            <a:r>
              <a:rPr kumimoji="1" lang="zh-CN" altLang="en-US" sz="2800" dirty="0">
                <a:latin typeface="Times New Roman" pitchFamily="18" charset="0"/>
                <a:sym typeface="Symbol" pitchFamily="18" charset="2"/>
              </a:rPr>
              <a:t>方向的电子，这些方向电子的动量不确定量还要大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071538" y="5357826"/>
            <a:ext cx="467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E60631"/>
                </a:solidFill>
                <a:latin typeface="Times New Roman" pitchFamily="18" charset="0"/>
              </a:rPr>
              <a:t>动量位置不确定量关系式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786182" y="928670"/>
          <a:ext cx="91225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3" imgW="419040" imgH="393480" progId="Equation.3">
                  <p:embed/>
                </p:oleObj>
              </mc:Choice>
              <mc:Fallback>
                <p:oleObj name="公式" r:id="rId3" imgW="419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928670"/>
                        <a:ext cx="912254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00100" y="1857364"/>
          <a:ext cx="352901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5" imgW="1206360" imgH="393480" progId="Equation.3">
                  <p:embed/>
                </p:oleObj>
              </mc:Choice>
              <mc:Fallback>
                <p:oleObj name="公式" r:id="rId5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857364"/>
                        <a:ext cx="352901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714480" y="4286256"/>
          <a:ext cx="28813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7" imgW="787320" imgH="228600" progId="Equation.3">
                  <p:embed/>
                </p:oleObj>
              </mc:Choice>
              <mc:Fallback>
                <p:oleObj name="公式" r:id="rId7" imgW="787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286256"/>
                        <a:ext cx="2881312" cy="836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E6063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857752" y="2071678"/>
          <a:ext cx="28813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9" imgW="787320" imgH="228600" progId="Equation.3">
                  <p:embed/>
                </p:oleObj>
              </mc:Choice>
              <mc:Fallback>
                <p:oleObj name="公式" r:id="rId9" imgW="7873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071678"/>
                        <a:ext cx="2881313" cy="836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E6063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/>
      <p:bldP spid="235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EB9D15-A22D-4AD5-A7B6-BFFF133F806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981075"/>
            <a:ext cx="7345362" cy="189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海森伯于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1927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年提出不确定原理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对于微观粒子</a:t>
            </a: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不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能</a:t>
            </a: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同时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用确定的位置和确定的动量来描述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916238" y="3357563"/>
            <a:ext cx="3162300" cy="1758950"/>
            <a:chOff x="2520" y="2640"/>
            <a:chExt cx="1992" cy="1108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2880" y="2640"/>
              <a:ext cx="1632" cy="1104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chemeClr val="bg1"/>
                </a:gs>
                <a:gs pos="100000">
                  <a:srgbClr val="CC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2520" y="2660"/>
              <a:ext cx="1944" cy="1088"/>
              <a:chOff x="2520" y="2660"/>
              <a:chExt cx="1944" cy="1088"/>
            </a:xfrm>
          </p:grpSpPr>
          <p:graphicFrame>
            <p:nvGraphicFramePr>
              <p:cNvPr id="5126" name="Object 6"/>
              <p:cNvGraphicFramePr>
                <a:graphicFrameLocks noChangeAspect="1"/>
              </p:cNvGraphicFramePr>
              <p:nvPr/>
            </p:nvGraphicFramePr>
            <p:xfrm>
              <a:off x="2961" y="3024"/>
              <a:ext cx="1503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6" name="Equation" r:id="rId4" imgW="1104840" imgH="368280" progId="Equation.3">
                      <p:embed/>
                    </p:oleObj>
                  </mc:Choice>
                  <mc:Fallback>
                    <p:oleObj name="Equation" r:id="rId4" imgW="1104840" imgH="36828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1" y="3024"/>
                            <a:ext cx="1503" cy="4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" name="Object 7"/>
              <p:cNvGraphicFramePr>
                <a:graphicFrameLocks noChangeAspect="1"/>
              </p:cNvGraphicFramePr>
              <p:nvPr/>
            </p:nvGraphicFramePr>
            <p:xfrm>
              <a:off x="2961" y="2660"/>
              <a:ext cx="1466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7" name="Equation" r:id="rId6" imgW="1091880" imgH="330120" progId="Equation.3">
                      <p:embed/>
                    </p:oleObj>
                  </mc:Choice>
                  <mc:Fallback>
                    <p:oleObj name="Equation" r:id="rId6" imgW="1091880" imgH="33012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1" y="2660"/>
                            <a:ext cx="1466" cy="3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" name="Object 8"/>
              <p:cNvGraphicFramePr>
                <a:graphicFrameLocks noChangeAspect="1"/>
              </p:cNvGraphicFramePr>
              <p:nvPr/>
            </p:nvGraphicFramePr>
            <p:xfrm>
              <a:off x="2943" y="3408"/>
              <a:ext cx="1517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" name="Equation" r:id="rId8" imgW="1079280" imgH="317160" progId="Equation.3">
                      <p:embed/>
                    </p:oleObj>
                  </mc:Choice>
                  <mc:Fallback>
                    <p:oleObj name="Equation" r:id="rId8" imgW="1079280" imgH="31716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3" y="3408"/>
                            <a:ext cx="1517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9" name="AutoShape 9"/>
              <p:cNvSpPr>
                <a:spLocks/>
              </p:cNvSpPr>
              <p:nvPr/>
            </p:nvSpPr>
            <p:spPr bwMode="auto">
              <a:xfrm>
                <a:off x="2520" y="2784"/>
                <a:ext cx="303" cy="816"/>
              </a:xfrm>
              <a:prstGeom prst="leftBrace">
                <a:avLst>
                  <a:gd name="adj1" fmla="val 22442"/>
                  <a:gd name="adj2" fmla="val 50000"/>
                </a:avLst>
              </a:prstGeom>
              <a:noFill/>
              <a:ln w="31750">
                <a:solidFill>
                  <a:srgbClr val="99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11188" y="38608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不确定关系</a:t>
            </a:r>
          </a:p>
        </p:txBody>
      </p:sp>
      <p:sp>
        <p:nvSpPr>
          <p:cNvPr id="5183" name="Rectangle 63"/>
          <p:cNvSpPr>
            <a:spLocks noChangeArrowheads="1"/>
          </p:cNvSpPr>
          <p:nvPr/>
        </p:nvSpPr>
        <p:spPr bwMode="auto">
          <a:xfrm>
            <a:off x="685800" y="876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86" name="Rectangle 66"/>
          <p:cNvSpPr>
            <a:spLocks noChangeArrowheads="1"/>
          </p:cNvSpPr>
          <p:nvPr/>
        </p:nvSpPr>
        <p:spPr bwMode="auto">
          <a:xfrm>
            <a:off x="468313" y="5734050"/>
            <a:ext cx="56880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85750" indent="-285750"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1932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年海森伯获诺贝尔物理学奖</a:t>
            </a:r>
            <a:endParaRPr lang="zh-CN" altLang="en-US" sz="2800" dirty="0">
              <a:latin typeface="宋体" charset="-122"/>
            </a:endParaRPr>
          </a:p>
        </p:txBody>
      </p:sp>
      <p:pic>
        <p:nvPicPr>
          <p:cNvPr id="5187" name="Picture 67" descr="海森堡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00788" y="2492375"/>
            <a:ext cx="2562225" cy="32924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30" grpId="0" autoUpdateAnimBg="0"/>
      <p:bldP spid="518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92814-2472-4DA8-9AA2-A15A106B245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09600" y="3536950"/>
            <a:ext cx="81534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</a:rPr>
              <a:t>        </a:t>
            </a:r>
            <a:r>
              <a:rPr lang="en-US" altLang="zh-CN" sz="2800" dirty="0">
                <a:solidFill>
                  <a:srgbClr val="CC0000"/>
                </a:solidFill>
                <a:latin typeface="宋体" charset="-122"/>
              </a:rPr>
              <a:t>(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CC0000"/>
                </a:solidFill>
                <a:latin typeface="宋体" charset="-122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不确定的根源是“</a:t>
            </a: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波粒二象性</a:t>
            </a:r>
            <a:r>
              <a:rPr lang="zh-CN" altLang="en-US" sz="2800" dirty="0">
                <a:latin typeface="Times New Roman" pitchFamily="18" charset="0"/>
              </a:rPr>
              <a:t>”这是微观粒子的根本属性 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" y="4800602"/>
            <a:ext cx="8229600" cy="1150938"/>
            <a:chOff x="336" y="3024"/>
            <a:chExt cx="5184" cy="725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336" y="3024"/>
              <a:ext cx="5184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itchFamily="18" charset="0"/>
                </a:rPr>
                <a:t>        </a:t>
              </a:r>
              <a:r>
                <a:rPr lang="en-US" altLang="zh-CN" sz="2800" dirty="0">
                  <a:solidFill>
                    <a:srgbClr val="CC0000"/>
                  </a:solidFill>
                  <a:latin typeface="宋体" charset="-122"/>
                </a:rPr>
                <a:t>(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r>
                <a:rPr lang="en-US" altLang="zh-CN" sz="2800" dirty="0">
                  <a:solidFill>
                    <a:srgbClr val="CC0000"/>
                  </a:solidFill>
                  <a:latin typeface="宋体" charset="-122"/>
                </a:rPr>
                <a:t>)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latin typeface="Times New Roman" pitchFamily="18" charset="0"/>
                </a:rPr>
                <a:t>对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itchFamily="18" charset="0"/>
                </a:rPr>
                <a:t>宏观</a:t>
              </a:r>
              <a:r>
                <a:rPr lang="zh-CN" altLang="en-US" sz="2800" dirty="0">
                  <a:latin typeface="Times New Roman" pitchFamily="18" charset="0"/>
                </a:rPr>
                <a:t>粒子，因     很小</a:t>
              </a:r>
              <a:r>
                <a:rPr lang="en-US" altLang="zh-CN" sz="2800" dirty="0">
                  <a:latin typeface="Times New Roman" pitchFamily="18" charset="0"/>
                </a:rPr>
                <a:t>,                              </a:t>
              </a:r>
              <a:r>
                <a:rPr lang="zh-CN" altLang="en-US" sz="2800" dirty="0">
                  <a:latin typeface="Times New Roman" pitchFamily="18" charset="0"/>
                </a:rPr>
                <a:t>可视为位置和动量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itchFamily="18" charset="0"/>
                </a:rPr>
                <a:t>能同时</a:t>
              </a:r>
              <a:r>
                <a:rPr lang="zh-CN" altLang="en-US" sz="2800" dirty="0">
                  <a:latin typeface="Times New Roman" pitchFamily="18" charset="0"/>
                </a:rPr>
                <a:t>准确测量 </a:t>
              </a:r>
              <a:r>
                <a:rPr lang="en-US" altLang="zh-CN" sz="2800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2880" y="3060"/>
            <a:ext cx="21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3" imgW="177480" imgH="253800" progId="Equation.3">
                    <p:embed/>
                  </p:oleObj>
                </mc:Choice>
                <mc:Fallback>
                  <p:oleObj name="公式" r:id="rId3" imgW="177480" imgH="253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060"/>
                          <a:ext cx="211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3780" y="3060"/>
            <a:ext cx="115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5" imgW="1193760" imgH="330120" progId="Equation.3">
                    <p:embed/>
                  </p:oleObj>
                </mc:Choice>
                <mc:Fallback>
                  <p:oleObj name="Equation" r:id="rId5" imgW="119376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060"/>
                          <a:ext cx="1152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1752600"/>
            <a:ext cx="7924800" cy="166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charset="-122"/>
              </a:rPr>
              <a:t>   </a:t>
            </a:r>
            <a:r>
              <a:rPr lang="en-US" altLang="zh-CN" sz="2800" dirty="0">
                <a:solidFill>
                  <a:srgbClr val="CC0000"/>
                </a:solidFill>
                <a:latin typeface="宋体" charset="-122"/>
              </a:rPr>
              <a:t>(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CC0000"/>
                </a:solidFill>
                <a:latin typeface="宋体" charset="-122"/>
              </a:rPr>
              <a:t>)</a:t>
            </a:r>
            <a:r>
              <a:rPr lang="en-US" altLang="zh-CN" sz="28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微观粒子</a:t>
            </a: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同一</a:t>
            </a:r>
            <a:r>
              <a:rPr lang="zh-CN" altLang="en-US" sz="2800" dirty="0">
                <a:latin typeface="Times New Roman" pitchFamily="18" charset="0"/>
              </a:rPr>
              <a:t>方向上的坐标与动量</a:t>
            </a: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不可同时</a:t>
            </a:r>
            <a:r>
              <a:rPr lang="zh-CN" altLang="en-US" sz="2800" dirty="0">
                <a:latin typeface="Times New Roman" pitchFamily="18" charset="0"/>
              </a:rPr>
              <a:t>准确测量</a:t>
            </a:r>
            <a:r>
              <a:rPr lang="en-US" altLang="zh-CN" sz="2800" dirty="0">
                <a:latin typeface="Times New Roman" pitchFamily="18" charset="0"/>
              </a:rPr>
              <a:t>,  </a:t>
            </a:r>
            <a:r>
              <a:rPr lang="zh-CN" altLang="en-US" sz="2800" dirty="0">
                <a:latin typeface="Times New Roman" pitchFamily="18" charset="0"/>
              </a:rPr>
              <a:t>它们的精度存在一个终极的不可逾越的限制 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2000" y="914400"/>
            <a:ext cx="2667000" cy="914400"/>
            <a:chOff x="480" y="576"/>
            <a:chExt cx="1680" cy="576"/>
          </a:xfrm>
        </p:grpSpPr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>
              <a:off x="480" y="576"/>
              <a:ext cx="1392" cy="57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CC99FF"/>
                </a:gs>
                <a:gs pos="50000">
                  <a:schemeClr val="bg1"/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24" y="672"/>
              <a:ext cx="15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CC0000"/>
                  </a:solidFill>
                  <a:latin typeface="Times New Roman" pitchFamily="18" charset="0"/>
                </a:rPr>
                <a:t>物理意义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9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35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35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282</TotalTime>
  <Words>669</Words>
  <Application>Microsoft Office PowerPoint</Application>
  <PresentationFormat>全屏显示(4:3)</PresentationFormat>
  <Paragraphs>76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黑体</vt:lpstr>
      <vt:lpstr>楷体_GB2312</vt:lpstr>
      <vt:lpstr>宋体</vt:lpstr>
      <vt:lpstr>Arial</vt:lpstr>
      <vt:lpstr>Calibri</vt:lpstr>
      <vt:lpstr>Garamond</vt:lpstr>
      <vt:lpstr>Monotype Sorts</vt:lpstr>
      <vt:lpstr>Symbol</vt:lpstr>
      <vt:lpstr>Tahoma</vt:lpstr>
      <vt:lpstr>Times New Roman</vt:lpstr>
      <vt:lpstr>Wingdings</vt:lpstr>
      <vt:lpstr>主题1</vt:lpstr>
      <vt:lpstr>Equation</vt:lpstr>
      <vt:lpstr>公式</vt:lpstr>
      <vt:lpstr>15-7     不确定关系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微观粒子和宏观物体的特性对比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15-7     不确定关系</dc:title>
  <dc:creator>jinxin</dc:creator>
  <cp:lastModifiedBy>szu</cp:lastModifiedBy>
  <cp:revision>13</cp:revision>
  <dcterms:created xsi:type="dcterms:W3CDTF">2014-12-17T02:50:23Z</dcterms:created>
  <dcterms:modified xsi:type="dcterms:W3CDTF">2018-12-20T03:53:06Z</dcterms:modified>
</cp:coreProperties>
</file>